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268" r:id="rId2"/>
    <p:sldId id="324" r:id="rId3"/>
    <p:sldId id="325" r:id="rId4"/>
    <p:sldId id="326" r:id="rId5"/>
    <p:sldId id="327" r:id="rId6"/>
    <p:sldId id="323" r:id="rId7"/>
    <p:sldId id="328" r:id="rId8"/>
    <p:sldId id="334" r:id="rId9"/>
    <p:sldId id="333" r:id="rId10"/>
    <p:sldId id="335" r:id="rId11"/>
    <p:sldId id="337" r:id="rId12"/>
    <p:sldId id="338" r:id="rId13"/>
    <p:sldId id="340" r:id="rId14"/>
    <p:sldId id="366" r:id="rId15"/>
    <p:sldId id="341" r:id="rId16"/>
    <p:sldId id="342" r:id="rId17"/>
    <p:sldId id="343" r:id="rId18"/>
    <p:sldId id="344" r:id="rId19"/>
    <p:sldId id="345" r:id="rId20"/>
    <p:sldId id="348" r:id="rId21"/>
    <p:sldId id="346" r:id="rId22"/>
    <p:sldId id="350" r:id="rId23"/>
    <p:sldId id="351" r:id="rId24"/>
    <p:sldId id="352" r:id="rId25"/>
    <p:sldId id="353" r:id="rId26"/>
    <p:sldId id="354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00"/>
    <a:srgbClr val="FF0000"/>
    <a:srgbClr val="FF21C0"/>
    <a:srgbClr val="FF3399"/>
    <a:srgbClr val="D60093"/>
    <a:srgbClr val="0000FF"/>
    <a:srgbClr val="00FF00"/>
    <a:srgbClr val="0D03DF"/>
    <a:srgbClr val="111111"/>
    <a:srgbClr val="E8EF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3" autoAdjust="0"/>
    <p:restoredTop sz="79384" autoAdjust="0"/>
  </p:normalViewPr>
  <p:slideViewPr>
    <p:cSldViewPr snapToGrid="0">
      <p:cViewPr varScale="1">
        <p:scale>
          <a:sx n="86" d="100"/>
          <a:sy n="86" d="100"/>
        </p:scale>
        <p:origin x="-564" y="-78"/>
      </p:cViewPr>
      <p:guideLst>
        <p:guide orient="horz" pos="1437"/>
        <p:guide pos="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318" y="-108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3"/>
  <c:chart>
    <c:autoTitleDeleted val="1"/>
    <c:plotArea>
      <c:layout>
        <c:manualLayout>
          <c:layoutTarget val="inner"/>
          <c:xMode val="edge"/>
          <c:yMode val="edge"/>
          <c:x val="0.13657895888013999"/>
          <c:y val="5.7060002916302775E-2"/>
          <c:w val="0.83286548556430462"/>
          <c:h val="0.6825616068824781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4"/>
            </a:solidFill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z="320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1.3X 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z="320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4.5X 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z="320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10X 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sz="320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56X 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en-US" sz="3200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192X </a:t>
                    </a:r>
                    <a:endParaRPr lang="en-US" altLang="en-US" sz="3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ko-KR"/>
              </a:p>
            </c:txPr>
            <c:showVal val="1"/>
          </c:dLbls>
          <c:cat>
            <c:multiLvlStrRef>
              <c:f>Sheet1!$B$8:$F$9</c:f>
              <c:multiLvlStrCache>
                <c:ptCount val="5"/>
                <c:lvl>
                  <c:pt idx="0">
                    <c:v>Random</c:v>
                  </c:pt>
                  <c:pt idx="1">
                    <c:v>Sequential</c:v>
                  </c:pt>
                  <c:pt idx="2">
                    <c:v>RAM</c:v>
                  </c:pt>
                  <c:pt idx="3">
                    <c:v>CPU</c:v>
                  </c:pt>
                  <c:pt idx="4">
                    <c:v>GPU</c:v>
                  </c:pt>
                </c:lvl>
                <c:lvl>
                  <c:pt idx="0">
                    <c:v>Disk access</c:v>
                  </c:pt>
                  <c:pt idx="2">
                    <c:v>access</c:v>
                  </c:pt>
                  <c:pt idx="3">
                    <c:v>speed</c:v>
                  </c:pt>
                  <c:pt idx="4">
                    <c:v>speed</c:v>
                  </c:pt>
                </c:lvl>
              </c:multiLvlStrCache>
            </c:multiLvlStrRef>
          </c:cat>
          <c:val>
            <c:numRef>
              <c:f>Sheet1!$B$6:$F$6</c:f>
              <c:numCache>
                <c:formatCode>0.0_ </c:formatCode>
                <c:ptCount val="5"/>
                <c:pt idx="0">
                  <c:v>1.3333333333333333</c:v>
                </c:pt>
                <c:pt idx="1">
                  <c:v>4.5454545454545459</c:v>
                </c:pt>
                <c:pt idx="2" formatCode="0_ ">
                  <c:v>10.022556390977456</c:v>
                </c:pt>
                <c:pt idx="3" formatCode="0_ ">
                  <c:v>56.412850812407676</c:v>
                </c:pt>
                <c:pt idx="4" formatCode="0_ ">
                  <c:v>192</c:v>
                </c:pt>
              </c:numCache>
            </c:numRef>
          </c:val>
        </c:ser>
        <c:dLbls>
          <c:showVal val="1"/>
        </c:dLbls>
        <c:gapWidth val="75"/>
        <c:axId val="75387264"/>
        <c:axId val="75389184"/>
      </c:barChart>
      <c:catAx>
        <c:axId val="75387264"/>
        <c:scaling>
          <c:orientation val="minMax"/>
        </c:scaling>
        <c:axPos val="b"/>
        <c:majorTickMark val="none"/>
        <c:tickLblPos val="low"/>
        <c:txPr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endParaRPr lang="ko-KR"/>
          </a:p>
        </c:txPr>
        <c:crossAx val="75389184"/>
        <c:crosses val="autoZero"/>
        <c:auto val="1"/>
        <c:lblAlgn val="ctr"/>
        <c:lblOffset val="0"/>
        <c:tickLblSkip val="1"/>
        <c:tickMarkSkip val="1"/>
      </c:catAx>
      <c:valAx>
        <c:axId val="75389184"/>
        <c:scaling>
          <c:logBase val="10"/>
          <c:orientation val="minMax"/>
        </c:scaling>
        <c:axPos val="l"/>
        <c:numFmt formatCode="0_ " sourceLinked="0"/>
        <c:majorTickMark val="none"/>
        <c:tickLblPos val="nextTo"/>
        <c:txPr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endParaRPr lang="ko-KR"/>
          </a:p>
        </c:txPr>
        <c:crossAx val="75387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140A075-8DBC-4B35-A814-1031DF847F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9AB8A3D-47DB-438F-9B80-347148B97F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67C5A-63BD-4690-9AD6-BCB611AEF7F7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dirty="0" smtClean="0">
                <a:latin typeface="Arial" charset="0"/>
              </a:rPr>
              <a:t>Thanks for introduction.</a:t>
            </a:r>
          </a:p>
          <a:p>
            <a:pPr eaLnBrk="1" hangingPunct="1"/>
            <a:r>
              <a:rPr lang="en-US" altLang="ko-KR" dirty="0" smtClean="0">
                <a:latin typeface="Arial" charset="0"/>
              </a:rPr>
              <a:t>Hello,</a:t>
            </a:r>
            <a:r>
              <a:rPr lang="en-US" altLang="ko-KR" baseline="0" dirty="0" smtClean="0">
                <a:latin typeface="Arial" charset="0"/>
              </a:rPr>
              <a:t> I’m Tae-Joon Kim. I’m currently at KAIST in Korea.</a:t>
            </a:r>
          </a:p>
          <a:p>
            <a:pPr eaLnBrk="1" hangingPunct="1"/>
            <a:r>
              <a:rPr lang="en-US" altLang="ko-KR" dirty="0" smtClean="0">
                <a:latin typeface="Arial" charset="0"/>
              </a:rPr>
              <a:t>Today, I’d like to talk about</a:t>
            </a:r>
            <a:r>
              <a:rPr lang="en-US" altLang="ko-KR" baseline="0" dirty="0" smtClean="0">
                <a:latin typeface="Arial" charset="0"/>
              </a:rPr>
              <a:t> “Hierarchical-Culling oriented Compact Meshes”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This is co-worked with Yongyoung Byun, </a:t>
            </a:r>
            <a:r>
              <a:rPr lang="en-US" altLang="ko-KR" baseline="0" dirty="0" err="1" smtClean="0">
                <a:latin typeface="Arial" charset="0"/>
              </a:rPr>
              <a:t>Yongjin</a:t>
            </a:r>
            <a:r>
              <a:rPr lang="en-US" altLang="ko-KR" baseline="0" dirty="0" smtClean="0">
                <a:latin typeface="Arial" charset="0"/>
              </a:rPr>
              <a:t> Kim, Bochang Moon, Seungyong Lee, and Sung-</a:t>
            </a:r>
            <a:r>
              <a:rPr lang="en-US" altLang="ko-KR" baseline="0" dirty="0" err="1" smtClean="0">
                <a:latin typeface="Arial" charset="0"/>
              </a:rPr>
              <a:t>Eui</a:t>
            </a:r>
            <a:r>
              <a:rPr lang="en-US" altLang="ko-KR" baseline="0" dirty="0" smtClean="0">
                <a:latin typeface="Arial" charset="0"/>
              </a:rPr>
              <a:t> Yoon.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Please note that we need </a:t>
            </a:r>
            <a:r>
              <a:rPr lang="en-US" altLang="ko-KR" baseline="0" dirty="0" smtClean="0"/>
              <a:t>compression techniques which support random access because of the randomness of the data access pattern.</a:t>
            </a:r>
          </a:p>
          <a:p>
            <a:r>
              <a:rPr lang="en-US" altLang="ko-KR" dirty="0" smtClean="0"/>
              <a:t>There</a:t>
            </a:r>
            <a:r>
              <a:rPr lang="en-US" altLang="ko-KR" baseline="0" dirty="0" smtClean="0"/>
              <a:t> are several approaches about the random-accessible compression.</a:t>
            </a:r>
            <a:endParaRPr lang="en-US" altLang="ko-KR" dirty="0" smtClean="0"/>
          </a:p>
          <a:p>
            <a:r>
              <a:rPr lang="en-US" altLang="ko-KR" dirty="0" smtClean="0"/>
              <a:t>When we use combination of Yoon</a:t>
            </a:r>
            <a:r>
              <a:rPr lang="en-US" altLang="ko-KR" baseline="0" dirty="0" smtClean="0"/>
              <a:t> et al. and Kim et al. ‘s methods, we can improve ray tracing performance about a factor of 4 compared to the uncompressed data.</a:t>
            </a:r>
          </a:p>
          <a:p>
            <a:r>
              <a:rPr lang="en-US" altLang="ko-KR" dirty="0" smtClean="0"/>
              <a:t>Both methods</a:t>
            </a:r>
            <a:r>
              <a:rPr lang="en-US" altLang="ko-KR" baseline="0" dirty="0" smtClean="0"/>
              <a:t> have about 20 to 1 compression ratio, but why the performance improvement is only 4 times?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 reason is that</a:t>
            </a:r>
            <a:r>
              <a:rPr lang="en-US" altLang="ko-KR" baseline="0" dirty="0" smtClean="0"/>
              <a:t> </a:t>
            </a:r>
            <a:r>
              <a:rPr lang="en-US" altLang="ko-KR" dirty="0" smtClean="0">
                <a:latin typeface="Arial" pitchFamily="-108" charset="0"/>
              </a:rPr>
              <a:t>¶ the decompression speed is not</a:t>
            </a:r>
            <a:r>
              <a:rPr lang="en-US" altLang="ko-KR" baseline="0" dirty="0" smtClean="0">
                <a:latin typeface="Arial" pitchFamily="-108" charset="0"/>
              </a:rPr>
              <a:t> still fast enough so the performance improvement is limited even we use CPU power.</a:t>
            </a:r>
          </a:p>
          <a:p>
            <a:r>
              <a:rPr lang="en-US" altLang="ko-KR" dirty="0" smtClean="0">
                <a:latin typeface="Arial" pitchFamily="-108" charset="0"/>
              </a:rPr>
              <a:t>¶ Moreover, memory cache the original</a:t>
            </a:r>
            <a:r>
              <a:rPr lang="en-US" altLang="ko-KR" baseline="0" dirty="0" smtClean="0">
                <a:latin typeface="Arial" pitchFamily="-108" charset="0"/>
              </a:rPr>
              <a:t> uncompressed data, hence, the cache miss ratio is still high.</a:t>
            </a:r>
          </a:p>
          <a:p>
            <a:r>
              <a:rPr lang="en-US" altLang="ko-KR" baseline="0" dirty="0" smtClean="0">
                <a:latin typeface="Arial" pitchFamily="-108" charset="0"/>
              </a:rPr>
              <a:t>Therefore, we need fetch and decompress the cluster many times using already slow decompression.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So.. I’ll talk about our approach</a:t>
            </a:r>
          </a:p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figure is about handling massive models using previous compression techniques.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latin typeface="Arial" pitchFamily="-108" charset="0"/>
              </a:rPr>
              <a:t>¶ </a:t>
            </a:r>
            <a:r>
              <a:rPr lang="en-US" altLang="ko-KR" baseline="0" dirty="0" smtClean="0"/>
              <a:t>We compress the out-of-core representation to take advantages of previous work.</a:t>
            </a:r>
          </a:p>
          <a:p>
            <a:r>
              <a:rPr lang="en-US" altLang="ko-KR" dirty="0" smtClean="0">
                <a:latin typeface="Arial" pitchFamily="-108" charset="0"/>
              </a:rPr>
              <a:t>¶ Additionally, we also</a:t>
            </a:r>
            <a:r>
              <a:rPr lang="en-US" altLang="ko-KR" baseline="0" dirty="0" smtClean="0">
                <a:latin typeface="Arial" pitchFamily="-108" charset="0"/>
              </a:rPr>
              <a:t> compress the in-core representation.</a:t>
            </a:r>
          </a:p>
          <a:p>
            <a:r>
              <a:rPr lang="en-US" altLang="ko-KR" dirty="0" smtClean="0">
                <a:latin typeface="Arial" pitchFamily="-108" charset="0"/>
              </a:rPr>
              <a:t>¶ So</a:t>
            </a:r>
            <a:r>
              <a:rPr lang="en-US" altLang="ko-KR" baseline="0" dirty="0" smtClean="0">
                <a:latin typeface="Arial" pitchFamily="-108" charset="0"/>
              </a:rPr>
              <a:t> there is another intermediate representation.</a:t>
            </a:r>
          </a:p>
          <a:p>
            <a:r>
              <a:rPr lang="en-US" altLang="ko-KR" dirty="0" smtClean="0">
                <a:latin typeface="Arial" pitchFamily="-108" charset="0"/>
              </a:rPr>
              <a:t>¶ And we need very high performance decompression methods to let the applications</a:t>
            </a:r>
            <a:r>
              <a:rPr lang="en-US" altLang="ko-KR" baseline="0" dirty="0" smtClean="0">
                <a:latin typeface="Arial" pitchFamily="-108" charset="0"/>
              </a:rPr>
              <a:t> use the data</a:t>
            </a:r>
          </a:p>
          <a:p>
            <a:r>
              <a:rPr lang="en-US" altLang="ko-KR" dirty="0" smtClean="0">
                <a:latin typeface="Arial" pitchFamily="-108" charset="0"/>
              </a:rPr>
              <a:t>¶ The out-of-core decompression have relatively low performance.</a:t>
            </a:r>
          </a:p>
          <a:p>
            <a:r>
              <a:rPr lang="en-US" altLang="ko-KR" dirty="0" smtClean="0">
                <a:latin typeface="Arial" pitchFamily="-108" charset="0"/>
              </a:rPr>
              <a:t>¶</a:t>
            </a:r>
            <a:r>
              <a:rPr lang="en-US" altLang="ko-KR" baseline="0" dirty="0" smtClean="0">
                <a:latin typeface="Arial" pitchFamily="-108" charset="0"/>
              </a:rPr>
              <a:t> We call the intermediate representation as </a:t>
            </a:r>
            <a:r>
              <a:rPr lang="en-US" altLang="ko-KR" baseline="0" dirty="0" err="1" smtClean="0">
                <a:latin typeface="Arial" pitchFamily="-108" charset="0"/>
              </a:rPr>
              <a:t>i</a:t>
            </a:r>
            <a:r>
              <a:rPr lang="en-US" altLang="ko-KR" baseline="0" dirty="0" smtClean="0">
                <a:latin typeface="Arial" pitchFamily="-108" charset="0"/>
              </a:rPr>
              <a:t>-HCCMesh which stands for in-core HCCMesh, </a:t>
            </a:r>
            <a:br>
              <a:rPr lang="en-US" altLang="ko-KR" baseline="0" dirty="0" smtClean="0">
                <a:latin typeface="Arial" pitchFamily="-108" charset="0"/>
              </a:rPr>
            </a:br>
            <a:r>
              <a:rPr lang="en-US" altLang="ko-KR" baseline="0" dirty="0" smtClean="0">
                <a:latin typeface="Arial" pitchFamily="-108" charset="0"/>
              </a:rPr>
              <a:t>and we call the out-of-core representation as o-</a:t>
            </a:r>
            <a:r>
              <a:rPr lang="en-US" altLang="ko-KR" baseline="0" dirty="0" err="1" smtClean="0">
                <a:latin typeface="Arial" pitchFamily="-108" charset="0"/>
              </a:rPr>
              <a:t>HCCMeshe</a:t>
            </a:r>
            <a:r>
              <a:rPr lang="en-US" altLang="ko-KR" baseline="0" dirty="0" smtClean="0">
                <a:latin typeface="Arial" pitchFamily="-108" charset="0"/>
              </a:rPr>
              <a:t> which stands for out-of-core HCCMesh.</a:t>
            </a:r>
          </a:p>
          <a:p>
            <a:r>
              <a:rPr lang="en-US" altLang="ko-KR" baseline="0" dirty="0" smtClean="0">
                <a:latin typeface="Arial" pitchFamily="-108" charset="0"/>
              </a:rPr>
              <a:t>The reason why we propose this kind of different level of compression approach is that</a:t>
            </a:r>
          </a:p>
          <a:p>
            <a:r>
              <a:rPr lang="en-US" altLang="ko-KR" baseline="0" dirty="0" err="1" smtClean="0">
                <a:latin typeface="Arial" pitchFamily="-108" charset="0"/>
              </a:rPr>
              <a:t>i</a:t>
            </a:r>
            <a:r>
              <a:rPr lang="en-US" altLang="ko-KR" baseline="0" dirty="0" smtClean="0">
                <a:latin typeface="Arial" pitchFamily="-108" charset="0"/>
              </a:rPr>
              <a:t>-HCCMesh has high decompression performance but low compression ratio and</a:t>
            </a:r>
          </a:p>
          <a:p>
            <a:r>
              <a:rPr lang="en-US" altLang="ko-KR" baseline="0" dirty="0" smtClean="0">
                <a:latin typeface="Arial" pitchFamily="-108" charset="0"/>
              </a:rPr>
              <a:t>o-HCCMesh has high compression ratio but low decompression performance.</a:t>
            </a:r>
          </a:p>
          <a:p>
            <a:r>
              <a:rPr lang="en-US" altLang="ko-KR" baseline="0" dirty="0" smtClean="0">
                <a:latin typeface="Arial" pitchFamily="-108" charset="0"/>
              </a:rPr>
              <a:t>By using this approach, we can maximize the performance and minimize the memory consumption.</a:t>
            </a:r>
          </a:p>
          <a:p>
            <a:r>
              <a:rPr lang="en-US" altLang="ko-KR" baseline="0" dirty="0" smtClean="0">
                <a:latin typeface="Arial" pitchFamily="-108" charset="0"/>
              </a:rPr>
              <a:t>Imagine that memory hierarchy including L1, L2 caches, main memory, and disk.</a:t>
            </a:r>
          </a:p>
          <a:p>
            <a:r>
              <a:rPr lang="en-US" altLang="ko-KR" baseline="0" dirty="0" smtClean="0">
                <a:latin typeface="Arial" pitchFamily="-108" charset="0"/>
              </a:rPr>
              <a:t>L1 caches have high performance but small space and disks have large space but low performance.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baseline="0" dirty="0" smtClean="0">
                <a:latin typeface="Arial" charset="0"/>
              </a:rPr>
              <a:t>I’ll continue this talk after seeing brief demo.</a:t>
            </a:r>
          </a:p>
          <a:p>
            <a:pPr eaLnBrk="1" hangingPunct="1"/>
            <a:r>
              <a:rPr lang="en-US" altLang="ko-KR" dirty="0" smtClean="0">
                <a:latin typeface="Arial" pitchFamily="-108" charset="0"/>
              </a:rPr>
              <a:t>¶ </a:t>
            </a:r>
            <a:r>
              <a:rPr lang="en-US" altLang="ko-KR" baseline="0" dirty="0" smtClean="0">
                <a:latin typeface="Arial" charset="0"/>
              </a:rPr>
              <a:t>This is a result from ray tracing of St. Matthew model consisting of 128M triangles which takes 12 GB total.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We achieve more than 7 times compression ratio and moreover,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We achieve more than 100 times speedup over uncompressed data by avoiding the disk I/O thrashing</a:t>
            </a:r>
          </a:p>
          <a:p>
            <a:pPr eaLnBrk="1" hangingPunct="1"/>
            <a:endParaRPr lang="en-US" altLang="ko-KR" baseline="0" dirty="0" smtClean="0">
              <a:latin typeface="Arial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 smtClean="0">
                <a:latin typeface="Arial" pitchFamily="-108" charset="0"/>
              </a:rPr>
              <a:t>¶ This </a:t>
            </a:r>
            <a:r>
              <a:rPr lang="en-US" altLang="ko-KR" baseline="0" dirty="0" smtClean="0">
                <a:latin typeface="Arial" charset="0"/>
              </a:rPr>
              <a:t>demo captured in real time. There are some artifacts because we do not use any super sampling but we can handle interactively.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Here is an outline for the rest of the talk.</a:t>
            </a:r>
          </a:p>
          <a:p>
            <a:r>
              <a:rPr lang="en-US" altLang="ko-KR" dirty="0" smtClean="0"/>
              <a:t>I’d like to talk about overview</a:t>
            </a:r>
            <a:r>
              <a:rPr lang="en-US" altLang="ko-KR" baseline="0" dirty="0" smtClean="0"/>
              <a:t> first, </a:t>
            </a:r>
            <a:r>
              <a:rPr lang="en-US" altLang="ko-KR" dirty="0" smtClean="0"/>
              <a:t>followed by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-HCCMesh representation.</a:t>
            </a:r>
          </a:p>
          <a:p>
            <a:r>
              <a:rPr lang="en-US" altLang="ko-KR" dirty="0" smtClean="0"/>
              <a:t>Then, I’d like to talk about o-HCCMesh representation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followed by main results of our approach.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ea typeface="굴림" charset="-127"/>
              </a:rPr>
              <a:t>Now, let’s look at overview of our approach.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For now, let’s see overall structure of our problem.</a:t>
            </a:r>
          </a:p>
          <a:p>
            <a:r>
              <a:rPr lang="en-US" altLang="ko-KR" baseline="0" dirty="0" smtClean="0"/>
              <a:t>The data consist of two data structures mesh and its BVH.</a:t>
            </a:r>
          </a:p>
          <a:p>
            <a:r>
              <a:rPr lang="en-US" altLang="ko-KR" dirty="0" smtClean="0">
                <a:latin typeface="Arial" pitchFamily="-108" charset="0"/>
              </a:rPr>
              <a:t>¶ We decompose</a:t>
            </a:r>
            <a:r>
              <a:rPr lang="en-US" altLang="ko-KR" baseline="0" dirty="0" smtClean="0">
                <a:latin typeface="Arial" pitchFamily="-108" charset="0"/>
              </a:rPr>
              <a:t> the BVH into two level as you can see in the figure.</a:t>
            </a:r>
          </a:p>
          <a:p>
            <a:r>
              <a:rPr lang="en-US" altLang="ko-KR" dirty="0" smtClean="0">
                <a:latin typeface="Arial" pitchFamily="-108" charset="0"/>
              </a:rPr>
              <a:t>¶ We call the upper</a:t>
            </a:r>
            <a:r>
              <a:rPr lang="en-US" altLang="ko-KR" baseline="0" dirty="0" smtClean="0">
                <a:latin typeface="Arial" pitchFamily="-108" charset="0"/>
              </a:rPr>
              <a:t> BVH as high-level BVH, and </a:t>
            </a:r>
            <a:r>
              <a:rPr lang="en-US" altLang="ko-KR" dirty="0" smtClean="0">
                <a:latin typeface="Arial" pitchFamily="-108" charset="0"/>
              </a:rPr>
              <a:t>¶ </a:t>
            </a:r>
            <a:r>
              <a:rPr lang="en-US" altLang="ko-KR" baseline="0" dirty="0" smtClean="0">
                <a:latin typeface="Arial" pitchFamily="-108" charset="0"/>
              </a:rPr>
              <a:t>lower BVHs as low-level BVHs.</a:t>
            </a:r>
          </a:p>
          <a:p>
            <a:r>
              <a:rPr lang="en-US" altLang="ko-KR" baseline="0" dirty="0" smtClean="0"/>
              <a:t>We decompose the BVH because of their different characteristic.</a:t>
            </a:r>
          </a:p>
          <a:p>
            <a:r>
              <a:rPr lang="en-US" altLang="ko-KR" dirty="0" smtClean="0">
                <a:latin typeface="Arial" pitchFamily="-108" charset="0"/>
              </a:rPr>
              <a:t>¶ The high-level BVH takes small</a:t>
            </a:r>
            <a:r>
              <a:rPr lang="en-US" altLang="ko-KR" baseline="0" dirty="0" smtClean="0">
                <a:latin typeface="Arial" pitchFamily="-108" charset="0"/>
              </a:rPr>
              <a:t> amount of memory but very frequently used.</a:t>
            </a:r>
          </a:p>
          <a:p>
            <a:r>
              <a:rPr lang="en-US" altLang="ko-KR" dirty="0" smtClean="0">
                <a:latin typeface="Arial" pitchFamily="-108" charset="0"/>
              </a:rPr>
              <a:t>¶ In</a:t>
            </a:r>
            <a:r>
              <a:rPr lang="en-US" altLang="ko-KR" baseline="0" dirty="0" smtClean="0">
                <a:latin typeface="Arial" pitchFamily="-108" charset="0"/>
              </a:rPr>
              <a:t> contrast, the low-level BVHs take a lots of memory but each sub-BVH is relatively less frequently used.</a:t>
            </a:r>
          </a:p>
          <a:p>
            <a:r>
              <a:rPr lang="en-US" altLang="ko-KR" dirty="0" smtClean="0">
                <a:latin typeface="Arial" pitchFamily="-108" charset="0"/>
              </a:rPr>
              <a:t>¶ Therefore, we make</a:t>
            </a:r>
            <a:r>
              <a:rPr lang="en-US" altLang="ko-KR" baseline="0" dirty="0" smtClean="0">
                <a:latin typeface="Arial" pitchFamily="-108" charset="0"/>
              </a:rPr>
              <a:t> a cluster together with a low-level BVH and corresponding meshes.</a:t>
            </a:r>
          </a:p>
          <a:p>
            <a:r>
              <a:rPr lang="en-US" altLang="ko-KR" dirty="0" smtClean="0">
                <a:latin typeface="Arial" pitchFamily="-108" charset="0"/>
              </a:rPr>
              <a:t>¶ Then we only</a:t>
            </a:r>
            <a:r>
              <a:rPr lang="en-US" altLang="ko-KR" baseline="0" dirty="0" smtClean="0">
                <a:latin typeface="Arial" pitchFamily="-108" charset="0"/>
              </a:rPr>
              <a:t> compress the clusters.</a:t>
            </a:r>
            <a:endParaRPr lang="en-US" altLang="ko-KR" baseline="0" dirty="0" smtClean="0"/>
          </a:p>
          <a:p>
            <a:r>
              <a:rPr lang="en-US" altLang="ko-KR" baseline="0" dirty="0" smtClean="0"/>
              <a:t>We do not compress the high-level BVH.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Then I’ll talk about runtime access framework briefly.</a:t>
            </a:r>
          </a:p>
          <a:p>
            <a:r>
              <a:rPr lang="en-US" altLang="ko-KR" dirty="0" smtClean="0"/>
              <a:t>The high-level BVH is stored in memory in advance because it take small</a:t>
            </a:r>
            <a:r>
              <a:rPr lang="en-US" altLang="ko-KR" baseline="0" dirty="0" smtClean="0"/>
              <a:t> space and very frequently used.</a:t>
            </a:r>
          </a:p>
          <a:p>
            <a:r>
              <a:rPr lang="en-US" altLang="ko-KR" baseline="0" dirty="0" smtClean="0"/>
              <a:t>Any other data is stored in external drive as o-HCCMesh representation.</a:t>
            </a:r>
          </a:p>
          <a:p>
            <a:r>
              <a:rPr lang="en-US" altLang="ko-KR" dirty="0" smtClean="0">
                <a:latin typeface="Arial" pitchFamily="-108" charset="0"/>
              </a:rPr>
              <a:t>¶ BVH is randomly traversed</a:t>
            </a:r>
            <a:r>
              <a:rPr lang="en-US" altLang="ko-KR" baseline="0" dirty="0" smtClean="0">
                <a:latin typeface="Arial" pitchFamily="-108" charset="0"/>
              </a:rPr>
              <a:t> at first time in the high-level BVH.</a:t>
            </a:r>
          </a:p>
          <a:p>
            <a:r>
              <a:rPr lang="en-US" altLang="ko-KR" dirty="0" smtClean="0">
                <a:latin typeface="Arial" pitchFamily="-108" charset="0"/>
              </a:rPr>
              <a:t>¶ If the access</a:t>
            </a:r>
            <a:r>
              <a:rPr lang="en-US" altLang="ko-KR" baseline="0" dirty="0" smtClean="0">
                <a:latin typeface="Arial" pitchFamily="-108" charset="0"/>
              </a:rPr>
              <a:t> flow reaches a leaf node of the high-level BVH,</a:t>
            </a:r>
          </a:p>
          <a:p>
            <a:r>
              <a:rPr lang="en-US" altLang="ko-KR" dirty="0" smtClean="0">
                <a:latin typeface="Arial" pitchFamily="-108" charset="0"/>
              </a:rPr>
              <a:t>¶ we fetch the corresponding cluster from external drive and decompress to</a:t>
            </a:r>
            <a:r>
              <a:rPr lang="en-US" altLang="ko-KR" baseline="0" dirty="0" smtClean="0">
                <a:latin typeface="Arial" pitchFamily="-108" charset="0"/>
              </a:rPr>
              <a:t> the </a:t>
            </a:r>
            <a:r>
              <a:rPr lang="en-US" altLang="ko-KR" baseline="0" dirty="0" err="1" smtClean="0">
                <a:latin typeface="Arial" pitchFamily="-108" charset="0"/>
              </a:rPr>
              <a:t>i</a:t>
            </a:r>
            <a:r>
              <a:rPr lang="en-US" altLang="ko-KR" baseline="0" dirty="0" smtClean="0">
                <a:latin typeface="Arial" pitchFamily="-108" charset="0"/>
              </a:rPr>
              <a:t>-HCCMesh representation.</a:t>
            </a:r>
          </a:p>
          <a:p>
            <a:r>
              <a:rPr lang="en-US" altLang="ko-KR" dirty="0" smtClean="0">
                <a:latin typeface="Arial" pitchFamily="-108" charset="0"/>
              </a:rPr>
              <a:t>¶ The resulting cluster is cached and used for a while.</a:t>
            </a:r>
          </a:p>
          <a:p>
            <a:r>
              <a:rPr lang="en-US" altLang="ko-KR" dirty="0" smtClean="0">
                <a:latin typeface="Arial" pitchFamily="-108" charset="0"/>
              </a:rPr>
              <a:t>¶ Then</a:t>
            </a:r>
            <a:r>
              <a:rPr lang="en-US" altLang="ko-KR" baseline="0" dirty="0" smtClean="0">
                <a:latin typeface="Arial" pitchFamily="-108" charset="0"/>
              </a:rPr>
              <a:t> we can further traverse the BVH.</a:t>
            </a:r>
          </a:p>
          <a:p>
            <a:r>
              <a:rPr lang="en-US" altLang="ko-KR" dirty="0" smtClean="0">
                <a:latin typeface="Arial" pitchFamily="-108" charset="0"/>
              </a:rPr>
              <a:t>¶ Other low-level</a:t>
            </a:r>
            <a:r>
              <a:rPr lang="en-US" altLang="ko-KR" baseline="0" dirty="0" smtClean="0">
                <a:latin typeface="Arial" pitchFamily="-108" charset="0"/>
              </a:rPr>
              <a:t> BVH can be accessed in same way.</a:t>
            </a:r>
            <a:endParaRPr lang="en-US" altLang="ko-KR" dirty="0" smtClean="0">
              <a:latin typeface="Arial" pitchFamily="-10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Now, let’s see how the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i</a:t>
            </a:r>
            <a:r>
              <a:rPr lang="en-US" altLang="ko-KR" baseline="0" dirty="0" smtClean="0"/>
              <a:t>-HCCMesh representation is generated in detail.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These days the model complexity is getting bigger due to the advances of modeling techniques.</a:t>
            </a:r>
          </a:p>
          <a:p>
            <a:r>
              <a:rPr lang="en-US" altLang="ko-KR" dirty="0" smtClean="0"/>
              <a:t>Therefore, there are more cases that we have to deal with massive models such as </a:t>
            </a:r>
            <a:r>
              <a:rPr lang="en-US" altLang="ko-KR" dirty="0" err="1" smtClean="0"/>
              <a:t>lucy</a:t>
            </a:r>
            <a:r>
              <a:rPr lang="en-US" altLang="ko-KR" baseline="0" dirty="0" smtClean="0"/>
              <a:t> model and St. Matthew model.</a:t>
            </a:r>
            <a:endParaRPr lang="en-US" altLang="ko-KR" dirty="0" smtClean="0"/>
          </a:p>
          <a:p>
            <a:r>
              <a:rPr lang="en-US" altLang="ko-KR" dirty="0" smtClean="0"/>
              <a:t>One of major problem of dealing with such massive models is that the massive models take high</a:t>
            </a:r>
            <a:r>
              <a:rPr lang="en-US" altLang="ko-KR" baseline="0" dirty="0" smtClean="0"/>
              <a:t> disk and memory spaces and long data access time.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Our method compress bounding</a:t>
            </a:r>
            <a:r>
              <a:rPr lang="en-US" altLang="ko-KR" baseline="0" dirty="0" smtClean="0"/>
              <a:t> volume hierarchies.</a:t>
            </a:r>
          </a:p>
          <a:p>
            <a:r>
              <a:rPr lang="en-US" altLang="ko-KR" baseline="0" dirty="0" smtClean="0"/>
              <a:t>A node of BVHs has indices of children nodes and a bounding volume.</a:t>
            </a:r>
          </a:p>
          <a:p>
            <a:r>
              <a:rPr lang="en-US" altLang="ko-KR" baseline="0" dirty="0" smtClean="0"/>
              <a:t>We compress each component separately.</a:t>
            </a:r>
          </a:p>
          <a:p>
            <a:r>
              <a:rPr lang="en-US" altLang="ko-KR" baseline="0" dirty="0" smtClean="0"/>
              <a:t>¶ We use the axis-aligned bounding box and a binary BVH due to its simplicity and the wide use.</a:t>
            </a:r>
          </a:p>
          <a:p>
            <a:r>
              <a:rPr lang="en-US" altLang="ko-KR" baseline="0" dirty="0" smtClean="0"/>
              <a:t>¶ Also, we assume each leaf node contains a single triangle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Now, let me introduce how we</a:t>
            </a:r>
            <a:r>
              <a:rPr lang="en-US" altLang="ko-KR" baseline="0" dirty="0" smtClean="0"/>
              <a:t> efficiently compress the bounding volumes.</a:t>
            </a:r>
          </a:p>
          <a:p>
            <a:r>
              <a:rPr lang="en-US" altLang="ko-KR" baseline="0" dirty="0" smtClean="0">
                <a:latin typeface="Arial" pitchFamily="-108" charset="0"/>
              </a:rPr>
              <a:t>Let assume that there is a bounding volume as seen in the figure.</a:t>
            </a:r>
          </a:p>
          <a:p>
            <a:r>
              <a:rPr lang="en-US" altLang="ko-KR" baseline="0" dirty="0" smtClean="0">
                <a:latin typeface="Arial" pitchFamily="-108" charset="0"/>
              </a:rPr>
              <a:t>Without loss of generality, we can assume the BVs are defined in 2D space.</a:t>
            </a:r>
          </a:p>
          <a:p>
            <a:r>
              <a:rPr lang="en-US" altLang="ko-KR" dirty="0" smtClean="0">
                <a:latin typeface="Arial" pitchFamily="-108" charset="0"/>
              </a:rPr>
              <a:t>¶ Since</a:t>
            </a:r>
            <a:r>
              <a:rPr lang="en-US" altLang="ko-KR" baseline="0" dirty="0" smtClean="0">
                <a:latin typeface="Arial" pitchFamily="-108" charset="0"/>
              </a:rPr>
              <a:t> the BV is tight, there is at least one vertex on the boundary of each </a:t>
            </a:r>
            <a:r>
              <a:rPr lang="en-US" altLang="ko-KR" baseline="0" smtClean="0">
                <a:latin typeface="Arial" pitchFamily="-108" charset="0"/>
              </a:rPr>
              <a:t>side. We </a:t>
            </a:r>
            <a:r>
              <a:rPr lang="en-US" altLang="ko-KR" baseline="0" dirty="0" smtClean="0">
                <a:latin typeface="Arial" pitchFamily="-108" charset="0"/>
              </a:rPr>
              <a:t>can extract BV information from such mesh information, v1, 2, 3, 4.</a:t>
            </a:r>
          </a:p>
          <a:p>
            <a:r>
              <a:rPr lang="en-US" altLang="ko-KR" dirty="0" smtClean="0">
                <a:latin typeface="Arial" pitchFamily="-108" charset="0"/>
              </a:rPr>
              <a:t>¶ </a:t>
            </a:r>
            <a:r>
              <a:rPr lang="en-US" altLang="ko-KR" baseline="0" dirty="0" smtClean="0">
                <a:latin typeface="Arial" pitchFamily="-108" charset="0"/>
              </a:rPr>
              <a:t>Let a BV of left node of this node is like this, </a:t>
            </a:r>
            <a:r>
              <a:rPr lang="en-US" altLang="ko-KR" dirty="0" smtClean="0">
                <a:latin typeface="Arial" pitchFamily="-108" charset="0"/>
              </a:rPr>
              <a:t>¶ and right BV</a:t>
            </a:r>
            <a:r>
              <a:rPr lang="en-US" altLang="ko-KR" baseline="0" dirty="0" smtClean="0">
                <a:latin typeface="Arial" pitchFamily="-108" charset="0"/>
              </a:rPr>
              <a:t> is like this.</a:t>
            </a:r>
          </a:p>
          <a:p>
            <a:r>
              <a:rPr lang="en-US" altLang="ko-KR" dirty="0" smtClean="0">
                <a:latin typeface="Arial" pitchFamily="-108" charset="0"/>
              </a:rPr>
              <a:t>¶ The left BV also can be defined by some</a:t>
            </a:r>
            <a:r>
              <a:rPr lang="en-US" altLang="ko-KR" baseline="0" dirty="0" smtClean="0">
                <a:latin typeface="Arial" pitchFamily="-108" charset="0"/>
              </a:rPr>
              <a:t> boundary vertices.</a:t>
            </a:r>
          </a:p>
          <a:p>
            <a:r>
              <a:rPr lang="en-US" altLang="ko-KR" dirty="0" smtClean="0">
                <a:latin typeface="Arial" pitchFamily="-108" charset="0"/>
              </a:rPr>
              <a:t>¶ Please note that the v1 define</a:t>
            </a:r>
            <a:r>
              <a:rPr lang="en-US" altLang="ko-KR" baseline="0" dirty="0" smtClean="0">
                <a:latin typeface="Arial" pitchFamily="-108" charset="0"/>
              </a:rPr>
              <a:t> an extent of not only the parent BV but also the left BV because of BV’s tightness.</a:t>
            </a:r>
          </a:p>
          <a:p>
            <a:r>
              <a:rPr lang="en-US" altLang="ko-KR" dirty="0" smtClean="0">
                <a:latin typeface="Arial" pitchFamily="-108" charset="0"/>
              </a:rPr>
              <a:t>¶ Therefore</a:t>
            </a:r>
            <a:r>
              <a:rPr lang="en-US" altLang="ko-KR" baseline="0" dirty="0" smtClean="0">
                <a:latin typeface="Arial" pitchFamily="-108" charset="0"/>
              </a:rPr>
              <a:t>, left BV can be defined using v1, 5, 6, 7.</a:t>
            </a:r>
          </a:p>
          <a:p>
            <a:r>
              <a:rPr lang="en-US" altLang="ko-KR" dirty="0" smtClean="0">
                <a:latin typeface="Arial" pitchFamily="-108" charset="0"/>
              </a:rPr>
              <a:t>¶ Similarly, when we add v8 ¶ we can define right BV using v2, 3, 4, 8</a:t>
            </a:r>
          </a:p>
          <a:p>
            <a:r>
              <a:rPr lang="en-US" altLang="ko-KR" dirty="0" smtClean="0">
                <a:latin typeface="Arial" pitchFamily="-108" charset="0"/>
              </a:rPr>
              <a:t>¶ Actually, the BVs are encoded</a:t>
            </a:r>
            <a:r>
              <a:rPr lang="en-US" altLang="ko-KR" baseline="0" dirty="0" smtClean="0">
                <a:latin typeface="Arial" pitchFamily="-108" charset="0"/>
              </a:rPr>
              <a:t> using following process.</a:t>
            </a:r>
          </a:p>
          <a:p>
            <a:r>
              <a:rPr lang="en-US" altLang="ko-KR" baseline="0" dirty="0" smtClean="0">
                <a:latin typeface="Arial" pitchFamily="-108" charset="0"/>
              </a:rPr>
              <a:t>The information of parent BV is encoded using vertex indices, 1, 2, 3, 4 rather than itself.</a:t>
            </a:r>
          </a:p>
          <a:p>
            <a:r>
              <a:rPr lang="en-US" altLang="ko-KR" dirty="0" smtClean="0">
                <a:latin typeface="Arial" pitchFamily="-108" charset="0"/>
              </a:rPr>
              <a:t>¶ The</a:t>
            </a:r>
            <a:r>
              <a:rPr lang="en-US" altLang="ko-KR" baseline="0" dirty="0" smtClean="0">
                <a:latin typeface="Arial" pitchFamily="-108" charset="0"/>
              </a:rPr>
              <a:t> meanings of their positions are like this</a:t>
            </a:r>
          </a:p>
          <a:p>
            <a:r>
              <a:rPr lang="en-US" altLang="ko-KR" dirty="0" smtClean="0">
                <a:latin typeface="Arial" pitchFamily="-108" charset="0"/>
              </a:rPr>
              <a:t>¶ In the same way, we can represent child BVs like these.</a:t>
            </a:r>
          </a:p>
          <a:p>
            <a:r>
              <a:rPr lang="en-US" altLang="ko-KR" dirty="0" smtClean="0">
                <a:latin typeface="Arial" pitchFamily="-108" charset="0"/>
              </a:rPr>
              <a:t>¶ The</a:t>
            </a:r>
            <a:r>
              <a:rPr lang="en-US" altLang="ko-KR" baseline="0" dirty="0" smtClean="0">
                <a:latin typeface="Arial" pitchFamily="-108" charset="0"/>
              </a:rPr>
              <a:t> v1 is reused to left BV, </a:t>
            </a:r>
            <a:r>
              <a:rPr lang="en-US" altLang="ko-KR" dirty="0" smtClean="0">
                <a:latin typeface="Arial" pitchFamily="-108" charset="0"/>
              </a:rPr>
              <a:t>¶ and the v2, 3, 4 are reused</a:t>
            </a:r>
            <a:r>
              <a:rPr lang="en-US" altLang="ko-KR" baseline="0" dirty="0" smtClean="0">
                <a:latin typeface="Arial" pitchFamily="-108" charset="0"/>
              </a:rPr>
              <a:t> to right BV. </a:t>
            </a:r>
            <a:r>
              <a:rPr lang="en-US" altLang="ko-KR" dirty="0" smtClean="0">
                <a:latin typeface="Arial" pitchFamily="-108" charset="0"/>
              </a:rPr>
              <a:t>¶</a:t>
            </a:r>
          </a:p>
          <a:p>
            <a:r>
              <a:rPr lang="en-US" altLang="ko-KR" dirty="0" smtClean="0">
                <a:latin typeface="Arial" pitchFamily="-108" charset="0"/>
              </a:rPr>
              <a:t>¶¶¶</a:t>
            </a:r>
            <a:r>
              <a:rPr lang="en-US" altLang="ko-KR" baseline="0" dirty="0" smtClean="0">
                <a:latin typeface="Arial" pitchFamily="-108" charset="0"/>
              </a:rPr>
              <a:t>The such reusing information is encoded in reuse mask.</a:t>
            </a:r>
          </a:p>
          <a:p>
            <a:r>
              <a:rPr lang="en-US" altLang="ko-KR" dirty="0" smtClean="0">
                <a:latin typeface="Arial" pitchFamily="-108" charset="0"/>
              </a:rPr>
              <a:t>¶ The reuse mask of right BV is</a:t>
            </a:r>
            <a:r>
              <a:rPr lang="en-US" altLang="ko-KR" baseline="0" dirty="0" smtClean="0">
                <a:latin typeface="Arial" pitchFamily="-108" charset="0"/>
              </a:rPr>
              <a:t> not encoded because it </a:t>
            </a:r>
            <a:r>
              <a:rPr lang="en-US" altLang="ko-KR" dirty="0" smtClean="0">
                <a:latin typeface="Arial" pitchFamily="-108" charset="0"/>
              </a:rPr>
              <a:t>can be computed by</a:t>
            </a:r>
            <a:r>
              <a:rPr lang="en-US" altLang="ko-KR" baseline="0" dirty="0" smtClean="0">
                <a:latin typeface="Arial" pitchFamily="-108" charset="0"/>
              </a:rPr>
              <a:t> inversing of left BV.</a:t>
            </a:r>
          </a:p>
          <a:p>
            <a:r>
              <a:rPr lang="en-US" altLang="ko-KR" dirty="0" smtClean="0">
                <a:latin typeface="Arial" pitchFamily="-108" charset="0"/>
              </a:rPr>
              <a:t>¶ We already know the parent BV, so we only need to encode</a:t>
            </a:r>
            <a:r>
              <a:rPr lang="en-US" altLang="ko-KR" baseline="0" dirty="0" smtClean="0">
                <a:latin typeface="Arial" pitchFamily="-108" charset="0"/>
              </a:rPr>
              <a:t> the additional vertices </a:t>
            </a:r>
            <a:r>
              <a:rPr lang="en-US" altLang="ko-KR" dirty="0" smtClean="0">
                <a:latin typeface="Arial" pitchFamily="-108" charset="0"/>
              </a:rPr>
              <a:t>¶</a:t>
            </a:r>
            <a:r>
              <a:rPr lang="en-US" altLang="ko-KR" baseline="0" dirty="0" smtClean="0">
                <a:latin typeface="Arial" pitchFamily="-108" charset="0"/>
              </a:rPr>
              <a:t> v5, 6, 7 </a:t>
            </a:r>
            <a:r>
              <a:rPr lang="en-US" altLang="ko-KR" dirty="0" smtClean="0">
                <a:latin typeface="Arial" pitchFamily="-108" charset="0"/>
              </a:rPr>
              <a:t>¶ and v8 ¶</a:t>
            </a:r>
          </a:p>
          <a:p>
            <a:r>
              <a:rPr lang="en-US" altLang="ko-KR" dirty="0" smtClean="0">
                <a:latin typeface="Arial" pitchFamily="-108" charset="0"/>
              </a:rPr>
              <a:t>¶ The final form of encoding child BVs can be shown like this.</a:t>
            </a:r>
          </a:p>
          <a:p>
            <a:r>
              <a:rPr lang="en-US" altLang="ko-KR" dirty="0" smtClean="0">
                <a:latin typeface="Arial" pitchFamily="-108" charset="0"/>
              </a:rPr>
              <a:t>In our implementation, we use only</a:t>
            </a:r>
            <a:r>
              <a:rPr lang="en-US" altLang="ko-KR" baseline="0" dirty="0" smtClean="0">
                <a:latin typeface="Arial" pitchFamily="-108" charset="0"/>
              </a:rPr>
              <a:t> </a:t>
            </a:r>
            <a:r>
              <a:rPr lang="en-US" altLang="ko-KR" dirty="0" smtClean="0">
                <a:latin typeface="Arial" pitchFamily="-108" charset="0"/>
              </a:rPr>
              <a:t>4 bytes for encoding</a:t>
            </a:r>
            <a:r>
              <a:rPr lang="en-US" altLang="ko-KR" baseline="0" dirty="0" smtClean="0">
                <a:latin typeface="Arial" pitchFamily="-108" charset="0"/>
              </a:rPr>
              <a:t> a single 3D BV</a:t>
            </a:r>
            <a:endParaRPr lang="en-US" altLang="ko-KR" dirty="0" smtClean="0">
              <a:latin typeface="Arial" pitchFamily="-10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Next, I’ll explain the process of compression</a:t>
            </a:r>
            <a:r>
              <a:rPr lang="en-US" altLang="ko-KR" baseline="0" dirty="0" smtClean="0"/>
              <a:t> tree structure.</a:t>
            </a:r>
          </a:p>
          <a:p>
            <a:r>
              <a:rPr lang="en-US" altLang="ko-KR" baseline="0" dirty="0" smtClean="0"/>
              <a:t>Let the left figure as a BVH,</a:t>
            </a:r>
          </a:p>
          <a:p>
            <a:r>
              <a:rPr lang="en-US" altLang="ko-KR" dirty="0" smtClean="0">
                <a:latin typeface="Arial" pitchFamily="-108" charset="0"/>
              </a:rPr>
              <a:t>¶ we horizontally partition into height</a:t>
            </a:r>
            <a:r>
              <a:rPr lang="en-US" altLang="ko-KR" baseline="0" dirty="0" smtClean="0">
                <a:latin typeface="Arial" pitchFamily="-108" charset="0"/>
              </a:rPr>
              <a:t> of k</a:t>
            </a:r>
          </a:p>
          <a:p>
            <a:r>
              <a:rPr lang="en-US" altLang="ko-KR" dirty="0" smtClean="0">
                <a:latin typeface="Arial" pitchFamily="-108" charset="0"/>
              </a:rPr>
              <a:t>¶ then all sub-trees have same height k.</a:t>
            </a:r>
          </a:p>
          <a:p>
            <a:r>
              <a:rPr lang="en-US" altLang="ko-KR" dirty="0" smtClean="0">
                <a:latin typeface="Arial" pitchFamily="-108" charset="0"/>
              </a:rPr>
              <a:t>¶ As</a:t>
            </a:r>
            <a:r>
              <a:rPr lang="en-US" altLang="ko-KR" baseline="0" dirty="0" smtClean="0">
                <a:latin typeface="Arial" pitchFamily="-108" charset="0"/>
              </a:rPr>
              <a:t> a result, the number of kinds of sub-trees’ structures are limited.</a:t>
            </a:r>
          </a:p>
          <a:p>
            <a:r>
              <a:rPr lang="en-US" altLang="ko-KR" baseline="0" dirty="0" smtClean="0">
                <a:latin typeface="Arial" pitchFamily="-108" charset="0"/>
              </a:rPr>
              <a:t>We will see in next slide.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Let assume that the k is 2</a:t>
            </a:r>
          </a:p>
          <a:p>
            <a:r>
              <a:rPr lang="en-US" altLang="ko-KR" dirty="0" smtClean="0"/>
              <a:t>In this case, there are only 5</a:t>
            </a:r>
            <a:r>
              <a:rPr lang="en-US" altLang="ko-KR" baseline="0" dirty="0" smtClean="0"/>
              <a:t> different structure in binary tree.</a:t>
            </a:r>
          </a:p>
          <a:p>
            <a:r>
              <a:rPr lang="en-US" altLang="ko-KR" dirty="0" smtClean="0">
                <a:latin typeface="Arial" pitchFamily="-108" charset="0"/>
              </a:rPr>
              <a:t>¶ We call this</a:t>
            </a:r>
            <a:r>
              <a:rPr lang="en-US" altLang="ko-KR" baseline="0" dirty="0" smtClean="0">
                <a:latin typeface="Arial" pitchFamily="-108" charset="0"/>
              </a:rPr>
              <a:t> as tree template.</a:t>
            </a:r>
          </a:p>
          <a:p>
            <a:r>
              <a:rPr lang="en-US" altLang="ko-KR" dirty="0" smtClean="0">
                <a:latin typeface="Arial" pitchFamily="-108" charset="0"/>
              </a:rPr>
              <a:t>¶ And we assign IDs to each template.</a:t>
            </a:r>
          </a:p>
          <a:p>
            <a:r>
              <a:rPr lang="en-US" altLang="ko-KR" dirty="0" smtClean="0">
                <a:latin typeface="Arial" pitchFamily="-108" charset="0"/>
              </a:rPr>
              <a:t>¶ If</a:t>
            </a:r>
            <a:r>
              <a:rPr lang="en-US" altLang="ko-KR" baseline="0" dirty="0" smtClean="0">
                <a:latin typeface="Arial" pitchFamily="-108" charset="0"/>
              </a:rPr>
              <a:t> there is a tree likes right side,</a:t>
            </a:r>
          </a:p>
          <a:p>
            <a:r>
              <a:rPr lang="en-US" altLang="ko-KR" dirty="0" smtClean="0">
                <a:latin typeface="Arial" pitchFamily="-108" charset="0"/>
              </a:rPr>
              <a:t>¶ We</a:t>
            </a:r>
            <a:r>
              <a:rPr lang="en-US" altLang="ko-KR" baseline="0" dirty="0" smtClean="0">
                <a:latin typeface="Arial" pitchFamily="-108" charset="0"/>
              </a:rPr>
              <a:t> partition the tree from root.</a:t>
            </a:r>
          </a:p>
          <a:p>
            <a:r>
              <a:rPr lang="en-US" altLang="ko-KR" dirty="0" smtClean="0">
                <a:latin typeface="Arial" pitchFamily="-108" charset="0"/>
              </a:rPr>
              <a:t>¶ Then the</a:t>
            </a:r>
            <a:r>
              <a:rPr lang="en-US" altLang="ko-KR" baseline="0" dirty="0" smtClean="0">
                <a:latin typeface="Arial" pitchFamily="-108" charset="0"/>
              </a:rPr>
              <a:t> tree is decomposed into 3 sub-trees.</a:t>
            </a:r>
          </a:p>
          <a:p>
            <a:r>
              <a:rPr lang="en-US" altLang="ko-KR" dirty="0" smtClean="0">
                <a:latin typeface="Arial" pitchFamily="-108" charset="0"/>
              </a:rPr>
              <a:t>¶ And types of each template is like this.</a:t>
            </a:r>
          </a:p>
          <a:p>
            <a:r>
              <a:rPr lang="en-US" altLang="ko-KR" dirty="0" smtClean="0">
                <a:latin typeface="Arial" pitchFamily="-108" charset="0"/>
              </a:rPr>
              <a:t>¶ Also, there are some inter-connection</a:t>
            </a:r>
            <a:r>
              <a:rPr lang="en-US" altLang="ko-KR" baseline="0" dirty="0" smtClean="0">
                <a:latin typeface="Arial" pitchFamily="-108" charset="0"/>
              </a:rPr>
              <a:t> between sub-tree like green arrows.</a:t>
            </a:r>
          </a:p>
          <a:p>
            <a:r>
              <a:rPr lang="en-US" altLang="ko-KR" dirty="0" smtClean="0">
                <a:latin typeface="Arial" pitchFamily="-108" charset="0"/>
              </a:rPr>
              <a:t>¶ By doing this, we can encode the</a:t>
            </a:r>
            <a:r>
              <a:rPr lang="en-US" altLang="ko-KR" baseline="0" dirty="0" smtClean="0">
                <a:latin typeface="Arial" pitchFamily="-108" charset="0"/>
              </a:rPr>
              <a:t> tree structure using only template IDs and inter-connections rather than encode itself.</a:t>
            </a:r>
          </a:p>
          <a:p>
            <a:r>
              <a:rPr lang="en-US" altLang="ko-KR" baseline="0" dirty="0" smtClean="0">
                <a:latin typeface="Arial" pitchFamily="-108" charset="0"/>
              </a:rPr>
              <a:t>At runtime, we can very efficiently reconstruct the tree structure by a few memory access.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From now, I’ll talk about how we</a:t>
            </a:r>
            <a:r>
              <a:rPr lang="en-US" altLang="ko-KR" baseline="0" dirty="0" smtClean="0"/>
              <a:t> can further compress the </a:t>
            </a:r>
            <a:r>
              <a:rPr lang="en-US" altLang="ko-KR" baseline="0" dirty="0" err="1" smtClean="0"/>
              <a:t>i</a:t>
            </a:r>
            <a:r>
              <a:rPr lang="en-US" altLang="ko-KR" baseline="0" dirty="0" smtClean="0"/>
              <a:t>-HCCMesh.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It is not easy to further compress </a:t>
            </a:r>
            <a:r>
              <a:rPr lang="en-US" altLang="ko-KR" dirty="0" err="1" smtClean="0"/>
              <a:t>i-HCCmesh</a:t>
            </a:r>
            <a:r>
              <a:rPr lang="en-US" altLang="ko-KR" dirty="0" smtClean="0"/>
              <a:t> representation using general</a:t>
            </a:r>
            <a:r>
              <a:rPr lang="en-US" altLang="ko-KR" baseline="0" dirty="0" smtClean="0"/>
              <a:t> compression methods such as </a:t>
            </a:r>
            <a:r>
              <a:rPr lang="en-US" altLang="ko-KR" baseline="0" dirty="0" err="1" smtClean="0"/>
              <a:t>gzip</a:t>
            </a:r>
            <a:r>
              <a:rPr lang="en-US" altLang="ko-KR" baseline="0" dirty="0" smtClean="0"/>
              <a:t>.</a:t>
            </a:r>
          </a:p>
          <a:p>
            <a:r>
              <a:rPr lang="en-US" altLang="ko-KR" dirty="0" smtClean="0">
                <a:latin typeface="Arial" pitchFamily="-108" charset="0"/>
              </a:rPr>
              <a:t>¶ For</a:t>
            </a:r>
            <a:r>
              <a:rPr lang="en-US" altLang="ko-KR" baseline="0" dirty="0" smtClean="0">
                <a:latin typeface="Arial" pitchFamily="-108" charset="0"/>
              </a:rPr>
              <a:t> random access, w</a:t>
            </a:r>
            <a:r>
              <a:rPr lang="en-US" altLang="ko-KR" baseline="0" dirty="0" smtClean="0"/>
              <a:t>e compress each cluster independently.</a:t>
            </a:r>
          </a:p>
          <a:p>
            <a:r>
              <a:rPr lang="en-US" altLang="ko-KR" dirty="0" smtClean="0">
                <a:latin typeface="Arial" pitchFamily="-108" charset="0"/>
              </a:rPr>
              <a:t>¶ The tree</a:t>
            </a:r>
            <a:r>
              <a:rPr lang="en-US" altLang="ko-KR" baseline="0" dirty="0" smtClean="0">
                <a:latin typeface="Arial" pitchFamily="-108" charset="0"/>
              </a:rPr>
              <a:t> structures are encoded using our dictionary-based compression.</a:t>
            </a:r>
          </a:p>
          <a:p>
            <a:r>
              <a:rPr lang="en-US" altLang="ko-KR" dirty="0" smtClean="0">
                <a:latin typeface="Arial" pitchFamily="-108" charset="0"/>
              </a:rPr>
              <a:t>¶ And we do not encode BVs since we can reconstruct them using tree structures and mesh information in linear</a:t>
            </a:r>
            <a:r>
              <a:rPr lang="en-US" altLang="ko-KR" baseline="0" dirty="0" smtClean="0">
                <a:latin typeface="Arial" pitchFamily="-108" charset="0"/>
              </a:rPr>
              <a:t> time complexity.</a:t>
            </a:r>
            <a:endParaRPr lang="en-US" altLang="ko-KR" dirty="0" smtClean="0">
              <a:latin typeface="Arial" pitchFamily="-10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And mesh information is compressed following to the encoding layout as you can see in</a:t>
            </a:r>
            <a:r>
              <a:rPr lang="en-US" altLang="ko-KR" baseline="0" dirty="0" smtClean="0"/>
              <a:t> the figure.</a:t>
            </a:r>
          </a:p>
          <a:p>
            <a:r>
              <a:rPr lang="en-US" altLang="ko-KR" dirty="0" smtClean="0">
                <a:latin typeface="Arial" pitchFamily="-108" charset="0"/>
              </a:rPr>
              <a:t>¶ By doing this, we don’t need to encode the triangle indices.</a:t>
            </a:r>
          </a:p>
          <a:p>
            <a:r>
              <a:rPr lang="en-US" altLang="ko-KR" dirty="0" smtClean="0">
                <a:latin typeface="Arial" pitchFamily="-108" charset="0"/>
              </a:rPr>
              <a:t>¶ However, we need order preserving mesh compression method in this case.</a:t>
            </a:r>
          </a:p>
          <a:p>
            <a:r>
              <a:rPr lang="en-US" altLang="ko-KR" dirty="0" smtClean="0">
                <a:latin typeface="Arial" pitchFamily="-108" charset="0"/>
              </a:rPr>
              <a:t>Fortunately,</a:t>
            </a:r>
            <a:r>
              <a:rPr lang="en-US" altLang="ko-KR" baseline="0" dirty="0" smtClean="0">
                <a:latin typeface="Arial" pitchFamily="-108" charset="0"/>
              </a:rPr>
              <a:t> streaming mesh can preserve the original order.</a:t>
            </a:r>
          </a:p>
          <a:p>
            <a:r>
              <a:rPr lang="en-US" altLang="ko-KR" dirty="0" smtClean="0">
                <a:latin typeface="Arial" pitchFamily="-108" charset="0"/>
              </a:rPr>
              <a:t>¶ Also,</a:t>
            </a:r>
            <a:r>
              <a:rPr lang="en-US" altLang="ko-KR" baseline="0" dirty="0" smtClean="0">
                <a:latin typeface="Arial" pitchFamily="-108" charset="0"/>
              </a:rPr>
              <a:t> we modify the streaming mesh to use our dictionary-based compression for the fast decompression.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Finally, I’ll show you some</a:t>
            </a:r>
            <a:r>
              <a:rPr lang="en-US" altLang="ko-KR" baseline="0" dirty="0" smtClean="0"/>
              <a:t> results of our approach.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 smtClean="0">
                <a:latin typeface="Arial" charset="0"/>
              </a:rPr>
              <a:t>We have tested our method with various </a:t>
            </a:r>
            <a:r>
              <a:rPr lang="en-US" altLang="ko-KR" baseline="0" dirty="0" smtClean="0">
                <a:latin typeface="Arial" charset="0"/>
              </a:rPr>
              <a:t>size of models.</a:t>
            </a:r>
            <a:endParaRPr lang="en-US" altLang="ko-KR" dirty="0" smtClean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>
                <a:latin typeface="Arial" charset="0"/>
              </a:rPr>
              <a:t>¶ The sizes of original uncompressed data are shown the table.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¶ And this shows the compression results of </a:t>
            </a:r>
            <a:r>
              <a:rPr lang="en-US" altLang="ko-KR" baseline="0" dirty="0" err="1" smtClean="0">
                <a:latin typeface="Arial" charset="0"/>
              </a:rPr>
              <a:t>i</a:t>
            </a:r>
            <a:r>
              <a:rPr lang="en-US" altLang="ko-KR" baseline="0" dirty="0" smtClean="0">
                <a:latin typeface="Arial" charset="0"/>
              </a:rPr>
              <a:t>-HCCMesh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¶ and o-HCCMesh.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¶ </a:t>
            </a:r>
            <a:r>
              <a:rPr lang="en-US" altLang="ko-KR" baseline="0" dirty="0" err="1" smtClean="0">
                <a:latin typeface="Arial" charset="0"/>
              </a:rPr>
              <a:t>i</a:t>
            </a:r>
            <a:r>
              <a:rPr lang="en-US" altLang="ko-KR" baseline="0" dirty="0" smtClean="0">
                <a:latin typeface="Arial" charset="0"/>
              </a:rPr>
              <a:t>-HCCMesh and o-HCCMesh achieve 7.3 : 1 and 19.5 : 1 compression ratio on average.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We applied</a:t>
            </a:r>
            <a:r>
              <a:rPr lang="en-US" altLang="ko-KR" baseline="0" dirty="0" smtClean="0"/>
              <a:t> our method to</a:t>
            </a:r>
            <a:r>
              <a:rPr lang="en-US" altLang="ko-KR" dirty="0" smtClean="0"/>
              <a:t> various applications.</a:t>
            </a:r>
          </a:p>
          <a:p>
            <a:r>
              <a:rPr lang="en-US" altLang="ko-KR" dirty="0" smtClean="0"/>
              <a:t>These</a:t>
            </a:r>
            <a:r>
              <a:rPr lang="en-US" altLang="ko-KR" baseline="0" dirty="0" smtClean="0"/>
              <a:t> applications include </a:t>
            </a:r>
            <a:r>
              <a:rPr lang="en-US" altLang="ko-KR" baseline="0" dirty="0" err="1" smtClean="0"/>
              <a:t>whitted</a:t>
            </a:r>
            <a:r>
              <a:rPr lang="en-US" altLang="ko-KR" baseline="0" dirty="0" smtClean="0"/>
              <a:t>-style ray tracing, non-photorealistic rendering,</a:t>
            </a:r>
          </a:p>
          <a:p>
            <a:r>
              <a:rPr lang="en-US" altLang="ko-KR" baseline="0" dirty="0" smtClean="0"/>
              <a:t>LOD-based ray tracing, collision detection, and photon mapping.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Even worse, there has been consistently a lower growth rate of data access time compared to the growth rate of computational power.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While CPU and GPU</a:t>
            </a:r>
            <a:r>
              <a:rPr lang="en-US" altLang="ko-KR" baseline="0" dirty="0" smtClean="0"/>
              <a:t> speed grows about 50 and 200 times during last decade, the randomly disk access time almost didn’t grow.</a:t>
            </a:r>
            <a:endParaRPr lang="en-US" altLang="ko-KR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Therefore, recent hardware advance may not provide an efficient solution to the problem in massive model since data access time is main bottleneck.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¶We can conclude that</a:t>
            </a:r>
            <a:r>
              <a:rPr lang="en-US" altLang="ko-KR" baseline="0" dirty="0" smtClean="0"/>
              <a:t> reducing data size and , thus, reducing data access time is more and more critical in the future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Despite of this problem,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Let see the video.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 smtClean="0">
                <a:latin typeface="Arial" charset="0"/>
              </a:rPr>
              <a:t>The performance improvement mainly due to higher I/O performance.</a:t>
            </a:r>
          </a:p>
          <a:p>
            <a:pPr eaLnBrk="1" hangingPunct="1"/>
            <a:r>
              <a:rPr lang="en-US" altLang="ko-KR" dirty="0" smtClean="0">
                <a:latin typeface="Arial" charset="0"/>
              </a:rPr>
              <a:t>By</a:t>
            </a:r>
            <a:r>
              <a:rPr lang="en-US" altLang="ko-KR" baseline="0" dirty="0" smtClean="0">
                <a:latin typeface="Arial" charset="0"/>
              </a:rPr>
              <a:t> using our method, the size of the original data is reduce, thus, the expensive disk I/O time can be reduced or removed when preload the whole data.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¶ In order to clearly verify the benefits of our method, we measure ray tracing time with various size of models.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Please note that both x and y axis have log scale.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By using original uncompressed representation, we can handle until 32M triangles but the rendering time suddenly jumps from 64M triangles.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This is because the model cannot fit into the main memory.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¶ By using naively compressed method, we can efficiently handle until 64M triangles.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¶ However, when we use our </a:t>
            </a:r>
            <a:r>
              <a:rPr lang="en-US" altLang="ko-KR" baseline="0" dirty="0" err="1" smtClean="0">
                <a:latin typeface="Arial" charset="0"/>
              </a:rPr>
              <a:t>i</a:t>
            </a:r>
            <a:r>
              <a:rPr lang="en-US" altLang="ko-KR" baseline="0" dirty="0" smtClean="0">
                <a:latin typeface="Arial" charset="0"/>
              </a:rPr>
              <a:t>-HCCMesh representation, we can handle until 256M triangles.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Note that even bigger model which has 372M can be more efficiently handled using our representation then original representation.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¶ Moreover, by using both I and o-HCCMesh, we can improve the performance much more.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¶ We have not yet test with bigger model than 372M, but we expect that the performance trend will be like the gray region.</a:t>
            </a:r>
          </a:p>
          <a:p>
            <a:pPr eaLnBrk="1" hangingPunct="1"/>
            <a:endParaRPr lang="en-US" altLang="ko-KR" baseline="0" dirty="0" smtClean="0">
              <a:latin typeface="Arial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baseline="0" dirty="0" smtClean="0">
                <a:latin typeface="Arial" charset="0"/>
              </a:rPr>
              <a:t>Our method has some limitations.</a:t>
            </a: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First, the compression ratios of k-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ary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trees may be lower than binary trees because the number of templates can be bigger.</a:t>
            </a: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Second, when all data of a model is in main memory, our method might lower the performance.</a:t>
            </a: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</a:rPr>
              <a:t>In our experiments, we observe 33% overhead for the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</a:rPr>
              <a:t>Whitted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</a:rPr>
              <a:t>-style ray tracing over original representation.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 smtClean="0">
                <a:latin typeface="Arial" charset="0"/>
              </a:rPr>
              <a:t>Our compression method requires low storage.</a:t>
            </a:r>
          </a:p>
          <a:p>
            <a:pPr eaLnBrk="1" hangingPunct="1"/>
            <a:r>
              <a:rPr lang="en-US" altLang="ko-KR" dirty="0" smtClean="0">
                <a:latin typeface="Arial" charset="0"/>
              </a:rPr>
              <a:t>We can achieve about 7 and 21 compression ratio over original representation.</a:t>
            </a:r>
          </a:p>
          <a:p>
            <a:pPr eaLnBrk="1" hangingPunct="1"/>
            <a:r>
              <a:rPr lang="en-US" altLang="ko-KR" dirty="0" smtClean="0">
                <a:latin typeface="Arial" charset="0"/>
              </a:rPr>
              <a:t>More importantly, we can handle about 7 times bigger model without</a:t>
            </a:r>
            <a:r>
              <a:rPr lang="en-US" altLang="ko-KR" baseline="0" dirty="0" smtClean="0">
                <a:latin typeface="Arial" charset="0"/>
              </a:rPr>
              <a:t> I/O thrashing.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We can improve the performance more than a factor of 60 even much bigger models.</a:t>
            </a:r>
            <a:endParaRPr lang="en-US" altLang="ko-KR" dirty="0" smtClean="0">
              <a:latin typeface="Arial" charset="0"/>
            </a:endParaRP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HCCMesh allows various applications as we demonstrate before.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We would like to thank</a:t>
            </a:r>
            <a:r>
              <a:rPr lang="en-US" altLang="ko-KR" baseline="0" dirty="0" smtClean="0"/>
              <a:t> to Member of </a:t>
            </a:r>
            <a:r>
              <a:rPr lang="en-US" altLang="ko-KR" baseline="0" dirty="0" err="1" smtClean="0"/>
              <a:t>SGLab</a:t>
            </a:r>
            <a:r>
              <a:rPr lang="en-US" altLang="ko-KR" baseline="0" dirty="0" smtClean="0"/>
              <a:t> in KAIST, model contributors, and funding agencies.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This concludes my talk.</a:t>
            </a:r>
          </a:p>
          <a:p>
            <a:r>
              <a:rPr lang="en-US" altLang="ko-KR" dirty="0" smtClean="0"/>
              <a:t>Thank you!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baseline="0" dirty="0" smtClean="0">
                <a:latin typeface="Arial" charset="0"/>
              </a:rPr>
              <a:t>The massive models become widely used in many different fields as follows.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The large scale applications include ray tracing, collision detection, non-photorealistic rendering, dynamic simulation, motion planning, and so on.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>
                <a:latin typeface="Arial" charset="0"/>
              </a:rPr>
              <a:t>The large scale applications commonly use meshes. </a:t>
            </a:r>
            <a:r>
              <a:rPr lang="en-US" altLang="ko-KR" dirty="0" smtClean="0"/>
              <a:t>Because hierarchical culling is a key technique to accelerate large scale applications,</a:t>
            </a:r>
            <a:r>
              <a:rPr lang="en-US" altLang="ko-KR" baseline="0" dirty="0" smtClean="0"/>
              <a:t> </a:t>
            </a:r>
            <a:br>
              <a:rPr lang="en-US" altLang="ko-KR" baseline="0" dirty="0" smtClean="0"/>
            </a:br>
            <a:r>
              <a:rPr lang="en-US" altLang="ko-KR" baseline="0" dirty="0" smtClean="0">
                <a:latin typeface="Arial" charset="0"/>
              </a:rPr>
              <a:t>acceleration hierarchies such as k-d trees and bounding volume hierarchies are also commonly used.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>
                <a:latin typeface="Arial" charset="0"/>
              </a:rPr>
              <a:t>One thing we need to note is that the applications usually require random hierarchical traversal.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>
                <a:latin typeface="Arial" charset="0"/>
              </a:rPr>
              <a:t>That means, we can randomly choose any child nodes but the child node is accessed after accessing its parent node.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 smtClean="0">
                <a:latin typeface="Arial" charset="0"/>
              </a:rPr>
              <a:t>Our goal</a:t>
            </a:r>
            <a:r>
              <a:rPr lang="en-US" altLang="ko-KR" baseline="0" dirty="0" smtClean="0">
                <a:latin typeface="Arial" charset="0"/>
              </a:rPr>
              <a:t> is to design a compact mesh representation for interactive geometric computation of massive model.</a:t>
            </a:r>
          </a:p>
          <a:p>
            <a:pPr eaLnBrk="1" hangingPunct="1"/>
            <a:r>
              <a:rPr lang="en-US" altLang="ko-KR" baseline="0" dirty="0" smtClean="0">
                <a:latin typeface="Arial" charset="0"/>
              </a:rPr>
              <a:t>The algorithm should support hierarchical culling and various applications.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>
                <a:latin typeface="Arial" charset="0"/>
              </a:rPr>
              <a:t>Also, we would like our algorithm to improve performance of applications.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From</a:t>
            </a:r>
            <a:r>
              <a:rPr lang="en-US" altLang="ko-KR" baseline="0" dirty="0" smtClean="0"/>
              <a:t> now, I’ll talk about how we can handle the massive models in general.</a:t>
            </a:r>
          </a:p>
          <a:p>
            <a:r>
              <a:rPr lang="en-US" altLang="ko-KR" baseline="0" dirty="0" smtClean="0"/>
              <a:t>First, the simplest case is when we have sufficient memory and entire data can fit into the main memory.</a:t>
            </a:r>
          </a:p>
          <a:p>
            <a:r>
              <a:rPr lang="en-US" altLang="ko-KR" baseline="0" dirty="0" smtClean="0"/>
              <a:t>In this case, the applications can easily and efficiently access the data. So this is not our interesting problem.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When we use term</a:t>
            </a:r>
            <a:r>
              <a:rPr lang="en-US" altLang="ko-KR" baseline="0" dirty="0" smtClean="0"/>
              <a:t> “massive model”, usually the data cannot fit into the memory.</a:t>
            </a:r>
          </a:p>
          <a:p>
            <a:r>
              <a:rPr lang="en-US" altLang="ko-KR" dirty="0" smtClean="0">
                <a:latin typeface="Arial" pitchFamily="-108" charset="0"/>
              </a:rPr>
              <a:t>¶ In this case,</a:t>
            </a:r>
            <a:r>
              <a:rPr lang="en-US" altLang="ko-KR" baseline="0" dirty="0" smtClean="0">
                <a:latin typeface="Arial" pitchFamily="-108" charset="0"/>
              </a:rPr>
              <a:t> the data is stored in some external drives such as disk, </a:t>
            </a:r>
            <a:r>
              <a:rPr lang="en-US" altLang="ko-KR" dirty="0" smtClean="0">
                <a:latin typeface="Arial" pitchFamily="-108" charset="0"/>
              </a:rPr>
              <a:t>¶</a:t>
            </a:r>
            <a:endParaRPr lang="en-US" altLang="ko-KR" baseline="0" dirty="0" smtClean="0">
              <a:latin typeface="Arial" pitchFamily="-108" charset="0"/>
            </a:endParaRPr>
          </a:p>
          <a:p>
            <a:r>
              <a:rPr lang="en-US" altLang="ko-KR" dirty="0" smtClean="0">
                <a:latin typeface="Arial" pitchFamily="-108" charset="0"/>
              </a:rPr>
              <a:t>¶ and</a:t>
            </a:r>
            <a:r>
              <a:rPr lang="en-US" altLang="ko-KR" baseline="0" dirty="0" smtClean="0">
                <a:latin typeface="Arial" pitchFamily="-108" charset="0"/>
              </a:rPr>
              <a:t> the memory is used to cache some portions of the data.</a:t>
            </a:r>
          </a:p>
          <a:p>
            <a:r>
              <a:rPr lang="en-US" altLang="ko-KR" dirty="0" smtClean="0">
                <a:latin typeface="Arial" pitchFamily="-108" charset="0"/>
              </a:rPr>
              <a:t>¶ T</a:t>
            </a:r>
            <a:r>
              <a:rPr lang="en-US" altLang="ko-KR" baseline="0" dirty="0" smtClean="0">
                <a:latin typeface="Arial" pitchFamily="-108" charset="0"/>
              </a:rPr>
              <a:t>he data is usually decomposed into several clusters because the access patterns are expected to have temporal and spatial locality.</a:t>
            </a:r>
          </a:p>
          <a:p>
            <a:r>
              <a:rPr lang="en-US" altLang="ko-KR" dirty="0" smtClean="0">
                <a:latin typeface="Arial" pitchFamily="-108" charset="0"/>
              </a:rPr>
              <a:t>¶ Then the</a:t>
            </a:r>
            <a:r>
              <a:rPr lang="en-US" altLang="ko-KR" baseline="0" dirty="0" smtClean="0">
                <a:latin typeface="Arial" pitchFamily="-108" charset="0"/>
              </a:rPr>
              <a:t> data is fetched from the external drive cluster by cluster.</a:t>
            </a:r>
          </a:p>
          <a:p>
            <a:r>
              <a:rPr lang="en-US" altLang="ko-KR" baseline="0" dirty="0" smtClean="0">
                <a:latin typeface="Arial" pitchFamily="-108" charset="0"/>
              </a:rPr>
              <a:t>This becomes a major bottleneck because the data fetching time is relatively very slow as I said in previous slides.</a:t>
            </a:r>
          </a:p>
          <a:p>
            <a:r>
              <a:rPr lang="en-US" altLang="ko-KR" dirty="0" smtClean="0">
                <a:latin typeface="Arial" pitchFamily="-108" charset="0"/>
              </a:rPr>
              <a:t>¶ In order to reduce the bottleneck,</a:t>
            </a:r>
            <a:r>
              <a:rPr lang="en-US" altLang="ko-KR" baseline="0" dirty="0" smtClean="0">
                <a:latin typeface="Arial" pitchFamily="-108" charset="0"/>
              </a:rPr>
              <a:t> some out-of-core techniques are proposed.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 recent and aggressive</a:t>
            </a:r>
            <a:r>
              <a:rPr lang="en-US" altLang="ko-KR" baseline="0" dirty="0" smtClean="0"/>
              <a:t> approaches for reducing the expensive I/O thrashing is that compress the data.</a:t>
            </a:r>
          </a:p>
          <a:p>
            <a:r>
              <a:rPr lang="en-US" altLang="ko-KR" dirty="0" smtClean="0">
                <a:latin typeface="Arial" pitchFamily="-108" charset="0"/>
              </a:rPr>
              <a:t>¶ </a:t>
            </a:r>
            <a:r>
              <a:rPr lang="en-US" altLang="ko-KR" baseline="0" dirty="0" smtClean="0"/>
              <a:t>We can compress the data in the external drive,</a:t>
            </a:r>
          </a:p>
          <a:p>
            <a:r>
              <a:rPr lang="en-US" altLang="ko-KR" dirty="0" smtClean="0">
                <a:latin typeface="Arial" pitchFamily="-108" charset="0"/>
              </a:rPr>
              <a:t>¶ then reduce the fetching</a:t>
            </a:r>
            <a:r>
              <a:rPr lang="en-US" altLang="ko-KR" baseline="0" dirty="0" smtClean="0">
                <a:latin typeface="Arial" pitchFamily="-108" charset="0"/>
              </a:rPr>
              <a:t> time</a:t>
            </a:r>
          </a:p>
          <a:p>
            <a:r>
              <a:rPr lang="en-US" altLang="ko-KR" dirty="0" smtClean="0">
                <a:latin typeface="Arial" pitchFamily="-108" charset="0"/>
              </a:rPr>
              <a:t>¶ and decompress it using powerful CPU</a:t>
            </a:r>
          </a:p>
          <a:p>
            <a:r>
              <a:rPr lang="en-US" altLang="ko-KR" dirty="0" smtClean="0">
                <a:latin typeface="Arial" pitchFamily="-108" charset="0"/>
              </a:rPr>
              <a:t>¶ then</a:t>
            </a:r>
            <a:r>
              <a:rPr lang="en-US" altLang="ko-KR" baseline="0" dirty="0" smtClean="0">
                <a:latin typeface="Arial" pitchFamily="-108" charset="0"/>
              </a:rPr>
              <a:t> finally transmit to the memory</a:t>
            </a:r>
          </a:p>
          <a:p>
            <a:r>
              <a:rPr lang="en-US" altLang="ko-KR" dirty="0" smtClean="0"/>
              <a:t>Because of widening gap between CPU power and disk access speed, this kind of approach can improve the performance of applications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B8A3D-47DB-438F-9B80-347148B97F58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67"/>
          </a:solidFill>
          <a:ln>
            <a:solidFill>
              <a:srgbClr val="003E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5952" y="2147581"/>
            <a:ext cx="7877263" cy="1400961"/>
          </a:xfrm>
          <a:effectLst/>
        </p:spPr>
        <p:txBody>
          <a:bodyPr/>
          <a:lstStyle>
            <a:lvl1pPr algn="ctr">
              <a:defRPr sz="400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3064" y="4085440"/>
            <a:ext cx="7793373" cy="245797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0" y="0"/>
            <a:ext cx="9144000" cy="1676400"/>
            <a:chOff x="0" y="0"/>
            <a:chExt cx="9144000" cy="1676400"/>
          </a:xfrm>
          <a:solidFill>
            <a:schemeClr val="tx1"/>
          </a:solidFill>
        </p:grpSpPr>
        <p:sp>
          <p:nvSpPr>
            <p:cNvPr id="5" name="Title 1"/>
            <p:cNvSpPr txBox="1">
              <a:spLocks/>
            </p:cNvSpPr>
            <p:nvPr userDrawn="1"/>
          </p:nvSpPr>
          <p:spPr>
            <a:xfrm>
              <a:off x="0" y="0"/>
              <a:ext cx="9144000" cy="1676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GB" sz="4400">
                  <a:latin typeface="Calibri" charset="0"/>
                </a:rPr>
                <a:t>Click to edit Master title style</a:t>
              </a:r>
              <a:endParaRPr lang="en-US" altLang="ko-KR" sz="4400">
                <a:latin typeface="Calibri" charset="0"/>
              </a:endParaRPr>
            </a:p>
          </p:txBody>
        </p:sp>
        <p:pic>
          <p:nvPicPr>
            <p:cNvPr id="6" name="Picture 4" descr="head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150796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96875"/>
            <a:ext cx="2103438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96875"/>
            <a:ext cx="6159500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6875"/>
            <a:ext cx="8402638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98638"/>
            <a:ext cx="4130675" cy="4830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798638"/>
            <a:ext cx="4132263" cy="4830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0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82" y="237483"/>
            <a:ext cx="8447714" cy="601416"/>
          </a:xfrm>
          <a:effectLst/>
        </p:spPr>
        <p:txBody>
          <a:bodyPr/>
          <a:lstStyle>
            <a:lvl1pPr>
              <a:defRPr sz="3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48" y="1409350"/>
            <a:ext cx="8422547" cy="5209564"/>
          </a:xfrm>
          <a:effectLst/>
        </p:spPr>
        <p:txBody>
          <a:bodyPr/>
          <a:lstStyle>
            <a:lvl1pPr>
              <a:buClr>
                <a:schemeClr val="accent4"/>
              </a:buClr>
              <a:buFont typeface="Wingdings" pitchFamily="2" charset="2"/>
              <a:buChar char="§"/>
              <a:defRPr sz="2400">
                <a:solidFill>
                  <a:schemeClr val="accent2">
                    <a:lumMod val="75000"/>
                  </a:schemeClr>
                </a:solidFill>
                <a:effectLst/>
              </a:defRPr>
            </a:lvl1pPr>
            <a:lvl2pPr>
              <a:buClr>
                <a:schemeClr val="accent4"/>
              </a:buClr>
              <a:buFont typeface="Wingdings" pitchFamily="2" charset="2"/>
              <a:buChar char="§"/>
              <a:defRPr sz="2100">
                <a:solidFill>
                  <a:schemeClr val="accent2">
                    <a:lumMod val="75000"/>
                  </a:schemeClr>
                </a:solidFill>
                <a:effectLst/>
              </a:defRPr>
            </a:lvl2pPr>
            <a:lvl3pPr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accent2">
                    <a:lumMod val="75000"/>
                  </a:schemeClr>
                </a:solidFill>
                <a:effectLst/>
              </a:defRPr>
            </a:lvl3pPr>
            <a:lvl4pPr>
              <a:buClr>
                <a:schemeClr val="accent4"/>
              </a:buClr>
              <a:buFont typeface="Wingdings" pitchFamily="2" charset="2"/>
              <a:buChar char="§"/>
              <a:defRPr sz="1600">
                <a:solidFill>
                  <a:schemeClr val="accent2">
                    <a:lumMod val="75000"/>
                  </a:schemeClr>
                </a:solidFill>
                <a:effectLst/>
              </a:defRPr>
            </a:lvl4pPr>
            <a:lvl5pPr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accent2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>
          <a:xfrm>
            <a:off x="7052210" y="6536689"/>
            <a:ext cx="2133600" cy="365125"/>
          </a:xfrm>
        </p:spPr>
        <p:txBody>
          <a:bodyPr/>
          <a:lstStyle/>
          <a:p>
            <a:fld id="{E8DCA0F5-3815-4240-82E3-80E7332EE757}" type="slidenum">
              <a:rPr lang="ko-KR" altLang="en-US" smtClean="0"/>
              <a:pPr/>
              <a:t>‹#›</a:t>
            </a:fld>
            <a:r>
              <a:rPr lang="en-US" altLang="ko-KR" dirty="0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0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745" y="1409350"/>
            <a:ext cx="4130675" cy="5228439"/>
          </a:xfrm>
        </p:spPr>
        <p:txBody>
          <a:bodyPr/>
          <a:lstStyle>
            <a:lvl1pPr>
              <a:buClr>
                <a:schemeClr val="accent4"/>
              </a:buClr>
              <a:buFont typeface="Wingdings" pitchFamily="2" charset="2"/>
              <a:buChar char="§"/>
              <a:defRPr sz="2400">
                <a:solidFill>
                  <a:schemeClr val="accent2">
                    <a:lumMod val="75000"/>
                  </a:schemeClr>
                </a:solidFill>
                <a:effectLst/>
              </a:defRPr>
            </a:lvl1pPr>
            <a:lvl2pPr>
              <a:buClr>
                <a:schemeClr val="accent4"/>
              </a:buClr>
              <a:buFont typeface="Wingdings" pitchFamily="2" charset="2"/>
              <a:buChar char="§"/>
              <a:defRPr sz="2100">
                <a:solidFill>
                  <a:schemeClr val="accent2">
                    <a:lumMod val="75000"/>
                  </a:schemeClr>
                </a:solidFill>
                <a:effectLst/>
              </a:defRPr>
            </a:lvl2pPr>
            <a:lvl3pPr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accent2">
                    <a:lumMod val="75000"/>
                  </a:schemeClr>
                </a:solidFill>
                <a:effectLst/>
              </a:defRPr>
            </a:lvl3pPr>
            <a:lvl4pPr>
              <a:buClr>
                <a:schemeClr val="accent4"/>
              </a:buClr>
              <a:buFont typeface="Wingdings" pitchFamily="2" charset="2"/>
              <a:buChar char="§"/>
              <a:defRPr sz="1600">
                <a:solidFill>
                  <a:schemeClr val="accent2">
                    <a:lumMod val="75000"/>
                  </a:schemeClr>
                </a:solidFill>
                <a:effectLst/>
              </a:defRPr>
            </a:lvl4pPr>
            <a:lvl5pPr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accent2">
                    <a:lumMod val="75000"/>
                  </a:schemeClr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09" y="1409350"/>
            <a:ext cx="4132263" cy="5228439"/>
          </a:xfrm>
        </p:spPr>
        <p:txBody>
          <a:bodyPr/>
          <a:lstStyle>
            <a:lvl1pPr>
              <a:buClr>
                <a:schemeClr val="accent4"/>
              </a:buClr>
              <a:buFont typeface="Wingdings" pitchFamily="2" charset="2"/>
              <a:buChar char="§"/>
              <a:defRPr sz="2400">
                <a:solidFill>
                  <a:schemeClr val="accent2">
                    <a:lumMod val="75000"/>
                  </a:schemeClr>
                </a:solidFill>
                <a:effectLst/>
              </a:defRPr>
            </a:lvl1pPr>
            <a:lvl2pPr>
              <a:buClr>
                <a:schemeClr val="accent4"/>
              </a:buClr>
              <a:buFont typeface="Wingdings" pitchFamily="2" charset="2"/>
              <a:buChar char="§"/>
              <a:defRPr sz="2100">
                <a:solidFill>
                  <a:schemeClr val="accent2">
                    <a:lumMod val="75000"/>
                  </a:schemeClr>
                </a:solidFill>
                <a:effectLst/>
              </a:defRPr>
            </a:lvl2pPr>
            <a:lvl3pPr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accent2">
                    <a:lumMod val="75000"/>
                  </a:schemeClr>
                </a:solidFill>
                <a:effectLst/>
              </a:defRPr>
            </a:lvl3pPr>
            <a:lvl4pPr>
              <a:buClr>
                <a:schemeClr val="accent4"/>
              </a:buClr>
              <a:buFont typeface="Wingdings" pitchFamily="2" charset="2"/>
              <a:buChar char="§"/>
              <a:defRPr sz="1600">
                <a:solidFill>
                  <a:schemeClr val="accent2">
                    <a:lumMod val="75000"/>
                  </a:schemeClr>
                </a:solidFill>
                <a:effectLst/>
              </a:defRPr>
            </a:lvl4pPr>
            <a:lvl5pPr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accent2">
                    <a:lumMod val="75000"/>
                  </a:schemeClr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8782" y="237483"/>
            <a:ext cx="8447714" cy="601416"/>
          </a:xfrm>
          <a:effectLst/>
        </p:spPr>
        <p:txBody>
          <a:bodyPr/>
          <a:lstStyle>
            <a:lvl1pPr>
              <a:defRPr sz="3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7052210" y="6536689"/>
            <a:ext cx="2133600" cy="365125"/>
          </a:xfrm>
        </p:spPr>
        <p:txBody>
          <a:bodyPr/>
          <a:lstStyle/>
          <a:p>
            <a:fld id="{E8DCA0F5-3815-4240-82E3-80E7332EE757}" type="slidenum">
              <a:rPr lang="ko-KR" altLang="en-US" smtClean="0"/>
              <a:pPr/>
              <a:t>‹#›</a:t>
            </a:fld>
            <a:r>
              <a:rPr lang="en-US" altLang="ko-KR" dirty="0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deo"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5539"/>
            <a:ext cx="8402638" cy="1219200"/>
          </a:xfrm>
          <a:effectLst/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52210" y="6536689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DCA0F5-3815-4240-82E3-80E7332EE757}" type="slidenum">
              <a:rPr lang="ko-KR" altLang="en-US" smtClean="0"/>
              <a:pPr/>
              <a:t>‹#›</a:t>
            </a:fld>
            <a:r>
              <a:rPr lang="en-US" altLang="ko-KR" dirty="0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96875"/>
            <a:ext cx="84026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98638"/>
            <a:ext cx="8415338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6887110" y="60921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altLang="ko-KR" dirty="0" smtClean="0"/>
              <a:t>1111</a:t>
            </a:r>
            <a:fld id="{E8DCA0F5-3815-4240-82E3-80E7332EE75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effectLst>
            <a:outerShdw blurRad="50800" dist="38100" dir="2700000">
              <a:schemeClr val="accent1">
                <a:alpha val="43000"/>
              </a:schemeClr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31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–"/>
        <a:defRPr sz="26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21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–"/>
        <a:defRPr sz="20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EG10\RT_stmatthew_comp.mpg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EG10\RT_stmatthew_comp_interactive.mpg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EG10\Result_without_RT_comp.mpg" TargetMode="Externa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HCCMeshes: Hierarchical-Culling oriented Compact Meshes</a:t>
            </a:r>
            <a:endParaRPr lang="ko-KR" altLang="en-US" dirty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>
          <a:xfrm>
            <a:off x="178265" y="4085440"/>
            <a:ext cx="8787469" cy="2457973"/>
          </a:xfrm>
        </p:spPr>
        <p:txBody>
          <a:bodyPr/>
          <a:lstStyle/>
          <a:p>
            <a:r>
              <a:rPr lang="en-US" altLang="ko-KR" dirty="0" smtClean="0"/>
              <a:t>Tae-</a:t>
            </a:r>
            <a:r>
              <a:rPr lang="en-US" altLang="ko-KR" dirty="0" err="1" smtClean="0"/>
              <a:t>Joon</a:t>
            </a:r>
            <a:r>
              <a:rPr lang="en-US" altLang="ko-KR" dirty="0" smtClean="0"/>
              <a:t> Kim</a:t>
            </a:r>
            <a:r>
              <a:rPr lang="en-US" altLang="ko-KR" baseline="30000" dirty="0" smtClean="0"/>
              <a:t>1</a:t>
            </a:r>
            <a:r>
              <a:rPr lang="en-US" altLang="ko-KR" dirty="0" smtClean="0"/>
              <a:t>, Yongyoung Byun</a:t>
            </a:r>
            <a:r>
              <a:rPr lang="en-US" altLang="ko-KR" baseline="30000" dirty="0" smtClean="0"/>
              <a:t>1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Yongjin</a:t>
            </a:r>
            <a:r>
              <a:rPr lang="en-US" altLang="ko-KR" dirty="0" smtClean="0"/>
              <a:t> Kim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Bochang Moon</a:t>
            </a:r>
            <a:r>
              <a:rPr lang="en-US" altLang="ko-KR" baseline="30000" dirty="0" smtClean="0"/>
              <a:t>1</a:t>
            </a:r>
            <a:r>
              <a:rPr lang="en-US" altLang="ko-KR" dirty="0" smtClean="0"/>
              <a:t>, Seungyong Lee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, and Sung-</a:t>
            </a:r>
            <a:r>
              <a:rPr lang="en-US" altLang="ko-KR" dirty="0" err="1" smtClean="0"/>
              <a:t>Eui</a:t>
            </a:r>
            <a:r>
              <a:rPr lang="en-US" altLang="ko-KR" dirty="0" smtClean="0"/>
              <a:t> Yoon</a:t>
            </a:r>
            <a:r>
              <a:rPr lang="en-US" altLang="ko-KR" baseline="30000" dirty="0" smtClean="0"/>
              <a:t>1</a:t>
            </a:r>
          </a:p>
          <a:p>
            <a:r>
              <a:rPr lang="en-US" altLang="ko-KR" baseline="30000" dirty="0" smtClean="0"/>
              <a:t>1 </a:t>
            </a:r>
            <a:r>
              <a:rPr lang="en-US" altLang="ko-KR" dirty="0" smtClean="0"/>
              <a:t>KAIST		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 POSTECH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9710" y="431714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Requested</a:t>
            </a:r>
          </a:p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data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9478" y="431714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Request </a:t>
            </a:r>
          </a:p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data</a:t>
            </a:r>
            <a:endParaRPr lang="ko-KR" altLang="en-US" dirty="0">
              <a:solidFill>
                <a:schemeClr val="bg2"/>
              </a:solidFill>
            </a:endParaRPr>
          </a:p>
        </p:txBody>
      </p:sp>
      <p:cxnSp>
        <p:nvCxnSpPr>
          <p:cNvPr id="37" name="Shape 109"/>
          <p:cNvCxnSpPr/>
          <p:nvPr/>
        </p:nvCxnSpPr>
        <p:spPr>
          <a:xfrm>
            <a:off x="1312054" y="4205369"/>
            <a:ext cx="1557264" cy="1115503"/>
          </a:xfrm>
          <a:prstGeom prst="bentConnector3">
            <a:avLst>
              <a:gd name="adj1" fmla="val 32"/>
            </a:avLst>
          </a:prstGeom>
          <a:ln>
            <a:solidFill>
              <a:schemeClr val="bg2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hape 37"/>
          <p:cNvCxnSpPr/>
          <p:nvPr/>
        </p:nvCxnSpPr>
        <p:spPr>
          <a:xfrm rot="16200000" flipH="1">
            <a:off x="1827219" y="3984483"/>
            <a:ext cx="800193" cy="1241963"/>
          </a:xfrm>
          <a:prstGeom prst="bentConnector2">
            <a:avLst/>
          </a:prstGeom>
          <a:ln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순서도: 자기 디스크 7"/>
          <p:cNvSpPr/>
          <p:nvPr/>
        </p:nvSpPr>
        <p:spPr bwMode="auto">
          <a:xfrm>
            <a:off x="6694966" y="4198625"/>
            <a:ext cx="2124039" cy="2078683"/>
          </a:xfrm>
          <a:prstGeom prst="flowChartMagneticDisk">
            <a:avLst/>
          </a:prstGeom>
          <a:solidFill>
            <a:srgbClr val="FFFFFF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Handling Massive Models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911364" y="2514610"/>
            <a:ext cx="3247697" cy="368913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41805" y="2541143"/>
            <a:ext cx="1835759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2"/>
                </a:solidFill>
              </a:rPr>
              <a:t>Main memory</a:t>
            </a:r>
            <a:endParaRPr lang="ko-KR" altLang="en-US" sz="2000" b="1" dirty="0">
              <a:solidFill>
                <a:schemeClr val="bg2"/>
              </a:solidFill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385398" y="3715051"/>
            <a:ext cx="2168611" cy="458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Applications</a:t>
            </a: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4355" y="4334542"/>
            <a:ext cx="187904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ko-KR" sz="2000" b="1" dirty="0" smtClean="0">
                <a:solidFill>
                  <a:schemeClr val="bg2"/>
                </a:solidFill>
              </a:rPr>
              <a:t>External drive</a:t>
            </a:r>
            <a:endParaRPr lang="ko-KR" altLang="en-US" sz="2000" b="1" dirty="0">
              <a:solidFill>
                <a:schemeClr val="bg2"/>
              </a:solidFill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3173911" y="3046354"/>
            <a:ext cx="1384613" cy="2956646"/>
            <a:chOff x="2721926" y="3232903"/>
            <a:chExt cx="1384613" cy="2956646"/>
          </a:xfrm>
        </p:grpSpPr>
        <p:sp>
          <p:nvSpPr>
            <p:cNvPr id="12" name="직사각형 11"/>
            <p:cNvSpPr/>
            <p:nvPr/>
          </p:nvSpPr>
          <p:spPr bwMode="auto">
            <a:xfrm>
              <a:off x="2721926" y="3232903"/>
              <a:ext cx="1384613" cy="29566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2787716" y="3547006"/>
              <a:ext cx="1255763" cy="26005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35166" y="3250493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ko-KR" sz="1600" b="1" dirty="0" smtClean="0">
                  <a:solidFill>
                    <a:schemeClr val="bg2"/>
                  </a:solidFill>
                </a:rPr>
                <a:t>Cached data</a:t>
              </a:r>
              <a:endParaRPr lang="ko-KR" altLang="en-US" sz="1600" b="1" dirty="0">
                <a:solidFill>
                  <a:schemeClr val="bg2"/>
                </a:solidFill>
              </a:endParaRPr>
            </a:p>
          </p:txBody>
        </p:sp>
        <p:grpSp>
          <p:nvGrpSpPr>
            <p:cNvPr id="7" name="그룹 58"/>
            <p:cNvGrpSpPr/>
            <p:nvPr/>
          </p:nvGrpSpPr>
          <p:grpSpPr>
            <a:xfrm>
              <a:off x="2787716" y="3547003"/>
              <a:ext cx="1255763" cy="2633444"/>
              <a:chOff x="3560283" y="2760596"/>
              <a:chExt cx="1384613" cy="3009367"/>
            </a:xfrm>
          </p:grpSpPr>
          <p:sp>
            <p:nvSpPr>
              <p:cNvPr id="16" name="직사각형 15"/>
              <p:cNvSpPr/>
              <p:nvPr/>
            </p:nvSpPr>
            <p:spPr bwMode="auto">
              <a:xfrm>
                <a:off x="3560283" y="2760596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charset="0"/>
                  </a:rPr>
                  <a:t>Cluster c</a:t>
                </a:r>
                <a:r>
                  <a:rPr kumimoji="0" lang="en-US" altLang="ko-KR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charset="0"/>
                  </a:rPr>
                  <a:t>0</a:t>
                </a:r>
                <a:endParaRPr kumimoji="0" lang="ko-KR" alt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 bwMode="auto">
              <a:xfrm>
                <a:off x="3560283" y="3129929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c</a:t>
                </a:r>
                <a:r>
                  <a:rPr lang="en-US" altLang="ko-KR" sz="1600" baseline="-25000" dirty="0" smtClean="0">
                    <a:solidFill>
                      <a:schemeClr val="bg2"/>
                    </a:solidFill>
                  </a:rPr>
                  <a:t>1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 bwMode="auto">
              <a:xfrm>
                <a:off x="3560283" y="3499260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c</a:t>
                </a:r>
                <a:r>
                  <a:rPr lang="en-US" altLang="ko-KR" sz="1600" baseline="-25000" dirty="0" smtClean="0">
                    <a:solidFill>
                      <a:schemeClr val="bg2"/>
                    </a:solidFill>
                  </a:rPr>
                  <a:t>2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 bwMode="auto">
              <a:xfrm>
                <a:off x="3560283" y="3868592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c</a:t>
                </a:r>
                <a:r>
                  <a:rPr lang="en-US" altLang="ko-KR" sz="1600" baseline="-25000" dirty="0" smtClean="0">
                    <a:solidFill>
                      <a:schemeClr val="bg2"/>
                    </a:solidFill>
                  </a:rPr>
                  <a:t>3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 bwMode="auto">
              <a:xfrm>
                <a:off x="3560283" y="4239915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c</a:t>
                </a:r>
                <a:r>
                  <a:rPr lang="en-US" altLang="ko-KR" sz="1600" baseline="-25000" dirty="0" smtClean="0">
                    <a:solidFill>
                      <a:schemeClr val="bg2"/>
                    </a:solidFill>
                  </a:rPr>
                  <a:t>4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 bwMode="auto">
              <a:xfrm>
                <a:off x="3560283" y="4609246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c</a:t>
                </a:r>
                <a:r>
                  <a:rPr lang="en-US" altLang="ko-KR" sz="1600" baseline="-25000" dirty="0" smtClean="0">
                    <a:solidFill>
                      <a:schemeClr val="bg2"/>
                    </a:solidFill>
                  </a:rPr>
                  <a:t>5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 bwMode="auto">
              <a:xfrm>
                <a:off x="3560283" y="4978578"/>
                <a:ext cx="1384613" cy="42205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…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 bwMode="auto">
              <a:xfrm>
                <a:off x="3560283" y="5347910"/>
                <a:ext cx="1384613" cy="422053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</a:t>
                </a:r>
                <a:r>
                  <a:rPr lang="en-US" altLang="ko-KR" sz="1600" dirty="0" err="1" smtClean="0">
                    <a:solidFill>
                      <a:schemeClr val="bg2"/>
                    </a:solidFill>
                  </a:rPr>
                  <a:t>c</a:t>
                </a:r>
                <a:r>
                  <a:rPr lang="en-US" altLang="ko-KR" sz="1600" baseline="-25000" dirty="0" err="1" smtClean="0">
                    <a:solidFill>
                      <a:schemeClr val="bg2"/>
                    </a:solidFill>
                  </a:rPr>
                  <a:t>n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1" name="왼쪽 화살표 50"/>
          <p:cNvSpPr/>
          <p:nvPr/>
        </p:nvSpPr>
        <p:spPr>
          <a:xfrm>
            <a:off x="5895833" y="5376090"/>
            <a:ext cx="764274" cy="300251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왼쪽 화살표 51"/>
          <p:cNvSpPr/>
          <p:nvPr/>
        </p:nvSpPr>
        <p:spPr>
          <a:xfrm>
            <a:off x="4708476" y="4884765"/>
            <a:ext cx="900754" cy="128289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57"/>
          <p:cNvGrpSpPr/>
          <p:nvPr/>
        </p:nvGrpSpPr>
        <p:grpSpPr>
          <a:xfrm>
            <a:off x="4162565" y="5198669"/>
            <a:ext cx="3339376" cy="1570657"/>
            <a:chOff x="4162565" y="4980949"/>
            <a:chExt cx="3339376" cy="1570657"/>
          </a:xfrm>
        </p:grpSpPr>
        <p:sp>
          <p:nvSpPr>
            <p:cNvPr id="53" name="직사각형 52"/>
            <p:cNvSpPr/>
            <p:nvPr/>
          </p:nvSpPr>
          <p:spPr>
            <a:xfrm>
              <a:off x="5609230" y="4980949"/>
              <a:ext cx="450376" cy="6550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4" name="직선 화살표 연결선 53"/>
            <p:cNvCxnSpPr>
              <a:endCxn id="55" idx="0"/>
            </p:cNvCxnSpPr>
            <p:nvPr/>
          </p:nvCxnSpPr>
          <p:spPr>
            <a:xfrm rot="16200000" flipH="1">
              <a:off x="5393829" y="5743849"/>
              <a:ext cx="872985" cy="3864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162565" y="6182274"/>
              <a:ext cx="3339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Decompress using CPU power</a:t>
              </a:r>
              <a:endParaRPr lang="ko-KR" alt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7" name="모서리가 둥근 직사각형 56"/>
          <p:cNvSpPr/>
          <p:nvPr/>
        </p:nvSpPr>
        <p:spPr bwMode="auto">
          <a:xfrm>
            <a:off x="6824355" y="5059225"/>
            <a:ext cx="1879039" cy="8922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bg2"/>
                </a:solidFill>
              </a:rPr>
              <a:t>Data pool</a:t>
            </a: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824355" y="5059225"/>
            <a:ext cx="1879039" cy="8922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Compresse</a:t>
            </a:r>
            <a:r>
              <a:rPr lang="en-US" altLang="ko-KR" dirty="0" smtClean="0"/>
              <a:t>d data pool</a:t>
            </a:r>
            <a:endParaRPr kumimoji="0" lang="ko-KR" altLang="en-US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2079171"/>
            <a:ext cx="9144000" cy="477882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내용 개체 틀 2"/>
          <p:cNvSpPr>
            <a:spLocks noGrp="1"/>
          </p:cNvSpPr>
          <p:nvPr>
            <p:ph idx="1"/>
          </p:nvPr>
        </p:nvSpPr>
        <p:spPr>
          <a:xfrm>
            <a:off x="343948" y="1409350"/>
            <a:ext cx="8422547" cy="5209564"/>
          </a:xfrm>
        </p:spPr>
        <p:txBody>
          <a:bodyPr/>
          <a:lstStyle/>
          <a:p>
            <a:r>
              <a:rPr lang="en-US" altLang="ko-KR" dirty="0" smtClean="0"/>
              <a:t>Compress data for reducing expensive I/O thrashing</a:t>
            </a:r>
          </a:p>
          <a:p>
            <a:r>
              <a:rPr lang="en-US" altLang="ko-KR" dirty="0" smtClean="0"/>
              <a:t>Random-accessible compression</a:t>
            </a:r>
          </a:p>
          <a:p>
            <a:pPr lvl="1"/>
            <a:r>
              <a:rPr lang="en-US" altLang="ko-KR" dirty="0" smtClean="0"/>
              <a:t>For meshes: 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[Yoon et al. 07,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Choe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et al. 09, Kim et al. 06]</a:t>
            </a:r>
          </a:p>
          <a:p>
            <a:pPr lvl="1"/>
            <a:r>
              <a:rPr lang="en-US" altLang="ko-KR" dirty="0" smtClean="0"/>
              <a:t>For hierarchies: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[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Melero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et al. 08, Kim et al. 10]</a:t>
            </a:r>
          </a:p>
          <a:p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[Yoon et al. 07] </a:t>
            </a: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&amp;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[Kim et al. 10] </a:t>
            </a: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improve ray tracing performance by a factor of 4 compared to uncompressed data</a:t>
            </a:r>
          </a:p>
          <a:p>
            <a:pPr lvl="1"/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20 : 1 compression ratio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슬라이드 번호 개체 틀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10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385398" y="3715051"/>
            <a:ext cx="2168611" cy="458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Applications</a:t>
            </a: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710" y="431714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Requested</a:t>
            </a:r>
          </a:p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data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9478" y="431714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Request </a:t>
            </a:r>
          </a:p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data</a:t>
            </a:r>
            <a:endParaRPr lang="ko-KR" altLang="en-US" dirty="0">
              <a:solidFill>
                <a:schemeClr val="bg2"/>
              </a:solidFill>
            </a:endParaRPr>
          </a:p>
        </p:txBody>
      </p:sp>
      <p:cxnSp>
        <p:nvCxnSpPr>
          <p:cNvPr id="36" name="Shape 109"/>
          <p:cNvCxnSpPr/>
          <p:nvPr/>
        </p:nvCxnSpPr>
        <p:spPr>
          <a:xfrm>
            <a:off x="1312054" y="4205369"/>
            <a:ext cx="1557264" cy="1115503"/>
          </a:xfrm>
          <a:prstGeom prst="bentConnector3">
            <a:avLst>
              <a:gd name="adj1" fmla="val 32"/>
            </a:avLst>
          </a:prstGeom>
          <a:ln>
            <a:solidFill>
              <a:schemeClr val="bg2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/>
          <p:nvPr/>
        </p:nvCxnSpPr>
        <p:spPr>
          <a:xfrm rot="16200000" flipH="1">
            <a:off x="1827219" y="3984483"/>
            <a:ext cx="800193" cy="1241963"/>
          </a:xfrm>
          <a:prstGeom prst="bentConnector2">
            <a:avLst/>
          </a:prstGeom>
          <a:ln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순서도: 자기 디스크 7"/>
          <p:cNvSpPr/>
          <p:nvPr/>
        </p:nvSpPr>
        <p:spPr bwMode="auto">
          <a:xfrm>
            <a:off x="6694966" y="4198625"/>
            <a:ext cx="2124039" cy="2078683"/>
          </a:xfrm>
          <a:prstGeom prst="flowChartMagneticDisk">
            <a:avLst/>
          </a:prstGeom>
          <a:solidFill>
            <a:srgbClr val="FFFFFF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4355" y="4334542"/>
            <a:ext cx="187904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ko-KR" sz="2000" b="1" dirty="0" smtClean="0">
                <a:solidFill>
                  <a:schemeClr val="bg2"/>
                </a:solidFill>
              </a:rPr>
              <a:t>External drive</a:t>
            </a:r>
            <a:endParaRPr lang="ko-KR" altLang="en-US" sz="2000" b="1" dirty="0">
              <a:solidFill>
                <a:schemeClr val="bg2"/>
              </a:solidFill>
            </a:endParaRPr>
          </a:p>
        </p:txBody>
      </p:sp>
      <p:sp>
        <p:nvSpPr>
          <p:cNvPr id="57" name="모서리가 둥근 직사각형 56"/>
          <p:cNvSpPr/>
          <p:nvPr/>
        </p:nvSpPr>
        <p:spPr bwMode="auto">
          <a:xfrm>
            <a:off x="6824355" y="5059225"/>
            <a:ext cx="1879039" cy="8922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bg2"/>
                </a:solidFill>
              </a:rPr>
              <a:t>Data pool</a:t>
            </a: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824355" y="5059225"/>
            <a:ext cx="1879039" cy="8922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Compresse</a:t>
            </a:r>
            <a:r>
              <a:rPr lang="en-US" altLang="ko-KR" dirty="0" smtClean="0"/>
              <a:t>d data pool</a:t>
            </a:r>
            <a:endParaRPr kumimoji="0" lang="ko-KR" altLang="en-US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0" y="2079171"/>
            <a:ext cx="9144000" cy="4778829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Limited Performance Improvements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911364" y="2514610"/>
            <a:ext cx="3247697" cy="368913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41805" y="2541143"/>
            <a:ext cx="1835759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2"/>
                </a:solidFill>
              </a:rPr>
              <a:t>Main memory</a:t>
            </a:r>
            <a:endParaRPr lang="ko-KR" altLang="en-US" sz="2000" b="1" dirty="0">
              <a:solidFill>
                <a:schemeClr val="bg2"/>
              </a:solidFill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3173911" y="3046354"/>
            <a:ext cx="1384613" cy="2956646"/>
            <a:chOff x="2721926" y="3232903"/>
            <a:chExt cx="1384613" cy="2956646"/>
          </a:xfrm>
        </p:grpSpPr>
        <p:sp>
          <p:nvSpPr>
            <p:cNvPr id="12" name="직사각형 11"/>
            <p:cNvSpPr/>
            <p:nvPr/>
          </p:nvSpPr>
          <p:spPr bwMode="auto">
            <a:xfrm>
              <a:off x="2721926" y="3232903"/>
              <a:ext cx="1384613" cy="29566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2787716" y="3547006"/>
              <a:ext cx="1255763" cy="26005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35166" y="3250493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ko-KR" sz="1600" b="1" dirty="0" smtClean="0">
                  <a:solidFill>
                    <a:schemeClr val="bg2"/>
                  </a:solidFill>
                </a:rPr>
                <a:t>Cached data</a:t>
              </a:r>
              <a:endParaRPr lang="ko-KR" altLang="en-US" sz="1600" b="1" dirty="0">
                <a:solidFill>
                  <a:schemeClr val="bg2"/>
                </a:solidFill>
              </a:endParaRPr>
            </a:p>
          </p:txBody>
        </p:sp>
        <p:grpSp>
          <p:nvGrpSpPr>
            <p:cNvPr id="7" name="그룹 58"/>
            <p:cNvGrpSpPr/>
            <p:nvPr/>
          </p:nvGrpSpPr>
          <p:grpSpPr>
            <a:xfrm>
              <a:off x="2787716" y="3547003"/>
              <a:ext cx="1255763" cy="2633444"/>
              <a:chOff x="3560283" y="2760596"/>
              <a:chExt cx="1384613" cy="3009367"/>
            </a:xfrm>
          </p:grpSpPr>
          <p:sp>
            <p:nvSpPr>
              <p:cNvPr id="16" name="직사각형 15"/>
              <p:cNvSpPr/>
              <p:nvPr/>
            </p:nvSpPr>
            <p:spPr bwMode="auto">
              <a:xfrm>
                <a:off x="3560283" y="2760596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charset="0"/>
                  </a:rPr>
                  <a:t>Cluster c</a:t>
                </a:r>
                <a:r>
                  <a:rPr kumimoji="0" lang="en-US" altLang="ko-KR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charset="0"/>
                  </a:rPr>
                  <a:t>0</a:t>
                </a:r>
                <a:endParaRPr kumimoji="0" lang="ko-KR" alt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 bwMode="auto">
              <a:xfrm>
                <a:off x="3560283" y="3129929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c</a:t>
                </a:r>
                <a:r>
                  <a:rPr lang="en-US" altLang="ko-KR" sz="1600" baseline="-25000" dirty="0" smtClean="0">
                    <a:solidFill>
                      <a:schemeClr val="bg2"/>
                    </a:solidFill>
                  </a:rPr>
                  <a:t>1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 bwMode="auto">
              <a:xfrm>
                <a:off x="3560283" y="3499260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c</a:t>
                </a:r>
                <a:r>
                  <a:rPr lang="en-US" altLang="ko-KR" sz="1600" baseline="-25000" dirty="0" smtClean="0">
                    <a:solidFill>
                      <a:schemeClr val="bg2"/>
                    </a:solidFill>
                  </a:rPr>
                  <a:t>2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 bwMode="auto">
              <a:xfrm>
                <a:off x="3560283" y="3868592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c</a:t>
                </a:r>
                <a:r>
                  <a:rPr lang="en-US" altLang="ko-KR" sz="1600" baseline="-25000" dirty="0" smtClean="0">
                    <a:solidFill>
                      <a:schemeClr val="bg2"/>
                    </a:solidFill>
                  </a:rPr>
                  <a:t>3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 bwMode="auto">
              <a:xfrm>
                <a:off x="3560283" y="4239915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c</a:t>
                </a:r>
                <a:r>
                  <a:rPr lang="en-US" altLang="ko-KR" sz="1600" baseline="-25000" dirty="0" smtClean="0">
                    <a:solidFill>
                      <a:schemeClr val="bg2"/>
                    </a:solidFill>
                  </a:rPr>
                  <a:t>4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 bwMode="auto">
              <a:xfrm>
                <a:off x="3560283" y="4609246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c</a:t>
                </a:r>
                <a:r>
                  <a:rPr lang="en-US" altLang="ko-KR" sz="1600" baseline="-25000" dirty="0" smtClean="0">
                    <a:solidFill>
                      <a:schemeClr val="bg2"/>
                    </a:solidFill>
                  </a:rPr>
                  <a:t>5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 bwMode="auto">
              <a:xfrm>
                <a:off x="3560283" y="4978578"/>
                <a:ext cx="1384613" cy="42205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…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 bwMode="auto">
              <a:xfrm>
                <a:off x="3560283" y="5347910"/>
                <a:ext cx="1384613" cy="422053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</a:t>
                </a:r>
                <a:r>
                  <a:rPr lang="en-US" altLang="ko-KR" sz="1600" dirty="0" err="1" smtClean="0">
                    <a:solidFill>
                      <a:schemeClr val="bg2"/>
                    </a:solidFill>
                  </a:rPr>
                  <a:t>c</a:t>
                </a:r>
                <a:r>
                  <a:rPr lang="en-US" altLang="ko-KR" sz="1600" baseline="-25000" dirty="0" err="1" smtClean="0">
                    <a:solidFill>
                      <a:schemeClr val="bg2"/>
                    </a:solidFill>
                  </a:rPr>
                  <a:t>n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1" name="왼쪽 화살표 50"/>
          <p:cNvSpPr/>
          <p:nvPr/>
        </p:nvSpPr>
        <p:spPr>
          <a:xfrm>
            <a:off x="5895833" y="5376090"/>
            <a:ext cx="764274" cy="300251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왼쪽 화살표 51"/>
          <p:cNvSpPr/>
          <p:nvPr/>
        </p:nvSpPr>
        <p:spPr>
          <a:xfrm>
            <a:off x="4708476" y="4884765"/>
            <a:ext cx="900754" cy="128289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5609230" y="5198669"/>
            <a:ext cx="450376" cy="655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내용 개체 틀 2"/>
          <p:cNvSpPr>
            <a:spLocks noGrp="1"/>
          </p:cNvSpPr>
          <p:nvPr>
            <p:ph idx="1"/>
          </p:nvPr>
        </p:nvSpPr>
        <p:spPr>
          <a:xfrm>
            <a:off x="343948" y="1409350"/>
            <a:ext cx="8800052" cy="5209564"/>
          </a:xfrm>
        </p:spPr>
        <p:txBody>
          <a:bodyPr/>
          <a:lstStyle/>
          <a:p>
            <a:r>
              <a:rPr lang="en-US" altLang="ko-KR" dirty="0" smtClean="0"/>
              <a:t>Decompression speed is slow</a:t>
            </a:r>
          </a:p>
          <a:p>
            <a:r>
              <a:rPr lang="en-US" altLang="ko-KR" dirty="0" smtClean="0"/>
              <a:t>Memory caches uncompressed data:   cache misses</a:t>
            </a:r>
          </a:p>
        </p:txBody>
      </p:sp>
      <p:cxnSp>
        <p:nvCxnSpPr>
          <p:cNvPr id="39" name="직선 화살표 연결선 38"/>
          <p:cNvCxnSpPr/>
          <p:nvPr/>
        </p:nvCxnSpPr>
        <p:spPr>
          <a:xfrm rot="5400000" flipH="1" flipV="1">
            <a:off x="7945743" y="2139042"/>
            <a:ext cx="304800" cy="158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모서리가 둥근 직사각형 40"/>
          <p:cNvSpPr/>
          <p:nvPr/>
        </p:nvSpPr>
        <p:spPr>
          <a:xfrm>
            <a:off x="4430486" y="4713514"/>
            <a:ext cx="2449285" cy="1589315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모서리가 둥근 직사각형 41"/>
          <p:cNvSpPr/>
          <p:nvPr/>
        </p:nvSpPr>
        <p:spPr>
          <a:xfrm>
            <a:off x="3026229" y="2906486"/>
            <a:ext cx="1741714" cy="3254828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직선 화살표 연결선 37"/>
          <p:cNvCxnSpPr>
            <a:endCxn id="43" idx="0"/>
          </p:cNvCxnSpPr>
          <p:nvPr/>
        </p:nvCxnSpPr>
        <p:spPr>
          <a:xfrm rot="16200000" flipH="1">
            <a:off x="5410403" y="5960980"/>
            <a:ext cx="866702" cy="1132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25978" y="6399994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Decompress using CPU</a:t>
            </a:r>
            <a:endParaRPr lang="ko-KR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슬라이드 번호 개체 틀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11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내용 개체 틀 2"/>
          <p:cNvSpPr>
            <a:spLocks noGrp="1"/>
          </p:cNvSpPr>
          <p:nvPr>
            <p:ph idx="1"/>
          </p:nvPr>
        </p:nvSpPr>
        <p:spPr>
          <a:xfrm>
            <a:off x="343948" y="1409350"/>
            <a:ext cx="8422547" cy="5209564"/>
          </a:xfrm>
        </p:spPr>
        <p:txBody>
          <a:bodyPr/>
          <a:lstStyle/>
          <a:p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2911364" y="2514610"/>
            <a:ext cx="3247697" cy="368913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순서도: 자기 디스크 7"/>
          <p:cNvSpPr/>
          <p:nvPr/>
        </p:nvSpPr>
        <p:spPr bwMode="auto">
          <a:xfrm>
            <a:off x="6694966" y="4198625"/>
            <a:ext cx="2124039" cy="2078683"/>
          </a:xfrm>
          <a:prstGeom prst="flowChartMagneticDisk">
            <a:avLst/>
          </a:prstGeom>
          <a:solidFill>
            <a:srgbClr val="FFFFFF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Our Approach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41805" y="2541143"/>
            <a:ext cx="1835759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2"/>
                </a:solidFill>
              </a:rPr>
              <a:t>Main memory</a:t>
            </a:r>
            <a:endParaRPr lang="ko-KR" altLang="en-US" sz="2000" b="1" dirty="0">
              <a:solidFill>
                <a:schemeClr val="bg2"/>
              </a:solidFill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385398" y="3715051"/>
            <a:ext cx="2168611" cy="458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Applications</a:t>
            </a: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4355" y="4334542"/>
            <a:ext cx="187904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ko-KR" sz="2000" b="1" dirty="0" smtClean="0">
                <a:solidFill>
                  <a:schemeClr val="bg2"/>
                </a:solidFill>
              </a:rPr>
              <a:t>External drive</a:t>
            </a:r>
            <a:endParaRPr lang="ko-KR" altLang="en-US" sz="2000" b="1" dirty="0">
              <a:solidFill>
                <a:schemeClr val="bg2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3187347" y="3055232"/>
            <a:ext cx="1384613" cy="29566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587" y="3072822"/>
            <a:ext cx="1346844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ko-KR" sz="1600" b="1" dirty="0" smtClean="0">
                <a:solidFill>
                  <a:schemeClr val="bg2"/>
                </a:solidFill>
              </a:rPr>
              <a:t>Cached data</a:t>
            </a:r>
            <a:endParaRPr lang="ko-KR" altLang="en-US" sz="1600" b="1" dirty="0">
              <a:solidFill>
                <a:schemeClr val="bg2"/>
              </a:solidFill>
            </a:endParaRPr>
          </a:p>
        </p:txBody>
      </p:sp>
      <p:sp>
        <p:nvSpPr>
          <p:cNvPr id="51" name="왼쪽 화살표 50"/>
          <p:cNvSpPr/>
          <p:nvPr/>
        </p:nvSpPr>
        <p:spPr>
          <a:xfrm>
            <a:off x="5895833" y="5376090"/>
            <a:ext cx="764274" cy="300251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왼쪽 화살표 51"/>
          <p:cNvSpPr/>
          <p:nvPr/>
        </p:nvSpPr>
        <p:spPr>
          <a:xfrm>
            <a:off x="4708476" y="4884765"/>
            <a:ext cx="900754" cy="128289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5609230" y="5198669"/>
            <a:ext cx="450376" cy="655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모서리가 둥근 직사각형 56"/>
          <p:cNvSpPr/>
          <p:nvPr/>
        </p:nvSpPr>
        <p:spPr bwMode="auto">
          <a:xfrm>
            <a:off x="6824355" y="5059225"/>
            <a:ext cx="1879039" cy="8922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bg2"/>
                </a:solidFill>
              </a:rPr>
              <a:t>Data pool</a:t>
            </a: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824355" y="5059225"/>
            <a:ext cx="1879039" cy="8922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Compresse</a:t>
            </a:r>
            <a:r>
              <a:rPr lang="en-US" altLang="ko-KR" dirty="0" smtClean="0"/>
              <a:t>d data pool</a:t>
            </a:r>
            <a:endParaRPr kumimoji="0" lang="ko-KR" altLang="en-US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710" y="431714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Requested</a:t>
            </a:r>
          </a:p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data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9478" y="431714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Request </a:t>
            </a:r>
          </a:p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data</a:t>
            </a:r>
            <a:endParaRPr lang="ko-KR" altLang="en-US" dirty="0">
              <a:solidFill>
                <a:schemeClr val="bg2"/>
              </a:solidFill>
            </a:endParaRPr>
          </a:p>
        </p:txBody>
      </p:sp>
      <p:cxnSp>
        <p:nvCxnSpPr>
          <p:cNvPr id="36" name="Shape 109"/>
          <p:cNvCxnSpPr/>
          <p:nvPr/>
        </p:nvCxnSpPr>
        <p:spPr>
          <a:xfrm>
            <a:off x="1312054" y="4205369"/>
            <a:ext cx="1557264" cy="1115503"/>
          </a:xfrm>
          <a:prstGeom prst="bentConnector3">
            <a:avLst>
              <a:gd name="adj1" fmla="val 32"/>
            </a:avLst>
          </a:prstGeom>
          <a:ln>
            <a:solidFill>
              <a:schemeClr val="bg2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/>
          <p:nvPr/>
        </p:nvCxnSpPr>
        <p:spPr>
          <a:xfrm rot="16200000" flipH="1">
            <a:off x="1827219" y="3984483"/>
            <a:ext cx="800193" cy="1241963"/>
          </a:xfrm>
          <a:prstGeom prst="bentConnector2">
            <a:avLst/>
          </a:prstGeom>
          <a:ln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그룹 81"/>
          <p:cNvGrpSpPr/>
          <p:nvPr/>
        </p:nvGrpSpPr>
        <p:grpSpPr>
          <a:xfrm>
            <a:off x="842420" y="5148943"/>
            <a:ext cx="2082621" cy="1513114"/>
            <a:chOff x="842420" y="5148943"/>
            <a:chExt cx="2082621" cy="1513114"/>
          </a:xfrm>
        </p:grpSpPr>
        <p:sp>
          <p:nvSpPr>
            <p:cNvPr id="72" name="직사각형 71"/>
            <p:cNvSpPr/>
            <p:nvPr/>
          </p:nvSpPr>
          <p:spPr>
            <a:xfrm>
              <a:off x="1556654" y="5148943"/>
              <a:ext cx="609600" cy="3374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5" name="직선 화살표 연결선 74"/>
            <p:cNvCxnSpPr>
              <a:endCxn id="76" idx="0"/>
            </p:cNvCxnSpPr>
            <p:nvPr/>
          </p:nvCxnSpPr>
          <p:spPr>
            <a:xfrm rot="16200000" flipH="1">
              <a:off x="1553501" y="5685496"/>
              <a:ext cx="659952" cy="507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842420" y="6015726"/>
              <a:ext cx="20826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High performance </a:t>
              </a:r>
              <a:br>
                <a:rPr lang="en-US" altLang="ko-KR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altLang="ko-KR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decompression</a:t>
              </a:r>
              <a:endParaRPr lang="ko-KR" alt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83" name="왼쪽 화살표 82"/>
          <p:cNvSpPr/>
          <p:nvPr/>
        </p:nvSpPr>
        <p:spPr>
          <a:xfrm>
            <a:off x="4708476" y="4884765"/>
            <a:ext cx="900754" cy="128289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4" name="그룹 83"/>
          <p:cNvGrpSpPr/>
          <p:nvPr/>
        </p:nvGrpSpPr>
        <p:grpSpPr>
          <a:xfrm>
            <a:off x="6509651" y="2623459"/>
            <a:ext cx="2113198" cy="369332"/>
            <a:chOff x="6509651" y="2623459"/>
            <a:chExt cx="2113198" cy="369332"/>
          </a:xfrm>
        </p:grpSpPr>
        <p:sp>
          <p:nvSpPr>
            <p:cNvPr id="85" name="직사각형 84"/>
            <p:cNvSpPr/>
            <p:nvPr/>
          </p:nvSpPr>
          <p:spPr>
            <a:xfrm>
              <a:off x="6509651" y="2634343"/>
              <a:ext cx="511629" cy="33745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130133" y="2623459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2"/>
                  </a:solidFill>
                </a:rPr>
                <a:t>Original data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6509651" y="3167745"/>
            <a:ext cx="2615273" cy="369332"/>
            <a:chOff x="6509651" y="3167745"/>
            <a:chExt cx="2615273" cy="369332"/>
          </a:xfrm>
        </p:grpSpPr>
        <p:sp>
          <p:nvSpPr>
            <p:cNvPr id="88" name="직사각형 87"/>
            <p:cNvSpPr/>
            <p:nvPr/>
          </p:nvSpPr>
          <p:spPr>
            <a:xfrm>
              <a:off x="6509651" y="3178629"/>
              <a:ext cx="511629" cy="33745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119247" y="3167745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2"/>
                  </a:solidFill>
                </a:rPr>
                <a:t>Compressed data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6506955" y="2394853"/>
            <a:ext cx="2574863" cy="646331"/>
            <a:chOff x="6509651" y="3047999"/>
            <a:chExt cx="2574863" cy="646331"/>
          </a:xfrm>
        </p:grpSpPr>
        <p:sp>
          <p:nvSpPr>
            <p:cNvPr id="91" name="직사각형 90"/>
            <p:cNvSpPr/>
            <p:nvPr/>
          </p:nvSpPr>
          <p:spPr>
            <a:xfrm>
              <a:off x="6509651" y="3178629"/>
              <a:ext cx="511629" cy="3374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130133" y="3047999"/>
              <a:ext cx="19543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2"/>
                  </a:solidFill>
                </a:rPr>
                <a:t>Intermediate </a:t>
              </a:r>
              <a:br>
                <a:rPr lang="en-US" altLang="ko-KR" dirty="0" smtClean="0">
                  <a:solidFill>
                    <a:schemeClr val="bg2"/>
                  </a:solidFill>
                </a:rPr>
              </a:br>
              <a:r>
                <a:rPr lang="en-US" altLang="ko-KR" dirty="0" smtClean="0">
                  <a:solidFill>
                    <a:schemeClr val="bg2"/>
                  </a:solidFill>
                </a:rPr>
                <a:t>compressed data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99" name="직사각형 98"/>
          <p:cNvSpPr/>
          <p:nvPr/>
        </p:nvSpPr>
        <p:spPr>
          <a:xfrm>
            <a:off x="6281057" y="1556656"/>
            <a:ext cx="2841171" cy="23295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0" name="그룹 99"/>
          <p:cNvGrpSpPr/>
          <p:nvPr/>
        </p:nvGrpSpPr>
        <p:grpSpPr>
          <a:xfrm>
            <a:off x="6506955" y="2514599"/>
            <a:ext cx="2310193" cy="1022478"/>
            <a:chOff x="6855298" y="315685"/>
            <a:chExt cx="2310193" cy="1022478"/>
          </a:xfrm>
        </p:grpSpPr>
        <p:grpSp>
          <p:nvGrpSpPr>
            <p:cNvPr id="96" name="그룹 95"/>
            <p:cNvGrpSpPr/>
            <p:nvPr/>
          </p:nvGrpSpPr>
          <p:grpSpPr>
            <a:xfrm>
              <a:off x="6855298" y="315685"/>
              <a:ext cx="2241439" cy="369332"/>
              <a:chOff x="6509651" y="3167745"/>
              <a:chExt cx="2241439" cy="369332"/>
            </a:xfrm>
          </p:grpSpPr>
          <p:sp>
            <p:nvSpPr>
              <p:cNvPr id="97" name="직사각형 96"/>
              <p:cNvSpPr/>
              <p:nvPr/>
            </p:nvSpPr>
            <p:spPr>
              <a:xfrm>
                <a:off x="6509651" y="3178629"/>
                <a:ext cx="511629" cy="33745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130133" y="3167745"/>
                <a:ext cx="1620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err="1" smtClean="0">
                    <a:solidFill>
                      <a:schemeClr val="bg2"/>
                    </a:solidFill>
                  </a:rPr>
                  <a:t>i</a:t>
                </a:r>
                <a:r>
                  <a:rPr lang="en-US" altLang="ko-KR" dirty="0" smtClean="0">
                    <a:solidFill>
                      <a:schemeClr val="bg2"/>
                    </a:solidFill>
                  </a:rPr>
                  <a:t>-HCCMeshes</a:t>
                </a:r>
                <a:endParaRPr lang="ko-KR" altLang="en-US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93" name="그룹 92"/>
            <p:cNvGrpSpPr/>
            <p:nvPr/>
          </p:nvGrpSpPr>
          <p:grpSpPr>
            <a:xfrm>
              <a:off x="6857994" y="968831"/>
              <a:ext cx="2307497" cy="369332"/>
              <a:chOff x="6509651" y="3167745"/>
              <a:chExt cx="2307497" cy="369332"/>
            </a:xfrm>
          </p:grpSpPr>
          <p:sp>
            <p:nvSpPr>
              <p:cNvPr id="94" name="직사각형 93"/>
              <p:cNvSpPr/>
              <p:nvPr/>
            </p:nvSpPr>
            <p:spPr>
              <a:xfrm>
                <a:off x="6509651" y="3178629"/>
                <a:ext cx="511629" cy="33745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119247" y="3167745"/>
                <a:ext cx="1697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chemeClr val="bg2"/>
                    </a:solidFill>
                  </a:rPr>
                  <a:t>o-HCCMeshes</a:t>
                </a:r>
                <a:endParaRPr lang="ko-KR" altLang="en-US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107" name="그룹 106"/>
          <p:cNvGrpSpPr/>
          <p:nvPr/>
        </p:nvGrpSpPr>
        <p:grpSpPr>
          <a:xfrm>
            <a:off x="4793936" y="5617032"/>
            <a:ext cx="2031325" cy="1240968"/>
            <a:chOff x="4793936" y="5617032"/>
            <a:chExt cx="2031325" cy="1240968"/>
          </a:xfrm>
        </p:grpSpPr>
        <p:cxnSp>
          <p:nvCxnSpPr>
            <p:cNvPr id="101" name="직선 화살표 연결선 100"/>
            <p:cNvCxnSpPr>
              <a:endCxn id="102" idx="0"/>
            </p:cNvCxnSpPr>
            <p:nvPr/>
          </p:nvCxnSpPr>
          <p:spPr>
            <a:xfrm rot="5400000">
              <a:off x="5513969" y="5912663"/>
              <a:ext cx="594637" cy="3375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4793936" y="6211669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Low performance </a:t>
              </a:r>
              <a:br>
                <a:rPr lang="en-US" altLang="ko-KR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altLang="ko-KR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decompression</a:t>
              </a:r>
              <a:endParaRPr lang="ko-KR" alt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7" name="모서리가 둥근 직사각형 76"/>
          <p:cNvSpPr/>
          <p:nvPr/>
        </p:nvSpPr>
        <p:spPr>
          <a:xfrm>
            <a:off x="4648200" y="3733800"/>
            <a:ext cx="4343400" cy="2870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3035300" y="2895600"/>
            <a:ext cx="1651000" cy="32131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슬라이드 번호 개체 틀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12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  <p:sp>
        <p:nvSpPr>
          <p:cNvPr id="168" name="모서리가 둥근 직사각형 167"/>
          <p:cNvSpPr/>
          <p:nvPr/>
        </p:nvSpPr>
        <p:spPr bwMode="auto">
          <a:xfrm>
            <a:off x="3254373" y="3371297"/>
            <a:ext cx="1255763" cy="260050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463140" y="3722516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2"/>
                </a:solidFill>
                <a:latin typeface="+mn-lt"/>
              </a:rPr>
              <a:t>Cluster c</a:t>
            </a:r>
            <a:r>
              <a:rPr lang="en-US" altLang="ko-KR" sz="1200" baseline="-25000" dirty="0" smtClean="0">
                <a:solidFill>
                  <a:schemeClr val="bg2"/>
                </a:solidFill>
                <a:latin typeface="+mn-lt"/>
              </a:rPr>
              <a:t>1</a:t>
            </a:r>
            <a:endParaRPr lang="ko-KR" altLang="en-US" sz="12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32" name="직선 연결선 131"/>
          <p:cNvCxnSpPr/>
          <p:nvPr/>
        </p:nvCxnSpPr>
        <p:spPr>
          <a:xfrm>
            <a:off x="3247532" y="3697116"/>
            <a:ext cx="1263650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>
            <a:off x="3247532" y="4020966"/>
            <a:ext cx="1263650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직선 연결선 133"/>
          <p:cNvCxnSpPr/>
          <p:nvPr/>
        </p:nvCxnSpPr>
        <p:spPr>
          <a:xfrm>
            <a:off x="3247532" y="4344816"/>
            <a:ext cx="1263650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/>
          <p:nvPr/>
        </p:nvCxnSpPr>
        <p:spPr>
          <a:xfrm>
            <a:off x="3247532" y="4668666"/>
            <a:ext cx="1263650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>
            <a:off x="3247532" y="4992516"/>
            <a:ext cx="1263650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>
            <a:off x="3247532" y="5316366"/>
            <a:ext cx="1263650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직선 연결선 137"/>
          <p:cNvCxnSpPr/>
          <p:nvPr/>
        </p:nvCxnSpPr>
        <p:spPr>
          <a:xfrm>
            <a:off x="3247532" y="5684666"/>
            <a:ext cx="1263650" cy="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3463138" y="4046365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2"/>
                </a:solidFill>
                <a:latin typeface="+mn-lt"/>
              </a:rPr>
              <a:t>Cluster c</a:t>
            </a:r>
            <a:r>
              <a:rPr lang="en-US" altLang="ko-KR" sz="1200" baseline="-25000" dirty="0" smtClean="0">
                <a:solidFill>
                  <a:schemeClr val="bg2"/>
                </a:solidFill>
                <a:latin typeface="+mn-lt"/>
              </a:rPr>
              <a:t>2</a:t>
            </a:r>
            <a:endParaRPr lang="ko-KR" altLang="en-US" sz="12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463130" y="4370216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2"/>
                </a:solidFill>
                <a:latin typeface="+mn-lt"/>
              </a:rPr>
              <a:t>Cluster c</a:t>
            </a:r>
            <a:r>
              <a:rPr lang="en-US" altLang="ko-KR" sz="1200" baseline="-25000" dirty="0" smtClean="0">
                <a:solidFill>
                  <a:schemeClr val="bg2"/>
                </a:solidFill>
                <a:latin typeface="+mn-lt"/>
              </a:rPr>
              <a:t>3</a:t>
            </a:r>
            <a:endParaRPr lang="ko-KR" altLang="en-US" sz="12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463136" y="4694062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2"/>
                </a:solidFill>
                <a:latin typeface="+mn-lt"/>
              </a:rPr>
              <a:t>Cluster c</a:t>
            </a:r>
            <a:r>
              <a:rPr lang="en-US" altLang="ko-KR" sz="1200" baseline="-25000" dirty="0" smtClean="0">
                <a:solidFill>
                  <a:schemeClr val="bg2"/>
                </a:solidFill>
                <a:latin typeface="+mn-lt"/>
              </a:rPr>
              <a:t>4</a:t>
            </a:r>
            <a:endParaRPr lang="ko-KR" altLang="en-US" sz="12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463135" y="5014803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2"/>
                </a:solidFill>
                <a:latin typeface="+mn-lt"/>
              </a:rPr>
              <a:t>Cluster c</a:t>
            </a:r>
            <a:r>
              <a:rPr lang="en-US" altLang="ko-KR" sz="1200" baseline="-25000" dirty="0" smtClean="0">
                <a:solidFill>
                  <a:schemeClr val="bg2"/>
                </a:solidFill>
                <a:latin typeface="+mn-lt"/>
              </a:rPr>
              <a:t>5</a:t>
            </a:r>
            <a:endParaRPr lang="ko-KR" altLang="en-US" sz="12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463141" y="5689424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2"/>
                </a:solidFill>
                <a:latin typeface="+mn-lt"/>
              </a:rPr>
              <a:t>Cluster </a:t>
            </a:r>
            <a:r>
              <a:rPr lang="en-US" altLang="ko-KR" sz="1200" dirty="0" err="1" smtClean="0">
                <a:solidFill>
                  <a:schemeClr val="bg2"/>
                </a:solidFill>
                <a:latin typeface="+mn-lt"/>
              </a:rPr>
              <a:t>c</a:t>
            </a:r>
            <a:r>
              <a:rPr lang="en-US" altLang="ko-KR" sz="1200" baseline="-25000" dirty="0" err="1" smtClean="0">
                <a:solidFill>
                  <a:schemeClr val="bg2"/>
                </a:solidFill>
                <a:latin typeface="+mn-lt"/>
              </a:rPr>
              <a:t>n</a:t>
            </a:r>
            <a:endParaRPr lang="ko-KR" altLang="en-US" sz="12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710777" y="536246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2"/>
                </a:solidFill>
                <a:latin typeface="+mn-lt"/>
              </a:rPr>
              <a:t>…</a:t>
            </a:r>
            <a:endParaRPr lang="ko-KR" altLang="en-US" sz="12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463137" y="3398663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2"/>
                </a:solidFill>
                <a:latin typeface="+mn-lt"/>
              </a:rPr>
              <a:t>Cluster c</a:t>
            </a:r>
            <a:r>
              <a:rPr lang="en-US" altLang="ko-KR" sz="1200" baseline="-25000" dirty="0" smtClean="0">
                <a:solidFill>
                  <a:schemeClr val="bg2"/>
                </a:solidFill>
                <a:latin typeface="+mn-lt"/>
              </a:rPr>
              <a:t>0</a:t>
            </a:r>
            <a:endParaRPr lang="ko-KR" altLang="en-US" sz="12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0" name="직사각형 159"/>
          <p:cNvSpPr/>
          <p:nvPr/>
        </p:nvSpPr>
        <p:spPr bwMode="auto">
          <a:xfrm>
            <a:off x="3247208" y="5815074"/>
            <a:ext cx="1255764" cy="1624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 smtClean="0">
                <a:solidFill>
                  <a:schemeClr val="bg2"/>
                </a:solidFill>
              </a:rPr>
              <a:t>Cluster c</a:t>
            </a:r>
            <a:r>
              <a:rPr lang="en-US" altLang="ko-KR" sz="1200" baseline="-25000" dirty="0" smtClean="0">
                <a:solidFill>
                  <a:schemeClr val="bg2"/>
                </a:solidFill>
              </a:rPr>
              <a:t>m</a:t>
            </a:r>
            <a:endParaRPr kumimoji="0" lang="ko-KR" altLang="en-US" sz="1200" b="0" i="0" u="none" strike="noStrike" cap="none" normalizeH="0" baseline="0" dirty="0" smtClean="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1" name="직사각형 160"/>
          <p:cNvSpPr/>
          <p:nvPr/>
        </p:nvSpPr>
        <p:spPr bwMode="auto">
          <a:xfrm>
            <a:off x="3247208" y="4677226"/>
            <a:ext cx="1255764" cy="1624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Cluster c</a:t>
            </a:r>
            <a:r>
              <a:rPr kumimoji="0" lang="en-US" altLang="ko-KR" sz="1200" b="0" i="0" u="none" strike="noStrike" cap="none" normalizeH="0" baseline="-2500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8</a:t>
            </a:r>
            <a:endParaRPr kumimoji="0" lang="ko-KR" altLang="en-US" sz="1200" b="0" i="0" u="none" strike="noStrike" cap="none" normalizeH="0" baseline="-2500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2" name="직사각형 161"/>
          <p:cNvSpPr/>
          <p:nvPr/>
        </p:nvSpPr>
        <p:spPr bwMode="auto">
          <a:xfrm>
            <a:off x="3247208" y="4839648"/>
            <a:ext cx="1255764" cy="1624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 smtClean="0">
                <a:solidFill>
                  <a:schemeClr val="bg2"/>
                </a:solidFill>
              </a:rPr>
              <a:t>Cluster c</a:t>
            </a:r>
            <a:r>
              <a:rPr lang="en-US" altLang="ko-KR" sz="1200" baseline="-25000" dirty="0" smtClean="0">
                <a:solidFill>
                  <a:schemeClr val="bg2"/>
                </a:solidFill>
              </a:rPr>
              <a:t>9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3" name="직사각형 162"/>
          <p:cNvSpPr/>
          <p:nvPr/>
        </p:nvSpPr>
        <p:spPr bwMode="auto">
          <a:xfrm>
            <a:off x="3247208" y="5002069"/>
            <a:ext cx="1255764" cy="1624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 smtClean="0">
                <a:solidFill>
                  <a:schemeClr val="bg2"/>
                </a:solidFill>
              </a:rPr>
              <a:t>Cluster c</a:t>
            </a:r>
            <a:r>
              <a:rPr lang="en-US" altLang="ko-KR" sz="1200" baseline="-25000" dirty="0" smtClean="0">
                <a:solidFill>
                  <a:schemeClr val="bg2"/>
                </a:solidFill>
              </a:rPr>
              <a:t>10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4" name="직사각형 163"/>
          <p:cNvSpPr/>
          <p:nvPr/>
        </p:nvSpPr>
        <p:spPr bwMode="auto">
          <a:xfrm>
            <a:off x="3247208" y="5164491"/>
            <a:ext cx="1255764" cy="1624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 smtClean="0">
                <a:solidFill>
                  <a:schemeClr val="bg2"/>
                </a:solidFill>
              </a:rPr>
              <a:t>Cluster c</a:t>
            </a:r>
            <a:r>
              <a:rPr lang="en-US" altLang="ko-KR" sz="1200" baseline="-25000" dirty="0" smtClean="0">
                <a:solidFill>
                  <a:schemeClr val="bg2"/>
                </a:solidFill>
              </a:rPr>
              <a:t>11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5" name="직사각형 164"/>
          <p:cNvSpPr/>
          <p:nvPr/>
        </p:nvSpPr>
        <p:spPr bwMode="auto">
          <a:xfrm>
            <a:off x="3247208" y="5327787"/>
            <a:ext cx="1255764" cy="1624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 smtClean="0">
                <a:solidFill>
                  <a:schemeClr val="bg2"/>
                </a:solidFill>
              </a:rPr>
              <a:t>Cluster c</a:t>
            </a:r>
            <a:r>
              <a:rPr lang="en-US" altLang="ko-KR" sz="1200" baseline="-25000" dirty="0" smtClean="0">
                <a:solidFill>
                  <a:schemeClr val="bg2"/>
                </a:solidFill>
              </a:rPr>
              <a:t>12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6" name="직사각형 165"/>
          <p:cNvSpPr/>
          <p:nvPr/>
        </p:nvSpPr>
        <p:spPr bwMode="auto">
          <a:xfrm>
            <a:off x="3247208" y="5490209"/>
            <a:ext cx="1255764" cy="1624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 smtClean="0">
                <a:solidFill>
                  <a:schemeClr val="bg2"/>
                </a:solidFill>
              </a:rPr>
              <a:t>Cluster c</a:t>
            </a:r>
            <a:r>
              <a:rPr lang="en-US" altLang="ko-KR" sz="1200" baseline="-25000" dirty="0" smtClean="0">
                <a:solidFill>
                  <a:schemeClr val="bg2"/>
                </a:solidFill>
              </a:rPr>
              <a:t>13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7" name="직사각형 166"/>
          <p:cNvSpPr/>
          <p:nvPr/>
        </p:nvSpPr>
        <p:spPr bwMode="auto">
          <a:xfrm>
            <a:off x="3247208" y="5652631"/>
            <a:ext cx="1255764" cy="1624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 smtClean="0">
                <a:solidFill>
                  <a:schemeClr val="bg2"/>
                </a:solidFill>
              </a:rPr>
              <a:t>…</a:t>
            </a:r>
            <a:endParaRPr kumimoji="0" lang="ko-KR" alt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69" name="그룹 168"/>
          <p:cNvGrpSpPr/>
          <p:nvPr/>
        </p:nvGrpSpPr>
        <p:grpSpPr>
          <a:xfrm>
            <a:off x="3253610" y="3372626"/>
            <a:ext cx="1264642" cy="2606124"/>
            <a:chOff x="-3760379" y="2268280"/>
            <a:chExt cx="1264642" cy="2606124"/>
          </a:xfrm>
        </p:grpSpPr>
        <p:sp>
          <p:nvSpPr>
            <p:cNvPr id="69" name="모서리가 둥근 직사각형 68"/>
            <p:cNvSpPr/>
            <p:nvPr/>
          </p:nvSpPr>
          <p:spPr bwMode="auto">
            <a:xfrm>
              <a:off x="-3760379" y="2268280"/>
              <a:ext cx="1255763" cy="260050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-3751501" y="4711982"/>
              <a:ext cx="1255764" cy="16242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200" baseline="-25000" dirty="0" smtClean="0">
                  <a:solidFill>
                    <a:schemeClr val="bg2"/>
                  </a:solidFill>
                </a:rPr>
                <a:t>m</a:t>
              </a:r>
              <a:endParaRPr kumimoji="0" lang="ko-KR" altLang="en-US" sz="1200" b="0" i="0" u="none" strike="noStrike" cap="none" normalizeH="0" baseline="0" dirty="0" smtClean="0"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직사각형 41"/>
            <p:cNvSpPr/>
            <p:nvPr/>
          </p:nvSpPr>
          <p:spPr bwMode="auto">
            <a:xfrm>
              <a:off x="-3760379" y="2273886"/>
              <a:ext cx="1255764" cy="16242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Cluster c</a:t>
              </a:r>
              <a:r>
                <a:rPr kumimoji="0" lang="en-US" altLang="ko-KR" sz="1200" b="0" i="0" u="none" strike="noStrike" cap="none" normalizeH="0" baseline="-2500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0</a:t>
              </a:r>
              <a:endParaRPr kumimoji="0" lang="ko-KR" altLang="en-US" sz="1200" b="0" i="0" u="none" strike="noStrike" cap="none" normalizeH="0" baseline="-2500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직사각형 42"/>
            <p:cNvSpPr/>
            <p:nvPr/>
          </p:nvSpPr>
          <p:spPr bwMode="auto">
            <a:xfrm>
              <a:off x="-3760379" y="2436308"/>
              <a:ext cx="1255764" cy="16242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200" baseline="-25000" dirty="0" smtClean="0">
                  <a:solidFill>
                    <a:schemeClr val="bg2"/>
                  </a:solidFill>
                </a:rPr>
                <a:t>1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직사각형 45"/>
            <p:cNvSpPr/>
            <p:nvPr/>
          </p:nvSpPr>
          <p:spPr bwMode="auto">
            <a:xfrm>
              <a:off x="-3760379" y="2598729"/>
              <a:ext cx="1255764" cy="16242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200" baseline="-25000" dirty="0" smtClean="0">
                  <a:solidFill>
                    <a:schemeClr val="bg2"/>
                  </a:solidFill>
                </a:rPr>
                <a:t>2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직사각형 46"/>
            <p:cNvSpPr/>
            <p:nvPr/>
          </p:nvSpPr>
          <p:spPr bwMode="auto">
            <a:xfrm>
              <a:off x="-3760379" y="2761151"/>
              <a:ext cx="1255764" cy="16242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200" baseline="-25000" dirty="0" smtClean="0">
                  <a:solidFill>
                    <a:schemeClr val="bg2"/>
                  </a:solidFill>
                </a:rPr>
                <a:t>3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직사각형 47"/>
            <p:cNvSpPr/>
            <p:nvPr/>
          </p:nvSpPr>
          <p:spPr bwMode="auto">
            <a:xfrm>
              <a:off x="-3760379" y="2924447"/>
              <a:ext cx="1255764" cy="16242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200" baseline="-25000" dirty="0" smtClean="0">
                  <a:solidFill>
                    <a:schemeClr val="bg2"/>
                  </a:solidFill>
                </a:rPr>
                <a:t>4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직사각형 57"/>
            <p:cNvSpPr/>
            <p:nvPr/>
          </p:nvSpPr>
          <p:spPr bwMode="auto">
            <a:xfrm>
              <a:off x="-3760379" y="3086869"/>
              <a:ext cx="1255764" cy="16242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200" baseline="-25000" dirty="0" smtClean="0">
                  <a:solidFill>
                    <a:schemeClr val="bg2"/>
                  </a:solidFill>
                </a:rPr>
                <a:t>5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직사각형 58"/>
            <p:cNvSpPr/>
            <p:nvPr/>
          </p:nvSpPr>
          <p:spPr bwMode="auto">
            <a:xfrm>
              <a:off x="-3760379" y="3249291"/>
              <a:ext cx="1255764" cy="16242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200" baseline="-25000" dirty="0" smtClean="0">
                  <a:solidFill>
                    <a:schemeClr val="bg2"/>
                  </a:solidFill>
                </a:rPr>
                <a:t>6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직사각형 59"/>
            <p:cNvSpPr/>
            <p:nvPr/>
          </p:nvSpPr>
          <p:spPr bwMode="auto">
            <a:xfrm>
              <a:off x="-3760379" y="3411712"/>
              <a:ext cx="1255764" cy="16242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200" baseline="-25000" dirty="0" smtClean="0">
                  <a:solidFill>
                    <a:schemeClr val="bg2"/>
                  </a:solidFill>
                </a:rPr>
                <a:t>7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직사각형 60"/>
            <p:cNvSpPr/>
            <p:nvPr/>
          </p:nvSpPr>
          <p:spPr bwMode="auto">
            <a:xfrm>
              <a:off x="-3760379" y="3574134"/>
              <a:ext cx="1255764" cy="16242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Cluster c</a:t>
              </a:r>
              <a:r>
                <a:rPr kumimoji="0" lang="en-US" altLang="ko-KR" sz="1200" b="0" i="0" u="none" strike="noStrike" cap="none" normalizeH="0" baseline="-2500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8</a:t>
              </a:r>
              <a:endParaRPr kumimoji="0" lang="ko-KR" altLang="en-US" sz="1200" b="0" i="0" u="none" strike="noStrike" cap="none" normalizeH="0" baseline="-2500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-3760379" y="3736556"/>
              <a:ext cx="1255764" cy="16242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200" baseline="-25000" dirty="0" smtClean="0">
                  <a:solidFill>
                    <a:schemeClr val="bg2"/>
                  </a:solidFill>
                </a:rPr>
                <a:t>9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직사각형 62"/>
            <p:cNvSpPr/>
            <p:nvPr/>
          </p:nvSpPr>
          <p:spPr bwMode="auto">
            <a:xfrm>
              <a:off x="-3760379" y="3898977"/>
              <a:ext cx="1255764" cy="16242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200" baseline="-25000" dirty="0" smtClean="0">
                  <a:solidFill>
                    <a:schemeClr val="bg2"/>
                  </a:solidFill>
                </a:rPr>
                <a:t>10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직사각형 63"/>
            <p:cNvSpPr/>
            <p:nvPr/>
          </p:nvSpPr>
          <p:spPr bwMode="auto">
            <a:xfrm>
              <a:off x="-3760379" y="4061399"/>
              <a:ext cx="1255764" cy="16242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200" baseline="-25000" dirty="0" smtClean="0">
                  <a:solidFill>
                    <a:schemeClr val="bg2"/>
                  </a:solidFill>
                </a:rPr>
                <a:t>11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직사각형 64"/>
            <p:cNvSpPr/>
            <p:nvPr/>
          </p:nvSpPr>
          <p:spPr bwMode="auto">
            <a:xfrm>
              <a:off x="-3760379" y="4224695"/>
              <a:ext cx="1255764" cy="16242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200" baseline="-25000" dirty="0" smtClean="0">
                  <a:solidFill>
                    <a:schemeClr val="bg2"/>
                  </a:solidFill>
                </a:rPr>
                <a:t>12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직사각형 65"/>
            <p:cNvSpPr/>
            <p:nvPr/>
          </p:nvSpPr>
          <p:spPr bwMode="auto">
            <a:xfrm>
              <a:off x="-3760379" y="4387117"/>
              <a:ext cx="1255764" cy="16242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200" baseline="-25000" dirty="0" smtClean="0">
                  <a:solidFill>
                    <a:schemeClr val="bg2"/>
                  </a:solidFill>
                </a:rPr>
                <a:t>13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직사각형 66"/>
            <p:cNvSpPr/>
            <p:nvPr/>
          </p:nvSpPr>
          <p:spPr bwMode="auto">
            <a:xfrm>
              <a:off x="-3760379" y="4549539"/>
              <a:ext cx="1255764" cy="16242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2"/>
                  </a:solidFill>
                </a:rPr>
                <a:t>…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직사각형 67"/>
            <p:cNvSpPr/>
            <p:nvPr/>
          </p:nvSpPr>
          <p:spPr bwMode="auto">
            <a:xfrm>
              <a:off x="-3760379" y="4711960"/>
              <a:ext cx="1255764" cy="16242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0" lang="ko-KR" altLang="en-US" sz="1200" b="0" i="0" u="none" strike="noStrike" cap="none" normalizeH="0" baseline="0" dirty="0" smtClean="0"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0" name="그룹 169"/>
          <p:cNvGrpSpPr/>
          <p:nvPr/>
        </p:nvGrpSpPr>
        <p:grpSpPr>
          <a:xfrm>
            <a:off x="3253137" y="3369332"/>
            <a:ext cx="1255763" cy="2633444"/>
            <a:chOff x="9680767" y="3369332"/>
            <a:chExt cx="1255763" cy="2633444"/>
          </a:xfrm>
        </p:grpSpPr>
        <p:sp>
          <p:nvSpPr>
            <p:cNvPr id="13" name="모서리가 둥근 직사각형 12"/>
            <p:cNvSpPr/>
            <p:nvPr/>
          </p:nvSpPr>
          <p:spPr bwMode="auto">
            <a:xfrm>
              <a:off x="9680767" y="3369335"/>
              <a:ext cx="1255763" cy="26005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9680767" y="3369332"/>
              <a:ext cx="1255763" cy="323197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Cluster c</a:t>
              </a:r>
              <a:r>
                <a:rPr kumimoji="0" lang="en-US" altLang="ko-KR" sz="1600" b="0" i="0" u="none" strike="noStrike" cap="none" normalizeH="0" baseline="-2500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0</a:t>
              </a:r>
              <a:endParaRPr kumimoji="0" lang="ko-KR" altLang="en-US" sz="1600" b="0" i="0" u="none" strike="noStrike" cap="none" normalizeH="0" baseline="-2500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9680767" y="3692529"/>
              <a:ext cx="1255763" cy="323197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600" baseline="-25000" dirty="0" smtClean="0">
                  <a:solidFill>
                    <a:schemeClr val="bg2"/>
                  </a:solidFill>
                </a:rPr>
                <a:t>1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9680767" y="4015724"/>
              <a:ext cx="1255763" cy="323197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600" baseline="-25000" dirty="0" smtClean="0">
                  <a:solidFill>
                    <a:schemeClr val="bg2"/>
                  </a:solidFill>
                </a:rPr>
                <a:t>2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9680767" y="4338920"/>
              <a:ext cx="1255763" cy="323197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600" baseline="-25000" dirty="0" smtClean="0">
                  <a:solidFill>
                    <a:schemeClr val="bg2"/>
                  </a:solidFill>
                </a:rPr>
                <a:t>3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직사각형 19"/>
            <p:cNvSpPr/>
            <p:nvPr/>
          </p:nvSpPr>
          <p:spPr bwMode="auto">
            <a:xfrm>
              <a:off x="9680767" y="4663858"/>
              <a:ext cx="1255763" cy="323197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600" baseline="-25000" dirty="0" smtClean="0">
                  <a:solidFill>
                    <a:schemeClr val="bg2"/>
                  </a:solidFill>
                </a:rPr>
                <a:t>4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9680767" y="4987053"/>
              <a:ext cx="1255763" cy="323197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600" baseline="-25000" dirty="0" smtClean="0">
                  <a:solidFill>
                    <a:schemeClr val="bg2"/>
                  </a:solidFill>
                </a:rPr>
                <a:t>5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직사각형 21"/>
            <p:cNvSpPr/>
            <p:nvPr/>
          </p:nvSpPr>
          <p:spPr bwMode="auto">
            <a:xfrm>
              <a:off x="9680767" y="5310249"/>
              <a:ext cx="1255763" cy="369331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2"/>
                  </a:solidFill>
                </a:rPr>
                <a:t>…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9680767" y="5633445"/>
              <a:ext cx="1255763" cy="36933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2"/>
                  </a:solidFill>
                </a:rPr>
                <a:t>Cluster </a:t>
              </a:r>
              <a:r>
                <a:rPr lang="en-US" altLang="ko-KR" sz="1600" dirty="0" err="1" smtClean="0">
                  <a:solidFill>
                    <a:schemeClr val="bg2"/>
                  </a:solidFill>
                </a:rPr>
                <a:t>c</a:t>
              </a:r>
              <a:r>
                <a:rPr lang="en-US" altLang="ko-KR" sz="1600" baseline="-25000" dirty="0" err="1" smtClean="0">
                  <a:solidFill>
                    <a:schemeClr val="bg2"/>
                  </a:solidFill>
                </a:rPr>
                <a:t>n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48148E-6 L -5.55112E-17 -0.0118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7.40741E-7 L -5.55112E-17 -0.0354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2.96296E-6 L -5.55112E-17 -0.0583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0.0007 L -5.55112E-17 -0.0812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2.59259E-6 L -5.55112E-17 -0.1048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0.00023 L -5.55112E-17 -0.1280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L 0.00069 -0.1550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3.7037E-6 L -5.55112E-17 -0.1791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3 L 0.00087 -0.02338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3 L 0.00087 -0.0469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3 L 0.00087 -0.070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4 L 0.00087 -0.09351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3 L 0.00087 -0.1178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93 L 0.00087 -0.1407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7 L 0.00087 -0.1708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6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5.55556E-7 -0.10787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9" grpId="0" animBg="1"/>
      <p:bldP spid="77" grpId="0" animBg="1"/>
      <p:bldP spid="77" grpId="1" animBg="1"/>
      <p:bldP spid="78" grpId="0" animBg="1"/>
      <p:bldP spid="78" grpId="1" animBg="1"/>
      <p:bldP spid="168" grpId="0" animBg="1"/>
      <p:bldP spid="168" grpId="1" animBg="1"/>
      <p:bldP spid="130" grpId="0"/>
      <p:bldP spid="130" grpId="1"/>
      <p:bldP spid="139" grpId="0"/>
      <p:bldP spid="139" grpId="1"/>
      <p:bldP spid="140" grpId="0"/>
      <p:bldP spid="140" grpId="1"/>
      <p:bldP spid="141" grpId="0"/>
      <p:bldP spid="142" grpId="0"/>
      <p:bldP spid="143" grpId="0"/>
      <p:bldP spid="145" grpId="0"/>
      <p:bldP spid="146" grpId="0"/>
      <p:bldP spid="146" grpId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4982307" y="1409350"/>
            <a:ext cx="4021015" cy="5228439"/>
          </a:xfrm>
        </p:spPr>
        <p:txBody>
          <a:bodyPr/>
          <a:lstStyle/>
          <a:p>
            <a:r>
              <a:rPr lang="en-US" altLang="ko-KR" dirty="0" smtClean="0"/>
              <a:t>128 M triangles (5.6 GB)</a:t>
            </a:r>
          </a:p>
          <a:p>
            <a:r>
              <a:rPr lang="en-US" altLang="ko-KR" dirty="0" smtClean="0"/>
              <a:t>256 M BVH (8 GB)</a:t>
            </a:r>
          </a:p>
          <a:p>
            <a:r>
              <a:rPr lang="en-US" altLang="ko-KR" dirty="0" err="1" smtClean="0"/>
              <a:t>i</a:t>
            </a:r>
            <a:r>
              <a:rPr lang="en-US" altLang="ko-KR" dirty="0" smtClean="0"/>
              <a:t>-HCCMeshes (1.9 GB)</a:t>
            </a:r>
          </a:p>
          <a:p>
            <a:r>
              <a:rPr lang="en-US" altLang="ko-KR" dirty="0" smtClean="0"/>
              <a:t>o-HCCMeshes (678 MB)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More than 100X speedup over uncompressed data by avoiding the disk I/O thrashing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Ray Tracing of St. Matthew Model</a:t>
            </a:r>
            <a:endParaRPr lang="ko-KR" altLang="en-US" dirty="0"/>
          </a:p>
        </p:txBody>
      </p:sp>
      <p:pic>
        <p:nvPicPr>
          <p:cNvPr id="8" name="RT_stmatthew_comp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" y="1511300"/>
            <a:ext cx="4876800" cy="4876800"/>
          </a:xfrm>
          <a:prstGeom prst="rect">
            <a:avLst/>
          </a:prstGeom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13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4982307" y="1409350"/>
            <a:ext cx="4021015" cy="5228439"/>
          </a:xfrm>
        </p:spPr>
        <p:txBody>
          <a:bodyPr/>
          <a:lstStyle/>
          <a:p>
            <a:r>
              <a:rPr lang="en-US" altLang="ko-KR" dirty="0" smtClean="0"/>
              <a:t>128 M triangles (5.6 GB)</a:t>
            </a:r>
          </a:p>
          <a:p>
            <a:r>
              <a:rPr lang="en-US" altLang="ko-KR" dirty="0" smtClean="0"/>
              <a:t>256 M BVH (8 GB)</a:t>
            </a:r>
          </a:p>
          <a:p>
            <a:r>
              <a:rPr lang="en-US" altLang="ko-KR" dirty="0" err="1" smtClean="0"/>
              <a:t>i</a:t>
            </a:r>
            <a:r>
              <a:rPr lang="en-US" altLang="ko-KR" dirty="0" smtClean="0"/>
              <a:t>-HCCMeshes (1.9 GB)</a:t>
            </a:r>
          </a:p>
          <a:p>
            <a:r>
              <a:rPr lang="en-US" altLang="ko-KR" dirty="0" smtClean="0"/>
              <a:t>o-HCCMeshes (678 MB)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Captured in real time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Ray Tracing of St. Matthew Model</a:t>
            </a:r>
            <a:endParaRPr lang="ko-KR" altLang="en-US" dirty="0"/>
          </a:p>
        </p:txBody>
      </p:sp>
      <p:pic>
        <p:nvPicPr>
          <p:cNvPr id="6" name="RT_stmatthew_comp_interactiv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" y="1511300"/>
            <a:ext cx="4876800" cy="4876800"/>
          </a:xfrm>
          <a:prstGeom prst="rect">
            <a:avLst/>
          </a:prstGeom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14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</a:p>
          <a:p>
            <a:r>
              <a:rPr lang="en-US" altLang="ko-KR" dirty="0" err="1" smtClean="0"/>
              <a:t>i</a:t>
            </a:r>
            <a:r>
              <a:rPr lang="en-US" altLang="ko-KR" dirty="0" smtClean="0"/>
              <a:t>-HCCMesh representation</a:t>
            </a:r>
          </a:p>
          <a:p>
            <a:r>
              <a:rPr lang="en-US" altLang="ko-KR" dirty="0" smtClean="0"/>
              <a:t>o-HCCMesh representation</a:t>
            </a:r>
          </a:p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15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</a:p>
          <a:p>
            <a:r>
              <a:rPr lang="en-US" altLang="ko-KR" dirty="0" err="1" smtClean="0">
                <a:solidFill>
                  <a:schemeClr val="accent4"/>
                </a:solidFill>
              </a:rPr>
              <a:t>i</a:t>
            </a:r>
            <a:r>
              <a:rPr lang="en-US" altLang="ko-KR" dirty="0" smtClean="0">
                <a:solidFill>
                  <a:schemeClr val="accent4"/>
                </a:solidFill>
              </a:rPr>
              <a:t>-HCCMesh representation</a:t>
            </a:r>
          </a:p>
          <a:p>
            <a:r>
              <a:rPr lang="en-US" altLang="ko-KR" dirty="0" smtClean="0">
                <a:solidFill>
                  <a:schemeClr val="accent4"/>
                </a:solidFill>
              </a:rPr>
              <a:t>o-HCCMesh representation</a:t>
            </a:r>
          </a:p>
          <a:p>
            <a:r>
              <a:rPr lang="en-US" altLang="ko-KR" dirty="0" smtClean="0">
                <a:solidFill>
                  <a:schemeClr val="accent4"/>
                </a:solidFill>
              </a:rPr>
              <a:t>Results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16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9"/>
          <p:cNvGrpSpPr/>
          <p:nvPr/>
        </p:nvGrpSpPr>
        <p:grpSpPr>
          <a:xfrm>
            <a:off x="314789" y="2104492"/>
            <a:ext cx="2861322" cy="2732926"/>
            <a:chOff x="641421" y="2566157"/>
            <a:chExt cx="2861322" cy="2732926"/>
          </a:xfrm>
        </p:grpSpPr>
        <p:sp>
          <p:nvSpPr>
            <p:cNvPr id="24" name="이등변 삼각형 3"/>
            <p:cNvSpPr/>
            <p:nvPr/>
          </p:nvSpPr>
          <p:spPr bwMode="auto">
            <a:xfrm>
              <a:off x="1098621" y="2566157"/>
              <a:ext cx="1952090" cy="1910994"/>
            </a:xfrm>
            <a:prstGeom prst="triangl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이등변 삼각형 4"/>
            <p:cNvSpPr/>
            <p:nvPr/>
          </p:nvSpPr>
          <p:spPr bwMode="auto">
            <a:xfrm>
              <a:off x="641421" y="4600441"/>
              <a:ext cx="806522" cy="698642"/>
            </a:xfrm>
            <a:prstGeom prst="triangle">
              <a:avLst/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이등변 삼각형 5"/>
            <p:cNvSpPr/>
            <p:nvPr/>
          </p:nvSpPr>
          <p:spPr bwMode="auto">
            <a:xfrm>
              <a:off x="1740739" y="4600441"/>
              <a:ext cx="806522" cy="698642"/>
            </a:xfrm>
            <a:prstGeom prst="triangle">
              <a:avLst/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이등변 삼각형 6"/>
            <p:cNvSpPr/>
            <p:nvPr/>
          </p:nvSpPr>
          <p:spPr bwMode="auto">
            <a:xfrm>
              <a:off x="2696221" y="4600441"/>
              <a:ext cx="806522" cy="698642"/>
            </a:xfrm>
            <a:prstGeom prst="triangle">
              <a:avLst/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386299" y="4600441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2"/>
                  </a:solidFill>
                </a:rPr>
                <a:t>…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29" name="TextBox 8"/>
            <p:cNvSpPr txBox="1"/>
            <p:nvPr/>
          </p:nvSpPr>
          <p:spPr>
            <a:xfrm>
              <a:off x="2360619" y="4598731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2"/>
                  </a:solidFill>
                </a:rPr>
                <a:t>…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45" name="이등변 삼각형 3"/>
          <p:cNvSpPr/>
          <p:nvPr/>
        </p:nvSpPr>
        <p:spPr bwMode="auto">
          <a:xfrm>
            <a:off x="314623" y="2114315"/>
            <a:ext cx="2862943" cy="2717880"/>
          </a:xfrm>
          <a:prstGeom prst="triangl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4485805" y="1409350"/>
            <a:ext cx="4505791" cy="5228439"/>
          </a:xfrm>
        </p:spPr>
        <p:txBody>
          <a:bodyPr/>
          <a:lstStyle/>
          <a:p>
            <a:r>
              <a:rPr lang="en-US" altLang="ko-KR" dirty="0" smtClean="0"/>
              <a:t>High-level BVH</a:t>
            </a:r>
          </a:p>
          <a:p>
            <a:pPr lvl="1"/>
            <a:r>
              <a:rPr lang="en-US" altLang="ko-KR" dirty="0" smtClean="0"/>
              <a:t>Takes small memory</a:t>
            </a:r>
          </a:p>
          <a:p>
            <a:pPr lvl="1"/>
            <a:r>
              <a:rPr lang="en-US" altLang="ko-KR" dirty="0" smtClean="0"/>
              <a:t>Used frequently</a:t>
            </a:r>
          </a:p>
          <a:p>
            <a:r>
              <a:rPr lang="en-US" altLang="ko-KR" dirty="0" smtClean="0"/>
              <a:t>Low-level BVHs and sub- meshes</a:t>
            </a:r>
          </a:p>
          <a:p>
            <a:pPr lvl="1"/>
            <a:r>
              <a:rPr lang="en-US" altLang="ko-KR" dirty="0" smtClean="0"/>
              <a:t>Take large memory</a:t>
            </a:r>
          </a:p>
          <a:p>
            <a:pPr lvl="1"/>
            <a:r>
              <a:rPr lang="en-US" altLang="ko-KR" dirty="0" smtClean="0"/>
              <a:t>Less frequently used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Compress clusters only</a:t>
            </a:r>
          </a:p>
          <a:p>
            <a:pPr lvl="1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Overall Structure</a:t>
            </a:r>
            <a:endParaRPr lang="ko-KR" altLang="en-US" dirty="0"/>
          </a:p>
        </p:txBody>
      </p:sp>
      <p:grpSp>
        <p:nvGrpSpPr>
          <p:cNvPr id="46" name="그룹 45"/>
          <p:cNvGrpSpPr/>
          <p:nvPr/>
        </p:nvGrpSpPr>
        <p:grpSpPr>
          <a:xfrm>
            <a:off x="2104380" y="2104492"/>
            <a:ext cx="1736373" cy="955497"/>
            <a:chOff x="2104380" y="2104492"/>
            <a:chExt cx="1736373" cy="955497"/>
          </a:xfrm>
        </p:grpSpPr>
        <p:sp>
          <p:nvSpPr>
            <p:cNvPr id="30" name="TextBox 29"/>
            <p:cNvSpPr txBox="1"/>
            <p:nvPr/>
          </p:nvSpPr>
          <p:spPr>
            <a:xfrm>
              <a:off x="2104380" y="2104492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3">
                      <a:lumMod val="75000"/>
                    </a:schemeClr>
                  </a:solidFill>
                </a:rPr>
                <a:t>High-level BVH</a:t>
              </a:r>
              <a:endParaRPr lang="ko-KR" alt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33" name="Shape 32"/>
            <p:cNvCxnSpPr>
              <a:endCxn id="30" idx="2"/>
            </p:cNvCxnSpPr>
            <p:nvPr/>
          </p:nvCxnSpPr>
          <p:spPr bwMode="auto">
            <a:xfrm flipV="1">
              <a:off x="2236057" y="2473824"/>
              <a:ext cx="736510" cy="586165"/>
            </a:xfrm>
            <a:prstGeom prst="bentConnector2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7" name="그룹 46"/>
          <p:cNvGrpSpPr/>
          <p:nvPr/>
        </p:nvGrpSpPr>
        <p:grpSpPr>
          <a:xfrm>
            <a:off x="2573523" y="3322988"/>
            <a:ext cx="1800493" cy="1165109"/>
            <a:chOff x="2573523" y="3322988"/>
            <a:chExt cx="1800493" cy="1165109"/>
          </a:xfrm>
        </p:grpSpPr>
        <p:sp>
          <p:nvSpPr>
            <p:cNvPr id="31" name="TextBox 30"/>
            <p:cNvSpPr txBox="1"/>
            <p:nvPr/>
          </p:nvSpPr>
          <p:spPr>
            <a:xfrm>
              <a:off x="2573523" y="3322988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2">
                      <a:lumMod val="75000"/>
                    </a:schemeClr>
                  </a:solidFill>
                </a:rPr>
                <a:t>Low-level BVHs</a:t>
              </a:r>
              <a:endParaRPr lang="ko-KR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4" name="Shape 33"/>
            <p:cNvCxnSpPr>
              <a:stCxn id="27" idx="5"/>
              <a:endCxn id="31" idx="2"/>
            </p:cNvCxnSpPr>
            <p:nvPr/>
          </p:nvCxnSpPr>
          <p:spPr bwMode="auto">
            <a:xfrm flipV="1">
              <a:off x="2974481" y="3692320"/>
              <a:ext cx="499289" cy="795777"/>
            </a:xfrm>
            <a:prstGeom prst="bentConnector2">
              <a:avLst/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6" name="그룹 54"/>
          <p:cNvGrpSpPr/>
          <p:nvPr/>
        </p:nvGrpSpPr>
        <p:grpSpPr>
          <a:xfrm>
            <a:off x="184934" y="4054871"/>
            <a:ext cx="3090497" cy="1305489"/>
            <a:chOff x="511566" y="4516536"/>
            <a:chExt cx="3090497" cy="1305489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511566" y="4518246"/>
              <a:ext cx="1028843" cy="1296925"/>
            </a:xfrm>
            <a:prstGeom prst="roundRect">
              <a:avLst/>
            </a:prstGeom>
            <a:noFill/>
            <a:ln w="38100" cap="flat" cmpd="sng" algn="ctr">
              <a:solidFill>
                <a:srgbClr val="EA8B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 bwMode="auto">
            <a:xfrm>
              <a:off x="1619448" y="4516536"/>
              <a:ext cx="1028843" cy="1296925"/>
            </a:xfrm>
            <a:prstGeom prst="roundRect">
              <a:avLst/>
            </a:prstGeom>
            <a:noFill/>
            <a:ln w="38100" cap="flat" cmpd="sng" algn="ctr">
              <a:solidFill>
                <a:srgbClr val="EA8B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 bwMode="auto">
            <a:xfrm>
              <a:off x="2573220" y="4525100"/>
              <a:ext cx="1028843" cy="1296925"/>
            </a:xfrm>
            <a:prstGeom prst="roundRect">
              <a:avLst/>
            </a:prstGeom>
            <a:noFill/>
            <a:ln w="38100" cap="flat" cmpd="sng" algn="ctr">
              <a:solidFill>
                <a:srgbClr val="EA8B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171686" y="545625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EA8B00"/>
                </a:solidFill>
              </a:rPr>
              <a:t>Clusters</a:t>
            </a:r>
            <a:endParaRPr lang="ko-KR" altLang="en-US" dirty="0">
              <a:solidFill>
                <a:srgbClr val="EA8B00"/>
              </a:solidFill>
            </a:endParaRPr>
          </a:p>
        </p:txBody>
      </p:sp>
      <p:cxnSp>
        <p:nvCxnSpPr>
          <p:cNvPr id="41" name="Shape 40"/>
          <p:cNvCxnSpPr>
            <a:endCxn id="40" idx="1"/>
          </p:cNvCxnSpPr>
          <p:nvPr/>
        </p:nvCxnSpPr>
        <p:spPr bwMode="auto">
          <a:xfrm rot="16200000" flipH="1">
            <a:off x="2802987" y="5318383"/>
            <a:ext cx="326723" cy="410676"/>
          </a:xfrm>
          <a:prstGeom prst="bentConnector2">
            <a:avLst/>
          </a:prstGeom>
          <a:noFill/>
          <a:ln w="38100" cap="flat" cmpd="sng" algn="ctr">
            <a:solidFill>
              <a:srgbClr val="EA8B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5" name="그룹 54"/>
          <p:cNvGrpSpPr/>
          <p:nvPr/>
        </p:nvGrpSpPr>
        <p:grpSpPr>
          <a:xfrm>
            <a:off x="307084" y="4846046"/>
            <a:ext cx="2879659" cy="274207"/>
            <a:chOff x="307084" y="4846046"/>
            <a:chExt cx="2879659" cy="274207"/>
          </a:xfrm>
        </p:grpSpPr>
        <p:grpSp>
          <p:nvGrpSpPr>
            <p:cNvPr id="9" name="그룹 14"/>
            <p:cNvGrpSpPr/>
            <p:nvPr/>
          </p:nvGrpSpPr>
          <p:grpSpPr>
            <a:xfrm>
              <a:off x="307084" y="4858643"/>
              <a:ext cx="802948" cy="261610"/>
              <a:chOff x="633716" y="5320308"/>
              <a:chExt cx="802948" cy="261610"/>
            </a:xfrm>
          </p:grpSpPr>
          <p:sp>
            <p:nvSpPr>
              <p:cNvPr id="20" name="이등변 삼각형 19"/>
              <p:cNvSpPr/>
              <p:nvPr/>
            </p:nvSpPr>
            <p:spPr bwMode="auto">
              <a:xfrm>
                <a:off x="633716" y="5383662"/>
                <a:ext cx="188218" cy="195209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이등변 삼각형 20"/>
              <p:cNvSpPr/>
              <p:nvPr/>
            </p:nvSpPr>
            <p:spPr bwMode="auto">
              <a:xfrm>
                <a:off x="868308" y="5381952"/>
                <a:ext cx="188218" cy="195209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이등변 삼각형 21"/>
              <p:cNvSpPr/>
              <p:nvPr/>
            </p:nvSpPr>
            <p:spPr bwMode="auto">
              <a:xfrm>
                <a:off x="1248446" y="5381952"/>
                <a:ext cx="188218" cy="195209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97400" y="5320308"/>
                <a:ext cx="32573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 smtClean="0">
                    <a:solidFill>
                      <a:schemeClr val="bg2"/>
                    </a:solidFill>
                  </a:rPr>
                  <a:t>…</a:t>
                </a:r>
                <a:endParaRPr lang="ko-KR" altLang="en-US" sz="11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0" name="그룹 15"/>
            <p:cNvGrpSpPr/>
            <p:nvPr/>
          </p:nvGrpSpPr>
          <p:grpSpPr>
            <a:xfrm>
              <a:off x="1414966" y="4856933"/>
              <a:ext cx="802948" cy="261610"/>
              <a:chOff x="633716" y="5320308"/>
              <a:chExt cx="802948" cy="261610"/>
            </a:xfrm>
          </p:grpSpPr>
          <p:sp>
            <p:nvSpPr>
              <p:cNvPr id="16" name="이등변 삼각형 15"/>
              <p:cNvSpPr/>
              <p:nvPr/>
            </p:nvSpPr>
            <p:spPr bwMode="auto">
              <a:xfrm>
                <a:off x="633716" y="5383662"/>
                <a:ext cx="188218" cy="195209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이등변 삼각형 16"/>
              <p:cNvSpPr/>
              <p:nvPr/>
            </p:nvSpPr>
            <p:spPr bwMode="auto">
              <a:xfrm>
                <a:off x="868308" y="5381952"/>
                <a:ext cx="188218" cy="195209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이등변 삼각형 17"/>
              <p:cNvSpPr/>
              <p:nvPr/>
            </p:nvSpPr>
            <p:spPr bwMode="auto">
              <a:xfrm>
                <a:off x="1248446" y="5381952"/>
                <a:ext cx="188218" cy="195209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97400" y="5320308"/>
                <a:ext cx="32573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 smtClean="0">
                    <a:solidFill>
                      <a:schemeClr val="bg2"/>
                    </a:solidFill>
                  </a:rPr>
                  <a:t>…</a:t>
                </a:r>
                <a:endParaRPr lang="ko-KR" altLang="en-US" sz="11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0" name="그룹 15"/>
            <p:cNvGrpSpPr/>
            <p:nvPr/>
          </p:nvGrpSpPr>
          <p:grpSpPr>
            <a:xfrm>
              <a:off x="2383795" y="4846046"/>
              <a:ext cx="802948" cy="261610"/>
              <a:chOff x="633716" y="5320308"/>
              <a:chExt cx="802948" cy="261610"/>
            </a:xfrm>
          </p:grpSpPr>
          <p:sp>
            <p:nvSpPr>
              <p:cNvPr id="51" name="이등변 삼각형 50"/>
              <p:cNvSpPr/>
              <p:nvPr/>
            </p:nvSpPr>
            <p:spPr bwMode="auto">
              <a:xfrm>
                <a:off x="633716" y="5383662"/>
                <a:ext cx="188218" cy="195209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이등변 삼각형 51"/>
              <p:cNvSpPr/>
              <p:nvPr/>
            </p:nvSpPr>
            <p:spPr bwMode="auto">
              <a:xfrm>
                <a:off x="868308" y="5381952"/>
                <a:ext cx="188218" cy="195209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이등변 삼각형 52"/>
              <p:cNvSpPr/>
              <p:nvPr/>
            </p:nvSpPr>
            <p:spPr bwMode="auto">
              <a:xfrm>
                <a:off x="1248446" y="5381952"/>
                <a:ext cx="188218" cy="195209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997400" y="5320308"/>
                <a:ext cx="32573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 smtClean="0">
                    <a:solidFill>
                      <a:schemeClr val="bg2"/>
                    </a:solidFill>
                  </a:rPr>
                  <a:t>…</a:t>
                </a:r>
                <a:endParaRPr lang="ko-KR" altLang="en-US" sz="1100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56" name="그룹 55"/>
          <p:cNvGrpSpPr/>
          <p:nvPr/>
        </p:nvGrpSpPr>
        <p:grpSpPr>
          <a:xfrm>
            <a:off x="591276" y="1560209"/>
            <a:ext cx="659155" cy="1651077"/>
            <a:chOff x="2518048" y="2213352"/>
            <a:chExt cx="659155" cy="1651077"/>
          </a:xfrm>
        </p:grpSpPr>
        <p:sp>
          <p:nvSpPr>
            <p:cNvPr id="57" name="TextBox 56"/>
            <p:cNvSpPr txBox="1"/>
            <p:nvPr/>
          </p:nvSpPr>
          <p:spPr>
            <a:xfrm>
              <a:off x="2518048" y="221335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2">
                      <a:lumMod val="75000"/>
                    </a:schemeClr>
                  </a:solidFill>
                </a:rPr>
                <a:t>BVH</a:t>
              </a:r>
              <a:endParaRPr lang="ko-KR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58" name="Shape 57"/>
            <p:cNvCxnSpPr/>
            <p:nvPr/>
          </p:nvCxnSpPr>
          <p:spPr bwMode="auto">
            <a:xfrm rot="16200000" flipV="1">
              <a:off x="2313215" y="3086100"/>
              <a:ext cx="1306286" cy="250371"/>
            </a:xfrm>
            <a:prstGeom prst="bentConnector3">
              <a:avLst>
                <a:gd name="adj1" fmla="val 0"/>
              </a:avLst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0" name="슬라이드 번호 개체 틀 5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17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  <p:grpSp>
        <p:nvGrpSpPr>
          <p:cNvPr id="67" name="그룹 66"/>
          <p:cNvGrpSpPr/>
          <p:nvPr/>
        </p:nvGrpSpPr>
        <p:grpSpPr>
          <a:xfrm>
            <a:off x="203200" y="4876800"/>
            <a:ext cx="3098800" cy="948782"/>
            <a:chOff x="203200" y="4876800"/>
            <a:chExt cx="3098800" cy="948782"/>
          </a:xfrm>
        </p:grpSpPr>
        <p:grpSp>
          <p:nvGrpSpPr>
            <p:cNvPr id="48" name="그룹 47"/>
            <p:cNvGrpSpPr/>
            <p:nvPr/>
          </p:nvGrpSpPr>
          <p:grpSpPr>
            <a:xfrm>
              <a:off x="787400" y="5207000"/>
              <a:ext cx="1301366" cy="618582"/>
              <a:chOff x="787400" y="5207000"/>
              <a:chExt cx="1301366" cy="61858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339843" y="5456250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Mesh</a:t>
                </a:r>
                <a:endParaRPr lang="ko-KR" alt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5" name="Shape 34"/>
              <p:cNvCxnSpPr>
                <a:endCxn id="32" idx="1"/>
              </p:cNvCxnSpPr>
              <p:nvPr/>
            </p:nvCxnSpPr>
            <p:spPr bwMode="auto">
              <a:xfrm>
                <a:off x="787400" y="5207000"/>
                <a:ext cx="552443" cy="433916"/>
              </a:xfrm>
              <a:prstGeom prst="bentConnector3">
                <a:avLst>
                  <a:gd name="adj1" fmla="val -2874"/>
                </a:avLst>
              </a:prstGeom>
              <a:noFill/>
              <a:ln w="38100" cap="flat" cmpd="sng" algn="ctr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2" name="모서리가 둥근 직사각형 61"/>
            <p:cNvSpPr/>
            <p:nvPr/>
          </p:nvSpPr>
          <p:spPr>
            <a:xfrm>
              <a:off x="203200" y="4876800"/>
              <a:ext cx="3098800" cy="330200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215900" y="4880518"/>
            <a:ext cx="3035300" cy="936082"/>
            <a:chOff x="-1219200" y="5486400"/>
            <a:chExt cx="3035300" cy="936082"/>
          </a:xfrm>
        </p:grpSpPr>
        <p:grpSp>
          <p:nvGrpSpPr>
            <p:cNvPr id="69" name="그룹 47"/>
            <p:cNvGrpSpPr/>
            <p:nvPr/>
          </p:nvGrpSpPr>
          <p:grpSpPr>
            <a:xfrm>
              <a:off x="-977896" y="5812884"/>
              <a:ext cx="1714831" cy="609598"/>
              <a:chOff x="457204" y="5203284"/>
              <a:chExt cx="1714831" cy="609598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692143" y="5443550"/>
                <a:ext cx="1479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Sub-meshes</a:t>
                </a:r>
                <a:endParaRPr lang="ko-KR" alt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2" name="Shape 34"/>
              <p:cNvCxnSpPr>
                <a:endCxn id="71" idx="1"/>
              </p:cNvCxnSpPr>
              <p:nvPr/>
            </p:nvCxnSpPr>
            <p:spPr bwMode="auto">
              <a:xfrm rot="16200000" flipH="1">
                <a:off x="362208" y="5298280"/>
                <a:ext cx="424931" cy="234940"/>
              </a:xfrm>
              <a:prstGeom prst="bentConnector2">
                <a:avLst/>
              </a:prstGeom>
              <a:noFill/>
              <a:ln w="38100" cap="flat" cmpd="sng" algn="ctr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70" name="모서리가 둥근 직사각형 69"/>
            <p:cNvSpPr/>
            <p:nvPr/>
          </p:nvSpPr>
          <p:spPr>
            <a:xfrm>
              <a:off x="-1219200" y="5486400"/>
              <a:ext cx="952500" cy="330200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모서리가 둥근 직사각형 73"/>
            <p:cNvSpPr/>
            <p:nvPr/>
          </p:nvSpPr>
          <p:spPr>
            <a:xfrm>
              <a:off x="-88900" y="5486400"/>
              <a:ext cx="952500" cy="330200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모서리가 둥근 직사각형 74"/>
            <p:cNvSpPr/>
            <p:nvPr/>
          </p:nvSpPr>
          <p:spPr>
            <a:xfrm>
              <a:off x="863600" y="5486400"/>
              <a:ext cx="952500" cy="330200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모서리가 둥근 직사각형 158"/>
          <p:cNvSpPr/>
          <p:nvPr/>
        </p:nvSpPr>
        <p:spPr>
          <a:xfrm>
            <a:off x="1375319" y="2811435"/>
            <a:ext cx="2297151" cy="4125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High-level BVH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162" name="모서리가 둥근 직사각형 161"/>
          <p:cNvSpPr/>
          <p:nvPr/>
        </p:nvSpPr>
        <p:spPr>
          <a:xfrm>
            <a:off x="1375319" y="3740703"/>
            <a:ext cx="2297151" cy="4125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Low-level BVH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 - Runtime Access Framework</a:t>
            </a:r>
            <a:endParaRPr lang="ko-KR" altLang="en-US" dirty="0"/>
          </a:p>
        </p:txBody>
      </p:sp>
      <p:sp>
        <p:nvSpPr>
          <p:cNvPr id="6" name="원통 5"/>
          <p:cNvSpPr/>
          <p:nvPr/>
        </p:nvSpPr>
        <p:spPr>
          <a:xfrm>
            <a:off x="4453473" y="4871807"/>
            <a:ext cx="2067069" cy="1779365"/>
          </a:xfrm>
          <a:prstGeom prst="can">
            <a:avLst>
              <a:gd name="adj" fmla="val 19097"/>
            </a:avLst>
          </a:prstGeom>
          <a:noFill/>
          <a:ln w="38100" cmpd="sng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88573" y="2155374"/>
            <a:ext cx="3121589" cy="3004192"/>
          </a:xfrm>
          <a:prstGeom prst="rect">
            <a:avLst/>
          </a:prstGeom>
          <a:noFill/>
          <a:ln w="28575" cap="flat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bg2"/>
              </a:solidFill>
              <a:cs typeface="Times New Roman" pitchFamily="18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517679" y="5642272"/>
            <a:ext cx="1219903" cy="900043"/>
            <a:chOff x="4143372" y="428604"/>
            <a:chExt cx="1285884" cy="1285884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타원 18"/>
            <p:cNvSpPr/>
            <p:nvPr/>
          </p:nvSpPr>
          <p:spPr>
            <a:xfrm>
              <a:off x="4143372" y="428604"/>
              <a:ext cx="1285884" cy="128588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grpSp>
          <p:nvGrpSpPr>
            <p:cNvPr id="20" name="그룹 104"/>
            <p:cNvGrpSpPr/>
            <p:nvPr/>
          </p:nvGrpSpPr>
          <p:grpSpPr>
            <a:xfrm>
              <a:off x="4286248" y="500042"/>
              <a:ext cx="1000132" cy="1000132"/>
              <a:chOff x="7072330" y="928670"/>
              <a:chExt cx="1000132" cy="1000132"/>
            </a:xfrm>
            <a:grpFill/>
          </p:grpSpPr>
          <p:sp>
            <p:nvSpPr>
              <p:cNvPr id="21" name="타원 20"/>
              <p:cNvSpPr/>
              <p:nvPr/>
            </p:nvSpPr>
            <p:spPr>
              <a:xfrm>
                <a:off x="7500958" y="928670"/>
                <a:ext cx="142876" cy="14287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7286644" y="1214422"/>
                <a:ext cx="142876" cy="14287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7715272" y="1214422"/>
                <a:ext cx="142876" cy="14287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7072330" y="1500174"/>
                <a:ext cx="142876" cy="14287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7358082" y="1500174"/>
                <a:ext cx="142876" cy="14287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7643834" y="1500174"/>
                <a:ext cx="142876" cy="14287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7929586" y="1500174"/>
                <a:ext cx="142876" cy="14287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8" name="이등변 삼각형 27"/>
              <p:cNvSpPr/>
              <p:nvPr/>
            </p:nvSpPr>
            <p:spPr>
              <a:xfrm>
                <a:off x="7072330" y="1785926"/>
                <a:ext cx="142876" cy="142876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9" name="이등변 삼각형 28"/>
              <p:cNvSpPr/>
              <p:nvPr/>
            </p:nvSpPr>
            <p:spPr>
              <a:xfrm>
                <a:off x="7358082" y="1785926"/>
                <a:ext cx="142876" cy="142876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0" name="이등변 삼각형 29"/>
              <p:cNvSpPr/>
              <p:nvPr/>
            </p:nvSpPr>
            <p:spPr>
              <a:xfrm>
                <a:off x="7643834" y="1785926"/>
                <a:ext cx="142876" cy="142876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1" name="이등변 삼각형 30"/>
              <p:cNvSpPr/>
              <p:nvPr/>
            </p:nvSpPr>
            <p:spPr>
              <a:xfrm>
                <a:off x="7929586" y="1785926"/>
                <a:ext cx="142876" cy="142876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cxnSp>
            <p:nvCxnSpPr>
              <p:cNvPr id="32" name="직선 연결선 31"/>
              <p:cNvCxnSpPr>
                <a:stCxn id="24" idx="4"/>
                <a:endCxn id="28" idx="0"/>
              </p:cNvCxnSpPr>
              <p:nvPr/>
            </p:nvCxnSpPr>
            <p:spPr>
              <a:xfrm rot="5400000">
                <a:off x="7072330" y="1714488"/>
                <a:ext cx="142876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/>
              <p:cNvCxnSpPr>
                <a:stCxn id="25" idx="4"/>
                <a:endCxn id="29" idx="0"/>
              </p:cNvCxnSpPr>
              <p:nvPr/>
            </p:nvCxnSpPr>
            <p:spPr>
              <a:xfrm rot="5400000">
                <a:off x="7358082" y="1714488"/>
                <a:ext cx="142876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>
                <a:stCxn id="26" idx="4"/>
                <a:endCxn id="30" idx="0"/>
              </p:cNvCxnSpPr>
              <p:nvPr/>
            </p:nvCxnSpPr>
            <p:spPr>
              <a:xfrm rot="5400000">
                <a:off x="7643834" y="1714488"/>
                <a:ext cx="142876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>
                <a:stCxn id="27" idx="4"/>
                <a:endCxn id="31" idx="0"/>
              </p:cNvCxnSpPr>
              <p:nvPr/>
            </p:nvCxnSpPr>
            <p:spPr>
              <a:xfrm rot="5400000">
                <a:off x="7929586" y="1714488"/>
                <a:ext cx="142876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>
                <a:stCxn id="22" idx="4"/>
                <a:endCxn id="24" idx="0"/>
              </p:cNvCxnSpPr>
              <p:nvPr/>
            </p:nvCxnSpPr>
            <p:spPr>
              <a:xfrm rot="5400000">
                <a:off x="7179487" y="1321579"/>
                <a:ext cx="142876" cy="21431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/>
              <p:cNvCxnSpPr>
                <a:stCxn id="22" idx="4"/>
                <a:endCxn id="25" idx="0"/>
              </p:cNvCxnSpPr>
              <p:nvPr/>
            </p:nvCxnSpPr>
            <p:spPr>
              <a:xfrm rot="16200000" flipH="1">
                <a:off x="7322363" y="1393017"/>
                <a:ext cx="14287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/>
              <p:cNvCxnSpPr>
                <a:stCxn id="23" idx="4"/>
                <a:endCxn id="26" idx="0"/>
              </p:cNvCxnSpPr>
              <p:nvPr/>
            </p:nvCxnSpPr>
            <p:spPr>
              <a:xfrm rot="5400000">
                <a:off x="7679553" y="1393017"/>
                <a:ext cx="14287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>
                <a:stCxn id="23" idx="4"/>
                <a:endCxn id="27" idx="0"/>
              </p:cNvCxnSpPr>
              <p:nvPr/>
            </p:nvCxnSpPr>
            <p:spPr>
              <a:xfrm rot="16200000" flipH="1">
                <a:off x="7822429" y="1321579"/>
                <a:ext cx="142876" cy="21431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/>
              <p:cNvCxnSpPr>
                <a:stCxn id="21" idx="4"/>
                <a:endCxn id="22" idx="0"/>
              </p:cNvCxnSpPr>
              <p:nvPr/>
            </p:nvCxnSpPr>
            <p:spPr>
              <a:xfrm rot="5400000">
                <a:off x="7393801" y="1035827"/>
                <a:ext cx="142876" cy="21431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>
                <a:stCxn id="21" idx="4"/>
                <a:endCxn id="23" idx="0"/>
              </p:cNvCxnSpPr>
              <p:nvPr/>
            </p:nvCxnSpPr>
            <p:spPr>
              <a:xfrm rot="16200000" flipH="1">
                <a:off x="7608115" y="1035827"/>
                <a:ext cx="142876" cy="21431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/>
          <p:cNvSpPr txBox="1"/>
          <p:nvPr/>
        </p:nvSpPr>
        <p:spPr>
          <a:xfrm>
            <a:off x="5804006" y="5712927"/>
            <a:ext cx="770465" cy="52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…</a:t>
            </a:r>
            <a:endParaRPr lang="ko-KR" altLang="en-US" sz="2800" b="1" dirty="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4326" y="4518661"/>
            <a:ext cx="186192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External drive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17923" y="2205368"/>
            <a:ext cx="301496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Main memory</a:t>
            </a:r>
            <a:endParaRPr lang="ko-KR" altLang="en-US" b="1" dirty="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360440" y="5235268"/>
            <a:ext cx="2247190" cy="40011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cap="none" spc="0" dirty="0" smtClean="0">
                <a:ln w="1905"/>
                <a:solidFill>
                  <a:schemeClr val="bg2"/>
                </a:solidFill>
                <a:latin typeface="+mn-lt"/>
                <a:cs typeface="Times New Roman" pitchFamily="18" charset="0"/>
              </a:rPr>
              <a:t>o-HCCMeshes</a:t>
            </a:r>
            <a:endParaRPr lang="ko-KR" altLang="en-US" sz="2000" b="1" cap="none" spc="0" dirty="0">
              <a:ln w="1905"/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175799" y="4739482"/>
            <a:ext cx="2685351" cy="369332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dirty="0" err="1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i</a:t>
            </a:r>
            <a:r>
              <a:rPr lang="en-US" altLang="ko-KR" b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-HCCMeshes (cached)</a:t>
            </a:r>
            <a:endParaRPr lang="en-US" altLang="ko-KR" b="1" cap="none" spc="0" dirty="0">
              <a:ln w="1905"/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3" name="오른쪽 중괄호 52"/>
          <p:cNvSpPr/>
          <p:nvPr/>
        </p:nvSpPr>
        <p:spPr>
          <a:xfrm>
            <a:off x="3704498" y="3326962"/>
            <a:ext cx="184637" cy="1219903"/>
          </a:xfrm>
          <a:prstGeom prst="rightBrace">
            <a:avLst>
              <a:gd name="adj1" fmla="val 73575"/>
              <a:gd name="adj2" fmla="val 50586"/>
            </a:avLst>
          </a:prstGeom>
          <a:ln w="25400">
            <a:solidFill>
              <a:schemeClr val="accent2">
                <a:lumMod val="5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bg2"/>
              </a:solidFill>
              <a:cs typeface="Times New Roman" pitchFamily="18" charset="0"/>
            </a:endParaRPr>
          </a:p>
        </p:txBody>
      </p:sp>
      <p:cxnSp>
        <p:nvCxnSpPr>
          <p:cNvPr id="54" name="꺾인 연결선 53"/>
          <p:cNvCxnSpPr/>
          <p:nvPr/>
        </p:nvCxnSpPr>
        <p:spPr>
          <a:xfrm rot="10800000" flipV="1">
            <a:off x="3828493" y="3944062"/>
            <a:ext cx="27985" cy="980086"/>
          </a:xfrm>
          <a:prstGeom prst="bentConnector5">
            <a:avLst>
              <a:gd name="adj1" fmla="val -700175"/>
              <a:gd name="adj2" fmla="val 74664"/>
              <a:gd name="adj3" fmla="val -716866"/>
            </a:avLst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그룹 162"/>
          <p:cNvGrpSpPr/>
          <p:nvPr/>
        </p:nvGrpSpPr>
        <p:grpSpPr>
          <a:xfrm>
            <a:off x="1375319" y="3247818"/>
            <a:ext cx="2297151" cy="1417716"/>
            <a:chOff x="1527718" y="4673846"/>
            <a:chExt cx="2297151" cy="1417716"/>
          </a:xfrm>
        </p:grpSpPr>
        <p:sp>
          <p:nvSpPr>
            <p:cNvPr id="160" name="모서리가 둥근 직사각형 159"/>
            <p:cNvSpPr/>
            <p:nvPr/>
          </p:nvSpPr>
          <p:spPr>
            <a:xfrm>
              <a:off x="1527718" y="4690945"/>
              <a:ext cx="2297151" cy="41259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61" name="모서리가 둥근 직사각형 160"/>
            <p:cNvSpPr/>
            <p:nvPr/>
          </p:nvSpPr>
          <p:spPr>
            <a:xfrm>
              <a:off x="1527718" y="5627648"/>
              <a:ext cx="2297151" cy="41259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55" name="모서리가 둥근 직사각형 4"/>
            <p:cNvSpPr/>
            <p:nvPr/>
          </p:nvSpPr>
          <p:spPr>
            <a:xfrm rot="5400000">
              <a:off x="2453862" y="4810722"/>
              <a:ext cx="504645" cy="23089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dist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b="1" kern="1200" dirty="0" smtClean="0">
                  <a:solidFill>
                    <a:schemeClr val="bg2"/>
                  </a:solidFill>
                  <a:cs typeface="Times New Roman" pitchFamily="18" charset="0"/>
                </a:rPr>
                <a:t>…</a:t>
              </a:r>
              <a:endParaRPr lang="ko-KR" altLang="en-US" b="1" kern="120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56" name="모서리가 둥근 직사각형 4"/>
            <p:cNvSpPr/>
            <p:nvPr/>
          </p:nvSpPr>
          <p:spPr>
            <a:xfrm rot="5400000">
              <a:off x="2451870" y="5723793"/>
              <a:ext cx="504645" cy="23089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dist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b="1" kern="1200" dirty="0" smtClean="0">
                  <a:solidFill>
                    <a:schemeClr val="bg2"/>
                  </a:solidFill>
                  <a:cs typeface="Times New Roman" pitchFamily="18" charset="0"/>
                </a:rPr>
                <a:t>…</a:t>
              </a:r>
              <a:endParaRPr lang="ko-KR" altLang="en-US" b="1" kern="120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</p:grpSp>
      <p:sp>
        <p:nvSpPr>
          <p:cNvPr id="57" name="직사각형 56"/>
          <p:cNvSpPr/>
          <p:nvPr/>
        </p:nvSpPr>
        <p:spPr>
          <a:xfrm>
            <a:off x="1350356" y="2700867"/>
            <a:ext cx="2346163" cy="1974029"/>
          </a:xfrm>
          <a:prstGeom prst="rect">
            <a:avLst/>
          </a:prstGeom>
          <a:noFill/>
          <a:ln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bg2"/>
              </a:solidFill>
              <a:cs typeface="Times New Roman" pitchFamily="18" charset="0"/>
            </a:endParaRPr>
          </a:p>
        </p:txBody>
      </p:sp>
      <p:grpSp>
        <p:nvGrpSpPr>
          <p:cNvPr id="68" name="그룹 67"/>
          <p:cNvGrpSpPr/>
          <p:nvPr/>
        </p:nvGrpSpPr>
        <p:grpSpPr>
          <a:xfrm rot="5400000">
            <a:off x="2961075" y="4736310"/>
            <a:ext cx="1117940" cy="1812575"/>
            <a:chOff x="5603010" y="4138788"/>
            <a:chExt cx="1243873" cy="2016757"/>
          </a:xfrm>
        </p:grpSpPr>
        <p:sp>
          <p:nvSpPr>
            <p:cNvPr id="60" name="왼쪽 화살표 59"/>
            <p:cNvSpPr/>
            <p:nvPr/>
          </p:nvSpPr>
          <p:spPr>
            <a:xfrm rot="16200000">
              <a:off x="6044096" y="4585894"/>
              <a:ext cx="1194464" cy="30025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6396507" y="5186558"/>
              <a:ext cx="450376" cy="6550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3" name="왼쪽 화살표 62"/>
            <p:cNvSpPr/>
            <p:nvPr/>
          </p:nvSpPr>
          <p:spPr>
            <a:xfrm>
              <a:off x="5603010" y="4872655"/>
              <a:ext cx="811499" cy="1282890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cxnSp>
        <p:nvCxnSpPr>
          <p:cNvPr id="73" name="직선 연결선 72"/>
          <p:cNvCxnSpPr/>
          <p:nvPr/>
        </p:nvCxnSpPr>
        <p:spPr>
          <a:xfrm rot="5400000">
            <a:off x="7002096" y="2901100"/>
            <a:ext cx="209009" cy="45982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 rot="16200000" flipH="1">
            <a:off x="7461916" y="2901100"/>
            <a:ext cx="209009" cy="45982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그룹 155"/>
          <p:cNvGrpSpPr/>
          <p:nvPr/>
        </p:nvGrpSpPr>
        <p:grpSpPr>
          <a:xfrm>
            <a:off x="6443883" y="3199173"/>
            <a:ext cx="867206" cy="836036"/>
            <a:chOff x="6781341" y="2698431"/>
            <a:chExt cx="867206" cy="836036"/>
          </a:xfrm>
        </p:grpSpPr>
        <p:grpSp>
          <p:nvGrpSpPr>
            <p:cNvPr id="90" name="그룹 89"/>
            <p:cNvGrpSpPr/>
            <p:nvPr/>
          </p:nvGrpSpPr>
          <p:grpSpPr>
            <a:xfrm>
              <a:off x="6781341" y="2698431"/>
              <a:ext cx="867206" cy="836036"/>
              <a:chOff x="1785918" y="714356"/>
              <a:chExt cx="1714512" cy="1785950"/>
            </a:xfrm>
          </p:grpSpPr>
          <p:cxnSp>
            <p:nvCxnSpPr>
              <p:cNvPr id="91" name="직선 연결선 90"/>
              <p:cNvCxnSpPr>
                <a:stCxn id="94" idx="2"/>
                <a:endCxn id="98" idx="0"/>
              </p:cNvCxnSpPr>
              <p:nvPr/>
            </p:nvCxnSpPr>
            <p:spPr>
              <a:xfrm rot="10800000" flipV="1">
                <a:off x="2031775" y="2489562"/>
                <a:ext cx="1321343" cy="8409"/>
              </a:xfrm>
              <a:prstGeom prst="line">
                <a:avLst/>
              </a:prstGeom>
              <a:ln w="31750">
                <a:solidFill>
                  <a:schemeClr val="accent2">
                    <a:lumMod val="60000"/>
                    <a:lumOff val="4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그룹 200"/>
              <p:cNvGrpSpPr/>
              <p:nvPr/>
            </p:nvGrpSpPr>
            <p:grpSpPr>
              <a:xfrm>
                <a:off x="1785918" y="714356"/>
                <a:ext cx="1714512" cy="1785950"/>
                <a:chOff x="1785918" y="714356"/>
                <a:chExt cx="1714512" cy="1785950"/>
              </a:xfrm>
            </p:grpSpPr>
            <p:grpSp>
              <p:nvGrpSpPr>
                <p:cNvPr id="93" name="그룹 170"/>
                <p:cNvGrpSpPr/>
                <p:nvPr/>
              </p:nvGrpSpPr>
              <p:grpSpPr>
                <a:xfrm>
                  <a:off x="1785918" y="714356"/>
                  <a:ext cx="1071570" cy="1785949"/>
                  <a:chOff x="1785918" y="785794"/>
                  <a:chExt cx="1071570" cy="1785949"/>
                </a:xfrm>
              </p:grpSpPr>
              <p:cxnSp>
                <p:nvCxnSpPr>
                  <p:cNvPr id="96" name="직선 연결선 95"/>
                  <p:cNvCxnSpPr>
                    <a:stCxn id="98" idx="2"/>
                    <a:endCxn id="97" idx="0"/>
                  </p:cNvCxnSpPr>
                  <p:nvPr/>
                </p:nvCxnSpPr>
                <p:spPr>
                  <a:xfrm rot="5400000" flipH="1" flipV="1">
                    <a:off x="1467749" y="1283916"/>
                    <a:ext cx="1314819" cy="625148"/>
                  </a:xfrm>
                  <a:prstGeom prst="line">
                    <a:avLst/>
                  </a:prstGeom>
                  <a:ln w="31750">
                    <a:solidFill>
                      <a:schemeClr val="accent2">
                        <a:lumMod val="60000"/>
                        <a:lumOff val="40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원호 96"/>
                  <p:cNvSpPr/>
                  <p:nvPr/>
                </p:nvSpPr>
                <p:spPr>
                  <a:xfrm>
                    <a:off x="2428860" y="785794"/>
                    <a:ext cx="428628" cy="428628"/>
                  </a:xfrm>
                  <a:prstGeom prst="arc">
                    <a:avLst>
                      <a:gd name="adj1" fmla="val 11722323"/>
                      <a:gd name="adj2" fmla="val 20199708"/>
                    </a:avLst>
                  </a:prstGeom>
                  <a:ln w="31750">
                    <a:solidFill>
                      <a:schemeClr val="accent2">
                        <a:lumMod val="60000"/>
                        <a:lumOff val="40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50" dirty="0">
                      <a:solidFill>
                        <a:schemeClr val="bg2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98" name="원호 97"/>
                  <p:cNvSpPr/>
                  <p:nvPr/>
                </p:nvSpPr>
                <p:spPr>
                  <a:xfrm rot="10800000">
                    <a:off x="1785918" y="2143116"/>
                    <a:ext cx="428628" cy="428627"/>
                  </a:xfrm>
                  <a:prstGeom prst="arc">
                    <a:avLst>
                      <a:gd name="adj1" fmla="val 15651966"/>
                      <a:gd name="adj2" fmla="val 1623003"/>
                    </a:avLst>
                  </a:prstGeom>
                  <a:ln w="31750">
                    <a:solidFill>
                      <a:schemeClr val="accent2">
                        <a:lumMod val="60000"/>
                        <a:lumOff val="40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50" dirty="0">
                      <a:solidFill>
                        <a:schemeClr val="bg2"/>
                      </a:solidFill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4" name="원호 93"/>
                <p:cNvSpPr/>
                <p:nvPr/>
              </p:nvSpPr>
              <p:spPr>
                <a:xfrm rot="10800000">
                  <a:off x="3071802" y="2071678"/>
                  <a:ext cx="428628" cy="428628"/>
                </a:xfrm>
                <a:prstGeom prst="arc">
                  <a:avLst>
                    <a:gd name="adj1" fmla="val 8905249"/>
                    <a:gd name="adj2" fmla="val 15025386"/>
                  </a:avLst>
                </a:prstGeom>
                <a:ln w="31750">
                  <a:solidFill>
                    <a:schemeClr val="accent2">
                      <a:lumMod val="60000"/>
                      <a:lumOff val="4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dirty="0">
                    <a:solidFill>
                      <a:schemeClr val="bg2"/>
                    </a:solidFill>
                    <a:cs typeface="Times New Roman" pitchFamily="18" charset="0"/>
                  </a:endParaRPr>
                </a:p>
              </p:txBody>
            </p:sp>
            <p:cxnSp>
              <p:nvCxnSpPr>
                <p:cNvPr id="95" name="직선 연결선 94"/>
                <p:cNvCxnSpPr>
                  <a:stCxn id="94" idx="0"/>
                  <a:endCxn id="97" idx="2"/>
                </p:cNvCxnSpPr>
                <p:nvPr/>
              </p:nvCxnSpPr>
              <p:spPr>
                <a:xfrm rot="16200000" flipV="1">
                  <a:off x="2486378" y="1189155"/>
                  <a:ext cx="1329304" cy="627223"/>
                </a:xfrm>
                <a:prstGeom prst="line">
                  <a:avLst/>
                </a:prstGeom>
                <a:ln w="31750">
                  <a:solidFill>
                    <a:schemeClr val="accent2">
                      <a:lumMod val="60000"/>
                      <a:lumOff val="4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8" name="타원 107"/>
            <p:cNvSpPr/>
            <p:nvPr/>
          </p:nvSpPr>
          <p:spPr>
            <a:xfrm>
              <a:off x="7130545" y="2734773"/>
              <a:ext cx="167207" cy="167207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54" name="그룹 153"/>
          <p:cNvGrpSpPr/>
          <p:nvPr/>
        </p:nvGrpSpPr>
        <p:grpSpPr>
          <a:xfrm>
            <a:off x="5315234" y="2781155"/>
            <a:ext cx="867206" cy="836036"/>
            <a:chOff x="5652692" y="2280413"/>
            <a:chExt cx="867206" cy="836036"/>
          </a:xfrm>
        </p:grpSpPr>
        <p:grpSp>
          <p:nvGrpSpPr>
            <p:cNvPr id="75" name="그룹 74"/>
            <p:cNvGrpSpPr/>
            <p:nvPr/>
          </p:nvGrpSpPr>
          <p:grpSpPr>
            <a:xfrm>
              <a:off x="5652692" y="2280413"/>
              <a:ext cx="867206" cy="836036"/>
              <a:chOff x="1785918" y="714356"/>
              <a:chExt cx="1714512" cy="1785950"/>
            </a:xfrm>
          </p:grpSpPr>
          <p:cxnSp>
            <p:nvCxnSpPr>
              <p:cNvPr id="76" name="직선 연결선 75"/>
              <p:cNvCxnSpPr>
                <a:endCxn id="83" idx="0"/>
              </p:cNvCxnSpPr>
              <p:nvPr/>
            </p:nvCxnSpPr>
            <p:spPr>
              <a:xfrm rot="10800000" flipV="1">
                <a:off x="2025479" y="2489336"/>
                <a:ext cx="1294642" cy="9478"/>
              </a:xfrm>
              <a:prstGeom prst="line">
                <a:avLst/>
              </a:prstGeom>
              <a:ln w="31750">
                <a:solidFill>
                  <a:schemeClr val="accent2">
                    <a:lumMod val="60000"/>
                    <a:lumOff val="4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그룹 200"/>
              <p:cNvGrpSpPr/>
              <p:nvPr/>
            </p:nvGrpSpPr>
            <p:grpSpPr>
              <a:xfrm>
                <a:off x="1785918" y="714356"/>
                <a:ext cx="1714512" cy="1785950"/>
                <a:chOff x="1785918" y="714356"/>
                <a:chExt cx="1714512" cy="1785950"/>
              </a:xfrm>
            </p:grpSpPr>
            <p:grpSp>
              <p:nvGrpSpPr>
                <p:cNvPr id="78" name="그룹 170"/>
                <p:cNvGrpSpPr/>
                <p:nvPr/>
              </p:nvGrpSpPr>
              <p:grpSpPr>
                <a:xfrm>
                  <a:off x="1785918" y="714356"/>
                  <a:ext cx="1071570" cy="1785950"/>
                  <a:chOff x="1785918" y="785794"/>
                  <a:chExt cx="1071570" cy="1785950"/>
                </a:xfrm>
              </p:grpSpPr>
              <p:cxnSp>
                <p:nvCxnSpPr>
                  <p:cNvPr id="81" name="직선 연결선 80"/>
                  <p:cNvCxnSpPr>
                    <a:stCxn id="83" idx="2"/>
                    <a:endCxn id="82" idx="0"/>
                  </p:cNvCxnSpPr>
                  <p:nvPr/>
                </p:nvCxnSpPr>
                <p:spPr>
                  <a:xfrm rot="5400000" flipH="1" flipV="1">
                    <a:off x="1463241" y="1274894"/>
                    <a:ext cx="1328348" cy="629663"/>
                  </a:xfrm>
                  <a:prstGeom prst="line">
                    <a:avLst/>
                  </a:prstGeom>
                  <a:ln w="31750">
                    <a:solidFill>
                      <a:schemeClr val="accent2">
                        <a:lumMod val="60000"/>
                        <a:lumOff val="40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원호 81"/>
                  <p:cNvSpPr/>
                  <p:nvPr/>
                </p:nvSpPr>
                <p:spPr>
                  <a:xfrm>
                    <a:off x="2428860" y="785794"/>
                    <a:ext cx="428628" cy="428628"/>
                  </a:xfrm>
                  <a:prstGeom prst="arc">
                    <a:avLst>
                      <a:gd name="adj1" fmla="val 11937193"/>
                      <a:gd name="adj2" fmla="val 20911625"/>
                    </a:avLst>
                  </a:prstGeom>
                  <a:ln w="31750">
                    <a:solidFill>
                      <a:schemeClr val="accent2">
                        <a:lumMod val="60000"/>
                        <a:lumOff val="40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50" dirty="0">
                      <a:solidFill>
                        <a:schemeClr val="bg2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" name="원호 82"/>
                  <p:cNvSpPr/>
                  <p:nvPr/>
                </p:nvSpPr>
                <p:spPr>
                  <a:xfrm rot="10800000">
                    <a:off x="1785918" y="2143116"/>
                    <a:ext cx="428628" cy="428628"/>
                  </a:xfrm>
                  <a:prstGeom prst="arc">
                    <a:avLst>
                      <a:gd name="adj1" fmla="val 15794086"/>
                      <a:gd name="adj2" fmla="val 1623003"/>
                    </a:avLst>
                  </a:prstGeom>
                  <a:ln w="31750">
                    <a:solidFill>
                      <a:schemeClr val="accent2">
                        <a:lumMod val="60000"/>
                        <a:lumOff val="40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50" dirty="0">
                      <a:solidFill>
                        <a:schemeClr val="bg2"/>
                      </a:solidFill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9" name="원호 78"/>
                <p:cNvSpPr/>
                <p:nvPr/>
              </p:nvSpPr>
              <p:spPr>
                <a:xfrm rot="10800000">
                  <a:off x="3071802" y="2071678"/>
                  <a:ext cx="428628" cy="428628"/>
                </a:xfrm>
                <a:prstGeom prst="arc">
                  <a:avLst>
                    <a:gd name="adj1" fmla="val 8905249"/>
                    <a:gd name="adj2" fmla="val 15912492"/>
                  </a:avLst>
                </a:prstGeom>
                <a:ln w="31750">
                  <a:solidFill>
                    <a:schemeClr val="accent2">
                      <a:lumMod val="60000"/>
                      <a:lumOff val="4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dirty="0">
                    <a:solidFill>
                      <a:schemeClr val="bg2"/>
                    </a:solidFill>
                    <a:cs typeface="Times New Roman" pitchFamily="18" charset="0"/>
                  </a:endParaRPr>
                </a:p>
              </p:txBody>
            </p:sp>
            <p:cxnSp>
              <p:nvCxnSpPr>
                <p:cNvPr id="80" name="직선 연결선 79"/>
                <p:cNvCxnSpPr>
                  <a:stCxn id="79" idx="0"/>
                </p:cNvCxnSpPr>
                <p:nvPr/>
              </p:nvCxnSpPr>
              <p:spPr>
                <a:xfrm rot="16200000" flipV="1">
                  <a:off x="2501825" y="1211884"/>
                  <a:ext cx="1320741" cy="626354"/>
                </a:xfrm>
                <a:prstGeom prst="line">
                  <a:avLst/>
                </a:prstGeom>
                <a:ln w="31750">
                  <a:solidFill>
                    <a:schemeClr val="accent2">
                      <a:lumMod val="60000"/>
                      <a:lumOff val="4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" name="타원 108"/>
            <p:cNvSpPr/>
            <p:nvPr/>
          </p:nvSpPr>
          <p:spPr>
            <a:xfrm>
              <a:off x="6001896" y="2316754"/>
              <a:ext cx="167207" cy="167207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55" name="그룹 154"/>
          <p:cNvGrpSpPr/>
          <p:nvPr/>
        </p:nvGrpSpPr>
        <p:grpSpPr>
          <a:xfrm>
            <a:off x="7367392" y="3199173"/>
            <a:ext cx="867206" cy="836036"/>
            <a:chOff x="7704850" y="2698431"/>
            <a:chExt cx="867206" cy="836036"/>
          </a:xfrm>
        </p:grpSpPr>
        <p:grpSp>
          <p:nvGrpSpPr>
            <p:cNvPr id="99" name="그룹 98"/>
            <p:cNvGrpSpPr/>
            <p:nvPr/>
          </p:nvGrpSpPr>
          <p:grpSpPr>
            <a:xfrm>
              <a:off x="7704850" y="2698431"/>
              <a:ext cx="867206" cy="836036"/>
              <a:chOff x="1785918" y="714356"/>
              <a:chExt cx="1714512" cy="1785950"/>
            </a:xfrm>
          </p:grpSpPr>
          <p:cxnSp>
            <p:nvCxnSpPr>
              <p:cNvPr id="100" name="직선 연결선 99"/>
              <p:cNvCxnSpPr>
                <a:stCxn id="103" idx="2"/>
                <a:endCxn id="107" idx="0"/>
              </p:cNvCxnSpPr>
              <p:nvPr/>
            </p:nvCxnSpPr>
            <p:spPr>
              <a:xfrm rot="10800000" flipV="1">
                <a:off x="2023622" y="2489241"/>
                <a:ext cx="1330465" cy="9784"/>
              </a:xfrm>
              <a:prstGeom prst="line">
                <a:avLst/>
              </a:prstGeom>
              <a:ln w="31750">
                <a:solidFill>
                  <a:schemeClr val="accent2">
                    <a:lumMod val="60000"/>
                    <a:lumOff val="4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그룹 200"/>
              <p:cNvGrpSpPr/>
              <p:nvPr/>
            </p:nvGrpSpPr>
            <p:grpSpPr>
              <a:xfrm>
                <a:off x="1785918" y="714356"/>
                <a:ext cx="1714512" cy="1785950"/>
                <a:chOff x="1785918" y="714356"/>
                <a:chExt cx="1714512" cy="1785950"/>
              </a:xfrm>
            </p:grpSpPr>
            <p:grpSp>
              <p:nvGrpSpPr>
                <p:cNvPr id="102" name="그룹 170"/>
                <p:cNvGrpSpPr/>
                <p:nvPr/>
              </p:nvGrpSpPr>
              <p:grpSpPr>
                <a:xfrm>
                  <a:off x="1785918" y="714356"/>
                  <a:ext cx="1071570" cy="1785950"/>
                  <a:chOff x="1785918" y="785794"/>
                  <a:chExt cx="1071570" cy="1785950"/>
                </a:xfrm>
              </p:grpSpPr>
              <p:cxnSp>
                <p:nvCxnSpPr>
                  <p:cNvPr id="105" name="직선 연결선 104"/>
                  <p:cNvCxnSpPr>
                    <a:stCxn id="107" idx="2"/>
                    <a:endCxn id="106" idx="0"/>
                  </p:cNvCxnSpPr>
                  <p:nvPr/>
                </p:nvCxnSpPr>
                <p:spPr>
                  <a:xfrm rot="5400000" flipH="1" flipV="1">
                    <a:off x="1463241" y="1274894"/>
                    <a:ext cx="1328348" cy="629663"/>
                  </a:xfrm>
                  <a:prstGeom prst="line">
                    <a:avLst/>
                  </a:prstGeom>
                  <a:ln w="31750">
                    <a:solidFill>
                      <a:schemeClr val="accent2">
                        <a:lumMod val="60000"/>
                        <a:lumOff val="40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원호 105"/>
                  <p:cNvSpPr/>
                  <p:nvPr/>
                </p:nvSpPr>
                <p:spPr>
                  <a:xfrm>
                    <a:off x="2428860" y="785794"/>
                    <a:ext cx="428628" cy="428628"/>
                  </a:xfrm>
                  <a:prstGeom prst="arc">
                    <a:avLst>
                      <a:gd name="adj1" fmla="val 11937193"/>
                      <a:gd name="adj2" fmla="val 20911625"/>
                    </a:avLst>
                  </a:prstGeom>
                  <a:ln w="31750">
                    <a:solidFill>
                      <a:schemeClr val="accent2">
                        <a:lumMod val="60000"/>
                        <a:lumOff val="40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50" dirty="0">
                      <a:solidFill>
                        <a:schemeClr val="bg2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7" name="원호 106"/>
                  <p:cNvSpPr/>
                  <p:nvPr/>
                </p:nvSpPr>
                <p:spPr>
                  <a:xfrm rot="10800000">
                    <a:off x="1785918" y="2143116"/>
                    <a:ext cx="428628" cy="428628"/>
                  </a:xfrm>
                  <a:prstGeom prst="arc">
                    <a:avLst>
                      <a:gd name="adj1" fmla="val 15794086"/>
                      <a:gd name="adj2" fmla="val 1623003"/>
                    </a:avLst>
                  </a:prstGeom>
                  <a:ln w="31750">
                    <a:solidFill>
                      <a:schemeClr val="accent2">
                        <a:lumMod val="60000"/>
                        <a:lumOff val="40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50" dirty="0">
                      <a:solidFill>
                        <a:schemeClr val="bg2"/>
                      </a:solidFill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3" name="원호 102"/>
                <p:cNvSpPr/>
                <p:nvPr/>
              </p:nvSpPr>
              <p:spPr>
                <a:xfrm rot="10800000">
                  <a:off x="3071802" y="2071678"/>
                  <a:ext cx="428628" cy="428628"/>
                </a:xfrm>
                <a:prstGeom prst="arc">
                  <a:avLst>
                    <a:gd name="adj1" fmla="val 10040027"/>
                    <a:gd name="adj2" fmla="val 15007996"/>
                  </a:avLst>
                </a:prstGeom>
                <a:ln w="31750">
                  <a:solidFill>
                    <a:schemeClr val="accent2">
                      <a:lumMod val="60000"/>
                      <a:lumOff val="4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dirty="0">
                    <a:solidFill>
                      <a:schemeClr val="bg2"/>
                    </a:solidFill>
                    <a:cs typeface="Times New Roman" pitchFamily="18" charset="0"/>
                  </a:endParaRPr>
                </a:p>
              </p:txBody>
            </p:sp>
            <p:cxnSp>
              <p:nvCxnSpPr>
                <p:cNvPr id="104" name="직선 연결선 103"/>
                <p:cNvCxnSpPr>
                  <a:stCxn id="103" idx="0"/>
                </p:cNvCxnSpPr>
                <p:nvPr/>
              </p:nvCxnSpPr>
              <p:spPr>
                <a:xfrm rot="16200000" flipV="1">
                  <a:off x="2486336" y="1227377"/>
                  <a:ext cx="1370728" cy="645356"/>
                </a:xfrm>
                <a:prstGeom prst="line">
                  <a:avLst/>
                </a:prstGeom>
                <a:ln w="31750">
                  <a:solidFill>
                    <a:schemeClr val="accent2">
                      <a:lumMod val="60000"/>
                      <a:lumOff val="4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0" name="타원 109"/>
            <p:cNvSpPr/>
            <p:nvPr/>
          </p:nvSpPr>
          <p:spPr>
            <a:xfrm>
              <a:off x="8050185" y="2734773"/>
              <a:ext cx="167207" cy="167207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57" name="그룹 156"/>
          <p:cNvGrpSpPr/>
          <p:nvPr/>
        </p:nvGrpSpPr>
        <p:grpSpPr>
          <a:xfrm>
            <a:off x="5807158" y="1605244"/>
            <a:ext cx="1662550" cy="1465395"/>
            <a:chOff x="6144616" y="1104502"/>
            <a:chExt cx="1662550" cy="1465395"/>
          </a:xfrm>
        </p:grpSpPr>
        <p:cxnSp>
          <p:nvCxnSpPr>
            <p:cNvPr id="71" name="직선 연결선 70"/>
            <p:cNvCxnSpPr>
              <a:stCxn id="134" idx="4"/>
              <a:endCxn id="109" idx="7"/>
            </p:cNvCxnSpPr>
            <p:nvPr/>
          </p:nvCxnSpPr>
          <p:spPr>
            <a:xfrm rot="5400000">
              <a:off x="6207319" y="2003240"/>
              <a:ext cx="275298" cy="400704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>
              <a:stCxn id="134" idx="4"/>
            </p:cNvCxnSpPr>
            <p:nvPr/>
          </p:nvCxnSpPr>
          <p:spPr>
            <a:xfrm rot="16200000" flipH="1">
              <a:off x="6587121" y="2024142"/>
              <a:ext cx="334414" cy="418018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  <a:prstDash val="dash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 rot="5400000" flipH="1" flipV="1">
              <a:off x="6551255" y="1755276"/>
              <a:ext cx="179327" cy="107597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  <a:prstDash val="dash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 rot="16200000" flipV="1">
              <a:off x="7489932" y="2180092"/>
              <a:ext cx="224955" cy="131974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타원 110"/>
            <p:cNvSpPr/>
            <p:nvPr/>
          </p:nvSpPr>
          <p:spPr>
            <a:xfrm>
              <a:off x="7590365" y="2358556"/>
              <a:ext cx="167207" cy="167207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grpSp>
          <p:nvGrpSpPr>
            <p:cNvPr id="112" name="그룹 111"/>
            <p:cNvGrpSpPr/>
            <p:nvPr/>
          </p:nvGrpSpPr>
          <p:grpSpPr>
            <a:xfrm>
              <a:off x="6419910" y="1104502"/>
              <a:ext cx="1387256" cy="1465395"/>
              <a:chOff x="1571597" y="785794"/>
              <a:chExt cx="2370778" cy="2504315"/>
            </a:xfrm>
          </p:grpSpPr>
          <p:cxnSp>
            <p:nvCxnSpPr>
              <p:cNvPr id="113" name="직선 연결선 112"/>
              <p:cNvCxnSpPr>
                <a:endCxn id="123" idx="0"/>
              </p:cNvCxnSpPr>
              <p:nvPr/>
            </p:nvCxnSpPr>
            <p:spPr>
              <a:xfrm rot="10800000" flipV="1">
                <a:off x="1882674" y="2491273"/>
                <a:ext cx="701906" cy="8190"/>
              </a:xfrm>
              <a:prstGeom prst="line">
                <a:avLst/>
              </a:prstGeom>
              <a:ln w="31750">
                <a:solidFill>
                  <a:schemeClr val="accent2">
                    <a:lumMod val="20000"/>
                    <a:lumOff val="80000"/>
                  </a:schemeClr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그룹 510"/>
              <p:cNvGrpSpPr/>
              <p:nvPr/>
            </p:nvGrpSpPr>
            <p:grpSpPr>
              <a:xfrm>
                <a:off x="1571597" y="785794"/>
                <a:ext cx="2370778" cy="2504315"/>
                <a:chOff x="1571597" y="785794"/>
                <a:chExt cx="2370778" cy="2504315"/>
              </a:xfrm>
            </p:grpSpPr>
            <p:grpSp>
              <p:nvGrpSpPr>
                <p:cNvPr id="115" name="그룹 170"/>
                <p:cNvGrpSpPr/>
                <p:nvPr/>
              </p:nvGrpSpPr>
              <p:grpSpPr>
                <a:xfrm>
                  <a:off x="1571597" y="853362"/>
                  <a:ext cx="881572" cy="1646944"/>
                  <a:chOff x="1785919" y="924800"/>
                  <a:chExt cx="661181" cy="1646944"/>
                </a:xfrm>
              </p:grpSpPr>
              <p:cxnSp>
                <p:nvCxnSpPr>
                  <p:cNvPr id="122" name="직선 연결선 121"/>
                  <p:cNvCxnSpPr>
                    <a:endCxn id="118" idx="0"/>
                  </p:cNvCxnSpPr>
                  <p:nvPr/>
                </p:nvCxnSpPr>
                <p:spPr>
                  <a:xfrm rot="5400000" flipH="1" flipV="1">
                    <a:off x="1444150" y="1274900"/>
                    <a:ext cx="1353049" cy="652850"/>
                  </a:xfrm>
                  <a:prstGeom prst="line">
                    <a:avLst/>
                  </a:prstGeom>
                  <a:ln w="31750">
                    <a:solidFill>
                      <a:schemeClr val="accent2">
                        <a:lumMod val="20000"/>
                        <a:lumOff val="80000"/>
                      </a:schemeClr>
                    </a:solidFill>
                    <a:tailEnd type="none"/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3" name="원호 122"/>
                  <p:cNvSpPr/>
                  <p:nvPr/>
                </p:nvSpPr>
                <p:spPr>
                  <a:xfrm rot="10800000">
                    <a:off x="1785919" y="2143116"/>
                    <a:ext cx="428628" cy="428628"/>
                  </a:xfrm>
                  <a:prstGeom prst="arc">
                    <a:avLst>
                      <a:gd name="adj1" fmla="val 15794086"/>
                      <a:gd name="adj2" fmla="val 1001857"/>
                    </a:avLst>
                  </a:prstGeom>
                  <a:ln w="31750">
                    <a:solidFill>
                      <a:schemeClr val="accent2">
                        <a:lumMod val="20000"/>
                        <a:lumOff val="80000"/>
                      </a:schemeClr>
                    </a:solidFill>
                    <a:tailEnd type="none"/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50" dirty="0">
                      <a:solidFill>
                        <a:schemeClr val="bg2"/>
                      </a:solidFill>
                      <a:cs typeface="Times New Roman" pitchFamily="18" charset="0"/>
                    </a:endParaRPr>
                  </a:p>
                </p:txBody>
              </p:sp>
            </p:grpSp>
            <p:cxnSp>
              <p:nvCxnSpPr>
                <p:cNvPr id="116" name="직선 연결선 115"/>
                <p:cNvCxnSpPr>
                  <a:stCxn id="117" idx="0"/>
                  <a:endCxn id="118" idx="2"/>
                </p:cNvCxnSpPr>
                <p:nvPr/>
              </p:nvCxnSpPr>
              <p:spPr>
                <a:xfrm rot="16200000" flipV="1">
                  <a:off x="2247124" y="1341212"/>
                  <a:ext cx="2148140" cy="1180488"/>
                </a:xfrm>
                <a:prstGeom prst="line">
                  <a:avLst/>
                </a:prstGeom>
                <a:ln w="31750">
                  <a:solidFill>
                    <a:schemeClr val="accent2">
                      <a:lumMod val="20000"/>
                      <a:lumOff val="80000"/>
                    </a:schemeClr>
                  </a:solidFill>
                  <a:tailEnd type="none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원호 116"/>
                <p:cNvSpPr/>
                <p:nvPr/>
              </p:nvSpPr>
              <p:spPr>
                <a:xfrm rot="10800000">
                  <a:off x="3571868" y="2928934"/>
                  <a:ext cx="370507" cy="342902"/>
                </a:xfrm>
                <a:prstGeom prst="arc">
                  <a:avLst>
                    <a:gd name="adj1" fmla="val 8905249"/>
                    <a:gd name="adj2" fmla="val 16356046"/>
                  </a:avLst>
                </a:prstGeom>
                <a:ln w="31750">
                  <a:solidFill>
                    <a:schemeClr val="accent2">
                      <a:lumMod val="20000"/>
                      <a:lumOff val="80000"/>
                    </a:schemeClr>
                  </a:solidFill>
                  <a:tailEnd type="none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dirty="0">
                    <a:solidFill>
                      <a:schemeClr val="bg2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18" name="원호 117"/>
                <p:cNvSpPr/>
                <p:nvPr/>
              </p:nvSpPr>
              <p:spPr>
                <a:xfrm>
                  <a:off x="2428860" y="785794"/>
                  <a:ext cx="323671" cy="285752"/>
                </a:xfrm>
                <a:prstGeom prst="arc">
                  <a:avLst>
                    <a:gd name="adj1" fmla="val 12522240"/>
                    <a:gd name="adj2" fmla="val 19983503"/>
                  </a:avLst>
                </a:prstGeom>
                <a:ln w="31750">
                  <a:solidFill>
                    <a:schemeClr val="accent2">
                      <a:lumMod val="20000"/>
                      <a:lumOff val="80000"/>
                    </a:schemeClr>
                  </a:solidFill>
                  <a:tailEnd type="none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dirty="0">
                    <a:solidFill>
                      <a:schemeClr val="bg2"/>
                    </a:solidFill>
                    <a:cs typeface="Times New Roman" pitchFamily="18" charset="0"/>
                  </a:endParaRPr>
                </a:p>
              </p:txBody>
            </p:sp>
            <p:cxnSp>
              <p:nvCxnSpPr>
                <p:cNvPr id="119" name="직선 연결선 118"/>
                <p:cNvCxnSpPr>
                  <a:stCxn id="117" idx="2"/>
                  <a:endCxn id="121" idx="0"/>
                </p:cNvCxnSpPr>
                <p:nvPr/>
              </p:nvCxnSpPr>
              <p:spPr>
                <a:xfrm rot="10800000" flipV="1">
                  <a:off x="2842719" y="3271684"/>
                  <a:ext cx="906622" cy="17921"/>
                </a:xfrm>
                <a:prstGeom prst="line">
                  <a:avLst/>
                </a:prstGeom>
                <a:ln w="31750">
                  <a:solidFill>
                    <a:schemeClr val="accent2">
                      <a:lumMod val="20000"/>
                      <a:lumOff val="80000"/>
                    </a:schemeClr>
                  </a:solidFill>
                  <a:tailEnd type="none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직선 연결선 119"/>
                <p:cNvCxnSpPr>
                  <a:stCxn id="125" idx="2"/>
                  <a:endCxn id="121" idx="2"/>
                </p:cNvCxnSpPr>
                <p:nvPr/>
              </p:nvCxnSpPr>
              <p:spPr>
                <a:xfrm flipH="1">
                  <a:off x="2679805" y="2762324"/>
                  <a:ext cx="103057" cy="253343"/>
                </a:xfrm>
                <a:prstGeom prst="line">
                  <a:avLst/>
                </a:prstGeom>
                <a:ln w="31750">
                  <a:solidFill>
                    <a:schemeClr val="accent2">
                      <a:lumMod val="20000"/>
                      <a:lumOff val="80000"/>
                    </a:schemeClr>
                  </a:solidFill>
                  <a:tailEnd type="none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원호 120"/>
                <p:cNvSpPr/>
                <p:nvPr/>
              </p:nvSpPr>
              <p:spPr>
                <a:xfrm rot="16200000">
                  <a:off x="2644824" y="2933405"/>
                  <a:ext cx="370507" cy="342902"/>
                </a:xfrm>
                <a:prstGeom prst="arc">
                  <a:avLst>
                    <a:gd name="adj1" fmla="val 10565159"/>
                    <a:gd name="adj2" fmla="val 18041398"/>
                  </a:avLst>
                </a:prstGeom>
                <a:ln w="31750">
                  <a:solidFill>
                    <a:schemeClr val="accent2">
                      <a:lumMod val="20000"/>
                      <a:lumOff val="80000"/>
                    </a:schemeClr>
                  </a:solidFill>
                  <a:tailEnd type="none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dirty="0">
                    <a:solidFill>
                      <a:schemeClr val="bg2"/>
                    </a:solidFill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25" name="자유형 124"/>
            <p:cNvSpPr/>
            <p:nvPr/>
          </p:nvSpPr>
          <p:spPr>
            <a:xfrm rot="512410">
              <a:off x="7001735" y="2094106"/>
              <a:ext cx="170612" cy="159810"/>
            </a:xfrm>
            <a:custGeom>
              <a:avLst/>
              <a:gdLst>
                <a:gd name="connsiteX0" fmla="*/ 0 w 399662"/>
                <a:gd name="connsiteY0" fmla="*/ 49763 h 348343"/>
                <a:gd name="connsiteX1" fmla="*/ 345233 w 399662"/>
                <a:gd name="connsiteY1" fmla="*/ 49763 h 348343"/>
                <a:gd name="connsiteX2" fmla="*/ 326572 w 399662"/>
                <a:gd name="connsiteY2" fmla="*/ 348343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662" h="348343">
                  <a:moveTo>
                    <a:pt x="0" y="49763"/>
                  </a:moveTo>
                  <a:cubicBezTo>
                    <a:pt x="145402" y="24881"/>
                    <a:pt x="290804" y="0"/>
                    <a:pt x="345233" y="49763"/>
                  </a:cubicBezTo>
                  <a:cubicBezTo>
                    <a:pt x="399662" y="99526"/>
                    <a:pt x="363117" y="223934"/>
                    <a:pt x="326572" y="348343"/>
                  </a:cubicBezTo>
                </a:path>
              </a:pathLst>
            </a:custGeom>
            <a:ln w="31750">
              <a:solidFill>
                <a:schemeClr val="accent2">
                  <a:lumMod val="20000"/>
                  <a:lumOff val="80000"/>
                </a:schemeClr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134" name="타원 133"/>
            <p:cNvSpPr/>
            <p:nvPr/>
          </p:nvSpPr>
          <p:spPr>
            <a:xfrm>
              <a:off x="6461716" y="1898736"/>
              <a:ext cx="167207" cy="167207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6204854" y="31133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2"/>
                </a:solidFill>
              </a:rPr>
              <a:t>…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142" name="자유형 141"/>
          <p:cNvSpPr/>
          <p:nvPr/>
        </p:nvSpPr>
        <p:spPr>
          <a:xfrm>
            <a:off x="6542313" y="1839685"/>
            <a:ext cx="446315" cy="620486"/>
          </a:xfrm>
          <a:custGeom>
            <a:avLst/>
            <a:gdLst>
              <a:gd name="connsiteX0" fmla="*/ 152400 w 446315"/>
              <a:gd name="connsiteY0" fmla="*/ 0 h 620486"/>
              <a:gd name="connsiteX1" fmla="*/ 0 w 446315"/>
              <a:gd name="connsiteY1" fmla="*/ 478971 h 620486"/>
              <a:gd name="connsiteX2" fmla="*/ 446315 w 446315"/>
              <a:gd name="connsiteY2" fmla="*/ 620486 h 62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315" h="620486">
                <a:moveTo>
                  <a:pt x="152400" y="0"/>
                </a:moveTo>
                <a:lnTo>
                  <a:pt x="0" y="478971"/>
                </a:lnTo>
                <a:lnTo>
                  <a:pt x="446315" y="620486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4" name="직선 화살표 연결선 143"/>
          <p:cNvCxnSpPr>
            <a:stCxn id="142" idx="2"/>
          </p:cNvCxnSpPr>
          <p:nvPr/>
        </p:nvCxnSpPr>
        <p:spPr>
          <a:xfrm>
            <a:off x="6988628" y="2460171"/>
            <a:ext cx="348343" cy="489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자유형 174"/>
          <p:cNvSpPr/>
          <p:nvPr/>
        </p:nvSpPr>
        <p:spPr>
          <a:xfrm>
            <a:off x="6683828" y="2950028"/>
            <a:ext cx="653143" cy="783771"/>
          </a:xfrm>
          <a:custGeom>
            <a:avLst/>
            <a:gdLst>
              <a:gd name="connsiteX0" fmla="*/ 653143 w 653143"/>
              <a:gd name="connsiteY0" fmla="*/ 0 h 783771"/>
              <a:gd name="connsiteX1" fmla="*/ 653143 w 653143"/>
              <a:gd name="connsiteY1" fmla="*/ 0 h 783771"/>
              <a:gd name="connsiteX2" fmla="*/ 185057 w 653143"/>
              <a:gd name="connsiteY2" fmla="*/ 381000 h 783771"/>
              <a:gd name="connsiteX3" fmla="*/ 0 w 653143"/>
              <a:gd name="connsiteY3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43" h="783771">
                <a:moveTo>
                  <a:pt x="653143" y="0"/>
                </a:moveTo>
                <a:lnTo>
                  <a:pt x="653143" y="0"/>
                </a:lnTo>
                <a:lnTo>
                  <a:pt x="185057" y="381000"/>
                </a:lnTo>
                <a:lnTo>
                  <a:pt x="0" y="783771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슬라이드 번호 개체 틀 1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18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50" grpId="0"/>
      <p:bldP spid="53" grpId="0" animBg="1"/>
      <p:bldP spid="142" grpId="0" animBg="1"/>
      <p:bldP spid="1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4"/>
                </a:solidFill>
              </a:rPr>
              <a:t>Overview</a:t>
            </a:r>
          </a:p>
          <a:p>
            <a:r>
              <a:rPr lang="en-US" altLang="ko-KR" dirty="0" err="1" smtClean="0"/>
              <a:t>i</a:t>
            </a:r>
            <a:r>
              <a:rPr lang="en-US" altLang="ko-KR" dirty="0" smtClean="0"/>
              <a:t>-HCCMesh representation</a:t>
            </a:r>
          </a:p>
          <a:p>
            <a:r>
              <a:rPr lang="en-US" altLang="ko-KR" dirty="0" smtClean="0">
                <a:solidFill>
                  <a:schemeClr val="accent4"/>
                </a:solidFill>
              </a:rPr>
              <a:t>o-HCCMesh representation</a:t>
            </a:r>
          </a:p>
          <a:p>
            <a:r>
              <a:rPr lang="en-US" altLang="ko-KR" dirty="0" smtClean="0">
                <a:solidFill>
                  <a:schemeClr val="accent4"/>
                </a:solidFill>
              </a:rPr>
              <a:t>Results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19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 – Massive Models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Take high disk/memory spaces</a:t>
            </a:r>
          </a:p>
          <a:p>
            <a:r>
              <a:rPr lang="en-US" altLang="ko-KR" dirty="0" smtClean="0"/>
              <a:t>Long data access time and low</a:t>
            </a:r>
            <a:br>
              <a:rPr lang="en-US" altLang="ko-KR" dirty="0" smtClean="0"/>
            </a:br>
            <a:r>
              <a:rPr lang="en-US" altLang="ko-KR" dirty="0" smtClean="0"/>
              <a:t>I/O performance</a:t>
            </a:r>
            <a:endParaRPr lang="ko-KR" altLang="en-US" dirty="0"/>
          </a:p>
        </p:txBody>
      </p:sp>
      <p:pic>
        <p:nvPicPr>
          <p:cNvPr id="5" name="그림 4" descr="NP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3" y="3267034"/>
            <a:ext cx="2709224" cy="2709224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 descr="stmatthew.png"/>
          <p:cNvPicPr>
            <a:picLocks noChangeAspect="1"/>
          </p:cNvPicPr>
          <p:nvPr/>
        </p:nvPicPr>
        <p:blipFill>
          <a:blip r:embed="rId4"/>
          <a:srcRect l="18455" t="7382" r="18455" b="7382"/>
          <a:stretch>
            <a:fillRect/>
          </a:stretch>
        </p:blipFill>
        <p:spPr>
          <a:xfrm>
            <a:off x="5470443" y="1421350"/>
            <a:ext cx="3384545" cy="4572500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그림 3" descr="CD_lucy_se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957" y="3265718"/>
            <a:ext cx="2117611" cy="2710542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95654" y="6041571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</a:rPr>
              <a:t>Lucy model</a:t>
            </a:r>
            <a:b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</a:rPr>
              <a:t>(28 M triangles)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3649" y="6074229"/>
            <a:ext cx="2305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</a:rPr>
              <a:t>St. Matthew model</a:t>
            </a:r>
            <a:b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</a:rPr>
              <a:t>(372 M triangles)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2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Bounding Volume Hierarchies (BVHs)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A node of BVHs has:</a:t>
            </a:r>
          </a:p>
          <a:p>
            <a:pPr lvl="1" eaLnBrk="1" hangingPunct="1">
              <a:defRPr/>
            </a:pPr>
            <a:r>
              <a:rPr lang="en-US" altLang="ko-KR" sz="1900" dirty="0" smtClean="0"/>
              <a:t>Indices of children nodes</a:t>
            </a:r>
          </a:p>
          <a:p>
            <a:pPr lvl="1" eaLnBrk="1" hangingPunct="1">
              <a:defRPr/>
            </a:pPr>
            <a:r>
              <a:rPr lang="en-US" altLang="ko-KR" sz="1900" dirty="0" smtClean="0"/>
              <a:t>A bounding volume (BV)</a:t>
            </a:r>
          </a:p>
          <a:p>
            <a:pPr lvl="1" eaLnBrk="1" hangingPunct="1">
              <a:defRPr/>
            </a:pPr>
            <a:endParaRPr lang="en-US" altLang="ko-KR" sz="1900" dirty="0" smtClean="0"/>
          </a:p>
          <a:p>
            <a:pPr eaLnBrk="1" hangingPunct="1">
              <a:defRPr/>
            </a:pPr>
            <a:r>
              <a:rPr lang="en-US" altLang="ko-KR" dirty="0" smtClean="0"/>
              <a:t>We use the axis-aligned bounding box (AABB) and a binary BVH</a:t>
            </a:r>
          </a:p>
          <a:p>
            <a:pPr lvl="1" eaLnBrk="1" hangingPunct="1">
              <a:defRPr/>
            </a:pPr>
            <a:r>
              <a:rPr lang="en-US" altLang="ko-KR" dirty="0" smtClean="0"/>
              <a:t>Due to its simplicity and the wide use</a:t>
            </a:r>
          </a:p>
          <a:p>
            <a:pPr eaLnBrk="1" hangingPunct="1">
              <a:defRPr/>
            </a:pPr>
            <a:r>
              <a:rPr lang="en-US" altLang="ko-KR" dirty="0" smtClean="0"/>
              <a:t>We assume each leaf node contains a single triangle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7482052" y="1390020"/>
            <a:ext cx="946147" cy="88762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36"/>
          <p:cNvGrpSpPr/>
          <p:nvPr/>
        </p:nvGrpSpPr>
        <p:grpSpPr>
          <a:xfrm>
            <a:off x="5155338" y="2674862"/>
            <a:ext cx="610469" cy="530772"/>
            <a:chOff x="5633545" y="1313793"/>
            <a:chExt cx="1040524" cy="9046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9" name="모서리가 둥근 직사각형 28"/>
            <p:cNvSpPr/>
            <p:nvPr/>
          </p:nvSpPr>
          <p:spPr>
            <a:xfrm>
              <a:off x="5633545" y="1313793"/>
              <a:ext cx="1030014" cy="893380"/>
            </a:xfrm>
            <a:prstGeom prst="roundRect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0" name="직선 연결선 29"/>
            <p:cNvCxnSpPr/>
            <p:nvPr/>
          </p:nvCxnSpPr>
          <p:spPr>
            <a:xfrm>
              <a:off x="5633545" y="1965434"/>
              <a:ext cx="1040524" cy="158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rot="5400000">
              <a:off x="6027682" y="2086303"/>
              <a:ext cx="262759" cy="158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40"/>
          <p:cNvGrpSpPr/>
          <p:nvPr/>
        </p:nvGrpSpPr>
        <p:grpSpPr>
          <a:xfrm>
            <a:off x="6547934" y="2674862"/>
            <a:ext cx="610469" cy="530772"/>
            <a:chOff x="5633545" y="1313793"/>
            <a:chExt cx="1040524" cy="9046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3" name="모서리가 둥근 직사각형 32"/>
            <p:cNvSpPr/>
            <p:nvPr/>
          </p:nvSpPr>
          <p:spPr>
            <a:xfrm>
              <a:off x="5633545" y="1313793"/>
              <a:ext cx="1030014" cy="893380"/>
            </a:xfrm>
            <a:prstGeom prst="roundRect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5633545" y="1965434"/>
              <a:ext cx="1040524" cy="158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rot="5400000">
              <a:off x="6027682" y="2086303"/>
              <a:ext cx="262759" cy="158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/>
          <p:cNvGrpSpPr/>
          <p:nvPr/>
        </p:nvGrpSpPr>
        <p:grpSpPr>
          <a:xfrm>
            <a:off x="5633545" y="1313793"/>
            <a:ext cx="1040524" cy="904683"/>
            <a:chOff x="5633545" y="1313793"/>
            <a:chExt cx="1040524" cy="9046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7" name="모서리가 둥근 직사각형 36"/>
            <p:cNvSpPr/>
            <p:nvPr/>
          </p:nvSpPr>
          <p:spPr>
            <a:xfrm>
              <a:off x="5633545" y="1313793"/>
              <a:ext cx="1030014" cy="893380"/>
            </a:xfrm>
            <a:prstGeom prst="roundRect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solidFill>
                    <a:schemeClr val="bg2"/>
                  </a:solidFill>
                </a:rPr>
                <a:t>BV</a:t>
              </a:r>
            </a:p>
            <a:p>
              <a:pPr algn="ctr"/>
              <a:endParaRPr lang="ko-KR" altLang="en-US" dirty="0"/>
            </a:p>
          </p:txBody>
        </p:sp>
        <p:cxnSp>
          <p:nvCxnSpPr>
            <p:cNvPr id="38" name="직선 연결선 37"/>
            <p:cNvCxnSpPr/>
            <p:nvPr/>
          </p:nvCxnSpPr>
          <p:spPr>
            <a:xfrm>
              <a:off x="5633545" y="1965434"/>
              <a:ext cx="1040524" cy="158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rot="5400000">
              <a:off x="6027682" y="2086303"/>
              <a:ext cx="262759" cy="158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직선 화살표 연결선 39"/>
          <p:cNvCxnSpPr>
            <a:endCxn id="29" idx="0"/>
          </p:cNvCxnSpPr>
          <p:nvPr/>
        </p:nvCxnSpPr>
        <p:spPr>
          <a:xfrm rot="5400000">
            <a:off x="5394953" y="2158170"/>
            <a:ext cx="579230" cy="4541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endCxn id="33" idx="0"/>
          </p:cNvCxnSpPr>
          <p:nvPr/>
        </p:nvCxnSpPr>
        <p:spPr>
          <a:xfrm rot="16200000" flipH="1">
            <a:off x="6344856" y="2169632"/>
            <a:ext cx="579230" cy="43122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rot="10800000" flipV="1">
            <a:off x="6379840" y="1387366"/>
            <a:ext cx="1103526" cy="15228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rot="10800000">
            <a:off x="6350577" y="1744487"/>
            <a:ext cx="1122278" cy="54676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자유형 43"/>
          <p:cNvSpPr/>
          <p:nvPr/>
        </p:nvSpPr>
        <p:spPr>
          <a:xfrm>
            <a:off x="7473923" y="1380271"/>
            <a:ext cx="955901" cy="916884"/>
          </a:xfrm>
          <a:custGeom>
            <a:avLst/>
            <a:gdLst>
              <a:gd name="connsiteX0" fmla="*/ 702441 w 1030014"/>
              <a:gd name="connsiteY0" fmla="*/ 136634 h 987972"/>
              <a:gd name="connsiteX1" fmla="*/ 271517 w 1030014"/>
              <a:gd name="connsiteY1" fmla="*/ 10510 h 987972"/>
              <a:gd name="connsiteX2" fmla="*/ 19269 w 1030014"/>
              <a:gd name="connsiteY2" fmla="*/ 199696 h 987972"/>
              <a:gd name="connsiteX3" fmla="*/ 155903 w 1030014"/>
              <a:gd name="connsiteY3" fmla="*/ 462455 h 987972"/>
              <a:gd name="connsiteX4" fmla="*/ 607848 w 1030014"/>
              <a:gd name="connsiteY4" fmla="*/ 462455 h 987972"/>
              <a:gd name="connsiteX5" fmla="*/ 534276 w 1030014"/>
              <a:gd name="connsiteY5" fmla="*/ 725213 h 987972"/>
              <a:gd name="connsiteX6" fmla="*/ 586827 w 1030014"/>
              <a:gd name="connsiteY6" fmla="*/ 903889 h 987972"/>
              <a:gd name="connsiteX7" fmla="*/ 902138 w 1030014"/>
              <a:gd name="connsiteY7" fmla="*/ 935420 h 987972"/>
              <a:gd name="connsiteX8" fmla="*/ 1017752 w 1030014"/>
              <a:gd name="connsiteY8" fmla="*/ 588579 h 987972"/>
              <a:gd name="connsiteX9" fmla="*/ 828565 w 1030014"/>
              <a:gd name="connsiteY9" fmla="*/ 231227 h 987972"/>
              <a:gd name="connsiteX10" fmla="*/ 702441 w 1030014"/>
              <a:gd name="connsiteY10" fmla="*/ 136634 h 98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0014" h="987972">
                <a:moveTo>
                  <a:pt x="702441" y="136634"/>
                </a:moveTo>
                <a:cubicBezTo>
                  <a:pt x="609600" y="99848"/>
                  <a:pt x="385379" y="0"/>
                  <a:pt x="271517" y="10510"/>
                </a:cubicBezTo>
                <a:cubicBezTo>
                  <a:pt x="157655" y="21020"/>
                  <a:pt x="38538" y="124372"/>
                  <a:pt x="19269" y="199696"/>
                </a:cubicBezTo>
                <a:cubicBezTo>
                  <a:pt x="0" y="275020"/>
                  <a:pt x="57806" y="418662"/>
                  <a:pt x="155903" y="462455"/>
                </a:cubicBezTo>
                <a:cubicBezTo>
                  <a:pt x="254000" y="506248"/>
                  <a:pt x="544786" y="418662"/>
                  <a:pt x="607848" y="462455"/>
                </a:cubicBezTo>
                <a:cubicBezTo>
                  <a:pt x="670910" y="506248"/>
                  <a:pt x="537780" y="651641"/>
                  <a:pt x="534276" y="725213"/>
                </a:cubicBezTo>
                <a:cubicBezTo>
                  <a:pt x="530773" y="798785"/>
                  <a:pt x="525517" y="868855"/>
                  <a:pt x="586827" y="903889"/>
                </a:cubicBezTo>
                <a:cubicBezTo>
                  <a:pt x="648137" y="938924"/>
                  <a:pt x="830317" y="987972"/>
                  <a:pt x="902138" y="935420"/>
                </a:cubicBezTo>
                <a:cubicBezTo>
                  <a:pt x="973959" y="882868"/>
                  <a:pt x="1030014" y="705944"/>
                  <a:pt x="1017752" y="588579"/>
                </a:cubicBezTo>
                <a:cubicBezTo>
                  <a:pt x="1005490" y="471214"/>
                  <a:pt x="882869" y="308303"/>
                  <a:pt x="828565" y="231227"/>
                </a:cubicBezTo>
                <a:cubicBezTo>
                  <a:pt x="774262" y="154151"/>
                  <a:pt x="795282" y="173420"/>
                  <a:pt x="702441" y="13663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4288221" y="197594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Index of </a:t>
            </a:r>
          </a:p>
          <a:p>
            <a:r>
              <a:rPr lang="en-US" altLang="ko-KR" dirty="0" smtClean="0">
                <a:solidFill>
                  <a:srgbClr val="000000"/>
                </a:solidFill>
              </a:rPr>
              <a:t>child node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25" name="슬라이드 번호 개체 틀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20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761993" y="1650142"/>
            <a:ext cx="3074236" cy="1189663"/>
          </a:xfrm>
          <a:prstGeom prst="rect">
            <a:avLst/>
          </a:prstGeom>
          <a:noFill/>
          <a:ln cmpd="sng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Encoding Bounding Volumes</a:t>
            </a:r>
            <a:endParaRPr lang="ko-KR" altLang="en-US" dirty="0"/>
          </a:p>
        </p:txBody>
      </p:sp>
      <p:grpSp>
        <p:nvGrpSpPr>
          <p:cNvPr id="34" name="그룹 33"/>
          <p:cNvGrpSpPr/>
          <p:nvPr/>
        </p:nvGrpSpPr>
        <p:grpSpPr>
          <a:xfrm>
            <a:off x="3047307" y="4503381"/>
            <a:ext cx="1714512" cy="428628"/>
            <a:chOff x="3074713" y="3429000"/>
            <a:chExt cx="1714512" cy="428628"/>
          </a:xfrm>
        </p:grpSpPr>
        <p:sp>
          <p:nvSpPr>
            <p:cNvPr id="35" name="직사각형 34"/>
            <p:cNvSpPr/>
            <p:nvPr/>
          </p:nvSpPr>
          <p:spPr>
            <a:xfrm>
              <a:off x="3074713" y="3429000"/>
              <a:ext cx="428628" cy="4286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bg2"/>
                  </a:solidFill>
                  <a:cs typeface="Times New Roman" pitchFamily="18" charset="0"/>
                </a:rPr>
                <a:t>1</a:t>
              </a:r>
              <a:endParaRPr lang="ko-KR" altLang="en-US" sz="1600" b="1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3503341" y="3429000"/>
              <a:ext cx="428628" cy="4286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bg2"/>
                  </a:solidFill>
                  <a:cs typeface="Times New Roman" pitchFamily="18" charset="0"/>
                </a:rPr>
                <a:t>0</a:t>
              </a:r>
              <a:endParaRPr lang="ko-KR" altLang="en-US" sz="1600" b="1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931969" y="3429000"/>
              <a:ext cx="428628" cy="4286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bg2"/>
                  </a:solidFill>
                  <a:cs typeface="Times New Roman" pitchFamily="18" charset="0"/>
                </a:rPr>
                <a:t>0</a:t>
              </a:r>
              <a:endParaRPr lang="ko-KR" altLang="en-US" sz="1600" b="1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360597" y="3429000"/>
              <a:ext cx="428628" cy="4286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bg2"/>
                  </a:solidFill>
                  <a:cs typeface="Times New Roman" pitchFamily="18" charset="0"/>
                </a:rPr>
                <a:t>0</a:t>
              </a:r>
              <a:endParaRPr lang="ko-KR" altLang="en-US" sz="1600" b="1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5625196" y="4503381"/>
            <a:ext cx="1714512" cy="428628"/>
            <a:chOff x="5652602" y="3429000"/>
            <a:chExt cx="1714512" cy="428628"/>
          </a:xfrm>
        </p:grpSpPr>
        <p:sp>
          <p:nvSpPr>
            <p:cNvPr id="40" name="직사각형 39"/>
            <p:cNvSpPr/>
            <p:nvPr/>
          </p:nvSpPr>
          <p:spPr>
            <a:xfrm>
              <a:off x="5652602" y="3429000"/>
              <a:ext cx="428628" cy="428628"/>
            </a:xfrm>
            <a:prstGeom prst="rect">
              <a:avLst/>
            </a:prstGeom>
            <a:noFill/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bg2"/>
                  </a:solidFill>
                  <a:cs typeface="Times New Roman" pitchFamily="18" charset="0"/>
                </a:rPr>
                <a:t>0</a:t>
              </a:r>
              <a:endParaRPr lang="ko-KR" altLang="en-US" sz="1600" b="1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6081230" y="3429000"/>
              <a:ext cx="428628" cy="428628"/>
            </a:xfrm>
            <a:prstGeom prst="rect">
              <a:avLst/>
            </a:prstGeom>
            <a:noFill/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bg2"/>
                  </a:solidFill>
                  <a:cs typeface="Times New Roman" pitchFamily="18" charset="0"/>
                </a:rPr>
                <a:t>1</a:t>
              </a:r>
              <a:endParaRPr lang="ko-KR" altLang="en-US" sz="1600" b="1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6509858" y="3429000"/>
              <a:ext cx="428628" cy="428628"/>
            </a:xfrm>
            <a:prstGeom prst="rect">
              <a:avLst/>
            </a:prstGeom>
            <a:noFill/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bg2"/>
                  </a:solidFill>
                  <a:cs typeface="Times New Roman" pitchFamily="18" charset="0"/>
                </a:rPr>
                <a:t>1</a:t>
              </a:r>
              <a:endParaRPr lang="ko-KR" altLang="en-US" sz="1600" b="1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6938486" y="3429000"/>
              <a:ext cx="428628" cy="428628"/>
            </a:xfrm>
            <a:prstGeom prst="rect">
              <a:avLst/>
            </a:prstGeom>
            <a:noFill/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bg2"/>
                  </a:solidFill>
                  <a:cs typeface="Times New Roman" pitchFamily="18" charset="0"/>
                </a:rPr>
                <a:t>1</a:t>
              </a:r>
              <a:endParaRPr lang="ko-KR" altLang="en-US" sz="1600" b="1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35" name="그룹 134"/>
          <p:cNvGrpSpPr/>
          <p:nvPr/>
        </p:nvGrpSpPr>
        <p:grpSpPr>
          <a:xfrm>
            <a:off x="3261621" y="5748124"/>
            <a:ext cx="1857388" cy="770873"/>
            <a:chOff x="3261621" y="5748124"/>
            <a:chExt cx="1857388" cy="770873"/>
          </a:xfrm>
        </p:grpSpPr>
        <p:sp>
          <p:nvSpPr>
            <p:cNvPr id="49" name="직사각형 48"/>
            <p:cNvSpPr/>
            <p:nvPr/>
          </p:nvSpPr>
          <p:spPr>
            <a:xfrm>
              <a:off x="3261621" y="5763957"/>
              <a:ext cx="428628" cy="4286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baseline="-2500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3690249" y="5763957"/>
              <a:ext cx="428628" cy="4286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baseline="-2500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3270499" y="5748124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8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3672493" y="5748124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5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4261753" y="5763957"/>
              <a:ext cx="428628" cy="4286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bg2"/>
                  </a:solidFill>
                  <a:cs typeface="Times New Roman" pitchFamily="18" charset="0"/>
                </a:rPr>
                <a:t>1</a:t>
              </a:r>
              <a:endParaRPr lang="ko-KR" altLang="en-US" sz="1600" b="1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4690381" y="5763957"/>
              <a:ext cx="428628" cy="4286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bg2"/>
                  </a:solidFill>
                  <a:cs typeface="Times New Roman" pitchFamily="18" charset="0"/>
                </a:rPr>
                <a:t>0</a:t>
              </a:r>
              <a:endParaRPr lang="ko-KR" altLang="en-US" sz="1600" b="1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61621" y="6149665"/>
              <a:ext cx="18573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Left BV</a:t>
              </a:r>
              <a:endParaRPr lang="ko-KR" altLang="en-US" b="1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833257" y="4469267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=  ~  </a:t>
            </a:r>
            <a:endParaRPr lang="ko-KR" altLang="en-US" sz="2400" b="1" dirty="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18481" y="3183383"/>
            <a:ext cx="20819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Parent BV:</a:t>
            </a:r>
            <a:endParaRPr lang="ko-KR" altLang="en-US" b="1" dirty="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18481" y="3826325"/>
            <a:ext cx="20717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Child BVs:</a:t>
            </a:r>
            <a:endParaRPr lang="ko-KR" altLang="en-US" b="1" dirty="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18481" y="4487929"/>
            <a:ext cx="21431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Reuse mask:</a:t>
            </a:r>
            <a:endParaRPr lang="ko-KR" altLang="en-US" b="1" dirty="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18481" y="5059433"/>
            <a:ext cx="24288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Additional vertices:</a:t>
            </a:r>
            <a:endParaRPr lang="ko-KR" altLang="en-US" b="1" dirty="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18481" y="5758886"/>
            <a:ext cx="26432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Final child BVs:</a:t>
            </a:r>
            <a:endParaRPr lang="ko-KR" altLang="en-US" b="1" dirty="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69" name="직선 연결선 68"/>
          <p:cNvCxnSpPr/>
          <p:nvPr/>
        </p:nvCxnSpPr>
        <p:spPr>
          <a:xfrm>
            <a:off x="628045" y="3083952"/>
            <a:ext cx="7777112" cy="27993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628045" y="4369836"/>
            <a:ext cx="7777112" cy="27993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628045" y="5630937"/>
            <a:ext cx="7777112" cy="27993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50344" y="1327465"/>
            <a:ext cx="116410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Parent BV</a:t>
            </a:r>
            <a:endParaRPr lang="ko-KR" altLang="en-US" sz="1600" b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26" name="그룹 125"/>
          <p:cNvGrpSpPr/>
          <p:nvPr/>
        </p:nvGrpSpPr>
        <p:grpSpPr>
          <a:xfrm>
            <a:off x="2832993" y="1986052"/>
            <a:ext cx="2857826" cy="521346"/>
            <a:chOff x="2832993" y="1986052"/>
            <a:chExt cx="2857826" cy="521346"/>
          </a:xfrm>
        </p:grpSpPr>
        <p:sp>
          <p:nvSpPr>
            <p:cNvPr id="5" name="직사각형 4"/>
            <p:cNvSpPr/>
            <p:nvPr/>
          </p:nvSpPr>
          <p:spPr>
            <a:xfrm>
              <a:off x="3761993" y="1986052"/>
              <a:ext cx="1928826" cy="521346"/>
            </a:xfrm>
            <a:prstGeom prst="rect">
              <a:avLst/>
            </a:prstGeom>
            <a:noFill/>
            <a:ln cmpd="sng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32993" y="2053987"/>
              <a:ext cx="90281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cs typeface="Times New Roman" pitchFamily="18" charset="0"/>
                </a:rPr>
                <a:t>Left BV</a:t>
              </a:r>
              <a:endParaRPr lang="ko-KR" alt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27" name="그룹 126"/>
          <p:cNvGrpSpPr/>
          <p:nvPr/>
        </p:nvGrpSpPr>
        <p:grpSpPr>
          <a:xfrm>
            <a:off x="5297397" y="1650142"/>
            <a:ext cx="2657850" cy="1189663"/>
            <a:chOff x="5297397" y="1650142"/>
            <a:chExt cx="2657850" cy="1189663"/>
          </a:xfrm>
        </p:grpSpPr>
        <p:sp>
          <p:nvSpPr>
            <p:cNvPr id="104" name="직사각형 103"/>
            <p:cNvSpPr/>
            <p:nvPr/>
          </p:nvSpPr>
          <p:spPr>
            <a:xfrm>
              <a:off x="5297397" y="1650142"/>
              <a:ext cx="1534312" cy="1189663"/>
            </a:xfrm>
            <a:prstGeom prst="rect">
              <a:avLst/>
            </a:prstGeom>
            <a:noFill/>
            <a:ln cmpd="sng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904959" y="2470473"/>
              <a:ext cx="105028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7030A0"/>
                  </a:solidFill>
                  <a:latin typeface="+mn-lt"/>
                  <a:cs typeface="Times New Roman" pitchFamily="18" charset="0"/>
                </a:rPr>
                <a:t>Right BV</a:t>
              </a:r>
              <a:endParaRPr lang="ko-KR" altLang="en-US" sz="1600" b="1" dirty="0">
                <a:solidFill>
                  <a:srgbClr val="7030A0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30" name="그룹 129"/>
          <p:cNvGrpSpPr/>
          <p:nvPr/>
        </p:nvGrpSpPr>
        <p:grpSpPr>
          <a:xfrm>
            <a:off x="6697838" y="3157399"/>
            <a:ext cx="1853079" cy="454612"/>
            <a:chOff x="6697838" y="3157399"/>
            <a:chExt cx="1853079" cy="454612"/>
          </a:xfrm>
        </p:grpSpPr>
        <p:grpSp>
          <p:nvGrpSpPr>
            <p:cNvPr id="75" name="그룹 74"/>
            <p:cNvGrpSpPr/>
            <p:nvPr/>
          </p:nvGrpSpPr>
          <p:grpSpPr>
            <a:xfrm>
              <a:off x="6721535" y="3183383"/>
              <a:ext cx="1714512" cy="428628"/>
              <a:chOff x="4357686" y="2714620"/>
              <a:chExt cx="1714512" cy="428628"/>
            </a:xfrm>
          </p:grpSpPr>
          <p:sp>
            <p:nvSpPr>
              <p:cNvPr id="76" name="직사각형 75"/>
              <p:cNvSpPr/>
              <p:nvPr/>
            </p:nvSpPr>
            <p:spPr>
              <a:xfrm>
                <a:off x="4357686" y="2714620"/>
                <a:ext cx="428628" cy="428628"/>
              </a:xfrm>
              <a:prstGeom prst="rect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7" name="직사각형 76"/>
              <p:cNvSpPr/>
              <p:nvPr/>
            </p:nvSpPr>
            <p:spPr>
              <a:xfrm>
                <a:off x="4786314" y="2714620"/>
                <a:ext cx="428628" cy="428628"/>
              </a:xfrm>
              <a:prstGeom prst="rect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5214942" y="2714620"/>
                <a:ext cx="428628" cy="428628"/>
              </a:xfrm>
              <a:prstGeom prst="rect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9" name="직사각형 78"/>
              <p:cNvSpPr/>
              <p:nvPr/>
            </p:nvSpPr>
            <p:spPr>
              <a:xfrm>
                <a:off x="5643570" y="2714620"/>
                <a:ext cx="428628" cy="428628"/>
              </a:xfrm>
              <a:prstGeom prst="rect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6697838" y="3160413"/>
              <a:ext cx="553357" cy="4514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ko-KR" sz="1400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min 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ko-KR" sz="1400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x</a:t>
              </a:r>
              <a:endParaRPr lang="ko-KR" altLang="en-US" sz="1400" b="1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18183" y="3157399"/>
              <a:ext cx="553357" cy="4514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ko-KR" sz="1400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min 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ko-KR" sz="1400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y</a:t>
              </a:r>
              <a:endParaRPr lang="ko-KR" altLang="en-US" sz="1400" b="1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30325" y="3157399"/>
              <a:ext cx="593432" cy="4514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ko-KR" sz="1400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max 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ko-KR" sz="1400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x</a:t>
              </a:r>
              <a:endParaRPr lang="ko-KR" altLang="en-US" sz="1400" b="1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957485" y="3157399"/>
              <a:ext cx="593432" cy="4514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ko-KR" sz="1400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max 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ko-KR" sz="1400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y</a:t>
              </a:r>
              <a:endParaRPr lang="ko-KR" altLang="en-US" sz="1400" b="1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31" name="그룹 130"/>
          <p:cNvGrpSpPr/>
          <p:nvPr/>
        </p:nvGrpSpPr>
        <p:grpSpPr>
          <a:xfrm>
            <a:off x="4333191" y="3180119"/>
            <a:ext cx="1714512" cy="431892"/>
            <a:chOff x="4333191" y="3180119"/>
            <a:chExt cx="1714512" cy="431892"/>
          </a:xfrm>
        </p:grpSpPr>
        <p:sp>
          <p:nvSpPr>
            <p:cNvPr id="20" name="직사각형 19"/>
            <p:cNvSpPr/>
            <p:nvPr/>
          </p:nvSpPr>
          <p:spPr>
            <a:xfrm>
              <a:off x="4333191" y="3183383"/>
              <a:ext cx="428628" cy="428628"/>
            </a:xfrm>
            <a:prstGeom prst="rect">
              <a:avLst/>
            </a:prstGeom>
            <a:noFill/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baseline="-2500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761819" y="3183383"/>
              <a:ext cx="428628" cy="428628"/>
            </a:xfrm>
            <a:prstGeom prst="rect">
              <a:avLst/>
            </a:prstGeom>
            <a:noFill/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baseline="-2500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190447" y="3183383"/>
              <a:ext cx="428628" cy="428628"/>
            </a:xfrm>
            <a:prstGeom prst="rect">
              <a:avLst/>
            </a:prstGeom>
            <a:noFill/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baseline="-2500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5619075" y="3183383"/>
              <a:ext cx="428628" cy="428628"/>
            </a:xfrm>
            <a:prstGeom prst="rect">
              <a:avLst/>
            </a:prstGeom>
            <a:noFill/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baseline="-2500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4359825" y="3180119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1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4761819" y="3180119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2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5190447" y="3180119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3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5619075" y="3180119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4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33" name="그룹 132"/>
          <p:cNvGrpSpPr/>
          <p:nvPr/>
        </p:nvGrpSpPr>
        <p:grpSpPr>
          <a:xfrm>
            <a:off x="3050218" y="3808569"/>
            <a:ext cx="1714512" cy="446384"/>
            <a:chOff x="3050218" y="3808569"/>
            <a:chExt cx="1714512" cy="446384"/>
          </a:xfrm>
        </p:grpSpPr>
        <p:grpSp>
          <p:nvGrpSpPr>
            <p:cNvPr id="24" name="그룹 23"/>
            <p:cNvGrpSpPr/>
            <p:nvPr/>
          </p:nvGrpSpPr>
          <p:grpSpPr>
            <a:xfrm>
              <a:off x="3050218" y="3826325"/>
              <a:ext cx="1714512" cy="428628"/>
              <a:chOff x="3074713" y="3429000"/>
              <a:chExt cx="1714512" cy="428628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3074713" y="3429000"/>
                <a:ext cx="428628" cy="428628"/>
              </a:xfrm>
              <a:prstGeom prst="rect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3503341" y="3429000"/>
                <a:ext cx="428628" cy="428628"/>
              </a:xfrm>
              <a:prstGeom prst="rect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3931969" y="3429000"/>
                <a:ext cx="428628" cy="428628"/>
              </a:xfrm>
              <a:prstGeom prst="rect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4360597" y="3429000"/>
                <a:ext cx="428628" cy="428628"/>
              </a:xfrm>
              <a:prstGeom prst="rect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88" name="직사각형 87"/>
            <p:cNvSpPr/>
            <p:nvPr/>
          </p:nvSpPr>
          <p:spPr>
            <a:xfrm>
              <a:off x="3065063" y="3808569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1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3467057" y="3808569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5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3895685" y="3808569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6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4324313" y="3808569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7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32" name="그룹 131"/>
          <p:cNvGrpSpPr/>
          <p:nvPr/>
        </p:nvGrpSpPr>
        <p:grpSpPr>
          <a:xfrm>
            <a:off x="5628107" y="3810039"/>
            <a:ext cx="1714512" cy="444914"/>
            <a:chOff x="5628107" y="3810039"/>
            <a:chExt cx="1714512" cy="444914"/>
          </a:xfrm>
        </p:grpSpPr>
        <p:grpSp>
          <p:nvGrpSpPr>
            <p:cNvPr id="29" name="그룹 28"/>
            <p:cNvGrpSpPr/>
            <p:nvPr/>
          </p:nvGrpSpPr>
          <p:grpSpPr>
            <a:xfrm>
              <a:off x="5628107" y="3826325"/>
              <a:ext cx="1714512" cy="428628"/>
              <a:chOff x="5652602" y="3429000"/>
              <a:chExt cx="1714512" cy="428628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5652602" y="3429000"/>
                <a:ext cx="428628" cy="428628"/>
              </a:xfrm>
              <a:prstGeom prst="rect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6081230" y="3429000"/>
                <a:ext cx="428628" cy="428628"/>
              </a:xfrm>
              <a:prstGeom prst="rect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6509858" y="3429000"/>
                <a:ext cx="428628" cy="428628"/>
              </a:xfrm>
              <a:prstGeom prst="rect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6938486" y="3429000"/>
                <a:ext cx="428628" cy="428628"/>
              </a:xfrm>
              <a:prstGeom prst="rect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92" name="직사각형 91"/>
            <p:cNvSpPr/>
            <p:nvPr/>
          </p:nvSpPr>
          <p:spPr>
            <a:xfrm>
              <a:off x="5645709" y="3810039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8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6047703" y="3810039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2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476331" y="3810039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3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6904959" y="3810039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4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36" name="그룹 135"/>
          <p:cNvGrpSpPr/>
          <p:nvPr/>
        </p:nvGrpSpPr>
        <p:grpSpPr>
          <a:xfrm>
            <a:off x="5547637" y="5739246"/>
            <a:ext cx="1857388" cy="779751"/>
            <a:chOff x="5547637" y="5739246"/>
            <a:chExt cx="1857388" cy="779751"/>
          </a:xfrm>
        </p:grpSpPr>
        <p:sp>
          <p:nvSpPr>
            <p:cNvPr id="53" name="직사각형 52"/>
            <p:cNvSpPr/>
            <p:nvPr/>
          </p:nvSpPr>
          <p:spPr>
            <a:xfrm>
              <a:off x="5563388" y="5758361"/>
              <a:ext cx="428628" cy="4286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baseline="-2500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992016" y="5758361"/>
              <a:ext cx="428628" cy="4286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baseline="-2500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6547769" y="5758361"/>
              <a:ext cx="428628" cy="4286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bg2"/>
                  </a:solidFill>
                  <a:cs typeface="Times New Roman" pitchFamily="18" charset="0"/>
                </a:rPr>
                <a:t>0</a:t>
              </a:r>
              <a:endParaRPr lang="ko-KR" altLang="en-US" sz="1600" b="1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6976397" y="5758361"/>
              <a:ext cx="428628" cy="4286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bg2"/>
                  </a:solidFill>
                  <a:cs typeface="Times New Roman" pitchFamily="18" charset="0"/>
                </a:rPr>
                <a:t>0</a:t>
              </a:r>
              <a:endParaRPr lang="ko-KR" altLang="en-US" sz="1600" b="1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7637" y="6149665"/>
              <a:ext cx="18573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Right BV</a:t>
              </a:r>
              <a:endParaRPr lang="ko-KR" altLang="en-US" b="1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5574271" y="5739246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6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6002899" y="5739246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7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19" name="그룹 118"/>
          <p:cNvGrpSpPr/>
          <p:nvPr/>
        </p:nvGrpSpPr>
        <p:grpSpPr>
          <a:xfrm>
            <a:off x="3324181" y="2482615"/>
            <a:ext cx="546268" cy="369332"/>
            <a:chOff x="3324181" y="2482615"/>
            <a:chExt cx="546268" cy="369332"/>
          </a:xfrm>
        </p:grpSpPr>
        <p:sp>
          <p:nvSpPr>
            <p:cNvPr id="10" name="타원 9"/>
            <p:cNvSpPr/>
            <p:nvPr/>
          </p:nvSpPr>
          <p:spPr>
            <a:xfrm>
              <a:off x="3656135" y="2588128"/>
              <a:ext cx="214314" cy="2143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cmpd="sng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24181" y="2482615"/>
              <a:ext cx="3978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rPr>
                <a:t>1</a:t>
              </a:r>
              <a:endParaRPr lang="ko-KR" altLang="en-US" b="1" baseline="-250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29" name="그룹 128"/>
          <p:cNvGrpSpPr/>
          <p:nvPr/>
        </p:nvGrpSpPr>
        <p:grpSpPr>
          <a:xfrm>
            <a:off x="4527669" y="1243828"/>
            <a:ext cx="2775462" cy="1859111"/>
            <a:chOff x="4527669" y="1243828"/>
            <a:chExt cx="2775462" cy="1859111"/>
          </a:xfrm>
        </p:grpSpPr>
        <p:grpSp>
          <p:nvGrpSpPr>
            <p:cNvPr id="117" name="그룹 116"/>
            <p:cNvGrpSpPr/>
            <p:nvPr/>
          </p:nvGrpSpPr>
          <p:grpSpPr>
            <a:xfrm>
              <a:off x="4527669" y="1243828"/>
              <a:ext cx="519902" cy="522556"/>
              <a:chOff x="4527669" y="1243828"/>
              <a:chExt cx="519902" cy="522556"/>
            </a:xfrm>
          </p:grpSpPr>
          <p:sp>
            <p:nvSpPr>
              <p:cNvPr id="7" name="타원 6"/>
              <p:cNvSpPr/>
              <p:nvPr/>
            </p:nvSpPr>
            <p:spPr>
              <a:xfrm>
                <a:off x="4833257" y="1552070"/>
                <a:ext cx="214314" cy="2143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27669" y="1243828"/>
                <a:ext cx="397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2</a:t>
                </a:r>
                <a:endParaRPr lang="ko-KR" altLang="en-US" b="1" baseline="-25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21" name="그룹 120"/>
            <p:cNvGrpSpPr/>
            <p:nvPr/>
          </p:nvGrpSpPr>
          <p:grpSpPr>
            <a:xfrm>
              <a:off x="4690381" y="2732855"/>
              <a:ext cx="569384" cy="370084"/>
              <a:chOff x="4690381" y="2732855"/>
              <a:chExt cx="569384" cy="370084"/>
            </a:xfrm>
          </p:grpSpPr>
          <p:sp>
            <p:nvSpPr>
              <p:cNvPr id="11" name="타원 10"/>
              <p:cNvSpPr/>
              <p:nvPr/>
            </p:nvSpPr>
            <p:spPr>
              <a:xfrm>
                <a:off x="4690381" y="2732855"/>
                <a:ext cx="214314" cy="2143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861899" y="2733607"/>
                <a:ext cx="397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4</a:t>
                </a:r>
                <a:endParaRPr lang="ko-KR" altLang="en-US" b="1" baseline="-25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18" name="그룹 117"/>
            <p:cNvGrpSpPr/>
            <p:nvPr/>
          </p:nvGrpSpPr>
          <p:grpSpPr>
            <a:xfrm>
              <a:off x="6737606" y="1888240"/>
              <a:ext cx="565525" cy="369332"/>
              <a:chOff x="6737606" y="1888240"/>
              <a:chExt cx="565525" cy="369332"/>
            </a:xfrm>
          </p:grpSpPr>
          <p:sp>
            <p:nvSpPr>
              <p:cNvPr id="105" name="타원 104"/>
              <p:cNvSpPr/>
              <p:nvPr/>
            </p:nvSpPr>
            <p:spPr>
              <a:xfrm>
                <a:off x="6737606" y="1995190"/>
                <a:ext cx="214314" cy="2143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905265" y="1888240"/>
                <a:ext cx="397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3</a:t>
                </a:r>
                <a:endParaRPr lang="ko-KR" altLang="en-US" b="1" baseline="-25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122" name="그룹 121"/>
          <p:cNvGrpSpPr/>
          <p:nvPr/>
        </p:nvGrpSpPr>
        <p:grpSpPr>
          <a:xfrm>
            <a:off x="5190447" y="2454130"/>
            <a:ext cx="540742" cy="369332"/>
            <a:chOff x="5190447" y="2454130"/>
            <a:chExt cx="540742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5333323" y="2454130"/>
              <a:ext cx="3978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rPr>
                <a:t>8</a:t>
              </a:r>
              <a:endParaRPr lang="ko-KR" altLang="en-US" b="1" baseline="-250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07" name="타원 106"/>
            <p:cNvSpPr/>
            <p:nvPr/>
          </p:nvSpPr>
          <p:spPr>
            <a:xfrm>
              <a:off x="5190447" y="2578836"/>
              <a:ext cx="214314" cy="2143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cmpd="sng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</p:grpSp>
      <p:cxnSp>
        <p:nvCxnSpPr>
          <p:cNvPr id="108" name="직선 화살표 연결선 107"/>
          <p:cNvCxnSpPr>
            <a:stCxn id="20" idx="2"/>
            <a:endCxn id="88" idx="0"/>
          </p:cNvCxnSpPr>
          <p:nvPr/>
        </p:nvCxnSpPr>
        <p:spPr>
          <a:xfrm rot="5400000">
            <a:off x="3815162" y="3076226"/>
            <a:ext cx="196558" cy="126812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그룹 136"/>
          <p:cNvGrpSpPr/>
          <p:nvPr/>
        </p:nvGrpSpPr>
        <p:grpSpPr>
          <a:xfrm>
            <a:off x="4976133" y="3612011"/>
            <a:ext cx="2143140" cy="198028"/>
            <a:chOff x="4976133" y="3612011"/>
            <a:chExt cx="2143140" cy="198028"/>
          </a:xfrm>
        </p:grpSpPr>
        <p:cxnSp>
          <p:nvCxnSpPr>
            <p:cNvPr id="109" name="직선 화살표 연결선 108"/>
            <p:cNvCxnSpPr>
              <a:stCxn id="21" idx="2"/>
              <a:endCxn id="93" idx="0"/>
            </p:cNvCxnSpPr>
            <p:nvPr/>
          </p:nvCxnSpPr>
          <p:spPr>
            <a:xfrm rot="16200000" flipH="1">
              <a:off x="5520061" y="3068083"/>
              <a:ext cx="198028" cy="1285884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화살표 연결선 109"/>
            <p:cNvCxnSpPr>
              <a:stCxn id="22" idx="2"/>
              <a:endCxn id="94" idx="0"/>
            </p:cNvCxnSpPr>
            <p:nvPr/>
          </p:nvCxnSpPr>
          <p:spPr>
            <a:xfrm rot="16200000" flipH="1">
              <a:off x="5948689" y="3068083"/>
              <a:ext cx="198028" cy="1285884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화살표 연결선 110"/>
            <p:cNvCxnSpPr>
              <a:stCxn id="23" idx="2"/>
              <a:endCxn id="95" idx="0"/>
            </p:cNvCxnSpPr>
            <p:nvPr/>
          </p:nvCxnSpPr>
          <p:spPr>
            <a:xfrm rot="16200000" flipH="1">
              <a:off x="6377317" y="3068083"/>
              <a:ext cx="198028" cy="1285884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그룹 111"/>
          <p:cNvGrpSpPr/>
          <p:nvPr/>
        </p:nvGrpSpPr>
        <p:grpSpPr>
          <a:xfrm>
            <a:off x="1261357" y="1540309"/>
            <a:ext cx="1008815" cy="1071570"/>
            <a:chOff x="1062855" y="500042"/>
            <a:chExt cx="1008815" cy="1071570"/>
          </a:xfrm>
        </p:grpSpPr>
        <p:cxnSp>
          <p:nvCxnSpPr>
            <p:cNvPr id="113" name="직선 화살표 연결선 112"/>
            <p:cNvCxnSpPr/>
            <p:nvPr/>
          </p:nvCxnSpPr>
          <p:spPr>
            <a:xfrm>
              <a:off x="1357290" y="857232"/>
              <a:ext cx="714380" cy="1588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화살표 연결선 113"/>
            <p:cNvCxnSpPr/>
            <p:nvPr/>
          </p:nvCxnSpPr>
          <p:spPr>
            <a:xfrm rot="5400000">
              <a:off x="1000894" y="1213628"/>
              <a:ext cx="714380" cy="1588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1500166" y="500042"/>
              <a:ext cx="4286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rPr>
                <a:t>x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062855" y="928670"/>
              <a:ext cx="4286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rPr>
                <a:t>y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34" name="그룹 133"/>
          <p:cNvGrpSpPr/>
          <p:nvPr/>
        </p:nvGrpSpPr>
        <p:grpSpPr>
          <a:xfrm>
            <a:off x="4404629" y="5051500"/>
            <a:ext cx="1714512" cy="445906"/>
            <a:chOff x="4404629" y="5051500"/>
            <a:chExt cx="1714512" cy="445906"/>
          </a:xfrm>
        </p:grpSpPr>
        <p:grpSp>
          <p:nvGrpSpPr>
            <p:cNvPr id="44" name="그룹 43"/>
            <p:cNvGrpSpPr/>
            <p:nvPr/>
          </p:nvGrpSpPr>
          <p:grpSpPr>
            <a:xfrm>
              <a:off x="4404629" y="5068764"/>
              <a:ext cx="1714512" cy="428642"/>
              <a:chOff x="3074713" y="3429000"/>
              <a:chExt cx="1714512" cy="428642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3503341" y="3429014"/>
                <a:ext cx="428628" cy="4286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3074713" y="3429014"/>
                <a:ext cx="428628" cy="4286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3931969" y="3429000"/>
                <a:ext cx="428628" cy="42862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4360597" y="3429000"/>
                <a:ext cx="428628" cy="42862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98" name="직사각형 97"/>
            <p:cNvSpPr/>
            <p:nvPr/>
          </p:nvSpPr>
          <p:spPr>
            <a:xfrm>
              <a:off x="5261885" y="5051500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6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5690513" y="5051500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7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4833257" y="5051500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5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4431263" y="5051500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8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4047439" y="1614630"/>
            <a:ext cx="1767594" cy="1157001"/>
            <a:chOff x="4047439" y="1614630"/>
            <a:chExt cx="1767594" cy="1157001"/>
          </a:xfrm>
        </p:grpSpPr>
        <p:grpSp>
          <p:nvGrpSpPr>
            <p:cNvPr id="123" name="그룹 122"/>
            <p:cNvGrpSpPr/>
            <p:nvPr/>
          </p:nvGrpSpPr>
          <p:grpSpPr>
            <a:xfrm>
              <a:off x="5261285" y="1896665"/>
              <a:ext cx="553748" cy="493039"/>
              <a:chOff x="5261285" y="1896665"/>
              <a:chExt cx="553748" cy="493039"/>
            </a:xfrm>
          </p:grpSpPr>
          <p:sp>
            <p:nvSpPr>
              <p:cNvPr id="9" name="타원 8"/>
              <p:cNvSpPr/>
              <p:nvPr/>
            </p:nvSpPr>
            <p:spPr>
              <a:xfrm>
                <a:off x="5600719" y="2175390"/>
                <a:ext cx="214314" cy="2143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261285" y="1896665"/>
                <a:ext cx="397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6</a:t>
                </a:r>
                <a:endParaRPr lang="ko-KR" altLang="en-US" b="1" baseline="-25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20" name="그룹 119"/>
            <p:cNvGrpSpPr/>
            <p:nvPr/>
          </p:nvGrpSpPr>
          <p:grpSpPr>
            <a:xfrm>
              <a:off x="4082951" y="2401846"/>
              <a:ext cx="483216" cy="369785"/>
              <a:chOff x="4082951" y="2401846"/>
              <a:chExt cx="483216" cy="369785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4351853" y="2401846"/>
                <a:ext cx="214314" cy="2143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082951" y="2402299"/>
                <a:ext cx="397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7</a:t>
                </a:r>
                <a:endParaRPr lang="ko-KR" altLang="en-US" b="1" baseline="-25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25" name="그룹 124"/>
            <p:cNvGrpSpPr/>
            <p:nvPr/>
          </p:nvGrpSpPr>
          <p:grpSpPr>
            <a:xfrm>
              <a:off x="4047439" y="1614630"/>
              <a:ext cx="571504" cy="500558"/>
              <a:chOff x="4047439" y="1614630"/>
              <a:chExt cx="571504" cy="500558"/>
            </a:xfrm>
          </p:grpSpPr>
          <p:sp>
            <p:nvSpPr>
              <p:cNvPr id="8" name="타원 7"/>
              <p:cNvSpPr/>
              <p:nvPr/>
            </p:nvSpPr>
            <p:spPr>
              <a:xfrm>
                <a:off x="4404629" y="1900874"/>
                <a:ext cx="214314" cy="2143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47439" y="1614630"/>
                <a:ext cx="397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5</a:t>
                </a:r>
                <a:endParaRPr lang="ko-KR" altLang="en-US" b="1" baseline="-25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0" name="그룹 139"/>
          <p:cNvGrpSpPr/>
          <p:nvPr/>
        </p:nvGrpSpPr>
        <p:grpSpPr>
          <a:xfrm>
            <a:off x="4334452" y="3180119"/>
            <a:ext cx="455262" cy="431892"/>
            <a:chOff x="-455262" y="3844147"/>
            <a:chExt cx="455262" cy="431892"/>
          </a:xfrm>
        </p:grpSpPr>
        <p:sp>
          <p:nvSpPr>
            <p:cNvPr id="138" name="직사각형 137"/>
            <p:cNvSpPr/>
            <p:nvPr/>
          </p:nvSpPr>
          <p:spPr>
            <a:xfrm>
              <a:off x="-455262" y="3847411"/>
              <a:ext cx="428628" cy="428628"/>
            </a:xfrm>
            <a:prstGeom prst="rect">
              <a:avLst/>
            </a:prstGeom>
            <a:solidFill>
              <a:srgbClr val="FFFFFF"/>
            </a:solidFill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baseline="-2500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139" name="직사각형 138"/>
            <p:cNvSpPr/>
            <p:nvPr/>
          </p:nvSpPr>
          <p:spPr>
            <a:xfrm>
              <a:off x="-428628" y="3844147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1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50" name="그룹 149"/>
          <p:cNvGrpSpPr/>
          <p:nvPr/>
        </p:nvGrpSpPr>
        <p:grpSpPr>
          <a:xfrm>
            <a:off x="4758996" y="3180118"/>
            <a:ext cx="1326122" cy="431894"/>
            <a:chOff x="-1217262" y="2962404"/>
            <a:chExt cx="1326122" cy="431894"/>
          </a:xfrm>
        </p:grpSpPr>
        <p:grpSp>
          <p:nvGrpSpPr>
            <p:cNvPr id="141" name="그룹 140"/>
            <p:cNvGrpSpPr/>
            <p:nvPr/>
          </p:nvGrpSpPr>
          <p:grpSpPr>
            <a:xfrm>
              <a:off x="-1217262" y="2962404"/>
              <a:ext cx="455262" cy="431892"/>
              <a:chOff x="-455262" y="3844147"/>
              <a:chExt cx="455262" cy="431892"/>
            </a:xfrm>
          </p:grpSpPr>
          <p:sp>
            <p:nvSpPr>
              <p:cNvPr id="142" name="직사각형 141"/>
              <p:cNvSpPr/>
              <p:nvPr/>
            </p:nvSpPr>
            <p:spPr>
              <a:xfrm>
                <a:off x="-455262" y="3847411"/>
                <a:ext cx="428628" cy="428628"/>
              </a:xfrm>
              <a:prstGeom prst="rect">
                <a:avLst/>
              </a:prstGeom>
              <a:solidFill>
                <a:srgbClr val="FFFFFF"/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43" name="직사각형 142"/>
              <p:cNvSpPr/>
              <p:nvPr/>
            </p:nvSpPr>
            <p:spPr>
              <a:xfrm>
                <a:off x="-428628" y="3844147"/>
                <a:ext cx="42862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schemeClr val="bg2"/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bg2"/>
                    </a:solidFill>
                    <a:latin typeface="+mn-lt"/>
                    <a:cs typeface="Times New Roman" pitchFamily="18" charset="0"/>
                  </a:rPr>
                  <a:t>2</a:t>
                </a:r>
                <a:endParaRPr lang="ko-KR" altLang="en-US" b="1" baseline="-25000" dirty="0">
                  <a:solidFill>
                    <a:schemeClr val="bg2"/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44" name="그룹 143"/>
            <p:cNvGrpSpPr/>
            <p:nvPr/>
          </p:nvGrpSpPr>
          <p:grpSpPr>
            <a:xfrm>
              <a:off x="-781834" y="2962405"/>
              <a:ext cx="455262" cy="431892"/>
              <a:chOff x="-455262" y="3844147"/>
              <a:chExt cx="455262" cy="431892"/>
            </a:xfrm>
          </p:grpSpPr>
          <p:sp>
            <p:nvSpPr>
              <p:cNvPr id="145" name="직사각형 144"/>
              <p:cNvSpPr/>
              <p:nvPr/>
            </p:nvSpPr>
            <p:spPr>
              <a:xfrm>
                <a:off x="-455262" y="3847411"/>
                <a:ext cx="428628" cy="428628"/>
              </a:xfrm>
              <a:prstGeom prst="rect">
                <a:avLst/>
              </a:prstGeom>
              <a:solidFill>
                <a:srgbClr val="FFFFFF"/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46" name="직사각형 145"/>
              <p:cNvSpPr/>
              <p:nvPr/>
            </p:nvSpPr>
            <p:spPr>
              <a:xfrm>
                <a:off x="-428628" y="3844147"/>
                <a:ext cx="42862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schemeClr val="bg2"/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bg2"/>
                    </a:solidFill>
                    <a:latin typeface="+mn-lt"/>
                    <a:cs typeface="Times New Roman" pitchFamily="18" charset="0"/>
                  </a:rPr>
                  <a:t>3</a:t>
                </a:r>
                <a:endParaRPr lang="ko-KR" altLang="en-US" b="1" baseline="-25000" dirty="0">
                  <a:solidFill>
                    <a:schemeClr val="bg2"/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47" name="그룹 146"/>
            <p:cNvGrpSpPr/>
            <p:nvPr/>
          </p:nvGrpSpPr>
          <p:grpSpPr>
            <a:xfrm>
              <a:off x="-346402" y="2962406"/>
              <a:ext cx="455262" cy="431892"/>
              <a:chOff x="-455262" y="3844147"/>
              <a:chExt cx="455262" cy="431892"/>
            </a:xfrm>
          </p:grpSpPr>
          <p:sp>
            <p:nvSpPr>
              <p:cNvPr id="148" name="직사각형 147"/>
              <p:cNvSpPr/>
              <p:nvPr/>
            </p:nvSpPr>
            <p:spPr>
              <a:xfrm>
                <a:off x="-455262" y="3847411"/>
                <a:ext cx="428628" cy="428628"/>
              </a:xfrm>
              <a:prstGeom prst="rect">
                <a:avLst/>
              </a:prstGeom>
              <a:solidFill>
                <a:srgbClr val="FFFFFF"/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49" name="직사각형 148"/>
              <p:cNvSpPr/>
              <p:nvPr/>
            </p:nvSpPr>
            <p:spPr>
              <a:xfrm>
                <a:off x="-428628" y="3844147"/>
                <a:ext cx="42862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schemeClr val="bg2"/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bg2"/>
                    </a:solidFill>
                    <a:latin typeface="+mn-lt"/>
                    <a:cs typeface="Times New Roman" pitchFamily="18" charset="0"/>
                  </a:rPr>
                  <a:t>4</a:t>
                </a:r>
                <a:endParaRPr lang="ko-KR" altLang="en-US" b="1" baseline="-25000" dirty="0">
                  <a:solidFill>
                    <a:schemeClr val="bg2"/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169" name="그룹 168"/>
          <p:cNvGrpSpPr/>
          <p:nvPr/>
        </p:nvGrpSpPr>
        <p:grpSpPr>
          <a:xfrm>
            <a:off x="3478439" y="3808568"/>
            <a:ext cx="1289504" cy="446385"/>
            <a:chOff x="-1474560" y="3928311"/>
            <a:chExt cx="1289504" cy="446385"/>
          </a:xfrm>
        </p:grpSpPr>
        <p:grpSp>
          <p:nvGrpSpPr>
            <p:cNvPr id="159" name="그룹 158"/>
            <p:cNvGrpSpPr/>
            <p:nvPr/>
          </p:nvGrpSpPr>
          <p:grpSpPr>
            <a:xfrm>
              <a:off x="-1474560" y="3928312"/>
              <a:ext cx="440417" cy="446384"/>
              <a:chOff x="-440417" y="3971855"/>
              <a:chExt cx="440417" cy="446384"/>
            </a:xfrm>
          </p:grpSpPr>
          <p:sp>
            <p:nvSpPr>
              <p:cNvPr id="151" name="직사각형 150"/>
              <p:cNvSpPr/>
              <p:nvPr/>
            </p:nvSpPr>
            <p:spPr>
              <a:xfrm>
                <a:off x="-428628" y="3989611"/>
                <a:ext cx="428628" cy="428628"/>
              </a:xfrm>
              <a:prstGeom prst="rect">
                <a:avLst/>
              </a:prstGeom>
              <a:solidFill>
                <a:srgbClr val="FFFFFF"/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52" name="직사각형 151"/>
              <p:cNvSpPr/>
              <p:nvPr/>
            </p:nvSpPr>
            <p:spPr>
              <a:xfrm>
                <a:off x="-440417" y="3971855"/>
                <a:ext cx="42862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schemeClr val="bg2"/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bg2"/>
                    </a:solidFill>
                    <a:latin typeface="+mn-lt"/>
                    <a:cs typeface="Times New Roman" pitchFamily="18" charset="0"/>
                  </a:rPr>
                  <a:t>5</a:t>
                </a:r>
                <a:endParaRPr lang="ko-KR" altLang="en-US" b="1" baseline="-25000" dirty="0">
                  <a:solidFill>
                    <a:schemeClr val="bg2"/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60" name="그룹 159"/>
            <p:cNvGrpSpPr/>
            <p:nvPr/>
          </p:nvGrpSpPr>
          <p:grpSpPr>
            <a:xfrm>
              <a:off x="-1050018" y="3928311"/>
              <a:ext cx="440417" cy="446384"/>
              <a:chOff x="-440417" y="3971855"/>
              <a:chExt cx="440417" cy="446384"/>
            </a:xfrm>
          </p:grpSpPr>
          <p:sp>
            <p:nvSpPr>
              <p:cNvPr id="161" name="직사각형 160"/>
              <p:cNvSpPr/>
              <p:nvPr/>
            </p:nvSpPr>
            <p:spPr>
              <a:xfrm>
                <a:off x="-428628" y="3989611"/>
                <a:ext cx="428628" cy="428628"/>
              </a:xfrm>
              <a:prstGeom prst="rect">
                <a:avLst/>
              </a:prstGeom>
              <a:solidFill>
                <a:srgbClr val="FFFFFF"/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62" name="직사각형 161"/>
              <p:cNvSpPr/>
              <p:nvPr/>
            </p:nvSpPr>
            <p:spPr>
              <a:xfrm>
                <a:off x="-440417" y="3971855"/>
                <a:ext cx="42862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schemeClr val="bg2"/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bg2"/>
                    </a:solidFill>
                    <a:latin typeface="+mn-lt"/>
                    <a:cs typeface="Times New Roman" pitchFamily="18" charset="0"/>
                  </a:rPr>
                  <a:t>6</a:t>
                </a:r>
                <a:endParaRPr lang="ko-KR" altLang="en-US" b="1" baseline="-25000" dirty="0">
                  <a:solidFill>
                    <a:schemeClr val="bg2"/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63" name="그룹 162"/>
            <p:cNvGrpSpPr/>
            <p:nvPr/>
          </p:nvGrpSpPr>
          <p:grpSpPr>
            <a:xfrm>
              <a:off x="-625473" y="3928312"/>
              <a:ext cx="440417" cy="446384"/>
              <a:chOff x="-440417" y="3971855"/>
              <a:chExt cx="440417" cy="446384"/>
            </a:xfrm>
          </p:grpSpPr>
          <p:sp>
            <p:nvSpPr>
              <p:cNvPr id="164" name="직사각형 163"/>
              <p:cNvSpPr/>
              <p:nvPr/>
            </p:nvSpPr>
            <p:spPr>
              <a:xfrm>
                <a:off x="-428628" y="3989611"/>
                <a:ext cx="428628" cy="428628"/>
              </a:xfrm>
              <a:prstGeom prst="rect">
                <a:avLst/>
              </a:prstGeom>
              <a:solidFill>
                <a:srgbClr val="FFFFFF"/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baseline="-25000" dirty="0">
                  <a:solidFill>
                    <a:schemeClr val="bg2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65" name="직사각형 164"/>
              <p:cNvSpPr/>
              <p:nvPr/>
            </p:nvSpPr>
            <p:spPr>
              <a:xfrm>
                <a:off x="-440417" y="3971855"/>
                <a:ext cx="42862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schemeClr val="bg2"/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bg2"/>
                    </a:solidFill>
                    <a:latin typeface="+mn-lt"/>
                    <a:cs typeface="Times New Roman" pitchFamily="18" charset="0"/>
                  </a:rPr>
                  <a:t>7</a:t>
                </a:r>
                <a:endParaRPr lang="ko-KR" altLang="en-US" b="1" baseline="-25000" dirty="0">
                  <a:solidFill>
                    <a:schemeClr val="bg2"/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166" name="그룹 165"/>
          <p:cNvGrpSpPr/>
          <p:nvPr/>
        </p:nvGrpSpPr>
        <p:grpSpPr>
          <a:xfrm>
            <a:off x="5612040" y="3808570"/>
            <a:ext cx="440417" cy="446384"/>
            <a:chOff x="-440417" y="3971855"/>
            <a:chExt cx="440417" cy="446384"/>
          </a:xfrm>
        </p:grpSpPr>
        <p:sp>
          <p:nvSpPr>
            <p:cNvPr id="167" name="직사각형 166"/>
            <p:cNvSpPr/>
            <p:nvPr/>
          </p:nvSpPr>
          <p:spPr>
            <a:xfrm>
              <a:off x="-428628" y="3989611"/>
              <a:ext cx="428628" cy="428628"/>
            </a:xfrm>
            <a:prstGeom prst="rect">
              <a:avLst/>
            </a:prstGeom>
            <a:solidFill>
              <a:srgbClr val="FFFFFF"/>
            </a:solidFill>
            <a:ln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baseline="-25000" dirty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-440417" y="3971855"/>
              <a:ext cx="42862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8</a:t>
              </a:r>
              <a:endParaRPr lang="ko-KR" altLang="en-US" b="1" baseline="-250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81" name="그룹 180"/>
          <p:cNvGrpSpPr/>
          <p:nvPr/>
        </p:nvGrpSpPr>
        <p:grpSpPr>
          <a:xfrm>
            <a:off x="3324183" y="1614630"/>
            <a:ext cx="2490852" cy="1237317"/>
            <a:chOff x="-1576066" y="2106999"/>
            <a:chExt cx="2490852" cy="1237317"/>
          </a:xfrm>
        </p:grpSpPr>
        <p:sp>
          <p:nvSpPr>
            <p:cNvPr id="158" name="타원 157"/>
            <p:cNvSpPr/>
            <p:nvPr/>
          </p:nvSpPr>
          <p:spPr>
            <a:xfrm>
              <a:off x="-1244112" y="3080497"/>
              <a:ext cx="214314" cy="214314"/>
            </a:xfrm>
            <a:prstGeom prst="ellipse">
              <a:avLst/>
            </a:prstGeom>
            <a:solidFill>
              <a:srgbClr val="FFFF00"/>
            </a:solidFill>
            <a:ln cmpd="sng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-1576066" y="2974984"/>
              <a:ext cx="3978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rPr>
                <a:t>1</a:t>
              </a:r>
              <a:endParaRPr lang="ko-KR" altLang="en-US" b="1" baseline="-250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  <p:grpSp>
          <p:nvGrpSpPr>
            <p:cNvPr id="172" name="그룹 122"/>
            <p:cNvGrpSpPr/>
            <p:nvPr/>
          </p:nvGrpSpPr>
          <p:grpSpPr>
            <a:xfrm>
              <a:off x="361038" y="2389034"/>
              <a:ext cx="553748" cy="493039"/>
              <a:chOff x="5261285" y="1896665"/>
              <a:chExt cx="553748" cy="493039"/>
            </a:xfrm>
          </p:grpSpPr>
          <p:sp>
            <p:nvSpPr>
              <p:cNvPr id="179" name="타원 178"/>
              <p:cNvSpPr/>
              <p:nvPr/>
            </p:nvSpPr>
            <p:spPr>
              <a:xfrm>
                <a:off x="5600719" y="2175390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5261285" y="1896665"/>
                <a:ext cx="397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6</a:t>
                </a:r>
                <a:endParaRPr lang="ko-KR" altLang="en-US" b="1" baseline="-25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73" name="그룹 119"/>
            <p:cNvGrpSpPr/>
            <p:nvPr/>
          </p:nvGrpSpPr>
          <p:grpSpPr>
            <a:xfrm>
              <a:off x="-817296" y="2894215"/>
              <a:ext cx="483216" cy="369785"/>
              <a:chOff x="4082951" y="2401846"/>
              <a:chExt cx="483216" cy="369785"/>
            </a:xfrm>
          </p:grpSpPr>
          <p:sp>
            <p:nvSpPr>
              <p:cNvPr id="177" name="타원 176"/>
              <p:cNvSpPr/>
              <p:nvPr/>
            </p:nvSpPr>
            <p:spPr>
              <a:xfrm>
                <a:off x="4351853" y="2401846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4082951" y="2402299"/>
                <a:ext cx="397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7</a:t>
                </a:r>
                <a:endParaRPr lang="ko-KR" altLang="en-US" b="1" baseline="-25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74" name="그룹 124"/>
            <p:cNvGrpSpPr/>
            <p:nvPr/>
          </p:nvGrpSpPr>
          <p:grpSpPr>
            <a:xfrm>
              <a:off x="-852808" y="2106999"/>
              <a:ext cx="571504" cy="500558"/>
              <a:chOff x="4047439" y="1614630"/>
              <a:chExt cx="571504" cy="500558"/>
            </a:xfrm>
          </p:grpSpPr>
          <p:sp>
            <p:nvSpPr>
              <p:cNvPr id="175" name="타원 7"/>
              <p:cNvSpPr/>
              <p:nvPr/>
            </p:nvSpPr>
            <p:spPr>
              <a:xfrm>
                <a:off x="4404629" y="1900874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4047439" y="1614630"/>
                <a:ext cx="397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5</a:t>
                </a:r>
                <a:endParaRPr lang="ko-KR" altLang="en-US" b="1" baseline="-25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2" name="그룹 181"/>
          <p:cNvGrpSpPr/>
          <p:nvPr/>
        </p:nvGrpSpPr>
        <p:grpSpPr>
          <a:xfrm>
            <a:off x="3321155" y="1615568"/>
            <a:ext cx="2490852" cy="1237317"/>
            <a:chOff x="-1576066" y="2106999"/>
            <a:chExt cx="2490852" cy="1237317"/>
          </a:xfrm>
        </p:grpSpPr>
        <p:sp>
          <p:nvSpPr>
            <p:cNvPr id="183" name="타원 182"/>
            <p:cNvSpPr/>
            <p:nvPr/>
          </p:nvSpPr>
          <p:spPr>
            <a:xfrm>
              <a:off x="-1244112" y="3080497"/>
              <a:ext cx="214314" cy="2143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cmpd="sng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-1576066" y="2974984"/>
              <a:ext cx="3978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rPr>
                <a:t>v</a:t>
              </a:r>
              <a:r>
                <a:rPr lang="en-US" altLang="ko-KR" b="1" baseline="-250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rPr>
                <a:t>1</a:t>
              </a:r>
              <a:endParaRPr lang="ko-KR" altLang="en-US" b="1" baseline="-250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  <p:grpSp>
          <p:nvGrpSpPr>
            <p:cNvPr id="185" name="그룹 122"/>
            <p:cNvGrpSpPr/>
            <p:nvPr/>
          </p:nvGrpSpPr>
          <p:grpSpPr>
            <a:xfrm>
              <a:off x="361038" y="2389034"/>
              <a:ext cx="553748" cy="493039"/>
              <a:chOff x="5261285" y="1896665"/>
              <a:chExt cx="553748" cy="493039"/>
            </a:xfrm>
          </p:grpSpPr>
          <p:sp>
            <p:nvSpPr>
              <p:cNvPr id="192" name="타원 191"/>
              <p:cNvSpPr/>
              <p:nvPr/>
            </p:nvSpPr>
            <p:spPr>
              <a:xfrm>
                <a:off x="5600719" y="2175390"/>
                <a:ext cx="214314" cy="2143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5261285" y="1896665"/>
                <a:ext cx="397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6</a:t>
                </a:r>
                <a:endParaRPr lang="ko-KR" altLang="en-US" b="1" baseline="-25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86" name="그룹 119"/>
            <p:cNvGrpSpPr/>
            <p:nvPr/>
          </p:nvGrpSpPr>
          <p:grpSpPr>
            <a:xfrm>
              <a:off x="-817296" y="2894215"/>
              <a:ext cx="483216" cy="369785"/>
              <a:chOff x="4082951" y="2401846"/>
              <a:chExt cx="483216" cy="369785"/>
            </a:xfrm>
          </p:grpSpPr>
          <p:sp>
            <p:nvSpPr>
              <p:cNvPr id="190" name="타원 189"/>
              <p:cNvSpPr/>
              <p:nvPr/>
            </p:nvSpPr>
            <p:spPr>
              <a:xfrm>
                <a:off x="4351853" y="2401846"/>
                <a:ext cx="214314" cy="2143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4082951" y="2402299"/>
                <a:ext cx="397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7</a:t>
                </a:r>
                <a:endParaRPr lang="ko-KR" altLang="en-US" b="1" baseline="-25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87" name="그룹 124"/>
            <p:cNvGrpSpPr/>
            <p:nvPr/>
          </p:nvGrpSpPr>
          <p:grpSpPr>
            <a:xfrm>
              <a:off x="-852808" y="2106999"/>
              <a:ext cx="571504" cy="500558"/>
              <a:chOff x="4047439" y="1614630"/>
              <a:chExt cx="571504" cy="500558"/>
            </a:xfrm>
          </p:grpSpPr>
          <p:sp>
            <p:nvSpPr>
              <p:cNvPr id="188" name="타원 7"/>
              <p:cNvSpPr/>
              <p:nvPr/>
            </p:nvSpPr>
            <p:spPr>
              <a:xfrm>
                <a:off x="4404629" y="1900874"/>
                <a:ext cx="214314" cy="2143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4047439" y="1614630"/>
                <a:ext cx="397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5</a:t>
                </a:r>
                <a:endParaRPr lang="ko-KR" altLang="en-US" b="1" baseline="-25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8" name="그룹 207"/>
          <p:cNvGrpSpPr/>
          <p:nvPr/>
        </p:nvGrpSpPr>
        <p:grpSpPr>
          <a:xfrm>
            <a:off x="4527038" y="1243828"/>
            <a:ext cx="2775462" cy="1859111"/>
            <a:chOff x="4680069" y="1396228"/>
            <a:chExt cx="2775462" cy="1859111"/>
          </a:xfrm>
        </p:grpSpPr>
        <p:grpSp>
          <p:nvGrpSpPr>
            <p:cNvPr id="194" name="그룹 193"/>
            <p:cNvGrpSpPr/>
            <p:nvPr/>
          </p:nvGrpSpPr>
          <p:grpSpPr>
            <a:xfrm>
              <a:off x="4680069" y="1396228"/>
              <a:ext cx="2775462" cy="1859111"/>
              <a:chOff x="4527669" y="1243828"/>
              <a:chExt cx="2775462" cy="1859111"/>
            </a:xfrm>
          </p:grpSpPr>
          <p:grpSp>
            <p:nvGrpSpPr>
              <p:cNvPr id="195" name="그룹 116"/>
              <p:cNvGrpSpPr/>
              <p:nvPr/>
            </p:nvGrpSpPr>
            <p:grpSpPr>
              <a:xfrm>
                <a:off x="4527669" y="1243828"/>
                <a:ext cx="519902" cy="522556"/>
                <a:chOff x="4527669" y="1243828"/>
                <a:chExt cx="519902" cy="522556"/>
              </a:xfrm>
            </p:grpSpPr>
            <p:sp>
              <p:nvSpPr>
                <p:cNvPr id="202" name="타원 201"/>
                <p:cNvSpPr/>
                <p:nvPr/>
              </p:nvSpPr>
              <p:spPr>
                <a:xfrm>
                  <a:off x="4833257" y="1552070"/>
                  <a:ext cx="214314" cy="214314"/>
                </a:xfrm>
                <a:prstGeom prst="ellipse">
                  <a:avLst/>
                </a:prstGeom>
                <a:solidFill>
                  <a:srgbClr val="FFFF00"/>
                </a:solidFill>
                <a:ln cmpd="sng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b="1" dirty="0">
                    <a:solidFill>
                      <a:schemeClr val="accent2">
                        <a:lumMod val="75000"/>
                      </a:schemeClr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4527669" y="1243828"/>
                  <a:ext cx="39786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Times New Roman" pitchFamily="18" charset="0"/>
                    </a:rPr>
                    <a:t>v</a:t>
                  </a:r>
                  <a:r>
                    <a:rPr lang="en-US" altLang="ko-KR" b="1" baseline="-250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Times New Roman" pitchFamily="18" charset="0"/>
                    </a:rPr>
                    <a:t>2</a:t>
                  </a:r>
                  <a:endParaRPr lang="ko-KR" altLang="en-US" b="1" baseline="-25000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6" name="그룹 120"/>
              <p:cNvGrpSpPr/>
              <p:nvPr/>
            </p:nvGrpSpPr>
            <p:grpSpPr>
              <a:xfrm>
                <a:off x="4690381" y="2732855"/>
                <a:ext cx="569384" cy="370084"/>
                <a:chOff x="4690381" y="2732855"/>
                <a:chExt cx="569384" cy="370084"/>
              </a:xfrm>
            </p:grpSpPr>
            <p:sp>
              <p:nvSpPr>
                <p:cNvPr id="200" name="타원 199"/>
                <p:cNvSpPr/>
                <p:nvPr/>
              </p:nvSpPr>
              <p:spPr>
                <a:xfrm>
                  <a:off x="4690381" y="2732855"/>
                  <a:ext cx="214314" cy="214314"/>
                </a:xfrm>
                <a:prstGeom prst="ellipse">
                  <a:avLst/>
                </a:prstGeom>
                <a:solidFill>
                  <a:srgbClr val="FFFF00"/>
                </a:solidFill>
                <a:ln cmpd="sng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b="1" dirty="0">
                    <a:solidFill>
                      <a:schemeClr val="accent2">
                        <a:lumMod val="75000"/>
                      </a:schemeClr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4861899" y="2733607"/>
                  <a:ext cx="39786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Times New Roman" pitchFamily="18" charset="0"/>
                    </a:rPr>
                    <a:t>v</a:t>
                  </a:r>
                  <a:r>
                    <a:rPr lang="en-US" altLang="ko-KR" b="1" baseline="-250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Times New Roman" pitchFamily="18" charset="0"/>
                    </a:rPr>
                    <a:t>4</a:t>
                  </a:r>
                  <a:endParaRPr lang="ko-KR" altLang="en-US" b="1" baseline="-25000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7" name="그룹 117"/>
              <p:cNvGrpSpPr/>
              <p:nvPr/>
            </p:nvGrpSpPr>
            <p:grpSpPr>
              <a:xfrm>
                <a:off x="6737606" y="1888240"/>
                <a:ext cx="565525" cy="369332"/>
                <a:chOff x="6737606" y="1888240"/>
                <a:chExt cx="565525" cy="369332"/>
              </a:xfrm>
            </p:grpSpPr>
            <p:sp>
              <p:nvSpPr>
                <p:cNvPr id="198" name="타원 197"/>
                <p:cNvSpPr/>
                <p:nvPr/>
              </p:nvSpPr>
              <p:spPr>
                <a:xfrm>
                  <a:off x="6737606" y="1995190"/>
                  <a:ext cx="214314" cy="214314"/>
                </a:xfrm>
                <a:prstGeom prst="ellipse">
                  <a:avLst/>
                </a:prstGeom>
                <a:solidFill>
                  <a:srgbClr val="FFFF00"/>
                </a:solidFill>
                <a:ln cmpd="sng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b="1" dirty="0">
                    <a:solidFill>
                      <a:schemeClr val="accent2">
                        <a:lumMod val="75000"/>
                      </a:schemeClr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905265" y="1888240"/>
                  <a:ext cx="39786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Times New Roman" pitchFamily="18" charset="0"/>
                    </a:rPr>
                    <a:t>v</a:t>
                  </a:r>
                  <a:r>
                    <a:rPr lang="en-US" altLang="ko-KR" b="1" baseline="-250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Times New Roman" pitchFamily="18" charset="0"/>
                    </a:rPr>
                    <a:t>3</a:t>
                  </a:r>
                  <a:endParaRPr lang="ko-KR" altLang="en-US" b="1" baseline="-25000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04" name="그룹 203"/>
            <p:cNvGrpSpPr/>
            <p:nvPr/>
          </p:nvGrpSpPr>
          <p:grpSpPr>
            <a:xfrm>
              <a:off x="5342847" y="2606530"/>
              <a:ext cx="540742" cy="369332"/>
              <a:chOff x="5190447" y="2454130"/>
              <a:chExt cx="540742" cy="369332"/>
            </a:xfrm>
          </p:grpSpPr>
          <p:sp>
            <p:nvSpPr>
              <p:cNvPr id="205" name="TextBox 204"/>
              <p:cNvSpPr txBox="1"/>
              <p:nvPr/>
            </p:nvSpPr>
            <p:spPr>
              <a:xfrm>
                <a:off x="5333323" y="2454130"/>
                <a:ext cx="397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8</a:t>
                </a:r>
                <a:endParaRPr lang="ko-KR" altLang="en-US" b="1" baseline="-25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206" name="타원 205"/>
              <p:cNvSpPr/>
              <p:nvPr/>
            </p:nvSpPr>
            <p:spPr>
              <a:xfrm>
                <a:off x="5190447" y="2578836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209" name="그룹 208"/>
          <p:cNvGrpSpPr/>
          <p:nvPr/>
        </p:nvGrpSpPr>
        <p:grpSpPr>
          <a:xfrm>
            <a:off x="4521319" y="1250178"/>
            <a:ext cx="2775462" cy="1859111"/>
            <a:chOff x="4680069" y="1396228"/>
            <a:chExt cx="2775462" cy="1859111"/>
          </a:xfrm>
        </p:grpSpPr>
        <p:grpSp>
          <p:nvGrpSpPr>
            <p:cNvPr id="210" name="그룹 193"/>
            <p:cNvGrpSpPr/>
            <p:nvPr/>
          </p:nvGrpSpPr>
          <p:grpSpPr>
            <a:xfrm>
              <a:off x="4680069" y="1396228"/>
              <a:ext cx="2775462" cy="1859111"/>
              <a:chOff x="4527669" y="1243828"/>
              <a:chExt cx="2775462" cy="1859111"/>
            </a:xfrm>
          </p:grpSpPr>
          <p:grpSp>
            <p:nvGrpSpPr>
              <p:cNvPr id="214" name="그룹 116"/>
              <p:cNvGrpSpPr/>
              <p:nvPr/>
            </p:nvGrpSpPr>
            <p:grpSpPr>
              <a:xfrm>
                <a:off x="4527669" y="1243828"/>
                <a:ext cx="519902" cy="522556"/>
                <a:chOff x="4527669" y="1243828"/>
                <a:chExt cx="519902" cy="522556"/>
              </a:xfrm>
            </p:grpSpPr>
            <p:sp>
              <p:nvSpPr>
                <p:cNvPr id="221" name="타원 220"/>
                <p:cNvSpPr/>
                <p:nvPr/>
              </p:nvSpPr>
              <p:spPr>
                <a:xfrm>
                  <a:off x="4833257" y="1552070"/>
                  <a:ext cx="214314" cy="21431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cmpd="sng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b="1" dirty="0">
                    <a:solidFill>
                      <a:schemeClr val="accent2">
                        <a:lumMod val="75000"/>
                      </a:schemeClr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4527669" y="1243828"/>
                  <a:ext cx="39786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Times New Roman" pitchFamily="18" charset="0"/>
                    </a:rPr>
                    <a:t>v</a:t>
                  </a:r>
                  <a:r>
                    <a:rPr lang="en-US" altLang="ko-KR" b="1" baseline="-250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Times New Roman" pitchFamily="18" charset="0"/>
                    </a:rPr>
                    <a:t>2</a:t>
                  </a:r>
                  <a:endParaRPr lang="ko-KR" altLang="en-US" b="1" baseline="-25000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5" name="그룹 120"/>
              <p:cNvGrpSpPr/>
              <p:nvPr/>
            </p:nvGrpSpPr>
            <p:grpSpPr>
              <a:xfrm>
                <a:off x="4690381" y="2732855"/>
                <a:ext cx="569384" cy="370084"/>
                <a:chOff x="4690381" y="2732855"/>
                <a:chExt cx="569384" cy="370084"/>
              </a:xfrm>
            </p:grpSpPr>
            <p:sp>
              <p:nvSpPr>
                <p:cNvPr id="219" name="타원 218"/>
                <p:cNvSpPr/>
                <p:nvPr/>
              </p:nvSpPr>
              <p:spPr>
                <a:xfrm>
                  <a:off x="4690381" y="2732855"/>
                  <a:ext cx="214314" cy="21431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cmpd="sng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b="1" dirty="0">
                    <a:solidFill>
                      <a:schemeClr val="accent2">
                        <a:lumMod val="75000"/>
                      </a:schemeClr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20" name="TextBox 219"/>
                <p:cNvSpPr txBox="1"/>
                <p:nvPr/>
              </p:nvSpPr>
              <p:spPr>
                <a:xfrm>
                  <a:off x="4861899" y="2733607"/>
                  <a:ext cx="39786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Times New Roman" pitchFamily="18" charset="0"/>
                    </a:rPr>
                    <a:t>v</a:t>
                  </a:r>
                  <a:r>
                    <a:rPr lang="en-US" altLang="ko-KR" b="1" baseline="-250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Times New Roman" pitchFamily="18" charset="0"/>
                    </a:rPr>
                    <a:t>4</a:t>
                  </a:r>
                  <a:endParaRPr lang="ko-KR" altLang="en-US" b="1" baseline="-25000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6" name="그룹 117"/>
              <p:cNvGrpSpPr/>
              <p:nvPr/>
            </p:nvGrpSpPr>
            <p:grpSpPr>
              <a:xfrm>
                <a:off x="6737606" y="1888240"/>
                <a:ext cx="565525" cy="369332"/>
                <a:chOff x="6737606" y="1888240"/>
                <a:chExt cx="565525" cy="369332"/>
              </a:xfrm>
            </p:grpSpPr>
            <p:sp>
              <p:nvSpPr>
                <p:cNvPr id="217" name="타원 216"/>
                <p:cNvSpPr/>
                <p:nvPr/>
              </p:nvSpPr>
              <p:spPr>
                <a:xfrm>
                  <a:off x="6737606" y="1995190"/>
                  <a:ext cx="214314" cy="21431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cmpd="sng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b="1" dirty="0">
                    <a:solidFill>
                      <a:schemeClr val="accent2">
                        <a:lumMod val="75000"/>
                      </a:schemeClr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18" name="TextBox 217"/>
                <p:cNvSpPr txBox="1"/>
                <p:nvPr/>
              </p:nvSpPr>
              <p:spPr>
                <a:xfrm>
                  <a:off x="6905265" y="1888240"/>
                  <a:ext cx="39786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Times New Roman" pitchFamily="18" charset="0"/>
                    </a:rPr>
                    <a:t>v</a:t>
                  </a:r>
                  <a:r>
                    <a:rPr lang="en-US" altLang="ko-KR" b="1" baseline="-250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Times New Roman" pitchFamily="18" charset="0"/>
                    </a:rPr>
                    <a:t>3</a:t>
                  </a:r>
                  <a:endParaRPr lang="ko-KR" altLang="en-US" b="1" baseline="-25000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11" name="그룹 203"/>
            <p:cNvGrpSpPr/>
            <p:nvPr/>
          </p:nvGrpSpPr>
          <p:grpSpPr>
            <a:xfrm>
              <a:off x="5342847" y="2606530"/>
              <a:ext cx="540742" cy="369332"/>
              <a:chOff x="5190447" y="2454130"/>
              <a:chExt cx="540742" cy="369332"/>
            </a:xfrm>
          </p:grpSpPr>
          <p:sp>
            <p:nvSpPr>
              <p:cNvPr id="212" name="TextBox 211"/>
              <p:cNvSpPr txBox="1"/>
              <p:nvPr/>
            </p:nvSpPr>
            <p:spPr>
              <a:xfrm>
                <a:off x="5333323" y="2454130"/>
                <a:ext cx="397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v</a:t>
                </a:r>
                <a:r>
                  <a:rPr lang="en-US" altLang="ko-KR" b="1" baseline="-250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8</a:t>
                </a:r>
                <a:endParaRPr lang="ko-KR" altLang="en-US" b="1" baseline="-25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213" name="타원 212"/>
              <p:cNvSpPr/>
              <p:nvPr/>
            </p:nvSpPr>
            <p:spPr>
              <a:xfrm>
                <a:off x="5190447" y="2578836"/>
                <a:ext cx="214314" cy="2143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cmpd="sng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</p:grpSp>
      </p:grpSp>
      <p:sp>
        <p:nvSpPr>
          <p:cNvPr id="225" name="슬라이드 번호 개체 틀 2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21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1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3" dur="1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14288 0.09375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14045 0.09051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14635 0.18264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12986 0.18588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4" grpId="0"/>
      <p:bldP spid="65" grpId="0"/>
      <p:bldP spid="66" grpId="0"/>
      <p:bldP spid="67" grpId="0"/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/>
              <a:t>Horizontally partition into height of </a:t>
            </a:r>
            <a:r>
              <a:rPr lang="en-US" altLang="ko-KR" i="1" dirty="0" smtClean="0"/>
              <a:t>k</a:t>
            </a:r>
          </a:p>
          <a:p>
            <a:r>
              <a:rPr lang="en-US" altLang="ko-KR" dirty="0" smtClean="0"/>
              <a:t>All sub-trees have same height </a:t>
            </a:r>
            <a:r>
              <a:rPr lang="en-US" altLang="ko-KR" i="1" dirty="0" smtClean="0"/>
              <a:t>k</a:t>
            </a:r>
          </a:p>
          <a:p>
            <a:r>
              <a:rPr lang="en-US" altLang="ko-KR" dirty="0" smtClean="0"/>
              <a:t>Types of sub-trees’ structures are limited</a:t>
            </a:r>
          </a:p>
          <a:p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Encoding Tree Structure</a:t>
            </a:r>
            <a:endParaRPr lang="ko-KR" altLang="en-US" dirty="0"/>
          </a:p>
        </p:txBody>
      </p:sp>
      <p:sp>
        <p:nvSpPr>
          <p:cNvPr id="7" name="이등변 삼각형 6"/>
          <p:cNvSpPr/>
          <p:nvPr/>
        </p:nvSpPr>
        <p:spPr bwMode="auto">
          <a:xfrm>
            <a:off x="321556" y="1911114"/>
            <a:ext cx="3673501" cy="3128974"/>
          </a:xfrm>
          <a:prstGeom prst="triangl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직선 연결선 7"/>
          <p:cNvCxnSpPr/>
          <p:nvPr/>
        </p:nvCxnSpPr>
        <p:spPr bwMode="auto">
          <a:xfrm>
            <a:off x="321556" y="2638015"/>
            <a:ext cx="3684387" cy="0"/>
          </a:xfrm>
          <a:prstGeom prst="line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직선 연결선 8"/>
          <p:cNvCxnSpPr/>
          <p:nvPr/>
        </p:nvCxnSpPr>
        <p:spPr bwMode="auto">
          <a:xfrm>
            <a:off x="321556" y="3256043"/>
            <a:ext cx="3684387" cy="0"/>
          </a:xfrm>
          <a:prstGeom prst="line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직선 연결선 9"/>
          <p:cNvCxnSpPr/>
          <p:nvPr/>
        </p:nvCxnSpPr>
        <p:spPr bwMode="auto">
          <a:xfrm>
            <a:off x="321556" y="3875659"/>
            <a:ext cx="3684387" cy="0"/>
          </a:xfrm>
          <a:prstGeom prst="line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직선 연결선 10"/>
          <p:cNvCxnSpPr/>
          <p:nvPr/>
        </p:nvCxnSpPr>
        <p:spPr bwMode="auto">
          <a:xfrm>
            <a:off x="321556" y="4492099"/>
            <a:ext cx="3673501" cy="0"/>
          </a:xfrm>
          <a:prstGeom prst="line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그룹 11"/>
          <p:cNvGrpSpPr/>
          <p:nvPr/>
        </p:nvGrpSpPr>
        <p:grpSpPr>
          <a:xfrm>
            <a:off x="239485" y="3255624"/>
            <a:ext cx="457994" cy="620486"/>
            <a:chOff x="2503714" y="2003765"/>
            <a:chExt cx="457994" cy="620486"/>
          </a:xfrm>
        </p:grpSpPr>
        <p:cxnSp>
          <p:nvCxnSpPr>
            <p:cNvPr id="13" name="직선 화살표 연결선 12"/>
            <p:cNvCxnSpPr/>
            <p:nvPr/>
          </p:nvCxnSpPr>
          <p:spPr>
            <a:xfrm rot="5400000">
              <a:off x="2650671" y="2313214"/>
              <a:ext cx="620486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03714" y="212271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>
                  <a:solidFill>
                    <a:schemeClr val="bg2"/>
                  </a:solidFill>
                </a:rPr>
                <a:t>k</a:t>
              </a:r>
              <a:r>
                <a:rPr lang="en-US" altLang="ko-KR" dirty="0" smtClean="0">
                  <a:solidFill>
                    <a:schemeClr val="bg2"/>
                  </a:solidFill>
                </a:rPr>
                <a:t> 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132111" y="2046516"/>
            <a:ext cx="2055655" cy="2293480"/>
            <a:chOff x="3439883" y="1415142"/>
            <a:chExt cx="2055655" cy="2293480"/>
          </a:xfrm>
        </p:grpSpPr>
        <p:grpSp>
          <p:nvGrpSpPr>
            <p:cNvPr id="16" name="그룹 24"/>
            <p:cNvGrpSpPr/>
            <p:nvPr/>
          </p:nvGrpSpPr>
          <p:grpSpPr>
            <a:xfrm>
              <a:off x="3439883" y="2667000"/>
              <a:ext cx="2055655" cy="533400"/>
              <a:chOff x="3439883" y="2667000"/>
              <a:chExt cx="2055655" cy="533400"/>
            </a:xfrm>
          </p:grpSpPr>
          <p:sp>
            <p:nvSpPr>
              <p:cNvPr id="20" name="이등변 삼각형 19"/>
              <p:cNvSpPr/>
              <p:nvPr/>
            </p:nvSpPr>
            <p:spPr>
              <a:xfrm>
                <a:off x="3439883" y="2667000"/>
                <a:ext cx="618744" cy="533400"/>
              </a:xfrm>
              <a:prstGeom prst="triangle">
                <a:avLst/>
              </a:prstGeom>
              <a:solidFill>
                <a:srgbClr val="FFFFFF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이등변 삼각형 20"/>
              <p:cNvSpPr/>
              <p:nvPr/>
            </p:nvSpPr>
            <p:spPr>
              <a:xfrm>
                <a:off x="4876794" y="2667000"/>
                <a:ext cx="618744" cy="533400"/>
              </a:xfrm>
              <a:prstGeom prst="triangle">
                <a:avLst/>
              </a:prstGeom>
              <a:solidFill>
                <a:srgbClr val="FFFFFF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267196" y="2743200"/>
                <a:ext cx="415498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chemeClr val="bg2"/>
                    </a:solidFill>
                  </a:rPr>
                  <a:t>…</a:t>
                </a:r>
                <a:endParaRPr lang="ko-KR" altLang="en-US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7" name="이등변 삼각형 16"/>
            <p:cNvSpPr/>
            <p:nvPr/>
          </p:nvSpPr>
          <p:spPr>
            <a:xfrm>
              <a:off x="4158338" y="1415142"/>
              <a:ext cx="618744" cy="533400"/>
            </a:xfrm>
            <a:prstGeom prst="triangle">
              <a:avLst/>
            </a:prstGeom>
            <a:solidFill>
              <a:srgbClr val="FFFFFF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10739" y="2166257"/>
              <a:ext cx="461665" cy="3231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vert="eaVert"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2"/>
                  </a:solidFill>
                </a:rPr>
                <a:t>…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8968" y="3385457"/>
              <a:ext cx="461665" cy="3231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vert="eaVert"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2"/>
                  </a:solidFill>
                </a:rPr>
                <a:t>…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25" name="슬라이드 번호 개체 틀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22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그룹 272"/>
          <p:cNvGrpSpPr/>
          <p:nvPr/>
        </p:nvGrpSpPr>
        <p:grpSpPr>
          <a:xfrm>
            <a:off x="5662960" y="1714488"/>
            <a:ext cx="1741974" cy="2784840"/>
            <a:chOff x="5662960" y="1714488"/>
            <a:chExt cx="1741974" cy="2784840"/>
          </a:xfrm>
        </p:grpSpPr>
        <p:cxnSp>
          <p:nvCxnSpPr>
            <p:cNvPr id="262" name="직선 연결선 261"/>
            <p:cNvCxnSpPr>
              <a:stCxn id="180" idx="4"/>
              <a:endCxn id="182" idx="0"/>
            </p:cNvCxnSpPr>
            <p:nvPr/>
          </p:nvCxnSpPr>
          <p:spPr>
            <a:xfrm rot="5400000">
              <a:off x="5918467" y="3254223"/>
              <a:ext cx="570262" cy="348312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직선 연결선 263"/>
            <p:cNvCxnSpPr>
              <a:stCxn id="180" idx="4"/>
              <a:endCxn id="181" idx="0"/>
            </p:cNvCxnSpPr>
            <p:nvPr/>
          </p:nvCxnSpPr>
          <p:spPr>
            <a:xfrm rot="16200000" flipH="1">
              <a:off x="6275657" y="3245345"/>
              <a:ext cx="570262" cy="366068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직선 연결선 161"/>
            <p:cNvCxnSpPr>
              <a:stCxn id="175" idx="4"/>
              <a:endCxn id="170" idx="0"/>
            </p:cNvCxnSpPr>
            <p:nvPr/>
          </p:nvCxnSpPr>
          <p:spPr>
            <a:xfrm rot="16200000" flipH="1">
              <a:off x="6980745" y="2576183"/>
              <a:ext cx="285752" cy="276874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직선 연결선 164"/>
            <p:cNvCxnSpPr>
              <a:stCxn id="174" idx="4"/>
              <a:endCxn id="173" idx="0"/>
            </p:cNvCxnSpPr>
            <p:nvPr/>
          </p:nvCxnSpPr>
          <p:spPr>
            <a:xfrm rot="5400000">
              <a:off x="6172318" y="1928802"/>
              <a:ext cx="285752" cy="428628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직선 연결선 165"/>
            <p:cNvCxnSpPr>
              <a:stCxn id="174" idx="4"/>
              <a:endCxn id="175" idx="0"/>
            </p:cNvCxnSpPr>
            <p:nvPr/>
          </p:nvCxnSpPr>
          <p:spPr>
            <a:xfrm rot="16200000" flipH="1">
              <a:off x="6614470" y="1915278"/>
              <a:ext cx="285752" cy="455676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직선 연결선 166"/>
            <p:cNvCxnSpPr>
              <a:stCxn id="173" idx="4"/>
              <a:endCxn id="172" idx="0"/>
            </p:cNvCxnSpPr>
            <p:nvPr/>
          </p:nvCxnSpPr>
          <p:spPr>
            <a:xfrm rot="5400000">
              <a:off x="5810482" y="2567098"/>
              <a:ext cx="285752" cy="295044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직선 연결선 167"/>
            <p:cNvCxnSpPr>
              <a:stCxn id="173" idx="4"/>
              <a:endCxn id="180" idx="0"/>
            </p:cNvCxnSpPr>
            <p:nvPr/>
          </p:nvCxnSpPr>
          <p:spPr>
            <a:xfrm rot="16200000" flipH="1">
              <a:off x="6096441" y="2576183"/>
              <a:ext cx="285752" cy="276874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168"/>
            <p:cNvCxnSpPr>
              <a:stCxn id="175" idx="4"/>
              <a:endCxn id="171" idx="0"/>
            </p:cNvCxnSpPr>
            <p:nvPr/>
          </p:nvCxnSpPr>
          <p:spPr>
            <a:xfrm rot="5400000">
              <a:off x="6712749" y="2585061"/>
              <a:ext cx="285752" cy="259118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타원 169"/>
            <p:cNvSpPr/>
            <p:nvPr/>
          </p:nvSpPr>
          <p:spPr>
            <a:xfrm>
              <a:off x="7119182" y="2857496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171" name="타원 170"/>
            <p:cNvSpPr/>
            <p:nvPr/>
          </p:nvSpPr>
          <p:spPr>
            <a:xfrm>
              <a:off x="6583190" y="2857496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172" name="타원 171"/>
            <p:cNvSpPr/>
            <p:nvPr/>
          </p:nvSpPr>
          <p:spPr>
            <a:xfrm>
              <a:off x="5662960" y="2857496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173" name="타원 172"/>
            <p:cNvSpPr/>
            <p:nvPr/>
          </p:nvSpPr>
          <p:spPr>
            <a:xfrm>
              <a:off x="5958004" y="2285992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174" name="타원 173"/>
            <p:cNvSpPr/>
            <p:nvPr/>
          </p:nvSpPr>
          <p:spPr>
            <a:xfrm>
              <a:off x="6386632" y="1714488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175" name="타원 174"/>
            <p:cNvSpPr/>
            <p:nvPr/>
          </p:nvSpPr>
          <p:spPr>
            <a:xfrm>
              <a:off x="6842308" y="2285992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cxnSp>
          <p:nvCxnSpPr>
            <p:cNvPr id="176" name="직선 연결선 175"/>
            <p:cNvCxnSpPr>
              <a:stCxn id="181" idx="4"/>
              <a:endCxn id="178" idx="0"/>
            </p:cNvCxnSpPr>
            <p:nvPr/>
          </p:nvCxnSpPr>
          <p:spPr>
            <a:xfrm rot="5400000">
              <a:off x="6511752" y="3981506"/>
              <a:ext cx="214314" cy="249826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직선 연결선 176"/>
            <p:cNvCxnSpPr>
              <a:stCxn id="181" idx="4"/>
              <a:endCxn id="179" idx="0"/>
            </p:cNvCxnSpPr>
            <p:nvPr/>
          </p:nvCxnSpPr>
          <p:spPr>
            <a:xfrm rot="16200000" flipH="1">
              <a:off x="6761578" y="3981506"/>
              <a:ext cx="214314" cy="249826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타원 177"/>
            <p:cNvSpPr/>
            <p:nvPr/>
          </p:nvSpPr>
          <p:spPr>
            <a:xfrm>
              <a:off x="6351120" y="4213576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179" name="타원 178"/>
            <p:cNvSpPr/>
            <p:nvPr/>
          </p:nvSpPr>
          <p:spPr>
            <a:xfrm>
              <a:off x="6850772" y="4213576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180" name="타원 179"/>
            <p:cNvSpPr/>
            <p:nvPr/>
          </p:nvSpPr>
          <p:spPr>
            <a:xfrm>
              <a:off x="6234878" y="2857496"/>
              <a:ext cx="285752" cy="28575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181" name="타원 180"/>
            <p:cNvSpPr/>
            <p:nvPr/>
          </p:nvSpPr>
          <p:spPr>
            <a:xfrm>
              <a:off x="6600946" y="3713510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182" name="타원 181"/>
            <p:cNvSpPr/>
            <p:nvPr/>
          </p:nvSpPr>
          <p:spPr>
            <a:xfrm>
              <a:off x="5886566" y="3713510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</p:grpSp>
      <p:grpSp>
        <p:nvGrpSpPr>
          <p:cNvPr id="274" name="그룹 273"/>
          <p:cNvGrpSpPr/>
          <p:nvPr/>
        </p:nvGrpSpPr>
        <p:grpSpPr>
          <a:xfrm>
            <a:off x="5216990" y="3427412"/>
            <a:ext cx="3927697" cy="419225"/>
            <a:chOff x="5216990" y="3427412"/>
            <a:chExt cx="3927697" cy="419225"/>
          </a:xfrm>
        </p:grpSpPr>
        <p:cxnSp>
          <p:nvCxnSpPr>
            <p:cNvPr id="201" name="직선 연결선 200"/>
            <p:cNvCxnSpPr/>
            <p:nvPr/>
          </p:nvCxnSpPr>
          <p:spPr>
            <a:xfrm>
              <a:off x="5216990" y="3427412"/>
              <a:ext cx="2571768" cy="1588"/>
            </a:xfrm>
            <a:prstGeom prst="line">
              <a:avLst/>
            </a:prstGeom>
            <a:ln w="31750" cmpd="sng">
              <a:solidFill>
                <a:schemeClr val="accent2">
                  <a:lumMod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7144455" y="3477305"/>
              <a:ext cx="20002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800" b="1" dirty="0" smtClean="0">
                  <a:solidFill>
                    <a:schemeClr val="bg2"/>
                  </a:solidFill>
                  <a:latin typeface="+mn-ea"/>
                  <a:cs typeface="Times New Roman" pitchFamily="18" charset="0"/>
                </a:rPr>
                <a:t>Partitioning line</a:t>
              </a:r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</p:grpSp>
      <p:grpSp>
        <p:nvGrpSpPr>
          <p:cNvPr id="271" name="그룹 270"/>
          <p:cNvGrpSpPr/>
          <p:nvPr/>
        </p:nvGrpSpPr>
        <p:grpSpPr>
          <a:xfrm>
            <a:off x="283005" y="1958736"/>
            <a:ext cx="4797232" cy="3000400"/>
            <a:chOff x="283005" y="1958736"/>
            <a:chExt cx="4797232" cy="3000400"/>
          </a:xfrm>
        </p:grpSpPr>
        <p:sp>
          <p:nvSpPr>
            <p:cNvPr id="204" name="타원 203"/>
            <p:cNvSpPr/>
            <p:nvPr/>
          </p:nvSpPr>
          <p:spPr>
            <a:xfrm>
              <a:off x="2136987" y="2464924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cxnSp>
          <p:nvCxnSpPr>
            <p:cNvPr id="205" name="직선 연결선 204"/>
            <p:cNvCxnSpPr/>
            <p:nvPr/>
          </p:nvCxnSpPr>
          <p:spPr>
            <a:xfrm rot="5400000">
              <a:off x="3515057" y="2530240"/>
              <a:ext cx="285752" cy="428628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직선 연결선 205"/>
            <p:cNvCxnSpPr>
              <a:endCxn id="229" idx="0"/>
            </p:cNvCxnSpPr>
            <p:nvPr/>
          </p:nvCxnSpPr>
          <p:spPr>
            <a:xfrm rot="16200000" flipH="1">
              <a:off x="3943685" y="2530240"/>
              <a:ext cx="285752" cy="428628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직선 연결선 206"/>
            <p:cNvCxnSpPr/>
            <p:nvPr/>
          </p:nvCxnSpPr>
          <p:spPr>
            <a:xfrm rot="5400000">
              <a:off x="854509" y="3673248"/>
              <a:ext cx="285752" cy="428628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직선 연결선 207"/>
            <p:cNvCxnSpPr>
              <a:endCxn id="238" idx="0"/>
            </p:cNvCxnSpPr>
            <p:nvPr/>
          </p:nvCxnSpPr>
          <p:spPr>
            <a:xfrm rot="16200000" flipH="1">
              <a:off x="1283137" y="3673248"/>
              <a:ext cx="285752" cy="428628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직선 연결선 208"/>
            <p:cNvCxnSpPr/>
            <p:nvPr/>
          </p:nvCxnSpPr>
          <p:spPr>
            <a:xfrm rot="5400000">
              <a:off x="510636" y="4329507"/>
              <a:ext cx="285752" cy="259118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연결선 209"/>
            <p:cNvCxnSpPr/>
            <p:nvPr/>
          </p:nvCxnSpPr>
          <p:spPr>
            <a:xfrm rot="16200000" flipH="1">
              <a:off x="742913" y="4356348"/>
              <a:ext cx="285752" cy="205436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직선 연결선 210"/>
            <p:cNvCxnSpPr>
              <a:stCxn id="238" idx="4"/>
            </p:cNvCxnSpPr>
            <p:nvPr/>
          </p:nvCxnSpPr>
          <p:spPr>
            <a:xfrm rot="5400000">
              <a:off x="1390294" y="4351909"/>
              <a:ext cx="285752" cy="214314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직선 연결선 211"/>
            <p:cNvCxnSpPr>
              <a:stCxn id="238" idx="4"/>
              <a:endCxn id="236" idx="0"/>
            </p:cNvCxnSpPr>
            <p:nvPr/>
          </p:nvCxnSpPr>
          <p:spPr>
            <a:xfrm rot="16200000" flipH="1">
              <a:off x="1604608" y="4351909"/>
              <a:ext cx="285752" cy="214314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직선 연결선 212"/>
            <p:cNvCxnSpPr>
              <a:stCxn id="231" idx="4"/>
              <a:endCxn id="233" idx="0"/>
            </p:cNvCxnSpPr>
            <p:nvPr/>
          </p:nvCxnSpPr>
          <p:spPr>
            <a:xfrm rot="5400000">
              <a:off x="2569021" y="3673248"/>
              <a:ext cx="285752" cy="428628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직선 연결선 213"/>
            <p:cNvCxnSpPr>
              <a:stCxn id="231" idx="4"/>
              <a:endCxn id="232" idx="0"/>
            </p:cNvCxnSpPr>
            <p:nvPr/>
          </p:nvCxnSpPr>
          <p:spPr>
            <a:xfrm rot="16200000" flipH="1">
              <a:off x="2997649" y="3673248"/>
              <a:ext cx="285752" cy="428628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직선 연결선 214"/>
            <p:cNvCxnSpPr>
              <a:stCxn id="233" idx="4"/>
              <a:endCxn id="235" idx="0"/>
            </p:cNvCxnSpPr>
            <p:nvPr/>
          </p:nvCxnSpPr>
          <p:spPr>
            <a:xfrm rot="5400000">
              <a:off x="2247550" y="4351909"/>
              <a:ext cx="285752" cy="214314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직선 연결선 215"/>
            <p:cNvCxnSpPr>
              <a:stCxn id="233" idx="4"/>
              <a:endCxn id="234" idx="0"/>
            </p:cNvCxnSpPr>
            <p:nvPr/>
          </p:nvCxnSpPr>
          <p:spPr>
            <a:xfrm rot="16200000" flipH="1">
              <a:off x="2461864" y="4351909"/>
              <a:ext cx="285752" cy="214314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직선 연결선 216"/>
            <p:cNvCxnSpPr>
              <a:stCxn id="223" idx="4"/>
              <a:endCxn id="224" idx="0"/>
            </p:cNvCxnSpPr>
            <p:nvPr/>
          </p:nvCxnSpPr>
          <p:spPr>
            <a:xfrm rot="5400000">
              <a:off x="3854905" y="3673248"/>
              <a:ext cx="285752" cy="428628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직선 연결선 217"/>
            <p:cNvCxnSpPr>
              <a:stCxn id="223" idx="4"/>
              <a:endCxn id="225" idx="0"/>
            </p:cNvCxnSpPr>
            <p:nvPr/>
          </p:nvCxnSpPr>
          <p:spPr>
            <a:xfrm rot="16200000" flipH="1">
              <a:off x="4283533" y="3673248"/>
              <a:ext cx="285752" cy="428628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직선 연결선 218"/>
            <p:cNvCxnSpPr>
              <a:stCxn id="225" idx="4"/>
              <a:endCxn id="226" idx="0"/>
            </p:cNvCxnSpPr>
            <p:nvPr/>
          </p:nvCxnSpPr>
          <p:spPr>
            <a:xfrm rot="5400000">
              <a:off x="4390690" y="4351909"/>
              <a:ext cx="285752" cy="214314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직선 연결선 219"/>
            <p:cNvCxnSpPr>
              <a:stCxn id="225" idx="4"/>
              <a:endCxn id="227" idx="0"/>
            </p:cNvCxnSpPr>
            <p:nvPr/>
          </p:nvCxnSpPr>
          <p:spPr>
            <a:xfrm rot="16200000" flipH="1">
              <a:off x="4605004" y="4351909"/>
              <a:ext cx="285752" cy="214314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직선 연결선 220"/>
            <p:cNvCxnSpPr/>
            <p:nvPr/>
          </p:nvCxnSpPr>
          <p:spPr>
            <a:xfrm flipV="1">
              <a:off x="283005" y="3316058"/>
              <a:ext cx="4786346" cy="1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직선 연결선 221"/>
            <p:cNvCxnSpPr/>
            <p:nvPr/>
          </p:nvCxnSpPr>
          <p:spPr>
            <a:xfrm rot="5400000">
              <a:off x="3569155" y="3458934"/>
              <a:ext cx="3000394" cy="2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타원 222"/>
            <p:cNvSpPr/>
            <p:nvPr/>
          </p:nvSpPr>
          <p:spPr>
            <a:xfrm>
              <a:off x="4069219" y="3458934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24" name="타원 223"/>
            <p:cNvSpPr/>
            <p:nvPr/>
          </p:nvSpPr>
          <p:spPr>
            <a:xfrm>
              <a:off x="3640591" y="4030438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25" name="타원 224"/>
            <p:cNvSpPr/>
            <p:nvPr/>
          </p:nvSpPr>
          <p:spPr>
            <a:xfrm>
              <a:off x="4497847" y="4030438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26" name="타원 225"/>
            <p:cNvSpPr/>
            <p:nvPr/>
          </p:nvSpPr>
          <p:spPr>
            <a:xfrm>
              <a:off x="4283533" y="4601942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27" name="타원 226"/>
            <p:cNvSpPr/>
            <p:nvPr/>
          </p:nvSpPr>
          <p:spPr>
            <a:xfrm>
              <a:off x="4712161" y="4601942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28" name="타원 3"/>
            <p:cNvSpPr/>
            <p:nvPr/>
          </p:nvSpPr>
          <p:spPr>
            <a:xfrm>
              <a:off x="3729371" y="2315926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29" name="타원 4"/>
            <p:cNvSpPr/>
            <p:nvPr/>
          </p:nvSpPr>
          <p:spPr>
            <a:xfrm>
              <a:off x="3300743" y="2887430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30" name="타원 5"/>
            <p:cNvSpPr/>
            <p:nvPr/>
          </p:nvSpPr>
          <p:spPr>
            <a:xfrm>
              <a:off x="4157999" y="2887430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31" name="타원 230"/>
            <p:cNvSpPr/>
            <p:nvPr/>
          </p:nvSpPr>
          <p:spPr>
            <a:xfrm>
              <a:off x="2783335" y="3458934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32" name="타원 231"/>
            <p:cNvSpPr/>
            <p:nvPr/>
          </p:nvSpPr>
          <p:spPr>
            <a:xfrm>
              <a:off x="3211963" y="4030438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33" name="타원 232"/>
            <p:cNvSpPr/>
            <p:nvPr/>
          </p:nvSpPr>
          <p:spPr>
            <a:xfrm>
              <a:off x="2354707" y="4030438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34" name="타원 233"/>
            <p:cNvSpPr/>
            <p:nvPr/>
          </p:nvSpPr>
          <p:spPr>
            <a:xfrm>
              <a:off x="2569021" y="4601942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35" name="타원 234"/>
            <p:cNvSpPr/>
            <p:nvPr/>
          </p:nvSpPr>
          <p:spPr>
            <a:xfrm>
              <a:off x="2140393" y="4601942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36" name="타원 235"/>
            <p:cNvSpPr/>
            <p:nvPr/>
          </p:nvSpPr>
          <p:spPr>
            <a:xfrm>
              <a:off x="1711765" y="4601942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37" name="타원 13"/>
            <p:cNvSpPr/>
            <p:nvPr/>
          </p:nvSpPr>
          <p:spPr>
            <a:xfrm>
              <a:off x="1283137" y="4601942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38" name="타원 12"/>
            <p:cNvSpPr/>
            <p:nvPr/>
          </p:nvSpPr>
          <p:spPr>
            <a:xfrm>
              <a:off x="845631" y="4601942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39" name="타원 59"/>
            <p:cNvSpPr/>
            <p:nvPr/>
          </p:nvSpPr>
          <p:spPr>
            <a:xfrm>
              <a:off x="381077" y="4601942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40" name="타원 60"/>
            <p:cNvSpPr/>
            <p:nvPr/>
          </p:nvSpPr>
          <p:spPr>
            <a:xfrm>
              <a:off x="640195" y="4030438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41" name="타원 8"/>
            <p:cNvSpPr/>
            <p:nvPr/>
          </p:nvSpPr>
          <p:spPr>
            <a:xfrm>
              <a:off x="1068823" y="3458934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242" name="타원 10"/>
            <p:cNvSpPr/>
            <p:nvPr/>
          </p:nvSpPr>
          <p:spPr>
            <a:xfrm>
              <a:off x="1497451" y="4030438"/>
              <a:ext cx="285752" cy="285752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1800" b="1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cxnSp>
          <p:nvCxnSpPr>
            <p:cNvPr id="243" name="직선 연결선 99"/>
            <p:cNvCxnSpPr/>
            <p:nvPr/>
          </p:nvCxnSpPr>
          <p:spPr>
            <a:xfrm rot="5400000">
              <a:off x="2175318" y="2637397"/>
              <a:ext cx="1358116" cy="794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4" name="그룹 100"/>
            <p:cNvGrpSpPr/>
            <p:nvPr/>
          </p:nvGrpSpPr>
          <p:grpSpPr>
            <a:xfrm>
              <a:off x="2068955" y="3446792"/>
              <a:ext cx="285752" cy="369332"/>
              <a:chOff x="3571868" y="285728"/>
              <a:chExt cx="285752" cy="369332"/>
            </a:xfrm>
          </p:grpSpPr>
          <p:sp>
            <p:nvSpPr>
              <p:cNvPr id="259" name="TextBox 101"/>
              <p:cNvSpPr txBox="1"/>
              <p:nvPr/>
            </p:nvSpPr>
            <p:spPr>
              <a:xfrm>
                <a:off x="3571868" y="285728"/>
                <a:ext cx="28575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1800" b="1" dirty="0" smtClean="0">
                    <a:solidFill>
                      <a:schemeClr val="bg2"/>
                    </a:solidFill>
                    <a:latin typeface="+mn-ea"/>
                    <a:cs typeface="Times New Roman" pitchFamily="18" charset="0"/>
                  </a:rPr>
                  <a:t>3</a:t>
                </a:r>
                <a:endParaRPr lang="ko-KR" altLang="en-US" sz="1800" b="1" dirty="0">
                  <a:solidFill>
                    <a:schemeClr val="bg2"/>
                  </a:solidFill>
                  <a:latin typeface="+mn-ea"/>
                  <a:cs typeface="Times New Roman" pitchFamily="18" charset="0"/>
                </a:endParaRPr>
              </a:p>
            </p:txBody>
          </p:sp>
          <p:sp>
            <p:nvSpPr>
              <p:cNvPr id="260" name="타원 102"/>
              <p:cNvSpPr/>
              <p:nvPr/>
            </p:nvSpPr>
            <p:spPr>
              <a:xfrm>
                <a:off x="3616672" y="357166"/>
                <a:ext cx="205436" cy="223192"/>
              </a:xfrm>
              <a:prstGeom prst="ellipse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ko-KR" altLang="en-US" sz="1800" dirty="0">
                  <a:solidFill>
                    <a:schemeClr val="bg2"/>
                  </a:solidFill>
                  <a:latin typeface="+mn-ea"/>
                </a:endParaRPr>
              </a:p>
            </p:txBody>
          </p:sp>
        </p:grpSp>
        <p:grpSp>
          <p:nvGrpSpPr>
            <p:cNvPr id="245" name="그룹 103"/>
            <p:cNvGrpSpPr/>
            <p:nvPr/>
          </p:nvGrpSpPr>
          <p:grpSpPr>
            <a:xfrm>
              <a:off x="3569153" y="3446792"/>
              <a:ext cx="285752" cy="369332"/>
              <a:chOff x="3571868" y="285728"/>
              <a:chExt cx="285752" cy="369332"/>
            </a:xfrm>
          </p:grpSpPr>
          <p:sp>
            <p:nvSpPr>
              <p:cNvPr id="257" name="TextBox 104"/>
              <p:cNvSpPr txBox="1"/>
              <p:nvPr/>
            </p:nvSpPr>
            <p:spPr>
              <a:xfrm>
                <a:off x="3571868" y="285728"/>
                <a:ext cx="28575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1800" b="1" dirty="0" smtClean="0">
                    <a:solidFill>
                      <a:schemeClr val="bg2"/>
                    </a:solidFill>
                    <a:latin typeface="+mn-ea"/>
                    <a:cs typeface="Times New Roman" pitchFamily="18" charset="0"/>
                  </a:rPr>
                  <a:t>4</a:t>
                </a:r>
                <a:endParaRPr lang="ko-KR" altLang="en-US" sz="1800" b="1" dirty="0">
                  <a:solidFill>
                    <a:schemeClr val="bg2"/>
                  </a:solidFill>
                  <a:latin typeface="+mn-ea"/>
                  <a:cs typeface="Times New Roman" pitchFamily="18" charset="0"/>
                </a:endParaRPr>
              </a:p>
            </p:txBody>
          </p:sp>
          <p:sp>
            <p:nvSpPr>
              <p:cNvPr id="258" name="타원 105"/>
              <p:cNvSpPr/>
              <p:nvPr/>
            </p:nvSpPr>
            <p:spPr>
              <a:xfrm>
                <a:off x="3616672" y="357166"/>
                <a:ext cx="205436" cy="223192"/>
              </a:xfrm>
              <a:prstGeom prst="ellipse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ko-KR" altLang="en-US" sz="1800" dirty="0">
                  <a:solidFill>
                    <a:schemeClr val="bg2"/>
                  </a:solidFill>
                  <a:latin typeface="+mn-ea"/>
                </a:endParaRPr>
              </a:p>
            </p:txBody>
          </p:sp>
        </p:grpSp>
        <p:grpSp>
          <p:nvGrpSpPr>
            <p:cNvPr id="246" name="그룹 106"/>
            <p:cNvGrpSpPr/>
            <p:nvPr/>
          </p:nvGrpSpPr>
          <p:grpSpPr>
            <a:xfrm>
              <a:off x="1636921" y="2250610"/>
              <a:ext cx="285752" cy="369332"/>
              <a:chOff x="3571868" y="285728"/>
              <a:chExt cx="285752" cy="369332"/>
            </a:xfrm>
          </p:grpSpPr>
          <p:sp>
            <p:nvSpPr>
              <p:cNvPr id="255" name="TextBox 254"/>
              <p:cNvSpPr txBox="1"/>
              <p:nvPr/>
            </p:nvSpPr>
            <p:spPr>
              <a:xfrm>
                <a:off x="3571868" y="285728"/>
                <a:ext cx="28575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1800" b="1" dirty="0" smtClean="0">
                    <a:solidFill>
                      <a:schemeClr val="bg2"/>
                    </a:solidFill>
                    <a:latin typeface="+mn-ea"/>
                    <a:cs typeface="Times New Roman"/>
                  </a:rPr>
                  <a:t>0</a:t>
                </a:r>
                <a:endParaRPr lang="ko-KR" altLang="en-US" sz="1800" b="1" dirty="0">
                  <a:solidFill>
                    <a:schemeClr val="bg2"/>
                  </a:solidFill>
                  <a:latin typeface="+mn-ea"/>
                  <a:cs typeface="Times New Roman" pitchFamily="18" charset="0"/>
                </a:endParaRPr>
              </a:p>
            </p:txBody>
          </p:sp>
          <p:sp>
            <p:nvSpPr>
              <p:cNvPr id="256" name="타원 255"/>
              <p:cNvSpPr/>
              <p:nvPr/>
            </p:nvSpPr>
            <p:spPr>
              <a:xfrm>
                <a:off x="3616672" y="357166"/>
                <a:ext cx="205436" cy="223192"/>
              </a:xfrm>
              <a:prstGeom prst="ellipse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ko-KR" altLang="en-US" sz="1800" dirty="0">
                  <a:solidFill>
                    <a:schemeClr val="bg2"/>
                  </a:solidFill>
                  <a:latin typeface="+mn-ea"/>
                </a:endParaRPr>
              </a:p>
            </p:txBody>
          </p:sp>
        </p:grpSp>
        <p:grpSp>
          <p:nvGrpSpPr>
            <p:cNvPr id="247" name="그룹 109"/>
            <p:cNvGrpSpPr/>
            <p:nvPr/>
          </p:nvGrpSpPr>
          <p:grpSpPr>
            <a:xfrm>
              <a:off x="3069087" y="2315926"/>
              <a:ext cx="285752" cy="369332"/>
              <a:chOff x="3571868" y="285728"/>
              <a:chExt cx="285752" cy="369332"/>
            </a:xfrm>
          </p:grpSpPr>
          <p:sp>
            <p:nvSpPr>
              <p:cNvPr id="253" name="TextBox 252"/>
              <p:cNvSpPr txBox="1"/>
              <p:nvPr/>
            </p:nvSpPr>
            <p:spPr>
              <a:xfrm>
                <a:off x="3571868" y="285728"/>
                <a:ext cx="28575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1800" b="1" dirty="0" smtClean="0">
                    <a:solidFill>
                      <a:schemeClr val="bg2"/>
                    </a:solidFill>
                    <a:latin typeface="+mn-ea"/>
                    <a:cs typeface="Times New Roman" pitchFamily="18" charset="0"/>
                  </a:rPr>
                  <a:t>1</a:t>
                </a:r>
                <a:endParaRPr lang="ko-KR" altLang="en-US" sz="1800" b="1" dirty="0">
                  <a:solidFill>
                    <a:schemeClr val="bg2"/>
                  </a:solidFill>
                  <a:latin typeface="+mn-ea"/>
                  <a:cs typeface="Times New Roman" pitchFamily="18" charset="0"/>
                </a:endParaRPr>
              </a:p>
            </p:txBody>
          </p:sp>
          <p:sp>
            <p:nvSpPr>
              <p:cNvPr id="254" name="타원 111"/>
              <p:cNvSpPr/>
              <p:nvPr/>
            </p:nvSpPr>
            <p:spPr>
              <a:xfrm>
                <a:off x="3616672" y="357166"/>
                <a:ext cx="205436" cy="223192"/>
              </a:xfrm>
              <a:prstGeom prst="ellipse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ko-KR" altLang="en-US" sz="1800" dirty="0">
                  <a:solidFill>
                    <a:schemeClr val="bg2"/>
                  </a:solidFill>
                  <a:latin typeface="+mn-ea"/>
                </a:endParaRPr>
              </a:p>
            </p:txBody>
          </p:sp>
        </p:grpSp>
        <p:grpSp>
          <p:nvGrpSpPr>
            <p:cNvPr id="248" name="그룹 112"/>
            <p:cNvGrpSpPr/>
            <p:nvPr/>
          </p:nvGrpSpPr>
          <p:grpSpPr>
            <a:xfrm>
              <a:off x="354443" y="3446792"/>
              <a:ext cx="285752" cy="369332"/>
              <a:chOff x="3571868" y="285728"/>
              <a:chExt cx="285752" cy="369332"/>
            </a:xfrm>
          </p:grpSpPr>
          <p:sp>
            <p:nvSpPr>
              <p:cNvPr id="251" name="TextBox 113"/>
              <p:cNvSpPr txBox="1"/>
              <p:nvPr/>
            </p:nvSpPr>
            <p:spPr>
              <a:xfrm>
                <a:off x="3571868" y="285728"/>
                <a:ext cx="28575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1800" b="1" dirty="0" smtClean="0">
                    <a:solidFill>
                      <a:schemeClr val="bg2"/>
                    </a:solidFill>
                    <a:latin typeface="+mn-ea"/>
                    <a:cs typeface="Times New Roman" pitchFamily="18" charset="0"/>
                  </a:rPr>
                  <a:t>2</a:t>
                </a:r>
                <a:endParaRPr lang="ko-KR" altLang="en-US" sz="1800" b="1" dirty="0">
                  <a:solidFill>
                    <a:schemeClr val="bg2"/>
                  </a:solidFill>
                  <a:latin typeface="+mn-ea"/>
                  <a:cs typeface="Times New Roman" pitchFamily="18" charset="0"/>
                </a:endParaRPr>
              </a:p>
            </p:txBody>
          </p:sp>
          <p:sp>
            <p:nvSpPr>
              <p:cNvPr id="252" name="타원 114"/>
              <p:cNvSpPr/>
              <p:nvPr/>
            </p:nvSpPr>
            <p:spPr>
              <a:xfrm>
                <a:off x="3616672" y="357166"/>
                <a:ext cx="205436" cy="223192"/>
              </a:xfrm>
              <a:prstGeom prst="ellipse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ko-KR" altLang="en-US" sz="1800" dirty="0">
                  <a:solidFill>
                    <a:schemeClr val="bg2"/>
                  </a:solidFill>
                  <a:latin typeface="+mn-ea"/>
                </a:endParaRPr>
              </a:p>
            </p:txBody>
          </p:sp>
        </p:grpSp>
        <p:cxnSp>
          <p:nvCxnSpPr>
            <p:cNvPr id="266" name="직선 연결선 265"/>
            <p:cNvCxnSpPr/>
            <p:nvPr/>
          </p:nvCxnSpPr>
          <p:spPr>
            <a:xfrm rot="5400000">
              <a:off x="-1209674" y="3458938"/>
              <a:ext cx="3000394" cy="2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직선 연결선 266"/>
            <p:cNvCxnSpPr/>
            <p:nvPr/>
          </p:nvCxnSpPr>
          <p:spPr>
            <a:xfrm flipV="1">
              <a:off x="293891" y="4948914"/>
              <a:ext cx="4786346" cy="1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직선 연결선 267"/>
            <p:cNvCxnSpPr/>
            <p:nvPr/>
          </p:nvCxnSpPr>
          <p:spPr>
            <a:xfrm flipV="1">
              <a:off x="293890" y="1966231"/>
              <a:ext cx="4786346" cy="1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Encoding Tree Structure</a:t>
            </a:r>
            <a:endParaRPr lang="ko-KR" altLang="en-US" dirty="0"/>
          </a:p>
        </p:txBody>
      </p:sp>
      <p:grpSp>
        <p:nvGrpSpPr>
          <p:cNvPr id="134" name="그룹 133"/>
          <p:cNvGrpSpPr/>
          <p:nvPr/>
        </p:nvGrpSpPr>
        <p:grpSpPr>
          <a:xfrm>
            <a:off x="6163854" y="3597268"/>
            <a:ext cx="1116374" cy="991253"/>
            <a:chOff x="1785918" y="714356"/>
            <a:chExt cx="1669655" cy="1785949"/>
          </a:xfrm>
        </p:grpSpPr>
        <p:cxnSp>
          <p:nvCxnSpPr>
            <p:cNvPr id="135" name="직선 연결선 134"/>
            <p:cNvCxnSpPr>
              <a:stCxn id="138" idx="2"/>
              <a:endCxn id="142" idx="0"/>
            </p:cNvCxnSpPr>
            <p:nvPr/>
          </p:nvCxnSpPr>
          <p:spPr>
            <a:xfrm rot="10800000" flipV="1">
              <a:off x="2020991" y="2489527"/>
              <a:ext cx="1302784" cy="8756"/>
            </a:xfrm>
            <a:prstGeom prst="line">
              <a:avLst/>
            </a:prstGeom>
            <a:ln w="31750">
              <a:solidFill>
                <a:schemeClr val="accent6">
                  <a:lumMod val="40000"/>
                  <a:lumOff val="6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그룹 200"/>
            <p:cNvGrpSpPr/>
            <p:nvPr/>
          </p:nvGrpSpPr>
          <p:grpSpPr>
            <a:xfrm>
              <a:off x="1785918" y="714356"/>
              <a:ext cx="1669655" cy="1785949"/>
              <a:chOff x="1785918" y="714356"/>
              <a:chExt cx="1669655" cy="1785949"/>
            </a:xfrm>
          </p:grpSpPr>
          <p:grpSp>
            <p:nvGrpSpPr>
              <p:cNvPr id="137" name="그룹 170"/>
              <p:cNvGrpSpPr/>
              <p:nvPr/>
            </p:nvGrpSpPr>
            <p:grpSpPr>
              <a:xfrm>
                <a:off x="1785918" y="714356"/>
                <a:ext cx="1134820" cy="1785949"/>
                <a:chOff x="1785918" y="785794"/>
                <a:chExt cx="1134820" cy="1785949"/>
              </a:xfrm>
            </p:grpSpPr>
            <p:cxnSp>
              <p:nvCxnSpPr>
                <p:cNvPr id="140" name="직선 연결선 139"/>
                <p:cNvCxnSpPr>
                  <a:stCxn id="142" idx="2"/>
                  <a:endCxn id="141" idx="0"/>
                </p:cNvCxnSpPr>
                <p:nvPr/>
              </p:nvCxnSpPr>
              <p:spPr>
                <a:xfrm rot="5400000" flipH="1" flipV="1">
                  <a:off x="1456261" y="1311141"/>
                  <a:ext cx="1295528" cy="578322"/>
                </a:xfrm>
                <a:prstGeom prst="line">
                  <a:avLst/>
                </a:prstGeom>
                <a:ln w="317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원호 140"/>
                <p:cNvSpPr/>
                <p:nvPr/>
              </p:nvSpPr>
              <p:spPr>
                <a:xfrm>
                  <a:off x="2386523" y="785794"/>
                  <a:ext cx="534215" cy="428628"/>
                </a:xfrm>
                <a:prstGeom prst="arc">
                  <a:avLst>
                    <a:gd name="adj1" fmla="val 11317310"/>
                    <a:gd name="adj2" fmla="val 21224439"/>
                  </a:avLst>
                </a:prstGeom>
                <a:ln w="317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l"/>
                  <a:endParaRPr lang="ko-KR" altLang="en-US" sz="1800" b="1" dirty="0">
                    <a:solidFill>
                      <a:schemeClr val="bg2"/>
                    </a:solidFill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42" name="원호 141"/>
                <p:cNvSpPr/>
                <p:nvPr/>
              </p:nvSpPr>
              <p:spPr>
                <a:xfrm rot="10800000">
                  <a:off x="1785918" y="2143117"/>
                  <a:ext cx="413475" cy="428626"/>
                </a:xfrm>
                <a:prstGeom prst="arc">
                  <a:avLst>
                    <a:gd name="adj1" fmla="val 15651966"/>
                    <a:gd name="adj2" fmla="val 1623003"/>
                  </a:avLst>
                </a:prstGeom>
                <a:ln w="317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l"/>
                  <a:endParaRPr lang="ko-KR" altLang="en-US" sz="1800" b="1" dirty="0">
                    <a:solidFill>
                      <a:schemeClr val="bg2"/>
                    </a:solidFill>
                    <a:latin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8" name="원호 137"/>
              <p:cNvSpPr/>
              <p:nvPr/>
            </p:nvSpPr>
            <p:spPr>
              <a:xfrm rot="10800000">
                <a:off x="3071803" y="2071676"/>
                <a:ext cx="383770" cy="428628"/>
              </a:xfrm>
              <a:prstGeom prst="arc">
                <a:avLst>
                  <a:gd name="adj1" fmla="val 8905249"/>
                  <a:gd name="adj2" fmla="val 15025386"/>
                </a:avLst>
              </a:prstGeom>
              <a:ln w="31750">
                <a:solidFill>
                  <a:schemeClr val="accent6">
                    <a:lumMod val="40000"/>
                    <a:lumOff val="60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l"/>
                <a:endParaRPr lang="ko-KR" altLang="en-US" sz="1800" b="1" dirty="0">
                  <a:solidFill>
                    <a:schemeClr val="bg2"/>
                  </a:solidFill>
                  <a:latin typeface="+mn-ea"/>
                  <a:cs typeface="Times New Roman" pitchFamily="18" charset="0"/>
                </a:endParaRPr>
              </a:p>
            </p:txBody>
          </p:sp>
          <p:cxnSp>
            <p:nvCxnSpPr>
              <p:cNvPr id="139" name="직선 연결선 138"/>
              <p:cNvCxnSpPr>
                <a:stCxn id="138" idx="0"/>
                <a:endCxn id="141" idx="2"/>
              </p:cNvCxnSpPr>
              <p:nvPr/>
            </p:nvCxnSpPr>
            <p:spPr>
              <a:xfrm rot="16200000" flipV="1">
                <a:off x="2533543" y="1277491"/>
                <a:ext cx="1273718" cy="506427"/>
              </a:xfrm>
              <a:prstGeom prst="line">
                <a:avLst/>
              </a:prstGeom>
              <a:ln w="31750">
                <a:solidFill>
                  <a:schemeClr val="accent6">
                    <a:lumMod val="40000"/>
                    <a:lumOff val="60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그룹 142"/>
          <p:cNvGrpSpPr/>
          <p:nvPr/>
        </p:nvGrpSpPr>
        <p:grpSpPr>
          <a:xfrm>
            <a:off x="5727293" y="3615891"/>
            <a:ext cx="596779" cy="423447"/>
            <a:chOff x="1785918" y="714356"/>
            <a:chExt cx="1714512" cy="1803628"/>
          </a:xfrm>
        </p:grpSpPr>
        <p:cxnSp>
          <p:nvCxnSpPr>
            <p:cNvPr id="144" name="직선 연결선 143"/>
            <p:cNvCxnSpPr>
              <a:stCxn id="147" idx="2"/>
            </p:cNvCxnSpPr>
            <p:nvPr/>
          </p:nvCxnSpPr>
          <p:spPr>
            <a:xfrm rot="10800000" flipV="1">
              <a:off x="2049401" y="2494391"/>
              <a:ext cx="1286705" cy="23593"/>
            </a:xfrm>
            <a:prstGeom prst="line">
              <a:avLst/>
            </a:prstGeom>
            <a:ln w="31750">
              <a:solidFill>
                <a:schemeClr val="accent6">
                  <a:lumMod val="40000"/>
                  <a:lumOff val="6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그룹 200"/>
            <p:cNvGrpSpPr/>
            <p:nvPr/>
          </p:nvGrpSpPr>
          <p:grpSpPr>
            <a:xfrm>
              <a:off x="1785918" y="714356"/>
              <a:ext cx="1714512" cy="1785951"/>
              <a:chOff x="1785918" y="714356"/>
              <a:chExt cx="1714512" cy="1785950"/>
            </a:xfrm>
          </p:grpSpPr>
          <p:grpSp>
            <p:nvGrpSpPr>
              <p:cNvPr id="146" name="그룹 170"/>
              <p:cNvGrpSpPr/>
              <p:nvPr/>
            </p:nvGrpSpPr>
            <p:grpSpPr>
              <a:xfrm>
                <a:off x="1785918" y="714356"/>
                <a:ext cx="1071570" cy="1785949"/>
                <a:chOff x="1785918" y="785794"/>
                <a:chExt cx="1071570" cy="1785949"/>
              </a:xfrm>
            </p:grpSpPr>
            <p:cxnSp>
              <p:nvCxnSpPr>
                <p:cNvPr id="149" name="직선 연결선 148"/>
                <p:cNvCxnSpPr>
                  <a:stCxn id="151" idx="2"/>
                  <a:endCxn id="150" idx="0"/>
                </p:cNvCxnSpPr>
                <p:nvPr/>
              </p:nvCxnSpPr>
              <p:spPr>
                <a:xfrm rot="5400000" flipH="1" flipV="1">
                  <a:off x="1467749" y="1283916"/>
                  <a:ext cx="1314819" cy="625148"/>
                </a:xfrm>
                <a:prstGeom prst="line">
                  <a:avLst/>
                </a:prstGeom>
                <a:ln w="317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원호 149"/>
                <p:cNvSpPr/>
                <p:nvPr/>
              </p:nvSpPr>
              <p:spPr>
                <a:xfrm>
                  <a:off x="2428860" y="785794"/>
                  <a:ext cx="428628" cy="428628"/>
                </a:xfrm>
                <a:prstGeom prst="arc">
                  <a:avLst>
                    <a:gd name="adj1" fmla="val 11722323"/>
                    <a:gd name="adj2" fmla="val 20199708"/>
                  </a:avLst>
                </a:prstGeom>
                <a:ln w="317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l"/>
                  <a:endParaRPr lang="ko-KR" altLang="en-US" sz="1800" b="1" dirty="0">
                    <a:solidFill>
                      <a:schemeClr val="bg2"/>
                    </a:solidFill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51" name="원호 150"/>
                <p:cNvSpPr/>
                <p:nvPr/>
              </p:nvSpPr>
              <p:spPr>
                <a:xfrm rot="10800000">
                  <a:off x="1785918" y="2143116"/>
                  <a:ext cx="428629" cy="428627"/>
                </a:xfrm>
                <a:prstGeom prst="arc">
                  <a:avLst>
                    <a:gd name="adj1" fmla="val 15651966"/>
                    <a:gd name="adj2" fmla="val 1623003"/>
                  </a:avLst>
                </a:prstGeom>
                <a:ln w="317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l"/>
                  <a:endParaRPr lang="ko-KR" altLang="en-US" sz="1800" b="1" dirty="0">
                    <a:solidFill>
                      <a:schemeClr val="bg2"/>
                    </a:solidFill>
                    <a:latin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7" name="원호 146"/>
              <p:cNvSpPr/>
              <p:nvPr/>
            </p:nvSpPr>
            <p:spPr>
              <a:xfrm rot="10800000">
                <a:off x="3071802" y="2071678"/>
                <a:ext cx="428628" cy="428628"/>
              </a:xfrm>
              <a:prstGeom prst="arc">
                <a:avLst>
                  <a:gd name="adj1" fmla="val 8905249"/>
                  <a:gd name="adj2" fmla="val 15025386"/>
                </a:avLst>
              </a:prstGeom>
              <a:ln w="31750">
                <a:solidFill>
                  <a:schemeClr val="accent6">
                    <a:lumMod val="40000"/>
                    <a:lumOff val="60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l"/>
                <a:endParaRPr lang="ko-KR" altLang="en-US" sz="1800" b="1" dirty="0">
                  <a:solidFill>
                    <a:schemeClr val="bg2"/>
                  </a:solidFill>
                  <a:latin typeface="+mn-ea"/>
                  <a:cs typeface="Times New Roman" pitchFamily="18" charset="0"/>
                </a:endParaRPr>
              </a:p>
            </p:txBody>
          </p:sp>
          <p:cxnSp>
            <p:nvCxnSpPr>
              <p:cNvPr id="148" name="직선 연결선 147"/>
              <p:cNvCxnSpPr>
                <a:stCxn id="147" idx="0"/>
                <a:endCxn id="150" idx="2"/>
              </p:cNvCxnSpPr>
              <p:nvPr/>
            </p:nvCxnSpPr>
            <p:spPr>
              <a:xfrm rot="16200000" flipV="1">
                <a:off x="2486378" y="1189155"/>
                <a:ext cx="1329304" cy="627223"/>
              </a:xfrm>
              <a:prstGeom prst="line">
                <a:avLst/>
              </a:prstGeom>
              <a:ln w="31750">
                <a:solidFill>
                  <a:schemeClr val="accent6">
                    <a:lumMod val="40000"/>
                    <a:lumOff val="60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2" name="그룹 80"/>
          <p:cNvGrpSpPr/>
          <p:nvPr/>
        </p:nvGrpSpPr>
        <p:grpSpPr>
          <a:xfrm>
            <a:off x="5387328" y="1607538"/>
            <a:ext cx="2276724" cy="1616440"/>
            <a:chOff x="1785918" y="790344"/>
            <a:chExt cx="1714512" cy="1709961"/>
          </a:xfrm>
        </p:grpSpPr>
        <p:cxnSp>
          <p:nvCxnSpPr>
            <p:cNvPr id="153" name="직선 연결선 152"/>
            <p:cNvCxnSpPr>
              <a:stCxn id="156" idx="2"/>
              <a:endCxn id="160" idx="0"/>
            </p:cNvCxnSpPr>
            <p:nvPr/>
          </p:nvCxnSpPr>
          <p:spPr>
            <a:xfrm rot="10800000">
              <a:off x="1921806" y="2498156"/>
              <a:ext cx="1447834" cy="1108"/>
            </a:xfrm>
            <a:prstGeom prst="line">
              <a:avLst/>
            </a:prstGeom>
            <a:ln w="31750">
              <a:solidFill>
                <a:schemeClr val="accent6">
                  <a:lumMod val="40000"/>
                  <a:lumOff val="6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그룹 200"/>
            <p:cNvGrpSpPr/>
            <p:nvPr/>
          </p:nvGrpSpPr>
          <p:grpSpPr>
            <a:xfrm>
              <a:off x="1785918" y="790344"/>
              <a:ext cx="1714512" cy="1709961"/>
              <a:chOff x="1785918" y="790344"/>
              <a:chExt cx="1714512" cy="1709961"/>
            </a:xfrm>
          </p:grpSpPr>
          <p:grpSp>
            <p:nvGrpSpPr>
              <p:cNvPr id="155" name="그룹 170"/>
              <p:cNvGrpSpPr/>
              <p:nvPr/>
            </p:nvGrpSpPr>
            <p:grpSpPr>
              <a:xfrm>
                <a:off x="1785918" y="790344"/>
                <a:ext cx="1000132" cy="1709961"/>
                <a:chOff x="1785918" y="861782"/>
                <a:chExt cx="1000132" cy="1709961"/>
              </a:xfrm>
            </p:grpSpPr>
            <p:cxnSp>
              <p:nvCxnSpPr>
                <p:cNvPr id="158" name="직선 연결선 157"/>
                <p:cNvCxnSpPr>
                  <a:stCxn id="160" idx="2"/>
                  <a:endCxn id="159" idx="0"/>
                </p:cNvCxnSpPr>
                <p:nvPr/>
              </p:nvCxnSpPr>
              <p:spPr>
                <a:xfrm rot="5400000" flipH="1" flipV="1">
                  <a:off x="1502647" y="1261691"/>
                  <a:ext cx="1308131" cy="724672"/>
                </a:xfrm>
                <a:prstGeom prst="line">
                  <a:avLst/>
                </a:prstGeom>
                <a:ln w="317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원호 158"/>
                <p:cNvSpPr/>
                <p:nvPr/>
              </p:nvSpPr>
              <p:spPr>
                <a:xfrm>
                  <a:off x="2500297" y="861782"/>
                  <a:ext cx="285753" cy="428629"/>
                </a:xfrm>
                <a:prstGeom prst="arc">
                  <a:avLst>
                    <a:gd name="adj1" fmla="val 12679731"/>
                    <a:gd name="adj2" fmla="val 19875896"/>
                  </a:avLst>
                </a:prstGeom>
                <a:ln w="317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l"/>
                  <a:endParaRPr lang="ko-KR" altLang="en-US" sz="1800" b="1" dirty="0">
                    <a:solidFill>
                      <a:schemeClr val="bg2"/>
                    </a:solidFill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60" name="원호 159"/>
                <p:cNvSpPr/>
                <p:nvPr/>
              </p:nvSpPr>
              <p:spPr>
                <a:xfrm rot="10800000">
                  <a:off x="1785918" y="2143115"/>
                  <a:ext cx="238127" cy="428628"/>
                </a:xfrm>
                <a:prstGeom prst="arc">
                  <a:avLst>
                    <a:gd name="adj1" fmla="val 15794086"/>
                    <a:gd name="adj2" fmla="val 1623003"/>
                  </a:avLst>
                </a:prstGeom>
                <a:ln w="317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l"/>
                  <a:endParaRPr lang="ko-KR" altLang="en-US" sz="1800" b="1" dirty="0">
                    <a:solidFill>
                      <a:schemeClr val="bg2"/>
                    </a:solidFill>
                    <a:latin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6" name="원호 155"/>
              <p:cNvSpPr/>
              <p:nvPr/>
            </p:nvSpPr>
            <p:spPr>
              <a:xfrm rot="10800000">
                <a:off x="3262303" y="2071677"/>
                <a:ext cx="238127" cy="428628"/>
              </a:xfrm>
              <a:prstGeom prst="arc">
                <a:avLst>
                  <a:gd name="adj1" fmla="val 8905249"/>
                  <a:gd name="adj2" fmla="val 16482175"/>
                </a:avLst>
              </a:prstGeom>
              <a:ln w="31750">
                <a:solidFill>
                  <a:schemeClr val="accent6">
                    <a:lumMod val="40000"/>
                    <a:lumOff val="60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l"/>
                <a:endParaRPr lang="ko-KR" altLang="en-US" sz="1800" b="1" dirty="0">
                  <a:solidFill>
                    <a:schemeClr val="bg2"/>
                  </a:solidFill>
                  <a:latin typeface="+mn-ea"/>
                  <a:cs typeface="Times New Roman" pitchFamily="18" charset="0"/>
                </a:endParaRPr>
              </a:p>
            </p:txBody>
          </p:sp>
          <p:cxnSp>
            <p:nvCxnSpPr>
              <p:cNvPr id="157" name="직선 연결선 156"/>
              <p:cNvCxnSpPr>
                <a:stCxn id="156" idx="0"/>
                <a:endCxn id="159" idx="2"/>
              </p:cNvCxnSpPr>
              <p:nvPr/>
            </p:nvCxnSpPr>
            <p:spPr>
              <a:xfrm rot="16200000" flipV="1">
                <a:off x="2486232" y="1190809"/>
                <a:ext cx="1286528" cy="718443"/>
              </a:xfrm>
              <a:prstGeom prst="line">
                <a:avLst/>
              </a:prstGeom>
              <a:ln w="31750">
                <a:solidFill>
                  <a:schemeClr val="accent6">
                    <a:lumMod val="40000"/>
                    <a:lumOff val="60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그룹 132"/>
          <p:cNvGrpSpPr/>
          <p:nvPr/>
        </p:nvGrpSpPr>
        <p:grpSpPr>
          <a:xfrm>
            <a:off x="5431304" y="2143116"/>
            <a:ext cx="2071702" cy="2012406"/>
            <a:chOff x="5072066" y="2143116"/>
            <a:chExt cx="2071702" cy="2012406"/>
          </a:xfrm>
        </p:grpSpPr>
        <p:grpSp>
          <p:nvGrpSpPr>
            <p:cNvPr id="191" name="그룹 115"/>
            <p:cNvGrpSpPr/>
            <p:nvPr/>
          </p:nvGrpSpPr>
          <p:grpSpPr>
            <a:xfrm>
              <a:off x="5072066" y="2143116"/>
              <a:ext cx="285752" cy="369332"/>
              <a:chOff x="3571868" y="285728"/>
              <a:chExt cx="285752" cy="369332"/>
            </a:xfrm>
          </p:grpSpPr>
          <p:sp>
            <p:nvSpPr>
              <p:cNvPr id="198" name="TextBox 197"/>
              <p:cNvSpPr txBox="1"/>
              <p:nvPr/>
            </p:nvSpPr>
            <p:spPr>
              <a:xfrm>
                <a:off x="3571868" y="285728"/>
                <a:ext cx="28575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1800" b="1" dirty="0" smtClean="0">
                    <a:solidFill>
                      <a:schemeClr val="bg2"/>
                    </a:solidFill>
                    <a:latin typeface="+mn-ea"/>
                    <a:cs typeface="Times New Roman" pitchFamily="18" charset="0"/>
                  </a:rPr>
                  <a:t>2</a:t>
                </a:r>
                <a:endParaRPr lang="ko-KR" altLang="en-US" sz="1800" b="1" dirty="0">
                  <a:solidFill>
                    <a:schemeClr val="bg2"/>
                  </a:solidFill>
                  <a:latin typeface="+mn-ea"/>
                  <a:cs typeface="Times New Roman" pitchFamily="18" charset="0"/>
                </a:endParaRPr>
              </a:p>
            </p:txBody>
          </p:sp>
          <p:sp>
            <p:nvSpPr>
              <p:cNvPr id="199" name="타원 198"/>
              <p:cNvSpPr/>
              <p:nvPr/>
            </p:nvSpPr>
            <p:spPr>
              <a:xfrm>
                <a:off x="3616672" y="357166"/>
                <a:ext cx="205436" cy="223192"/>
              </a:xfrm>
              <a:prstGeom prst="ellipse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ko-KR" altLang="en-US" sz="1800" dirty="0">
                  <a:solidFill>
                    <a:schemeClr val="bg2"/>
                  </a:solidFill>
                  <a:latin typeface="+mn-ea"/>
                </a:endParaRPr>
              </a:p>
            </p:txBody>
          </p:sp>
        </p:grpSp>
        <p:grpSp>
          <p:nvGrpSpPr>
            <p:cNvPr id="192" name="그룹 118"/>
            <p:cNvGrpSpPr/>
            <p:nvPr/>
          </p:nvGrpSpPr>
          <p:grpSpPr>
            <a:xfrm>
              <a:off x="5143504" y="3500438"/>
              <a:ext cx="285752" cy="369332"/>
              <a:chOff x="3571868" y="285728"/>
              <a:chExt cx="285752" cy="369332"/>
            </a:xfrm>
          </p:grpSpPr>
          <p:sp>
            <p:nvSpPr>
              <p:cNvPr id="196" name="TextBox 195"/>
              <p:cNvSpPr txBox="1"/>
              <p:nvPr/>
            </p:nvSpPr>
            <p:spPr>
              <a:xfrm>
                <a:off x="3571868" y="285728"/>
                <a:ext cx="28575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1800" b="1" dirty="0" smtClean="0">
                    <a:solidFill>
                      <a:schemeClr val="bg2"/>
                    </a:solidFill>
                    <a:latin typeface="+mn-ea"/>
                    <a:cs typeface="Times New Roman"/>
                  </a:rPr>
                  <a:t>0</a:t>
                </a:r>
                <a:endParaRPr lang="ko-KR" altLang="en-US" sz="1800" b="1" dirty="0">
                  <a:solidFill>
                    <a:schemeClr val="bg2"/>
                  </a:solidFill>
                  <a:latin typeface="+mn-ea"/>
                  <a:cs typeface="Times New Roman" pitchFamily="18" charset="0"/>
                </a:endParaRPr>
              </a:p>
            </p:txBody>
          </p:sp>
          <p:sp>
            <p:nvSpPr>
              <p:cNvPr id="197" name="타원 196"/>
              <p:cNvSpPr/>
              <p:nvPr/>
            </p:nvSpPr>
            <p:spPr>
              <a:xfrm>
                <a:off x="3616672" y="357166"/>
                <a:ext cx="205436" cy="223192"/>
              </a:xfrm>
              <a:prstGeom prst="ellipse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ko-KR" altLang="en-US" sz="1800" dirty="0">
                  <a:solidFill>
                    <a:schemeClr val="bg2"/>
                  </a:solidFill>
                  <a:latin typeface="+mn-ea"/>
                </a:endParaRPr>
              </a:p>
            </p:txBody>
          </p:sp>
        </p:grpSp>
        <p:grpSp>
          <p:nvGrpSpPr>
            <p:cNvPr id="193" name="그룹 121"/>
            <p:cNvGrpSpPr/>
            <p:nvPr/>
          </p:nvGrpSpPr>
          <p:grpSpPr>
            <a:xfrm>
              <a:off x="6858016" y="3786190"/>
              <a:ext cx="285752" cy="369332"/>
              <a:chOff x="3571868" y="285728"/>
              <a:chExt cx="285752" cy="369332"/>
            </a:xfrm>
          </p:grpSpPr>
          <p:sp>
            <p:nvSpPr>
              <p:cNvPr id="194" name="TextBox 193"/>
              <p:cNvSpPr txBox="1"/>
              <p:nvPr/>
            </p:nvSpPr>
            <p:spPr>
              <a:xfrm>
                <a:off x="3571868" y="285728"/>
                <a:ext cx="28575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1800" b="1" dirty="0" smtClean="0">
                    <a:solidFill>
                      <a:schemeClr val="bg2"/>
                    </a:solidFill>
                    <a:latin typeface="+mn-ea"/>
                    <a:cs typeface="Times New Roman" pitchFamily="18" charset="0"/>
                  </a:rPr>
                  <a:t>1</a:t>
                </a:r>
                <a:endParaRPr lang="ko-KR" altLang="en-US" sz="1800" b="1" dirty="0">
                  <a:solidFill>
                    <a:schemeClr val="bg2"/>
                  </a:solidFill>
                  <a:latin typeface="+mn-ea"/>
                  <a:cs typeface="Times New Roman" pitchFamily="18" charset="0"/>
                </a:endParaRPr>
              </a:p>
            </p:txBody>
          </p:sp>
          <p:sp>
            <p:nvSpPr>
              <p:cNvPr id="195" name="타원 194"/>
              <p:cNvSpPr/>
              <p:nvPr/>
            </p:nvSpPr>
            <p:spPr>
              <a:xfrm>
                <a:off x="3616672" y="357166"/>
                <a:ext cx="205436" cy="223192"/>
              </a:xfrm>
              <a:prstGeom prst="ellipse">
                <a:avLst/>
              </a:prstGeom>
              <a:noFill/>
              <a:ln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ko-KR" altLang="en-US" sz="1800" dirty="0"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272" name="그룹 271"/>
          <p:cNvGrpSpPr/>
          <p:nvPr/>
        </p:nvGrpSpPr>
        <p:grpSpPr>
          <a:xfrm>
            <a:off x="354475" y="2169661"/>
            <a:ext cx="1571604" cy="584775"/>
            <a:chOff x="354475" y="2169661"/>
            <a:chExt cx="1571604" cy="584775"/>
          </a:xfrm>
        </p:grpSpPr>
        <p:sp>
          <p:nvSpPr>
            <p:cNvPr id="249" name="TextBox 248"/>
            <p:cNvSpPr txBox="1"/>
            <p:nvPr/>
          </p:nvSpPr>
          <p:spPr>
            <a:xfrm>
              <a:off x="354475" y="2169661"/>
              <a:ext cx="157160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600" dirty="0" smtClean="0">
                  <a:solidFill>
                    <a:schemeClr val="bg2"/>
                  </a:solidFill>
                  <a:latin typeface="+mn-ea"/>
                  <a:cs typeface="Times New Roman" pitchFamily="18" charset="0"/>
                </a:rPr>
                <a:t>Tree </a:t>
              </a:r>
            </a:p>
            <a:p>
              <a:pPr algn="l"/>
              <a:r>
                <a:rPr lang="en-US" altLang="ko-KR" sz="1600" dirty="0" smtClean="0">
                  <a:solidFill>
                    <a:schemeClr val="bg2"/>
                  </a:solidFill>
                  <a:latin typeface="+mn-ea"/>
                  <a:cs typeface="Times New Roman" pitchFamily="18" charset="0"/>
                </a:rPr>
                <a:t>template ID</a:t>
              </a:r>
              <a:endParaRPr lang="ko-KR" altLang="en-US" sz="1600" dirty="0">
                <a:solidFill>
                  <a:schemeClr val="bg2"/>
                </a:solidFill>
                <a:latin typeface="+mn-ea"/>
                <a:cs typeface="Times New Roman" pitchFamily="18" charset="0"/>
              </a:endParaRPr>
            </a:p>
          </p:txBody>
        </p:sp>
        <p:cxnSp>
          <p:nvCxnSpPr>
            <p:cNvPr id="250" name="Straight Arrow Connector 146"/>
            <p:cNvCxnSpPr/>
            <p:nvPr/>
          </p:nvCxnSpPr>
          <p:spPr>
            <a:xfrm>
              <a:off x="1351169" y="2393486"/>
              <a:ext cx="357190" cy="1588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TextBox 269"/>
          <p:cNvSpPr txBox="1"/>
          <p:nvPr/>
        </p:nvSpPr>
        <p:spPr>
          <a:xfrm>
            <a:off x="1480457" y="1534884"/>
            <a:ext cx="240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2"/>
                </a:solidFill>
              </a:rPr>
              <a:t>Tree template (</a:t>
            </a:r>
            <a:r>
              <a:rPr lang="en-US" altLang="ko-KR" b="1" i="1" dirty="0" smtClean="0">
                <a:solidFill>
                  <a:schemeClr val="bg2"/>
                </a:solidFill>
              </a:rPr>
              <a:t>k</a:t>
            </a:r>
            <a:r>
              <a:rPr lang="en-US" altLang="ko-KR" b="1" dirty="0" smtClean="0">
                <a:solidFill>
                  <a:schemeClr val="bg2"/>
                </a:solidFill>
              </a:rPr>
              <a:t> = 2)</a:t>
            </a:r>
            <a:endParaRPr lang="ko-KR" altLang="en-US" b="1" dirty="0">
              <a:solidFill>
                <a:schemeClr val="bg2"/>
              </a:solidFill>
            </a:endParaRPr>
          </a:p>
        </p:txBody>
      </p:sp>
      <p:grpSp>
        <p:nvGrpSpPr>
          <p:cNvPr id="265" name="그룹 264"/>
          <p:cNvGrpSpPr/>
          <p:nvPr/>
        </p:nvGrpSpPr>
        <p:grpSpPr>
          <a:xfrm>
            <a:off x="6029442" y="3143248"/>
            <a:ext cx="714380" cy="570262"/>
            <a:chOff x="5670204" y="3143248"/>
            <a:chExt cx="714380" cy="570262"/>
          </a:xfrm>
        </p:grpSpPr>
        <p:cxnSp>
          <p:nvCxnSpPr>
            <p:cNvPr id="163" name="직선 연결선 21"/>
            <p:cNvCxnSpPr>
              <a:stCxn id="180" idx="4"/>
              <a:endCxn id="182" idx="0"/>
            </p:cNvCxnSpPr>
            <p:nvPr/>
          </p:nvCxnSpPr>
          <p:spPr>
            <a:xfrm rot="5400000">
              <a:off x="5559229" y="3254223"/>
              <a:ext cx="570262" cy="348312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직선 연결선 22"/>
            <p:cNvCxnSpPr>
              <a:stCxn id="180" idx="4"/>
              <a:endCxn id="181" idx="0"/>
            </p:cNvCxnSpPr>
            <p:nvPr/>
          </p:nvCxnSpPr>
          <p:spPr>
            <a:xfrm rot="16200000" flipH="1">
              <a:off x="5916419" y="3245345"/>
              <a:ext cx="570262" cy="366068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내용 개체 틀 2"/>
          <p:cNvSpPr>
            <a:spLocks noGrp="1"/>
          </p:cNvSpPr>
          <p:nvPr>
            <p:ph idx="1"/>
          </p:nvPr>
        </p:nvSpPr>
        <p:spPr>
          <a:xfrm>
            <a:off x="343948" y="5225142"/>
            <a:ext cx="8422547" cy="1393771"/>
          </a:xfrm>
        </p:spPr>
        <p:txBody>
          <a:bodyPr/>
          <a:lstStyle/>
          <a:p>
            <a:r>
              <a:rPr lang="en-US" altLang="ko-KR" dirty="0" smtClean="0"/>
              <a:t>Encode only </a:t>
            </a:r>
            <a:r>
              <a:rPr lang="en-US" altLang="ko-KR" dirty="0" smtClean="0">
                <a:solidFill>
                  <a:schemeClr val="bg2"/>
                </a:solidFill>
              </a:rPr>
              <a:t>template IDs</a:t>
            </a:r>
            <a:r>
              <a:rPr lang="en-US" altLang="ko-KR" dirty="0" smtClean="0"/>
              <a:t> and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inter connections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1" name="슬라이드 번호 개체 틀 16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23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4"/>
                </a:solidFill>
              </a:rPr>
              <a:t>Overview</a:t>
            </a:r>
          </a:p>
          <a:p>
            <a:r>
              <a:rPr lang="en-US" altLang="ko-KR" dirty="0" err="1" smtClean="0">
                <a:solidFill>
                  <a:schemeClr val="accent4"/>
                </a:solidFill>
              </a:rPr>
              <a:t>i</a:t>
            </a:r>
            <a:r>
              <a:rPr lang="en-US" altLang="ko-KR" dirty="0" smtClean="0">
                <a:solidFill>
                  <a:schemeClr val="accent4"/>
                </a:solidFill>
              </a:rPr>
              <a:t>-HCCMesh representation</a:t>
            </a:r>
          </a:p>
          <a:p>
            <a:r>
              <a:rPr lang="en-US" altLang="ko-KR" dirty="0" smtClean="0"/>
              <a:t>o-HCCMesh representation</a:t>
            </a:r>
          </a:p>
          <a:p>
            <a:r>
              <a:rPr lang="en-US" altLang="ko-KR" dirty="0" smtClean="0">
                <a:solidFill>
                  <a:schemeClr val="accent4"/>
                </a:solidFill>
              </a:rPr>
              <a:t>Results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24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Out-of-core Compression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It is not easy to further compress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-HCCMesh representation using general methods (e.g., </a:t>
            </a:r>
            <a:r>
              <a:rPr lang="en-US" altLang="ko-KR" dirty="0" err="1" smtClean="0"/>
              <a:t>gzip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Each cluster is compressed independently for random access</a:t>
            </a:r>
          </a:p>
          <a:p>
            <a:r>
              <a:rPr lang="en-US" altLang="ko-KR" dirty="0" smtClean="0"/>
              <a:t>Tree structures are encoded using our dictionary-based compression</a:t>
            </a:r>
          </a:p>
          <a:p>
            <a:r>
              <a:rPr lang="en-US" altLang="ko-KR" dirty="0" smtClean="0"/>
              <a:t>We do not encode BVs</a:t>
            </a:r>
          </a:p>
          <a:p>
            <a:pPr lvl="1"/>
            <a:r>
              <a:rPr lang="en-US" altLang="ko-KR" dirty="0" smtClean="0"/>
              <a:t>Reconstruct using tree structures and mesh information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25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Mesh information is compressed following to the encoding layout</a:t>
            </a:r>
          </a:p>
          <a:p>
            <a:pPr lvl="1"/>
            <a:r>
              <a:rPr lang="en-US" altLang="ko-KR" dirty="0" smtClean="0"/>
              <a:t>Triangle indices need not to be encoded</a:t>
            </a:r>
          </a:p>
          <a:p>
            <a:pPr lvl="1"/>
            <a:r>
              <a:rPr lang="en-US" altLang="ko-KR" dirty="0" smtClean="0"/>
              <a:t>Order preserving mesh compression method is necessary</a:t>
            </a:r>
          </a:p>
          <a:p>
            <a:pPr lvl="2"/>
            <a:r>
              <a:rPr lang="en-US" altLang="ko-KR" dirty="0" smtClean="0"/>
              <a:t>Streaming mesh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[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Isenburg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et al. 05]</a:t>
            </a:r>
          </a:p>
          <a:p>
            <a:pPr lvl="1"/>
            <a:r>
              <a:rPr lang="en-US" altLang="ko-KR" dirty="0" smtClean="0"/>
              <a:t>We modify steaming mesh to use our dictionary-based compression for fast decompression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Out-of-core Compression</a:t>
            </a:r>
            <a:endParaRPr lang="ko-KR" altLang="en-US" dirty="0"/>
          </a:p>
        </p:txBody>
      </p:sp>
      <p:grpSp>
        <p:nvGrpSpPr>
          <p:cNvPr id="80" name="그룹 79"/>
          <p:cNvGrpSpPr/>
          <p:nvPr/>
        </p:nvGrpSpPr>
        <p:grpSpPr>
          <a:xfrm>
            <a:off x="4271285" y="4548929"/>
            <a:ext cx="2448826" cy="1614260"/>
            <a:chOff x="1734916" y="2132240"/>
            <a:chExt cx="2448826" cy="1614260"/>
          </a:xfrm>
        </p:grpSpPr>
        <p:cxnSp>
          <p:nvCxnSpPr>
            <p:cNvPr id="5" name="직선 연결선 4"/>
            <p:cNvCxnSpPr/>
            <p:nvPr/>
          </p:nvCxnSpPr>
          <p:spPr>
            <a:xfrm rot="5400000" flipH="1" flipV="1">
              <a:off x="2223072" y="2220346"/>
              <a:ext cx="285750" cy="109537"/>
            </a:xfrm>
            <a:prstGeom prst="line">
              <a:avLst/>
            </a:prstGeom>
            <a:ln w="12700"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 rot="16200000" flipV="1">
              <a:off x="3176252" y="2233948"/>
              <a:ext cx="229962" cy="138123"/>
            </a:xfrm>
            <a:prstGeom prst="line">
              <a:avLst/>
            </a:prstGeom>
            <a:ln w="12700"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타원 18"/>
            <p:cNvSpPr/>
            <p:nvPr/>
          </p:nvSpPr>
          <p:spPr>
            <a:xfrm>
              <a:off x="2192116" y="2417989"/>
              <a:ext cx="238125" cy="23812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1896841" y="2941864"/>
              <a:ext cx="238125" cy="23812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1734916" y="3475264"/>
              <a:ext cx="238125" cy="2381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2029397" y="3475264"/>
              <a:ext cx="238125" cy="2381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2323878" y="3475264"/>
              <a:ext cx="238125" cy="2381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2618359" y="3475264"/>
              <a:ext cx="238125" cy="2381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3370611" y="3475264"/>
              <a:ext cx="238125" cy="2381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3665092" y="3475264"/>
              <a:ext cx="238125" cy="2381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2487391" y="2941864"/>
              <a:ext cx="238125" cy="23812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2945956" y="2941864"/>
              <a:ext cx="238125" cy="2381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>
              <a:off x="3536506" y="2941864"/>
              <a:ext cx="238125" cy="23812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>
              <a:off x="3241231" y="2417989"/>
              <a:ext cx="238125" cy="23812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0" name="직선 연결선 39"/>
            <p:cNvCxnSpPr>
              <a:stCxn id="21" idx="0"/>
              <a:endCxn id="20" idx="4"/>
            </p:cNvCxnSpPr>
            <p:nvPr/>
          </p:nvCxnSpPr>
          <p:spPr>
            <a:xfrm rot="5400000" flipH="1" flipV="1">
              <a:off x="1787304" y="3246665"/>
              <a:ext cx="295275" cy="16192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>
              <a:stCxn id="20" idx="4"/>
              <a:endCxn id="22" idx="0"/>
            </p:cNvCxnSpPr>
            <p:nvPr/>
          </p:nvCxnSpPr>
          <p:spPr>
            <a:xfrm rot="16200000" flipH="1">
              <a:off x="1934545" y="3261348"/>
              <a:ext cx="295275" cy="13255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>
              <a:stCxn id="23" idx="0"/>
              <a:endCxn id="31" idx="4"/>
            </p:cNvCxnSpPr>
            <p:nvPr/>
          </p:nvCxnSpPr>
          <p:spPr>
            <a:xfrm rot="5400000" flipH="1" flipV="1">
              <a:off x="2377060" y="3245871"/>
              <a:ext cx="295275" cy="1635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>
              <a:stCxn id="24" idx="0"/>
              <a:endCxn id="31" idx="4"/>
            </p:cNvCxnSpPr>
            <p:nvPr/>
          </p:nvCxnSpPr>
          <p:spPr>
            <a:xfrm rot="16200000" flipV="1">
              <a:off x="2524301" y="3262143"/>
              <a:ext cx="295275" cy="13096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>
              <a:stCxn id="25" idx="0"/>
              <a:endCxn id="33" idx="4"/>
            </p:cNvCxnSpPr>
            <p:nvPr/>
          </p:nvCxnSpPr>
          <p:spPr>
            <a:xfrm rot="5400000" flipH="1" flipV="1">
              <a:off x="3424984" y="3244680"/>
              <a:ext cx="295275" cy="16589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>
              <a:stCxn id="26" idx="0"/>
              <a:endCxn id="33" idx="4"/>
            </p:cNvCxnSpPr>
            <p:nvPr/>
          </p:nvCxnSpPr>
          <p:spPr>
            <a:xfrm rot="16200000" flipV="1">
              <a:off x="3572225" y="3263334"/>
              <a:ext cx="295275" cy="12858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>
              <a:stCxn id="20" idx="0"/>
              <a:endCxn id="19" idx="4"/>
            </p:cNvCxnSpPr>
            <p:nvPr/>
          </p:nvCxnSpPr>
          <p:spPr>
            <a:xfrm rot="5400000" flipH="1" flipV="1">
              <a:off x="2020666" y="2651352"/>
              <a:ext cx="285750" cy="2952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>
              <a:stCxn id="31" idx="0"/>
              <a:endCxn id="19" idx="4"/>
            </p:cNvCxnSpPr>
            <p:nvPr/>
          </p:nvCxnSpPr>
          <p:spPr>
            <a:xfrm rot="16200000" flipV="1">
              <a:off x="2315942" y="2651351"/>
              <a:ext cx="285750" cy="2952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>
              <a:stCxn id="32" idx="0"/>
              <a:endCxn id="38" idx="4"/>
            </p:cNvCxnSpPr>
            <p:nvPr/>
          </p:nvCxnSpPr>
          <p:spPr>
            <a:xfrm rot="5400000" flipH="1" flipV="1">
              <a:off x="3069781" y="2651352"/>
              <a:ext cx="285750" cy="2952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>
              <a:stCxn id="33" idx="0"/>
              <a:endCxn id="38" idx="4"/>
            </p:cNvCxnSpPr>
            <p:nvPr/>
          </p:nvCxnSpPr>
          <p:spPr>
            <a:xfrm rot="16200000" flipV="1">
              <a:off x="3365057" y="2651351"/>
              <a:ext cx="285750" cy="2952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자유형 78"/>
            <p:cNvSpPr/>
            <p:nvPr/>
          </p:nvSpPr>
          <p:spPr>
            <a:xfrm>
              <a:off x="1832428" y="2394857"/>
              <a:ext cx="2351314" cy="1351643"/>
            </a:xfrm>
            <a:custGeom>
              <a:avLst/>
              <a:gdLst>
                <a:gd name="connsiteX0" fmla="*/ 616858 w 2351314"/>
                <a:gd name="connsiteY0" fmla="*/ 0 h 1351643"/>
                <a:gd name="connsiteX1" fmla="*/ 137886 w 2351314"/>
                <a:gd name="connsiteY1" fmla="*/ 576943 h 1351643"/>
                <a:gd name="connsiteX2" fmla="*/ 834572 w 2351314"/>
                <a:gd name="connsiteY2" fmla="*/ 620486 h 1351643"/>
                <a:gd name="connsiteX3" fmla="*/ 18143 w 2351314"/>
                <a:gd name="connsiteY3" fmla="*/ 1088572 h 1351643"/>
                <a:gd name="connsiteX4" fmla="*/ 943429 w 2351314"/>
                <a:gd name="connsiteY4" fmla="*/ 1219200 h 1351643"/>
                <a:gd name="connsiteX5" fmla="*/ 997858 w 2351314"/>
                <a:gd name="connsiteY5" fmla="*/ 293914 h 1351643"/>
                <a:gd name="connsiteX6" fmla="*/ 1607458 w 2351314"/>
                <a:gd name="connsiteY6" fmla="*/ 76200 h 1351643"/>
                <a:gd name="connsiteX7" fmla="*/ 1237343 w 2351314"/>
                <a:gd name="connsiteY7" fmla="*/ 664029 h 1351643"/>
                <a:gd name="connsiteX8" fmla="*/ 1846943 w 2351314"/>
                <a:gd name="connsiteY8" fmla="*/ 642257 h 1351643"/>
                <a:gd name="connsiteX9" fmla="*/ 1585686 w 2351314"/>
                <a:gd name="connsiteY9" fmla="*/ 1164772 h 1351643"/>
                <a:gd name="connsiteX10" fmla="*/ 2227943 w 2351314"/>
                <a:gd name="connsiteY10" fmla="*/ 1197429 h 1351643"/>
                <a:gd name="connsiteX11" fmla="*/ 2325915 w 2351314"/>
                <a:gd name="connsiteY11" fmla="*/ 1186543 h 13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1314" h="1351643">
                  <a:moveTo>
                    <a:pt x="616858" y="0"/>
                  </a:moveTo>
                  <a:cubicBezTo>
                    <a:pt x="359229" y="236764"/>
                    <a:pt x="101600" y="473529"/>
                    <a:pt x="137886" y="576943"/>
                  </a:cubicBezTo>
                  <a:cubicBezTo>
                    <a:pt x="174172" y="680357"/>
                    <a:pt x="854529" y="535215"/>
                    <a:pt x="834572" y="620486"/>
                  </a:cubicBezTo>
                  <a:cubicBezTo>
                    <a:pt x="814615" y="705757"/>
                    <a:pt x="0" y="988786"/>
                    <a:pt x="18143" y="1088572"/>
                  </a:cubicBezTo>
                  <a:cubicBezTo>
                    <a:pt x="36286" y="1188358"/>
                    <a:pt x="780143" y="1351643"/>
                    <a:pt x="943429" y="1219200"/>
                  </a:cubicBezTo>
                  <a:cubicBezTo>
                    <a:pt x="1106715" y="1086757"/>
                    <a:pt x="887187" y="484414"/>
                    <a:pt x="997858" y="293914"/>
                  </a:cubicBezTo>
                  <a:cubicBezTo>
                    <a:pt x="1108530" y="103414"/>
                    <a:pt x="1567544" y="14514"/>
                    <a:pt x="1607458" y="76200"/>
                  </a:cubicBezTo>
                  <a:cubicBezTo>
                    <a:pt x="1647372" y="137886"/>
                    <a:pt x="1197429" y="569686"/>
                    <a:pt x="1237343" y="664029"/>
                  </a:cubicBezTo>
                  <a:cubicBezTo>
                    <a:pt x="1277257" y="758372"/>
                    <a:pt x="1788886" y="558800"/>
                    <a:pt x="1846943" y="642257"/>
                  </a:cubicBezTo>
                  <a:cubicBezTo>
                    <a:pt x="1905000" y="725714"/>
                    <a:pt x="1522186" y="1072243"/>
                    <a:pt x="1585686" y="1164772"/>
                  </a:cubicBezTo>
                  <a:cubicBezTo>
                    <a:pt x="1649186" y="1257301"/>
                    <a:pt x="2104572" y="1193801"/>
                    <a:pt x="2227943" y="1197429"/>
                  </a:cubicBezTo>
                  <a:cubicBezTo>
                    <a:pt x="2351314" y="1201057"/>
                    <a:pt x="2325915" y="1186543"/>
                    <a:pt x="2325915" y="1186543"/>
                  </a:cubicBezTo>
                </a:path>
              </a:pathLst>
            </a:custGeom>
            <a:ln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81" name="직선 화살표 연결선 80"/>
          <p:cNvCxnSpPr>
            <a:stCxn id="82" idx="3"/>
          </p:cNvCxnSpPr>
          <p:nvPr/>
        </p:nvCxnSpPr>
        <p:spPr>
          <a:xfrm flipV="1">
            <a:off x="3957671" y="5138118"/>
            <a:ext cx="668755" cy="59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093058" y="495944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Layout of a BVH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7" name="타원 86"/>
          <p:cNvSpPr/>
          <p:nvPr/>
        </p:nvSpPr>
        <p:spPr>
          <a:xfrm>
            <a:off x="2224769" y="5554496"/>
            <a:ext cx="238125" cy="2381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2514596" y="5508233"/>
            <a:ext cx="112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Triangles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26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4"/>
                </a:solidFill>
              </a:rPr>
              <a:t>Overview</a:t>
            </a:r>
          </a:p>
          <a:p>
            <a:r>
              <a:rPr lang="en-US" altLang="ko-KR" dirty="0" err="1" smtClean="0">
                <a:solidFill>
                  <a:schemeClr val="accent4"/>
                </a:solidFill>
              </a:rPr>
              <a:t>i</a:t>
            </a:r>
            <a:r>
              <a:rPr lang="en-US" altLang="ko-KR" dirty="0" smtClean="0">
                <a:solidFill>
                  <a:schemeClr val="accent4"/>
                </a:solidFill>
              </a:rPr>
              <a:t>-HCCMesh representation</a:t>
            </a:r>
          </a:p>
          <a:p>
            <a:r>
              <a:rPr lang="en-US" altLang="ko-KR" dirty="0" smtClean="0">
                <a:solidFill>
                  <a:schemeClr val="accent4"/>
                </a:solidFill>
              </a:rPr>
              <a:t>o-HCCMesh representation</a:t>
            </a:r>
          </a:p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27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Compression Results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337458" y="1723050"/>
          <a:ext cx="2492830" cy="2612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968831"/>
              </a:tblGrid>
              <a:tr h="768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Model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Tri.</a:t>
                      </a:r>
                    </a:p>
                    <a:p>
                      <a:pPr latinLnBrk="1"/>
                      <a:r>
                        <a:rPr lang="en-US" altLang="ko-KR" dirty="0" smtClean="0"/>
                        <a:t>(M)</a:t>
                      </a:r>
                      <a:endParaRPr lang="ko-KR" altLang="en-US" dirty="0"/>
                    </a:p>
                  </a:txBody>
                  <a:tcPr anchor="ctr" anchorCtr="1"/>
                </a:tc>
              </a:tr>
              <a:tr h="3687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St. Matthew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372</a:t>
                      </a:r>
                      <a:endParaRPr lang="ko-KR" altLang="en-US" dirty="0"/>
                    </a:p>
                  </a:txBody>
                  <a:tcPr marR="288000"/>
                </a:tc>
              </a:tr>
              <a:tr h="3687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Lucy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28</a:t>
                      </a:r>
                      <a:endParaRPr lang="ko-KR" altLang="en-US" dirty="0"/>
                    </a:p>
                  </a:txBody>
                  <a:tcPr marR="288000"/>
                </a:tc>
              </a:tr>
              <a:tr h="3687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David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 marR="288000"/>
                </a:tc>
              </a:tr>
              <a:tr h="3687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Iso</a:t>
                      </a:r>
                      <a:r>
                        <a:rPr lang="en-US" altLang="ko-KR" dirty="0" smtClean="0"/>
                        <a:t>-surface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102</a:t>
                      </a:r>
                      <a:endParaRPr lang="ko-KR" altLang="en-US" dirty="0"/>
                    </a:p>
                  </a:txBody>
                  <a:tcPr marR="288000"/>
                </a:tc>
              </a:tr>
              <a:tr h="3687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CAD turbine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marR="288000"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830285" y="1737789"/>
          <a:ext cx="1796143" cy="260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143"/>
              </a:tblGrid>
              <a:tr h="7474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Size (MB) of</a:t>
                      </a:r>
                    </a:p>
                    <a:p>
                      <a:pPr latinLnBrk="1"/>
                      <a:r>
                        <a:rPr lang="en-US" altLang="ko-KR" dirty="0" err="1" smtClean="0"/>
                        <a:t>uncomp</a:t>
                      </a:r>
                      <a:r>
                        <a:rPr lang="en-US" altLang="ko-KR" dirty="0" smtClean="0"/>
                        <a:t>. data</a:t>
                      </a: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40,459</a:t>
                      </a:r>
                      <a:endParaRPr lang="ko-KR" altLang="en-US" dirty="0"/>
                    </a:p>
                  </a:txBody>
                  <a:tcPr marR="540000"/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3,008</a:t>
                      </a:r>
                      <a:endParaRPr lang="ko-KR" altLang="en-US" dirty="0"/>
                    </a:p>
                  </a:txBody>
                  <a:tcPr marR="540000">
                    <a:solidFill>
                      <a:srgbClr val="E8EF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897</a:t>
                      </a:r>
                      <a:endParaRPr lang="ko-KR" altLang="en-US" dirty="0"/>
                    </a:p>
                  </a:txBody>
                  <a:tcPr marR="540000"/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11,148</a:t>
                      </a:r>
                      <a:endParaRPr lang="ko-KR" altLang="en-US" dirty="0"/>
                    </a:p>
                  </a:txBody>
                  <a:tcPr marR="540000"/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192</a:t>
                      </a:r>
                      <a:endParaRPr lang="ko-KR" altLang="en-US" dirty="0"/>
                    </a:p>
                  </a:txBody>
                  <a:tcPr marR="540000"/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626430" y="1737790"/>
          <a:ext cx="217714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2"/>
                <a:gridCol w="1088572"/>
              </a:tblGrid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i</a:t>
                      </a:r>
                      <a:r>
                        <a:rPr lang="en-US" altLang="ko-KR" dirty="0" smtClean="0"/>
                        <a:t>-HCCMesh</a:t>
                      </a:r>
                      <a:endParaRPr lang="ko-KR" altLang="en-US" dirty="0"/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Size(MB)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Ratio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5,474</a:t>
                      </a:r>
                      <a:endParaRPr lang="ko-KR" altLang="en-US" dirty="0"/>
                    </a:p>
                  </a:txBody>
                  <a:tcPr marR="252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EDC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7.4</a:t>
                      </a:r>
                      <a:r>
                        <a:rPr lang="en-US" altLang="ko-KR" baseline="0" dirty="0" smtClean="0"/>
                        <a:t> : 1</a:t>
                      </a:r>
                      <a:endParaRPr lang="ko-KR" alt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EDCD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413</a:t>
                      </a:r>
                      <a:endParaRPr lang="ko-KR" altLang="en-US" dirty="0"/>
                    </a:p>
                  </a:txBody>
                  <a:tcPr marR="252000">
                    <a:solidFill>
                      <a:srgbClr val="E8EFE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7.3 : 1</a:t>
                      </a:r>
                      <a:endParaRPr lang="ko-KR" altLang="en-US" dirty="0"/>
                    </a:p>
                  </a:txBody>
                  <a:tcPr>
                    <a:solidFill>
                      <a:srgbClr val="E8EF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122</a:t>
                      </a:r>
                      <a:endParaRPr lang="ko-KR" altLang="en-US" dirty="0"/>
                    </a:p>
                  </a:txBody>
                  <a:tcPr marR="252000">
                    <a:solidFill>
                      <a:srgbClr val="CEDC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7.4 : 1</a:t>
                      </a:r>
                      <a:endParaRPr lang="ko-KR" altLang="en-US" dirty="0"/>
                    </a:p>
                  </a:txBody>
                  <a:tcPr>
                    <a:solidFill>
                      <a:srgbClr val="CEDCD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1,554</a:t>
                      </a:r>
                      <a:endParaRPr lang="ko-KR" altLang="en-US" dirty="0"/>
                    </a:p>
                  </a:txBody>
                  <a:tcPr marR="252000">
                    <a:solidFill>
                      <a:srgbClr val="E8EFE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7.2 : 1</a:t>
                      </a:r>
                      <a:endParaRPr lang="ko-KR" altLang="en-US" dirty="0"/>
                    </a:p>
                  </a:txBody>
                  <a:tcPr>
                    <a:solidFill>
                      <a:srgbClr val="E8EF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26.4</a:t>
                      </a:r>
                      <a:endParaRPr lang="ko-KR" altLang="en-US" dirty="0"/>
                    </a:p>
                  </a:txBody>
                  <a:tcPr marR="252000">
                    <a:solidFill>
                      <a:srgbClr val="CEDC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7.3 : 1</a:t>
                      </a:r>
                      <a:endParaRPr lang="ko-KR" altLang="en-US" dirty="0"/>
                    </a:p>
                  </a:txBody>
                  <a:tcPr>
                    <a:solidFill>
                      <a:srgbClr val="CED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6781799" y="1737790"/>
          <a:ext cx="217714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2"/>
                <a:gridCol w="1088572"/>
              </a:tblGrid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o-HCCMesh</a:t>
                      </a:r>
                      <a:endParaRPr lang="ko-KR" altLang="en-US" dirty="0"/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Size(MB)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Ratio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1,738</a:t>
                      </a:r>
                      <a:endParaRPr lang="ko-KR" altLang="en-US" dirty="0"/>
                    </a:p>
                  </a:txBody>
                  <a:tcPr marR="2520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EDC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23.3</a:t>
                      </a:r>
                      <a:r>
                        <a:rPr lang="en-US" altLang="ko-KR" baseline="0" dirty="0" smtClean="0"/>
                        <a:t> : 1</a:t>
                      </a:r>
                      <a:endParaRPr lang="ko-KR" alt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EDCD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153</a:t>
                      </a:r>
                      <a:endParaRPr lang="ko-KR" altLang="en-US" dirty="0"/>
                    </a:p>
                  </a:txBody>
                  <a:tcPr marR="252000">
                    <a:solidFill>
                      <a:srgbClr val="E8EFE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19.7 : 1</a:t>
                      </a:r>
                      <a:endParaRPr lang="ko-KR" altLang="en-US" dirty="0"/>
                    </a:p>
                  </a:txBody>
                  <a:tcPr>
                    <a:solidFill>
                      <a:srgbClr val="E8EF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45</a:t>
                      </a:r>
                      <a:endParaRPr lang="ko-KR" altLang="en-US" dirty="0"/>
                    </a:p>
                  </a:txBody>
                  <a:tcPr marR="252000">
                    <a:solidFill>
                      <a:srgbClr val="CEDC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19.9 : 1</a:t>
                      </a:r>
                      <a:endParaRPr lang="ko-KR" altLang="en-US" dirty="0"/>
                    </a:p>
                  </a:txBody>
                  <a:tcPr>
                    <a:solidFill>
                      <a:srgbClr val="CEDCD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657</a:t>
                      </a:r>
                      <a:endParaRPr lang="ko-KR" altLang="en-US" dirty="0"/>
                    </a:p>
                  </a:txBody>
                  <a:tcPr marR="252000">
                    <a:solidFill>
                      <a:srgbClr val="E8EFE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17.0 : 1</a:t>
                      </a:r>
                      <a:endParaRPr lang="ko-KR" altLang="en-US" dirty="0"/>
                    </a:p>
                  </a:txBody>
                  <a:tcPr>
                    <a:solidFill>
                      <a:srgbClr val="E8EF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11</a:t>
                      </a:r>
                      <a:endParaRPr lang="ko-KR" altLang="en-US" dirty="0"/>
                    </a:p>
                  </a:txBody>
                  <a:tcPr marR="252000">
                    <a:solidFill>
                      <a:srgbClr val="CEDC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17.4 : 1</a:t>
                      </a:r>
                      <a:endParaRPr lang="ko-KR" altLang="en-US" dirty="0"/>
                    </a:p>
                  </a:txBody>
                  <a:tcPr>
                    <a:solidFill>
                      <a:srgbClr val="CEDCDE"/>
                    </a:solidFill>
                  </a:tcPr>
                </a:tc>
              </a:tr>
            </a:tbl>
          </a:graphicData>
        </a:graphic>
      </p:graphicFrame>
      <p:sp>
        <p:nvSpPr>
          <p:cNvPr id="8" name="내용 개체 틀 2"/>
          <p:cNvSpPr txBox="1">
            <a:spLocks/>
          </p:cNvSpPr>
          <p:nvPr/>
        </p:nvSpPr>
        <p:spPr bwMode="auto">
          <a:xfrm>
            <a:off x="343948" y="4618892"/>
            <a:ext cx="8422547" cy="200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en-US" altLang="ko-KR" sz="2100" kern="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</a:t>
            </a:r>
            <a:r>
              <a:rPr lang="en-US" altLang="ko-KR" sz="21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-HCCMesh and o-HCCMesh achieve 7.3 : 1 and 19.5 : 1 compression ratio on average</a:t>
            </a:r>
            <a:endParaRPr kumimoji="0" lang="en-US" altLang="ko-KR" sz="21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28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Benchmark Applications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Whitted</a:t>
            </a:r>
            <a:r>
              <a:rPr lang="en-US" altLang="ko-KR" dirty="0" smtClean="0"/>
              <a:t>-style ray tracing</a:t>
            </a:r>
          </a:p>
          <a:p>
            <a:r>
              <a:rPr lang="en-US" altLang="ko-KR" dirty="0" smtClean="0"/>
              <a:t>Non-photorealistic rendering</a:t>
            </a:r>
          </a:p>
          <a:p>
            <a:r>
              <a:rPr lang="en-US" altLang="ko-KR" dirty="0" smtClean="0"/>
              <a:t>LOD-based ray tracing</a:t>
            </a:r>
          </a:p>
          <a:p>
            <a:r>
              <a:rPr lang="en-US" altLang="ko-KR" dirty="0" smtClean="0"/>
              <a:t>Collision detection</a:t>
            </a:r>
          </a:p>
          <a:p>
            <a:r>
              <a:rPr lang="en-US" altLang="ko-KR" dirty="0" smtClean="0"/>
              <a:t>Photon mapping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29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Low Growth Rate of Data Access Speed</a:t>
            </a:r>
            <a:endParaRPr lang="ko-KR" altLang="en-US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2464905" y="1573280"/>
          <a:ext cx="6493565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999836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</a:rPr>
              <a:t>Accumulated</a:t>
            </a:r>
          </a:p>
          <a:p>
            <a:pPr algn="ctr"/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</a:rPr>
              <a:t>growth rate </a:t>
            </a:r>
          </a:p>
          <a:p>
            <a:pPr algn="ctr"/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</a:rPr>
              <a:t>during 1999~2009</a:t>
            </a:r>
          </a:p>
          <a:p>
            <a:pPr algn="ctr"/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</a:rPr>
              <a:t>(log scale)</a:t>
            </a:r>
            <a:endParaRPr lang="ko-KR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 rot="5400000">
            <a:off x="4151586" y="4950372"/>
            <a:ext cx="462456" cy="1588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02013" y="5055475"/>
            <a:ext cx="90281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access</a:t>
            </a:r>
          </a:p>
          <a:p>
            <a:pPr algn="ctr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speed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9585" y="5270938"/>
            <a:ext cx="208630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disk access speed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58043" y="3341914"/>
            <a:ext cx="5627914" cy="11321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</a:rPr>
              <a:t>Reducing </a:t>
            </a:r>
            <a:r>
              <a:rPr lang="en-US" altLang="ko-K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data access time</a:t>
            </a:r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</a:rPr>
              <a:t> is critical!</a:t>
            </a:r>
            <a:endParaRPr lang="ko-KR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3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Video for Benchmark Applications</a:t>
            </a:r>
            <a:endParaRPr lang="ko-KR" altLang="en-US" dirty="0"/>
          </a:p>
        </p:txBody>
      </p:sp>
      <p:pic>
        <p:nvPicPr>
          <p:cNvPr id="5" name="Result_without_RT_comp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1752600"/>
            <a:ext cx="6858000" cy="4572000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30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Mainly due to higher I/O performance</a:t>
            </a:r>
          </a:p>
          <a:p>
            <a:pPr marL="742950" lvl="2" indent="-342900"/>
            <a:r>
              <a:rPr lang="en-US" altLang="ko-KR" sz="2100" dirty="0" smtClean="0"/>
              <a:t>Reduce the data size by using compression</a:t>
            </a:r>
            <a:br>
              <a:rPr lang="en-US" altLang="ko-KR" sz="2100" dirty="0" smtClean="0"/>
            </a:br>
            <a:r>
              <a:rPr lang="en-US" altLang="ko-KR" sz="2100" b="1" dirty="0" smtClean="0">
                <a:latin typeface="바탕"/>
                <a:ea typeface="바탕"/>
              </a:rPr>
              <a:t>→</a:t>
            </a:r>
            <a:r>
              <a:rPr lang="en-US" altLang="ko-KR" sz="2100" dirty="0" smtClean="0"/>
              <a:t>  Reduce or remove the expensive disk I/O time</a:t>
            </a:r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Improvement</a:t>
            </a:r>
            <a:endParaRPr lang="ko-KR" altLang="en-US" dirty="0"/>
          </a:p>
        </p:txBody>
      </p:sp>
      <p:pic>
        <p:nvPicPr>
          <p:cNvPr id="14" name="그림 13" descr="RT_vs_size_all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384239"/>
            <a:ext cx="8343900" cy="3152775"/>
          </a:xfrm>
          <a:prstGeom prst="rect">
            <a:avLst/>
          </a:prstGeom>
        </p:spPr>
      </p:pic>
      <p:pic>
        <p:nvPicPr>
          <p:cNvPr id="17" name="그림 16" descr="RT_vs_size_ori_ncom_ihccmesh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3384239"/>
            <a:ext cx="8343900" cy="3152775"/>
          </a:xfrm>
          <a:prstGeom prst="rect">
            <a:avLst/>
          </a:prstGeom>
        </p:spPr>
      </p:pic>
      <p:pic>
        <p:nvPicPr>
          <p:cNvPr id="16" name="그림 15" descr="RT_vs_size_ori_ncom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3384239"/>
            <a:ext cx="8343900" cy="3152775"/>
          </a:xfrm>
          <a:prstGeom prst="rect">
            <a:avLst/>
          </a:prstGeom>
        </p:spPr>
      </p:pic>
      <p:pic>
        <p:nvPicPr>
          <p:cNvPr id="15" name="그림 14" descr="RT_vs_size_ori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3384239"/>
            <a:ext cx="8343900" cy="3152775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495300" y="3384239"/>
            <a:ext cx="8343900" cy="3152775"/>
            <a:chOff x="495300" y="3384239"/>
            <a:chExt cx="8343900" cy="3152775"/>
          </a:xfrm>
        </p:grpSpPr>
        <p:pic>
          <p:nvPicPr>
            <p:cNvPr id="12" name="그림 11" descr="RT_vs_size_all_expect.bmp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300" y="3384239"/>
              <a:ext cx="8343900" cy="3152775"/>
            </a:xfrm>
            <a:prstGeom prst="rect">
              <a:avLst/>
            </a:prstGeom>
          </p:spPr>
        </p:pic>
        <p:cxnSp>
          <p:nvCxnSpPr>
            <p:cNvPr id="20" name="직선 연결선 19"/>
            <p:cNvCxnSpPr/>
            <p:nvPr/>
          </p:nvCxnSpPr>
          <p:spPr>
            <a:xfrm flipV="1">
              <a:off x="7784123" y="3516923"/>
              <a:ext cx="785446" cy="23446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V="1">
              <a:off x="7795846" y="3681046"/>
              <a:ext cx="750277" cy="35169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V="1">
              <a:off x="7807569" y="4021015"/>
              <a:ext cx="715108" cy="82062"/>
            </a:xfrm>
            <a:prstGeom prst="line">
              <a:avLst/>
            </a:prstGeom>
            <a:ln>
              <a:solidFill>
                <a:srgbClr val="FF21C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V="1">
              <a:off x="7795846" y="4595446"/>
              <a:ext cx="773723" cy="937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 descr="RT_vs_size_legend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5558" y="3555023"/>
            <a:ext cx="1552575" cy="990600"/>
          </a:xfrm>
          <a:prstGeom prst="rect">
            <a:avLst/>
          </a:prstGeom>
        </p:spPr>
      </p:pic>
      <p:sp>
        <p:nvSpPr>
          <p:cNvPr id="21" name="슬라이드 번호 개체 틀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31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Limitations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Compression ratios of k-</a:t>
            </a:r>
            <a:r>
              <a:rPr lang="en-US" altLang="ko-KR" dirty="0" err="1" smtClean="0"/>
              <a:t>ary</a:t>
            </a:r>
            <a:r>
              <a:rPr lang="en-US" altLang="ko-KR" dirty="0" smtClean="0"/>
              <a:t> trees may be lower than binary trees</a:t>
            </a:r>
          </a:p>
          <a:p>
            <a:pPr lvl="1"/>
            <a:r>
              <a:rPr lang="en-US" altLang="ko-KR" dirty="0" smtClean="0"/>
              <a:t>Many more templates</a:t>
            </a:r>
          </a:p>
          <a:p>
            <a:r>
              <a:rPr lang="en-US" altLang="ko-KR" dirty="0" smtClean="0"/>
              <a:t>Runtime performance overhead for small models</a:t>
            </a:r>
          </a:p>
          <a:p>
            <a:pPr lvl="1"/>
            <a:r>
              <a:rPr lang="en-US" altLang="ko-KR" dirty="0" smtClean="0"/>
              <a:t>33% for the </a:t>
            </a:r>
            <a:r>
              <a:rPr lang="en-US" altLang="ko-KR" dirty="0" err="1" smtClean="0"/>
              <a:t>Whitted</a:t>
            </a:r>
            <a:r>
              <a:rPr lang="en-US" altLang="ko-KR" dirty="0" smtClean="0"/>
              <a:t>-style ray tracing over uncompressed data</a:t>
            </a:r>
          </a:p>
          <a:p>
            <a:pPr lvl="1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32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&amp; 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3948" y="1409350"/>
            <a:ext cx="8471806" cy="5209564"/>
          </a:xfrm>
        </p:spPr>
        <p:txBody>
          <a:bodyPr/>
          <a:lstStyle/>
          <a:p>
            <a:r>
              <a:rPr lang="en-US" altLang="ko-KR" sz="2200" dirty="0" smtClean="0"/>
              <a:t>A novel, compact mesh representations</a:t>
            </a:r>
          </a:p>
          <a:p>
            <a:pPr lvl="1"/>
            <a:r>
              <a:rPr lang="en-US" altLang="ko-KR" sz="2000" dirty="0" smtClean="0"/>
              <a:t>Compressed by tightly coupling meshes and BVHs</a:t>
            </a:r>
          </a:p>
          <a:p>
            <a:pPr lvl="1"/>
            <a:r>
              <a:rPr lang="en-US" altLang="ko-KR" sz="2000" dirty="0" smtClean="0"/>
              <a:t>Supports hierarchical random access and culling</a:t>
            </a:r>
          </a:p>
          <a:p>
            <a:pPr lvl="1"/>
            <a:r>
              <a:rPr lang="en-US" altLang="ko-KR" sz="2000" dirty="0" smtClean="0"/>
              <a:t>Can be used with many applications</a:t>
            </a:r>
          </a:p>
          <a:p>
            <a:r>
              <a:rPr lang="en-US" altLang="ko-KR" sz="2200" dirty="0" smtClean="0"/>
              <a:t>Low storage requirement</a:t>
            </a:r>
          </a:p>
          <a:p>
            <a:pPr lvl="1"/>
            <a:r>
              <a:rPr lang="en-US" altLang="ko-KR" sz="2000" dirty="0" smtClean="0"/>
              <a:t>Achieve 7.2 : 1 (</a:t>
            </a:r>
            <a:r>
              <a:rPr lang="en-US" altLang="ko-KR" sz="2000" dirty="0" err="1" smtClean="0"/>
              <a:t>i</a:t>
            </a:r>
            <a:r>
              <a:rPr lang="en-US" altLang="ko-KR" sz="2000" dirty="0" smtClean="0"/>
              <a:t>-HCCMesh) and 20.9 : 1 (o-HCCMesh)  </a:t>
            </a:r>
            <a:br>
              <a:rPr lang="en-US" altLang="ko-KR" sz="2000" dirty="0" smtClean="0"/>
            </a:br>
            <a:r>
              <a:rPr lang="en-US" altLang="ko-KR" sz="2000" dirty="0" smtClean="0"/>
              <a:t>compression ratio over uncompressed data</a:t>
            </a:r>
          </a:p>
          <a:p>
            <a:r>
              <a:rPr lang="en-US" altLang="ko-KR" sz="2200" dirty="0" smtClean="0"/>
              <a:t>High performance</a:t>
            </a:r>
          </a:p>
          <a:p>
            <a:pPr lvl="1"/>
            <a:r>
              <a:rPr lang="en-US" altLang="ko-KR" sz="2000" dirty="0" smtClean="0"/>
              <a:t>Handle 7 times bigger model without I/O than uncompressed data</a:t>
            </a:r>
          </a:p>
          <a:p>
            <a:pPr lvl="1"/>
            <a:r>
              <a:rPr lang="en-US" altLang="ko-KR" sz="2000" dirty="0" smtClean="0"/>
              <a:t>60 times faster than uncompressed data even much bigger models that causes disk I/O acccess</a:t>
            </a:r>
          </a:p>
          <a:p>
            <a:pPr lvl="1"/>
            <a:endParaRPr lang="en-US" altLang="ko-KR" sz="2000" dirty="0" smtClean="0"/>
          </a:p>
          <a:p>
            <a:endParaRPr lang="ko-KR" altLang="en-US" sz="2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33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Acknowledgments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Members of </a:t>
            </a:r>
            <a:r>
              <a:rPr lang="en-US" altLang="ko-KR" dirty="0" err="1" smtClean="0"/>
              <a:t>SGLab</a:t>
            </a:r>
            <a:r>
              <a:rPr lang="en-US" altLang="ko-KR" dirty="0" smtClean="0"/>
              <a:t>. in KAIST</a:t>
            </a:r>
          </a:p>
          <a:p>
            <a:pPr eaLnBrk="1" hangingPunct="1">
              <a:defRPr/>
            </a:pPr>
            <a:r>
              <a:rPr lang="en-US" altLang="ko-KR" dirty="0" smtClean="0"/>
              <a:t>Model contributors</a:t>
            </a:r>
          </a:p>
          <a:p>
            <a:pPr eaLnBrk="1" hangingPunct="1">
              <a:defRPr/>
            </a:pPr>
            <a:r>
              <a:rPr lang="en-US" altLang="ko-KR" dirty="0" smtClean="0"/>
              <a:t>Funding agencies</a:t>
            </a:r>
          </a:p>
          <a:p>
            <a:pPr lvl="1" eaLnBrk="1" hangingPunct="1">
              <a:defRPr/>
            </a:pPr>
            <a:r>
              <a:rPr lang="en-US" altLang="ko-KR" dirty="0" smtClean="0"/>
              <a:t>MKE, MCST, KEIT, IITA, KOCCA</a:t>
            </a:r>
          </a:p>
          <a:p>
            <a:pPr lvl="1" eaLnBrk="1" hangingPunct="1">
              <a:defRPr/>
            </a:pPr>
            <a:r>
              <a:rPr lang="en-US" altLang="ko-KR" dirty="0" smtClean="0"/>
              <a:t>Microsoft Research Asia</a:t>
            </a:r>
          </a:p>
          <a:p>
            <a:pPr lvl="1" eaLnBrk="1" hangingPunct="1">
              <a:defRPr/>
            </a:pPr>
            <a:r>
              <a:rPr lang="en-US" altLang="ko-KR" dirty="0" smtClean="0"/>
              <a:t>Korea Research Foundation</a:t>
            </a:r>
          </a:p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34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Any Questions?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3974" y="2705725"/>
            <a:ext cx="31360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solidFill>
                  <a:schemeClr val="bg2"/>
                </a:solidFill>
              </a:rPr>
              <a:t>Q &amp; A</a:t>
            </a:r>
            <a:endParaRPr lang="ko-KR" altLang="en-US" sz="88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8329" y="4821382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accent2"/>
                </a:solidFill>
              </a:rPr>
              <a:t>Thank you!</a:t>
            </a:r>
            <a:endParaRPr lang="ko-KR" altLang="en-US" sz="3600" dirty="0">
              <a:solidFill>
                <a:schemeClr val="accent2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35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Large Scale Applications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Ray tracing</a:t>
            </a:r>
          </a:p>
          <a:p>
            <a:r>
              <a:rPr lang="en-US" altLang="ko-KR" dirty="0" smtClean="0"/>
              <a:t>Collision detection</a:t>
            </a:r>
          </a:p>
          <a:p>
            <a:r>
              <a:rPr lang="en-US" altLang="ko-KR" dirty="0" smtClean="0"/>
              <a:t>Non-photorealistic rendering</a:t>
            </a:r>
          </a:p>
          <a:p>
            <a:r>
              <a:rPr lang="en-US" altLang="ko-KR" dirty="0" smtClean="0"/>
              <a:t>Dynamic simulation</a:t>
            </a:r>
          </a:p>
          <a:p>
            <a:r>
              <a:rPr lang="en-US" altLang="ko-KR" dirty="0" smtClean="0"/>
              <a:t>Motion planning</a:t>
            </a:r>
            <a:endParaRPr lang="ko-KR" altLang="en-US" dirty="0"/>
          </a:p>
        </p:txBody>
      </p:sp>
      <p:pic>
        <p:nvPicPr>
          <p:cNvPr id="1026" name="Picture 2" descr="D:\Projects\Paper\EG10\revision\fig\P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8027" y="1218973"/>
            <a:ext cx="3711802" cy="3711802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Projects\Paper\TVCG09\final\fig\doe_f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297" y="4368119"/>
            <a:ext cx="2207531" cy="2207531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그림 6" descr="NP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87" y="4366491"/>
            <a:ext cx="2209799" cy="2209799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6028" y="5366659"/>
            <a:ext cx="3778345" cy="1208315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4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Large Scale Applications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Common geometric data structures</a:t>
            </a:r>
          </a:p>
          <a:p>
            <a:pPr lvl="1" eaLnBrk="1" hangingPunct="1">
              <a:defRPr/>
            </a:pPr>
            <a:r>
              <a:rPr lang="en-US" altLang="ko-KR" dirty="0" smtClean="0"/>
              <a:t>Meshes</a:t>
            </a:r>
          </a:p>
          <a:p>
            <a:pPr lvl="1" eaLnBrk="1" hangingPunct="1">
              <a:defRPr/>
            </a:pPr>
            <a:r>
              <a:rPr lang="en-US" altLang="ko-KR" dirty="0" smtClean="0"/>
              <a:t>Acceleration hierarchies (e.g., </a:t>
            </a:r>
            <a:r>
              <a:rPr lang="en-US" altLang="ko-KR" sz="1900" dirty="0" smtClean="0"/>
              <a:t>k-d trees, bounding volume hierarchies (BVHs)) </a:t>
            </a:r>
          </a:p>
          <a:p>
            <a:pPr eaLnBrk="1" hangingPunct="1">
              <a:defRPr/>
            </a:pPr>
            <a:r>
              <a:rPr lang="en-US" altLang="ko-KR" dirty="0" smtClean="0"/>
              <a:t>Random hierarchical traversal is necessary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5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Goal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Design a compact mesh representation for interactive geometric and graphics applications of massive models</a:t>
            </a:r>
          </a:p>
          <a:p>
            <a:pPr lvl="1"/>
            <a:r>
              <a:rPr lang="en-US" altLang="ko-KR" dirty="0" smtClean="0"/>
              <a:t>Support hierarchical random access and culling</a:t>
            </a:r>
          </a:p>
          <a:p>
            <a:pPr lvl="1"/>
            <a:r>
              <a:rPr lang="en-US" altLang="ko-KR" dirty="0" smtClean="0"/>
              <a:t>Support various applications</a:t>
            </a:r>
          </a:p>
          <a:p>
            <a:pPr lvl="1"/>
            <a:r>
              <a:rPr lang="en-US" altLang="ko-KR" dirty="0" smtClean="0"/>
              <a:t>Improve performance of applications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6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Handling Massive Models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Sufficient memory</a:t>
            </a:r>
            <a:endParaRPr lang="ko-KR" altLang="en-US" dirty="0"/>
          </a:p>
        </p:txBody>
      </p:sp>
      <p:sp>
        <p:nvSpPr>
          <p:cNvPr id="55" name="직사각형 54"/>
          <p:cNvSpPr/>
          <p:nvPr/>
        </p:nvSpPr>
        <p:spPr>
          <a:xfrm>
            <a:off x="2911364" y="2514610"/>
            <a:ext cx="3247697" cy="368913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641805" y="2541143"/>
            <a:ext cx="1835759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2"/>
                </a:solidFill>
              </a:rPr>
              <a:t>Main memory</a:t>
            </a:r>
            <a:endParaRPr lang="ko-KR" altLang="en-US" sz="2000" b="1" dirty="0">
              <a:solidFill>
                <a:schemeClr val="bg2"/>
              </a:solidFill>
            </a:endParaRPr>
          </a:p>
        </p:txBody>
      </p:sp>
      <p:sp>
        <p:nvSpPr>
          <p:cNvPr id="57" name="직사각형 56"/>
          <p:cNvSpPr/>
          <p:nvPr/>
        </p:nvSpPr>
        <p:spPr bwMode="auto">
          <a:xfrm>
            <a:off x="385398" y="3715051"/>
            <a:ext cx="2168611" cy="458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Applications</a:t>
            </a: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3173911" y="3046354"/>
            <a:ext cx="1384613" cy="2956646"/>
            <a:chOff x="2721926" y="3232903"/>
            <a:chExt cx="1384613" cy="2956646"/>
          </a:xfrm>
        </p:grpSpPr>
        <p:sp>
          <p:nvSpPr>
            <p:cNvPr id="59" name="직사각형 58"/>
            <p:cNvSpPr/>
            <p:nvPr/>
          </p:nvSpPr>
          <p:spPr bwMode="auto">
            <a:xfrm>
              <a:off x="2721926" y="3232903"/>
              <a:ext cx="1384613" cy="29566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모서리가 둥근 직사각형 59"/>
            <p:cNvSpPr/>
            <p:nvPr/>
          </p:nvSpPr>
          <p:spPr bwMode="auto">
            <a:xfrm>
              <a:off x="2787716" y="3547006"/>
              <a:ext cx="1255763" cy="26005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35166" y="3250493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2"/>
                  </a:solidFill>
                </a:rPr>
                <a:t>Data pool</a:t>
              </a:r>
              <a:endParaRPr lang="ko-KR" altLang="en-US" sz="16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9710" y="431714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Requested</a:t>
            </a:r>
          </a:p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data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99478" y="431714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Request </a:t>
            </a:r>
          </a:p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data</a:t>
            </a:r>
            <a:endParaRPr lang="ko-KR" altLang="en-US" dirty="0">
              <a:solidFill>
                <a:schemeClr val="bg2"/>
              </a:solidFill>
            </a:endParaRPr>
          </a:p>
        </p:txBody>
      </p:sp>
      <p:cxnSp>
        <p:nvCxnSpPr>
          <p:cNvPr id="73" name="Shape 109"/>
          <p:cNvCxnSpPr/>
          <p:nvPr/>
        </p:nvCxnSpPr>
        <p:spPr>
          <a:xfrm>
            <a:off x="1312054" y="4205369"/>
            <a:ext cx="1557264" cy="1115503"/>
          </a:xfrm>
          <a:prstGeom prst="bentConnector3">
            <a:avLst>
              <a:gd name="adj1" fmla="val 32"/>
            </a:avLst>
          </a:prstGeom>
          <a:ln>
            <a:solidFill>
              <a:schemeClr val="bg2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hape 73"/>
          <p:cNvCxnSpPr/>
          <p:nvPr/>
        </p:nvCxnSpPr>
        <p:spPr>
          <a:xfrm rot="16200000" flipH="1">
            <a:off x="1827219" y="3984483"/>
            <a:ext cx="800193" cy="1241963"/>
          </a:xfrm>
          <a:prstGeom prst="bentConnector2">
            <a:avLst/>
          </a:prstGeom>
          <a:ln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그룹 79"/>
          <p:cNvGrpSpPr/>
          <p:nvPr/>
        </p:nvGrpSpPr>
        <p:grpSpPr>
          <a:xfrm>
            <a:off x="6509651" y="2623459"/>
            <a:ext cx="2113198" cy="369332"/>
            <a:chOff x="6509651" y="2623459"/>
            <a:chExt cx="2113198" cy="369332"/>
          </a:xfrm>
        </p:grpSpPr>
        <p:sp>
          <p:nvSpPr>
            <p:cNvPr id="81" name="직사각형 80"/>
            <p:cNvSpPr/>
            <p:nvPr/>
          </p:nvSpPr>
          <p:spPr>
            <a:xfrm>
              <a:off x="6509651" y="2634343"/>
              <a:ext cx="511629" cy="33745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30133" y="2623459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2"/>
                  </a:solidFill>
                </a:rPr>
                <a:t>Original data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슬라이드 번호 개체 틀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7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Handling Massive Models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Insufficient memory</a:t>
            </a:r>
          </a:p>
          <a:p>
            <a:r>
              <a:rPr lang="en-US" altLang="ko-KR" dirty="0" smtClean="0"/>
              <a:t>Out-of-core technique: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[Silva et al. 02,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Cignoni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et al. 03]</a:t>
            </a:r>
            <a:endParaRPr lang="ko-KR" alt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11364" y="2514610"/>
            <a:ext cx="3247697" cy="368913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41805" y="2541143"/>
            <a:ext cx="1835759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2"/>
                </a:solidFill>
              </a:rPr>
              <a:t>Main memory</a:t>
            </a:r>
            <a:endParaRPr lang="ko-KR" altLang="en-US" sz="2000" b="1" dirty="0">
              <a:solidFill>
                <a:schemeClr val="bg2"/>
              </a:solidFill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385398" y="3715051"/>
            <a:ext cx="2168611" cy="458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Applications</a:t>
            </a: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6694966" y="4198625"/>
            <a:ext cx="2124039" cy="2078683"/>
            <a:chOff x="6694966" y="3980905"/>
            <a:chExt cx="2124039" cy="2078683"/>
          </a:xfrm>
        </p:grpSpPr>
        <p:sp>
          <p:nvSpPr>
            <p:cNvPr id="8" name="순서도: 자기 디스크 7"/>
            <p:cNvSpPr/>
            <p:nvPr/>
          </p:nvSpPr>
          <p:spPr bwMode="auto">
            <a:xfrm>
              <a:off x="6694966" y="3980905"/>
              <a:ext cx="2124039" cy="2078683"/>
            </a:xfrm>
            <a:prstGeom prst="flowChartMagneticDisk">
              <a:avLst/>
            </a:prstGeom>
            <a:solidFill>
              <a:srgbClr val="FFFFFF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24355" y="4116822"/>
              <a:ext cx="1879040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ko-KR" sz="2000" b="1" dirty="0" smtClean="0">
                  <a:solidFill>
                    <a:schemeClr val="bg2"/>
                  </a:solidFill>
                </a:rPr>
                <a:t>External drive</a:t>
              </a:r>
              <a:endParaRPr lang="ko-KR" altLang="en-US" sz="20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모서리가 둥근 직사각형 9"/>
          <p:cNvSpPr/>
          <p:nvPr/>
        </p:nvSpPr>
        <p:spPr bwMode="auto">
          <a:xfrm>
            <a:off x="6824355" y="5059225"/>
            <a:ext cx="1879039" cy="8922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bg2"/>
                </a:solidFill>
              </a:rPr>
              <a:t>Original data</a:t>
            </a: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3173911" y="3046354"/>
            <a:ext cx="1384613" cy="2956646"/>
            <a:chOff x="3173911" y="2828634"/>
            <a:chExt cx="1384613" cy="2956646"/>
          </a:xfrm>
        </p:grpSpPr>
        <p:sp>
          <p:nvSpPr>
            <p:cNvPr id="12" name="직사각형 11"/>
            <p:cNvSpPr/>
            <p:nvPr/>
          </p:nvSpPr>
          <p:spPr bwMode="auto">
            <a:xfrm>
              <a:off x="3173911" y="2828634"/>
              <a:ext cx="1384613" cy="29566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87151" y="2846224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ko-KR" sz="1600" b="1" dirty="0" smtClean="0">
                  <a:solidFill>
                    <a:schemeClr val="bg2"/>
                  </a:solidFill>
                </a:rPr>
                <a:t>Cached data</a:t>
              </a:r>
              <a:endParaRPr lang="ko-KR" altLang="en-US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3239701" y="3142737"/>
              <a:ext cx="1255763" cy="26005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왼쪽 화살표 28"/>
          <p:cNvSpPr/>
          <p:nvPr/>
        </p:nvSpPr>
        <p:spPr>
          <a:xfrm>
            <a:off x="4708476" y="4884765"/>
            <a:ext cx="1986238" cy="128289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58"/>
          <p:cNvGrpSpPr/>
          <p:nvPr/>
        </p:nvGrpSpPr>
        <p:grpSpPr>
          <a:xfrm>
            <a:off x="3239701" y="3360456"/>
            <a:ext cx="1255763" cy="2633444"/>
            <a:chOff x="3560283" y="2760596"/>
            <a:chExt cx="1384613" cy="3009367"/>
          </a:xfrm>
        </p:grpSpPr>
        <p:sp>
          <p:nvSpPr>
            <p:cNvPr id="16" name="직사각형 15"/>
            <p:cNvSpPr/>
            <p:nvPr/>
          </p:nvSpPr>
          <p:spPr bwMode="auto">
            <a:xfrm>
              <a:off x="3560283" y="2760596"/>
              <a:ext cx="1384613" cy="36933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Cluster c</a:t>
              </a:r>
              <a:r>
                <a:rPr kumimoji="0" lang="en-US" altLang="ko-KR" sz="1600" b="0" i="0" u="none" strike="noStrike" cap="none" normalizeH="0" baseline="-2500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0</a:t>
              </a:r>
              <a:endParaRPr kumimoji="0" lang="ko-KR" altLang="en-US" sz="1600" b="0" i="0" u="none" strike="noStrike" cap="none" normalizeH="0" baseline="-2500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3560283" y="3129929"/>
              <a:ext cx="1384613" cy="369333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600" baseline="-25000" dirty="0" smtClean="0">
                  <a:solidFill>
                    <a:schemeClr val="bg2"/>
                  </a:solidFill>
                </a:rPr>
                <a:t>1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3560283" y="3499260"/>
              <a:ext cx="1384613" cy="369333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600" baseline="-25000" dirty="0" smtClean="0">
                  <a:solidFill>
                    <a:schemeClr val="bg2"/>
                  </a:solidFill>
                </a:rPr>
                <a:t>2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3560283" y="3868592"/>
              <a:ext cx="1384613" cy="369333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600" baseline="-25000" dirty="0" smtClean="0">
                  <a:solidFill>
                    <a:schemeClr val="bg2"/>
                  </a:solidFill>
                </a:rPr>
                <a:t>3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직사각형 19"/>
            <p:cNvSpPr/>
            <p:nvPr/>
          </p:nvSpPr>
          <p:spPr bwMode="auto">
            <a:xfrm>
              <a:off x="3560283" y="4239915"/>
              <a:ext cx="1384613" cy="369333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600" baseline="-25000" dirty="0" smtClean="0">
                  <a:solidFill>
                    <a:schemeClr val="bg2"/>
                  </a:solidFill>
                </a:rPr>
                <a:t>4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3560283" y="4609246"/>
              <a:ext cx="1384613" cy="369333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2"/>
                  </a:solidFill>
                </a:rPr>
                <a:t>Cluster c</a:t>
              </a:r>
              <a:r>
                <a:rPr lang="en-US" altLang="ko-KR" sz="1600" baseline="-25000" dirty="0" smtClean="0">
                  <a:solidFill>
                    <a:schemeClr val="bg2"/>
                  </a:solidFill>
                </a:rPr>
                <a:t>5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직사각형 21"/>
            <p:cNvSpPr/>
            <p:nvPr/>
          </p:nvSpPr>
          <p:spPr bwMode="auto">
            <a:xfrm>
              <a:off x="3560283" y="4978578"/>
              <a:ext cx="1384613" cy="422053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2"/>
                  </a:solidFill>
                </a:rPr>
                <a:t>…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3560283" y="5347910"/>
              <a:ext cx="1384613" cy="42205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2"/>
                  </a:solidFill>
                </a:rPr>
                <a:t>Cluster </a:t>
              </a:r>
              <a:r>
                <a:rPr lang="en-US" altLang="ko-KR" sz="1600" dirty="0" err="1" smtClean="0">
                  <a:solidFill>
                    <a:schemeClr val="bg2"/>
                  </a:solidFill>
                </a:rPr>
                <a:t>c</a:t>
              </a:r>
              <a:r>
                <a:rPr lang="en-US" altLang="ko-KR" sz="1600" baseline="-25000" dirty="0" err="1" smtClean="0">
                  <a:solidFill>
                    <a:schemeClr val="bg2"/>
                  </a:solidFill>
                </a:rPr>
                <a:t>n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9710" y="431714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Requested</a:t>
            </a:r>
          </a:p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data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9478" y="431714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Request </a:t>
            </a:r>
          </a:p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data</a:t>
            </a:r>
            <a:endParaRPr lang="ko-KR" altLang="en-US" dirty="0">
              <a:solidFill>
                <a:schemeClr val="bg2"/>
              </a:solidFill>
            </a:endParaRPr>
          </a:p>
        </p:txBody>
      </p:sp>
      <p:cxnSp>
        <p:nvCxnSpPr>
          <p:cNvPr id="37" name="Shape 109"/>
          <p:cNvCxnSpPr/>
          <p:nvPr/>
        </p:nvCxnSpPr>
        <p:spPr>
          <a:xfrm>
            <a:off x="1312054" y="4205369"/>
            <a:ext cx="1557264" cy="1115503"/>
          </a:xfrm>
          <a:prstGeom prst="bentConnector3">
            <a:avLst>
              <a:gd name="adj1" fmla="val 32"/>
            </a:avLst>
          </a:prstGeom>
          <a:ln>
            <a:solidFill>
              <a:schemeClr val="bg2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hape 37"/>
          <p:cNvCxnSpPr/>
          <p:nvPr/>
        </p:nvCxnSpPr>
        <p:spPr>
          <a:xfrm rot="16200000" flipH="1">
            <a:off x="1827219" y="3984483"/>
            <a:ext cx="800193" cy="1241963"/>
          </a:xfrm>
          <a:prstGeom prst="bentConnector2">
            <a:avLst/>
          </a:prstGeom>
          <a:ln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/>
          <p:cNvGrpSpPr/>
          <p:nvPr/>
        </p:nvGrpSpPr>
        <p:grpSpPr>
          <a:xfrm>
            <a:off x="6509651" y="2623459"/>
            <a:ext cx="2113198" cy="369332"/>
            <a:chOff x="6509651" y="2623459"/>
            <a:chExt cx="2113198" cy="369332"/>
          </a:xfrm>
        </p:grpSpPr>
        <p:sp>
          <p:nvSpPr>
            <p:cNvPr id="42" name="직사각형 41"/>
            <p:cNvSpPr/>
            <p:nvPr/>
          </p:nvSpPr>
          <p:spPr>
            <a:xfrm>
              <a:off x="6509651" y="2634343"/>
              <a:ext cx="511629" cy="33745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30133" y="2623459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2"/>
                  </a:solidFill>
                </a:rPr>
                <a:t>Original data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40" name="슬라이드 번호 개체 틀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8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내용 개체 틀 2"/>
          <p:cNvSpPr>
            <a:spLocks noGrp="1"/>
          </p:cNvSpPr>
          <p:nvPr>
            <p:ph idx="1"/>
          </p:nvPr>
        </p:nvSpPr>
        <p:spPr>
          <a:xfrm>
            <a:off x="343948" y="1409350"/>
            <a:ext cx="8422547" cy="5209564"/>
          </a:xfrm>
        </p:spPr>
        <p:txBody>
          <a:bodyPr/>
          <a:lstStyle/>
          <a:p>
            <a:r>
              <a:rPr lang="en-US" altLang="ko-KR" dirty="0" smtClean="0"/>
              <a:t>Compress data for reducing expensive I/O thrashing</a:t>
            </a:r>
          </a:p>
        </p:txBody>
      </p:sp>
      <p:sp>
        <p:nvSpPr>
          <p:cNvPr id="8" name="순서도: 자기 디스크 7"/>
          <p:cNvSpPr/>
          <p:nvPr/>
        </p:nvSpPr>
        <p:spPr bwMode="auto">
          <a:xfrm>
            <a:off x="6694966" y="4198625"/>
            <a:ext cx="2124039" cy="2078683"/>
          </a:xfrm>
          <a:prstGeom prst="flowChartMagneticDisk">
            <a:avLst/>
          </a:prstGeom>
          <a:solidFill>
            <a:srgbClr val="FFFFFF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Handling Massive Models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911364" y="2514610"/>
            <a:ext cx="3247697" cy="368913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41805" y="2541143"/>
            <a:ext cx="1835759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2"/>
                </a:solidFill>
              </a:rPr>
              <a:t>Main memory</a:t>
            </a:r>
            <a:endParaRPr lang="ko-KR" altLang="en-US" sz="2000" b="1" dirty="0">
              <a:solidFill>
                <a:schemeClr val="bg2"/>
              </a:solidFill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385398" y="3715051"/>
            <a:ext cx="2168611" cy="458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Applications</a:t>
            </a: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4355" y="4334542"/>
            <a:ext cx="187904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ko-KR" sz="2000" b="1" dirty="0" smtClean="0">
                <a:solidFill>
                  <a:schemeClr val="bg2"/>
                </a:solidFill>
              </a:rPr>
              <a:t>External drive</a:t>
            </a:r>
            <a:endParaRPr lang="ko-KR" altLang="en-US" sz="2000" b="1" dirty="0">
              <a:solidFill>
                <a:schemeClr val="bg2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173911" y="3046354"/>
            <a:ext cx="1384613" cy="2956646"/>
            <a:chOff x="2721926" y="3232903"/>
            <a:chExt cx="1384613" cy="2956646"/>
          </a:xfrm>
        </p:grpSpPr>
        <p:sp>
          <p:nvSpPr>
            <p:cNvPr id="12" name="직사각형 11"/>
            <p:cNvSpPr/>
            <p:nvPr/>
          </p:nvSpPr>
          <p:spPr bwMode="auto">
            <a:xfrm>
              <a:off x="2721926" y="3232903"/>
              <a:ext cx="1384613" cy="29566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2787716" y="3547006"/>
              <a:ext cx="1255763" cy="26005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35166" y="3250493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ko-KR" sz="1600" b="1" dirty="0" smtClean="0">
                  <a:solidFill>
                    <a:schemeClr val="bg2"/>
                  </a:solidFill>
                </a:rPr>
                <a:t>Cached data</a:t>
              </a:r>
              <a:endParaRPr lang="ko-KR" altLang="en-US" sz="16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5" name="그룹 58"/>
            <p:cNvGrpSpPr/>
            <p:nvPr/>
          </p:nvGrpSpPr>
          <p:grpSpPr>
            <a:xfrm>
              <a:off x="2787716" y="3547003"/>
              <a:ext cx="1255763" cy="2633444"/>
              <a:chOff x="3560283" y="2760596"/>
              <a:chExt cx="1384613" cy="3009367"/>
            </a:xfrm>
          </p:grpSpPr>
          <p:sp>
            <p:nvSpPr>
              <p:cNvPr id="16" name="직사각형 15"/>
              <p:cNvSpPr/>
              <p:nvPr/>
            </p:nvSpPr>
            <p:spPr bwMode="auto">
              <a:xfrm>
                <a:off x="3560283" y="2760596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charset="0"/>
                  </a:rPr>
                  <a:t>Cluster c</a:t>
                </a:r>
                <a:r>
                  <a:rPr kumimoji="0" lang="en-US" altLang="ko-KR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charset="0"/>
                  </a:rPr>
                  <a:t>0</a:t>
                </a:r>
                <a:endParaRPr kumimoji="0" lang="ko-KR" alt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 bwMode="auto">
              <a:xfrm>
                <a:off x="3560283" y="3129929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c</a:t>
                </a:r>
                <a:r>
                  <a:rPr lang="en-US" altLang="ko-KR" sz="1600" baseline="-25000" dirty="0" smtClean="0">
                    <a:solidFill>
                      <a:schemeClr val="bg2"/>
                    </a:solidFill>
                  </a:rPr>
                  <a:t>1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 bwMode="auto">
              <a:xfrm>
                <a:off x="3560283" y="3499260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c</a:t>
                </a:r>
                <a:r>
                  <a:rPr lang="en-US" altLang="ko-KR" sz="1600" baseline="-25000" dirty="0" smtClean="0">
                    <a:solidFill>
                      <a:schemeClr val="bg2"/>
                    </a:solidFill>
                  </a:rPr>
                  <a:t>2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 bwMode="auto">
              <a:xfrm>
                <a:off x="3560283" y="3868592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c</a:t>
                </a:r>
                <a:r>
                  <a:rPr lang="en-US" altLang="ko-KR" sz="1600" baseline="-25000" dirty="0" smtClean="0">
                    <a:solidFill>
                      <a:schemeClr val="bg2"/>
                    </a:solidFill>
                  </a:rPr>
                  <a:t>3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 bwMode="auto">
              <a:xfrm>
                <a:off x="3560283" y="4239915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c</a:t>
                </a:r>
                <a:r>
                  <a:rPr lang="en-US" altLang="ko-KR" sz="1600" baseline="-25000" dirty="0" smtClean="0">
                    <a:solidFill>
                      <a:schemeClr val="bg2"/>
                    </a:solidFill>
                  </a:rPr>
                  <a:t>4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 bwMode="auto">
              <a:xfrm>
                <a:off x="3560283" y="4609246"/>
                <a:ext cx="1384613" cy="36933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c</a:t>
                </a:r>
                <a:r>
                  <a:rPr lang="en-US" altLang="ko-KR" sz="1600" baseline="-25000" dirty="0" smtClean="0">
                    <a:solidFill>
                      <a:schemeClr val="bg2"/>
                    </a:solidFill>
                  </a:rPr>
                  <a:t>5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 bwMode="auto">
              <a:xfrm>
                <a:off x="3560283" y="4978578"/>
                <a:ext cx="1384613" cy="422053"/>
              </a:xfrm>
              <a:prstGeom prst="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…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 bwMode="auto">
              <a:xfrm>
                <a:off x="3560283" y="5347910"/>
                <a:ext cx="1384613" cy="422053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2"/>
                    </a:solidFill>
                  </a:rPr>
                  <a:t>Cluster </a:t>
                </a:r>
                <a:r>
                  <a:rPr lang="en-US" altLang="ko-KR" sz="1600" dirty="0" err="1" smtClean="0">
                    <a:solidFill>
                      <a:schemeClr val="bg2"/>
                    </a:solidFill>
                  </a:rPr>
                  <a:t>c</a:t>
                </a:r>
                <a:r>
                  <a:rPr lang="en-US" altLang="ko-KR" sz="1600" baseline="-25000" dirty="0" err="1" smtClean="0">
                    <a:solidFill>
                      <a:schemeClr val="bg2"/>
                    </a:solidFill>
                  </a:rPr>
                  <a:t>n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1" name="왼쪽 화살표 50"/>
          <p:cNvSpPr/>
          <p:nvPr/>
        </p:nvSpPr>
        <p:spPr>
          <a:xfrm>
            <a:off x="5895833" y="5376090"/>
            <a:ext cx="764274" cy="300251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왼쪽 화살표 51"/>
          <p:cNvSpPr/>
          <p:nvPr/>
        </p:nvSpPr>
        <p:spPr>
          <a:xfrm>
            <a:off x="4708476" y="4884765"/>
            <a:ext cx="900754" cy="128289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8" name="그룹 57"/>
          <p:cNvGrpSpPr/>
          <p:nvPr/>
        </p:nvGrpSpPr>
        <p:grpSpPr>
          <a:xfrm>
            <a:off x="4525978" y="5198669"/>
            <a:ext cx="2646878" cy="1570657"/>
            <a:chOff x="4525978" y="4980949"/>
            <a:chExt cx="2646878" cy="1570657"/>
          </a:xfrm>
        </p:grpSpPr>
        <p:sp>
          <p:nvSpPr>
            <p:cNvPr id="53" name="직사각형 52"/>
            <p:cNvSpPr/>
            <p:nvPr/>
          </p:nvSpPr>
          <p:spPr>
            <a:xfrm>
              <a:off x="5609230" y="4980949"/>
              <a:ext cx="450376" cy="6550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4" name="직선 화살표 연결선 53"/>
            <p:cNvCxnSpPr>
              <a:endCxn id="55" idx="0"/>
            </p:cNvCxnSpPr>
            <p:nvPr/>
          </p:nvCxnSpPr>
          <p:spPr>
            <a:xfrm rot="16200000" flipH="1">
              <a:off x="5410403" y="5743260"/>
              <a:ext cx="866702" cy="11325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525978" y="6182274"/>
              <a:ext cx="264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Decompress using CPU</a:t>
              </a:r>
              <a:endParaRPr lang="ko-KR" alt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7" name="모서리가 둥근 직사각형 56"/>
          <p:cNvSpPr/>
          <p:nvPr/>
        </p:nvSpPr>
        <p:spPr bwMode="auto">
          <a:xfrm>
            <a:off x="6824355" y="5059225"/>
            <a:ext cx="1879039" cy="8922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bg2"/>
                </a:solidFill>
              </a:rPr>
              <a:t>Data pool</a:t>
            </a:r>
            <a:endParaRPr kumimoji="0" lang="ko-KR" altLang="en-U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824355" y="5059225"/>
            <a:ext cx="1879039" cy="8922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Compresse</a:t>
            </a:r>
            <a:r>
              <a:rPr lang="en-US" altLang="ko-KR" dirty="0" smtClean="0"/>
              <a:t>d data</a:t>
            </a:r>
            <a:endParaRPr kumimoji="0" lang="ko-KR" altLang="en-US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710" y="431714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Requested</a:t>
            </a:r>
          </a:p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data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99478" y="431714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Request </a:t>
            </a:r>
          </a:p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data</a:t>
            </a:r>
            <a:endParaRPr lang="ko-KR" altLang="en-US" dirty="0">
              <a:solidFill>
                <a:schemeClr val="bg2"/>
              </a:solidFill>
            </a:endParaRPr>
          </a:p>
        </p:txBody>
      </p:sp>
      <p:cxnSp>
        <p:nvCxnSpPr>
          <p:cNvPr id="62" name="Shape 109"/>
          <p:cNvCxnSpPr/>
          <p:nvPr/>
        </p:nvCxnSpPr>
        <p:spPr>
          <a:xfrm>
            <a:off x="1312054" y="4205369"/>
            <a:ext cx="1557264" cy="1115503"/>
          </a:xfrm>
          <a:prstGeom prst="bentConnector3">
            <a:avLst>
              <a:gd name="adj1" fmla="val 32"/>
            </a:avLst>
          </a:prstGeom>
          <a:ln>
            <a:solidFill>
              <a:schemeClr val="bg2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/>
          <p:nvPr/>
        </p:nvCxnSpPr>
        <p:spPr>
          <a:xfrm rot="16200000" flipH="1">
            <a:off x="1827219" y="3984483"/>
            <a:ext cx="800193" cy="1241963"/>
          </a:xfrm>
          <a:prstGeom prst="bentConnector2">
            <a:avLst/>
          </a:prstGeom>
          <a:ln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그룹 67"/>
          <p:cNvGrpSpPr/>
          <p:nvPr/>
        </p:nvGrpSpPr>
        <p:grpSpPr>
          <a:xfrm>
            <a:off x="6509651" y="2623459"/>
            <a:ext cx="2113198" cy="369332"/>
            <a:chOff x="6509651" y="2623459"/>
            <a:chExt cx="2113198" cy="369332"/>
          </a:xfrm>
        </p:grpSpPr>
        <p:sp>
          <p:nvSpPr>
            <p:cNvPr id="64" name="직사각형 63"/>
            <p:cNvSpPr/>
            <p:nvPr/>
          </p:nvSpPr>
          <p:spPr>
            <a:xfrm>
              <a:off x="6509651" y="2634343"/>
              <a:ext cx="511629" cy="33745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30133" y="2623459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2"/>
                  </a:solidFill>
                </a:rPr>
                <a:t>Original data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6509651" y="3167745"/>
            <a:ext cx="2626159" cy="369332"/>
            <a:chOff x="6509651" y="3167745"/>
            <a:chExt cx="2626159" cy="369332"/>
          </a:xfrm>
        </p:grpSpPr>
        <p:sp>
          <p:nvSpPr>
            <p:cNvPr id="66" name="직사각형 65"/>
            <p:cNvSpPr/>
            <p:nvPr/>
          </p:nvSpPr>
          <p:spPr>
            <a:xfrm>
              <a:off x="6509651" y="3178629"/>
              <a:ext cx="511629" cy="33745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30133" y="3167745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2"/>
                  </a:solidFill>
                </a:rPr>
                <a:t>Compressed data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42" name="슬라이드 번호 개체 틀 4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A0F5-3815-4240-82E3-80E7332EE757}" type="slidenum">
              <a:rPr lang="ko-KR" altLang="en-US" smtClean="0"/>
              <a:pPr/>
              <a:t>9</a:t>
            </a:fld>
            <a:r>
              <a:rPr lang="en-US" altLang="ko-KR" smtClean="0"/>
              <a:t>/35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1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사용자 지정 1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7C0808"/>
      </a:accent6>
      <a:hlink>
        <a:srgbClr val="7C0808"/>
      </a:hlink>
      <a:folHlink>
        <a:srgbClr val="0D356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18252</TotalTime>
  <Words>3765</Words>
  <Application>Microsoft Office PowerPoint</Application>
  <PresentationFormat>화면 슬라이드 쇼(4:3)</PresentationFormat>
  <Paragraphs>724</Paragraphs>
  <Slides>35</Slides>
  <Notes>35</Notes>
  <HiddenSlides>0</HiddenSlides>
  <MMClips>3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Custom Design</vt:lpstr>
      <vt:lpstr>HCCMeshes: Hierarchical-Culling oriented Compact Meshes</vt:lpstr>
      <vt:lpstr>Motivation – Massive Models</vt:lpstr>
      <vt:lpstr>Low Growth Rate of Data Access Speed</vt:lpstr>
      <vt:lpstr>Large Scale Applications</vt:lpstr>
      <vt:lpstr>Large Scale Applications</vt:lpstr>
      <vt:lpstr>Goal</vt:lpstr>
      <vt:lpstr>Handling Massive Models</vt:lpstr>
      <vt:lpstr>Handling Massive Models</vt:lpstr>
      <vt:lpstr>Handling Massive Models</vt:lpstr>
      <vt:lpstr>Handling Massive Models</vt:lpstr>
      <vt:lpstr>Limited Performance Improvements</vt:lpstr>
      <vt:lpstr>Our Approach</vt:lpstr>
      <vt:lpstr>Ray Tracing of St. Matthew Model</vt:lpstr>
      <vt:lpstr>Ray Tracing of St. Matthew Model</vt:lpstr>
      <vt:lpstr>Outline</vt:lpstr>
      <vt:lpstr>Outline</vt:lpstr>
      <vt:lpstr>Overall Structure</vt:lpstr>
      <vt:lpstr>Overview - Runtime Access Framework</vt:lpstr>
      <vt:lpstr>Outline</vt:lpstr>
      <vt:lpstr>Bounding Volume Hierarchies (BVHs)</vt:lpstr>
      <vt:lpstr>Encoding Bounding Volumes</vt:lpstr>
      <vt:lpstr>Encoding Tree Structure</vt:lpstr>
      <vt:lpstr>Encoding Tree Structure</vt:lpstr>
      <vt:lpstr>Outline</vt:lpstr>
      <vt:lpstr>Out-of-core Compression</vt:lpstr>
      <vt:lpstr>Out-of-core Compression</vt:lpstr>
      <vt:lpstr>Outline</vt:lpstr>
      <vt:lpstr>Compression Results</vt:lpstr>
      <vt:lpstr>Benchmark Applications</vt:lpstr>
      <vt:lpstr>Video for Benchmark Applications</vt:lpstr>
      <vt:lpstr>Performance Improvement</vt:lpstr>
      <vt:lpstr>Limitations</vt:lpstr>
      <vt:lpstr>Summary &amp; Conclusion</vt:lpstr>
      <vt:lpstr>Acknowledgments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Tae-Joon Kim</dc:creator>
  <cp:lastModifiedBy>tjKim</cp:lastModifiedBy>
  <cp:revision>1137</cp:revision>
  <dcterms:created xsi:type="dcterms:W3CDTF">2008-07-24T22:41:22Z</dcterms:created>
  <dcterms:modified xsi:type="dcterms:W3CDTF">2010-05-19T15:57:43Z</dcterms:modified>
</cp:coreProperties>
</file>