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344" r:id="rId2"/>
    <p:sldId id="421" r:id="rId3"/>
    <p:sldId id="430" r:id="rId4"/>
    <p:sldId id="420" r:id="rId5"/>
    <p:sldId id="423" r:id="rId6"/>
    <p:sldId id="431" r:id="rId7"/>
    <p:sldId id="436" r:id="rId8"/>
    <p:sldId id="424" r:id="rId9"/>
    <p:sldId id="425" r:id="rId10"/>
    <p:sldId id="433" r:id="rId11"/>
    <p:sldId id="434" r:id="rId12"/>
    <p:sldId id="435" r:id="rId13"/>
    <p:sldId id="350" r:id="rId14"/>
    <p:sldId id="437" r:id="rId15"/>
    <p:sldId id="438" r:id="rId16"/>
    <p:sldId id="439" r:id="rId17"/>
    <p:sldId id="440" r:id="rId18"/>
    <p:sldId id="441" r:id="rId19"/>
    <p:sldId id="442" r:id="rId20"/>
    <p:sldId id="443" r:id="rId21"/>
    <p:sldId id="444" r:id="rId22"/>
    <p:sldId id="451" r:id="rId23"/>
    <p:sldId id="445" r:id="rId24"/>
    <p:sldId id="448" r:id="rId25"/>
    <p:sldId id="449" r:id="rId26"/>
    <p:sldId id="452" r:id="rId27"/>
    <p:sldId id="450" r:id="rId28"/>
    <p:sldId id="453" r:id="rId29"/>
    <p:sldId id="466" r:id="rId30"/>
    <p:sldId id="454" r:id="rId31"/>
    <p:sldId id="456" r:id="rId32"/>
    <p:sldId id="457" r:id="rId33"/>
    <p:sldId id="459" r:id="rId34"/>
    <p:sldId id="460" r:id="rId35"/>
    <p:sldId id="461" r:id="rId36"/>
    <p:sldId id="462" r:id="rId37"/>
    <p:sldId id="465" r:id="rId38"/>
    <p:sldId id="495" r:id="rId39"/>
    <p:sldId id="463" r:id="rId40"/>
    <p:sldId id="467" r:id="rId41"/>
    <p:sldId id="468" r:id="rId42"/>
    <p:sldId id="469" r:id="rId43"/>
    <p:sldId id="470" r:id="rId44"/>
    <p:sldId id="471" r:id="rId45"/>
    <p:sldId id="472" r:id="rId46"/>
    <p:sldId id="473" r:id="rId47"/>
    <p:sldId id="492" r:id="rId48"/>
    <p:sldId id="464" r:id="rId49"/>
    <p:sldId id="503" r:id="rId50"/>
    <p:sldId id="493" r:id="rId51"/>
    <p:sldId id="494" r:id="rId52"/>
    <p:sldId id="501" r:id="rId53"/>
  </p:sldIdLst>
  <p:sldSz cx="9144000" cy="6858000" type="screen4x3"/>
  <p:notesSz cx="6797675" cy="987425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1C1C1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77" autoAdjust="0"/>
    <p:restoredTop sz="96582" autoAdjust="0"/>
  </p:normalViewPr>
  <p:slideViewPr>
    <p:cSldViewPr>
      <p:cViewPr varScale="1">
        <p:scale>
          <a:sx n="173" d="100"/>
          <a:sy n="173" d="100"/>
        </p:scale>
        <p:origin x="1168" y="84"/>
      </p:cViewPr>
      <p:guideLst>
        <p:guide pos="2880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K:\JaePil_at_Adobe\Working_Folder\Results\20140319_Result_FinalPresentati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JaePil_at_Adobe\Working_Folder\Results\20140317_Result_InvIdx4K_h2r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778695346008577"/>
          <c:y val="2.902619525500489E-2"/>
          <c:w val="0.78397456415509048"/>
          <c:h val="0.81505314188667588"/>
        </c:manualLayout>
      </c:layout>
      <c:scatterChart>
        <c:scatterStyle val="lineMarker"/>
        <c:varyColors val="0"/>
        <c:ser>
          <c:idx val="1"/>
          <c:order val="0"/>
          <c:tx>
            <c:v>DOPQ</c:v>
          </c:tx>
          <c:spPr>
            <a:ln w="25400">
              <a:solidFill>
                <a:srgbClr val="0000FF"/>
              </a:solidFill>
            </a:ln>
          </c:spPr>
          <c:marker>
            <c:symbol val="circle"/>
            <c:size val="10"/>
            <c:spPr>
              <a:solidFill>
                <a:srgbClr val="0000FF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0.18641828308046859"/>
                  <c:y val="-1.202606144820132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64 bits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951219512195122"/>
                  <c:y val="-6.274756831866604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128 bits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8970189701897019"/>
                  <c:y val="-2.509803921568627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256 bits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1382113821138211"/>
                  <c:y val="-5.019607843137254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512 bits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6070460704607047E-2"/>
                  <c:y val="4.078431372549019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1024 bits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'11M'!$P$9:$P$13</c:f>
              <c:numCache>
                <c:formatCode>General</c:formatCode>
                <c:ptCount val="5"/>
                <c:pt idx="0">
                  <c:v>11.631999</c:v>
                </c:pt>
                <c:pt idx="1">
                  <c:v>11.360348999999999</c:v>
                </c:pt>
                <c:pt idx="2">
                  <c:v>13.632305000000001</c:v>
                </c:pt>
                <c:pt idx="3">
                  <c:v>17.327746000000001</c:v>
                </c:pt>
                <c:pt idx="4">
                  <c:v>30.352043999999999</c:v>
                </c:pt>
              </c:numCache>
            </c:numRef>
          </c:xVal>
          <c:yVal>
            <c:numRef>
              <c:f>'11M'!$Q$9:$Q$13</c:f>
              <c:numCache>
                <c:formatCode>General</c:formatCode>
                <c:ptCount val="5"/>
                <c:pt idx="0">
                  <c:v>0.192498</c:v>
                </c:pt>
                <c:pt idx="1">
                  <c:v>0.320606</c:v>
                </c:pt>
                <c:pt idx="2">
                  <c:v>0.46357199999999998</c:v>
                </c:pt>
                <c:pt idx="3">
                  <c:v>0.58532600000000001</c:v>
                </c:pt>
                <c:pt idx="4">
                  <c:v>0.66650100000000001</c:v>
                </c:pt>
              </c:numCache>
            </c:numRef>
          </c:yVal>
          <c:smooth val="0"/>
        </c:ser>
        <c:ser>
          <c:idx val="0"/>
          <c:order val="1"/>
          <c:tx>
            <c:v>OPQ</c:v>
          </c:tx>
          <c:spPr>
            <a:ln w="19050">
              <a:solidFill>
                <a:srgbClr val="FF0000"/>
              </a:solidFill>
            </a:ln>
          </c:spPr>
          <c:marker>
            <c:symbol val="triangle"/>
            <c:size val="10"/>
            <c:spPr>
              <a:solidFill>
                <a:srgbClr val="FF0000"/>
              </a:solidFill>
              <a:ln>
                <a:noFill/>
              </a:ln>
            </c:spPr>
          </c:marker>
          <c:xVal>
            <c:numRef>
              <c:f>'11M'!$P$4:$P$8</c:f>
              <c:numCache>
                <c:formatCode>General</c:formatCode>
                <c:ptCount val="5"/>
                <c:pt idx="0">
                  <c:v>12.059141</c:v>
                </c:pt>
                <c:pt idx="1">
                  <c:v>12.009513</c:v>
                </c:pt>
                <c:pt idx="2">
                  <c:v>15.702163000000001</c:v>
                </c:pt>
                <c:pt idx="3">
                  <c:v>17.725584000000001</c:v>
                </c:pt>
                <c:pt idx="4">
                  <c:v>32.052531999999999</c:v>
                </c:pt>
              </c:numCache>
            </c:numRef>
          </c:xVal>
          <c:yVal>
            <c:numRef>
              <c:f>'11M'!$Q$4:$Q$8</c:f>
              <c:numCache>
                <c:formatCode>General</c:formatCode>
                <c:ptCount val="5"/>
                <c:pt idx="0">
                  <c:v>0.20019300000000001</c:v>
                </c:pt>
                <c:pt idx="1">
                  <c:v>0.31886100000000001</c:v>
                </c:pt>
                <c:pt idx="2">
                  <c:v>0.43930200000000003</c:v>
                </c:pt>
                <c:pt idx="3">
                  <c:v>0.52772300000000005</c:v>
                </c:pt>
                <c:pt idx="4">
                  <c:v>0.59163500000000002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444774592"/>
        <c:axId val="-1444777312"/>
      </c:scatterChart>
      <c:valAx>
        <c:axId val="-1444774592"/>
        <c:scaling>
          <c:orientation val="minMax"/>
          <c:max val="35"/>
        </c:scaling>
        <c:delete val="0"/>
        <c:axPos val="b"/>
        <c:title>
          <c:tx>
            <c:rich>
              <a:bodyPr/>
              <a:lstStyle/>
              <a:p>
                <a:pPr>
                  <a:defRPr sz="1800" b="0"/>
                </a:pPr>
                <a:r>
                  <a:rPr lang="en-US" sz="1800" b="1" dirty="0"/>
                  <a:t>Search </a:t>
                </a:r>
                <a:r>
                  <a:rPr lang="en-US" sz="1800" b="1" dirty="0" smtClean="0"/>
                  <a:t>Time </a:t>
                </a:r>
                <a:r>
                  <a:rPr lang="en-US" sz="1800" b="1" dirty="0"/>
                  <a:t>(</a:t>
                </a:r>
                <a:r>
                  <a:rPr lang="en-US" sz="1800" b="1" dirty="0" err="1"/>
                  <a:t>ms</a:t>
                </a:r>
                <a:r>
                  <a:rPr lang="en-US" sz="1800" b="1" dirty="0"/>
                  <a:t>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1444777312"/>
        <c:crosses val="autoZero"/>
        <c:crossBetween val="midCat"/>
        <c:majorUnit val="5"/>
      </c:valAx>
      <c:valAx>
        <c:axId val="-1444777312"/>
        <c:scaling>
          <c:orientation val="minMax"/>
          <c:max val="0.8"/>
          <c:min val="0.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 b="0"/>
                </a:pPr>
                <a:r>
                  <a:rPr lang="en-US" sz="1800" b="1" dirty="0"/>
                  <a:t>Precision@100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144477459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8214710966007305"/>
          <c:y val="7.2593608151922159E-2"/>
          <c:w val="0.22078633463499991"/>
          <c:h val="0.1715115022386907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923667750817973"/>
          <c:y val="2.9430132187425122E-2"/>
          <c:w val="0.81388630040122467"/>
          <c:h val="0.83259334646329963"/>
        </c:manualLayout>
      </c:layout>
      <c:lineChart>
        <c:grouping val="standard"/>
        <c:varyColors val="0"/>
        <c:ser>
          <c:idx val="0"/>
          <c:order val="0"/>
          <c:tx>
            <c:strRef>
              <c:f>Sheet1!$A$38</c:f>
              <c:strCache>
                <c:ptCount val="1"/>
                <c:pt idx="0">
                  <c:v>Baseline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circle"/>
            <c:size val="8"/>
            <c:spPr>
              <a:solidFill>
                <a:srgbClr val="FF0000"/>
              </a:solidFill>
              <a:ln>
                <a:noFill/>
              </a:ln>
            </c:spPr>
          </c:marker>
          <c:cat>
            <c:strRef>
              <c:f>Sheet1!$B$37:$G$37</c:f>
              <c:strCache>
                <c:ptCount val="6"/>
                <c:pt idx="0">
                  <c:v>4K</c:v>
                </c:pt>
                <c:pt idx="1">
                  <c:v>8K</c:v>
                </c:pt>
                <c:pt idx="2">
                  <c:v>16K</c:v>
                </c:pt>
                <c:pt idx="3">
                  <c:v>32K</c:v>
                </c:pt>
                <c:pt idx="4">
                  <c:v>64K</c:v>
                </c:pt>
                <c:pt idx="5">
                  <c:v>128K</c:v>
                </c:pt>
              </c:strCache>
            </c:strRef>
          </c:cat>
          <c:val>
            <c:numRef>
              <c:f>Sheet1!$B$38:$G$38</c:f>
              <c:numCache>
                <c:formatCode>General</c:formatCode>
                <c:ptCount val="6"/>
                <c:pt idx="0">
                  <c:v>0.122324</c:v>
                </c:pt>
                <c:pt idx="1">
                  <c:v>0.21018000000000001</c:v>
                </c:pt>
                <c:pt idx="2">
                  <c:v>0.325127</c:v>
                </c:pt>
                <c:pt idx="3">
                  <c:v>0.45934900000000001</c:v>
                </c:pt>
                <c:pt idx="4">
                  <c:v>0.60391600000000001</c:v>
                </c:pt>
                <c:pt idx="5">
                  <c:v>0.73821999999999999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Sheet1!$A$41</c:f>
              <c:strCache>
                <c:ptCount val="1"/>
                <c:pt idx="0">
                  <c:v>H2R2</c:v>
                </c:pt>
              </c:strCache>
            </c:strRef>
          </c:tx>
          <c:spPr>
            <a:ln>
              <a:solidFill>
                <a:srgbClr val="0000FF"/>
              </a:solidFill>
            </a:ln>
          </c:spPr>
          <c:marker>
            <c:symbol val="circle"/>
            <c:size val="8"/>
            <c:spPr>
              <a:solidFill>
                <a:srgbClr val="0000FF"/>
              </a:solidFill>
              <a:ln>
                <a:noFill/>
              </a:ln>
            </c:spPr>
          </c:marker>
          <c:cat>
            <c:strRef>
              <c:f>Sheet1!$B$37:$G$37</c:f>
              <c:strCache>
                <c:ptCount val="6"/>
                <c:pt idx="0">
                  <c:v>4K</c:v>
                </c:pt>
                <c:pt idx="1">
                  <c:v>8K</c:v>
                </c:pt>
                <c:pt idx="2">
                  <c:v>16K</c:v>
                </c:pt>
                <c:pt idx="3">
                  <c:v>32K</c:v>
                </c:pt>
                <c:pt idx="4">
                  <c:v>64K</c:v>
                </c:pt>
                <c:pt idx="5">
                  <c:v>128K</c:v>
                </c:pt>
              </c:strCache>
            </c:strRef>
          </c:cat>
          <c:val>
            <c:numRef>
              <c:f>Sheet1!$B$41:$G$41</c:f>
              <c:numCache>
                <c:formatCode>General</c:formatCode>
                <c:ptCount val="6"/>
                <c:pt idx="0">
                  <c:v>0.24415500000000001</c:v>
                </c:pt>
                <c:pt idx="1">
                  <c:v>0.34809499999999999</c:v>
                </c:pt>
                <c:pt idx="2">
                  <c:v>0.46868500000000002</c:v>
                </c:pt>
                <c:pt idx="3">
                  <c:v>0.592144</c:v>
                </c:pt>
                <c:pt idx="4">
                  <c:v>0.70887599999999995</c:v>
                </c:pt>
                <c:pt idx="5">
                  <c:v>0.81081300000000001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444776224"/>
        <c:axId val="-1444775680"/>
      </c:lineChart>
      <c:catAx>
        <c:axId val="-14447762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Retrieved Points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-1444775680"/>
        <c:crosses val="autoZero"/>
        <c:auto val="1"/>
        <c:lblAlgn val="ctr"/>
        <c:lblOffset val="100"/>
        <c:noMultiLvlLbl val="0"/>
      </c:catAx>
      <c:valAx>
        <c:axId val="-1444775680"/>
        <c:scaling>
          <c:orientation val="minMax"/>
          <c:min val="0.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Recall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14447762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5745901609815652"/>
          <c:y val="4.4549549429824545E-2"/>
          <c:w val="0.25129248166888279"/>
          <c:h val="0.1500941299031057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ko-K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47AF5-92E0-4627-B0B2-6A1EC34FEB0F}" type="datetimeFigureOut">
              <a:rPr lang="ko-KR" altLang="en-US" smtClean="0"/>
              <a:t>2016-05-24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2" y="9378826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5" y="9378826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8F418-1876-4119-B670-2BF2F5A434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1579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8F418-1876-4119-B670-2BF2F5A4344D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56138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8F418-1876-4119-B670-2BF2F5A4344D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989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8F418-1876-4119-B670-2BF2F5A4344D}" type="slidenum">
              <a:rPr lang="ko-KR" altLang="en-US" smtClean="0"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40258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8F418-1876-4119-B670-2BF2F5A4344D}" type="slidenum">
              <a:rPr lang="ko-KR" altLang="en-US" smtClean="0"/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0038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8F418-1876-4119-B670-2BF2F5A4344D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3692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8F418-1876-4119-B670-2BF2F5A4344D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202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8F418-1876-4119-B670-2BF2F5A4344D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9406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8F418-1876-4119-B670-2BF2F5A4344D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1121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8F418-1876-4119-B670-2BF2F5A4344D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2427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8F418-1876-4119-B670-2BF2F5A4344D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2005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8F418-1876-4119-B670-2BF2F5A4344D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6570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8F418-1876-4119-B670-2BF2F5A4344D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406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F4319E-AF9D-4222-A6D3-38D88CC0F546}" type="datetime1">
              <a:rPr lang="ko-KR" altLang="en-US" smtClean="0"/>
              <a:t>2016-05-24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7BAC01-6D21-441D-BFBE-0063D85F4C5C}" type="datetime1">
              <a:rPr lang="ko-KR" altLang="en-US" smtClean="0"/>
              <a:t>2016-05-24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FC23A0-2742-436D-BC70-8740A6CC0D75}" type="datetime1">
              <a:rPr lang="ko-KR" altLang="en-US" smtClean="0"/>
              <a:t>2016-05-24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6A5234-B0FC-47A0-9DDC-29307A5DFA7C}" type="datetime1">
              <a:rPr lang="ko-KR" altLang="en-US" smtClean="0"/>
              <a:t>2016-05-24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51E10F-FD82-4680-84F0-33197B38B30F}" type="datetime1">
              <a:rPr lang="ko-KR" altLang="en-US" smtClean="0"/>
              <a:t>2016-05-24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CCED79-E449-48B2-8782-AAE9D2A95580}" type="datetime1">
              <a:rPr lang="ko-KR" altLang="en-US" smtClean="0"/>
              <a:t>2016-05-24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310684-BD5A-479E-B524-26801DEB234A}" type="datetime1">
              <a:rPr lang="ko-KR" altLang="en-US" smtClean="0"/>
              <a:t>2016-05-24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E86CDE-F13A-45CA-BCCD-710C72BAAE44}" type="datetime1">
              <a:rPr lang="ko-KR" altLang="en-US" smtClean="0"/>
              <a:t>2016-05-24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E52553-D873-41A7-AA90-D385FAFD5EEA}" type="datetime1">
              <a:rPr lang="ko-KR" altLang="en-US" smtClean="0"/>
              <a:t>2016-05-24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80BD33-60A4-4C50-9260-51DC1D9E5F9F}" type="datetime1">
              <a:rPr lang="ko-KR" altLang="en-US" smtClean="0"/>
              <a:t>2016-05-24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4D40EC-AC70-4243-8FDC-A5A7C5BB8544}" type="datetime1">
              <a:rPr lang="ko-KR" altLang="en-US" smtClean="0"/>
              <a:t>2016-05-24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56792"/>
            <a:ext cx="8229600" cy="4569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-6896" y="652811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1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70.png"/><Relationship Id="rId7" Type="http://schemas.openxmlformats.org/officeDocument/2006/relationships/image" Target="../media/image72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0.png"/><Relationship Id="rId10" Type="http://schemas.openxmlformats.org/officeDocument/2006/relationships/image" Target="../media/image75.png"/><Relationship Id="rId4" Type="http://schemas.openxmlformats.org/officeDocument/2006/relationships/image" Target="../media/image690.png"/><Relationship Id="rId9" Type="http://schemas.openxmlformats.org/officeDocument/2006/relationships/image" Target="../media/image7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10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0" Type="http://schemas.openxmlformats.org/officeDocument/2006/relationships/image" Target="../media/image85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Relationship Id="rId14" Type="http://schemas.openxmlformats.org/officeDocument/2006/relationships/image" Target="../media/image10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4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12" Type="http://schemas.openxmlformats.org/officeDocument/2006/relationships/image" Target="../media/image113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11" Type="http://schemas.openxmlformats.org/officeDocument/2006/relationships/image" Target="../media/image112.png"/><Relationship Id="rId5" Type="http://schemas.openxmlformats.org/officeDocument/2006/relationships/image" Target="../media/image106.png"/><Relationship Id="rId10" Type="http://schemas.openxmlformats.org/officeDocument/2006/relationships/image" Target="../media/image111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Relationship Id="rId14" Type="http://schemas.openxmlformats.org/officeDocument/2006/relationships/image" Target="../media/image11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7.png"/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12" Type="http://schemas.openxmlformats.org/officeDocument/2006/relationships/image" Target="../media/image126.png"/><Relationship Id="rId2" Type="http://schemas.openxmlformats.org/officeDocument/2006/relationships/image" Target="../media/image116.png"/><Relationship Id="rId16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image" Target="../media/image125.png"/><Relationship Id="rId5" Type="http://schemas.openxmlformats.org/officeDocument/2006/relationships/image" Target="../media/image119.png"/><Relationship Id="rId15" Type="http://schemas.openxmlformats.org/officeDocument/2006/relationships/image" Target="../media/image129.png"/><Relationship Id="rId10" Type="http://schemas.openxmlformats.org/officeDocument/2006/relationships/image" Target="../media/image124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Relationship Id="rId14" Type="http://schemas.openxmlformats.org/officeDocument/2006/relationships/image" Target="../media/image1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24.png"/><Relationship Id="rId7" Type="http://schemas.openxmlformats.org/officeDocument/2006/relationships/image" Target="../media/image1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10" Type="http://schemas.openxmlformats.org/officeDocument/2006/relationships/image" Target="../media/image142.png"/><Relationship Id="rId4" Type="http://schemas.openxmlformats.org/officeDocument/2006/relationships/image" Target="../media/image136.png"/><Relationship Id="rId9" Type="http://schemas.openxmlformats.org/officeDocument/2006/relationships/image" Target="../media/image14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13" Type="http://schemas.openxmlformats.org/officeDocument/2006/relationships/image" Target="../media/image154.png"/><Relationship Id="rId3" Type="http://schemas.openxmlformats.org/officeDocument/2006/relationships/image" Target="../media/image144.png"/><Relationship Id="rId7" Type="http://schemas.openxmlformats.org/officeDocument/2006/relationships/image" Target="../media/image148.png"/><Relationship Id="rId12" Type="http://schemas.openxmlformats.org/officeDocument/2006/relationships/image" Target="../media/image153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png"/><Relationship Id="rId11" Type="http://schemas.openxmlformats.org/officeDocument/2006/relationships/image" Target="../media/image152.png"/><Relationship Id="rId5" Type="http://schemas.openxmlformats.org/officeDocument/2006/relationships/image" Target="../media/image146.png"/><Relationship Id="rId15" Type="http://schemas.openxmlformats.org/officeDocument/2006/relationships/image" Target="../media/image156.png"/><Relationship Id="rId10" Type="http://schemas.openxmlformats.org/officeDocument/2006/relationships/image" Target="../media/image151.png"/><Relationship Id="rId4" Type="http://schemas.openxmlformats.org/officeDocument/2006/relationships/image" Target="../media/image145.png"/><Relationship Id="rId9" Type="http://schemas.openxmlformats.org/officeDocument/2006/relationships/image" Target="../media/image150.png"/><Relationship Id="rId14" Type="http://schemas.openxmlformats.org/officeDocument/2006/relationships/image" Target="../media/image155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13" Type="http://schemas.openxmlformats.org/officeDocument/2006/relationships/image" Target="../media/image147.png"/><Relationship Id="rId18" Type="http://schemas.openxmlformats.org/officeDocument/2006/relationships/image" Target="../media/image170.png"/><Relationship Id="rId3" Type="http://schemas.openxmlformats.org/officeDocument/2006/relationships/image" Target="../media/image158.png"/><Relationship Id="rId21" Type="http://schemas.openxmlformats.org/officeDocument/2006/relationships/image" Target="../media/image173.png"/><Relationship Id="rId7" Type="http://schemas.openxmlformats.org/officeDocument/2006/relationships/image" Target="../media/image162.png"/><Relationship Id="rId12" Type="http://schemas.openxmlformats.org/officeDocument/2006/relationships/image" Target="../media/image167.png"/><Relationship Id="rId17" Type="http://schemas.openxmlformats.org/officeDocument/2006/relationships/image" Target="../media/image169.png"/><Relationship Id="rId2" Type="http://schemas.openxmlformats.org/officeDocument/2006/relationships/image" Target="../media/image157.png"/><Relationship Id="rId16" Type="http://schemas.openxmlformats.org/officeDocument/2006/relationships/image" Target="../media/image168.png"/><Relationship Id="rId20" Type="http://schemas.openxmlformats.org/officeDocument/2006/relationships/image" Target="../media/image1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png"/><Relationship Id="rId11" Type="http://schemas.openxmlformats.org/officeDocument/2006/relationships/image" Target="../media/image166.png"/><Relationship Id="rId5" Type="http://schemas.openxmlformats.org/officeDocument/2006/relationships/image" Target="../media/image160.png"/><Relationship Id="rId15" Type="http://schemas.openxmlformats.org/officeDocument/2006/relationships/image" Target="../media/image149.png"/><Relationship Id="rId10" Type="http://schemas.openxmlformats.org/officeDocument/2006/relationships/image" Target="../media/image165.png"/><Relationship Id="rId19" Type="http://schemas.openxmlformats.org/officeDocument/2006/relationships/image" Target="../media/image171.png"/><Relationship Id="rId4" Type="http://schemas.openxmlformats.org/officeDocument/2006/relationships/image" Target="../media/image159.png"/><Relationship Id="rId9" Type="http://schemas.openxmlformats.org/officeDocument/2006/relationships/image" Target="../media/image164.png"/><Relationship Id="rId14" Type="http://schemas.openxmlformats.org/officeDocument/2006/relationships/image" Target="../media/image148.png"/><Relationship Id="rId22" Type="http://schemas.openxmlformats.org/officeDocument/2006/relationships/image" Target="../media/image174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13" Type="http://schemas.openxmlformats.org/officeDocument/2006/relationships/image" Target="../media/image186.png"/><Relationship Id="rId3" Type="http://schemas.openxmlformats.org/officeDocument/2006/relationships/image" Target="../media/image176.png"/><Relationship Id="rId7" Type="http://schemas.openxmlformats.org/officeDocument/2006/relationships/image" Target="../media/image180.png"/><Relationship Id="rId12" Type="http://schemas.openxmlformats.org/officeDocument/2006/relationships/image" Target="../media/image185.pn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9.png"/><Relationship Id="rId11" Type="http://schemas.openxmlformats.org/officeDocument/2006/relationships/image" Target="../media/image184.png"/><Relationship Id="rId5" Type="http://schemas.openxmlformats.org/officeDocument/2006/relationships/image" Target="../media/image178.png"/><Relationship Id="rId15" Type="http://schemas.openxmlformats.org/officeDocument/2006/relationships/image" Target="../media/image188.png"/><Relationship Id="rId10" Type="http://schemas.openxmlformats.org/officeDocument/2006/relationships/image" Target="../media/image183.png"/><Relationship Id="rId4" Type="http://schemas.openxmlformats.org/officeDocument/2006/relationships/image" Target="../media/image177.png"/><Relationship Id="rId9" Type="http://schemas.openxmlformats.org/officeDocument/2006/relationships/image" Target="../media/image182.png"/><Relationship Id="rId14" Type="http://schemas.openxmlformats.org/officeDocument/2006/relationships/image" Target="../media/image187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png"/><Relationship Id="rId13" Type="http://schemas.openxmlformats.org/officeDocument/2006/relationships/image" Target="../media/image200.png"/><Relationship Id="rId3" Type="http://schemas.openxmlformats.org/officeDocument/2006/relationships/image" Target="../media/image190.png"/><Relationship Id="rId7" Type="http://schemas.openxmlformats.org/officeDocument/2006/relationships/image" Target="../media/image194.png"/><Relationship Id="rId12" Type="http://schemas.openxmlformats.org/officeDocument/2006/relationships/image" Target="../media/image199.png"/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3.png"/><Relationship Id="rId11" Type="http://schemas.openxmlformats.org/officeDocument/2006/relationships/image" Target="../media/image198.png"/><Relationship Id="rId5" Type="http://schemas.openxmlformats.org/officeDocument/2006/relationships/image" Target="../media/image192.png"/><Relationship Id="rId10" Type="http://schemas.openxmlformats.org/officeDocument/2006/relationships/image" Target="../media/image197.png"/><Relationship Id="rId4" Type="http://schemas.openxmlformats.org/officeDocument/2006/relationships/image" Target="../media/image191.png"/><Relationship Id="rId9" Type="http://schemas.openxmlformats.org/officeDocument/2006/relationships/image" Target="../media/image19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4.png"/><Relationship Id="rId4" Type="http://schemas.openxmlformats.org/officeDocument/2006/relationships/image" Target="../media/image203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40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60.png"/><Relationship Id="rId2" Type="http://schemas.openxmlformats.org/officeDocument/2006/relationships/image" Target="../media/image23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80.png"/><Relationship Id="rId4" Type="http://schemas.openxmlformats.org/officeDocument/2006/relationships/image" Target="../media/image237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5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50.png"/><Relationship Id="rId5" Type="http://schemas.openxmlformats.org/officeDocument/2006/relationships/image" Target="../media/image19.png"/><Relationship Id="rId10" Type="http://schemas.openxmlformats.org/officeDocument/2006/relationships/image" Target="../media/image4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4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9332" cy="1143000"/>
          </a:xfrm>
        </p:spPr>
        <p:txBody>
          <a:bodyPr>
            <a:normAutofit/>
          </a:bodyPr>
          <a:lstStyle/>
          <a:p>
            <a:r>
              <a:rPr lang="en-US" altLang="ko-KR" sz="4000" dirty="0" smtClean="0"/>
              <a:t>Image Search</a:t>
            </a:r>
            <a:endParaRPr lang="ko-KR" altLang="en-US" sz="4000" dirty="0"/>
          </a:p>
        </p:txBody>
      </p:sp>
      <p:sp>
        <p:nvSpPr>
          <p:cNvPr id="40" name="슬라이드 번호 개체 틀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1</a:t>
            </a:fld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810623"/>
            <a:ext cx="1579529" cy="159754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1484784"/>
            <a:ext cx="7061140" cy="42492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9216" y="450912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query</a:t>
            </a:r>
            <a:endParaRPr lang="ko-KR" alt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4178134" y="577449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search results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5055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9332" cy="1143000"/>
          </a:xfrm>
        </p:spPr>
        <p:txBody>
          <a:bodyPr>
            <a:normAutofit/>
          </a:bodyPr>
          <a:lstStyle/>
          <a:p>
            <a:r>
              <a:rPr lang="en-US" altLang="ko-KR" sz="4000" dirty="0" smtClean="0"/>
              <a:t>My Contributions</a:t>
            </a:r>
            <a:endParaRPr lang="ko-KR" altLang="en-US" sz="4000" dirty="0"/>
          </a:p>
        </p:txBody>
      </p:sp>
      <p:sp>
        <p:nvSpPr>
          <p:cNvPr id="40" name="슬라이드 번호 개체 틀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10</a:t>
            </a:fld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371557" y="3084189"/>
            <a:ext cx="1613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index</a:t>
            </a:r>
            <a:br>
              <a:rPr lang="en-US" sz="2000" dirty="0" smtClean="0"/>
            </a:br>
            <a:r>
              <a:rPr lang="en-US" sz="2000" dirty="0" smtClean="0"/>
              <a:t>encode</a:t>
            </a:r>
            <a:endParaRPr lang="en-US" dirty="0"/>
          </a:p>
        </p:txBody>
      </p:sp>
      <p:sp>
        <p:nvSpPr>
          <p:cNvPr id="10" name="Right Arrow 15"/>
          <p:cNvSpPr/>
          <p:nvPr/>
        </p:nvSpPr>
        <p:spPr>
          <a:xfrm>
            <a:off x="1668328" y="3753515"/>
            <a:ext cx="832465" cy="267419"/>
          </a:xfrm>
          <a:prstGeom prst="rightArrow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그룹 10"/>
          <p:cNvGrpSpPr/>
          <p:nvPr/>
        </p:nvGrpSpPr>
        <p:grpSpPr>
          <a:xfrm>
            <a:off x="85463" y="5848843"/>
            <a:ext cx="1514137" cy="679268"/>
            <a:chOff x="61374" y="4923688"/>
            <a:chExt cx="1514137" cy="679268"/>
          </a:xfrm>
        </p:grpSpPr>
        <p:sp>
          <p:nvSpPr>
            <p:cNvPr id="12" name="직사각형 55"/>
            <p:cNvSpPr/>
            <p:nvPr/>
          </p:nvSpPr>
          <p:spPr>
            <a:xfrm>
              <a:off x="61374" y="4923688"/>
              <a:ext cx="1514137" cy="67926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dirty="0" smtClean="0">
                  <a:solidFill>
                    <a:schemeClr val="tx1"/>
                  </a:solidFill>
                </a:rPr>
                <a:t>Query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pic>
          <p:nvPicPr>
            <p:cNvPr id="13" name="Picture 2" descr="C:\Users\heo\Downloads\tiger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442" y="4982501"/>
              <a:ext cx="702050" cy="561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순서도: 다중 문서 53"/>
          <p:cNvSpPr/>
          <p:nvPr/>
        </p:nvSpPr>
        <p:spPr>
          <a:xfrm>
            <a:off x="3887227" y="3232318"/>
            <a:ext cx="1767840" cy="1264920"/>
          </a:xfrm>
          <a:prstGeom prst="flowChartMultidocumen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Indexed Images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5" name="Right Arrow 11"/>
          <p:cNvSpPr/>
          <p:nvPr/>
        </p:nvSpPr>
        <p:spPr>
          <a:xfrm>
            <a:off x="2682205" y="3740660"/>
            <a:ext cx="925902" cy="267419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ight Arrow 13"/>
          <p:cNvSpPr/>
          <p:nvPr/>
        </p:nvSpPr>
        <p:spPr>
          <a:xfrm>
            <a:off x="5796341" y="3740660"/>
            <a:ext cx="925902" cy="267419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52722" y="3371328"/>
            <a:ext cx="1613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search</a:t>
            </a:r>
            <a:endParaRPr lang="en-US" dirty="0"/>
          </a:p>
        </p:txBody>
      </p:sp>
      <p:sp>
        <p:nvSpPr>
          <p:cNvPr id="18" name="Folded Corner 18"/>
          <p:cNvSpPr/>
          <p:nvPr/>
        </p:nvSpPr>
        <p:spPr>
          <a:xfrm>
            <a:off x="6853741" y="3232318"/>
            <a:ext cx="2031788" cy="1234059"/>
          </a:xfrm>
          <a:prstGeom prst="foldedCorne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Similar Images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9" name="Picture 3" descr="C:\Users\heo\Downloads\tiger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832" y="3667856"/>
            <a:ext cx="629495" cy="43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heo\Downloads\103822523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300" y="3623569"/>
            <a:ext cx="369908" cy="55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heo\Downloads\45304887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836" y="3667856"/>
            <a:ext cx="367361" cy="55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C:\Users\heo\Downloads\AR1061-0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925" y="3695793"/>
            <a:ext cx="333997" cy="44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4"/>
          <p:cNvSpPr/>
          <p:nvPr/>
        </p:nvSpPr>
        <p:spPr>
          <a:xfrm>
            <a:off x="2564314" y="3005977"/>
            <a:ext cx="6494918" cy="1639390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직사각형 55"/>
          <p:cNvSpPr/>
          <p:nvPr/>
        </p:nvSpPr>
        <p:spPr>
          <a:xfrm>
            <a:off x="113310" y="3012732"/>
            <a:ext cx="1514137" cy="163939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chemeClr val="tx1"/>
                </a:solidFill>
              </a:rPr>
              <a:t>Feature Extractor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25" name="Right Arrow 26"/>
          <p:cNvSpPr/>
          <p:nvPr/>
        </p:nvSpPr>
        <p:spPr>
          <a:xfrm rot="16200000">
            <a:off x="348374" y="5077540"/>
            <a:ext cx="1044010" cy="267419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Rectangle 27"/>
          <p:cNvSpPr/>
          <p:nvPr/>
        </p:nvSpPr>
        <p:spPr>
          <a:xfrm>
            <a:off x="1599600" y="3322327"/>
            <a:ext cx="956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 smtClean="0"/>
              <a:t>features</a:t>
            </a:r>
            <a:endParaRPr lang="ko-KR" altLang="en-US" dirty="0"/>
          </a:p>
        </p:txBody>
      </p:sp>
      <p:sp>
        <p:nvSpPr>
          <p:cNvPr id="27" name="순서도: 자기 디스크 26"/>
          <p:cNvSpPr/>
          <p:nvPr/>
        </p:nvSpPr>
        <p:spPr>
          <a:xfrm>
            <a:off x="258310" y="1412776"/>
            <a:ext cx="1224136" cy="1098339"/>
          </a:xfrm>
          <a:prstGeom prst="flowChartMagneticDisk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Image </a:t>
            </a:r>
            <a:r>
              <a:rPr lang="en-US" altLang="ko-KR" dirty="0" smtClean="0">
                <a:solidFill>
                  <a:schemeClr val="tx1"/>
                </a:solidFill>
              </a:rPr>
              <a:t>Database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8" name="Right Arrow 26"/>
          <p:cNvSpPr/>
          <p:nvPr/>
        </p:nvSpPr>
        <p:spPr>
          <a:xfrm rot="5400000">
            <a:off x="656694" y="2628214"/>
            <a:ext cx="427369" cy="267419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1930" y="1804391"/>
            <a:ext cx="65796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dirty="0" smtClean="0">
                <a:solidFill>
                  <a:srgbClr val="FF0000"/>
                </a:solidFill>
              </a:rPr>
              <a:t>- Spherical Hashing </a:t>
            </a:r>
            <a:r>
              <a:rPr lang="en-US" altLang="ko-KR" sz="2000" dirty="0" smtClean="0">
                <a:solidFill>
                  <a:srgbClr val="FF0000"/>
                </a:solidFill>
              </a:rPr>
              <a:t>[CVPR 2012]</a:t>
            </a:r>
          </a:p>
          <a:p>
            <a:r>
              <a:rPr lang="en-US" altLang="ko-KR" sz="2200" dirty="0" smtClean="0">
                <a:solidFill>
                  <a:srgbClr val="FF0000"/>
                </a:solidFill>
              </a:rPr>
              <a:t>- Distance Encoded Product Quantization </a:t>
            </a:r>
            <a:r>
              <a:rPr lang="en-US" altLang="ko-KR" sz="2000" dirty="0" smtClean="0">
                <a:solidFill>
                  <a:srgbClr val="FF0000"/>
                </a:solidFill>
              </a:rPr>
              <a:t>[CVPR 2014]</a:t>
            </a:r>
          </a:p>
          <a:p>
            <a:r>
              <a:rPr lang="en-US" altLang="ko-KR" sz="2200" dirty="0" smtClean="0">
                <a:solidFill>
                  <a:srgbClr val="FF0000"/>
                </a:solidFill>
              </a:rPr>
              <a:t>- Accurate Shortlist Computation </a:t>
            </a:r>
            <a:r>
              <a:rPr lang="en-US" altLang="ko-KR" sz="2000" dirty="0" smtClean="0">
                <a:solidFill>
                  <a:srgbClr val="FF0000"/>
                </a:solidFill>
              </a:rPr>
              <a:t>[ongoing]</a:t>
            </a:r>
            <a:endParaRPr lang="ko-KR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79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9332" cy="1143000"/>
          </a:xfrm>
        </p:spPr>
        <p:txBody>
          <a:bodyPr>
            <a:normAutofit/>
          </a:bodyPr>
          <a:lstStyle/>
          <a:p>
            <a:r>
              <a:rPr lang="en-US" altLang="ko-KR" sz="4000" dirty="0" smtClean="0"/>
              <a:t>Contents</a:t>
            </a:r>
            <a:endParaRPr lang="ko-KR" altLang="en-US" sz="4000" dirty="0"/>
          </a:p>
        </p:txBody>
      </p:sp>
      <p:sp>
        <p:nvSpPr>
          <p:cNvPr id="40" name="슬라이드 번호 개체 틀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11</a:t>
            </a:fld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371557" y="3084189"/>
            <a:ext cx="1613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index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encode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ight Arrow 15"/>
          <p:cNvSpPr/>
          <p:nvPr/>
        </p:nvSpPr>
        <p:spPr>
          <a:xfrm>
            <a:off x="1668328" y="3753515"/>
            <a:ext cx="832465" cy="267419"/>
          </a:xfrm>
          <a:prstGeom prst="rightArrow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그룹 10"/>
          <p:cNvGrpSpPr/>
          <p:nvPr/>
        </p:nvGrpSpPr>
        <p:grpSpPr>
          <a:xfrm>
            <a:off x="85463" y="5848843"/>
            <a:ext cx="1514137" cy="679268"/>
            <a:chOff x="61374" y="4923688"/>
            <a:chExt cx="1514137" cy="679268"/>
          </a:xfrm>
        </p:grpSpPr>
        <p:sp>
          <p:nvSpPr>
            <p:cNvPr id="12" name="직사각형 55"/>
            <p:cNvSpPr/>
            <p:nvPr/>
          </p:nvSpPr>
          <p:spPr>
            <a:xfrm>
              <a:off x="61374" y="4923688"/>
              <a:ext cx="1514137" cy="67926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dirty="0" smtClean="0">
                  <a:solidFill>
                    <a:schemeClr val="tx1"/>
                  </a:solidFill>
                </a:rPr>
                <a:t>Query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pic>
          <p:nvPicPr>
            <p:cNvPr id="13" name="Picture 2" descr="C:\Users\heo\Downloads\tiger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442" y="4982501"/>
              <a:ext cx="702050" cy="561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순서도: 다중 문서 53"/>
          <p:cNvSpPr/>
          <p:nvPr/>
        </p:nvSpPr>
        <p:spPr>
          <a:xfrm>
            <a:off x="3887227" y="3232318"/>
            <a:ext cx="1767840" cy="1264920"/>
          </a:xfrm>
          <a:prstGeom prst="flowChartMultidocumen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</a:rPr>
              <a:t>Indexed Images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5" name="Right Arrow 11"/>
          <p:cNvSpPr/>
          <p:nvPr/>
        </p:nvSpPr>
        <p:spPr>
          <a:xfrm>
            <a:off x="2682205" y="3740660"/>
            <a:ext cx="925902" cy="267419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ight Arrow 13"/>
          <p:cNvSpPr/>
          <p:nvPr/>
        </p:nvSpPr>
        <p:spPr>
          <a:xfrm>
            <a:off x="5796341" y="3740660"/>
            <a:ext cx="925902" cy="267419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52722" y="3371328"/>
            <a:ext cx="1613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search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Folded Corner 18"/>
          <p:cNvSpPr/>
          <p:nvPr/>
        </p:nvSpPr>
        <p:spPr>
          <a:xfrm>
            <a:off x="6853741" y="3232318"/>
            <a:ext cx="2031788" cy="1234059"/>
          </a:xfrm>
          <a:prstGeom prst="foldedCorne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Similar Images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9" name="Picture 3" descr="C:\Users\heo\Downloads\tiger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832" y="3667856"/>
            <a:ext cx="629495" cy="43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heo\Downloads\103822523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300" y="3623569"/>
            <a:ext cx="369908" cy="55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heo\Downloads\45304887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836" y="3667856"/>
            <a:ext cx="367361" cy="55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C:\Users\heo\Downloads\AR1061-0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925" y="3695793"/>
            <a:ext cx="333997" cy="44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4"/>
          <p:cNvSpPr/>
          <p:nvPr/>
        </p:nvSpPr>
        <p:spPr>
          <a:xfrm>
            <a:off x="2564314" y="3005977"/>
            <a:ext cx="6494918" cy="163939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직사각형 55"/>
          <p:cNvSpPr/>
          <p:nvPr/>
        </p:nvSpPr>
        <p:spPr>
          <a:xfrm>
            <a:off x="113310" y="3012732"/>
            <a:ext cx="1514137" cy="163939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chemeClr val="tx1"/>
                </a:solidFill>
              </a:rPr>
              <a:t>Feature Extractor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25" name="Right Arrow 26"/>
          <p:cNvSpPr/>
          <p:nvPr/>
        </p:nvSpPr>
        <p:spPr>
          <a:xfrm rot="16200000">
            <a:off x="348374" y="5077540"/>
            <a:ext cx="1044010" cy="267419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Rectangle 27"/>
          <p:cNvSpPr/>
          <p:nvPr/>
        </p:nvSpPr>
        <p:spPr>
          <a:xfrm>
            <a:off x="1599600" y="3322327"/>
            <a:ext cx="956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 smtClean="0"/>
              <a:t>features</a:t>
            </a:r>
            <a:endParaRPr lang="ko-KR" altLang="en-US" dirty="0"/>
          </a:p>
        </p:txBody>
      </p:sp>
      <p:sp>
        <p:nvSpPr>
          <p:cNvPr id="27" name="순서도: 자기 디스크 26"/>
          <p:cNvSpPr/>
          <p:nvPr/>
        </p:nvSpPr>
        <p:spPr>
          <a:xfrm>
            <a:off x="258310" y="1412776"/>
            <a:ext cx="1224136" cy="1098339"/>
          </a:xfrm>
          <a:prstGeom prst="flowChartMagneticDisk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Image </a:t>
            </a:r>
            <a:r>
              <a:rPr lang="en-US" altLang="ko-KR" dirty="0" smtClean="0">
                <a:solidFill>
                  <a:schemeClr val="tx1"/>
                </a:solidFill>
              </a:rPr>
              <a:t>Database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8" name="Right Arrow 26"/>
          <p:cNvSpPr/>
          <p:nvPr/>
        </p:nvSpPr>
        <p:spPr>
          <a:xfrm rot="5400000">
            <a:off x="656694" y="2628214"/>
            <a:ext cx="427369" cy="267419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1930" y="1804391"/>
            <a:ext cx="65796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dirty="0" smtClean="0">
                <a:solidFill>
                  <a:srgbClr val="FF0000"/>
                </a:solidFill>
              </a:rPr>
              <a:t>- Spherical Hashing </a:t>
            </a:r>
            <a:r>
              <a:rPr lang="en-US" altLang="ko-KR" sz="2000" dirty="0" smtClean="0">
                <a:solidFill>
                  <a:srgbClr val="FF0000"/>
                </a:solidFill>
              </a:rPr>
              <a:t>[CVPR 2012]</a:t>
            </a:r>
          </a:p>
          <a:p>
            <a:r>
              <a:rPr lang="en-US" altLang="ko-KR" sz="2200" dirty="0" smtClean="0">
                <a:solidFill>
                  <a:srgbClr val="FF0000"/>
                </a:solidFill>
              </a:rPr>
              <a:t>- Distance Encoded Product Quantization </a:t>
            </a:r>
            <a:r>
              <a:rPr lang="en-US" altLang="ko-KR" sz="2000" dirty="0" smtClean="0">
                <a:solidFill>
                  <a:srgbClr val="FF0000"/>
                </a:solidFill>
              </a:rPr>
              <a:t>[CVPR 2014]</a:t>
            </a:r>
          </a:p>
          <a:p>
            <a:r>
              <a:rPr lang="en-US" altLang="ko-KR" sz="2200" dirty="0" smtClean="0"/>
              <a:t>- Accurate Shortlist Computation </a:t>
            </a:r>
            <a:r>
              <a:rPr lang="en-US" altLang="ko-KR" sz="2000" dirty="0" smtClean="0"/>
              <a:t>[ongoing]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55277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9332" cy="1143000"/>
          </a:xfrm>
        </p:spPr>
        <p:txBody>
          <a:bodyPr>
            <a:normAutofit/>
          </a:bodyPr>
          <a:lstStyle/>
          <a:p>
            <a:r>
              <a:rPr lang="en-US" altLang="ko-KR" sz="4000" dirty="0" smtClean="0"/>
              <a:t>Compact Data Representation</a:t>
            </a:r>
            <a:endParaRPr lang="ko-KR" altLang="en-US" sz="4000" dirty="0"/>
          </a:p>
        </p:txBody>
      </p:sp>
      <p:sp>
        <p:nvSpPr>
          <p:cNvPr id="164" name="내용 개체 틀 2"/>
          <p:cNvSpPr txBox="1">
            <a:spLocks/>
          </p:cNvSpPr>
          <p:nvPr/>
        </p:nvSpPr>
        <p:spPr>
          <a:xfrm>
            <a:off x="207055" y="1052736"/>
            <a:ext cx="8892480" cy="5688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dirty="0" smtClean="0"/>
              <a:t>Represent high-dimensional data as compact codes</a:t>
            </a:r>
          </a:p>
          <a:p>
            <a:pPr lvl="1"/>
            <a:r>
              <a:rPr lang="en-US" altLang="ko-KR" sz="2400" b="1" i="1" dirty="0" smtClean="0"/>
              <a:t>High compression ratio (scalability)</a:t>
            </a:r>
          </a:p>
          <a:p>
            <a:pPr lvl="1"/>
            <a:r>
              <a:rPr lang="en-US" altLang="ko-KR" sz="2400" b="1" i="1" dirty="0" smtClean="0"/>
              <a:t>Fast distance estimation (efficiency)</a:t>
            </a:r>
          </a:p>
          <a:p>
            <a:endParaRPr lang="en-US" altLang="ko-KR" sz="1050" dirty="0" smtClean="0"/>
          </a:p>
          <a:p>
            <a:r>
              <a:rPr lang="en-US" altLang="ko-KR" sz="2800" dirty="0" smtClean="0"/>
              <a:t>Research </a:t>
            </a:r>
            <a:r>
              <a:rPr lang="en-US" altLang="ko-KR" sz="2800" dirty="0"/>
              <a:t>g</a:t>
            </a:r>
            <a:r>
              <a:rPr lang="en-US" altLang="ko-KR" sz="2800" dirty="0" smtClean="0"/>
              <a:t>oal</a:t>
            </a:r>
          </a:p>
          <a:p>
            <a:pPr lvl="1"/>
            <a:r>
              <a:rPr lang="en-US" altLang="ko-KR" sz="2400" dirty="0" smtClean="0"/>
              <a:t>Minimizing reconstruction error (maximize accuracy) of estimated distances</a:t>
            </a:r>
          </a:p>
          <a:p>
            <a:endParaRPr lang="en-US" altLang="ko-KR" sz="2800" dirty="0" smtClean="0"/>
          </a:p>
          <a:p>
            <a:r>
              <a:rPr lang="en-US" altLang="ko-KR" sz="2800" dirty="0" smtClean="0"/>
              <a:t>Two popular directions:</a:t>
            </a:r>
          </a:p>
          <a:p>
            <a:pPr lvl="1"/>
            <a:r>
              <a:rPr lang="en-US" altLang="ko-KR" sz="2400" dirty="0" smtClean="0"/>
              <a:t>Hashing</a:t>
            </a:r>
          </a:p>
          <a:p>
            <a:pPr lvl="1"/>
            <a:r>
              <a:rPr lang="en-US" altLang="ko-KR" sz="2400" dirty="0" smtClean="0"/>
              <a:t>Product quantization</a:t>
            </a:r>
          </a:p>
          <a:p>
            <a:pPr lvl="1"/>
            <a:endParaRPr lang="en-US" altLang="ko-KR" sz="2400" dirty="0" smtClean="0"/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19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9332" cy="1143000"/>
          </a:xfrm>
        </p:spPr>
        <p:txBody>
          <a:bodyPr>
            <a:normAutofit/>
          </a:bodyPr>
          <a:lstStyle/>
          <a:p>
            <a:r>
              <a:rPr lang="en-US" altLang="ko-KR" sz="4000" dirty="0" smtClean="0"/>
              <a:t>Design Principles</a:t>
            </a:r>
            <a:endParaRPr lang="ko-KR" altLang="en-US" sz="4000" dirty="0"/>
          </a:p>
        </p:txBody>
      </p:sp>
      <p:sp>
        <p:nvSpPr>
          <p:cNvPr id="164" name="내용 개체 틀 2"/>
          <p:cNvSpPr txBox="1">
            <a:spLocks/>
          </p:cNvSpPr>
          <p:nvPr/>
        </p:nvSpPr>
        <p:spPr>
          <a:xfrm>
            <a:off x="207055" y="1052736"/>
            <a:ext cx="8892480" cy="5688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dirty="0" smtClean="0"/>
              <a:t>Three design principles of compact code representation from my perspective on the problem:</a:t>
            </a:r>
            <a:endParaRPr lang="en-US" altLang="ko-KR" sz="2800" dirty="0"/>
          </a:p>
          <a:p>
            <a:pPr lvl="1"/>
            <a:endParaRPr lang="en-US" altLang="ko-KR" sz="2400" dirty="0" smtClean="0"/>
          </a:p>
          <a:p>
            <a:pPr lvl="1"/>
            <a:r>
              <a:rPr lang="en-US" altLang="ko-KR" dirty="0" smtClean="0"/>
              <a:t>A) Space Partitioning</a:t>
            </a:r>
          </a:p>
          <a:p>
            <a:pPr lvl="2"/>
            <a:r>
              <a:rPr lang="en-US" altLang="ko-KR" dirty="0" smtClean="0"/>
              <a:t>How to (geometrically) partition the space.</a:t>
            </a:r>
          </a:p>
          <a:p>
            <a:pPr lvl="1"/>
            <a:r>
              <a:rPr lang="en-US" altLang="ko-KR" dirty="0" smtClean="0"/>
              <a:t>B) Compact Code Assignment</a:t>
            </a:r>
          </a:p>
          <a:p>
            <a:pPr lvl="2"/>
            <a:r>
              <a:rPr lang="en-US" altLang="ko-KR" dirty="0" smtClean="0"/>
              <a:t>How to assign a compact code for each partitioned region.</a:t>
            </a:r>
          </a:p>
          <a:p>
            <a:pPr lvl="1"/>
            <a:r>
              <a:rPr lang="en-US" altLang="ko-KR" dirty="0" smtClean="0"/>
              <a:t>C) Distance Estimation</a:t>
            </a:r>
          </a:p>
          <a:p>
            <a:pPr lvl="2"/>
            <a:r>
              <a:rPr lang="en-US" altLang="ko-KR" dirty="0" smtClean="0"/>
              <a:t>How to define a distance between compact codes for estimation </a:t>
            </a:r>
            <a:r>
              <a:rPr lang="en-US" altLang="ko-KR" smtClean="0"/>
              <a:t>of their original </a:t>
            </a:r>
            <a:r>
              <a:rPr lang="en-US" altLang="ko-KR" dirty="0" smtClean="0"/>
              <a:t>distance.</a:t>
            </a:r>
            <a:endParaRPr lang="en-US" altLang="ko-KR" sz="2800" dirty="0" smtClean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903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14</a:t>
            </a:fld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51520" y="2708920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 smtClean="0"/>
              <a:t>Spherical Hashing</a:t>
            </a:r>
          </a:p>
          <a:p>
            <a:pPr algn="ctr"/>
            <a:endParaRPr lang="en-US" altLang="ko-KR" sz="2000" dirty="0" smtClean="0"/>
          </a:p>
          <a:p>
            <a:pPr algn="ctr"/>
            <a:r>
              <a:rPr lang="en-US" altLang="ko-KR" sz="2000" dirty="0" smtClean="0"/>
              <a:t>IEEE Conf. on Computer Vision and Pattern Recognition (CVPR), 2012</a:t>
            </a:r>
          </a:p>
        </p:txBody>
      </p:sp>
    </p:spTree>
    <p:extLst>
      <p:ext uri="{BB962C8B-B14F-4D97-AF65-F5344CB8AC3E}">
        <p14:creationId xmlns:p14="http://schemas.microsoft.com/office/powerpoint/2010/main" val="342693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9332" cy="1143000"/>
          </a:xfrm>
        </p:spPr>
        <p:txBody>
          <a:bodyPr>
            <a:normAutofit/>
          </a:bodyPr>
          <a:lstStyle/>
          <a:p>
            <a:r>
              <a:rPr lang="en-US" altLang="ko-KR" sz="4000" dirty="0" smtClean="0"/>
              <a:t>Prior Hashing Methods</a:t>
            </a:r>
            <a:endParaRPr lang="ko-KR" altLang="en-US" sz="4000" dirty="0"/>
          </a:p>
        </p:txBody>
      </p:sp>
      <p:sp>
        <p:nvSpPr>
          <p:cNvPr id="164" name="내용 개체 틀 2"/>
          <p:cNvSpPr txBox="1">
            <a:spLocks/>
          </p:cNvSpPr>
          <p:nvPr/>
        </p:nvSpPr>
        <p:spPr>
          <a:xfrm>
            <a:off x="207055" y="1052736"/>
            <a:ext cx="8892480" cy="5688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dirty="0" smtClean="0"/>
              <a:t>Partitioning: Hyper-planes</a:t>
            </a:r>
          </a:p>
          <a:p>
            <a:endParaRPr lang="en-US" altLang="ko-KR" sz="2400" dirty="0"/>
          </a:p>
          <a:p>
            <a:r>
              <a:rPr lang="en-US" altLang="ko-KR" sz="2800" dirty="0" smtClean="0"/>
              <a:t>Assignment: Projection</a:t>
            </a:r>
            <a:endParaRPr lang="en-US" altLang="ko-KR" sz="2800" dirty="0"/>
          </a:p>
          <a:p>
            <a:endParaRPr lang="en-US" altLang="ko-KR" sz="2800" dirty="0" smtClean="0"/>
          </a:p>
          <a:p>
            <a:endParaRPr lang="en-US" altLang="ko-KR" sz="2800" dirty="0" smtClean="0"/>
          </a:p>
          <a:p>
            <a:endParaRPr lang="en-US" altLang="ko-KR" sz="2800" dirty="0"/>
          </a:p>
          <a:p>
            <a:endParaRPr lang="en-US" altLang="ko-KR" sz="2800" dirty="0" smtClean="0"/>
          </a:p>
          <a:p>
            <a:r>
              <a:rPr lang="en-US" altLang="ko-KR" sz="2800" dirty="0" smtClean="0"/>
              <a:t>Distance estimation: Hamming distance</a:t>
            </a:r>
          </a:p>
          <a:p>
            <a:pPr lvl="1"/>
            <a:r>
              <a:rPr lang="en-US" altLang="ko-KR" sz="2400" dirty="0"/>
              <a:t>t</a:t>
            </a:r>
            <a:r>
              <a:rPr lang="en-US" altLang="ko-KR" sz="2400" dirty="0" smtClean="0"/>
              <a:t>he number of hyper-planes between two points</a:t>
            </a:r>
          </a:p>
          <a:p>
            <a:pPr lvl="1"/>
            <a:r>
              <a:rPr lang="en-US" altLang="ko-KR" sz="2400" dirty="0" smtClean="0"/>
              <a:t>can be efficiently computable with the XOR operation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67544" y="2876969"/>
                <a:ext cx="3888432" cy="8860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8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altLang="ko-KR" sz="28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ko-KR" sz="28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ko-KR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ko-KR" sz="28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ko-KR" sz="2800" b="0" i="1" smtClean="0">
                                  <a:latin typeface="Cambria Math"/>
                                </a:rPr>
                                <m:t>0 , </m:t>
                              </m:r>
                              <m:r>
                                <m:rPr>
                                  <m:sty m:val="p"/>
                                </m:rPr>
                                <a:rPr lang="en-US" altLang="ko-KR" sz="2800" b="0" i="0" smtClean="0">
                                  <a:latin typeface="Cambria Math"/>
                                </a:rPr>
                                <m:t>if</m:t>
                              </m:r>
                              <m:r>
                                <a:rPr lang="en-US" altLang="ko-KR" sz="2800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altLang="ko-KR" sz="2800" b="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ko-KR" sz="2800" b="0" i="1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altLang="ko-KR" sz="2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800" b="0" i="1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ko-KR" sz="2800" b="0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ko-KR" sz="2800" b="0" i="1" smtClean="0">
                                  <a:latin typeface="Cambria Math"/>
                                  <a:ea typeface="Cambria Math"/>
                                </a:rPr>
                                <m:t>&lt; </m:t>
                              </m:r>
                              <m:sSub>
                                <m:sSubPr>
                                  <m:ctrlPr>
                                    <a:rPr lang="en-US" altLang="ko-KR" sz="28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800" b="0" i="1" smtClean="0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ko-KR" sz="2800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ko-KR" sz="2800" b="0" i="1" smtClean="0">
                                  <a:latin typeface="Cambria Math"/>
                                </a:rPr>
                                <m:t>1 , </m:t>
                              </m:r>
                              <m:r>
                                <m:rPr>
                                  <m:sty m:val="p"/>
                                </m:rPr>
                                <a:rPr lang="en-US" altLang="ko-KR" sz="2800" b="0" i="0" smtClean="0">
                                  <a:latin typeface="Cambria Math"/>
                                </a:rPr>
                                <m:t>otherwise</m:t>
                              </m:r>
                              <m:r>
                                <a:rPr lang="en-US" altLang="ko-KR" sz="2800" b="0" i="0" smtClean="0">
                                  <a:latin typeface="Cambria Math"/>
                                </a:rPr>
                                <m:t>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ko-KR" altLang="en-US" sz="2800" i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876969"/>
                <a:ext cx="3888432" cy="886076"/>
              </a:xfrm>
              <a:prstGeom prst="rect">
                <a:avLst/>
              </a:prstGeom>
              <a:blipFill rotWithShape="0">
                <a:blip r:embed="rId2"/>
                <a:stretch>
                  <a:fillRect b="-1310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779912" y="3431322"/>
                <a:ext cx="2304256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ko-KR" sz="1600" b="0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ko-KR" altLang="en-US" sz="1600" i="1" dirty="0" smtClean="0"/>
                  <a:t> </a:t>
                </a:r>
                <a14:m>
                  <m:oMath xmlns:m="http://schemas.openxmlformats.org/officeDocument/2006/math">
                    <m:r>
                      <a:rPr lang="en-US" altLang="ko-KR" sz="1600" i="1" dirty="0">
                        <a:latin typeface="Cambria Math"/>
                      </a:rPr>
                      <m:t>𝑖</m:t>
                    </m:r>
                  </m:oMath>
                </a14:m>
                <a:r>
                  <a:rPr lang="en-US" altLang="ko-KR" sz="1600" baseline="30000" dirty="0" smtClean="0"/>
                  <a:t>th</a:t>
                </a:r>
                <a:r>
                  <a:rPr lang="en-US" altLang="ko-KR" sz="1600" dirty="0" smtClean="0"/>
                  <a:t> bit of binary code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ko-KR" sz="16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ko-KR" sz="1600" i="1">
                        <a:latin typeface="Cambria Math"/>
                      </a:rPr>
                      <m:t>:</m:t>
                    </m:r>
                  </m:oMath>
                </a14:m>
                <a:r>
                  <a:rPr lang="ko-KR" altLang="en-US" sz="1600" i="1" dirty="0"/>
                  <a:t> </a:t>
                </a:r>
                <a14:m>
                  <m:oMath xmlns:m="http://schemas.openxmlformats.org/officeDocument/2006/math">
                    <m:r>
                      <a:rPr lang="en-US" altLang="ko-KR" sz="1600" b="0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altLang="ko-KR" sz="1600" baseline="30000" dirty="0" err="1" smtClean="0"/>
                  <a:t>th</a:t>
                </a:r>
                <a:r>
                  <a:rPr lang="en-US" altLang="ko-KR" sz="1600" dirty="0" smtClean="0"/>
                  <a:t> </a:t>
                </a:r>
                <a:r>
                  <a:rPr lang="en-US" altLang="ko-KR" sz="1600" dirty="0" err="1" smtClean="0"/>
                  <a:t>proj</a:t>
                </a:r>
                <a:r>
                  <a:rPr lang="en-US" altLang="ko-KR" sz="1600" dirty="0" smtClean="0"/>
                  <a:t>. dir.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ko-KR" sz="16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ko-KR" sz="1600" i="1">
                        <a:latin typeface="Cambria Math"/>
                      </a:rPr>
                      <m:t>:</m:t>
                    </m:r>
                  </m:oMath>
                </a14:m>
                <a:r>
                  <a:rPr lang="ko-KR" altLang="en-US" sz="1600" i="1" dirty="0"/>
                  <a:t> </a:t>
                </a:r>
                <a:r>
                  <a:rPr lang="ko-KR" altLang="en-US" sz="1600" i="1" dirty="0" smtClean="0"/>
                  <a:t> </a:t>
                </a:r>
                <a:r>
                  <a:rPr lang="en-US" altLang="ko-KR" sz="1600" dirty="0" smtClean="0"/>
                  <a:t>threshold for </a:t>
                </a:r>
                <a14:m>
                  <m:oMath xmlns:m="http://schemas.openxmlformats.org/officeDocument/2006/math">
                    <m:r>
                      <a:rPr lang="en-US" altLang="ko-KR" sz="1600" i="1" dirty="0">
                        <a:latin typeface="Cambria Math"/>
                      </a:rPr>
                      <m:t>𝑖</m:t>
                    </m:r>
                  </m:oMath>
                </a14:m>
                <a:r>
                  <a:rPr lang="en-US" altLang="ko-KR" sz="1600" baseline="30000" dirty="0" err="1" smtClean="0"/>
                  <a:t>th</a:t>
                </a:r>
                <a:r>
                  <a:rPr lang="en-US" altLang="ko-KR" sz="1600" baseline="30000" dirty="0" smtClean="0"/>
                  <a:t> </a:t>
                </a:r>
                <a:r>
                  <a:rPr lang="en-US" altLang="ko-KR" sz="1600" dirty="0" err="1" smtClean="0"/>
                  <a:t>proj</a:t>
                </a:r>
                <a:r>
                  <a:rPr lang="en-US" altLang="ko-KR" sz="1600" dirty="0"/>
                  <a:t>.</a:t>
                </a:r>
                <a:endParaRPr lang="ko-KR" altLang="en-US" sz="16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3431322"/>
                <a:ext cx="2304256" cy="861774"/>
              </a:xfrm>
              <a:prstGeom prst="rect">
                <a:avLst/>
              </a:prstGeom>
              <a:blipFill rotWithShape="0">
                <a:blip r:embed="rId3"/>
                <a:stretch>
                  <a:fillRect t="-2837" b="-425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그룹 4"/>
          <p:cNvGrpSpPr/>
          <p:nvPr/>
        </p:nvGrpSpPr>
        <p:grpSpPr>
          <a:xfrm>
            <a:off x="5940152" y="1075921"/>
            <a:ext cx="2929705" cy="2756352"/>
            <a:chOff x="2123728" y="3573016"/>
            <a:chExt cx="2929705" cy="2756352"/>
          </a:xfrm>
        </p:grpSpPr>
        <p:sp>
          <p:nvSpPr>
            <p:cNvPr id="52" name="타원 51"/>
            <p:cNvSpPr/>
            <p:nvPr/>
          </p:nvSpPr>
          <p:spPr bwMode="auto">
            <a:xfrm>
              <a:off x="2813163" y="4386180"/>
              <a:ext cx="45389" cy="33301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타원 52"/>
            <p:cNvSpPr/>
            <p:nvPr/>
          </p:nvSpPr>
          <p:spPr bwMode="auto">
            <a:xfrm>
              <a:off x="2700782" y="4735940"/>
              <a:ext cx="45389" cy="33301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타원 53"/>
            <p:cNvSpPr/>
            <p:nvPr/>
          </p:nvSpPr>
          <p:spPr bwMode="auto">
            <a:xfrm>
              <a:off x="2815335" y="4846946"/>
              <a:ext cx="45389" cy="33301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타원 54"/>
            <p:cNvSpPr/>
            <p:nvPr/>
          </p:nvSpPr>
          <p:spPr bwMode="auto">
            <a:xfrm>
              <a:off x="3390238" y="4373629"/>
              <a:ext cx="45389" cy="33301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타원 55"/>
            <p:cNvSpPr/>
            <p:nvPr/>
          </p:nvSpPr>
          <p:spPr bwMode="auto">
            <a:xfrm>
              <a:off x="3712272" y="4145350"/>
              <a:ext cx="45389" cy="33301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타원 56"/>
            <p:cNvSpPr/>
            <p:nvPr/>
          </p:nvSpPr>
          <p:spPr bwMode="auto">
            <a:xfrm>
              <a:off x="3450764" y="5192529"/>
              <a:ext cx="45389" cy="33301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타원 57"/>
            <p:cNvSpPr/>
            <p:nvPr/>
          </p:nvSpPr>
          <p:spPr bwMode="auto">
            <a:xfrm>
              <a:off x="2767810" y="5548574"/>
              <a:ext cx="45389" cy="33301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타원 58"/>
            <p:cNvSpPr/>
            <p:nvPr/>
          </p:nvSpPr>
          <p:spPr bwMode="auto">
            <a:xfrm>
              <a:off x="3783610" y="5866920"/>
              <a:ext cx="45389" cy="33301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타원 59"/>
            <p:cNvSpPr/>
            <p:nvPr/>
          </p:nvSpPr>
          <p:spPr bwMode="auto">
            <a:xfrm>
              <a:off x="4053773" y="5481565"/>
              <a:ext cx="45389" cy="33301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타원 60"/>
            <p:cNvSpPr/>
            <p:nvPr/>
          </p:nvSpPr>
          <p:spPr bwMode="auto">
            <a:xfrm>
              <a:off x="3850620" y="4581002"/>
              <a:ext cx="45389" cy="33301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타원 61"/>
            <p:cNvSpPr/>
            <p:nvPr/>
          </p:nvSpPr>
          <p:spPr bwMode="auto">
            <a:xfrm>
              <a:off x="4289363" y="4899348"/>
              <a:ext cx="45389" cy="33301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타원 62"/>
            <p:cNvSpPr/>
            <p:nvPr/>
          </p:nvSpPr>
          <p:spPr bwMode="auto">
            <a:xfrm>
              <a:off x="4403916" y="5010353"/>
              <a:ext cx="45389" cy="33301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타원 63"/>
            <p:cNvSpPr/>
            <p:nvPr/>
          </p:nvSpPr>
          <p:spPr bwMode="auto">
            <a:xfrm>
              <a:off x="3565316" y="5303535"/>
              <a:ext cx="45389" cy="33301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타원 64"/>
            <p:cNvSpPr/>
            <p:nvPr/>
          </p:nvSpPr>
          <p:spPr bwMode="auto">
            <a:xfrm>
              <a:off x="3692836" y="5031276"/>
              <a:ext cx="45389" cy="33301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6" name="직선 연결선 65"/>
            <p:cNvCxnSpPr/>
            <p:nvPr/>
          </p:nvCxnSpPr>
          <p:spPr bwMode="auto">
            <a:xfrm flipV="1">
              <a:off x="2242561" y="4311904"/>
              <a:ext cx="2810872" cy="1024932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7" name="직선 연결선 66"/>
            <p:cNvCxnSpPr/>
            <p:nvPr/>
          </p:nvCxnSpPr>
          <p:spPr bwMode="auto">
            <a:xfrm flipH="1">
              <a:off x="3544258" y="3627051"/>
              <a:ext cx="635967" cy="2702317"/>
            </a:xfrm>
            <a:prstGeom prst="line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8" name="직선 연결선 67"/>
            <p:cNvCxnSpPr/>
            <p:nvPr/>
          </p:nvCxnSpPr>
          <p:spPr bwMode="auto">
            <a:xfrm flipH="1" flipV="1">
              <a:off x="2242562" y="4075156"/>
              <a:ext cx="2006831" cy="2159451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69" name="TextBox 68"/>
            <p:cNvSpPr txBox="1"/>
            <p:nvPr/>
          </p:nvSpPr>
          <p:spPr>
            <a:xfrm>
              <a:off x="4139952" y="3622274"/>
              <a:ext cx="290720" cy="336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solidFill>
                    <a:srgbClr val="0000FF"/>
                  </a:solidFill>
                </a:rPr>
                <a:t>1</a:t>
              </a:r>
              <a:endParaRPr lang="ko-KR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851920" y="3573016"/>
              <a:ext cx="290720" cy="336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solidFill>
                    <a:srgbClr val="0000FF"/>
                  </a:solidFill>
                </a:rPr>
                <a:t>0</a:t>
              </a:r>
              <a:endParaRPr lang="ko-KR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714660" y="4316866"/>
              <a:ext cx="290720" cy="336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solidFill>
                    <a:srgbClr val="FF0000"/>
                  </a:solidFill>
                </a:rPr>
                <a:t>1</a:t>
              </a:r>
              <a:endParaRPr lang="ko-KR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677508" y="4005064"/>
              <a:ext cx="290720" cy="336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solidFill>
                    <a:srgbClr val="FF0000"/>
                  </a:solidFill>
                </a:rPr>
                <a:t>0</a:t>
              </a:r>
              <a:endParaRPr lang="ko-KR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299755" y="3933056"/>
              <a:ext cx="290720" cy="336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solidFill>
                    <a:srgbClr val="00B050"/>
                  </a:solidFill>
                </a:rPr>
                <a:t>1</a:t>
              </a:r>
              <a:endParaRPr lang="ko-KR" altLang="en-US" dirty="0">
                <a:solidFill>
                  <a:srgbClr val="00B050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123728" y="4106401"/>
              <a:ext cx="290720" cy="336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solidFill>
                    <a:srgbClr val="00B050"/>
                  </a:solidFill>
                </a:rPr>
                <a:t>0</a:t>
              </a:r>
              <a:endParaRPr lang="ko-KR" altLang="en-US" dirty="0">
                <a:solidFill>
                  <a:srgbClr val="00B050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873315" y="5136547"/>
              <a:ext cx="690008" cy="344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solidFill>
                    <a:srgbClr val="FF0000"/>
                  </a:solidFill>
                </a:rPr>
                <a:t>1</a:t>
              </a:r>
              <a:r>
                <a:rPr lang="en-US" altLang="ko-KR" dirty="0" smtClean="0">
                  <a:solidFill>
                    <a:srgbClr val="00B050"/>
                  </a:solidFill>
                </a:rPr>
                <a:t>1</a:t>
              </a:r>
              <a:r>
                <a:rPr lang="en-US" altLang="ko-KR" dirty="0" smtClean="0">
                  <a:solidFill>
                    <a:srgbClr val="0000FF"/>
                  </a:solidFill>
                </a:rPr>
                <a:t>1</a:t>
              </a:r>
              <a:endParaRPr lang="ko-KR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995936" y="4244858"/>
              <a:ext cx="706767" cy="336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solidFill>
                    <a:srgbClr val="FF0000"/>
                  </a:solidFill>
                </a:rPr>
                <a:t>0</a:t>
              </a:r>
              <a:r>
                <a:rPr lang="en-US" altLang="ko-KR" dirty="0" smtClean="0">
                  <a:solidFill>
                    <a:srgbClr val="00B050"/>
                  </a:solidFill>
                </a:rPr>
                <a:t>1</a:t>
              </a:r>
              <a:r>
                <a:rPr lang="en-US" altLang="ko-KR" dirty="0" smtClean="0">
                  <a:solidFill>
                    <a:srgbClr val="0000FF"/>
                  </a:solidFill>
                </a:rPr>
                <a:t>1</a:t>
              </a:r>
              <a:endParaRPr lang="ko-KR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77" name="타원 76"/>
            <p:cNvSpPr/>
            <p:nvPr/>
          </p:nvSpPr>
          <p:spPr bwMode="auto">
            <a:xfrm>
              <a:off x="4382308" y="4260583"/>
              <a:ext cx="45389" cy="33301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타원 77"/>
            <p:cNvSpPr/>
            <p:nvPr/>
          </p:nvSpPr>
          <p:spPr bwMode="auto">
            <a:xfrm>
              <a:off x="3169837" y="5473209"/>
              <a:ext cx="45389" cy="33301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980641" y="4397709"/>
              <a:ext cx="706767" cy="336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solidFill>
                    <a:srgbClr val="FF0000"/>
                  </a:solidFill>
                </a:rPr>
                <a:t>0</a:t>
              </a:r>
              <a:r>
                <a:rPr lang="en-US" altLang="ko-KR" dirty="0" smtClean="0">
                  <a:solidFill>
                    <a:srgbClr val="00B050"/>
                  </a:solidFill>
                </a:rPr>
                <a:t>1</a:t>
              </a:r>
              <a:r>
                <a:rPr lang="en-US" altLang="ko-KR" dirty="0" smtClean="0">
                  <a:solidFill>
                    <a:srgbClr val="0000FF"/>
                  </a:solidFill>
                </a:rPr>
                <a:t>0</a:t>
              </a:r>
              <a:endParaRPr lang="ko-KR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203848" y="4869160"/>
              <a:ext cx="706767" cy="336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solidFill>
                    <a:srgbClr val="FF0000"/>
                  </a:solidFill>
                </a:rPr>
                <a:t>1</a:t>
              </a:r>
              <a:r>
                <a:rPr lang="en-US" altLang="ko-KR" dirty="0" smtClean="0">
                  <a:solidFill>
                    <a:srgbClr val="00B050"/>
                  </a:solidFill>
                </a:rPr>
                <a:t>1</a:t>
              </a:r>
              <a:r>
                <a:rPr lang="en-US" altLang="ko-KR" dirty="0" smtClean="0">
                  <a:solidFill>
                    <a:srgbClr val="0000FF"/>
                  </a:solidFill>
                </a:rPr>
                <a:t>0</a:t>
              </a:r>
              <a:endParaRPr lang="ko-KR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360369" y="4810075"/>
              <a:ext cx="706767" cy="336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solidFill>
                    <a:srgbClr val="FF0000"/>
                  </a:solidFill>
                </a:rPr>
                <a:t>0</a:t>
              </a:r>
              <a:r>
                <a:rPr lang="en-US" altLang="ko-KR" dirty="0" smtClean="0">
                  <a:solidFill>
                    <a:srgbClr val="00B050"/>
                  </a:solidFill>
                </a:rPr>
                <a:t>0</a:t>
              </a:r>
              <a:r>
                <a:rPr lang="en-US" altLang="ko-KR" dirty="0" smtClean="0">
                  <a:solidFill>
                    <a:srgbClr val="0000FF"/>
                  </a:solidFill>
                </a:rPr>
                <a:t>0</a:t>
              </a:r>
              <a:endParaRPr lang="ko-KR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2790935" y="5549345"/>
              <a:ext cx="706767" cy="336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solidFill>
                    <a:srgbClr val="FF0000"/>
                  </a:solidFill>
                </a:rPr>
                <a:t>1</a:t>
              </a:r>
              <a:r>
                <a:rPr lang="en-US" altLang="ko-KR" dirty="0" smtClean="0">
                  <a:solidFill>
                    <a:srgbClr val="00B050"/>
                  </a:solidFill>
                </a:rPr>
                <a:t>0</a:t>
              </a:r>
              <a:r>
                <a:rPr lang="en-US" altLang="ko-KR" dirty="0" smtClean="0">
                  <a:solidFill>
                    <a:srgbClr val="0000FF"/>
                  </a:solidFill>
                </a:rPr>
                <a:t>0</a:t>
              </a:r>
              <a:endParaRPr lang="ko-KR" altLang="en-US" dirty="0">
                <a:solidFill>
                  <a:srgbClr val="0000FF"/>
                </a:solidFill>
              </a:endParaRPr>
            </a:p>
          </p:txBody>
        </p:sp>
      </p:grp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7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9332" cy="1143000"/>
          </a:xfrm>
        </p:spPr>
        <p:txBody>
          <a:bodyPr>
            <a:normAutofit/>
          </a:bodyPr>
          <a:lstStyle/>
          <a:p>
            <a:r>
              <a:rPr lang="en-US" altLang="ko-KR" sz="4000" dirty="0" smtClean="0"/>
              <a:t>Related Work – Hashing</a:t>
            </a:r>
            <a:endParaRPr lang="ko-KR" altLang="en-US" sz="4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055" y="1151152"/>
            <a:ext cx="1873473" cy="1715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-641215" y="2912468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/>
              <a:t>Random projection</a:t>
            </a:r>
            <a:br>
              <a:rPr lang="en-US" altLang="ko-KR" sz="1400" dirty="0" smtClean="0"/>
            </a:br>
            <a:r>
              <a:rPr lang="en-US" altLang="ko-KR" sz="1400" dirty="0" smtClean="0"/>
              <a:t>[</a:t>
            </a:r>
            <a:r>
              <a:rPr lang="en-US" altLang="ko-KR" sz="1400" dirty="0" err="1" smtClean="0"/>
              <a:t>Indyk</a:t>
            </a:r>
            <a:r>
              <a:rPr lang="en-US" altLang="ko-KR" sz="1400" dirty="0" smtClean="0"/>
              <a:t> and </a:t>
            </a:r>
            <a:r>
              <a:rPr lang="en-US" altLang="ko-KR" sz="1400" dirty="0" err="1" smtClean="0"/>
              <a:t>Matwani</a:t>
            </a:r>
            <a:r>
              <a:rPr lang="en-US" altLang="ko-KR" sz="1400" dirty="0" smtClean="0"/>
              <a:t>, STOC 1998]</a:t>
            </a:r>
            <a:endParaRPr lang="ko-KR" altLang="en-US" sz="1400" dirty="0"/>
          </a:p>
        </p:txBody>
      </p:sp>
      <p:grpSp>
        <p:nvGrpSpPr>
          <p:cNvPr id="41" name="그룹 40"/>
          <p:cNvGrpSpPr/>
          <p:nvPr/>
        </p:nvGrpSpPr>
        <p:grpSpPr>
          <a:xfrm>
            <a:off x="611560" y="1124744"/>
            <a:ext cx="1811648" cy="1785848"/>
            <a:chOff x="1447624" y="980790"/>
            <a:chExt cx="1899193" cy="1872146"/>
          </a:xfrm>
        </p:grpSpPr>
        <p:sp>
          <p:nvSpPr>
            <p:cNvPr id="42" name="타원 41"/>
            <p:cNvSpPr/>
            <p:nvPr/>
          </p:nvSpPr>
          <p:spPr bwMode="auto">
            <a:xfrm>
              <a:off x="1538344" y="1526641"/>
              <a:ext cx="36640" cy="23945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타원 42"/>
            <p:cNvSpPr/>
            <p:nvPr/>
          </p:nvSpPr>
          <p:spPr bwMode="auto">
            <a:xfrm>
              <a:off x="1447624" y="1778137"/>
              <a:ext cx="36640" cy="23945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타원 43"/>
            <p:cNvSpPr/>
            <p:nvPr/>
          </p:nvSpPr>
          <p:spPr bwMode="auto">
            <a:xfrm>
              <a:off x="1540098" y="1857956"/>
              <a:ext cx="36640" cy="23945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타원 44"/>
            <p:cNvSpPr/>
            <p:nvPr/>
          </p:nvSpPr>
          <p:spPr bwMode="auto">
            <a:xfrm>
              <a:off x="2004192" y="1517617"/>
              <a:ext cx="36640" cy="23945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타원 45"/>
            <p:cNvSpPr/>
            <p:nvPr/>
          </p:nvSpPr>
          <p:spPr bwMode="auto">
            <a:xfrm>
              <a:off x="2264156" y="1353472"/>
              <a:ext cx="36640" cy="23945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타원 46"/>
            <p:cNvSpPr/>
            <p:nvPr/>
          </p:nvSpPr>
          <p:spPr bwMode="auto">
            <a:xfrm>
              <a:off x="2053052" y="2106448"/>
              <a:ext cx="36640" cy="23945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타원 47"/>
            <p:cNvSpPr/>
            <p:nvPr/>
          </p:nvSpPr>
          <p:spPr bwMode="auto">
            <a:xfrm>
              <a:off x="1501732" y="2362463"/>
              <a:ext cx="36640" cy="23945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타원 48"/>
            <p:cNvSpPr/>
            <p:nvPr/>
          </p:nvSpPr>
          <p:spPr bwMode="auto">
            <a:xfrm>
              <a:off x="2321744" y="2591370"/>
              <a:ext cx="36640" cy="23945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타원 49"/>
            <p:cNvSpPr/>
            <p:nvPr/>
          </p:nvSpPr>
          <p:spPr bwMode="auto">
            <a:xfrm>
              <a:off x="2539835" y="2314280"/>
              <a:ext cx="36640" cy="23945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타원 50"/>
            <p:cNvSpPr/>
            <p:nvPr/>
          </p:nvSpPr>
          <p:spPr bwMode="auto">
            <a:xfrm>
              <a:off x="2375838" y="1666728"/>
              <a:ext cx="36640" cy="23945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타원 82"/>
            <p:cNvSpPr/>
            <p:nvPr/>
          </p:nvSpPr>
          <p:spPr bwMode="auto">
            <a:xfrm>
              <a:off x="2730016" y="1895636"/>
              <a:ext cx="36640" cy="23945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4" name="타원 83"/>
            <p:cNvSpPr/>
            <p:nvPr/>
          </p:nvSpPr>
          <p:spPr bwMode="auto">
            <a:xfrm>
              <a:off x="2822490" y="1975454"/>
              <a:ext cx="36640" cy="23945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5" name="타원 84"/>
            <p:cNvSpPr/>
            <p:nvPr/>
          </p:nvSpPr>
          <p:spPr bwMode="auto">
            <a:xfrm>
              <a:off x="2145525" y="2186268"/>
              <a:ext cx="36640" cy="23945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6" name="타원 85"/>
            <p:cNvSpPr/>
            <p:nvPr/>
          </p:nvSpPr>
          <p:spPr bwMode="auto">
            <a:xfrm>
              <a:off x="2248466" y="1990499"/>
              <a:ext cx="36640" cy="23945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87" name="직선 연결선 86"/>
            <p:cNvCxnSpPr/>
            <p:nvPr/>
          </p:nvCxnSpPr>
          <p:spPr bwMode="auto">
            <a:xfrm flipV="1">
              <a:off x="1501732" y="1473233"/>
              <a:ext cx="1845085" cy="1019663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8" name="직선 연결선 87"/>
            <p:cNvCxnSpPr/>
            <p:nvPr/>
          </p:nvCxnSpPr>
          <p:spPr bwMode="auto">
            <a:xfrm flipH="1">
              <a:off x="1958813" y="1067088"/>
              <a:ext cx="1075258" cy="1785848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9" name="직선 연결선 88"/>
            <p:cNvCxnSpPr/>
            <p:nvPr/>
          </p:nvCxnSpPr>
          <p:spPr bwMode="auto">
            <a:xfrm flipH="1" flipV="1">
              <a:off x="1958814" y="980790"/>
              <a:ext cx="771202" cy="1872146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90" name="타원 89"/>
            <p:cNvSpPr/>
            <p:nvPr/>
          </p:nvSpPr>
          <p:spPr bwMode="auto">
            <a:xfrm>
              <a:off x="2805047" y="1436330"/>
              <a:ext cx="36640" cy="23945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1" name="타원 90"/>
            <p:cNvSpPr/>
            <p:nvPr/>
          </p:nvSpPr>
          <p:spPr bwMode="auto">
            <a:xfrm>
              <a:off x="1826272" y="2308272"/>
              <a:ext cx="36640" cy="23945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2343434" y="2912468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/>
              <a:t>Spectral graph partitioning</a:t>
            </a:r>
            <a:br>
              <a:rPr lang="en-US" altLang="ko-KR" sz="1400" dirty="0" smtClean="0"/>
            </a:br>
            <a:r>
              <a:rPr lang="en-US" altLang="ko-KR" sz="1400" dirty="0" smtClean="0"/>
              <a:t>[Weiss et al., NIPS 2008]</a:t>
            </a:r>
            <a:endParaRPr lang="ko-KR" altLang="en-US" sz="1400" dirty="0"/>
          </a:p>
        </p:txBody>
      </p:sp>
      <p:pic>
        <p:nvPicPr>
          <p:cNvPr id="9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794" y="3717032"/>
            <a:ext cx="1915056" cy="1788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" name="TextBox 93"/>
          <p:cNvSpPr txBox="1"/>
          <p:nvPr/>
        </p:nvSpPr>
        <p:spPr>
          <a:xfrm>
            <a:off x="3120286" y="5642141"/>
            <a:ext cx="3053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/>
              <a:t>Large margin hyper-planes </a:t>
            </a:r>
            <a:br>
              <a:rPr lang="en-US" altLang="ko-KR" sz="1400" dirty="0" smtClean="0"/>
            </a:br>
            <a:r>
              <a:rPr lang="en-US" altLang="ko-KR" sz="1400" dirty="0" smtClean="0"/>
              <a:t>[</a:t>
            </a:r>
            <a:r>
              <a:rPr lang="en-US" altLang="ko-KR" sz="1400" dirty="0" err="1" smtClean="0"/>
              <a:t>Joly</a:t>
            </a:r>
            <a:r>
              <a:rPr lang="en-US" altLang="ko-KR" sz="1400" dirty="0" smtClean="0"/>
              <a:t> and </a:t>
            </a:r>
            <a:r>
              <a:rPr lang="en-US" altLang="ko-KR" sz="1400" dirty="0" err="1" smtClean="0"/>
              <a:t>Perronnin</a:t>
            </a:r>
            <a:r>
              <a:rPr lang="en-US" altLang="ko-KR" sz="1400" dirty="0" smtClean="0"/>
              <a:t>, CVPR 2011]</a:t>
            </a:r>
            <a:endParaRPr lang="ko-KR" altLang="en-US" sz="1400" dirty="0"/>
          </a:p>
        </p:txBody>
      </p:sp>
      <p:pic>
        <p:nvPicPr>
          <p:cNvPr id="95" name="Picture 3" descr="TutIllustr_JDOri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99" y="4149137"/>
            <a:ext cx="1343757" cy="134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5" descr="TutIllustr_JDMi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640" y="4228345"/>
            <a:ext cx="1260176" cy="118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" name="TextBox 96"/>
          <p:cNvSpPr txBox="1"/>
          <p:nvPr/>
        </p:nvSpPr>
        <p:spPr>
          <a:xfrm>
            <a:off x="-71039" y="5642141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/>
              <a:t>Independent Component Analysis</a:t>
            </a:r>
            <a:br>
              <a:rPr lang="en-US" altLang="ko-KR" sz="1400" dirty="0" smtClean="0"/>
            </a:br>
            <a:r>
              <a:rPr lang="en-US" altLang="ko-KR" sz="1400" dirty="0" smtClean="0"/>
              <a:t>[He et al., CVPR 2011]</a:t>
            </a:r>
            <a:endParaRPr lang="ko-KR" altLang="en-US" sz="1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161" y="1161368"/>
            <a:ext cx="1728192" cy="1645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" name="TextBox 97"/>
          <p:cNvSpPr txBox="1"/>
          <p:nvPr/>
        </p:nvSpPr>
        <p:spPr>
          <a:xfrm>
            <a:off x="5328084" y="2904828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/>
              <a:t>Principal Component Analysis</a:t>
            </a:r>
            <a:br>
              <a:rPr lang="en-US" altLang="ko-KR" sz="1400" dirty="0" smtClean="0"/>
            </a:br>
            <a:r>
              <a:rPr lang="en-US" altLang="ko-KR" sz="1400" dirty="0" smtClean="0"/>
              <a:t>[Gordo and </a:t>
            </a:r>
            <a:r>
              <a:rPr lang="en-US" altLang="ko-KR" sz="1400" dirty="0" err="1" smtClean="0"/>
              <a:t>Perronnin</a:t>
            </a:r>
            <a:r>
              <a:rPr lang="en-US" altLang="ko-KR" sz="1400" dirty="0" smtClean="0"/>
              <a:t>, CVPR 2011]</a:t>
            </a:r>
            <a:endParaRPr lang="ko-KR" altLang="en-US" sz="1400" dirty="0"/>
          </a:p>
        </p:txBody>
      </p:sp>
      <p:grpSp>
        <p:nvGrpSpPr>
          <p:cNvPr id="99" name="그룹 98"/>
          <p:cNvGrpSpPr/>
          <p:nvPr/>
        </p:nvGrpSpPr>
        <p:grpSpPr>
          <a:xfrm>
            <a:off x="6208673" y="4168868"/>
            <a:ext cx="2683807" cy="1244816"/>
            <a:chOff x="3325548" y="1505358"/>
            <a:chExt cx="2683807" cy="1244816"/>
          </a:xfrm>
        </p:grpSpPr>
        <p:pic>
          <p:nvPicPr>
            <p:cNvPr id="100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5548" y="1505358"/>
              <a:ext cx="1249124" cy="1244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1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3154" y="1513973"/>
              <a:ext cx="1236201" cy="1236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" name="TextBox 101"/>
          <p:cNvSpPr txBox="1"/>
          <p:nvPr/>
        </p:nvSpPr>
        <p:spPr>
          <a:xfrm>
            <a:off x="5724128" y="5634344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/>
              <a:t>Optimally rotated PCA</a:t>
            </a:r>
            <a:br>
              <a:rPr lang="en-US" altLang="ko-KR" sz="1400" dirty="0" smtClean="0"/>
            </a:br>
            <a:r>
              <a:rPr lang="en-US" altLang="ko-KR" sz="1400" dirty="0" smtClean="0"/>
              <a:t>[Gong and </a:t>
            </a:r>
            <a:r>
              <a:rPr lang="en-US" altLang="ko-KR" sz="1400" dirty="0" err="1" smtClean="0"/>
              <a:t>Lazebnik</a:t>
            </a:r>
            <a:r>
              <a:rPr lang="en-US" altLang="ko-KR" sz="1400" dirty="0" smtClean="0"/>
              <a:t>, CVPR 2011]</a:t>
            </a:r>
            <a:endParaRPr lang="ko-KR" altLang="en-US" sz="1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3914498" y="6598253"/>
            <a:ext cx="5291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 smtClean="0"/>
              <a:t>Some figures are from authors.</a:t>
            </a:r>
            <a:endParaRPr lang="ko-KR" altLang="en-US" sz="1200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776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9332" cy="1143000"/>
          </a:xfrm>
        </p:spPr>
        <p:txBody>
          <a:bodyPr>
            <a:normAutofit/>
          </a:bodyPr>
          <a:lstStyle/>
          <a:p>
            <a:r>
              <a:rPr lang="en-US" altLang="ko-KR" sz="4000" dirty="0" smtClean="0"/>
              <a:t>Spherical Hashing</a:t>
            </a:r>
            <a:endParaRPr lang="ko-KR" altLang="en-US" sz="4000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17</a:t>
            </a:fld>
            <a:endParaRPr lang="ko-KR" altLang="en-US"/>
          </a:p>
        </p:txBody>
      </p:sp>
      <p:grpSp>
        <p:nvGrpSpPr>
          <p:cNvPr id="23" name="그룹 22"/>
          <p:cNvGrpSpPr/>
          <p:nvPr/>
        </p:nvGrpSpPr>
        <p:grpSpPr>
          <a:xfrm>
            <a:off x="683568" y="2923078"/>
            <a:ext cx="3095147" cy="3142584"/>
            <a:chOff x="347800" y="2083438"/>
            <a:chExt cx="3893111" cy="3952778"/>
          </a:xfrm>
        </p:grpSpPr>
        <p:sp>
          <p:nvSpPr>
            <p:cNvPr id="29" name="타원 28"/>
            <p:cNvSpPr/>
            <p:nvPr/>
          </p:nvSpPr>
          <p:spPr bwMode="auto">
            <a:xfrm>
              <a:off x="561433" y="3100627"/>
              <a:ext cx="81357" cy="60958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타원 29"/>
            <p:cNvSpPr/>
            <p:nvPr/>
          </p:nvSpPr>
          <p:spPr bwMode="auto">
            <a:xfrm>
              <a:off x="347800" y="3779633"/>
              <a:ext cx="81357" cy="60958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타원 30"/>
            <p:cNvSpPr/>
            <p:nvPr/>
          </p:nvSpPr>
          <p:spPr bwMode="auto">
            <a:xfrm>
              <a:off x="565562" y="3995134"/>
              <a:ext cx="81357" cy="60958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타원 31"/>
            <p:cNvSpPr/>
            <p:nvPr/>
          </p:nvSpPr>
          <p:spPr bwMode="auto">
            <a:xfrm>
              <a:off x="1658431" y="3076262"/>
              <a:ext cx="81357" cy="60958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타원 32"/>
            <p:cNvSpPr/>
            <p:nvPr/>
          </p:nvSpPr>
          <p:spPr bwMode="auto">
            <a:xfrm>
              <a:off x="2270607" y="2633092"/>
              <a:ext cx="81357" cy="60958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타원 33"/>
            <p:cNvSpPr/>
            <p:nvPr/>
          </p:nvSpPr>
          <p:spPr bwMode="auto">
            <a:xfrm>
              <a:off x="1773490" y="4666031"/>
              <a:ext cx="81357" cy="60958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타원 34"/>
            <p:cNvSpPr/>
            <p:nvPr/>
          </p:nvSpPr>
          <p:spPr bwMode="auto">
            <a:xfrm>
              <a:off x="3887963" y="3848916"/>
              <a:ext cx="81357" cy="60958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타원 35"/>
            <p:cNvSpPr/>
            <p:nvPr/>
          </p:nvSpPr>
          <p:spPr bwMode="auto">
            <a:xfrm>
              <a:off x="2406219" y="5975258"/>
              <a:ext cx="81357" cy="60958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타원 36"/>
            <p:cNvSpPr/>
            <p:nvPr/>
          </p:nvSpPr>
          <p:spPr bwMode="auto">
            <a:xfrm>
              <a:off x="2919790" y="5227150"/>
              <a:ext cx="81357" cy="60958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타원 37"/>
            <p:cNvSpPr/>
            <p:nvPr/>
          </p:nvSpPr>
          <p:spPr bwMode="auto">
            <a:xfrm>
              <a:off x="2533602" y="3478844"/>
              <a:ext cx="81357" cy="60958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타원 38"/>
            <p:cNvSpPr/>
            <p:nvPr/>
          </p:nvSpPr>
          <p:spPr bwMode="auto">
            <a:xfrm>
              <a:off x="3367636" y="4096865"/>
              <a:ext cx="81357" cy="60958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타원 39"/>
            <p:cNvSpPr/>
            <p:nvPr/>
          </p:nvSpPr>
          <p:spPr bwMode="auto">
            <a:xfrm>
              <a:off x="3585398" y="4312364"/>
              <a:ext cx="81357" cy="60958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타원 40"/>
            <p:cNvSpPr/>
            <p:nvPr/>
          </p:nvSpPr>
          <p:spPr bwMode="auto">
            <a:xfrm>
              <a:off x="1991249" y="4881533"/>
              <a:ext cx="81357" cy="60958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타원 41"/>
            <p:cNvSpPr/>
            <p:nvPr/>
          </p:nvSpPr>
          <p:spPr bwMode="auto">
            <a:xfrm>
              <a:off x="2233661" y="4352982"/>
              <a:ext cx="81357" cy="60958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타원 42"/>
            <p:cNvSpPr/>
            <p:nvPr/>
          </p:nvSpPr>
          <p:spPr bwMode="auto">
            <a:xfrm>
              <a:off x="3544322" y="2856799"/>
              <a:ext cx="81357" cy="60958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타원 43"/>
            <p:cNvSpPr/>
            <p:nvPr/>
          </p:nvSpPr>
          <p:spPr bwMode="auto">
            <a:xfrm>
              <a:off x="1239458" y="5210928"/>
              <a:ext cx="81357" cy="60958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타원 44"/>
            <p:cNvSpPr/>
            <p:nvPr/>
          </p:nvSpPr>
          <p:spPr bwMode="auto">
            <a:xfrm>
              <a:off x="1520230" y="2083438"/>
              <a:ext cx="2720681" cy="2692447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01622" y="3867357"/>
              <a:ext cx="5313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600" dirty="0" smtClean="0"/>
                <a:t>0</a:t>
              </a:r>
              <a:endParaRPr lang="ko-KR" altLang="en-US" sz="12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619885" y="3093894"/>
              <a:ext cx="5313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600" dirty="0" smtClean="0"/>
                <a:t>1</a:t>
              </a:r>
              <a:endParaRPr lang="ko-KR" altLang="en-US" sz="1200" dirty="0"/>
            </a:p>
          </p:txBody>
        </p:sp>
      </p:grpSp>
      <p:grpSp>
        <p:nvGrpSpPr>
          <p:cNvPr id="25" name="그룹 24"/>
          <p:cNvGrpSpPr/>
          <p:nvPr/>
        </p:nvGrpSpPr>
        <p:grpSpPr>
          <a:xfrm>
            <a:off x="4577893" y="2214151"/>
            <a:ext cx="4026556" cy="3825049"/>
            <a:chOff x="4577892" y="1818079"/>
            <a:chExt cx="4443495" cy="4221122"/>
          </a:xfrm>
        </p:grpSpPr>
        <p:sp>
          <p:nvSpPr>
            <p:cNvPr id="48" name="TextBox 47"/>
            <p:cNvSpPr txBox="1"/>
            <p:nvPr/>
          </p:nvSpPr>
          <p:spPr>
            <a:xfrm>
              <a:off x="6486540" y="3407966"/>
              <a:ext cx="1049235" cy="539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solidFill>
                    <a:srgbClr val="FF0000"/>
                  </a:solidFill>
                </a:rPr>
                <a:t>1</a:t>
              </a:r>
              <a:r>
                <a:rPr lang="en-US" altLang="ko-KR" dirty="0" smtClean="0">
                  <a:solidFill>
                    <a:srgbClr val="00B050"/>
                  </a:solidFill>
                </a:rPr>
                <a:t>1</a:t>
              </a:r>
              <a:r>
                <a:rPr lang="en-US" altLang="ko-KR" dirty="0" smtClean="0">
                  <a:solidFill>
                    <a:srgbClr val="0000FF"/>
                  </a:solidFill>
                </a:rPr>
                <a:t>1</a:t>
              </a:r>
              <a:endParaRPr lang="ko-KR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441377" y="3983254"/>
              <a:ext cx="1074720" cy="527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solidFill>
                    <a:srgbClr val="FF0000"/>
                  </a:solidFill>
                </a:rPr>
                <a:t>0</a:t>
              </a:r>
              <a:r>
                <a:rPr lang="en-US" altLang="ko-KR" dirty="0" smtClean="0">
                  <a:solidFill>
                    <a:srgbClr val="00B050"/>
                  </a:solidFill>
                </a:rPr>
                <a:t>1</a:t>
              </a:r>
              <a:r>
                <a:rPr lang="en-US" altLang="ko-KR" dirty="0" smtClean="0">
                  <a:solidFill>
                    <a:srgbClr val="0000FF"/>
                  </a:solidFill>
                </a:rPr>
                <a:t>1</a:t>
              </a:r>
              <a:endParaRPr lang="ko-KR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054300" y="5073050"/>
              <a:ext cx="1074720" cy="527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solidFill>
                    <a:srgbClr val="FF0000"/>
                  </a:solidFill>
                </a:rPr>
                <a:t>0</a:t>
              </a:r>
              <a:r>
                <a:rPr lang="en-US" altLang="ko-KR" dirty="0" smtClean="0">
                  <a:solidFill>
                    <a:srgbClr val="00B050"/>
                  </a:solidFill>
                </a:rPr>
                <a:t>1</a:t>
              </a:r>
              <a:r>
                <a:rPr lang="en-US" altLang="ko-KR" dirty="0" smtClean="0">
                  <a:solidFill>
                    <a:srgbClr val="0000FF"/>
                  </a:solidFill>
                </a:rPr>
                <a:t>0</a:t>
              </a:r>
              <a:endParaRPr lang="ko-KR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716585" y="4231989"/>
              <a:ext cx="1074720" cy="527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solidFill>
                    <a:srgbClr val="FF0000"/>
                  </a:solidFill>
                </a:rPr>
                <a:t>1</a:t>
              </a:r>
              <a:r>
                <a:rPr lang="en-US" altLang="ko-KR" dirty="0" smtClean="0">
                  <a:solidFill>
                    <a:srgbClr val="00B050"/>
                  </a:solidFill>
                </a:rPr>
                <a:t>1</a:t>
              </a:r>
              <a:r>
                <a:rPr lang="en-US" altLang="ko-KR" dirty="0" smtClean="0">
                  <a:solidFill>
                    <a:srgbClr val="0000FF"/>
                  </a:solidFill>
                </a:rPr>
                <a:t>0</a:t>
              </a:r>
              <a:endParaRPr lang="ko-KR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577892" y="4611472"/>
              <a:ext cx="1074720" cy="527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solidFill>
                    <a:srgbClr val="FF0000"/>
                  </a:solidFill>
                </a:rPr>
                <a:t>0</a:t>
              </a:r>
              <a:r>
                <a:rPr lang="en-US" altLang="ko-KR" dirty="0" smtClean="0">
                  <a:solidFill>
                    <a:srgbClr val="00B050"/>
                  </a:solidFill>
                </a:rPr>
                <a:t>0</a:t>
              </a:r>
              <a:r>
                <a:rPr lang="en-US" altLang="ko-KR" dirty="0" smtClean="0">
                  <a:solidFill>
                    <a:srgbClr val="0000FF"/>
                  </a:solidFill>
                </a:rPr>
                <a:t>0</a:t>
              </a:r>
              <a:endParaRPr lang="ko-KR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999977" y="2796067"/>
              <a:ext cx="1074720" cy="527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solidFill>
                    <a:srgbClr val="FF0000"/>
                  </a:solidFill>
                </a:rPr>
                <a:t>1</a:t>
              </a:r>
              <a:r>
                <a:rPr lang="en-US" altLang="ko-KR" dirty="0" smtClean="0">
                  <a:solidFill>
                    <a:srgbClr val="00B050"/>
                  </a:solidFill>
                </a:rPr>
                <a:t>0</a:t>
              </a:r>
              <a:r>
                <a:rPr lang="en-US" altLang="ko-KR" dirty="0" smtClean="0">
                  <a:solidFill>
                    <a:srgbClr val="0000FF"/>
                  </a:solidFill>
                </a:rPr>
                <a:t>0</a:t>
              </a:r>
              <a:endParaRPr lang="ko-KR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54" name="타원 53"/>
            <p:cNvSpPr/>
            <p:nvPr/>
          </p:nvSpPr>
          <p:spPr bwMode="auto">
            <a:xfrm>
              <a:off x="4995848" y="2617038"/>
              <a:ext cx="86283" cy="64649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타원 54"/>
            <p:cNvSpPr/>
            <p:nvPr/>
          </p:nvSpPr>
          <p:spPr bwMode="auto">
            <a:xfrm>
              <a:off x="4782215" y="3296044"/>
              <a:ext cx="86283" cy="64649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타원 55"/>
            <p:cNvSpPr/>
            <p:nvPr/>
          </p:nvSpPr>
          <p:spPr bwMode="auto">
            <a:xfrm>
              <a:off x="4999977" y="3511545"/>
              <a:ext cx="86283" cy="64649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타원 56"/>
            <p:cNvSpPr/>
            <p:nvPr/>
          </p:nvSpPr>
          <p:spPr bwMode="auto">
            <a:xfrm>
              <a:off x="6092846" y="2592673"/>
              <a:ext cx="86283" cy="64649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타원 57"/>
            <p:cNvSpPr/>
            <p:nvPr/>
          </p:nvSpPr>
          <p:spPr bwMode="auto">
            <a:xfrm>
              <a:off x="6705022" y="2149503"/>
              <a:ext cx="86283" cy="64649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타원 58"/>
            <p:cNvSpPr/>
            <p:nvPr/>
          </p:nvSpPr>
          <p:spPr bwMode="auto">
            <a:xfrm>
              <a:off x="6207905" y="4182442"/>
              <a:ext cx="86283" cy="64649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타원 59"/>
            <p:cNvSpPr/>
            <p:nvPr/>
          </p:nvSpPr>
          <p:spPr bwMode="auto">
            <a:xfrm>
              <a:off x="8322378" y="3365327"/>
              <a:ext cx="86283" cy="64649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타원 60"/>
            <p:cNvSpPr/>
            <p:nvPr/>
          </p:nvSpPr>
          <p:spPr bwMode="auto">
            <a:xfrm>
              <a:off x="6840634" y="5491669"/>
              <a:ext cx="86283" cy="64649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타원 61"/>
            <p:cNvSpPr/>
            <p:nvPr/>
          </p:nvSpPr>
          <p:spPr bwMode="auto">
            <a:xfrm>
              <a:off x="7354205" y="4743561"/>
              <a:ext cx="86283" cy="64649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타원 62"/>
            <p:cNvSpPr/>
            <p:nvPr/>
          </p:nvSpPr>
          <p:spPr bwMode="auto">
            <a:xfrm>
              <a:off x="6968017" y="2995255"/>
              <a:ext cx="86283" cy="64649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타원 63"/>
            <p:cNvSpPr/>
            <p:nvPr/>
          </p:nvSpPr>
          <p:spPr bwMode="auto">
            <a:xfrm>
              <a:off x="7802051" y="3613276"/>
              <a:ext cx="86283" cy="64649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타원 64"/>
            <p:cNvSpPr/>
            <p:nvPr/>
          </p:nvSpPr>
          <p:spPr bwMode="auto">
            <a:xfrm>
              <a:off x="8019813" y="3828775"/>
              <a:ext cx="86283" cy="64649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타원 65"/>
            <p:cNvSpPr/>
            <p:nvPr/>
          </p:nvSpPr>
          <p:spPr bwMode="auto">
            <a:xfrm>
              <a:off x="6425664" y="4397944"/>
              <a:ext cx="86283" cy="64649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7" name="타원 66"/>
            <p:cNvSpPr/>
            <p:nvPr/>
          </p:nvSpPr>
          <p:spPr bwMode="auto">
            <a:xfrm>
              <a:off x="6668076" y="3869393"/>
              <a:ext cx="86283" cy="64649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타원 67"/>
            <p:cNvSpPr/>
            <p:nvPr/>
          </p:nvSpPr>
          <p:spPr bwMode="auto">
            <a:xfrm>
              <a:off x="7978737" y="2373210"/>
              <a:ext cx="86283" cy="64649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타원 68"/>
            <p:cNvSpPr/>
            <p:nvPr/>
          </p:nvSpPr>
          <p:spPr bwMode="auto">
            <a:xfrm>
              <a:off x="5673873" y="4727339"/>
              <a:ext cx="86283" cy="64649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0" name="타원 69"/>
            <p:cNvSpPr/>
            <p:nvPr/>
          </p:nvSpPr>
          <p:spPr bwMode="auto">
            <a:xfrm>
              <a:off x="6135986" y="1818079"/>
              <a:ext cx="2885401" cy="2855458"/>
            </a:xfrm>
            <a:prstGeom prst="ellips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1" name="타원 70"/>
            <p:cNvSpPr/>
            <p:nvPr/>
          </p:nvSpPr>
          <p:spPr bwMode="auto">
            <a:xfrm>
              <a:off x="4693286" y="1895449"/>
              <a:ext cx="2885401" cy="2855458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타원 71"/>
            <p:cNvSpPr/>
            <p:nvPr/>
          </p:nvSpPr>
          <p:spPr bwMode="auto">
            <a:xfrm>
              <a:off x="5597385" y="3183743"/>
              <a:ext cx="2885401" cy="2855458"/>
            </a:xfrm>
            <a:prstGeom prst="ellips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785018" y="2662800"/>
              <a:ext cx="10747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solidFill>
                    <a:srgbClr val="FF0000"/>
                  </a:solidFill>
                </a:rPr>
                <a:t>0</a:t>
              </a:r>
              <a:r>
                <a:rPr lang="en-US" altLang="ko-KR" dirty="0" smtClean="0">
                  <a:solidFill>
                    <a:srgbClr val="00B050"/>
                  </a:solidFill>
                </a:rPr>
                <a:t>0</a:t>
              </a:r>
              <a:r>
                <a:rPr lang="en-US" altLang="ko-KR" dirty="0" smtClean="0">
                  <a:solidFill>
                    <a:srgbClr val="0000FF"/>
                  </a:solidFill>
                </a:rPr>
                <a:t>1</a:t>
              </a:r>
              <a:endParaRPr lang="ko-KR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430657" y="2533589"/>
              <a:ext cx="10747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solidFill>
                    <a:srgbClr val="FF0000"/>
                  </a:solidFill>
                </a:rPr>
                <a:t>1</a:t>
              </a:r>
              <a:r>
                <a:rPr lang="en-US" altLang="ko-KR" dirty="0" smtClean="0">
                  <a:solidFill>
                    <a:srgbClr val="00B050"/>
                  </a:solidFill>
                </a:rPr>
                <a:t>0</a:t>
              </a:r>
              <a:r>
                <a:rPr lang="en-US" altLang="ko-KR" dirty="0" smtClean="0">
                  <a:solidFill>
                    <a:srgbClr val="0000FF"/>
                  </a:solidFill>
                </a:rPr>
                <a:t>1</a:t>
              </a:r>
              <a:endParaRPr lang="ko-KR" altLang="en-US" dirty="0">
                <a:solidFill>
                  <a:srgbClr val="0000FF"/>
                </a:solidFill>
              </a:endParaRPr>
            </a:p>
          </p:txBody>
        </p:sp>
      </p:grpSp>
      <p:sp>
        <p:nvSpPr>
          <p:cNvPr id="75" name="내용 개체 틀 2"/>
          <p:cNvSpPr txBox="1">
            <a:spLocks/>
          </p:cNvSpPr>
          <p:nvPr/>
        </p:nvSpPr>
        <p:spPr>
          <a:xfrm>
            <a:off x="207055" y="1052736"/>
            <a:ext cx="8892480" cy="5688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dirty="0" smtClean="0"/>
              <a:t>Partitioning: Hyper-Spheres</a:t>
            </a:r>
          </a:p>
          <a:p>
            <a:r>
              <a:rPr lang="en-US" altLang="ko-KR" sz="2800" dirty="0" smtClean="0"/>
              <a:t>Assignment: Inside/Outside</a:t>
            </a:r>
            <a:endParaRPr lang="en-US" altLang="ko-KR" sz="2800" dirty="0"/>
          </a:p>
          <a:p>
            <a:endParaRPr lang="en-US" altLang="ko-KR" sz="2800" dirty="0" smtClean="0"/>
          </a:p>
          <a:p>
            <a:endParaRPr lang="en-US" altLang="ko-KR" sz="2800" dirty="0" smtClean="0"/>
          </a:p>
          <a:p>
            <a:endParaRPr lang="en-US" altLang="ko-KR" sz="2800" dirty="0"/>
          </a:p>
          <a:p>
            <a:endParaRPr lang="en-US" altLang="ko-KR" sz="2800" dirty="0" smtClean="0"/>
          </a:p>
        </p:txBody>
      </p:sp>
    </p:spTree>
    <p:extLst>
      <p:ext uri="{BB962C8B-B14F-4D97-AF65-F5344CB8AC3E}">
        <p14:creationId xmlns:p14="http://schemas.microsoft.com/office/powerpoint/2010/main" val="228420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9332" cy="1143000"/>
          </a:xfrm>
        </p:spPr>
        <p:txBody>
          <a:bodyPr>
            <a:normAutofit/>
          </a:bodyPr>
          <a:lstStyle/>
          <a:p>
            <a:r>
              <a:rPr lang="en-US" altLang="ko-KR" sz="4000" dirty="0" smtClean="0"/>
              <a:t>Bounding Power of Hyper-Spheres</a:t>
            </a:r>
            <a:endParaRPr lang="ko-KR" altLang="en-US" sz="4000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18</a:t>
            </a:fld>
            <a:endParaRPr lang="ko-KR" altLang="en-US"/>
          </a:p>
        </p:txBody>
      </p:sp>
      <p:grpSp>
        <p:nvGrpSpPr>
          <p:cNvPr id="77" name="그룹 76"/>
          <p:cNvGrpSpPr/>
          <p:nvPr/>
        </p:nvGrpSpPr>
        <p:grpSpPr>
          <a:xfrm>
            <a:off x="1763688" y="1916832"/>
            <a:ext cx="2556172" cy="2492990"/>
            <a:chOff x="191234" y="3681306"/>
            <a:chExt cx="2556172" cy="2492990"/>
          </a:xfrm>
        </p:grpSpPr>
        <p:grpSp>
          <p:nvGrpSpPr>
            <p:cNvPr id="78" name="그룹 77"/>
            <p:cNvGrpSpPr/>
            <p:nvPr/>
          </p:nvGrpSpPr>
          <p:grpSpPr>
            <a:xfrm>
              <a:off x="191234" y="3681306"/>
              <a:ext cx="2556172" cy="2492990"/>
              <a:chOff x="2280873" y="2032219"/>
              <a:chExt cx="4328101" cy="4221122"/>
            </a:xfrm>
            <a:noFill/>
          </p:grpSpPr>
          <p:sp>
            <p:nvSpPr>
              <p:cNvPr id="85" name="타원 84"/>
              <p:cNvSpPr/>
              <p:nvPr/>
            </p:nvSpPr>
            <p:spPr bwMode="auto">
              <a:xfrm>
                <a:off x="2583435" y="2831178"/>
                <a:ext cx="86283" cy="64649"/>
              </a:xfrm>
              <a:prstGeom prst="ellipse">
                <a:avLst/>
              </a:prstGeom>
              <a:grpFill/>
              <a:ln w="25400" cap="flat" cmpd="sng" algn="ctr">
                <a:solidFill>
                  <a:srgbClr val="6666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6" name="타원 85"/>
              <p:cNvSpPr/>
              <p:nvPr/>
            </p:nvSpPr>
            <p:spPr bwMode="auto">
              <a:xfrm>
                <a:off x="2369802" y="3510184"/>
                <a:ext cx="86283" cy="64649"/>
              </a:xfrm>
              <a:prstGeom prst="ellipse">
                <a:avLst/>
              </a:prstGeom>
              <a:grpFill/>
              <a:ln w="25400" cap="flat" cmpd="sng" algn="ctr">
                <a:solidFill>
                  <a:srgbClr val="6666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7" name="타원 86"/>
              <p:cNvSpPr/>
              <p:nvPr/>
            </p:nvSpPr>
            <p:spPr bwMode="auto">
              <a:xfrm>
                <a:off x="2587564" y="3725685"/>
                <a:ext cx="86283" cy="64649"/>
              </a:xfrm>
              <a:prstGeom prst="ellipse">
                <a:avLst/>
              </a:prstGeom>
              <a:grpFill/>
              <a:ln w="25400" cap="flat" cmpd="sng" algn="ctr">
                <a:solidFill>
                  <a:srgbClr val="6666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8" name="타원 87"/>
              <p:cNvSpPr/>
              <p:nvPr/>
            </p:nvSpPr>
            <p:spPr bwMode="auto">
              <a:xfrm>
                <a:off x="3680433" y="2806813"/>
                <a:ext cx="86283" cy="64649"/>
              </a:xfrm>
              <a:prstGeom prst="ellipse">
                <a:avLst/>
              </a:prstGeom>
              <a:grpFill/>
              <a:ln w="25400" cap="flat" cmpd="sng" algn="ctr">
                <a:solidFill>
                  <a:srgbClr val="6666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9" name="타원 88"/>
              <p:cNvSpPr/>
              <p:nvPr/>
            </p:nvSpPr>
            <p:spPr bwMode="auto">
              <a:xfrm>
                <a:off x="4292609" y="2363643"/>
                <a:ext cx="86283" cy="64649"/>
              </a:xfrm>
              <a:prstGeom prst="ellipse">
                <a:avLst/>
              </a:prstGeom>
              <a:grpFill/>
              <a:ln w="25400" cap="flat" cmpd="sng" algn="ctr">
                <a:solidFill>
                  <a:srgbClr val="6666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0" name="타원 89"/>
              <p:cNvSpPr/>
              <p:nvPr/>
            </p:nvSpPr>
            <p:spPr bwMode="auto">
              <a:xfrm>
                <a:off x="3795492" y="4396582"/>
                <a:ext cx="86283" cy="64649"/>
              </a:xfrm>
              <a:prstGeom prst="ellipse">
                <a:avLst/>
              </a:prstGeom>
              <a:grpFill/>
              <a:ln w="25400" cap="flat" cmpd="sng" algn="ctr">
                <a:solidFill>
                  <a:srgbClr val="6666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1" name="타원 90"/>
              <p:cNvSpPr/>
              <p:nvPr/>
            </p:nvSpPr>
            <p:spPr bwMode="auto">
              <a:xfrm>
                <a:off x="5909965" y="3579467"/>
                <a:ext cx="86283" cy="64649"/>
              </a:xfrm>
              <a:prstGeom prst="ellipse">
                <a:avLst/>
              </a:prstGeom>
              <a:grpFill/>
              <a:ln w="25400" cap="flat" cmpd="sng" algn="ctr">
                <a:solidFill>
                  <a:srgbClr val="6666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2" name="타원 91"/>
              <p:cNvSpPr/>
              <p:nvPr/>
            </p:nvSpPr>
            <p:spPr bwMode="auto">
              <a:xfrm>
                <a:off x="4428221" y="5705809"/>
                <a:ext cx="86283" cy="64649"/>
              </a:xfrm>
              <a:prstGeom prst="ellipse">
                <a:avLst/>
              </a:prstGeom>
              <a:grpFill/>
              <a:ln w="25400" cap="flat" cmpd="sng" algn="ctr">
                <a:solidFill>
                  <a:srgbClr val="6666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3" name="타원 92"/>
              <p:cNvSpPr/>
              <p:nvPr/>
            </p:nvSpPr>
            <p:spPr bwMode="auto">
              <a:xfrm>
                <a:off x="4941792" y="4957701"/>
                <a:ext cx="86283" cy="64649"/>
              </a:xfrm>
              <a:prstGeom prst="ellipse">
                <a:avLst/>
              </a:prstGeom>
              <a:grpFill/>
              <a:ln w="25400" cap="flat" cmpd="sng" algn="ctr">
                <a:solidFill>
                  <a:srgbClr val="6666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4" name="타원 93"/>
              <p:cNvSpPr/>
              <p:nvPr/>
            </p:nvSpPr>
            <p:spPr bwMode="auto">
              <a:xfrm>
                <a:off x="4555604" y="3209395"/>
                <a:ext cx="86283" cy="64649"/>
              </a:xfrm>
              <a:prstGeom prst="ellipse">
                <a:avLst/>
              </a:prstGeom>
              <a:grpFill/>
              <a:ln w="25400" cap="flat" cmpd="sng" algn="ctr">
                <a:solidFill>
                  <a:srgbClr val="6666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5" name="타원 94"/>
              <p:cNvSpPr/>
              <p:nvPr/>
            </p:nvSpPr>
            <p:spPr bwMode="auto">
              <a:xfrm>
                <a:off x="5389638" y="3827416"/>
                <a:ext cx="86283" cy="64649"/>
              </a:xfrm>
              <a:prstGeom prst="ellipse">
                <a:avLst/>
              </a:prstGeom>
              <a:grpFill/>
              <a:ln w="25400" cap="flat" cmpd="sng" algn="ctr">
                <a:solidFill>
                  <a:srgbClr val="6666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6" name="타원 95"/>
              <p:cNvSpPr/>
              <p:nvPr/>
            </p:nvSpPr>
            <p:spPr bwMode="auto">
              <a:xfrm>
                <a:off x="5607400" y="4042915"/>
                <a:ext cx="86283" cy="64649"/>
              </a:xfrm>
              <a:prstGeom prst="ellipse">
                <a:avLst/>
              </a:prstGeom>
              <a:grpFill/>
              <a:ln w="25400" cap="flat" cmpd="sng" algn="ctr">
                <a:solidFill>
                  <a:srgbClr val="6666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7" name="타원 96"/>
              <p:cNvSpPr/>
              <p:nvPr/>
            </p:nvSpPr>
            <p:spPr bwMode="auto">
              <a:xfrm>
                <a:off x="4013251" y="4612084"/>
                <a:ext cx="86283" cy="64649"/>
              </a:xfrm>
              <a:prstGeom prst="ellipse">
                <a:avLst/>
              </a:prstGeom>
              <a:grpFill/>
              <a:ln w="25400" cap="flat" cmpd="sng" algn="ctr">
                <a:solidFill>
                  <a:srgbClr val="6666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8" name="타원 97"/>
              <p:cNvSpPr/>
              <p:nvPr/>
            </p:nvSpPr>
            <p:spPr bwMode="auto">
              <a:xfrm>
                <a:off x="4255663" y="4083533"/>
                <a:ext cx="86283" cy="64649"/>
              </a:xfrm>
              <a:prstGeom prst="ellipse">
                <a:avLst/>
              </a:prstGeom>
              <a:grpFill/>
              <a:ln w="25400" cap="flat" cmpd="sng" algn="ctr">
                <a:solidFill>
                  <a:srgbClr val="6666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9" name="타원 98"/>
              <p:cNvSpPr/>
              <p:nvPr/>
            </p:nvSpPr>
            <p:spPr bwMode="auto">
              <a:xfrm>
                <a:off x="5566324" y="2587350"/>
                <a:ext cx="86283" cy="64649"/>
              </a:xfrm>
              <a:prstGeom prst="ellipse">
                <a:avLst/>
              </a:prstGeom>
              <a:grpFill/>
              <a:ln w="25400" cap="flat" cmpd="sng" algn="ctr">
                <a:solidFill>
                  <a:srgbClr val="6666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0" name="타원 99"/>
              <p:cNvSpPr/>
              <p:nvPr/>
            </p:nvSpPr>
            <p:spPr bwMode="auto">
              <a:xfrm>
                <a:off x="3261460" y="4941479"/>
                <a:ext cx="86283" cy="64649"/>
              </a:xfrm>
              <a:prstGeom prst="ellipse">
                <a:avLst/>
              </a:prstGeom>
              <a:grpFill/>
              <a:ln w="25400" cap="flat" cmpd="sng" algn="ctr">
                <a:solidFill>
                  <a:srgbClr val="6666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1" name="타원 100"/>
              <p:cNvSpPr/>
              <p:nvPr/>
            </p:nvSpPr>
            <p:spPr bwMode="auto">
              <a:xfrm>
                <a:off x="3723573" y="2032219"/>
                <a:ext cx="2885401" cy="2855458"/>
              </a:xfrm>
              <a:prstGeom prst="ellipse">
                <a:avLst/>
              </a:prstGeom>
              <a:grpFill/>
              <a:ln w="25400" cap="flat" cmpd="sng" algn="ctr">
                <a:solidFill>
                  <a:srgbClr val="6666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2" name="타원 101"/>
              <p:cNvSpPr/>
              <p:nvPr/>
            </p:nvSpPr>
            <p:spPr bwMode="auto">
              <a:xfrm>
                <a:off x="2280873" y="2109589"/>
                <a:ext cx="2885401" cy="2855458"/>
              </a:xfrm>
              <a:prstGeom prst="ellipse">
                <a:avLst/>
              </a:prstGeom>
              <a:grpFill/>
              <a:ln w="25400" cap="flat" cmpd="sng" algn="ctr">
                <a:solidFill>
                  <a:srgbClr val="6666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3" name="타원 102"/>
              <p:cNvSpPr/>
              <p:nvPr/>
            </p:nvSpPr>
            <p:spPr bwMode="auto">
              <a:xfrm>
                <a:off x="3184972" y="3397883"/>
                <a:ext cx="2885401" cy="2855458"/>
              </a:xfrm>
              <a:prstGeom prst="ellipse">
                <a:avLst/>
              </a:prstGeom>
              <a:grpFill/>
              <a:ln w="25400" cap="flat" cmpd="sng" algn="ctr">
                <a:solidFill>
                  <a:srgbClr val="6666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79" name="직선 연결선 78"/>
            <p:cNvCxnSpPr>
              <a:stCxn id="88" idx="3"/>
              <a:endCxn id="86" idx="7"/>
            </p:cNvCxnSpPr>
            <p:nvPr/>
          </p:nvCxnSpPr>
          <p:spPr bwMode="auto">
            <a:xfrm flipH="1">
              <a:off x="287251" y="4171370"/>
              <a:ext cx="738025" cy="388412"/>
            </a:xfrm>
            <a:prstGeom prst="line">
              <a:avLst/>
            </a:prstGeom>
            <a:noFill/>
            <a:ln w="127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/>
            </a:ln>
            <a:effectLst/>
          </p:spPr>
        </p:cxnSp>
        <p:cxnSp>
          <p:nvCxnSpPr>
            <p:cNvPr id="80" name="직선 연결선 79"/>
            <p:cNvCxnSpPr>
              <a:stCxn id="94" idx="0"/>
              <a:endCxn id="89" idx="4"/>
            </p:cNvCxnSpPr>
            <p:nvPr/>
          </p:nvCxnSpPr>
          <p:spPr bwMode="auto">
            <a:xfrm flipH="1" flipV="1">
              <a:off x="1404843" y="3915227"/>
              <a:ext cx="155325" cy="461318"/>
            </a:xfrm>
            <a:prstGeom prst="line">
              <a:avLst/>
            </a:prstGeom>
            <a:noFill/>
            <a:ln w="127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/>
            </a:ln>
            <a:effectLst/>
          </p:spPr>
        </p:cxnSp>
        <p:cxnSp>
          <p:nvCxnSpPr>
            <p:cNvPr id="81" name="직선 연결선 80"/>
            <p:cNvCxnSpPr>
              <a:stCxn id="91" idx="0"/>
            </p:cNvCxnSpPr>
            <p:nvPr/>
          </p:nvCxnSpPr>
          <p:spPr bwMode="auto">
            <a:xfrm flipH="1" flipV="1">
              <a:off x="2169390" y="4044996"/>
              <a:ext cx="190662" cy="550113"/>
            </a:xfrm>
            <a:prstGeom prst="line">
              <a:avLst/>
            </a:prstGeom>
            <a:noFill/>
            <a:ln w="127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/>
            </a:ln>
            <a:effectLst/>
          </p:spPr>
        </p:cxnSp>
        <p:cxnSp>
          <p:nvCxnSpPr>
            <p:cNvPr id="82" name="직선 연결선 81"/>
            <p:cNvCxnSpPr>
              <a:stCxn id="96" idx="2"/>
            </p:cNvCxnSpPr>
            <p:nvPr/>
          </p:nvCxnSpPr>
          <p:spPr bwMode="auto">
            <a:xfrm flipH="1" flipV="1">
              <a:off x="2068097" y="4758476"/>
              <a:ext cx="87780" cy="129436"/>
            </a:xfrm>
            <a:prstGeom prst="line">
              <a:avLst/>
            </a:prstGeom>
            <a:noFill/>
            <a:ln w="127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/>
            </a:ln>
            <a:effectLst/>
          </p:spPr>
        </p:cxnSp>
        <p:cxnSp>
          <p:nvCxnSpPr>
            <p:cNvPr id="83" name="직선 연결선 82"/>
            <p:cNvCxnSpPr>
              <a:stCxn id="93" idx="4"/>
            </p:cNvCxnSpPr>
            <p:nvPr/>
          </p:nvCxnSpPr>
          <p:spPr bwMode="auto">
            <a:xfrm flipH="1" flipV="1">
              <a:off x="825105" y="5434265"/>
              <a:ext cx="963145" cy="13009"/>
            </a:xfrm>
            <a:prstGeom prst="line">
              <a:avLst/>
            </a:prstGeom>
            <a:noFill/>
            <a:ln w="127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/>
            </a:ln>
            <a:effectLst/>
          </p:spPr>
        </p:cxnSp>
        <p:cxnSp>
          <p:nvCxnSpPr>
            <p:cNvPr id="84" name="직선 연결선 83"/>
            <p:cNvCxnSpPr>
              <a:stCxn id="97" idx="0"/>
            </p:cNvCxnSpPr>
            <p:nvPr/>
          </p:nvCxnSpPr>
          <p:spPr bwMode="auto">
            <a:xfrm flipH="1" flipV="1">
              <a:off x="1121322" y="5116234"/>
              <a:ext cx="118533" cy="88737"/>
            </a:xfrm>
            <a:prstGeom prst="line">
              <a:avLst/>
            </a:prstGeom>
            <a:noFill/>
            <a:ln w="127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104" name="그룹 103"/>
          <p:cNvGrpSpPr/>
          <p:nvPr/>
        </p:nvGrpSpPr>
        <p:grpSpPr>
          <a:xfrm>
            <a:off x="4370963" y="1887971"/>
            <a:ext cx="2704049" cy="2675866"/>
            <a:chOff x="2774119" y="1898691"/>
            <a:chExt cx="2704049" cy="2675866"/>
          </a:xfrm>
        </p:grpSpPr>
        <p:sp>
          <p:nvSpPr>
            <p:cNvPr id="105" name="타원 104"/>
            <p:cNvSpPr/>
            <p:nvPr/>
          </p:nvSpPr>
          <p:spPr bwMode="auto">
            <a:xfrm>
              <a:off x="3402576" y="2628970"/>
              <a:ext cx="43664" cy="32035"/>
            </a:xfrm>
            <a:prstGeom prst="ellipse">
              <a:avLst/>
            </a:prstGeom>
            <a:noFill/>
            <a:ln w="25400" cap="flat" cmpd="sng" algn="ctr">
              <a:solidFill>
                <a:srgbClr val="6666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6" name="타원 105"/>
            <p:cNvSpPr/>
            <p:nvPr/>
          </p:nvSpPr>
          <p:spPr bwMode="auto">
            <a:xfrm>
              <a:off x="3294466" y="2965438"/>
              <a:ext cx="43664" cy="32035"/>
            </a:xfrm>
            <a:prstGeom prst="ellipse">
              <a:avLst/>
            </a:prstGeom>
            <a:noFill/>
            <a:ln w="25400" cap="flat" cmpd="sng" algn="ctr">
              <a:solidFill>
                <a:srgbClr val="6666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7" name="타원 106"/>
            <p:cNvSpPr/>
            <p:nvPr/>
          </p:nvSpPr>
          <p:spPr bwMode="auto">
            <a:xfrm>
              <a:off x="3404665" y="3072226"/>
              <a:ext cx="43664" cy="32035"/>
            </a:xfrm>
            <a:prstGeom prst="ellipse">
              <a:avLst/>
            </a:prstGeom>
            <a:noFill/>
            <a:ln w="25400" cap="flat" cmpd="sng" algn="ctr">
              <a:solidFill>
                <a:srgbClr val="6666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8" name="타원 107"/>
            <p:cNvSpPr/>
            <p:nvPr/>
          </p:nvSpPr>
          <p:spPr bwMode="auto">
            <a:xfrm>
              <a:off x="3957720" y="2616897"/>
              <a:ext cx="43664" cy="32035"/>
            </a:xfrm>
            <a:prstGeom prst="ellipse">
              <a:avLst/>
            </a:prstGeom>
            <a:noFill/>
            <a:ln w="25400" cap="flat" cmpd="sng" algn="ctr">
              <a:solidFill>
                <a:srgbClr val="6666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9" name="타원 108"/>
            <p:cNvSpPr/>
            <p:nvPr/>
          </p:nvSpPr>
          <p:spPr bwMode="auto">
            <a:xfrm>
              <a:off x="4267516" y="2397293"/>
              <a:ext cx="43664" cy="32035"/>
            </a:xfrm>
            <a:prstGeom prst="ellipse">
              <a:avLst/>
            </a:prstGeom>
            <a:noFill/>
            <a:ln w="25400" cap="flat" cmpd="sng" algn="ctr">
              <a:solidFill>
                <a:srgbClr val="6666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0" name="타원 109"/>
            <p:cNvSpPr/>
            <p:nvPr/>
          </p:nvSpPr>
          <p:spPr bwMode="auto">
            <a:xfrm>
              <a:off x="4015946" y="3404676"/>
              <a:ext cx="43664" cy="32035"/>
            </a:xfrm>
            <a:prstGeom prst="ellipse">
              <a:avLst/>
            </a:prstGeom>
            <a:noFill/>
            <a:ln w="25400" cap="flat" cmpd="sng" algn="ctr">
              <a:solidFill>
                <a:srgbClr val="6666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1" name="타원 110"/>
            <p:cNvSpPr/>
            <p:nvPr/>
          </p:nvSpPr>
          <p:spPr bwMode="auto">
            <a:xfrm>
              <a:off x="3358946" y="3747190"/>
              <a:ext cx="43664" cy="32035"/>
            </a:xfrm>
            <a:prstGeom prst="ellipse">
              <a:avLst/>
            </a:prstGeom>
            <a:noFill/>
            <a:ln w="25400" cap="flat" cmpd="sng" algn="ctr">
              <a:solidFill>
                <a:srgbClr val="6666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2" name="타원 111"/>
            <p:cNvSpPr/>
            <p:nvPr/>
          </p:nvSpPr>
          <p:spPr bwMode="auto">
            <a:xfrm>
              <a:off x="4336142" y="4053437"/>
              <a:ext cx="43664" cy="32035"/>
            </a:xfrm>
            <a:prstGeom prst="ellipse">
              <a:avLst/>
            </a:prstGeom>
            <a:noFill/>
            <a:ln w="25400" cap="flat" cmpd="sng" algn="ctr">
              <a:solidFill>
                <a:srgbClr val="6666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3" name="타원 112"/>
            <p:cNvSpPr/>
            <p:nvPr/>
          </p:nvSpPr>
          <p:spPr bwMode="auto">
            <a:xfrm>
              <a:off x="4596039" y="3682727"/>
              <a:ext cx="43664" cy="32035"/>
            </a:xfrm>
            <a:prstGeom prst="ellipse">
              <a:avLst/>
            </a:prstGeom>
            <a:noFill/>
            <a:ln w="25400" cap="flat" cmpd="sng" algn="ctr">
              <a:solidFill>
                <a:srgbClr val="6666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4" name="타원 113"/>
            <p:cNvSpPr/>
            <p:nvPr/>
          </p:nvSpPr>
          <p:spPr bwMode="auto">
            <a:xfrm>
              <a:off x="4400606" y="2816388"/>
              <a:ext cx="43664" cy="32035"/>
            </a:xfrm>
            <a:prstGeom prst="ellipse">
              <a:avLst/>
            </a:prstGeom>
            <a:noFill/>
            <a:ln w="25400" cap="flat" cmpd="sng" algn="ctr">
              <a:solidFill>
                <a:srgbClr val="6666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5" name="타원 114"/>
            <p:cNvSpPr/>
            <p:nvPr/>
          </p:nvSpPr>
          <p:spPr bwMode="auto">
            <a:xfrm>
              <a:off x="4822675" y="3122636"/>
              <a:ext cx="43664" cy="32035"/>
            </a:xfrm>
            <a:prstGeom prst="ellipse">
              <a:avLst/>
            </a:prstGeom>
            <a:noFill/>
            <a:ln w="25400" cap="flat" cmpd="sng" algn="ctr">
              <a:solidFill>
                <a:srgbClr val="6666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6" name="타원 115"/>
            <p:cNvSpPr/>
            <p:nvPr/>
          </p:nvSpPr>
          <p:spPr bwMode="auto">
            <a:xfrm>
              <a:off x="4932875" y="3229423"/>
              <a:ext cx="43664" cy="32035"/>
            </a:xfrm>
            <a:prstGeom prst="ellipse">
              <a:avLst/>
            </a:prstGeom>
            <a:noFill/>
            <a:ln w="25400" cap="flat" cmpd="sng" algn="ctr">
              <a:solidFill>
                <a:srgbClr val="6666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7" name="타원 116"/>
            <p:cNvSpPr/>
            <p:nvPr/>
          </p:nvSpPr>
          <p:spPr bwMode="auto">
            <a:xfrm>
              <a:off x="4126144" y="3511464"/>
              <a:ext cx="43664" cy="32035"/>
            </a:xfrm>
            <a:prstGeom prst="ellipse">
              <a:avLst/>
            </a:prstGeom>
            <a:noFill/>
            <a:ln w="25400" cap="flat" cmpd="sng" algn="ctr">
              <a:solidFill>
                <a:srgbClr val="6666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8" name="타원 117"/>
            <p:cNvSpPr/>
            <p:nvPr/>
          </p:nvSpPr>
          <p:spPr bwMode="auto">
            <a:xfrm>
              <a:off x="4248818" y="3249550"/>
              <a:ext cx="43664" cy="32035"/>
            </a:xfrm>
            <a:prstGeom prst="ellipse">
              <a:avLst/>
            </a:prstGeom>
            <a:noFill/>
            <a:ln w="25400" cap="flat" cmpd="sng" algn="ctr">
              <a:solidFill>
                <a:srgbClr val="6666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19" name="직선 연결선 118"/>
            <p:cNvCxnSpPr/>
            <p:nvPr/>
          </p:nvCxnSpPr>
          <p:spPr bwMode="auto">
            <a:xfrm flipV="1">
              <a:off x="2774119" y="2279586"/>
              <a:ext cx="2704049" cy="985981"/>
            </a:xfrm>
            <a:prstGeom prst="line">
              <a:avLst/>
            </a:prstGeom>
            <a:noFill/>
            <a:ln w="25400" cap="flat" cmpd="sng" algn="ctr">
              <a:solidFill>
                <a:srgbClr val="666699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20" name="직선 연결선 119"/>
            <p:cNvCxnSpPr/>
            <p:nvPr/>
          </p:nvCxnSpPr>
          <p:spPr bwMode="auto">
            <a:xfrm flipH="1">
              <a:off x="4105887" y="1898691"/>
              <a:ext cx="611798" cy="2599620"/>
            </a:xfrm>
            <a:prstGeom prst="line">
              <a:avLst/>
            </a:prstGeom>
            <a:noFill/>
            <a:ln w="25400" cap="flat" cmpd="sng" algn="ctr">
              <a:solidFill>
                <a:srgbClr val="666699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21" name="직선 연결선 120"/>
            <p:cNvCxnSpPr/>
            <p:nvPr/>
          </p:nvCxnSpPr>
          <p:spPr bwMode="auto">
            <a:xfrm flipH="1" flipV="1">
              <a:off x="3081987" y="2366058"/>
              <a:ext cx="1514052" cy="2208499"/>
            </a:xfrm>
            <a:prstGeom prst="line">
              <a:avLst/>
            </a:prstGeom>
            <a:noFill/>
            <a:ln w="25400" cap="flat" cmpd="sng" algn="ctr">
              <a:solidFill>
                <a:srgbClr val="666699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122" name="타원 121"/>
            <p:cNvSpPr/>
            <p:nvPr/>
          </p:nvSpPr>
          <p:spPr bwMode="auto">
            <a:xfrm>
              <a:off x="4912088" y="2508146"/>
              <a:ext cx="43664" cy="32035"/>
            </a:xfrm>
            <a:prstGeom prst="ellipse">
              <a:avLst/>
            </a:prstGeom>
            <a:noFill/>
            <a:ln w="25400" cap="flat" cmpd="sng" algn="ctr">
              <a:solidFill>
                <a:srgbClr val="6666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3" name="타원 122"/>
            <p:cNvSpPr/>
            <p:nvPr/>
          </p:nvSpPr>
          <p:spPr bwMode="auto">
            <a:xfrm>
              <a:off x="3745695" y="3674689"/>
              <a:ext cx="43664" cy="32035"/>
            </a:xfrm>
            <a:prstGeom prst="ellipse">
              <a:avLst/>
            </a:prstGeom>
            <a:noFill/>
            <a:ln w="25400" cap="flat" cmpd="sng" algn="ctr">
              <a:solidFill>
                <a:srgbClr val="6666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24" name="직선 연결선 123"/>
            <p:cNvCxnSpPr>
              <a:stCxn id="114" idx="5"/>
            </p:cNvCxnSpPr>
            <p:nvPr/>
          </p:nvCxnSpPr>
          <p:spPr bwMode="auto">
            <a:xfrm flipH="1">
              <a:off x="4037779" y="2843732"/>
              <a:ext cx="400097" cy="58240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/>
            </a:ln>
            <a:effectLst/>
          </p:spPr>
        </p:cxnSp>
        <p:cxnSp>
          <p:nvCxnSpPr>
            <p:cNvPr id="125" name="직선 연결선 124"/>
            <p:cNvCxnSpPr>
              <a:stCxn id="123" idx="4"/>
            </p:cNvCxnSpPr>
            <p:nvPr/>
          </p:nvCxnSpPr>
          <p:spPr bwMode="auto">
            <a:xfrm flipH="1" flipV="1">
              <a:off x="3457130" y="3099970"/>
              <a:ext cx="310397" cy="606754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/>
            </a:ln>
            <a:effectLst/>
          </p:spPr>
        </p:cxnSp>
        <p:cxnSp>
          <p:nvCxnSpPr>
            <p:cNvPr id="126" name="직선 연결선 125"/>
            <p:cNvCxnSpPr>
              <a:endCxn id="109" idx="6"/>
            </p:cNvCxnSpPr>
            <p:nvPr/>
          </p:nvCxnSpPr>
          <p:spPr bwMode="auto">
            <a:xfrm flipV="1">
              <a:off x="3441752" y="2413311"/>
              <a:ext cx="869428" cy="252424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/>
            </a:ln>
            <a:effectLst/>
          </p:spPr>
        </p:cxnSp>
        <p:cxnSp>
          <p:nvCxnSpPr>
            <p:cNvPr id="127" name="직선 연결선 126"/>
            <p:cNvCxnSpPr>
              <a:stCxn id="122" idx="3"/>
            </p:cNvCxnSpPr>
            <p:nvPr/>
          </p:nvCxnSpPr>
          <p:spPr bwMode="auto">
            <a:xfrm flipH="1">
              <a:off x="4379806" y="2535490"/>
              <a:ext cx="538676" cy="1517947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128" name="TextBox 127"/>
          <p:cNvSpPr txBox="1"/>
          <p:nvPr/>
        </p:nvSpPr>
        <p:spPr>
          <a:xfrm>
            <a:off x="4751456" y="4490772"/>
            <a:ext cx="2166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/>
              <a:t>open regions</a:t>
            </a:r>
            <a:endParaRPr lang="ko-KR" altLang="en-US" sz="2800" dirty="0"/>
          </a:p>
        </p:txBody>
      </p:sp>
      <p:sp>
        <p:nvSpPr>
          <p:cNvPr id="129" name="TextBox 128"/>
          <p:cNvSpPr txBox="1"/>
          <p:nvPr/>
        </p:nvSpPr>
        <p:spPr>
          <a:xfrm>
            <a:off x="1871154" y="4490772"/>
            <a:ext cx="2557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/>
              <a:t>closed regions</a:t>
            </a:r>
            <a:endParaRPr lang="ko-KR" altLang="en-US" sz="2400" dirty="0"/>
          </a:p>
        </p:txBody>
      </p:sp>
      <p:sp>
        <p:nvSpPr>
          <p:cNvPr id="130" name="TextBox 129"/>
          <p:cNvSpPr txBox="1"/>
          <p:nvPr/>
        </p:nvSpPr>
        <p:spPr>
          <a:xfrm>
            <a:off x="1699032" y="5619783"/>
            <a:ext cx="5959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800" dirty="0" smtClean="0"/>
              <a:t>Hyper-Spheres gives tighter bound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91040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9332" cy="1143000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Two Criteria </a:t>
            </a:r>
            <a:r>
              <a:rPr lang="en-US" altLang="ko-KR" sz="4000" dirty="0" smtClean="0"/>
              <a:t>for Hashing </a:t>
            </a:r>
            <a:r>
              <a:rPr lang="en-US" altLang="ko-KR" sz="2000" dirty="0" smtClean="0"/>
              <a:t>[</a:t>
            </a:r>
            <a:r>
              <a:rPr lang="en-US" altLang="ko-KR" sz="2000" dirty="0" err="1" smtClean="0"/>
              <a:t>Yeiss</a:t>
            </a:r>
            <a:r>
              <a:rPr lang="en-US" altLang="ko-KR" sz="2000" dirty="0" smtClean="0"/>
              <a:t> </a:t>
            </a:r>
            <a:r>
              <a:rPr lang="en-US" altLang="ko-KR" sz="2000" dirty="0"/>
              <a:t>2008, He 2011]</a:t>
            </a:r>
            <a:endParaRPr lang="ko-KR" altLang="en-US" sz="2400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-6896" y="6468302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t>19</a:t>
            </a:fld>
            <a:endParaRPr lang="ko-KR" altLang="en-US"/>
          </a:p>
        </p:txBody>
      </p:sp>
      <p:sp>
        <p:nvSpPr>
          <p:cNvPr id="225" name="TextBox 224"/>
          <p:cNvSpPr txBox="1"/>
          <p:nvPr/>
        </p:nvSpPr>
        <p:spPr>
          <a:xfrm>
            <a:off x="281354" y="1844824"/>
            <a:ext cx="854221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AutoNum type="arabicPeriod"/>
            </a:pPr>
            <a:r>
              <a:rPr lang="en-US" altLang="ko-KR" sz="2800" dirty="0" smtClean="0"/>
              <a:t>Balanced partitioning</a:t>
            </a:r>
          </a:p>
          <a:p>
            <a:pPr marL="457200" indent="-457200" algn="ctr">
              <a:buAutoNum type="arabicPeriod"/>
            </a:pPr>
            <a:endParaRPr lang="en-US" altLang="ko-KR" sz="2800" dirty="0" smtClean="0"/>
          </a:p>
          <a:p>
            <a:pPr marL="457200" indent="-457200" algn="ctr">
              <a:buAutoNum type="arabicPeriod"/>
            </a:pPr>
            <a:endParaRPr lang="en-US" altLang="ko-KR" sz="2800" dirty="0" smtClean="0"/>
          </a:p>
          <a:p>
            <a:pPr algn="ctr"/>
            <a:endParaRPr lang="en-US" altLang="ko-KR" sz="2800" dirty="0" smtClean="0"/>
          </a:p>
          <a:p>
            <a:pPr algn="ctr"/>
            <a:endParaRPr lang="en-US" altLang="ko-KR" sz="2800" dirty="0"/>
          </a:p>
          <a:p>
            <a:pPr algn="ctr"/>
            <a:endParaRPr lang="en-US" altLang="ko-KR" sz="2800" dirty="0" smtClean="0"/>
          </a:p>
          <a:p>
            <a:pPr algn="ctr"/>
            <a:r>
              <a:rPr lang="en-US" altLang="ko-KR" sz="2800" dirty="0" smtClean="0"/>
              <a:t>2. Independence</a:t>
            </a:r>
            <a:endParaRPr lang="ko-KR" altLang="en-US" sz="2800" dirty="0"/>
          </a:p>
        </p:txBody>
      </p:sp>
      <p:grpSp>
        <p:nvGrpSpPr>
          <p:cNvPr id="226" name="그룹 225"/>
          <p:cNvGrpSpPr/>
          <p:nvPr/>
        </p:nvGrpSpPr>
        <p:grpSpPr>
          <a:xfrm>
            <a:off x="3663500" y="2367711"/>
            <a:ext cx="1779588" cy="1758132"/>
            <a:chOff x="4754847" y="2172677"/>
            <a:chExt cx="1518368" cy="1758132"/>
          </a:xfrm>
        </p:grpSpPr>
        <p:sp>
          <p:nvSpPr>
            <p:cNvPr id="227" name="타원 226"/>
            <p:cNvSpPr/>
            <p:nvPr/>
          </p:nvSpPr>
          <p:spPr bwMode="auto">
            <a:xfrm>
              <a:off x="4754847" y="2943014"/>
              <a:ext cx="39415" cy="24559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8" name="타원 227"/>
            <p:cNvSpPr/>
            <p:nvPr/>
          </p:nvSpPr>
          <p:spPr bwMode="auto">
            <a:xfrm>
              <a:off x="4854321" y="3024880"/>
              <a:ext cx="39415" cy="24559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9" name="타원 228"/>
            <p:cNvSpPr/>
            <p:nvPr/>
          </p:nvSpPr>
          <p:spPr bwMode="auto">
            <a:xfrm>
              <a:off x="5353551" y="2675811"/>
              <a:ext cx="39415" cy="24559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0" name="타원 229"/>
            <p:cNvSpPr/>
            <p:nvPr/>
          </p:nvSpPr>
          <p:spPr bwMode="auto">
            <a:xfrm>
              <a:off x="5633196" y="2507455"/>
              <a:ext cx="39415" cy="24559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1" name="타원 230"/>
            <p:cNvSpPr/>
            <p:nvPr/>
          </p:nvSpPr>
          <p:spPr bwMode="auto">
            <a:xfrm>
              <a:off x="5406110" y="3279746"/>
              <a:ext cx="39415" cy="24559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2" name="타원 231"/>
            <p:cNvSpPr/>
            <p:nvPr/>
          </p:nvSpPr>
          <p:spPr bwMode="auto">
            <a:xfrm>
              <a:off x="4813052" y="3542328"/>
              <a:ext cx="39415" cy="24559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3" name="타원 232"/>
            <p:cNvSpPr/>
            <p:nvPr/>
          </p:nvSpPr>
          <p:spPr bwMode="auto">
            <a:xfrm>
              <a:off x="5695144" y="3777107"/>
              <a:ext cx="39415" cy="24559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4" name="타원 233"/>
            <p:cNvSpPr/>
            <p:nvPr/>
          </p:nvSpPr>
          <p:spPr bwMode="auto">
            <a:xfrm>
              <a:off x="5929747" y="3492909"/>
              <a:ext cx="39415" cy="24559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5" name="타원 234"/>
            <p:cNvSpPr/>
            <p:nvPr/>
          </p:nvSpPr>
          <p:spPr bwMode="auto">
            <a:xfrm>
              <a:off x="5753334" y="2828747"/>
              <a:ext cx="39415" cy="24559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6" name="타원 235"/>
            <p:cNvSpPr/>
            <p:nvPr/>
          </p:nvSpPr>
          <p:spPr bwMode="auto">
            <a:xfrm>
              <a:off x="6134326" y="3063526"/>
              <a:ext cx="39415" cy="24559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7" name="타원 236"/>
            <p:cNvSpPr/>
            <p:nvPr/>
          </p:nvSpPr>
          <p:spPr bwMode="auto">
            <a:xfrm>
              <a:off x="6233800" y="3145392"/>
              <a:ext cx="39415" cy="24559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8" name="타원 237"/>
            <p:cNvSpPr/>
            <p:nvPr/>
          </p:nvSpPr>
          <p:spPr bwMode="auto">
            <a:xfrm>
              <a:off x="5505584" y="3361613"/>
              <a:ext cx="39415" cy="24559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9" name="타원 238"/>
            <p:cNvSpPr/>
            <p:nvPr/>
          </p:nvSpPr>
          <p:spPr bwMode="auto">
            <a:xfrm>
              <a:off x="5616319" y="3160823"/>
              <a:ext cx="39415" cy="24559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40" name="직선 연결선 239"/>
            <p:cNvCxnSpPr/>
            <p:nvPr/>
          </p:nvCxnSpPr>
          <p:spPr bwMode="auto">
            <a:xfrm flipH="1">
              <a:off x="5315008" y="2172677"/>
              <a:ext cx="477741" cy="1758132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/>
            </a:ln>
            <a:effectLst/>
          </p:spPr>
        </p:cxnSp>
        <p:sp>
          <p:nvSpPr>
            <p:cNvPr id="241" name="타원 240"/>
            <p:cNvSpPr/>
            <p:nvPr/>
          </p:nvSpPr>
          <p:spPr bwMode="auto">
            <a:xfrm>
              <a:off x="6215037" y="2592439"/>
              <a:ext cx="39415" cy="24559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2" name="타원 241"/>
            <p:cNvSpPr/>
            <p:nvPr/>
          </p:nvSpPr>
          <p:spPr bwMode="auto">
            <a:xfrm>
              <a:off x="5162161" y="3486747"/>
              <a:ext cx="39415" cy="24559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43" name="그룹 242"/>
          <p:cNvGrpSpPr/>
          <p:nvPr/>
        </p:nvGrpSpPr>
        <p:grpSpPr>
          <a:xfrm>
            <a:off x="2459871" y="5289012"/>
            <a:ext cx="1518368" cy="1294211"/>
            <a:chOff x="2935103" y="2472572"/>
            <a:chExt cx="3388951" cy="3401256"/>
          </a:xfrm>
        </p:grpSpPr>
        <p:sp>
          <p:nvSpPr>
            <p:cNvPr id="244" name="타원 243"/>
            <p:cNvSpPr/>
            <p:nvPr/>
          </p:nvSpPr>
          <p:spPr bwMode="auto">
            <a:xfrm>
              <a:off x="2935103" y="3617242"/>
              <a:ext cx="87972" cy="64543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5" name="타원 244"/>
            <p:cNvSpPr/>
            <p:nvPr/>
          </p:nvSpPr>
          <p:spPr bwMode="auto">
            <a:xfrm>
              <a:off x="3157127" y="3832392"/>
              <a:ext cx="87972" cy="64543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6" name="타원 245"/>
            <p:cNvSpPr/>
            <p:nvPr/>
          </p:nvSpPr>
          <p:spPr bwMode="auto">
            <a:xfrm>
              <a:off x="4271391" y="2915019"/>
              <a:ext cx="87972" cy="64543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7" name="타원 246"/>
            <p:cNvSpPr/>
            <p:nvPr/>
          </p:nvSpPr>
          <p:spPr bwMode="auto">
            <a:xfrm>
              <a:off x="4895551" y="2472572"/>
              <a:ext cx="87972" cy="64543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8" name="타원 247"/>
            <p:cNvSpPr/>
            <p:nvPr/>
          </p:nvSpPr>
          <p:spPr bwMode="auto">
            <a:xfrm>
              <a:off x="4388703" y="4502194"/>
              <a:ext cx="87972" cy="64543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9" name="타원 248"/>
            <p:cNvSpPr/>
            <p:nvPr/>
          </p:nvSpPr>
          <p:spPr bwMode="auto">
            <a:xfrm>
              <a:off x="3065014" y="5192274"/>
              <a:ext cx="87972" cy="64543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0" name="타원 249"/>
            <p:cNvSpPr/>
            <p:nvPr/>
          </p:nvSpPr>
          <p:spPr bwMode="auto">
            <a:xfrm>
              <a:off x="5033818" y="5809285"/>
              <a:ext cx="87972" cy="64543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1" name="타원 250"/>
            <p:cNvSpPr/>
            <p:nvPr/>
          </p:nvSpPr>
          <p:spPr bwMode="auto">
            <a:xfrm>
              <a:off x="5557443" y="5062398"/>
              <a:ext cx="87972" cy="64543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2" name="타원 251"/>
            <p:cNvSpPr/>
            <p:nvPr/>
          </p:nvSpPr>
          <p:spPr bwMode="auto">
            <a:xfrm>
              <a:off x="5163695" y="3316944"/>
              <a:ext cx="87972" cy="64543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3" name="타원 252"/>
            <p:cNvSpPr/>
            <p:nvPr/>
          </p:nvSpPr>
          <p:spPr bwMode="auto">
            <a:xfrm>
              <a:off x="6014057" y="3933956"/>
              <a:ext cx="87972" cy="64543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4" name="타원 253"/>
            <p:cNvSpPr/>
            <p:nvPr/>
          </p:nvSpPr>
          <p:spPr bwMode="auto">
            <a:xfrm>
              <a:off x="6236082" y="4149104"/>
              <a:ext cx="87972" cy="64543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5" name="타원 254"/>
            <p:cNvSpPr/>
            <p:nvPr/>
          </p:nvSpPr>
          <p:spPr bwMode="auto">
            <a:xfrm>
              <a:off x="4610725" y="4717344"/>
              <a:ext cx="87972" cy="64543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6" name="타원 255"/>
            <p:cNvSpPr/>
            <p:nvPr/>
          </p:nvSpPr>
          <p:spPr bwMode="auto">
            <a:xfrm>
              <a:off x="4857882" y="4189656"/>
              <a:ext cx="87972" cy="64543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7" name="타원 256"/>
            <p:cNvSpPr/>
            <p:nvPr/>
          </p:nvSpPr>
          <p:spPr bwMode="auto">
            <a:xfrm>
              <a:off x="6194202" y="2695914"/>
              <a:ext cx="87972" cy="64543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8" name="타원 257"/>
            <p:cNvSpPr/>
            <p:nvPr/>
          </p:nvSpPr>
          <p:spPr bwMode="auto">
            <a:xfrm>
              <a:off x="3844216" y="5046203"/>
              <a:ext cx="87972" cy="64543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259" name="직선 연결선 258"/>
          <p:cNvCxnSpPr/>
          <p:nvPr/>
        </p:nvCxnSpPr>
        <p:spPr bwMode="auto">
          <a:xfrm flipH="1">
            <a:off x="2757670" y="5067556"/>
            <a:ext cx="700688" cy="1586523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60" name="직선 연결선 259"/>
          <p:cNvCxnSpPr/>
          <p:nvPr/>
        </p:nvCxnSpPr>
        <p:spPr bwMode="auto">
          <a:xfrm flipH="1">
            <a:off x="2879971" y="5173676"/>
            <a:ext cx="700688" cy="1586523"/>
          </a:xfrm>
          <a:prstGeom prst="line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/>
          </a:ln>
          <a:effectLst/>
        </p:spPr>
      </p:cxnSp>
      <p:grpSp>
        <p:nvGrpSpPr>
          <p:cNvPr id="261" name="그룹 260"/>
          <p:cNvGrpSpPr/>
          <p:nvPr/>
        </p:nvGrpSpPr>
        <p:grpSpPr>
          <a:xfrm>
            <a:off x="5496529" y="5284935"/>
            <a:ext cx="1518368" cy="1294211"/>
            <a:chOff x="2935103" y="2472572"/>
            <a:chExt cx="3388951" cy="3401256"/>
          </a:xfrm>
        </p:grpSpPr>
        <p:sp>
          <p:nvSpPr>
            <p:cNvPr id="262" name="타원 261"/>
            <p:cNvSpPr/>
            <p:nvPr/>
          </p:nvSpPr>
          <p:spPr bwMode="auto">
            <a:xfrm>
              <a:off x="2935103" y="3617242"/>
              <a:ext cx="87972" cy="64543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3" name="타원 262"/>
            <p:cNvSpPr/>
            <p:nvPr/>
          </p:nvSpPr>
          <p:spPr bwMode="auto">
            <a:xfrm>
              <a:off x="3157127" y="3832392"/>
              <a:ext cx="87972" cy="64543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4" name="타원 263"/>
            <p:cNvSpPr/>
            <p:nvPr/>
          </p:nvSpPr>
          <p:spPr bwMode="auto">
            <a:xfrm>
              <a:off x="4271391" y="2915019"/>
              <a:ext cx="87972" cy="64543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5" name="타원 264"/>
            <p:cNvSpPr/>
            <p:nvPr/>
          </p:nvSpPr>
          <p:spPr bwMode="auto">
            <a:xfrm>
              <a:off x="4895551" y="2472572"/>
              <a:ext cx="87972" cy="64543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6" name="타원 265"/>
            <p:cNvSpPr/>
            <p:nvPr/>
          </p:nvSpPr>
          <p:spPr bwMode="auto">
            <a:xfrm>
              <a:off x="4388703" y="4502194"/>
              <a:ext cx="87972" cy="64543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7" name="타원 266"/>
            <p:cNvSpPr/>
            <p:nvPr/>
          </p:nvSpPr>
          <p:spPr bwMode="auto">
            <a:xfrm>
              <a:off x="3065014" y="5192274"/>
              <a:ext cx="87972" cy="64543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8" name="타원 267"/>
            <p:cNvSpPr/>
            <p:nvPr/>
          </p:nvSpPr>
          <p:spPr bwMode="auto">
            <a:xfrm>
              <a:off x="5033818" y="5809285"/>
              <a:ext cx="87972" cy="64543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9" name="타원 268"/>
            <p:cNvSpPr/>
            <p:nvPr/>
          </p:nvSpPr>
          <p:spPr bwMode="auto">
            <a:xfrm>
              <a:off x="5557443" y="5062398"/>
              <a:ext cx="87972" cy="64543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0" name="타원 269"/>
            <p:cNvSpPr/>
            <p:nvPr/>
          </p:nvSpPr>
          <p:spPr bwMode="auto">
            <a:xfrm>
              <a:off x="5163695" y="3316944"/>
              <a:ext cx="87972" cy="64543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1" name="타원 270"/>
            <p:cNvSpPr/>
            <p:nvPr/>
          </p:nvSpPr>
          <p:spPr bwMode="auto">
            <a:xfrm>
              <a:off x="6014057" y="3933956"/>
              <a:ext cx="87972" cy="64543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2" name="타원 271"/>
            <p:cNvSpPr/>
            <p:nvPr/>
          </p:nvSpPr>
          <p:spPr bwMode="auto">
            <a:xfrm>
              <a:off x="6236082" y="4149104"/>
              <a:ext cx="87972" cy="64543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3" name="타원 272"/>
            <p:cNvSpPr/>
            <p:nvPr/>
          </p:nvSpPr>
          <p:spPr bwMode="auto">
            <a:xfrm>
              <a:off x="4610725" y="4717344"/>
              <a:ext cx="87972" cy="64543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4" name="타원 273"/>
            <p:cNvSpPr/>
            <p:nvPr/>
          </p:nvSpPr>
          <p:spPr bwMode="auto">
            <a:xfrm>
              <a:off x="4857882" y="4189656"/>
              <a:ext cx="87972" cy="64543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5" name="타원 274"/>
            <p:cNvSpPr/>
            <p:nvPr/>
          </p:nvSpPr>
          <p:spPr bwMode="auto">
            <a:xfrm>
              <a:off x="6194202" y="2695914"/>
              <a:ext cx="87972" cy="64543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6" name="타원 275"/>
            <p:cNvSpPr/>
            <p:nvPr/>
          </p:nvSpPr>
          <p:spPr bwMode="auto">
            <a:xfrm>
              <a:off x="3844216" y="5046203"/>
              <a:ext cx="87972" cy="64543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277" name="직선 연결선 276"/>
          <p:cNvCxnSpPr/>
          <p:nvPr/>
        </p:nvCxnSpPr>
        <p:spPr bwMode="auto">
          <a:xfrm flipH="1">
            <a:off x="5982519" y="5100528"/>
            <a:ext cx="700688" cy="1586523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78" name="직선 연결선 277"/>
          <p:cNvCxnSpPr/>
          <p:nvPr/>
        </p:nvCxnSpPr>
        <p:spPr bwMode="auto">
          <a:xfrm flipH="1" flipV="1">
            <a:off x="5558811" y="5492365"/>
            <a:ext cx="1461461" cy="910831"/>
          </a:xfrm>
          <a:prstGeom prst="line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279" name="TextBox 278"/>
          <p:cNvSpPr txBox="1"/>
          <p:nvPr/>
        </p:nvSpPr>
        <p:spPr>
          <a:xfrm>
            <a:off x="4412676" y="5492365"/>
            <a:ext cx="720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 smtClean="0"/>
              <a:t>&lt;</a:t>
            </a:r>
            <a:endParaRPr lang="ko-KR" alt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281354" y="1177588"/>
            <a:ext cx="8107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/>
              <a:t>Developed for projection-based methods: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01332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9332" cy="1143000"/>
          </a:xfrm>
        </p:spPr>
        <p:txBody>
          <a:bodyPr>
            <a:normAutofit/>
          </a:bodyPr>
          <a:lstStyle/>
          <a:p>
            <a:r>
              <a:rPr lang="en-US" altLang="ko-KR" sz="4000" dirty="0" smtClean="0"/>
              <a:t>Image Search Framework</a:t>
            </a:r>
            <a:endParaRPr lang="ko-KR" altLang="en-US" sz="4000" dirty="0"/>
          </a:p>
        </p:txBody>
      </p:sp>
      <p:sp>
        <p:nvSpPr>
          <p:cNvPr id="40" name="슬라이드 번호 개체 틀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371557" y="3084189"/>
            <a:ext cx="1613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index</a:t>
            </a:r>
            <a:br>
              <a:rPr lang="en-US" sz="2000" dirty="0" smtClean="0"/>
            </a:br>
            <a:r>
              <a:rPr lang="en-US" sz="2000" dirty="0" smtClean="0"/>
              <a:t>encode</a:t>
            </a:r>
            <a:endParaRPr lang="en-US" dirty="0"/>
          </a:p>
        </p:txBody>
      </p:sp>
      <p:sp>
        <p:nvSpPr>
          <p:cNvPr id="10" name="Right Arrow 15"/>
          <p:cNvSpPr/>
          <p:nvPr/>
        </p:nvSpPr>
        <p:spPr>
          <a:xfrm>
            <a:off x="1668328" y="3753515"/>
            <a:ext cx="832465" cy="267419"/>
          </a:xfrm>
          <a:prstGeom prst="rightArrow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그룹 10"/>
          <p:cNvGrpSpPr/>
          <p:nvPr/>
        </p:nvGrpSpPr>
        <p:grpSpPr>
          <a:xfrm>
            <a:off x="113310" y="5153738"/>
            <a:ext cx="1514137" cy="679268"/>
            <a:chOff x="61374" y="4923688"/>
            <a:chExt cx="1514137" cy="679268"/>
          </a:xfrm>
        </p:grpSpPr>
        <p:sp>
          <p:nvSpPr>
            <p:cNvPr id="12" name="직사각형 55"/>
            <p:cNvSpPr/>
            <p:nvPr/>
          </p:nvSpPr>
          <p:spPr>
            <a:xfrm>
              <a:off x="61374" y="4923688"/>
              <a:ext cx="1514137" cy="67926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dirty="0" smtClean="0">
                  <a:solidFill>
                    <a:schemeClr val="tx1"/>
                  </a:solidFill>
                </a:rPr>
                <a:t>Query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pic>
          <p:nvPicPr>
            <p:cNvPr id="13" name="Picture 2" descr="C:\Users\heo\Downloads\tiger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442" y="4982501"/>
              <a:ext cx="702050" cy="561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순서도: 다중 문서 53"/>
          <p:cNvSpPr/>
          <p:nvPr/>
        </p:nvSpPr>
        <p:spPr>
          <a:xfrm>
            <a:off x="3887227" y="3232318"/>
            <a:ext cx="1767840" cy="1264920"/>
          </a:xfrm>
          <a:prstGeom prst="flowChartMultidocumen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Indexed Images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5" name="Right Arrow 11"/>
          <p:cNvSpPr/>
          <p:nvPr/>
        </p:nvSpPr>
        <p:spPr>
          <a:xfrm>
            <a:off x="2682205" y="3740660"/>
            <a:ext cx="925902" cy="267419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ight Arrow 13"/>
          <p:cNvSpPr/>
          <p:nvPr/>
        </p:nvSpPr>
        <p:spPr>
          <a:xfrm>
            <a:off x="5796341" y="3740660"/>
            <a:ext cx="925902" cy="267419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52722" y="3371328"/>
            <a:ext cx="1613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search</a:t>
            </a:r>
            <a:endParaRPr lang="en-US" dirty="0"/>
          </a:p>
        </p:txBody>
      </p:sp>
      <p:sp>
        <p:nvSpPr>
          <p:cNvPr id="18" name="Folded Corner 18"/>
          <p:cNvSpPr/>
          <p:nvPr/>
        </p:nvSpPr>
        <p:spPr>
          <a:xfrm>
            <a:off x="6853741" y="3232318"/>
            <a:ext cx="2031788" cy="1234059"/>
          </a:xfrm>
          <a:prstGeom prst="foldedCorne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Similar Images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9" name="Picture 3" descr="C:\Users\heo\Downloads\tiger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832" y="3667856"/>
            <a:ext cx="629495" cy="43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heo\Downloads\103822523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300" y="3623569"/>
            <a:ext cx="369908" cy="55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heo\Downloads\45304887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836" y="3667856"/>
            <a:ext cx="367361" cy="55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C:\Users\heo\Downloads\AR1061-0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925" y="3695793"/>
            <a:ext cx="333997" cy="44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4"/>
          <p:cNvSpPr/>
          <p:nvPr/>
        </p:nvSpPr>
        <p:spPr>
          <a:xfrm>
            <a:off x="2564314" y="3005977"/>
            <a:ext cx="6494918" cy="1639390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직사각형 55"/>
          <p:cNvSpPr/>
          <p:nvPr/>
        </p:nvSpPr>
        <p:spPr>
          <a:xfrm>
            <a:off x="113310" y="3012732"/>
            <a:ext cx="1514137" cy="163939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chemeClr val="tx1"/>
                </a:solidFill>
              </a:rPr>
              <a:t>Feature Extractor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25" name="Right Arrow 26"/>
          <p:cNvSpPr/>
          <p:nvPr/>
        </p:nvSpPr>
        <p:spPr>
          <a:xfrm rot="16200000">
            <a:off x="656694" y="4769221"/>
            <a:ext cx="427369" cy="267419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Rectangle 27"/>
          <p:cNvSpPr/>
          <p:nvPr/>
        </p:nvSpPr>
        <p:spPr>
          <a:xfrm>
            <a:off x="1599600" y="3322327"/>
            <a:ext cx="956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 smtClean="0"/>
              <a:t>features</a:t>
            </a:r>
            <a:endParaRPr lang="ko-KR" altLang="en-US" dirty="0"/>
          </a:p>
        </p:txBody>
      </p:sp>
      <p:sp>
        <p:nvSpPr>
          <p:cNvPr id="27" name="순서도: 자기 디스크 26"/>
          <p:cNvSpPr/>
          <p:nvPr/>
        </p:nvSpPr>
        <p:spPr>
          <a:xfrm>
            <a:off x="258310" y="1412776"/>
            <a:ext cx="1224136" cy="1098339"/>
          </a:xfrm>
          <a:prstGeom prst="flowChartMagneticDisk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Image </a:t>
            </a:r>
            <a:r>
              <a:rPr lang="en-US" altLang="ko-KR" dirty="0" smtClean="0">
                <a:solidFill>
                  <a:schemeClr val="tx1"/>
                </a:solidFill>
              </a:rPr>
              <a:t>Database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8" name="Right Arrow 26"/>
          <p:cNvSpPr/>
          <p:nvPr/>
        </p:nvSpPr>
        <p:spPr>
          <a:xfrm rot="5400000">
            <a:off x="656694" y="2628214"/>
            <a:ext cx="427369" cy="267419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83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9332" cy="1143000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Two Criteria with Hyper-Spheres</a:t>
            </a:r>
            <a:endParaRPr lang="ko-KR" altLang="en-US" sz="4000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20</a:t>
            </a:fld>
            <a:endParaRPr lang="ko-KR" altLang="en-US"/>
          </a:p>
        </p:txBody>
      </p:sp>
      <p:sp>
        <p:nvSpPr>
          <p:cNvPr id="76" name="직사각형 75"/>
          <p:cNvSpPr/>
          <p:nvPr/>
        </p:nvSpPr>
        <p:spPr bwMode="auto">
          <a:xfrm>
            <a:off x="467544" y="3372148"/>
            <a:ext cx="1757352" cy="1824015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타원 76"/>
          <p:cNvSpPr/>
          <p:nvPr/>
        </p:nvSpPr>
        <p:spPr bwMode="auto">
          <a:xfrm>
            <a:off x="467544" y="3699068"/>
            <a:ext cx="1304654" cy="130465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1024708" y="4022929"/>
                <a:ext cx="436337" cy="666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000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</m:num>
                        <m:den>
                          <m:r>
                            <a:rPr lang="en-US" altLang="ko-KR" sz="20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708" y="4022929"/>
                <a:ext cx="436337" cy="66652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1835075" y="4475424"/>
                <a:ext cx="436337" cy="666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000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</m:num>
                        <m:den>
                          <m:r>
                            <a:rPr lang="en-US" altLang="ko-KR" sz="20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075" y="4475424"/>
                <a:ext cx="436337" cy="66652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직사각형 79"/>
          <p:cNvSpPr/>
          <p:nvPr/>
        </p:nvSpPr>
        <p:spPr bwMode="auto">
          <a:xfrm>
            <a:off x="4993311" y="2837250"/>
            <a:ext cx="3452083" cy="324548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" name="타원 80"/>
          <p:cNvSpPr/>
          <p:nvPr/>
        </p:nvSpPr>
        <p:spPr bwMode="auto">
          <a:xfrm>
            <a:off x="5068977" y="3006940"/>
            <a:ext cx="2526857" cy="252685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" name="타원 81"/>
          <p:cNvSpPr/>
          <p:nvPr/>
        </p:nvSpPr>
        <p:spPr bwMode="auto">
          <a:xfrm>
            <a:off x="5931522" y="3525771"/>
            <a:ext cx="2440294" cy="2440295"/>
          </a:xfrm>
          <a:prstGeom prst="ellipse">
            <a:avLst/>
          </a:prstGeom>
          <a:noFill/>
          <a:ln w="381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5365576" y="3650474"/>
                <a:ext cx="565946" cy="668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000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</m:num>
                        <m:den>
                          <m:r>
                            <a:rPr lang="en-US" altLang="ko-KR" sz="2000" b="1" i="1" smtClean="0"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5576" y="3650474"/>
                <a:ext cx="565946" cy="66851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6378719" y="4261181"/>
                <a:ext cx="565946" cy="668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000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</m:num>
                        <m:den>
                          <m:r>
                            <a:rPr lang="en-US" altLang="ko-KR" sz="2000" b="1" i="1" smtClean="0"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719" y="4261181"/>
                <a:ext cx="565946" cy="66851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7420657" y="4865281"/>
                <a:ext cx="565946" cy="668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000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</m:num>
                        <m:den>
                          <m:r>
                            <a:rPr lang="en-US" altLang="ko-KR" sz="2000" b="1" i="1" smtClean="0"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0657" y="4865281"/>
                <a:ext cx="565946" cy="66851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7771343" y="3006940"/>
                <a:ext cx="565946" cy="668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000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</m:num>
                        <m:den>
                          <m:r>
                            <a:rPr lang="en-US" altLang="ko-KR" sz="2000" b="1" i="1" smtClean="0"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1343" y="3006940"/>
                <a:ext cx="565946" cy="66851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직사각형 86"/>
          <p:cNvSpPr/>
          <p:nvPr/>
        </p:nvSpPr>
        <p:spPr bwMode="auto">
          <a:xfrm>
            <a:off x="2338832" y="3372147"/>
            <a:ext cx="1757352" cy="1824015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8" name="타원 87"/>
          <p:cNvSpPr/>
          <p:nvPr/>
        </p:nvSpPr>
        <p:spPr bwMode="auto">
          <a:xfrm>
            <a:off x="2794887" y="3888654"/>
            <a:ext cx="1304654" cy="1304654"/>
          </a:xfrm>
          <a:prstGeom prst="ellipse">
            <a:avLst/>
          </a:prstGeom>
          <a:noFill/>
          <a:ln w="381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2349302" y="3977290"/>
                <a:ext cx="436337" cy="666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000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</m:num>
                        <m:den>
                          <m:r>
                            <a:rPr lang="en-US" altLang="ko-KR" sz="20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9302" y="3977290"/>
                <a:ext cx="436337" cy="66652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3242671" y="4198766"/>
                <a:ext cx="436337" cy="666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000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</m:num>
                        <m:den>
                          <m:r>
                            <a:rPr lang="en-US" altLang="ko-KR" sz="20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2671" y="4198766"/>
                <a:ext cx="436337" cy="66652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TextBox 90"/>
          <p:cNvSpPr txBox="1"/>
          <p:nvPr/>
        </p:nvSpPr>
        <p:spPr>
          <a:xfrm>
            <a:off x="1353765" y="1916832"/>
            <a:ext cx="1999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/>
              <a:t>1. Balance</a:t>
            </a:r>
            <a:endParaRPr lang="ko-KR" altLang="en-US" sz="2800" dirty="0"/>
          </a:p>
        </p:txBody>
      </p:sp>
      <p:sp>
        <p:nvSpPr>
          <p:cNvPr id="92" name="TextBox 91"/>
          <p:cNvSpPr txBox="1"/>
          <p:nvPr/>
        </p:nvSpPr>
        <p:spPr>
          <a:xfrm>
            <a:off x="5238814" y="1916832"/>
            <a:ext cx="3629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/>
              <a:t>2. Independence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66424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9332" cy="1143000"/>
          </a:xfrm>
        </p:spPr>
        <p:txBody>
          <a:bodyPr>
            <a:normAutofit/>
          </a:bodyPr>
          <a:lstStyle/>
          <a:p>
            <a:r>
              <a:rPr lang="en-US" altLang="ko-KR" sz="4000" dirty="0" smtClean="0"/>
              <a:t>Iterative Optimization</a:t>
            </a:r>
            <a:endParaRPr lang="ko-KR" altLang="en-US" sz="4000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21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06157" y="1539836"/>
                <a:ext cx="3354543" cy="13609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ko-KR" sz="2400" dirty="0" smtClean="0"/>
                  <a:t>1. Balance</a:t>
                </a:r>
                <a:br>
                  <a:rPr lang="en-US" altLang="ko-KR" sz="2400" dirty="0" smtClean="0"/>
                </a:br>
                <a:r>
                  <a:rPr lang="en-US" altLang="ko-KR" sz="2400" dirty="0" smtClean="0"/>
                  <a:t>- by controlling radius</a:t>
                </a:r>
                <a:br>
                  <a:rPr lang="en-US" altLang="ko-KR" sz="2400" dirty="0" smtClean="0"/>
                </a:br>
                <a:r>
                  <a:rPr lang="en-US" altLang="ko-KR" sz="2400" dirty="0" smtClean="0"/>
                  <a:t>  for </a:t>
                </a:r>
                <a14:m>
                  <m:oMath xmlns:m="http://schemas.openxmlformats.org/officeDocument/2006/math">
                    <m:r>
                      <a:rPr lang="en-US" altLang="ko-KR" sz="2400" b="1" i="1" smtClean="0">
                        <a:latin typeface="Cambria Math"/>
                      </a:rPr>
                      <m:t>𝒏</m:t>
                    </m:r>
                    <m:d>
                      <m:dPr>
                        <m:ctrlPr>
                          <a:rPr lang="en-US" altLang="ko-KR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400" b="1" i="1" smtClean="0">
                            <a:latin typeface="Cambria Math"/>
                          </a:rPr>
                          <m:t>𝑺</m:t>
                        </m:r>
                      </m:e>
                    </m:d>
                    <m:r>
                      <a:rPr lang="en-US" altLang="ko-KR" sz="24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ko-KR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2400" b="1" i="1" smtClean="0">
                            <a:latin typeface="Cambria Math"/>
                          </a:rPr>
                          <m:t>𝑵</m:t>
                        </m:r>
                      </m:num>
                      <m:den>
                        <m:r>
                          <a:rPr lang="en-US" altLang="ko-KR" sz="2400" b="1" i="1" smtClean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157" y="1539836"/>
                <a:ext cx="3354543" cy="1360950"/>
              </a:xfrm>
              <a:prstGeom prst="rect">
                <a:avLst/>
              </a:prstGeom>
              <a:blipFill rotWithShape="0">
                <a:blip r:embed="rId2"/>
                <a:stretch>
                  <a:fillRect l="-2909" t="-3587" b="-313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537157" y="1552371"/>
                <a:ext cx="4282832" cy="13609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ko-KR" sz="2400" dirty="0" smtClean="0"/>
                  <a:t>2. Independence</a:t>
                </a:r>
              </a:p>
              <a:p>
                <a:pPr algn="l"/>
                <a:r>
                  <a:rPr lang="en-US" altLang="ko-KR" sz="2400" dirty="0" smtClean="0"/>
                  <a:t>- by moving two hyper-spheres for </a:t>
                </a:r>
                <a14:m>
                  <m:oMath xmlns:m="http://schemas.openxmlformats.org/officeDocument/2006/math">
                    <m:r>
                      <a:rPr lang="en-US" altLang="ko-KR" sz="2400" b="1" i="1" smtClean="0">
                        <a:latin typeface="Cambria Math"/>
                      </a:rPr>
                      <m:t>𝒏</m:t>
                    </m:r>
                    <m:d>
                      <m:dPr>
                        <m:ctrlPr>
                          <a:rPr lang="en-US" altLang="ko-KR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b="1" i="1" smtClean="0">
                                <a:latin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ko-KR" sz="2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altLang="ko-KR" sz="2400" b="1" i="1" smtClean="0">
                            <a:latin typeface="Cambria Math"/>
                            <a:ea typeface="Cambria Math"/>
                          </a:rPr>
                          <m:t>∩</m:t>
                        </m:r>
                        <m:sSub>
                          <m:sSubPr>
                            <m:ctrlPr>
                              <a:rPr lang="en-US" altLang="ko-KR" sz="2400" b="1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2400" b="1" i="1" smtClean="0">
                                <a:latin typeface="Cambria Math"/>
                                <a:ea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ko-KR" sz="2400" b="1" i="1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altLang="ko-KR" sz="2400" b="1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ko-KR" sz="2400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ko-KR" sz="2400" b="1" i="1" smtClean="0">
                            <a:latin typeface="Cambria Math"/>
                            <a:ea typeface="Cambria Math"/>
                          </a:rPr>
                          <m:t>𝑵</m:t>
                        </m:r>
                      </m:num>
                      <m:den>
                        <m:r>
                          <a:rPr lang="en-US" altLang="ko-KR" sz="2400" b="1" i="1" smtClean="0">
                            <a:latin typeface="Cambria Math"/>
                            <a:ea typeface="Cambria Math"/>
                          </a:rPr>
                          <m:t>𝟒</m:t>
                        </m:r>
                      </m:den>
                    </m:f>
                  </m:oMath>
                </a14:m>
                <a:endParaRPr lang="ko-KR" altLang="en-US" sz="2400" i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7157" y="1552371"/>
                <a:ext cx="4282832" cy="1360950"/>
              </a:xfrm>
              <a:prstGeom prst="rect">
                <a:avLst/>
              </a:prstGeom>
              <a:blipFill rotWithShape="0">
                <a:blip r:embed="rId3"/>
                <a:stretch>
                  <a:fillRect l="-2134" t="-3587" r="-2276" b="-313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그룹 23"/>
          <p:cNvGrpSpPr/>
          <p:nvPr/>
        </p:nvGrpSpPr>
        <p:grpSpPr>
          <a:xfrm>
            <a:off x="1024396" y="3052004"/>
            <a:ext cx="2086180" cy="2032653"/>
            <a:chOff x="912050" y="2931742"/>
            <a:chExt cx="2588737" cy="2522316"/>
          </a:xfrm>
        </p:grpSpPr>
        <p:sp>
          <p:nvSpPr>
            <p:cNvPr id="25" name="직사각형 24"/>
            <p:cNvSpPr/>
            <p:nvPr/>
          </p:nvSpPr>
          <p:spPr bwMode="auto">
            <a:xfrm>
              <a:off x="912050" y="2931742"/>
              <a:ext cx="2588737" cy="2522316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타원 25"/>
            <p:cNvSpPr/>
            <p:nvPr/>
          </p:nvSpPr>
          <p:spPr bwMode="auto">
            <a:xfrm>
              <a:off x="1376339" y="3481022"/>
              <a:ext cx="1304654" cy="1304654"/>
            </a:xfrm>
            <a:prstGeom prst="ellipse">
              <a:avLst/>
            </a:prstGeom>
            <a:noFill/>
            <a:ln w="12700" cap="flat" cmpd="sng" algn="ctr">
              <a:solidFill>
                <a:srgbClr val="0099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27" name="그룹 26"/>
            <p:cNvGrpSpPr/>
            <p:nvPr/>
          </p:nvGrpSpPr>
          <p:grpSpPr>
            <a:xfrm>
              <a:off x="928047" y="3180712"/>
              <a:ext cx="2114966" cy="2014691"/>
              <a:chOff x="1592976" y="3778517"/>
              <a:chExt cx="1518368" cy="1294211"/>
            </a:xfrm>
          </p:grpSpPr>
          <p:sp>
            <p:nvSpPr>
              <p:cNvPr id="31" name="타원 30"/>
              <p:cNvSpPr/>
              <p:nvPr/>
            </p:nvSpPr>
            <p:spPr bwMode="auto">
              <a:xfrm>
                <a:off x="1592976" y="4214076"/>
                <a:ext cx="39415" cy="24559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" name="타원 31"/>
              <p:cNvSpPr/>
              <p:nvPr/>
            </p:nvSpPr>
            <p:spPr bwMode="auto">
              <a:xfrm>
                <a:off x="1692450" y="4295942"/>
                <a:ext cx="39415" cy="24559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타원 32"/>
              <p:cNvSpPr/>
              <p:nvPr/>
            </p:nvSpPr>
            <p:spPr bwMode="auto">
              <a:xfrm>
                <a:off x="2191680" y="3946873"/>
                <a:ext cx="39415" cy="24559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" name="타원 33"/>
              <p:cNvSpPr/>
              <p:nvPr/>
            </p:nvSpPr>
            <p:spPr bwMode="auto">
              <a:xfrm>
                <a:off x="2471325" y="3778517"/>
                <a:ext cx="39415" cy="24559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" name="타원 34"/>
              <p:cNvSpPr/>
              <p:nvPr/>
            </p:nvSpPr>
            <p:spPr bwMode="auto">
              <a:xfrm>
                <a:off x="2244239" y="4550808"/>
                <a:ext cx="39415" cy="24559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" name="타원 35"/>
              <p:cNvSpPr/>
              <p:nvPr/>
            </p:nvSpPr>
            <p:spPr bwMode="auto">
              <a:xfrm>
                <a:off x="1651181" y="4813390"/>
                <a:ext cx="39415" cy="24559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" name="타원 36"/>
              <p:cNvSpPr/>
              <p:nvPr/>
            </p:nvSpPr>
            <p:spPr bwMode="auto">
              <a:xfrm>
                <a:off x="2533273" y="5048169"/>
                <a:ext cx="39415" cy="24559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" name="타원 37"/>
              <p:cNvSpPr/>
              <p:nvPr/>
            </p:nvSpPr>
            <p:spPr bwMode="auto">
              <a:xfrm>
                <a:off x="2767876" y="4763971"/>
                <a:ext cx="39415" cy="24559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" name="타원 38"/>
              <p:cNvSpPr/>
              <p:nvPr/>
            </p:nvSpPr>
            <p:spPr bwMode="auto">
              <a:xfrm>
                <a:off x="2591463" y="4099809"/>
                <a:ext cx="39415" cy="24559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타원 39"/>
              <p:cNvSpPr/>
              <p:nvPr/>
            </p:nvSpPr>
            <p:spPr bwMode="auto">
              <a:xfrm>
                <a:off x="2972455" y="4334588"/>
                <a:ext cx="39415" cy="24559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타원 40"/>
              <p:cNvSpPr/>
              <p:nvPr/>
            </p:nvSpPr>
            <p:spPr bwMode="auto">
              <a:xfrm>
                <a:off x="3071929" y="4416454"/>
                <a:ext cx="39415" cy="24559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타원 41"/>
              <p:cNvSpPr/>
              <p:nvPr/>
            </p:nvSpPr>
            <p:spPr bwMode="auto">
              <a:xfrm>
                <a:off x="2343713" y="4632675"/>
                <a:ext cx="39415" cy="24559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" name="타원 42"/>
              <p:cNvSpPr/>
              <p:nvPr/>
            </p:nvSpPr>
            <p:spPr bwMode="auto">
              <a:xfrm>
                <a:off x="2454448" y="4431885"/>
                <a:ext cx="39415" cy="24559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" name="타원 43"/>
              <p:cNvSpPr/>
              <p:nvPr/>
            </p:nvSpPr>
            <p:spPr bwMode="auto">
              <a:xfrm>
                <a:off x="3053166" y="3863501"/>
                <a:ext cx="39415" cy="24559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" name="타원 44"/>
              <p:cNvSpPr/>
              <p:nvPr/>
            </p:nvSpPr>
            <p:spPr bwMode="auto">
              <a:xfrm>
                <a:off x="2000290" y="4757809"/>
                <a:ext cx="39415" cy="24559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28" name="타원 27"/>
            <p:cNvSpPr/>
            <p:nvPr/>
          </p:nvSpPr>
          <p:spPr bwMode="auto">
            <a:xfrm>
              <a:off x="1505294" y="3629789"/>
              <a:ext cx="1041101" cy="1041101"/>
            </a:xfrm>
            <a:prstGeom prst="ellipse">
              <a:avLst/>
            </a:prstGeom>
            <a:noFill/>
            <a:ln w="12700" cap="flat" cmpd="sng" algn="ctr">
              <a:solidFill>
                <a:srgbClr val="85E6F3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타원 28"/>
            <p:cNvSpPr/>
            <p:nvPr/>
          </p:nvSpPr>
          <p:spPr bwMode="auto">
            <a:xfrm>
              <a:off x="1247675" y="3353340"/>
              <a:ext cx="1561981" cy="1561981"/>
            </a:xfrm>
            <a:prstGeom prst="ellipse">
              <a:avLst/>
            </a:prstGeom>
            <a:noFill/>
            <a:ln w="12700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타원 29"/>
            <p:cNvSpPr/>
            <p:nvPr/>
          </p:nvSpPr>
          <p:spPr bwMode="auto">
            <a:xfrm>
              <a:off x="1138068" y="3247034"/>
              <a:ext cx="1783987" cy="1783987"/>
            </a:xfrm>
            <a:prstGeom prst="ellipse">
              <a:avLst/>
            </a:prstGeom>
            <a:noFill/>
            <a:ln w="12700" cap="flat" cmpd="sng" algn="ctr">
              <a:solidFill>
                <a:srgbClr val="000066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6" name="그룹 45"/>
          <p:cNvGrpSpPr/>
          <p:nvPr/>
        </p:nvGrpSpPr>
        <p:grpSpPr>
          <a:xfrm>
            <a:off x="4394527" y="3046802"/>
            <a:ext cx="2148561" cy="2093434"/>
            <a:chOff x="4556369" y="3528291"/>
            <a:chExt cx="2588737" cy="2522316"/>
          </a:xfrm>
        </p:grpSpPr>
        <p:sp>
          <p:nvSpPr>
            <p:cNvPr id="47" name="직사각형 46"/>
            <p:cNvSpPr/>
            <p:nvPr/>
          </p:nvSpPr>
          <p:spPr bwMode="auto">
            <a:xfrm>
              <a:off x="4556369" y="3528291"/>
              <a:ext cx="2588737" cy="2522316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48" name="그룹 47"/>
            <p:cNvGrpSpPr/>
            <p:nvPr/>
          </p:nvGrpSpPr>
          <p:grpSpPr>
            <a:xfrm>
              <a:off x="4572366" y="3777261"/>
              <a:ext cx="2114966" cy="2014691"/>
              <a:chOff x="1592976" y="3778517"/>
              <a:chExt cx="1518368" cy="1294211"/>
            </a:xfrm>
          </p:grpSpPr>
          <p:sp>
            <p:nvSpPr>
              <p:cNvPr id="49" name="타원 48"/>
              <p:cNvSpPr/>
              <p:nvPr/>
            </p:nvSpPr>
            <p:spPr bwMode="auto">
              <a:xfrm>
                <a:off x="1592976" y="4214076"/>
                <a:ext cx="39415" cy="24559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" name="타원 49"/>
              <p:cNvSpPr/>
              <p:nvPr/>
            </p:nvSpPr>
            <p:spPr bwMode="auto">
              <a:xfrm>
                <a:off x="1692450" y="4295942"/>
                <a:ext cx="39415" cy="24559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1" name="타원 50"/>
              <p:cNvSpPr/>
              <p:nvPr/>
            </p:nvSpPr>
            <p:spPr bwMode="auto">
              <a:xfrm>
                <a:off x="2191680" y="3946873"/>
                <a:ext cx="39415" cy="24559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" name="타원 51"/>
              <p:cNvSpPr/>
              <p:nvPr/>
            </p:nvSpPr>
            <p:spPr bwMode="auto">
              <a:xfrm>
                <a:off x="2471325" y="3778517"/>
                <a:ext cx="39415" cy="24559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" name="타원 52"/>
              <p:cNvSpPr/>
              <p:nvPr/>
            </p:nvSpPr>
            <p:spPr bwMode="auto">
              <a:xfrm>
                <a:off x="2244239" y="4550808"/>
                <a:ext cx="39415" cy="24559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" name="타원 53"/>
              <p:cNvSpPr/>
              <p:nvPr/>
            </p:nvSpPr>
            <p:spPr bwMode="auto">
              <a:xfrm>
                <a:off x="1651181" y="4813390"/>
                <a:ext cx="39415" cy="24559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" name="타원 54"/>
              <p:cNvSpPr/>
              <p:nvPr/>
            </p:nvSpPr>
            <p:spPr bwMode="auto">
              <a:xfrm>
                <a:off x="2533273" y="5048169"/>
                <a:ext cx="39415" cy="24559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" name="타원 55"/>
              <p:cNvSpPr/>
              <p:nvPr/>
            </p:nvSpPr>
            <p:spPr bwMode="auto">
              <a:xfrm>
                <a:off x="2767876" y="4763971"/>
                <a:ext cx="39415" cy="24559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7" name="타원 56"/>
              <p:cNvSpPr/>
              <p:nvPr/>
            </p:nvSpPr>
            <p:spPr bwMode="auto">
              <a:xfrm>
                <a:off x="2591463" y="4099809"/>
                <a:ext cx="39415" cy="24559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8" name="타원 57"/>
              <p:cNvSpPr/>
              <p:nvPr/>
            </p:nvSpPr>
            <p:spPr bwMode="auto">
              <a:xfrm>
                <a:off x="2972455" y="4334588"/>
                <a:ext cx="39415" cy="24559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0" name="타원 59"/>
              <p:cNvSpPr/>
              <p:nvPr/>
            </p:nvSpPr>
            <p:spPr bwMode="auto">
              <a:xfrm>
                <a:off x="3071929" y="4416454"/>
                <a:ext cx="39415" cy="24559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1" name="타원 60"/>
              <p:cNvSpPr/>
              <p:nvPr/>
            </p:nvSpPr>
            <p:spPr bwMode="auto">
              <a:xfrm>
                <a:off x="2343713" y="4632675"/>
                <a:ext cx="39415" cy="24559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2" name="타원 61"/>
              <p:cNvSpPr/>
              <p:nvPr/>
            </p:nvSpPr>
            <p:spPr bwMode="auto">
              <a:xfrm>
                <a:off x="2454448" y="4431885"/>
                <a:ext cx="39415" cy="24559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3" name="타원 62"/>
              <p:cNvSpPr/>
              <p:nvPr/>
            </p:nvSpPr>
            <p:spPr bwMode="auto">
              <a:xfrm>
                <a:off x="3053166" y="3863501"/>
                <a:ext cx="39415" cy="24559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4" name="타원 63"/>
              <p:cNvSpPr/>
              <p:nvPr/>
            </p:nvSpPr>
            <p:spPr bwMode="auto">
              <a:xfrm>
                <a:off x="2000290" y="4757809"/>
                <a:ext cx="39415" cy="24559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65" name="타원 64"/>
          <p:cNvSpPr/>
          <p:nvPr/>
        </p:nvSpPr>
        <p:spPr bwMode="auto">
          <a:xfrm>
            <a:off x="5160430" y="2985862"/>
            <a:ext cx="1397102" cy="1397102"/>
          </a:xfrm>
          <a:prstGeom prst="ellipse">
            <a:avLst/>
          </a:prstGeom>
          <a:noFill/>
          <a:ln w="1905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타원 65"/>
          <p:cNvSpPr/>
          <p:nvPr/>
        </p:nvSpPr>
        <p:spPr bwMode="auto">
          <a:xfrm>
            <a:off x="4368975" y="3576578"/>
            <a:ext cx="1397102" cy="139710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7" name="오른쪽 화살표 66"/>
          <p:cNvSpPr/>
          <p:nvPr/>
        </p:nvSpPr>
        <p:spPr bwMode="auto">
          <a:xfrm rot="8735523">
            <a:off x="5516087" y="3748496"/>
            <a:ext cx="435739" cy="105025"/>
          </a:xfrm>
          <a:prstGeom prst="rightArrow">
            <a:avLst/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오른쪽 화살표 67"/>
          <p:cNvSpPr/>
          <p:nvPr/>
        </p:nvSpPr>
        <p:spPr bwMode="auto">
          <a:xfrm rot="19419590">
            <a:off x="4942844" y="4166216"/>
            <a:ext cx="435739" cy="105025"/>
          </a:xfrm>
          <a:prstGeom prst="rightArrow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69" name="그룹 68"/>
          <p:cNvGrpSpPr/>
          <p:nvPr/>
        </p:nvGrpSpPr>
        <p:grpSpPr>
          <a:xfrm>
            <a:off x="6729324" y="3042971"/>
            <a:ext cx="2148561" cy="2093434"/>
            <a:chOff x="4556369" y="3528291"/>
            <a:chExt cx="2588737" cy="2522316"/>
          </a:xfrm>
        </p:grpSpPr>
        <p:sp>
          <p:nvSpPr>
            <p:cNvPr id="70" name="직사각형 69"/>
            <p:cNvSpPr/>
            <p:nvPr/>
          </p:nvSpPr>
          <p:spPr bwMode="auto">
            <a:xfrm>
              <a:off x="4556369" y="3528291"/>
              <a:ext cx="2588737" cy="2522316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71" name="그룹 70"/>
            <p:cNvGrpSpPr/>
            <p:nvPr/>
          </p:nvGrpSpPr>
          <p:grpSpPr>
            <a:xfrm>
              <a:off x="4572366" y="3777261"/>
              <a:ext cx="2114966" cy="2014691"/>
              <a:chOff x="1592976" y="3778517"/>
              <a:chExt cx="1518368" cy="1294211"/>
            </a:xfrm>
          </p:grpSpPr>
          <p:sp>
            <p:nvSpPr>
              <p:cNvPr id="72" name="타원 71"/>
              <p:cNvSpPr/>
              <p:nvPr/>
            </p:nvSpPr>
            <p:spPr bwMode="auto">
              <a:xfrm>
                <a:off x="1592976" y="4214076"/>
                <a:ext cx="39415" cy="24559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3" name="타원 72"/>
              <p:cNvSpPr/>
              <p:nvPr/>
            </p:nvSpPr>
            <p:spPr bwMode="auto">
              <a:xfrm>
                <a:off x="1692450" y="4295942"/>
                <a:ext cx="39415" cy="24559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4" name="타원 73"/>
              <p:cNvSpPr/>
              <p:nvPr/>
            </p:nvSpPr>
            <p:spPr bwMode="auto">
              <a:xfrm>
                <a:off x="2191680" y="3946873"/>
                <a:ext cx="39415" cy="24559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5" name="타원 74"/>
              <p:cNvSpPr/>
              <p:nvPr/>
            </p:nvSpPr>
            <p:spPr bwMode="auto">
              <a:xfrm>
                <a:off x="2471325" y="3778517"/>
                <a:ext cx="39415" cy="24559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3" name="타원 92"/>
              <p:cNvSpPr/>
              <p:nvPr/>
            </p:nvSpPr>
            <p:spPr bwMode="auto">
              <a:xfrm>
                <a:off x="2244239" y="4550808"/>
                <a:ext cx="39415" cy="24559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4" name="타원 93"/>
              <p:cNvSpPr/>
              <p:nvPr/>
            </p:nvSpPr>
            <p:spPr bwMode="auto">
              <a:xfrm>
                <a:off x="1651181" y="4813390"/>
                <a:ext cx="39415" cy="24559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5" name="타원 94"/>
              <p:cNvSpPr/>
              <p:nvPr/>
            </p:nvSpPr>
            <p:spPr bwMode="auto">
              <a:xfrm>
                <a:off x="2533273" y="5048169"/>
                <a:ext cx="39415" cy="24559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6" name="타원 95"/>
              <p:cNvSpPr/>
              <p:nvPr/>
            </p:nvSpPr>
            <p:spPr bwMode="auto">
              <a:xfrm>
                <a:off x="2767876" y="4763971"/>
                <a:ext cx="39415" cy="24559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7" name="타원 96"/>
              <p:cNvSpPr/>
              <p:nvPr/>
            </p:nvSpPr>
            <p:spPr bwMode="auto">
              <a:xfrm>
                <a:off x="2591463" y="4099809"/>
                <a:ext cx="39415" cy="24559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8" name="타원 97"/>
              <p:cNvSpPr/>
              <p:nvPr/>
            </p:nvSpPr>
            <p:spPr bwMode="auto">
              <a:xfrm>
                <a:off x="2972455" y="4334588"/>
                <a:ext cx="39415" cy="24559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9" name="타원 98"/>
              <p:cNvSpPr/>
              <p:nvPr/>
            </p:nvSpPr>
            <p:spPr bwMode="auto">
              <a:xfrm>
                <a:off x="3071929" y="4416454"/>
                <a:ext cx="39415" cy="24559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0" name="타원 99"/>
              <p:cNvSpPr/>
              <p:nvPr/>
            </p:nvSpPr>
            <p:spPr bwMode="auto">
              <a:xfrm>
                <a:off x="2343713" y="4632675"/>
                <a:ext cx="39415" cy="24559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1" name="타원 100"/>
              <p:cNvSpPr/>
              <p:nvPr/>
            </p:nvSpPr>
            <p:spPr bwMode="auto">
              <a:xfrm>
                <a:off x="2454448" y="4431885"/>
                <a:ext cx="39415" cy="24559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2" name="타원 101"/>
              <p:cNvSpPr/>
              <p:nvPr/>
            </p:nvSpPr>
            <p:spPr bwMode="auto">
              <a:xfrm>
                <a:off x="3053166" y="3863501"/>
                <a:ext cx="39415" cy="24559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3" name="타원 102"/>
              <p:cNvSpPr/>
              <p:nvPr/>
            </p:nvSpPr>
            <p:spPr bwMode="auto">
              <a:xfrm>
                <a:off x="2000290" y="4757809"/>
                <a:ext cx="39415" cy="24559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104" name="타원 103"/>
          <p:cNvSpPr/>
          <p:nvPr/>
        </p:nvSpPr>
        <p:spPr bwMode="auto">
          <a:xfrm>
            <a:off x="7131104" y="3320546"/>
            <a:ext cx="1397102" cy="1397102"/>
          </a:xfrm>
          <a:prstGeom prst="ellipse">
            <a:avLst/>
          </a:prstGeom>
          <a:noFill/>
          <a:ln w="1905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5" name="타원 104"/>
          <p:cNvSpPr/>
          <p:nvPr/>
        </p:nvSpPr>
        <p:spPr bwMode="auto">
          <a:xfrm>
            <a:off x="6959278" y="3436051"/>
            <a:ext cx="1397102" cy="139710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6" name="오른쪽 화살표 105"/>
          <p:cNvSpPr/>
          <p:nvPr/>
        </p:nvSpPr>
        <p:spPr bwMode="auto">
          <a:xfrm rot="19314920">
            <a:off x="7797477" y="3857447"/>
            <a:ext cx="435739" cy="105025"/>
          </a:xfrm>
          <a:prstGeom prst="rightArrow">
            <a:avLst/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7" name="오른쪽 화살표 106"/>
          <p:cNvSpPr/>
          <p:nvPr/>
        </p:nvSpPr>
        <p:spPr bwMode="auto">
          <a:xfrm rot="8759926">
            <a:off x="7277641" y="4230456"/>
            <a:ext cx="435739" cy="105025"/>
          </a:xfrm>
          <a:prstGeom prst="rightArrow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35496" y="5652537"/>
            <a:ext cx="9034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 smtClean="0"/>
              <a:t>Repeat step 1, 2 until convergence.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37612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19526" y="623207"/>
            <a:ext cx="823799" cy="2391858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608595" y="634568"/>
            <a:ext cx="772668" cy="2369136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9332" cy="1143000"/>
          </a:xfrm>
        </p:spPr>
        <p:txBody>
          <a:bodyPr>
            <a:normAutofit/>
          </a:bodyPr>
          <a:lstStyle/>
          <a:p>
            <a:r>
              <a:rPr lang="en-US" altLang="ko-KR" sz="4000" dirty="0" smtClean="0"/>
              <a:t>Convergence Rate</a:t>
            </a:r>
            <a:endParaRPr lang="ko-KR" altLang="en-US" sz="4000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22</a:t>
            </a:fld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95331" y="5350439"/>
            <a:ext cx="7256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/>
              <a:t>Optimization finishes within 20~30 iterations </a:t>
            </a:r>
            <a:br>
              <a:rPr lang="en-US" altLang="ko-KR" sz="2400" dirty="0" smtClean="0"/>
            </a:br>
            <a:r>
              <a:rPr lang="en-US" altLang="ko-KR" sz="2400" dirty="0" smtClean="0"/>
              <a:t>(which take less than 1 min)</a:t>
            </a:r>
            <a:endParaRPr lang="ko-KR" altLang="en-US" sz="24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3161" y="2061974"/>
            <a:ext cx="5839644" cy="320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32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9332" cy="1143000"/>
          </a:xfrm>
        </p:spPr>
        <p:txBody>
          <a:bodyPr>
            <a:normAutofit/>
          </a:bodyPr>
          <a:lstStyle/>
          <a:p>
            <a:r>
              <a:rPr lang="en-US" altLang="ko-KR" sz="4000" dirty="0" smtClean="0"/>
              <a:t>Distance Estimation</a:t>
            </a:r>
            <a:endParaRPr lang="ko-KR" altLang="en-US" sz="4000" dirty="0"/>
          </a:p>
        </p:txBody>
      </p:sp>
      <p:sp>
        <p:nvSpPr>
          <p:cNvPr id="3" name="슬라이드 번호 개체 틀 2"/>
          <p:cNvSpPr>
            <a:spLocks noGrp="1" noChangeAspect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23</a:t>
            </a:fld>
            <a:endParaRPr lang="ko-KR" altLang="en-US"/>
          </a:p>
        </p:txBody>
      </p:sp>
      <p:pic>
        <p:nvPicPr>
          <p:cNvPr id="76" name="Picture 3" descr="E:\Presentation\Images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08" y="3789040"/>
            <a:ext cx="1615619" cy="150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TextBox 76"/>
          <p:cNvSpPr txBox="1">
            <a:spLocks noChangeAspect="1"/>
          </p:cNvSpPr>
          <p:nvPr/>
        </p:nvSpPr>
        <p:spPr>
          <a:xfrm>
            <a:off x="89113" y="6048073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b</a:t>
            </a:r>
            <a:r>
              <a:rPr lang="en-US" altLang="ko-KR" dirty="0" smtClean="0"/>
              <a:t>ounded by </a:t>
            </a:r>
            <a:br>
              <a:rPr lang="en-US" altLang="ko-KR" dirty="0" smtClean="0"/>
            </a:br>
            <a:r>
              <a:rPr lang="en-US" altLang="ko-KR" dirty="0" smtClean="0"/>
              <a:t>1 hyper-sphere</a:t>
            </a:r>
            <a:endParaRPr lang="ko-KR" altLang="en-US" dirty="0"/>
          </a:p>
        </p:txBody>
      </p:sp>
      <p:grpSp>
        <p:nvGrpSpPr>
          <p:cNvPr id="4" name="그룹 3"/>
          <p:cNvGrpSpPr/>
          <p:nvPr/>
        </p:nvGrpSpPr>
        <p:grpSpPr>
          <a:xfrm>
            <a:off x="2584707" y="3187472"/>
            <a:ext cx="3944672" cy="2886060"/>
            <a:chOff x="2637698" y="1637930"/>
            <a:chExt cx="3944672" cy="2886060"/>
          </a:xfrm>
        </p:grpSpPr>
        <p:pic>
          <p:nvPicPr>
            <p:cNvPr id="78" name="Picture 4" descr="E:\Presentation\Images\2-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4190" y="1637930"/>
              <a:ext cx="1615619" cy="1509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5" descr="E:\Presentation\Images\2-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7698" y="3014562"/>
              <a:ext cx="1615619" cy="1509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6" descr="E:\Presentation\Images\2-3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6751" y="2972756"/>
              <a:ext cx="1615619" cy="1509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1" name="Picture 7" descr="E:\Presentation\Images\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192" y="3789040"/>
            <a:ext cx="1615619" cy="150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TextBox 81"/>
          <p:cNvSpPr txBox="1">
            <a:spLocks noChangeAspect="1"/>
          </p:cNvSpPr>
          <p:nvPr/>
        </p:nvSpPr>
        <p:spPr>
          <a:xfrm>
            <a:off x="3612172" y="6048074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b</a:t>
            </a:r>
            <a:r>
              <a:rPr lang="en-US" altLang="ko-KR" dirty="0" smtClean="0"/>
              <a:t>ounded by </a:t>
            </a:r>
            <a:br>
              <a:rPr lang="en-US" altLang="ko-KR" dirty="0" smtClean="0"/>
            </a:br>
            <a:r>
              <a:rPr lang="en-US" altLang="ko-KR" dirty="0" smtClean="0"/>
              <a:t>2 hyper-spheres</a:t>
            </a:r>
            <a:endParaRPr lang="ko-KR" altLang="en-US" dirty="0"/>
          </a:p>
        </p:txBody>
      </p:sp>
      <p:sp>
        <p:nvSpPr>
          <p:cNvPr id="83" name="TextBox 82"/>
          <p:cNvSpPr txBox="1">
            <a:spLocks noChangeAspect="1"/>
          </p:cNvSpPr>
          <p:nvPr/>
        </p:nvSpPr>
        <p:spPr>
          <a:xfrm>
            <a:off x="7145897" y="6048074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b</a:t>
            </a:r>
            <a:r>
              <a:rPr lang="en-US" altLang="ko-KR" dirty="0" smtClean="0"/>
              <a:t>ounded by </a:t>
            </a:r>
            <a:br>
              <a:rPr lang="en-US" altLang="ko-KR" dirty="0" smtClean="0"/>
            </a:br>
            <a:r>
              <a:rPr lang="en-US" altLang="ko-KR" dirty="0" smtClean="0"/>
              <a:t>3 hyper-spheres</a:t>
            </a:r>
            <a:endParaRPr lang="ko-KR" altLang="en-US" dirty="0"/>
          </a:p>
        </p:txBody>
      </p:sp>
      <p:sp>
        <p:nvSpPr>
          <p:cNvPr id="14" name="타원 13"/>
          <p:cNvSpPr/>
          <p:nvPr/>
        </p:nvSpPr>
        <p:spPr bwMode="auto">
          <a:xfrm>
            <a:off x="743942" y="4906534"/>
            <a:ext cx="42334" cy="31720"/>
          </a:xfrm>
          <a:prstGeom prst="ellipse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타원 14"/>
          <p:cNvSpPr/>
          <p:nvPr/>
        </p:nvSpPr>
        <p:spPr bwMode="auto">
          <a:xfrm>
            <a:off x="1320006" y="4906534"/>
            <a:ext cx="42334" cy="31720"/>
          </a:xfrm>
          <a:prstGeom prst="ellipse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타원 15"/>
          <p:cNvSpPr/>
          <p:nvPr/>
        </p:nvSpPr>
        <p:spPr bwMode="auto">
          <a:xfrm>
            <a:off x="4510996" y="3898422"/>
            <a:ext cx="42334" cy="31720"/>
          </a:xfrm>
          <a:prstGeom prst="ellipse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타원 16"/>
          <p:cNvSpPr/>
          <p:nvPr/>
        </p:nvSpPr>
        <p:spPr bwMode="auto">
          <a:xfrm>
            <a:off x="4488358" y="3434654"/>
            <a:ext cx="42334" cy="31720"/>
          </a:xfrm>
          <a:prstGeom prst="ellipse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타원 17"/>
          <p:cNvSpPr/>
          <p:nvPr/>
        </p:nvSpPr>
        <p:spPr bwMode="auto">
          <a:xfrm>
            <a:off x="3480246" y="5194566"/>
            <a:ext cx="42334" cy="31720"/>
          </a:xfrm>
          <a:prstGeom prst="ellipse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타원 18"/>
          <p:cNvSpPr/>
          <p:nvPr/>
        </p:nvSpPr>
        <p:spPr bwMode="auto">
          <a:xfrm>
            <a:off x="3077872" y="5450878"/>
            <a:ext cx="42334" cy="31720"/>
          </a:xfrm>
          <a:prstGeom prst="ellipse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타원 19"/>
          <p:cNvSpPr/>
          <p:nvPr/>
        </p:nvSpPr>
        <p:spPr bwMode="auto">
          <a:xfrm>
            <a:off x="5640486" y="5162846"/>
            <a:ext cx="42334" cy="31720"/>
          </a:xfrm>
          <a:prstGeom prst="ellipse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타원 20"/>
          <p:cNvSpPr/>
          <p:nvPr/>
        </p:nvSpPr>
        <p:spPr bwMode="auto">
          <a:xfrm>
            <a:off x="6072534" y="5378870"/>
            <a:ext cx="42334" cy="31720"/>
          </a:xfrm>
          <a:prstGeom prst="ellipse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타원 21"/>
          <p:cNvSpPr/>
          <p:nvPr/>
        </p:nvSpPr>
        <p:spPr bwMode="auto">
          <a:xfrm>
            <a:off x="7944742" y="4402478"/>
            <a:ext cx="42334" cy="31720"/>
          </a:xfrm>
          <a:prstGeom prst="ellipse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타원 22"/>
          <p:cNvSpPr/>
          <p:nvPr/>
        </p:nvSpPr>
        <p:spPr bwMode="auto">
          <a:xfrm>
            <a:off x="8118432" y="4546494"/>
            <a:ext cx="42334" cy="31720"/>
          </a:xfrm>
          <a:prstGeom prst="ellipse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73" y="1564815"/>
            <a:ext cx="4086527" cy="1148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20420" y="173538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Hamming distance</a:t>
            </a:r>
            <a:endParaRPr lang="ko-KR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720420" y="2336803"/>
            <a:ext cx="4241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# of common bounding hyper-spheres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0663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9332" cy="1143000"/>
          </a:xfrm>
        </p:spPr>
        <p:txBody>
          <a:bodyPr>
            <a:normAutofit/>
          </a:bodyPr>
          <a:lstStyle/>
          <a:p>
            <a:r>
              <a:rPr lang="en-US" altLang="ko-KR" sz="4000" dirty="0" smtClean="0"/>
              <a:t>Result (1M, 384-Dim GIST)</a:t>
            </a:r>
            <a:endParaRPr lang="ko-KR" altLang="en-US" sz="4000" dirty="0"/>
          </a:p>
        </p:txBody>
      </p:sp>
      <p:sp>
        <p:nvSpPr>
          <p:cNvPr id="3" name="슬라이드 번호 개체 틀 2"/>
          <p:cNvSpPr>
            <a:spLocks noGrp="1" noChangeAspect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24</a:t>
            </a:fld>
            <a:endParaRPr lang="ko-KR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6624736" cy="4611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6084558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/>
              <a:t>100-nearest neighbor search </a:t>
            </a:r>
            <a:r>
              <a:rPr lang="en-US" altLang="ko-KR" sz="2400" dirty="0" err="1" smtClean="0"/>
              <a:t>mAP</a:t>
            </a:r>
            <a:r>
              <a:rPr lang="en-US" altLang="ko-KR" sz="2400" dirty="0" smtClean="0"/>
              <a:t> (mean Average Precision)</a:t>
            </a:r>
          </a:p>
        </p:txBody>
      </p:sp>
    </p:spTree>
    <p:extLst>
      <p:ext uri="{BB962C8B-B14F-4D97-AF65-F5344CB8AC3E}">
        <p14:creationId xmlns:p14="http://schemas.microsoft.com/office/powerpoint/2010/main" val="132394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9332" cy="1143000"/>
          </a:xfrm>
        </p:spPr>
        <p:txBody>
          <a:bodyPr>
            <a:normAutofit/>
          </a:bodyPr>
          <a:lstStyle/>
          <a:p>
            <a:r>
              <a:rPr lang="en-US" altLang="ko-KR" sz="4000" dirty="0" smtClean="0"/>
              <a:t>Result (1M, 960-Dim GIST)</a:t>
            </a:r>
            <a:endParaRPr lang="ko-KR" altLang="en-US" sz="4000" dirty="0"/>
          </a:p>
        </p:txBody>
      </p:sp>
      <p:sp>
        <p:nvSpPr>
          <p:cNvPr id="3" name="슬라이드 번호 개체 틀 2"/>
          <p:cNvSpPr>
            <a:spLocks noGrp="1" noChangeAspect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25</a:t>
            </a:fld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79512" y="6084558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/>
              <a:t>1000-nearest neighbor search </a:t>
            </a:r>
            <a:r>
              <a:rPr lang="en-US" altLang="ko-KR" sz="2400" dirty="0" err="1" smtClean="0"/>
              <a:t>mAP</a:t>
            </a:r>
            <a:endParaRPr lang="en-US" altLang="ko-KR" sz="2400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402" y="1196752"/>
            <a:ext cx="6478576" cy="4608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685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9332" cy="1143000"/>
          </a:xfrm>
        </p:spPr>
        <p:txBody>
          <a:bodyPr>
            <a:normAutofit/>
          </a:bodyPr>
          <a:lstStyle/>
          <a:p>
            <a:r>
              <a:rPr lang="en-US" altLang="ko-KR" sz="4000" dirty="0" smtClean="0"/>
              <a:t>Result (1M, 8192-Dim VLAD)</a:t>
            </a:r>
            <a:endParaRPr lang="ko-KR" altLang="en-US" sz="4000" dirty="0"/>
          </a:p>
        </p:txBody>
      </p:sp>
      <p:sp>
        <p:nvSpPr>
          <p:cNvPr id="3" name="슬라이드 번호 개체 틀 2"/>
          <p:cNvSpPr>
            <a:spLocks noGrp="1" noChangeAspect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26</a:t>
            </a:fld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79512" y="6084558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/>
              <a:t>1000-nearest neighbor search </a:t>
            </a:r>
            <a:r>
              <a:rPr lang="en-US" altLang="ko-KR" sz="2400" dirty="0" err="1" smtClean="0"/>
              <a:t>mAP</a:t>
            </a:r>
            <a:endParaRPr lang="en-US" altLang="ko-KR" sz="2400" dirty="0" smtClean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433677"/>
            <a:ext cx="6153125" cy="447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71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9332" cy="1143000"/>
          </a:xfrm>
        </p:spPr>
        <p:txBody>
          <a:bodyPr>
            <a:normAutofit/>
          </a:bodyPr>
          <a:lstStyle/>
          <a:p>
            <a:r>
              <a:rPr lang="en-US" altLang="ko-KR" sz="4000" dirty="0" smtClean="0"/>
              <a:t>Result (75M, 384-Dim GIST)</a:t>
            </a:r>
            <a:endParaRPr lang="ko-KR" altLang="en-US" sz="4000" dirty="0"/>
          </a:p>
        </p:txBody>
      </p:sp>
      <p:sp>
        <p:nvSpPr>
          <p:cNvPr id="3" name="슬라이드 번호 개체 틀 2"/>
          <p:cNvSpPr>
            <a:spLocks noGrp="1" noChangeAspect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27</a:t>
            </a:fld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79512" y="6084558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/>
              <a:t>10000-nearest neighbor search </a:t>
            </a:r>
            <a:r>
              <a:rPr lang="en-US" altLang="ko-KR" sz="2400" dirty="0" err="1" smtClean="0"/>
              <a:t>mAP</a:t>
            </a:r>
            <a:endParaRPr lang="en-US" altLang="ko-KR" sz="24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126608" cy="438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544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28</a:t>
            </a:fld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-6896" y="2708920"/>
            <a:ext cx="9150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 smtClean="0"/>
              <a:t>Distance Encoded Product Quantization</a:t>
            </a:r>
          </a:p>
          <a:p>
            <a:pPr algn="ctr"/>
            <a:endParaRPr lang="en-US" altLang="ko-KR" sz="2000" dirty="0" smtClean="0"/>
          </a:p>
          <a:p>
            <a:pPr algn="ctr"/>
            <a:r>
              <a:rPr lang="en-US" altLang="ko-KR" sz="2000" dirty="0" smtClean="0"/>
              <a:t>IEEE Conf. on Computer Vision and Pattern Recognition (CVPR), 2014</a:t>
            </a:r>
          </a:p>
        </p:txBody>
      </p:sp>
    </p:spTree>
    <p:extLst>
      <p:ext uri="{BB962C8B-B14F-4D97-AF65-F5344CB8AC3E}">
        <p14:creationId xmlns:p14="http://schemas.microsoft.com/office/powerpoint/2010/main" val="422193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9332" cy="1143000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Product </a:t>
            </a:r>
            <a:r>
              <a:rPr lang="en-US" altLang="ko-KR" sz="4000" dirty="0" smtClean="0"/>
              <a:t>Quantization </a:t>
            </a:r>
            <a:r>
              <a:rPr lang="en-US" altLang="ko-KR" sz="2000" dirty="0" smtClean="0"/>
              <a:t>[</a:t>
            </a:r>
            <a:r>
              <a:rPr lang="en-US" altLang="ko-KR" sz="2000" dirty="0" err="1"/>
              <a:t>Jegou</a:t>
            </a:r>
            <a:r>
              <a:rPr lang="en-US" altLang="ko-KR" sz="2000" dirty="0"/>
              <a:t> et al., TPAMI 2011</a:t>
            </a:r>
            <a:r>
              <a:rPr lang="en-US" altLang="ko-KR" sz="2000" dirty="0" smtClean="0"/>
              <a:t>]</a:t>
            </a:r>
            <a:endParaRPr lang="ko-KR" altLang="en-US" sz="4000" dirty="0"/>
          </a:p>
        </p:txBody>
      </p:sp>
      <p:sp>
        <p:nvSpPr>
          <p:cNvPr id="239" name="슬라이드 번호 개체 틀 2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29</a:t>
            </a:fld>
            <a:endParaRPr lang="ko-KR" altLang="en-US"/>
          </a:p>
        </p:txBody>
      </p:sp>
      <p:grpSp>
        <p:nvGrpSpPr>
          <p:cNvPr id="27" name="그룹 174"/>
          <p:cNvGrpSpPr/>
          <p:nvPr/>
        </p:nvGrpSpPr>
        <p:grpSpPr>
          <a:xfrm>
            <a:off x="5710261" y="5377525"/>
            <a:ext cx="1451433" cy="1086634"/>
            <a:chOff x="4954725" y="3353618"/>
            <a:chExt cx="1894577" cy="1418400"/>
          </a:xfrm>
        </p:grpSpPr>
        <p:grpSp>
          <p:nvGrpSpPr>
            <p:cNvPr id="28" name="그룹 234"/>
            <p:cNvGrpSpPr/>
            <p:nvPr/>
          </p:nvGrpSpPr>
          <p:grpSpPr>
            <a:xfrm>
              <a:off x="4954725" y="3353618"/>
              <a:ext cx="1894577" cy="1418400"/>
              <a:chOff x="3805723" y="5056697"/>
              <a:chExt cx="1894577" cy="1418400"/>
            </a:xfrm>
          </p:grpSpPr>
          <p:pic>
            <p:nvPicPr>
              <p:cNvPr id="34" name="Picture 9" descr="D:\Matlab_Workspace\Matlab_CVPR_2014\s1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05723" y="5056697"/>
                <a:ext cx="1894577" cy="1418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5" name="그룹 241"/>
              <p:cNvGrpSpPr/>
              <p:nvPr/>
            </p:nvGrpSpPr>
            <p:grpSpPr>
              <a:xfrm>
                <a:off x="4216656" y="5174450"/>
                <a:ext cx="1141200" cy="1140917"/>
                <a:chOff x="2215169" y="5178720"/>
                <a:chExt cx="1147432" cy="1140917"/>
              </a:xfrm>
            </p:grpSpPr>
            <p:sp>
              <p:nvSpPr>
                <p:cNvPr id="36" name="타원 242"/>
                <p:cNvSpPr/>
                <p:nvPr/>
              </p:nvSpPr>
              <p:spPr bwMode="auto">
                <a:xfrm>
                  <a:off x="2686901" y="5403063"/>
                  <a:ext cx="12891" cy="11156"/>
                </a:xfrm>
                <a:prstGeom prst="ellipse">
                  <a:avLst/>
                </a:prstGeom>
                <a:solidFill>
                  <a:schemeClr val="tx1"/>
                </a:solidFill>
                <a:ln w="508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ko-KR" altLang="en-US" sz="24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" name="타원 243"/>
                <p:cNvSpPr/>
                <p:nvPr/>
              </p:nvSpPr>
              <p:spPr bwMode="auto">
                <a:xfrm>
                  <a:off x="2306730" y="5464177"/>
                  <a:ext cx="12891" cy="11156"/>
                </a:xfrm>
                <a:prstGeom prst="ellipse">
                  <a:avLst/>
                </a:prstGeom>
                <a:solidFill>
                  <a:schemeClr val="tx1"/>
                </a:solidFill>
                <a:ln w="508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ko-KR" altLang="en-US" sz="24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" name="타원 244"/>
                <p:cNvSpPr/>
                <p:nvPr/>
              </p:nvSpPr>
              <p:spPr bwMode="auto">
                <a:xfrm>
                  <a:off x="2758909" y="5752178"/>
                  <a:ext cx="12891" cy="11156"/>
                </a:xfrm>
                <a:prstGeom prst="ellipse">
                  <a:avLst/>
                </a:prstGeom>
                <a:solidFill>
                  <a:schemeClr val="tx1"/>
                </a:solidFill>
                <a:ln w="508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ko-KR" altLang="en-US" sz="24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" name="타원 245"/>
                <p:cNvSpPr/>
                <p:nvPr/>
              </p:nvSpPr>
              <p:spPr bwMode="auto">
                <a:xfrm>
                  <a:off x="3059832" y="5589240"/>
                  <a:ext cx="12891" cy="11156"/>
                </a:xfrm>
                <a:prstGeom prst="ellipse">
                  <a:avLst/>
                </a:prstGeom>
                <a:solidFill>
                  <a:schemeClr val="tx1"/>
                </a:solidFill>
                <a:ln w="508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ko-KR" altLang="en-US" sz="24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0" name="타원 246"/>
                <p:cNvSpPr/>
                <p:nvPr/>
              </p:nvSpPr>
              <p:spPr bwMode="auto">
                <a:xfrm>
                  <a:off x="2483768" y="6093296"/>
                  <a:ext cx="12891" cy="11156"/>
                </a:xfrm>
                <a:prstGeom prst="ellipse">
                  <a:avLst/>
                </a:prstGeom>
                <a:solidFill>
                  <a:schemeClr val="tx1"/>
                </a:solidFill>
                <a:ln w="508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ko-KR" altLang="en-US" sz="24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1" name="타원 247"/>
                <p:cNvSpPr/>
                <p:nvPr/>
              </p:nvSpPr>
              <p:spPr bwMode="auto">
                <a:xfrm>
                  <a:off x="3144959" y="5678038"/>
                  <a:ext cx="12891" cy="11156"/>
                </a:xfrm>
                <a:prstGeom prst="ellipse">
                  <a:avLst/>
                </a:prstGeom>
                <a:solidFill>
                  <a:schemeClr val="tx1"/>
                </a:solidFill>
                <a:ln w="508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ko-KR" altLang="en-US" sz="24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2" name="직사각형 248"/>
                <p:cNvSpPr/>
                <p:nvPr/>
              </p:nvSpPr>
              <p:spPr bwMode="auto">
                <a:xfrm>
                  <a:off x="2215169" y="5178720"/>
                  <a:ext cx="1147432" cy="1140917"/>
                </a:xfrm>
                <a:prstGeom prst="rect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ko-KR" altLang="en-US" sz="24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29" name="TextBox 28"/>
            <p:cNvSpPr txBox="1"/>
            <p:nvPr/>
          </p:nvSpPr>
          <p:spPr>
            <a:xfrm>
              <a:off x="5319916" y="3426332"/>
              <a:ext cx="647768" cy="361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/>
                <a:t>00</a:t>
              </a:r>
              <a:endParaRPr lang="ko-KR" altLang="en-US" sz="12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936258" y="3443371"/>
              <a:ext cx="625913" cy="361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/>
                <a:t>01</a:t>
              </a:r>
              <a:endParaRPr lang="ko-KR" altLang="en-US" sz="12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001462" y="4322997"/>
              <a:ext cx="678381" cy="361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/>
                <a:t>10</a:t>
              </a:r>
              <a:endParaRPr lang="ko-KR" altLang="en-US" sz="12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328745" y="4337874"/>
              <a:ext cx="607513" cy="361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/>
                <a:t>11</a:t>
              </a:r>
              <a:endParaRPr lang="ko-KR" altLang="en-US" sz="1200" dirty="0"/>
            </a:p>
          </p:txBody>
        </p:sp>
        <p:sp>
          <p:nvSpPr>
            <p:cNvPr id="33" name="타원 239"/>
            <p:cNvSpPr/>
            <p:nvPr/>
          </p:nvSpPr>
          <p:spPr bwMode="auto">
            <a:xfrm>
              <a:off x="5845621" y="4523077"/>
              <a:ext cx="12821" cy="11156"/>
            </a:xfrm>
            <a:prstGeom prst="ellipse">
              <a:avLst/>
            </a:prstGeom>
            <a:solidFill>
              <a:srgbClr val="0000CC"/>
            </a:solidFill>
            <a:ln w="5080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3" name="그룹 175"/>
          <p:cNvGrpSpPr/>
          <p:nvPr/>
        </p:nvGrpSpPr>
        <p:grpSpPr>
          <a:xfrm>
            <a:off x="2727310" y="4774124"/>
            <a:ext cx="1096942" cy="1080939"/>
            <a:chOff x="395536" y="2749466"/>
            <a:chExt cx="1147432" cy="1140917"/>
          </a:xfrm>
        </p:grpSpPr>
        <p:sp>
          <p:nvSpPr>
            <p:cNvPr id="44" name="타원 227"/>
            <p:cNvSpPr/>
            <p:nvPr/>
          </p:nvSpPr>
          <p:spPr bwMode="auto">
            <a:xfrm>
              <a:off x="599580" y="2973809"/>
              <a:ext cx="12891" cy="11156"/>
            </a:xfrm>
            <a:prstGeom prst="ellipse">
              <a:avLst/>
            </a:prstGeom>
            <a:solidFill>
              <a:schemeClr val="tx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타원 228"/>
            <p:cNvSpPr/>
            <p:nvPr/>
          </p:nvSpPr>
          <p:spPr bwMode="auto">
            <a:xfrm>
              <a:off x="487097" y="3034923"/>
              <a:ext cx="12891" cy="11156"/>
            </a:xfrm>
            <a:prstGeom prst="ellipse">
              <a:avLst/>
            </a:prstGeom>
            <a:solidFill>
              <a:schemeClr val="tx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타원 229"/>
            <p:cNvSpPr/>
            <p:nvPr/>
          </p:nvSpPr>
          <p:spPr bwMode="auto">
            <a:xfrm>
              <a:off x="706954" y="3322924"/>
              <a:ext cx="12891" cy="11156"/>
            </a:xfrm>
            <a:prstGeom prst="ellipse">
              <a:avLst/>
            </a:prstGeom>
            <a:solidFill>
              <a:schemeClr val="tx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타원 230"/>
            <p:cNvSpPr/>
            <p:nvPr/>
          </p:nvSpPr>
          <p:spPr bwMode="auto">
            <a:xfrm>
              <a:off x="1306724" y="3602340"/>
              <a:ext cx="12891" cy="11156"/>
            </a:xfrm>
            <a:prstGeom prst="ellipse">
              <a:avLst/>
            </a:prstGeom>
            <a:solidFill>
              <a:schemeClr val="tx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타원 231"/>
            <p:cNvSpPr/>
            <p:nvPr/>
          </p:nvSpPr>
          <p:spPr bwMode="auto">
            <a:xfrm>
              <a:off x="1089362" y="3786763"/>
              <a:ext cx="12891" cy="11156"/>
            </a:xfrm>
            <a:prstGeom prst="ellipse">
              <a:avLst/>
            </a:prstGeom>
            <a:solidFill>
              <a:schemeClr val="tx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타원 232"/>
            <p:cNvSpPr/>
            <p:nvPr/>
          </p:nvSpPr>
          <p:spPr bwMode="auto">
            <a:xfrm>
              <a:off x="1391851" y="3691139"/>
              <a:ext cx="12891" cy="11156"/>
            </a:xfrm>
            <a:prstGeom prst="ellipse">
              <a:avLst/>
            </a:prstGeom>
            <a:solidFill>
              <a:schemeClr val="tx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직사각형 233"/>
            <p:cNvSpPr/>
            <p:nvPr/>
          </p:nvSpPr>
          <p:spPr bwMode="auto">
            <a:xfrm>
              <a:off x="395536" y="2749466"/>
              <a:ext cx="1147432" cy="1140917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1" name="그룹 176"/>
          <p:cNvGrpSpPr/>
          <p:nvPr/>
        </p:nvGrpSpPr>
        <p:grpSpPr>
          <a:xfrm>
            <a:off x="4224268" y="4313513"/>
            <a:ext cx="874272" cy="874055"/>
            <a:chOff x="2215169" y="1327332"/>
            <a:chExt cx="1147432" cy="1140917"/>
          </a:xfrm>
        </p:grpSpPr>
        <p:sp>
          <p:nvSpPr>
            <p:cNvPr id="52" name="타원 220"/>
            <p:cNvSpPr/>
            <p:nvPr/>
          </p:nvSpPr>
          <p:spPr bwMode="auto">
            <a:xfrm>
              <a:off x="2686901" y="1551675"/>
              <a:ext cx="12891" cy="11156"/>
            </a:xfrm>
            <a:prstGeom prst="ellipse">
              <a:avLst/>
            </a:prstGeom>
            <a:solidFill>
              <a:schemeClr val="tx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타원 221"/>
            <p:cNvSpPr/>
            <p:nvPr/>
          </p:nvSpPr>
          <p:spPr bwMode="auto">
            <a:xfrm>
              <a:off x="2483768" y="1612789"/>
              <a:ext cx="12891" cy="11156"/>
            </a:xfrm>
            <a:prstGeom prst="ellipse">
              <a:avLst/>
            </a:prstGeom>
            <a:solidFill>
              <a:schemeClr val="tx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타원 222"/>
            <p:cNvSpPr/>
            <p:nvPr/>
          </p:nvSpPr>
          <p:spPr bwMode="auto">
            <a:xfrm>
              <a:off x="2483768" y="2265716"/>
              <a:ext cx="12891" cy="11156"/>
            </a:xfrm>
            <a:prstGeom prst="ellipse">
              <a:avLst/>
            </a:prstGeom>
            <a:solidFill>
              <a:schemeClr val="tx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타원 223"/>
            <p:cNvSpPr/>
            <p:nvPr/>
          </p:nvSpPr>
          <p:spPr bwMode="auto">
            <a:xfrm>
              <a:off x="3105830" y="1916832"/>
              <a:ext cx="12891" cy="11156"/>
            </a:xfrm>
            <a:prstGeom prst="ellipse">
              <a:avLst/>
            </a:prstGeom>
            <a:solidFill>
              <a:schemeClr val="tx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타원 224"/>
            <p:cNvSpPr/>
            <p:nvPr/>
          </p:nvSpPr>
          <p:spPr bwMode="auto">
            <a:xfrm>
              <a:off x="2888468" y="2101253"/>
              <a:ext cx="12891" cy="11156"/>
            </a:xfrm>
            <a:prstGeom prst="ellipse">
              <a:avLst/>
            </a:prstGeom>
            <a:solidFill>
              <a:schemeClr val="tx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타원 225"/>
            <p:cNvSpPr/>
            <p:nvPr/>
          </p:nvSpPr>
          <p:spPr bwMode="auto">
            <a:xfrm>
              <a:off x="3190957" y="2005630"/>
              <a:ext cx="12891" cy="11156"/>
            </a:xfrm>
            <a:prstGeom prst="ellipse">
              <a:avLst/>
            </a:prstGeom>
            <a:solidFill>
              <a:schemeClr val="tx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직사각형 226"/>
            <p:cNvSpPr/>
            <p:nvPr/>
          </p:nvSpPr>
          <p:spPr bwMode="auto">
            <a:xfrm>
              <a:off x="2215169" y="1327332"/>
              <a:ext cx="1147432" cy="1140917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59" name="직선 화살표 연결선 177"/>
          <p:cNvCxnSpPr>
            <a:stCxn id="50" idx="3"/>
            <a:endCxn id="58" idx="1"/>
          </p:cNvCxnSpPr>
          <p:nvPr/>
        </p:nvCxnSpPr>
        <p:spPr>
          <a:xfrm flipV="1">
            <a:off x="3824252" y="4750540"/>
            <a:ext cx="400016" cy="56405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화살표 연결선 178"/>
          <p:cNvCxnSpPr>
            <a:stCxn id="50" idx="3"/>
            <a:endCxn id="116" idx="1"/>
          </p:cNvCxnSpPr>
          <p:nvPr/>
        </p:nvCxnSpPr>
        <p:spPr>
          <a:xfrm>
            <a:off x="3824252" y="5314593"/>
            <a:ext cx="408379" cy="5864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627784" y="5855063"/>
            <a:ext cx="1295994" cy="212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/>
              <a:t>Original space</a:t>
            </a:r>
            <a:endParaRPr lang="ko-KR" altLang="en-US" sz="1200" dirty="0"/>
          </a:p>
        </p:txBody>
      </p:sp>
      <p:sp>
        <p:nvSpPr>
          <p:cNvPr id="84" name="TextBox 83"/>
          <p:cNvSpPr txBox="1"/>
          <p:nvPr/>
        </p:nvSpPr>
        <p:spPr>
          <a:xfrm>
            <a:off x="4021770" y="4077650"/>
            <a:ext cx="1295994" cy="212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/>
              <a:t>Subspace #1</a:t>
            </a:r>
            <a:endParaRPr lang="ko-KR" altLang="en-US" sz="1200" dirty="0"/>
          </a:p>
        </p:txBody>
      </p:sp>
      <p:sp>
        <p:nvSpPr>
          <p:cNvPr id="85" name="TextBox 84"/>
          <p:cNvSpPr txBox="1"/>
          <p:nvPr/>
        </p:nvSpPr>
        <p:spPr>
          <a:xfrm>
            <a:off x="4465356" y="5166635"/>
            <a:ext cx="433090" cy="349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"/>
              </a:lnSpc>
            </a:pPr>
            <a:r>
              <a:rPr lang="en-US" altLang="ko-KR" dirty="0" smtClean="0"/>
              <a:t>.</a:t>
            </a:r>
          </a:p>
          <a:p>
            <a:pPr algn="ctr">
              <a:lnSpc>
                <a:spcPct val="20000"/>
              </a:lnSpc>
            </a:pPr>
            <a:r>
              <a:rPr lang="en-US" altLang="ko-KR" dirty="0" smtClean="0"/>
              <a:t>.</a:t>
            </a:r>
          </a:p>
          <a:p>
            <a:pPr algn="ctr">
              <a:lnSpc>
                <a:spcPct val="20000"/>
              </a:lnSpc>
            </a:pPr>
            <a:r>
              <a:rPr lang="en-US" altLang="ko-KR" dirty="0" smtClean="0"/>
              <a:t>.</a:t>
            </a:r>
          </a:p>
          <a:p>
            <a:pPr algn="ctr">
              <a:lnSpc>
                <a:spcPct val="20000"/>
              </a:lnSpc>
            </a:pPr>
            <a:r>
              <a:rPr lang="en-US" altLang="ko-KR" dirty="0"/>
              <a:t>.</a:t>
            </a:r>
            <a:endParaRPr lang="en-US" altLang="ko-KR" dirty="0" smtClean="0"/>
          </a:p>
        </p:txBody>
      </p:sp>
      <p:sp>
        <p:nvSpPr>
          <p:cNvPr id="86" name="TextBox 85"/>
          <p:cNvSpPr txBox="1"/>
          <p:nvPr/>
        </p:nvSpPr>
        <p:spPr>
          <a:xfrm>
            <a:off x="4013407" y="6338044"/>
            <a:ext cx="1295994" cy="212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/>
              <a:t>Subspace #M</a:t>
            </a:r>
            <a:endParaRPr lang="ko-KR" altLang="en-US" sz="1200" dirty="0"/>
          </a:p>
        </p:txBody>
      </p:sp>
      <p:grpSp>
        <p:nvGrpSpPr>
          <p:cNvPr id="87" name="그룹 183"/>
          <p:cNvGrpSpPr/>
          <p:nvPr/>
        </p:nvGrpSpPr>
        <p:grpSpPr>
          <a:xfrm>
            <a:off x="5708787" y="4234938"/>
            <a:ext cx="1451433" cy="1086634"/>
            <a:chOff x="3810154" y="1213508"/>
            <a:chExt cx="1894577" cy="1418400"/>
          </a:xfrm>
        </p:grpSpPr>
        <p:pic>
          <p:nvPicPr>
            <p:cNvPr id="88" name="Picture 10" descr="D:\Matlab_Workspace\Matlab_CVPR_2014\s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154" y="1213508"/>
              <a:ext cx="1894577" cy="141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9" name="그룹 212"/>
            <p:cNvGrpSpPr/>
            <p:nvPr/>
          </p:nvGrpSpPr>
          <p:grpSpPr>
            <a:xfrm>
              <a:off x="4216656" y="1322052"/>
              <a:ext cx="1141200" cy="1140917"/>
              <a:chOff x="2215169" y="1327332"/>
              <a:chExt cx="1147432" cy="1140917"/>
            </a:xfrm>
          </p:grpSpPr>
          <p:sp>
            <p:nvSpPr>
              <p:cNvPr id="90" name="타원 213"/>
              <p:cNvSpPr/>
              <p:nvPr/>
            </p:nvSpPr>
            <p:spPr bwMode="auto">
              <a:xfrm>
                <a:off x="2686901" y="1551675"/>
                <a:ext cx="12891" cy="11156"/>
              </a:xfrm>
              <a:prstGeom prst="ellipse">
                <a:avLst/>
              </a:prstGeom>
              <a:solidFill>
                <a:schemeClr val="tx1"/>
              </a:solidFill>
              <a:ln w="508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1" name="타원 214"/>
              <p:cNvSpPr/>
              <p:nvPr/>
            </p:nvSpPr>
            <p:spPr bwMode="auto">
              <a:xfrm>
                <a:off x="2483768" y="1612789"/>
                <a:ext cx="12891" cy="11156"/>
              </a:xfrm>
              <a:prstGeom prst="ellipse">
                <a:avLst/>
              </a:prstGeom>
              <a:solidFill>
                <a:schemeClr val="tx1"/>
              </a:solidFill>
              <a:ln w="508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2" name="타원 215"/>
              <p:cNvSpPr/>
              <p:nvPr/>
            </p:nvSpPr>
            <p:spPr bwMode="auto">
              <a:xfrm>
                <a:off x="2483768" y="2265716"/>
                <a:ext cx="12891" cy="11156"/>
              </a:xfrm>
              <a:prstGeom prst="ellipse">
                <a:avLst/>
              </a:prstGeom>
              <a:solidFill>
                <a:schemeClr val="tx1"/>
              </a:solidFill>
              <a:ln w="508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3" name="타원 216"/>
              <p:cNvSpPr/>
              <p:nvPr/>
            </p:nvSpPr>
            <p:spPr bwMode="auto">
              <a:xfrm>
                <a:off x="3105830" y="1916832"/>
                <a:ext cx="12891" cy="11156"/>
              </a:xfrm>
              <a:prstGeom prst="ellipse">
                <a:avLst/>
              </a:prstGeom>
              <a:solidFill>
                <a:schemeClr val="tx1"/>
              </a:solidFill>
              <a:ln w="508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4" name="타원 217"/>
              <p:cNvSpPr/>
              <p:nvPr/>
            </p:nvSpPr>
            <p:spPr bwMode="auto">
              <a:xfrm>
                <a:off x="2888468" y="2101253"/>
                <a:ext cx="12891" cy="11156"/>
              </a:xfrm>
              <a:prstGeom prst="ellipse">
                <a:avLst/>
              </a:prstGeom>
              <a:solidFill>
                <a:schemeClr val="tx1"/>
              </a:solidFill>
              <a:ln w="508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5" name="타원 218"/>
              <p:cNvSpPr/>
              <p:nvPr/>
            </p:nvSpPr>
            <p:spPr bwMode="auto">
              <a:xfrm>
                <a:off x="3190957" y="2005630"/>
                <a:ext cx="12891" cy="11156"/>
              </a:xfrm>
              <a:prstGeom prst="ellipse">
                <a:avLst/>
              </a:prstGeom>
              <a:solidFill>
                <a:schemeClr val="tx1"/>
              </a:solidFill>
              <a:ln w="508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6" name="직사각형 219"/>
              <p:cNvSpPr/>
              <p:nvPr/>
            </p:nvSpPr>
            <p:spPr bwMode="auto">
              <a:xfrm>
                <a:off x="2215169" y="1327332"/>
                <a:ext cx="1147432" cy="1140917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cxnSp>
        <p:nvCxnSpPr>
          <p:cNvPr id="97" name="직선 화살표 연결선 184"/>
          <p:cNvCxnSpPr/>
          <p:nvPr/>
        </p:nvCxnSpPr>
        <p:spPr>
          <a:xfrm>
            <a:off x="5090091" y="4655995"/>
            <a:ext cx="93011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직선 화살표 연결선 185"/>
          <p:cNvCxnSpPr>
            <a:stCxn id="116" idx="3"/>
            <a:endCxn id="42" idx="1"/>
          </p:cNvCxnSpPr>
          <p:nvPr/>
        </p:nvCxnSpPr>
        <p:spPr>
          <a:xfrm>
            <a:off x="5106903" y="5901017"/>
            <a:ext cx="918174" cy="374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4900202" y="4655995"/>
            <a:ext cx="1295994" cy="212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/>
              <a:t>Quantization</a:t>
            </a:r>
            <a:endParaRPr lang="ko-KR" altLang="en-US" sz="1200" dirty="0"/>
          </a:p>
        </p:txBody>
      </p:sp>
      <p:sp>
        <p:nvSpPr>
          <p:cNvPr id="100" name="TextBox 99"/>
          <p:cNvSpPr txBox="1"/>
          <p:nvPr/>
        </p:nvSpPr>
        <p:spPr>
          <a:xfrm>
            <a:off x="4910889" y="5893045"/>
            <a:ext cx="1295994" cy="212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/>
              <a:t>Quantization</a:t>
            </a:r>
            <a:endParaRPr lang="ko-KR" altLang="en-US" sz="1200" dirty="0"/>
          </a:p>
        </p:txBody>
      </p:sp>
      <p:sp>
        <p:nvSpPr>
          <p:cNvPr id="101" name="타원 188"/>
          <p:cNvSpPr/>
          <p:nvPr/>
        </p:nvSpPr>
        <p:spPr bwMode="auto">
          <a:xfrm>
            <a:off x="2955921" y="5689433"/>
            <a:ext cx="9822" cy="8547"/>
          </a:xfrm>
          <a:prstGeom prst="ellipse">
            <a:avLst/>
          </a:prstGeom>
          <a:solidFill>
            <a:srgbClr val="0000CC"/>
          </a:solidFill>
          <a:ln w="508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" name="타원 189"/>
          <p:cNvSpPr/>
          <p:nvPr/>
        </p:nvSpPr>
        <p:spPr bwMode="auto">
          <a:xfrm>
            <a:off x="4943789" y="4500586"/>
            <a:ext cx="9822" cy="8547"/>
          </a:xfrm>
          <a:prstGeom prst="ellipse">
            <a:avLst/>
          </a:prstGeom>
          <a:solidFill>
            <a:srgbClr val="0000CC"/>
          </a:solidFill>
          <a:ln w="508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03" name="그룹 190"/>
          <p:cNvGrpSpPr/>
          <p:nvPr/>
        </p:nvGrpSpPr>
        <p:grpSpPr>
          <a:xfrm>
            <a:off x="5968433" y="4275329"/>
            <a:ext cx="1123498" cy="983070"/>
            <a:chOff x="5248615" y="1282369"/>
            <a:chExt cx="1466526" cy="1283217"/>
          </a:xfrm>
        </p:grpSpPr>
        <p:sp>
          <p:nvSpPr>
            <p:cNvPr id="104" name="TextBox 103"/>
            <p:cNvSpPr txBox="1"/>
            <p:nvPr/>
          </p:nvSpPr>
          <p:spPr>
            <a:xfrm>
              <a:off x="5248615" y="1282369"/>
              <a:ext cx="669643" cy="361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/>
                <a:t>00</a:t>
              </a:r>
              <a:endParaRPr lang="ko-KR" altLang="en-US" sz="1200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897095" y="1290540"/>
              <a:ext cx="614450" cy="361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/>
                <a:t>01</a:t>
              </a:r>
              <a:endParaRPr lang="ko-KR" altLang="en-US" sz="1200" dirty="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6037115" y="2204015"/>
              <a:ext cx="678026" cy="361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/>
                <a:t>10</a:t>
              </a:r>
              <a:endParaRPr lang="ko-KR" altLang="en-US" sz="1200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5272850" y="2202314"/>
              <a:ext cx="603285" cy="361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/>
                <a:t>11</a:t>
              </a:r>
              <a:endParaRPr lang="ko-KR" altLang="en-US" sz="1200" dirty="0"/>
            </a:p>
          </p:txBody>
        </p:sp>
        <p:sp>
          <p:nvSpPr>
            <p:cNvPr id="108" name="타원 210"/>
            <p:cNvSpPr/>
            <p:nvPr/>
          </p:nvSpPr>
          <p:spPr bwMode="auto">
            <a:xfrm>
              <a:off x="6287371" y="1689652"/>
              <a:ext cx="12821" cy="11156"/>
            </a:xfrm>
            <a:prstGeom prst="ellipse">
              <a:avLst/>
            </a:prstGeom>
            <a:solidFill>
              <a:srgbClr val="0000CC"/>
            </a:solidFill>
            <a:ln w="5080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09" name="그룹 191"/>
          <p:cNvGrpSpPr/>
          <p:nvPr/>
        </p:nvGrpSpPr>
        <p:grpSpPr>
          <a:xfrm>
            <a:off x="4232631" y="5463990"/>
            <a:ext cx="874272" cy="874055"/>
            <a:chOff x="3004131" y="3471371"/>
            <a:chExt cx="1141200" cy="1140917"/>
          </a:xfrm>
        </p:grpSpPr>
        <p:sp>
          <p:nvSpPr>
            <p:cNvPr id="110" name="타원 198"/>
            <p:cNvSpPr/>
            <p:nvPr/>
          </p:nvSpPr>
          <p:spPr bwMode="auto">
            <a:xfrm>
              <a:off x="3473301" y="3695714"/>
              <a:ext cx="12821" cy="11156"/>
            </a:xfrm>
            <a:prstGeom prst="ellipse">
              <a:avLst/>
            </a:prstGeom>
            <a:solidFill>
              <a:schemeClr val="tx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1" name="타원 199"/>
            <p:cNvSpPr/>
            <p:nvPr/>
          </p:nvSpPr>
          <p:spPr bwMode="auto">
            <a:xfrm>
              <a:off x="3095195" y="3756828"/>
              <a:ext cx="12821" cy="11156"/>
            </a:xfrm>
            <a:prstGeom prst="ellipse">
              <a:avLst/>
            </a:prstGeom>
            <a:solidFill>
              <a:schemeClr val="tx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2" name="타원 200"/>
            <p:cNvSpPr/>
            <p:nvPr/>
          </p:nvSpPr>
          <p:spPr bwMode="auto">
            <a:xfrm>
              <a:off x="3544918" y="4044829"/>
              <a:ext cx="12821" cy="11156"/>
            </a:xfrm>
            <a:prstGeom prst="ellipse">
              <a:avLst/>
            </a:prstGeom>
            <a:solidFill>
              <a:schemeClr val="tx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3" name="타원 201"/>
            <p:cNvSpPr/>
            <p:nvPr/>
          </p:nvSpPr>
          <p:spPr bwMode="auto">
            <a:xfrm>
              <a:off x="3844206" y="3881891"/>
              <a:ext cx="12821" cy="11156"/>
            </a:xfrm>
            <a:prstGeom prst="ellipse">
              <a:avLst/>
            </a:prstGeom>
            <a:solidFill>
              <a:schemeClr val="tx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4" name="타원 202"/>
            <p:cNvSpPr/>
            <p:nvPr/>
          </p:nvSpPr>
          <p:spPr bwMode="auto">
            <a:xfrm>
              <a:off x="3271271" y="4385947"/>
              <a:ext cx="12821" cy="11156"/>
            </a:xfrm>
            <a:prstGeom prst="ellipse">
              <a:avLst/>
            </a:prstGeom>
            <a:solidFill>
              <a:schemeClr val="tx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5" name="타원 203"/>
            <p:cNvSpPr/>
            <p:nvPr/>
          </p:nvSpPr>
          <p:spPr bwMode="auto">
            <a:xfrm>
              <a:off x="3928871" y="3970689"/>
              <a:ext cx="12821" cy="11156"/>
            </a:xfrm>
            <a:prstGeom prst="ellipse">
              <a:avLst/>
            </a:prstGeom>
            <a:solidFill>
              <a:schemeClr val="tx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6" name="직사각형 204"/>
            <p:cNvSpPr/>
            <p:nvPr/>
          </p:nvSpPr>
          <p:spPr bwMode="auto">
            <a:xfrm>
              <a:off x="3004131" y="3471371"/>
              <a:ext cx="1141200" cy="1140917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7" name="타원 205"/>
            <p:cNvSpPr/>
            <p:nvPr/>
          </p:nvSpPr>
          <p:spPr bwMode="auto">
            <a:xfrm>
              <a:off x="3528544" y="4523077"/>
              <a:ext cx="12821" cy="11156"/>
            </a:xfrm>
            <a:prstGeom prst="ellipse">
              <a:avLst/>
            </a:prstGeom>
            <a:solidFill>
              <a:srgbClr val="0000CC"/>
            </a:solidFill>
            <a:ln w="5080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/>
              <p:cNvSpPr txBox="1"/>
              <p:nvPr/>
            </p:nvSpPr>
            <p:spPr>
              <a:xfrm>
                <a:off x="2746520" y="5451522"/>
                <a:ext cx="250032" cy="2357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ko-KR" altLang="en-US" sz="1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520" y="5451522"/>
                <a:ext cx="250032" cy="235788"/>
              </a:xfrm>
              <a:prstGeom prst="rect">
                <a:avLst/>
              </a:prstGeom>
              <a:blipFill rotWithShape="0">
                <a:blip r:embed="rId4"/>
                <a:stretch>
                  <a:fillRect b="-102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/>
              <p:cNvSpPr txBox="1"/>
              <p:nvPr/>
            </p:nvSpPr>
            <p:spPr>
              <a:xfrm>
                <a:off x="7154128" y="5152352"/>
                <a:ext cx="1268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latin typeface="Cambria Math"/>
                        </a:rPr>
                        <m:t>𝑥</m:t>
                      </m:r>
                      <m:r>
                        <a:rPr lang="en-US" altLang="ko-KR" sz="1400" b="0" i="1" smtClean="0">
                          <a:latin typeface="Cambria Math"/>
                        </a:rPr>
                        <m:t>→01…11</m:t>
                      </m:r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119" name="Text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4128" y="5152352"/>
                <a:ext cx="1268800" cy="3077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직선 화살표 연결선 194"/>
          <p:cNvCxnSpPr>
            <a:stCxn id="96" idx="3"/>
          </p:cNvCxnSpPr>
          <p:nvPr/>
        </p:nvCxnSpPr>
        <p:spPr>
          <a:xfrm>
            <a:off x="6894480" y="4755121"/>
            <a:ext cx="353416" cy="5594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직선 화살표 연결선 195"/>
          <p:cNvCxnSpPr>
            <a:stCxn id="42" idx="3"/>
          </p:cNvCxnSpPr>
          <p:nvPr/>
        </p:nvCxnSpPr>
        <p:spPr>
          <a:xfrm flipV="1">
            <a:off x="6899348" y="5341486"/>
            <a:ext cx="348548" cy="56327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7034911" y="4868204"/>
            <a:ext cx="536146" cy="212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01</a:t>
            </a:r>
            <a:endParaRPr lang="ko-KR" altLang="en-US" sz="1200" dirty="0"/>
          </a:p>
        </p:txBody>
      </p:sp>
      <p:sp>
        <p:nvSpPr>
          <p:cNvPr id="123" name="TextBox 122"/>
          <p:cNvSpPr txBox="1"/>
          <p:nvPr/>
        </p:nvSpPr>
        <p:spPr>
          <a:xfrm>
            <a:off x="7011453" y="5516209"/>
            <a:ext cx="536146" cy="212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11</a:t>
            </a:r>
            <a:endParaRPr lang="ko-KR" alt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4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1773161"/>
                  </p:ext>
                </p:extLst>
              </p:nvPr>
            </p:nvGraphicFramePr>
            <p:xfrm>
              <a:off x="3087102" y="1530514"/>
              <a:ext cx="378415" cy="22402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78415"/>
                  </a:tblGrid>
                  <a:tr h="21387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1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21387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1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21387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1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21387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1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36301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50000"/>
                            </a:lnSpc>
                          </a:pPr>
                          <a:r>
                            <a:rPr lang="en-US" sz="1100" b="1" dirty="0" smtClean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  <a:p>
                          <a:pPr algn="ctr">
                            <a:lnSpc>
                              <a:spcPct val="50000"/>
                            </a:lnSpc>
                          </a:pPr>
                          <a:r>
                            <a:rPr lang="en-US" sz="1100" b="1" dirty="0" smtClean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  <a:p>
                          <a:pPr algn="ctr">
                            <a:lnSpc>
                              <a:spcPct val="50000"/>
                            </a:lnSpc>
                          </a:pPr>
                          <a:r>
                            <a:rPr lang="en-US" sz="1100" b="1" dirty="0" smtClean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  <a:p>
                          <a:pPr algn="ctr">
                            <a:lnSpc>
                              <a:spcPct val="50000"/>
                            </a:lnSpc>
                          </a:pPr>
                          <a:r>
                            <a:rPr lang="en-US" sz="1100" b="1" dirty="0" smtClean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  <a:endParaRPr lang="en-US" sz="11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21387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1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𝑫</m:t>
                                    </m:r>
                                    <m:r>
                                      <a:rPr lang="en-US" sz="11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11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21387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1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𝑫</m:t>
                                    </m:r>
                                    <m:r>
                                      <a:rPr lang="en-US" sz="11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11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21387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1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𝑫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4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1773161"/>
                  </p:ext>
                </p:extLst>
              </p:nvPr>
            </p:nvGraphicFramePr>
            <p:xfrm>
              <a:off x="3087102" y="1530514"/>
              <a:ext cx="378415" cy="22402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78415"/>
                  </a:tblGrid>
                  <a:tr h="25908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 rotWithShape="0">
                          <a:blip r:embed="rId6"/>
                          <a:stretch>
                            <a:fillRect l="-1587" t="-2326" r="-3175" b="-760465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 rotWithShape="0">
                          <a:blip r:embed="rId6"/>
                          <a:stretch>
                            <a:fillRect l="-1587" t="-104762" r="-3175" b="-678571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 rotWithShape="0">
                          <a:blip r:embed="rId6"/>
                          <a:stretch>
                            <a:fillRect l="-1587" t="-200000" r="-3175" b="-562791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 rotWithShape="0">
                          <a:blip r:embed="rId6"/>
                          <a:stretch>
                            <a:fillRect l="-1587" t="-307143" r="-3175" b="-476190"/>
                          </a:stretch>
                        </a:blip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50000"/>
                            </a:lnSpc>
                          </a:pPr>
                          <a:r>
                            <a:rPr lang="en-US" sz="1100" b="1" dirty="0" smtClean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  <a:p>
                          <a:pPr algn="ctr">
                            <a:lnSpc>
                              <a:spcPct val="50000"/>
                            </a:lnSpc>
                          </a:pPr>
                          <a:r>
                            <a:rPr lang="en-US" sz="1100" b="1" dirty="0" smtClean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  <a:p>
                          <a:pPr algn="ctr">
                            <a:lnSpc>
                              <a:spcPct val="50000"/>
                            </a:lnSpc>
                          </a:pPr>
                          <a:r>
                            <a:rPr lang="en-US" sz="1100" b="1" dirty="0" smtClean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  <a:p>
                          <a:pPr algn="ctr">
                            <a:lnSpc>
                              <a:spcPct val="50000"/>
                            </a:lnSpc>
                          </a:pPr>
                          <a:r>
                            <a:rPr lang="en-US" sz="1100" b="1" dirty="0" smtClean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  <a:endParaRPr lang="en-US" sz="11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 rotWithShape="0">
                          <a:blip r:embed="rId6"/>
                          <a:stretch>
                            <a:fillRect l="-1587" t="-560465" r="-3175" b="-202326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 rotWithShape="0">
                          <a:blip r:embed="rId6"/>
                          <a:stretch>
                            <a:fillRect l="-1587" t="-676190" r="-3175" b="-107143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 rotWithShape="0">
                          <a:blip r:embed="rId6"/>
                          <a:stretch>
                            <a:fillRect l="-1587" t="-758140" r="-3175" b="-465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Rectangle 4"/>
              <p:cNvSpPr/>
              <p:nvPr/>
            </p:nvSpPr>
            <p:spPr>
              <a:xfrm>
                <a:off x="2685427" y="2515385"/>
                <a:ext cx="3722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5427" y="2515385"/>
                <a:ext cx="372217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6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50029242"/>
                  </p:ext>
                </p:extLst>
              </p:nvPr>
            </p:nvGraphicFramePr>
            <p:xfrm>
              <a:off x="4472842" y="1530514"/>
              <a:ext cx="378415" cy="777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78415"/>
                  </a:tblGrid>
                  <a:tr h="21387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1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21387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1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21387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1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6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50029242"/>
                  </p:ext>
                </p:extLst>
              </p:nvPr>
            </p:nvGraphicFramePr>
            <p:xfrm>
              <a:off x="4472842" y="1530514"/>
              <a:ext cx="378415" cy="777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78415"/>
                  </a:tblGrid>
                  <a:tr h="25908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 rotWithShape="0">
                          <a:blip r:embed="rId8"/>
                          <a:stretch>
                            <a:fillRect l="-1587" t="-2326" r="-3175" b="-202326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 rotWithShape="0">
                          <a:blip r:embed="rId8"/>
                          <a:stretch>
                            <a:fillRect l="-1587" t="-104762" r="-3175" b="-107143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 rotWithShape="0">
                          <a:blip r:embed="rId8"/>
                          <a:stretch>
                            <a:fillRect l="-1587" t="-200000" r="-3175" b="-465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7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1530348"/>
                  </p:ext>
                </p:extLst>
              </p:nvPr>
            </p:nvGraphicFramePr>
            <p:xfrm>
              <a:off x="4472842" y="3014736"/>
              <a:ext cx="378415" cy="777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78415"/>
                  </a:tblGrid>
                  <a:tr h="21387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1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𝑫</m:t>
                                    </m:r>
                                    <m:r>
                                      <a:rPr lang="en-US" sz="11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11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21387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1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𝑫</m:t>
                                    </m:r>
                                    <m:r>
                                      <a:rPr lang="en-US" sz="11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11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21387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1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𝑫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7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1530348"/>
                  </p:ext>
                </p:extLst>
              </p:nvPr>
            </p:nvGraphicFramePr>
            <p:xfrm>
              <a:off x="4472842" y="3014736"/>
              <a:ext cx="378415" cy="777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78415"/>
                  </a:tblGrid>
                  <a:tr h="25908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 rotWithShape="0">
                          <a:blip r:embed="rId9"/>
                          <a:stretch>
                            <a:fillRect l="-1587" t="-2326" r="-3175" b="-204651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 rotWithShape="0">
                          <a:blip r:embed="rId9"/>
                          <a:stretch>
                            <a:fillRect l="-1587" t="-102326" r="-3175" b="-104651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 rotWithShape="0">
                          <a:blip r:embed="rId9"/>
                          <a:stretch>
                            <a:fillRect l="-1587" t="-202326" r="-3175" b="-465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28" name="TextBox 127"/>
          <p:cNvSpPr txBox="1"/>
          <p:nvPr/>
        </p:nvSpPr>
        <p:spPr>
          <a:xfrm>
            <a:off x="4453222" y="2477864"/>
            <a:ext cx="433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"/>
              </a:lnSpc>
            </a:pPr>
            <a:r>
              <a:rPr lang="en-US" altLang="ko-KR" dirty="0" smtClean="0"/>
              <a:t>.</a:t>
            </a:r>
          </a:p>
          <a:p>
            <a:pPr algn="ctr">
              <a:lnSpc>
                <a:spcPct val="20000"/>
              </a:lnSpc>
            </a:pPr>
            <a:r>
              <a:rPr lang="en-US" altLang="ko-KR" dirty="0" smtClean="0"/>
              <a:t>.</a:t>
            </a:r>
          </a:p>
          <a:p>
            <a:pPr algn="ctr">
              <a:lnSpc>
                <a:spcPct val="20000"/>
              </a:lnSpc>
            </a:pPr>
            <a:r>
              <a:rPr lang="en-US" altLang="ko-KR" dirty="0" smtClean="0"/>
              <a:t>.</a:t>
            </a:r>
          </a:p>
          <a:p>
            <a:pPr algn="ctr">
              <a:lnSpc>
                <a:spcPct val="20000"/>
              </a:lnSpc>
            </a:pPr>
            <a:r>
              <a:rPr lang="en-US" altLang="ko-KR" dirty="0" smtClean="0"/>
              <a:t>.</a:t>
            </a:r>
          </a:p>
          <a:p>
            <a:pPr algn="ctr">
              <a:lnSpc>
                <a:spcPct val="20000"/>
              </a:lnSpc>
            </a:pPr>
            <a:r>
              <a:rPr lang="en-US" altLang="ko-KR" dirty="0" smtClean="0"/>
              <a:t>.</a:t>
            </a:r>
          </a:p>
        </p:txBody>
      </p:sp>
      <p:cxnSp>
        <p:nvCxnSpPr>
          <p:cNvPr id="129" name="Straight Connector 18"/>
          <p:cNvCxnSpPr/>
          <p:nvPr/>
        </p:nvCxnSpPr>
        <p:spPr>
          <a:xfrm>
            <a:off x="2627784" y="4005531"/>
            <a:ext cx="5060796" cy="0"/>
          </a:xfrm>
          <a:prstGeom prst="line">
            <a:avLst/>
          </a:prstGeom>
          <a:ln w="127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직선 화살표 연결선 185"/>
          <p:cNvCxnSpPr/>
          <p:nvPr/>
        </p:nvCxnSpPr>
        <p:spPr>
          <a:xfrm>
            <a:off x="5133297" y="3423379"/>
            <a:ext cx="918174" cy="3745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4937283" y="3415407"/>
            <a:ext cx="1295994" cy="212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/>
              <a:t>Quantization</a:t>
            </a:r>
            <a:endParaRPr lang="ko-KR" altLang="en-US" sz="1200" dirty="0"/>
          </a:p>
        </p:txBody>
      </p:sp>
      <p:cxnSp>
        <p:nvCxnSpPr>
          <p:cNvPr id="132" name="직선 화살표 연결선 185"/>
          <p:cNvCxnSpPr/>
          <p:nvPr/>
        </p:nvCxnSpPr>
        <p:spPr>
          <a:xfrm>
            <a:off x="5125670" y="1929315"/>
            <a:ext cx="918174" cy="3745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>
            <a:off x="4929656" y="1921343"/>
            <a:ext cx="1295994" cy="212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/>
              <a:t>Quantization</a:t>
            </a:r>
            <a:endParaRPr lang="ko-KR" altLang="en-US" sz="1200" dirty="0"/>
          </a:p>
        </p:txBody>
      </p:sp>
      <p:sp>
        <p:nvSpPr>
          <p:cNvPr id="134" name="TextBox 133"/>
          <p:cNvSpPr txBox="1"/>
          <p:nvPr/>
        </p:nvSpPr>
        <p:spPr>
          <a:xfrm>
            <a:off x="6194139" y="1826955"/>
            <a:ext cx="536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/>
              <a:t>01</a:t>
            </a:r>
            <a:endParaRPr lang="ko-KR" altLang="en-US" sz="1200" dirty="0"/>
          </a:p>
        </p:txBody>
      </p:sp>
      <p:sp>
        <p:nvSpPr>
          <p:cNvPr id="135" name="TextBox 134"/>
          <p:cNvSpPr txBox="1"/>
          <p:nvPr/>
        </p:nvSpPr>
        <p:spPr>
          <a:xfrm>
            <a:off x="6189271" y="3317274"/>
            <a:ext cx="536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/>
              <a:t>11</a:t>
            </a:r>
            <a:endParaRPr lang="ko-KR" alt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/>
              <p:cNvSpPr txBox="1"/>
              <p:nvPr/>
            </p:nvSpPr>
            <p:spPr>
              <a:xfrm>
                <a:off x="6989176" y="2576940"/>
                <a:ext cx="1268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latin typeface="Cambria Math"/>
                        </a:rPr>
                        <m:t>𝑥</m:t>
                      </m:r>
                      <m:r>
                        <a:rPr lang="en-US" altLang="ko-KR" sz="1400" b="0" i="1" smtClean="0">
                          <a:latin typeface="Cambria Math"/>
                        </a:rPr>
                        <m:t>→01…11</m:t>
                      </m:r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136" name="TextBox 1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9176" y="2576940"/>
                <a:ext cx="1268800" cy="30777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7" name="Right Brace 19"/>
          <p:cNvSpPr/>
          <p:nvPr/>
        </p:nvSpPr>
        <p:spPr>
          <a:xfrm>
            <a:off x="6708658" y="1965454"/>
            <a:ext cx="185822" cy="1490319"/>
          </a:xfrm>
          <a:prstGeom prst="rightBrac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TextBox 137"/>
          <p:cNvSpPr txBox="1"/>
          <p:nvPr/>
        </p:nvSpPr>
        <p:spPr>
          <a:xfrm>
            <a:off x="6249248" y="2515385"/>
            <a:ext cx="433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"/>
              </a:lnSpc>
            </a:pPr>
            <a:r>
              <a:rPr lang="en-US" altLang="ko-KR" dirty="0" smtClean="0"/>
              <a:t>.</a:t>
            </a:r>
          </a:p>
          <a:p>
            <a:pPr algn="ctr">
              <a:lnSpc>
                <a:spcPct val="20000"/>
              </a:lnSpc>
            </a:pPr>
            <a:r>
              <a:rPr lang="en-US" altLang="ko-KR" dirty="0" smtClean="0"/>
              <a:t>.</a:t>
            </a:r>
          </a:p>
          <a:p>
            <a:pPr algn="ctr">
              <a:lnSpc>
                <a:spcPct val="20000"/>
              </a:lnSpc>
            </a:pPr>
            <a:r>
              <a:rPr lang="en-US" altLang="ko-KR" dirty="0" smtClean="0"/>
              <a:t>.</a:t>
            </a:r>
          </a:p>
          <a:p>
            <a:pPr algn="ctr">
              <a:lnSpc>
                <a:spcPct val="20000"/>
              </a:lnSpc>
            </a:pPr>
            <a:r>
              <a:rPr lang="en-US" altLang="ko-KR" dirty="0" smtClean="0"/>
              <a:t>.</a:t>
            </a:r>
          </a:p>
          <a:p>
            <a:pPr algn="ctr">
              <a:lnSpc>
                <a:spcPct val="20000"/>
              </a:lnSpc>
            </a:pPr>
            <a:r>
              <a:rPr lang="en-US" altLang="ko-KR" dirty="0" smtClean="0"/>
              <a:t>.</a:t>
            </a:r>
          </a:p>
        </p:txBody>
      </p:sp>
      <p:sp>
        <p:nvSpPr>
          <p:cNvPr id="141" name="Right Brace 21"/>
          <p:cNvSpPr/>
          <p:nvPr/>
        </p:nvSpPr>
        <p:spPr>
          <a:xfrm>
            <a:off x="3575543" y="1530514"/>
            <a:ext cx="45719" cy="77724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ight Brace 135"/>
          <p:cNvSpPr/>
          <p:nvPr/>
        </p:nvSpPr>
        <p:spPr>
          <a:xfrm>
            <a:off x="3587867" y="3023244"/>
            <a:ext cx="45719" cy="77724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3" name="직선 화살표 연결선 185"/>
          <p:cNvCxnSpPr/>
          <p:nvPr/>
        </p:nvCxnSpPr>
        <p:spPr>
          <a:xfrm>
            <a:off x="3705790" y="1919134"/>
            <a:ext cx="631959" cy="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직선 화살표 연결선 185"/>
          <p:cNvCxnSpPr/>
          <p:nvPr/>
        </p:nvCxnSpPr>
        <p:spPr>
          <a:xfrm>
            <a:off x="3705790" y="3406709"/>
            <a:ext cx="631959" cy="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"/>
          <p:cNvSpPr/>
          <p:nvPr/>
        </p:nvSpPr>
        <p:spPr>
          <a:xfrm>
            <a:off x="-22249" y="1585547"/>
            <a:ext cx="23900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 smtClean="0"/>
              <a:t>- Partitioning:</a:t>
            </a:r>
            <a:br>
              <a:rPr lang="en-US" altLang="ko-KR" sz="2400" dirty="0" smtClean="0"/>
            </a:br>
            <a:r>
              <a:rPr lang="en-US" altLang="ko-KR" sz="2400" dirty="0" smtClean="0"/>
              <a:t>   Subspaces </a:t>
            </a:r>
            <a:r>
              <a:rPr lang="en-US" altLang="ko-KR" sz="2400" dirty="0"/>
              <a:t>and </a:t>
            </a:r>
            <a:r>
              <a:rPr lang="en-US" altLang="ko-KR" sz="2400" dirty="0" smtClean="0"/>
              <a:t/>
            </a:r>
            <a:br>
              <a:rPr lang="en-US" altLang="ko-KR" sz="2400" dirty="0" smtClean="0"/>
            </a:br>
            <a:r>
              <a:rPr lang="en-US" altLang="ko-KR" sz="2400" dirty="0" smtClean="0"/>
              <a:t>   Quantization</a:t>
            </a:r>
            <a:endParaRPr lang="en-US" altLang="ko-KR" sz="2400" dirty="0"/>
          </a:p>
          <a:p>
            <a:endParaRPr lang="en-US" altLang="ko-KR" sz="2400" dirty="0" smtClean="0"/>
          </a:p>
          <a:p>
            <a:r>
              <a:rPr lang="en-US" altLang="ko-KR" sz="2400" dirty="0" smtClean="0"/>
              <a:t>- Assignment</a:t>
            </a:r>
            <a:r>
              <a:rPr lang="en-US" altLang="ko-KR" sz="2400" dirty="0"/>
              <a:t>: </a:t>
            </a:r>
            <a:r>
              <a:rPr lang="en-US" altLang="ko-KR" sz="2400" dirty="0" smtClean="0"/>
              <a:t/>
            </a:r>
            <a:br>
              <a:rPr lang="en-US" altLang="ko-KR" sz="2400" dirty="0" smtClean="0"/>
            </a:br>
            <a:r>
              <a:rPr lang="en-US" altLang="ko-KR" sz="2400" dirty="0" smtClean="0"/>
              <a:t>   Cluster </a:t>
            </a:r>
            <a:r>
              <a:rPr lang="en-US" altLang="ko-KR" sz="2400" dirty="0"/>
              <a:t>index</a:t>
            </a:r>
          </a:p>
        </p:txBody>
      </p:sp>
    </p:spTree>
    <p:extLst>
      <p:ext uri="{BB962C8B-B14F-4D97-AF65-F5344CB8AC3E}">
        <p14:creationId xmlns:p14="http://schemas.microsoft.com/office/powerpoint/2010/main" val="226039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9332" cy="1143000"/>
          </a:xfrm>
        </p:spPr>
        <p:txBody>
          <a:bodyPr>
            <a:normAutofit/>
          </a:bodyPr>
          <a:lstStyle/>
          <a:p>
            <a:r>
              <a:rPr lang="en-US" altLang="ko-KR" sz="4000" dirty="0" smtClean="0"/>
              <a:t>Image Search Framework</a:t>
            </a:r>
            <a:endParaRPr lang="ko-KR" altLang="en-US" sz="4000" dirty="0"/>
          </a:p>
        </p:txBody>
      </p:sp>
      <p:sp>
        <p:nvSpPr>
          <p:cNvPr id="40" name="슬라이드 번호 개체 틀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371557" y="3084189"/>
            <a:ext cx="1613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index</a:t>
            </a:r>
            <a:br>
              <a:rPr lang="en-US" sz="2000" dirty="0" smtClean="0"/>
            </a:br>
            <a:r>
              <a:rPr lang="en-US" sz="2000" dirty="0" smtClean="0"/>
              <a:t>encode</a:t>
            </a:r>
            <a:endParaRPr lang="en-US" dirty="0"/>
          </a:p>
        </p:txBody>
      </p:sp>
      <p:sp>
        <p:nvSpPr>
          <p:cNvPr id="10" name="Right Arrow 15"/>
          <p:cNvSpPr/>
          <p:nvPr/>
        </p:nvSpPr>
        <p:spPr>
          <a:xfrm>
            <a:off x="1668328" y="3753515"/>
            <a:ext cx="832465" cy="267419"/>
          </a:xfrm>
          <a:prstGeom prst="rightArrow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그룹 10"/>
          <p:cNvGrpSpPr/>
          <p:nvPr/>
        </p:nvGrpSpPr>
        <p:grpSpPr>
          <a:xfrm>
            <a:off x="113310" y="5153738"/>
            <a:ext cx="1514137" cy="679268"/>
            <a:chOff x="61374" y="4923688"/>
            <a:chExt cx="1514137" cy="679268"/>
          </a:xfrm>
        </p:grpSpPr>
        <p:sp>
          <p:nvSpPr>
            <p:cNvPr id="12" name="직사각형 55"/>
            <p:cNvSpPr/>
            <p:nvPr/>
          </p:nvSpPr>
          <p:spPr>
            <a:xfrm>
              <a:off x="61374" y="4923688"/>
              <a:ext cx="1514137" cy="67926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dirty="0" smtClean="0">
                  <a:solidFill>
                    <a:schemeClr val="tx1"/>
                  </a:solidFill>
                </a:rPr>
                <a:t>Query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pic>
          <p:nvPicPr>
            <p:cNvPr id="13" name="Picture 2" descr="C:\Users\heo\Downloads\tiger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442" y="4982501"/>
              <a:ext cx="702050" cy="561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순서도: 다중 문서 53"/>
          <p:cNvSpPr/>
          <p:nvPr/>
        </p:nvSpPr>
        <p:spPr>
          <a:xfrm>
            <a:off x="3887227" y="3232318"/>
            <a:ext cx="1767840" cy="1264920"/>
          </a:xfrm>
          <a:prstGeom prst="flowChartMultidocumen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Indexed Images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5" name="Right Arrow 11"/>
          <p:cNvSpPr/>
          <p:nvPr/>
        </p:nvSpPr>
        <p:spPr>
          <a:xfrm>
            <a:off x="2682205" y="3740660"/>
            <a:ext cx="925902" cy="267419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ight Arrow 13"/>
          <p:cNvSpPr/>
          <p:nvPr/>
        </p:nvSpPr>
        <p:spPr>
          <a:xfrm>
            <a:off x="5796341" y="3740660"/>
            <a:ext cx="925902" cy="267419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52722" y="3371328"/>
            <a:ext cx="1613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search</a:t>
            </a:r>
            <a:endParaRPr lang="en-US" dirty="0"/>
          </a:p>
        </p:txBody>
      </p:sp>
      <p:sp>
        <p:nvSpPr>
          <p:cNvPr id="18" name="Folded Corner 18"/>
          <p:cNvSpPr/>
          <p:nvPr/>
        </p:nvSpPr>
        <p:spPr>
          <a:xfrm>
            <a:off x="6853741" y="3232318"/>
            <a:ext cx="2031788" cy="1234059"/>
          </a:xfrm>
          <a:prstGeom prst="foldedCorne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Similar Images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9" name="Picture 3" descr="C:\Users\heo\Downloads\tiger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832" y="3667856"/>
            <a:ext cx="629495" cy="43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heo\Downloads\103822523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300" y="3623569"/>
            <a:ext cx="369908" cy="55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heo\Downloads\45304887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836" y="3667856"/>
            <a:ext cx="367361" cy="55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C:\Users\heo\Downloads\AR1061-0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925" y="3695793"/>
            <a:ext cx="333997" cy="44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4"/>
          <p:cNvSpPr/>
          <p:nvPr/>
        </p:nvSpPr>
        <p:spPr>
          <a:xfrm>
            <a:off x="2564314" y="3005977"/>
            <a:ext cx="6494918" cy="1639390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직사각형 55"/>
          <p:cNvSpPr/>
          <p:nvPr/>
        </p:nvSpPr>
        <p:spPr>
          <a:xfrm>
            <a:off x="113310" y="3012732"/>
            <a:ext cx="1514137" cy="1639390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rgbClr val="0000CC"/>
                </a:solidFill>
              </a:rPr>
              <a:t>Feature Extractor</a:t>
            </a:r>
            <a:endParaRPr lang="ko-KR" altLang="en-US" sz="2000" dirty="0">
              <a:solidFill>
                <a:srgbClr val="0000CC"/>
              </a:solidFill>
            </a:endParaRPr>
          </a:p>
        </p:txBody>
      </p:sp>
      <p:sp>
        <p:nvSpPr>
          <p:cNvPr id="25" name="Right Arrow 26"/>
          <p:cNvSpPr/>
          <p:nvPr/>
        </p:nvSpPr>
        <p:spPr>
          <a:xfrm rot="16200000">
            <a:off x="656694" y="4769221"/>
            <a:ext cx="427369" cy="267419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Rectangle 27"/>
          <p:cNvSpPr/>
          <p:nvPr/>
        </p:nvSpPr>
        <p:spPr>
          <a:xfrm>
            <a:off x="1599600" y="3322327"/>
            <a:ext cx="956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 smtClean="0"/>
              <a:t>features</a:t>
            </a:r>
            <a:endParaRPr lang="ko-KR" altLang="en-US" dirty="0"/>
          </a:p>
        </p:txBody>
      </p:sp>
      <p:sp>
        <p:nvSpPr>
          <p:cNvPr id="27" name="순서도: 자기 디스크 26"/>
          <p:cNvSpPr/>
          <p:nvPr/>
        </p:nvSpPr>
        <p:spPr>
          <a:xfrm>
            <a:off x="258310" y="1412776"/>
            <a:ext cx="1224136" cy="1098339"/>
          </a:xfrm>
          <a:prstGeom prst="flowChartMagneticDisk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Image </a:t>
            </a:r>
            <a:r>
              <a:rPr lang="en-US" altLang="ko-KR" dirty="0" smtClean="0">
                <a:solidFill>
                  <a:schemeClr val="tx1"/>
                </a:solidFill>
              </a:rPr>
              <a:t>Database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8" name="Right Arrow 26"/>
          <p:cNvSpPr/>
          <p:nvPr/>
        </p:nvSpPr>
        <p:spPr>
          <a:xfrm rot="5400000">
            <a:off x="656694" y="2628214"/>
            <a:ext cx="427369" cy="267419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7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9332" cy="1143000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Product </a:t>
            </a:r>
            <a:r>
              <a:rPr lang="en-US" altLang="ko-KR" sz="4000" dirty="0" smtClean="0"/>
              <a:t>Quantization </a:t>
            </a:r>
            <a:r>
              <a:rPr lang="en-US" altLang="ko-KR" sz="2000" dirty="0" smtClean="0"/>
              <a:t>[</a:t>
            </a:r>
            <a:r>
              <a:rPr lang="en-US" altLang="ko-KR" sz="2000" dirty="0" err="1"/>
              <a:t>Jegou</a:t>
            </a:r>
            <a:r>
              <a:rPr lang="en-US" altLang="ko-KR" sz="2000" dirty="0"/>
              <a:t> et al., TPAMI 2011</a:t>
            </a:r>
            <a:r>
              <a:rPr lang="en-US" altLang="ko-KR" sz="2000" dirty="0" smtClean="0"/>
              <a:t>]</a:t>
            </a:r>
            <a:endParaRPr lang="ko-KR" altLang="en-US" sz="4000" dirty="0"/>
          </a:p>
        </p:txBody>
      </p:sp>
      <p:sp>
        <p:nvSpPr>
          <p:cNvPr id="239" name="슬라이드 번호 개체 틀 2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30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145"/>
              <p:cNvSpPr txBox="1"/>
              <p:nvPr/>
            </p:nvSpPr>
            <p:spPr>
              <a:xfrm>
                <a:off x="1415660" y="1118127"/>
                <a:ext cx="669674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Distance estimation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sz="1600" dirty="0" smtClean="0"/>
                  <a:t>  (between encoded y and query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6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altLang="ko-KR" sz="1600" b="0" i="1" smtClean="0">
                        <a:latin typeface="Cambria Math"/>
                      </a:rPr>
                      <m:t>)</m:t>
                    </m:r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46" name="TextBox 1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660" y="1118127"/>
                <a:ext cx="6696744" cy="707886"/>
              </a:xfrm>
              <a:prstGeom prst="rect">
                <a:avLst/>
              </a:prstGeom>
              <a:blipFill rotWithShape="0">
                <a:blip r:embed="rId2"/>
                <a:stretch>
                  <a:fillRect t="-6838" b="-854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7" name="Group 175"/>
          <p:cNvGrpSpPr/>
          <p:nvPr/>
        </p:nvGrpSpPr>
        <p:grpSpPr>
          <a:xfrm>
            <a:off x="6335895" y="2123830"/>
            <a:ext cx="1722916" cy="1630117"/>
            <a:chOff x="6666102" y="2029742"/>
            <a:chExt cx="2194527" cy="2076326"/>
          </a:xfrm>
        </p:grpSpPr>
        <p:cxnSp>
          <p:nvCxnSpPr>
            <p:cNvPr id="148" name="직선 연결선 24"/>
            <p:cNvCxnSpPr/>
            <p:nvPr/>
          </p:nvCxnSpPr>
          <p:spPr>
            <a:xfrm flipH="1">
              <a:off x="6816707" y="2151531"/>
              <a:ext cx="602419" cy="602419"/>
            </a:xfrm>
            <a:prstGeom prst="line">
              <a:avLst/>
            </a:prstGeom>
            <a:ln w="25400">
              <a:solidFill>
                <a:srgbClr val="1C1C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직선 연결선 35"/>
            <p:cNvCxnSpPr/>
            <p:nvPr/>
          </p:nvCxnSpPr>
          <p:spPr>
            <a:xfrm>
              <a:off x="6816707" y="2753950"/>
              <a:ext cx="602419" cy="442658"/>
            </a:xfrm>
            <a:prstGeom prst="line">
              <a:avLst/>
            </a:prstGeom>
            <a:ln w="25400">
              <a:solidFill>
                <a:srgbClr val="1C1C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직선 연결선 38"/>
            <p:cNvCxnSpPr/>
            <p:nvPr/>
          </p:nvCxnSpPr>
          <p:spPr>
            <a:xfrm>
              <a:off x="7409851" y="2029742"/>
              <a:ext cx="9275" cy="139752"/>
            </a:xfrm>
            <a:prstGeom prst="line">
              <a:avLst/>
            </a:prstGeom>
            <a:ln w="25400">
              <a:solidFill>
                <a:srgbClr val="1C1C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직선 연결선 40"/>
            <p:cNvCxnSpPr/>
            <p:nvPr/>
          </p:nvCxnSpPr>
          <p:spPr>
            <a:xfrm flipH="1">
              <a:off x="6666102" y="2753950"/>
              <a:ext cx="150605" cy="0"/>
            </a:xfrm>
            <a:prstGeom prst="line">
              <a:avLst/>
            </a:prstGeom>
            <a:ln w="25400">
              <a:solidFill>
                <a:srgbClr val="1C1C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직선 연결선 71"/>
            <p:cNvCxnSpPr/>
            <p:nvPr/>
          </p:nvCxnSpPr>
          <p:spPr>
            <a:xfrm flipH="1" flipV="1">
              <a:off x="7286233" y="3450350"/>
              <a:ext cx="326528" cy="419018"/>
            </a:xfrm>
            <a:prstGeom prst="line">
              <a:avLst/>
            </a:prstGeom>
            <a:ln w="25400">
              <a:solidFill>
                <a:srgbClr val="1C1C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직선 연결선 75"/>
            <p:cNvCxnSpPr/>
            <p:nvPr/>
          </p:nvCxnSpPr>
          <p:spPr>
            <a:xfrm flipH="1">
              <a:off x="7260917" y="3196608"/>
              <a:ext cx="167330" cy="228413"/>
            </a:xfrm>
            <a:prstGeom prst="line">
              <a:avLst/>
            </a:prstGeom>
            <a:ln w="25400">
              <a:solidFill>
                <a:srgbClr val="1C1C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직선 연결선 81"/>
            <p:cNvCxnSpPr/>
            <p:nvPr/>
          </p:nvCxnSpPr>
          <p:spPr>
            <a:xfrm flipV="1">
              <a:off x="7612761" y="3740277"/>
              <a:ext cx="559389" cy="129090"/>
            </a:xfrm>
            <a:prstGeom prst="line">
              <a:avLst/>
            </a:prstGeom>
            <a:ln w="25400">
              <a:solidFill>
                <a:srgbClr val="1C1C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직선 연결선 88"/>
            <p:cNvCxnSpPr/>
            <p:nvPr/>
          </p:nvCxnSpPr>
          <p:spPr>
            <a:xfrm flipH="1" flipV="1">
              <a:off x="8155839" y="2029742"/>
              <a:ext cx="21515" cy="139752"/>
            </a:xfrm>
            <a:prstGeom prst="line">
              <a:avLst/>
            </a:prstGeom>
            <a:ln w="25400">
              <a:solidFill>
                <a:srgbClr val="1C1C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직선 연결선 92"/>
            <p:cNvCxnSpPr/>
            <p:nvPr/>
          </p:nvCxnSpPr>
          <p:spPr>
            <a:xfrm flipH="1" flipV="1">
              <a:off x="8184851" y="2168718"/>
              <a:ext cx="546688" cy="538841"/>
            </a:xfrm>
            <a:prstGeom prst="line">
              <a:avLst/>
            </a:prstGeom>
            <a:ln w="25400">
              <a:solidFill>
                <a:srgbClr val="1C1C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직선 연결선 94"/>
            <p:cNvCxnSpPr/>
            <p:nvPr/>
          </p:nvCxnSpPr>
          <p:spPr>
            <a:xfrm flipV="1">
              <a:off x="8184851" y="3270309"/>
              <a:ext cx="546688" cy="469969"/>
            </a:xfrm>
            <a:prstGeom prst="line">
              <a:avLst/>
            </a:prstGeom>
            <a:ln w="25400">
              <a:solidFill>
                <a:srgbClr val="1C1C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직선 연결선 98"/>
            <p:cNvCxnSpPr/>
            <p:nvPr/>
          </p:nvCxnSpPr>
          <p:spPr>
            <a:xfrm>
              <a:off x="8731539" y="2707559"/>
              <a:ext cx="0" cy="562751"/>
            </a:xfrm>
            <a:prstGeom prst="line">
              <a:avLst/>
            </a:prstGeom>
            <a:ln w="25400">
              <a:solidFill>
                <a:srgbClr val="1C1C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직선 연결선 102"/>
            <p:cNvCxnSpPr/>
            <p:nvPr/>
          </p:nvCxnSpPr>
          <p:spPr>
            <a:xfrm flipH="1">
              <a:off x="8722764" y="2578469"/>
              <a:ext cx="137865" cy="126414"/>
            </a:xfrm>
            <a:prstGeom prst="line">
              <a:avLst/>
            </a:prstGeom>
            <a:ln w="25400">
              <a:solidFill>
                <a:srgbClr val="1C1C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직선 연결선 109"/>
            <p:cNvCxnSpPr/>
            <p:nvPr/>
          </p:nvCxnSpPr>
          <p:spPr>
            <a:xfrm>
              <a:off x="8731539" y="3270309"/>
              <a:ext cx="129090" cy="93337"/>
            </a:xfrm>
            <a:prstGeom prst="line">
              <a:avLst/>
            </a:prstGeom>
            <a:ln w="25400">
              <a:solidFill>
                <a:srgbClr val="1C1C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직선 연결선 118"/>
            <p:cNvCxnSpPr/>
            <p:nvPr/>
          </p:nvCxnSpPr>
          <p:spPr>
            <a:xfrm flipH="1">
              <a:off x="7482923" y="3869367"/>
              <a:ext cx="129838" cy="207741"/>
            </a:xfrm>
            <a:prstGeom prst="line">
              <a:avLst/>
            </a:prstGeom>
            <a:ln w="25400">
              <a:solidFill>
                <a:srgbClr val="1C1C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2" name="TextBox 161"/>
                <p:cNvSpPr txBox="1"/>
                <p:nvPr/>
              </p:nvSpPr>
              <p:spPr>
                <a:xfrm>
                  <a:off x="7246259" y="3075437"/>
                  <a:ext cx="473329" cy="4312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62" name="TextBox 1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46259" y="3075437"/>
                  <a:ext cx="473329" cy="43122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535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3" name="TextBox 162"/>
                <p:cNvSpPr txBox="1"/>
                <p:nvPr/>
              </p:nvSpPr>
              <p:spPr>
                <a:xfrm>
                  <a:off x="7308923" y="2357019"/>
                  <a:ext cx="383196" cy="4312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ko-KR" altLang="en-US" sz="1600" dirty="0"/>
                </a:p>
              </p:txBody>
            </p:sp>
          </mc:Choice>
          <mc:Fallback xmlns="">
            <p:sp>
              <p:nvSpPr>
                <p:cNvPr id="163" name="TextBox 1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8923" y="2357019"/>
                  <a:ext cx="383196" cy="43122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4" name="타원 147"/>
            <p:cNvSpPr/>
            <p:nvPr/>
          </p:nvSpPr>
          <p:spPr>
            <a:xfrm>
              <a:off x="7457111" y="2772533"/>
              <a:ext cx="50634" cy="50658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65" name="타원 122"/>
            <p:cNvSpPr/>
            <p:nvPr/>
          </p:nvSpPr>
          <p:spPr>
            <a:xfrm>
              <a:off x="7747989" y="3407856"/>
              <a:ext cx="50634" cy="5065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6" name="TextBox 165"/>
                <p:cNvSpPr txBox="1"/>
                <p:nvPr/>
              </p:nvSpPr>
              <p:spPr>
                <a:xfrm>
                  <a:off x="7547842" y="3292274"/>
                  <a:ext cx="758573" cy="4559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oMath>
                    </m:oMathPara>
                  </a14:m>
                  <a:endParaRPr lang="ko-KR" altLang="en-US" sz="1600" dirty="0"/>
                </a:p>
              </p:txBody>
            </p:sp>
          </mc:Choice>
          <mc:Fallback xmlns="">
            <p:sp>
              <p:nvSpPr>
                <p:cNvPr id="166" name="TextBox 1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7842" y="3292274"/>
                  <a:ext cx="758573" cy="45597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69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7" name="직선 연결선 35"/>
            <p:cNvCxnSpPr/>
            <p:nvPr/>
          </p:nvCxnSpPr>
          <p:spPr>
            <a:xfrm>
              <a:off x="7409851" y="2156897"/>
              <a:ext cx="398754" cy="797368"/>
            </a:xfrm>
            <a:prstGeom prst="line">
              <a:avLst/>
            </a:prstGeom>
            <a:ln w="25400">
              <a:solidFill>
                <a:srgbClr val="1C1C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직선 연결선 35"/>
            <p:cNvCxnSpPr/>
            <p:nvPr/>
          </p:nvCxnSpPr>
          <p:spPr>
            <a:xfrm flipV="1">
              <a:off x="7419126" y="2954265"/>
              <a:ext cx="389479" cy="242344"/>
            </a:xfrm>
            <a:prstGeom prst="line">
              <a:avLst/>
            </a:prstGeom>
            <a:ln w="25400">
              <a:solidFill>
                <a:srgbClr val="1C1C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직선 연결선 71"/>
            <p:cNvCxnSpPr/>
            <p:nvPr/>
          </p:nvCxnSpPr>
          <p:spPr>
            <a:xfrm flipH="1">
              <a:off x="6996455" y="3425022"/>
              <a:ext cx="289779" cy="167675"/>
            </a:xfrm>
            <a:prstGeom prst="line">
              <a:avLst/>
            </a:prstGeom>
            <a:ln w="25400">
              <a:solidFill>
                <a:srgbClr val="1C1C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직선 연결선 118"/>
            <p:cNvCxnSpPr/>
            <p:nvPr/>
          </p:nvCxnSpPr>
          <p:spPr>
            <a:xfrm>
              <a:off x="8168601" y="3736645"/>
              <a:ext cx="237393" cy="369423"/>
            </a:xfrm>
            <a:prstGeom prst="line">
              <a:avLst/>
            </a:prstGeom>
            <a:ln w="25400">
              <a:solidFill>
                <a:srgbClr val="1C1C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직선 연결선 118"/>
            <p:cNvCxnSpPr/>
            <p:nvPr/>
          </p:nvCxnSpPr>
          <p:spPr>
            <a:xfrm>
              <a:off x="8135409" y="2991067"/>
              <a:ext cx="52315" cy="760997"/>
            </a:xfrm>
            <a:prstGeom prst="line">
              <a:avLst/>
            </a:prstGeom>
            <a:ln w="25400">
              <a:solidFill>
                <a:srgbClr val="1C1C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직선 연결선 118"/>
            <p:cNvCxnSpPr/>
            <p:nvPr/>
          </p:nvCxnSpPr>
          <p:spPr>
            <a:xfrm>
              <a:off x="7808605" y="2954265"/>
              <a:ext cx="357991" cy="36802"/>
            </a:xfrm>
            <a:prstGeom prst="line">
              <a:avLst/>
            </a:prstGeom>
            <a:ln w="25400">
              <a:solidFill>
                <a:srgbClr val="1C1C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직선 연결선 118"/>
            <p:cNvCxnSpPr/>
            <p:nvPr/>
          </p:nvCxnSpPr>
          <p:spPr>
            <a:xfrm flipV="1">
              <a:off x="8135409" y="2704883"/>
              <a:ext cx="599356" cy="286184"/>
            </a:xfrm>
            <a:prstGeom prst="line">
              <a:avLst/>
            </a:prstGeom>
            <a:ln w="25400">
              <a:solidFill>
                <a:srgbClr val="1C1C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직선 연결선 118"/>
            <p:cNvCxnSpPr/>
            <p:nvPr/>
          </p:nvCxnSpPr>
          <p:spPr>
            <a:xfrm flipV="1">
              <a:off x="7799423" y="2151531"/>
              <a:ext cx="377931" cy="780524"/>
            </a:xfrm>
            <a:prstGeom prst="line">
              <a:avLst/>
            </a:prstGeom>
            <a:ln w="25400">
              <a:solidFill>
                <a:srgbClr val="1C1C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타원 122"/>
            <p:cNvSpPr/>
            <p:nvPr/>
          </p:nvSpPr>
          <p:spPr>
            <a:xfrm>
              <a:off x="7454137" y="3466841"/>
              <a:ext cx="50634" cy="5065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cxnSp>
          <p:nvCxnSpPr>
            <p:cNvPr id="176" name="직선 연결선 11"/>
            <p:cNvCxnSpPr>
              <a:stCxn id="164" idx="4"/>
              <a:endCxn id="165" idx="1"/>
            </p:cNvCxnSpPr>
            <p:nvPr/>
          </p:nvCxnSpPr>
          <p:spPr>
            <a:xfrm>
              <a:off x="7482428" y="2823191"/>
              <a:ext cx="272976" cy="592084"/>
            </a:xfrm>
            <a:prstGeom prst="line">
              <a:avLst/>
            </a:prstGeom>
            <a:ln w="19050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7" name="TextBox 176"/>
          <p:cNvSpPr txBox="1"/>
          <p:nvPr/>
        </p:nvSpPr>
        <p:spPr>
          <a:xfrm>
            <a:off x="5590514" y="2065557"/>
            <a:ext cx="1295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/>
              <a:t>Subspace #1</a:t>
            </a:r>
            <a:endParaRPr lang="ko-KR" altLang="en-US" sz="1400" dirty="0"/>
          </a:p>
        </p:txBody>
      </p:sp>
      <p:sp>
        <p:nvSpPr>
          <p:cNvPr id="178" name="TextBox 177"/>
          <p:cNvSpPr txBox="1"/>
          <p:nvPr/>
        </p:nvSpPr>
        <p:spPr>
          <a:xfrm>
            <a:off x="7080838" y="4225498"/>
            <a:ext cx="433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"/>
              </a:lnSpc>
            </a:pPr>
            <a:r>
              <a:rPr lang="en-US" altLang="ko-KR" sz="2000" dirty="0" smtClean="0"/>
              <a:t>.</a:t>
            </a:r>
          </a:p>
          <a:p>
            <a:pPr algn="ctr">
              <a:lnSpc>
                <a:spcPct val="20000"/>
              </a:lnSpc>
            </a:pPr>
            <a:r>
              <a:rPr lang="en-US" altLang="ko-KR" sz="2000" dirty="0" smtClean="0"/>
              <a:t>.</a:t>
            </a:r>
          </a:p>
          <a:p>
            <a:pPr algn="ctr">
              <a:lnSpc>
                <a:spcPct val="20000"/>
              </a:lnSpc>
            </a:pPr>
            <a:r>
              <a:rPr lang="en-US" altLang="ko-KR" sz="2000" dirty="0" smtClean="0"/>
              <a:t>.</a:t>
            </a:r>
          </a:p>
          <a:p>
            <a:pPr algn="ctr">
              <a:lnSpc>
                <a:spcPct val="20000"/>
              </a:lnSpc>
            </a:pPr>
            <a:r>
              <a:rPr lang="en-US" altLang="ko-KR" sz="2000" dirty="0" smtClean="0"/>
              <a:t>.</a:t>
            </a:r>
          </a:p>
          <a:p>
            <a:pPr algn="ctr">
              <a:lnSpc>
                <a:spcPct val="20000"/>
              </a:lnSpc>
            </a:pPr>
            <a:r>
              <a:rPr lang="en-US" altLang="ko-KR" sz="2000" dirty="0" smtClean="0"/>
              <a:t>.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7115607" y="3781841"/>
            <a:ext cx="398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+</a:t>
            </a:r>
            <a:endParaRPr lang="en-US" sz="2400" dirty="0"/>
          </a:p>
        </p:txBody>
      </p:sp>
      <p:grpSp>
        <p:nvGrpSpPr>
          <p:cNvPr id="180" name="Group 214"/>
          <p:cNvGrpSpPr/>
          <p:nvPr/>
        </p:nvGrpSpPr>
        <p:grpSpPr>
          <a:xfrm>
            <a:off x="6441115" y="4922375"/>
            <a:ext cx="1720517" cy="1716588"/>
            <a:chOff x="7101115" y="4416624"/>
            <a:chExt cx="1720517" cy="17165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TextBox 180"/>
                <p:cNvSpPr txBox="1"/>
                <p:nvPr/>
              </p:nvSpPr>
              <p:spPr>
                <a:xfrm>
                  <a:off x="7611908" y="4786912"/>
                  <a:ext cx="37160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81" name="TextBox 1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1908" y="4786912"/>
                  <a:ext cx="371609" cy="33855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535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2" name="TextBox 181"/>
                <p:cNvSpPr txBox="1"/>
                <p:nvPr/>
              </p:nvSpPr>
              <p:spPr>
                <a:xfrm>
                  <a:off x="8043296" y="5515928"/>
                  <a:ext cx="30084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ko-KR" altLang="en-US" sz="1600" dirty="0"/>
                </a:p>
              </p:txBody>
            </p:sp>
          </mc:Choice>
          <mc:Fallback xmlns="">
            <p:sp>
              <p:nvSpPr>
                <p:cNvPr id="182" name="TextBox 1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3296" y="5515928"/>
                  <a:ext cx="300846" cy="33855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3" name="TextBox 182"/>
                <p:cNvSpPr txBox="1"/>
                <p:nvPr/>
              </p:nvSpPr>
              <p:spPr>
                <a:xfrm>
                  <a:off x="7295139" y="5048864"/>
                  <a:ext cx="595553" cy="3579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oMath>
                    </m:oMathPara>
                  </a14:m>
                  <a:endParaRPr lang="ko-KR" altLang="en-US" sz="1600" dirty="0"/>
                </a:p>
              </p:txBody>
            </p:sp>
          </mc:Choice>
          <mc:Fallback xmlns="">
            <p:sp>
              <p:nvSpPr>
                <p:cNvPr id="183" name="TextBox 1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95139" y="5048864"/>
                  <a:ext cx="595553" cy="357983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339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4" name="직선 연결선 24"/>
            <p:cNvCxnSpPr/>
            <p:nvPr/>
          </p:nvCxnSpPr>
          <p:spPr>
            <a:xfrm rot="5946196" flipH="1">
              <a:off x="8293390" y="4568555"/>
              <a:ext cx="472957" cy="472957"/>
            </a:xfrm>
            <a:prstGeom prst="line">
              <a:avLst/>
            </a:prstGeom>
            <a:ln w="25400">
              <a:solidFill>
                <a:srgbClr val="1C1C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직선 연결선 35"/>
            <p:cNvCxnSpPr/>
            <p:nvPr/>
          </p:nvCxnSpPr>
          <p:spPr>
            <a:xfrm rot="5946196">
              <a:off x="7888314" y="4566363"/>
              <a:ext cx="472957" cy="347529"/>
            </a:xfrm>
            <a:prstGeom prst="line">
              <a:avLst/>
            </a:prstGeom>
            <a:ln w="25400">
              <a:solidFill>
                <a:srgbClr val="1C1C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직선 연결선 38"/>
            <p:cNvCxnSpPr/>
            <p:nvPr/>
          </p:nvCxnSpPr>
          <p:spPr>
            <a:xfrm rot="5946196">
              <a:off x="8763132" y="5023942"/>
              <a:ext cx="7282" cy="109719"/>
            </a:xfrm>
            <a:prstGeom prst="line">
              <a:avLst/>
            </a:prstGeom>
            <a:ln w="25400">
              <a:solidFill>
                <a:srgbClr val="1C1C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직선 연결선 40"/>
            <p:cNvCxnSpPr/>
            <p:nvPr/>
          </p:nvCxnSpPr>
          <p:spPr>
            <a:xfrm rot="5946196" flipH="1">
              <a:off x="8284017" y="4475744"/>
              <a:ext cx="118239" cy="0"/>
            </a:xfrm>
            <a:prstGeom prst="line">
              <a:avLst/>
            </a:prstGeom>
            <a:ln w="25400">
              <a:solidFill>
                <a:srgbClr val="1C1C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직선 연결선 71"/>
            <p:cNvCxnSpPr/>
            <p:nvPr/>
          </p:nvCxnSpPr>
          <p:spPr>
            <a:xfrm rot="5946196" flipH="1" flipV="1">
              <a:off x="7424735" y="4747652"/>
              <a:ext cx="256356" cy="328970"/>
            </a:xfrm>
            <a:prstGeom prst="line">
              <a:avLst/>
            </a:prstGeom>
            <a:ln w="25400">
              <a:solidFill>
                <a:srgbClr val="1C1C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직선 연결선 75"/>
            <p:cNvCxnSpPr/>
            <p:nvPr/>
          </p:nvCxnSpPr>
          <p:spPr>
            <a:xfrm rot="5946196" flipH="1">
              <a:off x="7770842" y="4784499"/>
              <a:ext cx="131370" cy="179326"/>
            </a:xfrm>
            <a:prstGeom prst="line">
              <a:avLst/>
            </a:prstGeom>
            <a:ln w="25400">
              <a:solidFill>
                <a:srgbClr val="1C1C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직선 연결선 81"/>
            <p:cNvCxnSpPr/>
            <p:nvPr/>
          </p:nvCxnSpPr>
          <p:spPr>
            <a:xfrm rot="5946196" flipV="1">
              <a:off x="7165928" y="5186842"/>
              <a:ext cx="439174" cy="101348"/>
            </a:xfrm>
            <a:prstGeom prst="line">
              <a:avLst/>
            </a:prstGeom>
            <a:ln w="25400">
              <a:solidFill>
                <a:srgbClr val="1C1C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직선 연결선 88"/>
            <p:cNvCxnSpPr/>
            <p:nvPr/>
          </p:nvCxnSpPr>
          <p:spPr>
            <a:xfrm rot="5946196" flipH="1" flipV="1">
              <a:off x="8664906" y="5606983"/>
              <a:ext cx="16891" cy="109719"/>
            </a:xfrm>
            <a:prstGeom prst="line">
              <a:avLst/>
            </a:prstGeom>
            <a:ln w="25400">
              <a:solidFill>
                <a:srgbClr val="1C1C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직선 연결선 92"/>
            <p:cNvCxnSpPr/>
            <p:nvPr/>
          </p:nvCxnSpPr>
          <p:spPr>
            <a:xfrm rot="5946196" flipH="1" flipV="1">
              <a:off x="8160105" y="5634322"/>
              <a:ext cx="429203" cy="423042"/>
            </a:xfrm>
            <a:prstGeom prst="line">
              <a:avLst/>
            </a:prstGeom>
            <a:ln w="25400">
              <a:solidFill>
                <a:srgbClr val="1C1C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직선 연결선 94"/>
            <p:cNvCxnSpPr/>
            <p:nvPr/>
          </p:nvCxnSpPr>
          <p:spPr>
            <a:xfrm rot="5946196" flipV="1">
              <a:off x="7332838" y="5528802"/>
              <a:ext cx="429203" cy="368971"/>
            </a:xfrm>
            <a:prstGeom prst="line">
              <a:avLst/>
            </a:prstGeom>
            <a:ln w="25400">
              <a:solidFill>
                <a:srgbClr val="1C1C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직선 연결선 98"/>
            <p:cNvCxnSpPr/>
            <p:nvPr/>
          </p:nvCxnSpPr>
          <p:spPr>
            <a:xfrm rot="5946196">
              <a:off x="7913772" y="5768418"/>
              <a:ext cx="0" cy="441814"/>
            </a:xfrm>
            <a:prstGeom prst="line">
              <a:avLst/>
            </a:prstGeom>
            <a:ln w="25400">
              <a:solidFill>
                <a:srgbClr val="1C1C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직선 연결선 102"/>
            <p:cNvCxnSpPr/>
            <p:nvPr/>
          </p:nvCxnSpPr>
          <p:spPr>
            <a:xfrm rot="5946196" flipH="1">
              <a:off x="8121379" y="6029470"/>
              <a:ext cx="108237" cy="99247"/>
            </a:xfrm>
            <a:prstGeom prst="line">
              <a:avLst/>
            </a:prstGeom>
            <a:ln w="25400">
              <a:solidFill>
                <a:srgbClr val="1C1C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직선 연결선 109"/>
            <p:cNvCxnSpPr/>
            <p:nvPr/>
          </p:nvCxnSpPr>
          <p:spPr>
            <a:xfrm rot="5946196">
              <a:off x="7600779" y="5961974"/>
              <a:ext cx="101348" cy="73279"/>
            </a:xfrm>
            <a:prstGeom prst="line">
              <a:avLst/>
            </a:prstGeom>
            <a:ln w="25400">
              <a:solidFill>
                <a:srgbClr val="1C1C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직선 연결선 118"/>
            <p:cNvCxnSpPr/>
            <p:nvPr/>
          </p:nvCxnSpPr>
          <p:spPr>
            <a:xfrm rot="5946196" flipH="1">
              <a:off x="7246796" y="4867901"/>
              <a:ext cx="101935" cy="163097"/>
            </a:xfrm>
            <a:prstGeom prst="line">
              <a:avLst/>
            </a:prstGeom>
            <a:ln w="25400">
              <a:solidFill>
                <a:srgbClr val="1C1C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타원 147"/>
            <p:cNvSpPr/>
            <p:nvPr/>
          </p:nvSpPr>
          <p:spPr>
            <a:xfrm rot="5946196">
              <a:off x="8123083" y="5506825"/>
              <a:ext cx="39753" cy="39771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99" name="타원 122"/>
            <p:cNvSpPr/>
            <p:nvPr/>
          </p:nvSpPr>
          <p:spPr>
            <a:xfrm rot="5946196">
              <a:off x="7668535" y="5171427"/>
              <a:ext cx="39753" cy="39771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cxnSp>
          <p:nvCxnSpPr>
            <p:cNvPr id="200" name="직선 연결선 35"/>
            <p:cNvCxnSpPr/>
            <p:nvPr/>
          </p:nvCxnSpPr>
          <p:spPr>
            <a:xfrm rot="5946196">
              <a:off x="8232588" y="4860123"/>
              <a:ext cx="313060" cy="626011"/>
            </a:xfrm>
            <a:prstGeom prst="line">
              <a:avLst/>
            </a:prstGeom>
            <a:ln w="25400">
              <a:solidFill>
                <a:srgbClr val="1C1C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직선 연결선 35"/>
            <p:cNvCxnSpPr/>
            <p:nvPr/>
          </p:nvCxnSpPr>
          <p:spPr>
            <a:xfrm rot="5946196" flipV="1">
              <a:off x="7832655" y="5017019"/>
              <a:ext cx="305779" cy="190264"/>
            </a:xfrm>
            <a:prstGeom prst="line">
              <a:avLst/>
            </a:prstGeom>
            <a:ln w="25400">
              <a:solidFill>
                <a:srgbClr val="1C1C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직선 연결선 71"/>
            <p:cNvCxnSpPr/>
            <p:nvPr/>
          </p:nvCxnSpPr>
          <p:spPr>
            <a:xfrm rot="5946196" flipH="1">
              <a:off x="7594493" y="4626191"/>
              <a:ext cx="227505" cy="131641"/>
            </a:xfrm>
            <a:prstGeom prst="line">
              <a:avLst/>
            </a:prstGeom>
            <a:ln w="25400">
              <a:solidFill>
                <a:srgbClr val="1C1C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직선 연결선 118"/>
            <p:cNvCxnSpPr/>
            <p:nvPr/>
          </p:nvCxnSpPr>
          <p:spPr>
            <a:xfrm rot="5946196">
              <a:off x="7152944" y="5384109"/>
              <a:ext cx="186376" cy="290033"/>
            </a:xfrm>
            <a:prstGeom prst="line">
              <a:avLst/>
            </a:prstGeom>
            <a:ln w="25400">
              <a:solidFill>
                <a:srgbClr val="1C1C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직선 연결선 118"/>
            <p:cNvCxnSpPr/>
            <p:nvPr/>
          </p:nvCxnSpPr>
          <p:spPr>
            <a:xfrm rot="5946196">
              <a:off x="7667416" y="5201221"/>
              <a:ext cx="41072" cy="597456"/>
            </a:xfrm>
            <a:prstGeom prst="line">
              <a:avLst/>
            </a:prstGeom>
            <a:ln w="25400">
              <a:solidFill>
                <a:srgbClr val="1C1C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직선 연결선 118"/>
            <p:cNvCxnSpPr/>
            <p:nvPr/>
          </p:nvCxnSpPr>
          <p:spPr>
            <a:xfrm rot="5946196">
              <a:off x="7878262" y="5400192"/>
              <a:ext cx="281058" cy="28893"/>
            </a:xfrm>
            <a:prstGeom prst="line">
              <a:avLst/>
            </a:prstGeom>
            <a:ln w="25400">
              <a:solidFill>
                <a:srgbClr val="1C1C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직선 연결선 118"/>
            <p:cNvCxnSpPr/>
            <p:nvPr/>
          </p:nvCxnSpPr>
          <p:spPr>
            <a:xfrm rot="5946196" flipV="1">
              <a:off x="7824593" y="5664681"/>
              <a:ext cx="470552" cy="224682"/>
            </a:xfrm>
            <a:prstGeom prst="line">
              <a:avLst/>
            </a:prstGeom>
            <a:ln w="25400">
              <a:solidFill>
                <a:srgbClr val="1C1C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직선 연결선 118"/>
            <p:cNvCxnSpPr/>
            <p:nvPr/>
          </p:nvCxnSpPr>
          <p:spPr>
            <a:xfrm rot="5946196" flipV="1">
              <a:off x="8204354" y="5162376"/>
              <a:ext cx="296712" cy="612787"/>
            </a:xfrm>
            <a:prstGeom prst="line">
              <a:avLst/>
            </a:prstGeom>
            <a:ln w="25400">
              <a:solidFill>
                <a:srgbClr val="1C1C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타원 122"/>
            <p:cNvSpPr/>
            <p:nvPr/>
          </p:nvSpPr>
          <p:spPr>
            <a:xfrm rot="5946196">
              <a:off x="7659309" y="4936304"/>
              <a:ext cx="39753" cy="3977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cxnSp>
          <p:nvCxnSpPr>
            <p:cNvPr id="209" name="직선 연결선 11"/>
            <p:cNvCxnSpPr>
              <a:stCxn id="198" idx="4"/>
              <a:endCxn id="199" idx="1"/>
            </p:cNvCxnSpPr>
            <p:nvPr/>
          </p:nvCxnSpPr>
          <p:spPr>
            <a:xfrm flipH="1" flipV="1">
              <a:off x="7704520" y="5179660"/>
              <a:ext cx="418804" cy="343905"/>
            </a:xfrm>
            <a:prstGeom prst="line">
              <a:avLst/>
            </a:prstGeom>
            <a:ln w="19050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0" name="TextBox 209"/>
          <p:cNvSpPr txBox="1"/>
          <p:nvPr/>
        </p:nvSpPr>
        <p:spPr>
          <a:xfrm>
            <a:off x="5695459" y="4814000"/>
            <a:ext cx="1295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/>
              <a:t>Subspace #M</a:t>
            </a:r>
            <a:endParaRPr lang="ko-KR" altLang="en-US" sz="1400" dirty="0"/>
          </a:p>
        </p:txBody>
      </p:sp>
      <p:sp>
        <p:nvSpPr>
          <p:cNvPr id="211" name="TextBox 210"/>
          <p:cNvSpPr txBox="1"/>
          <p:nvPr/>
        </p:nvSpPr>
        <p:spPr>
          <a:xfrm>
            <a:off x="7107419" y="4627456"/>
            <a:ext cx="398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+</a:t>
            </a:r>
            <a:endParaRPr lang="en-US" sz="2400" dirty="0"/>
          </a:p>
        </p:txBody>
      </p:sp>
      <p:pic>
        <p:nvPicPr>
          <p:cNvPr id="21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481" y="2224254"/>
            <a:ext cx="3060800" cy="2957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3" name="직선 연결선 212"/>
          <p:cNvCxnSpPr/>
          <p:nvPr/>
        </p:nvCxnSpPr>
        <p:spPr>
          <a:xfrm flipV="1">
            <a:off x="2420660" y="3430044"/>
            <a:ext cx="288032" cy="677820"/>
          </a:xfrm>
          <a:prstGeom prst="line">
            <a:avLst/>
          </a:prstGeom>
          <a:ln w="190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TextBox 213"/>
          <p:cNvSpPr txBox="1"/>
          <p:nvPr/>
        </p:nvSpPr>
        <p:spPr>
          <a:xfrm>
            <a:off x="2756641" y="4813999"/>
            <a:ext cx="19386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/>
              <a:t>Symmetric distance</a:t>
            </a:r>
            <a:endParaRPr lang="ko-KR" altLang="en-US" sz="1400" dirty="0"/>
          </a:p>
        </p:txBody>
      </p:sp>
      <p:cxnSp>
        <p:nvCxnSpPr>
          <p:cNvPr id="215" name="직선 화살표 연결선 214"/>
          <p:cNvCxnSpPr/>
          <p:nvPr/>
        </p:nvCxnSpPr>
        <p:spPr>
          <a:xfrm flipH="1" flipV="1">
            <a:off x="2724682" y="3731906"/>
            <a:ext cx="862472" cy="111702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TextBox 215"/>
          <p:cNvSpPr txBox="1"/>
          <p:nvPr/>
        </p:nvSpPr>
        <p:spPr>
          <a:xfrm>
            <a:off x="744850" y="2246635"/>
            <a:ext cx="2269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/>
              <a:t>Asymmetric distance</a:t>
            </a:r>
            <a:endParaRPr lang="ko-KR" altLang="en-US" sz="1400" dirty="0"/>
          </a:p>
        </p:txBody>
      </p:sp>
      <p:cxnSp>
        <p:nvCxnSpPr>
          <p:cNvPr id="217" name="직선 화살표 연결선 216"/>
          <p:cNvCxnSpPr>
            <a:stCxn id="216" idx="2"/>
          </p:cNvCxnSpPr>
          <p:nvPr/>
        </p:nvCxnSpPr>
        <p:spPr>
          <a:xfrm>
            <a:off x="1879788" y="2554412"/>
            <a:ext cx="684888" cy="1250621"/>
          </a:xfrm>
          <a:prstGeom prst="straightConnector1">
            <a:avLst/>
          </a:prstGeom>
          <a:ln w="12700">
            <a:solidFill>
              <a:srgbClr val="1C1C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8" name="TextBox 217"/>
              <p:cNvSpPr txBox="1"/>
              <p:nvPr/>
            </p:nvSpPr>
            <p:spPr>
              <a:xfrm>
                <a:off x="2143374" y="5375704"/>
                <a:ext cx="225057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ko-KR" dirty="0" smtClean="0"/>
                  <a:t>: query,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b="0" i="0" smtClean="0">
                        <a:latin typeface="Cambria Math"/>
                      </a:rPr>
                      <m:t>y</m:t>
                    </m:r>
                  </m:oMath>
                </a14:m>
                <a:r>
                  <a:rPr lang="en-US" altLang="ko-KR" dirty="0" smtClean="0"/>
                  <a:t>: data</a:t>
                </a:r>
              </a:p>
              <a:p>
                <a:pPr algn="r"/>
                <a:r>
                  <a:rPr lang="en-US" altLang="ko-KR" dirty="0" smtClean="0"/>
                  <a:t>q(x)=c</a:t>
                </a:r>
                <a:r>
                  <a:rPr lang="en-US" altLang="ko-KR" baseline="-25000" dirty="0" smtClean="0"/>
                  <a:t>x</a:t>
                </a:r>
              </a:p>
              <a:p>
                <a:pPr algn="r"/>
                <a:r>
                  <a:rPr lang="en-US" altLang="ko-KR" dirty="0" smtClean="0"/>
                  <a:t>q(y)=c</a:t>
                </a:r>
                <a:r>
                  <a:rPr lang="en-US" altLang="ko-KR" baseline="-25000" dirty="0" smtClean="0"/>
                  <a:t>y</a:t>
                </a:r>
                <a:endParaRPr lang="ko-KR" altLang="en-US" baseline="-25000" dirty="0"/>
              </a:p>
            </p:txBody>
          </p:sp>
        </mc:Choice>
        <mc:Fallback xmlns="">
          <p:sp>
            <p:nvSpPr>
              <p:cNvPr id="218" name="TextBox 2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3374" y="5375704"/>
                <a:ext cx="2250579" cy="923330"/>
              </a:xfrm>
              <a:prstGeom prst="rect">
                <a:avLst/>
              </a:prstGeom>
              <a:blipFill rotWithShape="0">
                <a:blip r:embed="rId10"/>
                <a:stretch>
                  <a:fillRect t="-4636" r="-2168" b="-927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9" name="TextBox 218"/>
          <p:cNvSpPr txBox="1"/>
          <p:nvPr/>
        </p:nvSpPr>
        <p:spPr>
          <a:xfrm>
            <a:off x="86618" y="4567955"/>
            <a:ext cx="2772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/>
              <a:t>Actual distance</a:t>
            </a:r>
            <a:endParaRPr lang="ko-KR" altLang="en-US" sz="1400" dirty="0"/>
          </a:p>
        </p:txBody>
      </p:sp>
      <p:cxnSp>
        <p:nvCxnSpPr>
          <p:cNvPr id="220" name="직선 화살표 연결선 219"/>
          <p:cNvCxnSpPr>
            <a:stCxn id="219" idx="0"/>
          </p:cNvCxnSpPr>
          <p:nvPr/>
        </p:nvCxnSpPr>
        <p:spPr>
          <a:xfrm flipV="1">
            <a:off x="1472772" y="3946303"/>
            <a:ext cx="947888" cy="62165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134"/>
          <p:cNvCxnSpPr/>
          <p:nvPr/>
        </p:nvCxnSpPr>
        <p:spPr>
          <a:xfrm>
            <a:off x="5004048" y="2105868"/>
            <a:ext cx="0" cy="4540265"/>
          </a:xfrm>
          <a:prstGeom prst="line">
            <a:avLst/>
          </a:prstGeom>
          <a:ln w="127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TextBox 221"/>
          <p:cNvSpPr txBox="1"/>
          <p:nvPr/>
        </p:nvSpPr>
        <p:spPr>
          <a:xfrm>
            <a:off x="467543" y="6596959"/>
            <a:ext cx="32790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 smtClean="0"/>
              <a:t>Left figure is from [</a:t>
            </a:r>
            <a:r>
              <a:rPr lang="en-US" altLang="ko-KR" sz="1200" dirty="0" err="1" smtClean="0"/>
              <a:t>Jegou</a:t>
            </a:r>
            <a:r>
              <a:rPr lang="en-US" altLang="ko-KR" sz="1200" dirty="0" smtClean="0"/>
              <a:t> et al., TPAMI 2011]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27060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9332" cy="1143000"/>
          </a:xfrm>
        </p:spPr>
        <p:txBody>
          <a:bodyPr>
            <a:normAutofit/>
          </a:bodyPr>
          <a:lstStyle/>
          <a:p>
            <a:r>
              <a:rPr lang="en-US" altLang="ko-KR" sz="4000" dirty="0" smtClean="0"/>
              <a:t>Motivation</a:t>
            </a:r>
            <a:endParaRPr lang="ko-KR" altLang="en-US" sz="4000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31</a:t>
            </a:fld>
            <a:endParaRPr lang="ko-KR" altLang="en-US"/>
          </a:p>
        </p:txBody>
      </p:sp>
      <p:grpSp>
        <p:nvGrpSpPr>
          <p:cNvPr id="122" name="그룹 121"/>
          <p:cNvGrpSpPr/>
          <p:nvPr/>
        </p:nvGrpSpPr>
        <p:grpSpPr>
          <a:xfrm>
            <a:off x="323528" y="1288491"/>
            <a:ext cx="3672408" cy="3222517"/>
            <a:chOff x="251520" y="1358611"/>
            <a:chExt cx="3672408" cy="3222517"/>
          </a:xfrm>
        </p:grpSpPr>
        <p:cxnSp>
          <p:nvCxnSpPr>
            <p:cNvPr id="25" name="직선 연결선 24"/>
            <p:cNvCxnSpPr/>
            <p:nvPr/>
          </p:nvCxnSpPr>
          <p:spPr>
            <a:xfrm flipH="1">
              <a:off x="503548" y="1562417"/>
              <a:ext cx="1008112" cy="1008112"/>
            </a:xfrm>
            <a:prstGeom prst="line">
              <a:avLst/>
            </a:prstGeom>
            <a:ln w="25400">
              <a:solidFill>
                <a:srgbClr val="1C1C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연결선 28"/>
            <p:cNvCxnSpPr/>
            <p:nvPr/>
          </p:nvCxnSpPr>
          <p:spPr>
            <a:xfrm>
              <a:off x="1511660" y="1562417"/>
              <a:ext cx="468052" cy="1152128"/>
            </a:xfrm>
            <a:prstGeom prst="line">
              <a:avLst/>
            </a:prstGeom>
            <a:ln w="25400">
              <a:solidFill>
                <a:srgbClr val="1C1C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 32"/>
            <p:cNvCxnSpPr/>
            <p:nvPr/>
          </p:nvCxnSpPr>
          <p:spPr>
            <a:xfrm flipH="1">
              <a:off x="1223628" y="2714545"/>
              <a:ext cx="756084" cy="720080"/>
            </a:xfrm>
            <a:prstGeom prst="line">
              <a:avLst/>
            </a:prstGeom>
            <a:ln w="25400">
              <a:solidFill>
                <a:srgbClr val="1C1C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직선 연결선 35"/>
            <p:cNvCxnSpPr/>
            <p:nvPr/>
          </p:nvCxnSpPr>
          <p:spPr>
            <a:xfrm>
              <a:off x="503548" y="2570529"/>
              <a:ext cx="720080" cy="864096"/>
            </a:xfrm>
            <a:prstGeom prst="line">
              <a:avLst/>
            </a:prstGeom>
            <a:ln w="25400">
              <a:solidFill>
                <a:srgbClr val="1C1C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직선 연결선 38"/>
            <p:cNvCxnSpPr/>
            <p:nvPr/>
          </p:nvCxnSpPr>
          <p:spPr>
            <a:xfrm flipH="1">
              <a:off x="1511660" y="1358611"/>
              <a:ext cx="12899" cy="233867"/>
            </a:xfrm>
            <a:prstGeom prst="line">
              <a:avLst/>
            </a:prstGeom>
            <a:ln w="25400">
              <a:solidFill>
                <a:srgbClr val="1C1C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연결선 40"/>
            <p:cNvCxnSpPr/>
            <p:nvPr/>
          </p:nvCxnSpPr>
          <p:spPr>
            <a:xfrm flipH="1">
              <a:off x="251520" y="2570529"/>
              <a:ext cx="252028" cy="0"/>
            </a:xfrm>
            <a:prstGeom prst="line">
              <a:avLst/>
            </a:prstGeom>
            <a:ln w="25400">
              <a:solidFill>
                <a:srgbClr val="1C1C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직선 연결선 43"/>
            <p:cNvCxnSpPr/>
            <p:nvPr/>
          </p:nvCxnSpPr>
          <p:spPr>
            <a:xfrm flipH="1" flipV="1">
              <a:off x="1979712" y="2714545"/>
              <a:ext cx="411636" cy="120717"/>
            </a:xfrm>
            <a:prstGeom prst="line">
              <a:avLst/>
            </a:prstGeom>
            <a:ln w="25400">
              <a:solidFill>
                <a:srgbClr val="1C1C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직선 연결선 46"/>
            <p:cNvCxnSpPr/>
            <p:nvPr/>
          </p:nvCxnSpPr>
          <p:spPr>
            <a:xfrm flipV="1">
              <a:off x="1230840" y="3434625"/>
              <a:ext cx="0" cy="312387"/>
            </a:xfrm>
            <a:prstGeom prst="line">
              <a:avLst/>
            </a:prstGeom>
            <a:ln w="25400">
              <a:solidFill>
                <a:srgbClr val="1C1C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직선 연결선 68"/>
            <p:cNvCxnSpPr/>
            <p:nvPr/>
          </p:nvCxnSpPr>
          <p:spPr>
            <a:xfrm flipH="1">
              <a:off x="2391348" y="1592478"/>
              <a:ext cx="380452" cy="1242784"/>
            </a:xfrm>
            <a:prstGeom prst="line">
              <a:avLst/>
            </a:prstGeom>
            <a:ln w="25400">
              <a:solidFill>
                <a:srgbClr val="1C1C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직선 연결선 71"/>
            <p:cNvCxnSpPr/>
            <p:nvPr/>
          </p:nvCxnSpPr>
          <p:spPr>
            <a:xfrm flipH="1" flipV="1">
              <a:off x="1213422" y="3747012"/>
              <a:ext cx="622274" cy="690100"/>
            </a:xfrm>
            <a:prstGeom prst="line">
              <a:avLst/>
            </a:prstGeom>
            <a:ln w="25400">
              <a:solidFill>
                <a:srgbClr val="1C1C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직선 연결선 75"/>
            <p:cNvCxnSpPr/>
            <p:nvPr/>
          </p:nvCxnSpPr>
          <p:spPr>
            <a:xfrm flipH="1">
              <a:off x="1007604" y="3747012"/>
              <a:ext cx="205818" cy="114036"/>
            </a:xfrm>
            <a:prstGeom prst="line">
              <a:avLst/>
            </a:prstGeom>
            <a:ln w="25400">
              <a:solidFill>
                <a:srgbClr val="1C1C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직선 연결선 81"/>
            <p:cNvCxnSpPr/>
            <p:nvPr/>
          </p:nvCxnSpPr>
          <p:spPr>
            <a:xfrm flipV="1">
              <a:off x="1835696" y="4221088"/>
              <a:ext cx="936104" cy="216024"/>
            </a:xfrm>
            <a:prstGeom prst="line">
              <a:avLst/>
            </a:prstGeom>
            <a:ln w="25400">
              <a:solidFill>
                <a:srgbClr val="1C1C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직선 연결선 84"/>
            <p:cNvCxnSpPr/>
            <p:nvPr/>
          </p:nvCxnSpPr>
          <p:spPr>
            <a:xfrm flipH="1" flipV="1">
              <a:off x="2391348" y="2835262"/>
              <a:ext cx="380452" cy="1385827"/>
            </a:xfrm>
            <a:prstGeom prst="line">
              <a:avLst/>
            </a:prstGeom>
            <a:ln w="25400">
              <a:solidFill>
                <a:srgbClr val="1C1C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직선 연결선 88"/>
            <p:cNvCxnSpPr/>
            <p:nvPr/>
          </p:nvCxnSpPr>
          <p:spPr>
            <a:xfrm flipH="1" flipV="1">
              <a:off x="2744505" y="1358611"/>
              <a:ext cx="36004" cy="233867"/>
            </a:xfrm>
            <a:prstGeom prst="line">
              <a:avLst/>
            </a:prstGeom>
            <a:ln w="25400">
              <a:solidFill>
                <a:srgbClr val="1C1C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직선 연결선 92"/>
            <p:cNvCxnSpPr/>
            <p:nvPr/>
          </p:nvCxnSpPr>
          <p:spPr>
            <a:xfrm flipH="1" flipV="1">
              <a:off x="2793054" y="1591179"/>
              <a:ext cx="914850" cy="901717"/>
            </a:xfrm>
            <a:prstGeom prst="line">
              <a:avLst/>
            </a:prstGeom>
            <a:ln w="25400">
              <a:solidFill>
                <a:srgbClr val="1C1C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직선 연결선 94"/>
            <p:cNvCxnSpPr/>
            <p:nvPr/>
          </p:nvCxnSpPr>
          <p:spPr>
            <a:xfrm flipV="1">
              <a:off x="2793054" y="3434625"/>
              <a:ext cx="914850" cy="786464"/>
            </a:xfrm>
            <a:prstGeom prst="line">
              <a:avLst/>
            </a:prstGeom>
            <a:ln w="25400">
              <a:solidFill>
                <a:srgbClr val="1C1C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직선 연결선 98"/>
            <p:cNvCxnSpPr/>
            <p:nvPr/>
          </p:nvCxnSpPr>
          <p:spPr>
            <a:xfrm>
              <a:off x="3707904" y="2492896"/>
              <a:ext cx="0" cy="941729"/>
            </a:xfrm>
            <a:prstGeom prst="line">
              <a:avLst/>
            </a:prstGeom>
            <a:ln w="25400">
              <a:solidFill>
                <a:srgbClr val="1C1C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직선 연결선 102"/>
            <p:cNvCxnSpPr/>
            <p:nvPr/>
          </p:nvCxnSpPr>
          <p:spPr>
            <a:xfrm flipH="1">
              <a:off x="3693220" y="2276872"/>
              <a:ext cx="230708" cy="211546"/>
            </a:xfrm>
            <a:prstGeom prst="line">
              <a:avLst/>
            </a:prstGeom>
            <a:ln w="25400">
              <a:solidFill>
                <a:srgbClr val="1C1C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직선 연결선 109"/>
            <p:cNvCxnSpPr/>
            <p:nvPr/>
          </p:nvCxnSpPr>
          <p:spPr>
            <a:xfrm>
              <a:off x="3707904" y="3434625"/>
              <a:ext cx="216024" cy="156193"/>
            </a:xfrm>
            <a:prstGeom prst="line">
              <a:avLst/>
            </a:prstGeom>
            <a:ln w="25400">
              <a:solidFill>
                <a:srgbClr val="1C1C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직선 연결선 118"/>
            <p:cNvCxnSpPr/>
            <p:nvPr/>
          </p:nvCxnSpPr>
          <p:spPr>
            <a:xfrm flipH="1">
              <a:off x="1745686" y="4437112"/>
              <a:ext cx="90010" cy="144016"/>
            </a:xfrm>
            <a:prstGeom prst="line">
              <a:avLst/>
            </a:prstGeom>
            <a:ln w="25400">
              <a:solidFill>
                <a:srgbClr val="1C1C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3" name="타원 122"/>
          <p:cNvSpPr/>
          <p:nvPr/>
        </p:nvSpPr>
        <p:spPr>
          <a:xfrm>
            <a:off x="1318915" y="2482019"/>
            <a:ext cx="84733" cy="8477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4" name="타원 123"/>
          <p:cNvSpPr/>
          <p:nvPr/>
        </p:nvSpPr>
        <p:spPr>
          <a:xfrm>
            <a:off x="3119115" y="2854824"/>
            <a:ext cx="84733" cy="8477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/>
              <p:cNvSpPr txBox="1"/>
              <p:nvPr/>
            </p:nvSpPr>
            <p:spPr>
              <a:xfrm>
                <a:off x="786477" y="1832972"/>
                <a:ext cx="792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36" name="TextBox 1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477" y="1832972"/>
                <a:ext cx="792088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/>
              <p:cNvSpPr txBox="1"/>
              <p:nvPr/>
            </p:nvSpPr>
            <p:spPr>
              <a:xfrm>
                <a:off x="2555776" y="1765412"/>
                <a:ext cx="792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37" name="TextBox 1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1765412"/>
                <a:ext cx="792088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144"/>
              <p:cNvSpPr txBox="1"/>
              <p:nvPr/>
            </p:nvSpPr>
            <p:spPr>
              <a:xfrm>
                <a:off x="1062754" y="2424510"/>
                <a:ext cx="6412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45" name="TextBox 1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754" y="2424510"/>
                <a:ext cx="641255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8" name="타원 147"/>
          <p:cNvSpPr/>
          <p:nvPr/>
        </p:nvSpPr>
        <p:spPr>
          <a:xfrm>
            <a:off x="1043608" y="2121979"/>
            <a:ext cx="84733" cy="8477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150" name="직선 연결선 149"/>
          <p:cNvCxnSpPr>
            <a:stCxn id="124" idx="1"/>
            <a:endCxn id="123" idx="6"/>
          </p:cNvCxnSpPr>
          <p:nvPr/>
        </p:nvCxnSpPr>
        <p:spPr>
          <a:xfrm flipH="1" flipV="1">
            <a:off x="1403648" y="2524406"/>
            <a:ext cx="1727876" cy="342833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타원 151"/>
          <p:cNvSpPr/>
          <p:nvPr/>
        </p:nvSpPr>
        <p:spPr>
          <a:xfrm>
            <a:off x="2975099" y="2071120"/>
            <a:ext cx="84733" cy="8477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156" name="직선 연결선 155"/>
          <p:cNvCxnSpPr>
            <a:stCxn id="123" idx="1"/>
            <a:endCxn id="148" idx="5"/>
          </p:cNvCxnSpPr>
          <p:nvPr/>
        </p:nvCxnSpPr>
        <p:spPr>
          <a:xfrm flipH="1" flipV="1">
            <a:off x="1115932" y="2194337"/>
            <a:ext cx="215392" cy="300097"/>
          </a:xfrm>
          <a:prstGeom prst="line">
            <a:avLst/>
          </a:prstGeom>
          <a:ln w="254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직선 연결선 159"/>
          <p:cNvCxnSpPr>
            <a:stCxn id="124" idx="0"/>
            <a:endCxn id="152" idx="4"/>
          </p:cNvCxnSpPr>
          <p:nvPr/>
        </p:nvCxnSpPr>
        <p:spPr>
          <a:xfrm flipH="1" flipV="1">
            <a:off x="3017466" y="2155893"/>
            <a:ext cx="144016" cy="698931"/>
          </a:xfrm>
          <a:prstGeom prst="line">
            <a:avLst/>
          </a:prstGeom>
          <a:ln w="254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직선 연결선 162"/>
          <p:cNvCxnSpPr>
            <a:stCxn id="152" idx="2"/>
            <a:endCxn id="148" idx="6"/>
          </p:cNvCxnSpPr>
          <p:nvPr/>
        </p:nvCxnSpPr>
        <p:spPr>
          <a:xfrm flipH="1">
            <a:off x="1128341" y="2113507"/>
            <a:ext cx="1846758" cy="50859"/>
          </a:xfrm>
          <a:prstGeom prst="line">
            <a:avLst/>
          </a:prstGeom>
          <a:ln w="25400">
            <a:solidFill>
              <a:srgbClr val="000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/>
              <p:cNvSpPr txBox="1"/>
              <p:nvPr/>
            </p:nvSpPr>
            <p:spPr>
              <a:xfrm>
                <a:off x="2941698" y="2835624"/>
                <a:ext cx="641255" cy="391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67" name="TextBox 1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1698" y="2835624"/>
                <a:ext cx="641255" cy="391261"/>
              </a:xfrm>
              <a:prstGeom prst="rect">
                <a:avLst/>
              </a:prstGeom>
              <a:blipFill rotWithShape="0">
                <a:blip r:embed="rId5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TextBox 167"/>
              <p:cNvSpPr txBox="1"/>
              <p:nvPr/>
            </p:nvSpPr>
            <p:spPr>
              <a:xfrm>
                <a:off x="1619672" y="3177327"/>
                <a:ext cx="641255" cy="391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ko-KR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8" name="TextBox 1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3177327"/>
                <a:ext cx="641255" cy="391261"/>
              </a:xfrm>
              <a:prstGeom prst="rect">
                <a:avLst/>
              </a:prstGeom>
              <a:blipFill rotWithShape="0">
                <a:blip r:embed="rId6"/>
                <a:stretch>
                  <a:fillRect r="-64762" b="-937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9" name="직선 화살표 연결선 168"/>
          <p:cNvCxnSpPr/>
          <p:nvPr/>
        </p:nvCxnSpPr>
        <p:spPr>
          <a:xfrm flipH="1" flipV="1">
            <a:off x="1817694" y="2644425"/>
            <a:ext cx="234028" cy="532903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TextBox 171"/>
              <p:cNvSpPr txBox="1"/>
              <p:nvPr/>
            </p:nvSpPr>
            <p:spPr>
              <a:xfrm>
                <a:off x="1940299" y="1463640"/>
                <a:ext cx="792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altLang="ko-KR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ko-KR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ko-KR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,</m:t>
                      </m:r>
                      <m:r>
                        <a:rPr lang="en-US" altLang="ko-KR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altLang="ko-KR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ko-KR" altLang="en-US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72" name="TextBox 1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299" y="1463640"/>
                <a:ext cx="792088" cy="369332"/>
              </a:xfrm>
              <a:prstGeom prst="rect">
                <a:avLst/>
              </a:prstGeom>
              <a:blipFill rotWithShape="0">
                <a:blip r:embed="rId7"/>
                <a:stretch>
                  <a:fillRect r="-10769" b="-1475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3" name="직선 화살표 연결선 172"/>
          <p:cNvCxnSpPr>
            <a:stCxn id="172" idx="2"/>
          </p:cNvCxnSpPr>
          <p:nvPr/>
        </p:nvCxnSpPr>
        <p:spPr>
          <a:xfrm flipH="1">
            <a:off x="2257538" y="1832972"/>
            <a:ext cx="78805" cy="301772"/>
          </a:xfrm>
          <a:prstGeom prst="straightConnector1">
            <a:avLst/>
          </a:prstGeom>
          <a:ln w="127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TextBox 175"/>
              <p:cNvSpPr txBox="1"/>
              <p:nvPr/>
            </p:nvSpPr>
            <p:spPr>
              <a:xfrm>
                <a:off x="807713" y="2206752"/>
                <a:ext cx="6412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ko-KR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76" name="TextBox 1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13" y="2206752"/>
                <a:ext cx="641255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TextBox 177"/>
              <p:cNvSpPr txBox="1"/>
              <p:nvPr/>
            </p:nvSpPr>
            <p:spPr>
              <a:xfrm>
                <a:off x="2912434" y="2286388"/>
                <a:ext cx="641255" cy="391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ko-KR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78" name="TextBox 1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2434" y="2286388"/>
                <a:ext cx="641255" cy="391261"/>
              </a:xfrm>
              <a:prstGeom prst="rect">
                <a:avLst/>
              </a:prstGeom>
              <a:blipFill rotWithShape="0">
                <a:blip r:embed="rId9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607" y="764704"/>
            <a:ext cx="4046383" cy="3862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TextBox 180"/>
              <p:cNvSpPr txBox="1"/>
              <p:nvPr/>
            </p:nvSpPr>
            <p:spPr>
              <a:xfrm>
                <a:off x="7794870" y="4132115"/>
                <a:ext cx="6412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ko-KR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81" name="TextBox 1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4870" y="4132115"/>
                <a:ext cx="641255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TextBox 181"/>
              <p:cNvSpPr txBox="1"/>
              <p:nvPr/>
            </p:nvSpPr>
            <p:spPr>
              <a:xfrm>
                <a:off x="5346598" y="4171361"/>
                <a:ext cx="641255" cy="391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ko-KR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82" name="TextBox 1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598" y="4171361"/>
                <a:ext cx="641255" cy="391261"/>
              </a:xfrm>
              <a:prstGeom prst="rect">
                <a:avLst/>
              </a:prstGeom>
              <a:blipFill rotWithShape="0">
                <a:blip r:embed="rId12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TextBox 179"/>
              <p:cNvSpPr txBox="1"/>
              <p:nvPr/>
            </p:nvSpPr>
            <p:spPr>
              <a:xfrm rot="10800000">
                <a:off x="4448446" y="1288490"/>
                <a:ext cx="483594" cy="2646453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r"/>
                <a:r>
                  <a:rPr lang="en-US" altLang="ko-KR" dirty="0" smtClean="0"/>
                  <a:t>Error:  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solidFill>
                          <a:srgbClr val="0000CC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altLang="ko-KR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altLang="ko-KR" i="1">
                            <a:solidFill>
                              <a:srgbClr val="0000CC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altLang="ko-KR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altLang="ko-KR" b="0" i="0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altLang="ko-K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US" altLang="ko-KR" i="1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altLang="ko-K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altLang="ko-KR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altLang="ko-KR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altLang="ko-KR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altLang="ko-KR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ko-KR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0" name="TextBox 1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4448446" y="1288490"/>
                <a:ext cx="483594" cy="2646453"/>
              </a:xfrm>
              <a:prstGeom prst="rect">
                <a:avLst/>
              </a:prstGeom>
              <a:blipFill rotWithShape="0">
                <a:blip r:embed="rId13"/>
                <a:stretch>
                  <a:fillRect r="-7595" b="-115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TextBox 185"/>
              <p:cNvSpPr txBox="1"/>
              <p:nvPr/>
            </p:nvSpPr>
            <p:spPr>
              <a:xfrm>
                <a:off x="124998" y="5124206"/>
                <a:ext cx="9019002" cy="1258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ko-KR" sz="2400" dirty="0" smtClean="0"/>
                  <a:t>In PQ, errors of estimated distances </a:t>
                </a:r>
                <a14:m>
                  <m:oMath xmlns:m="http://schemas.openxmlformats.org/officeDocument/2006/math">
                    <m:r>
                      <a:rPr lang="en-US" altLang="ko-KR" sz="2400" i="1" smtClean="0">
                        <a:solidFill>
                          <a:srgbClr val="0000CC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altLang="ko-KR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4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altLang="ko-KR" sz="24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altLang="ko-KR" sz="24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altLang="ko-KR" sz="240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altLang="ko-KR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US" altLang="ko-KR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altLang="ko-K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ko-KR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altLang="ko-KR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altLang="ko-KR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altLang="ko-KR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altLang="ko-KR" sz="2400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ko-KR" altLang="en-US" sz="2400" dirty="0" smtClean="0"/>
                  <a:t> </a:t>
                </a:r>
                <a:r>
                  <a:rPr lang="en-US" altLang="ko-KR" sz="2400" dirty="0" smtClean="0"/>
                  <a:t>tends to be higher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altLang="ko-KR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altLang="ko-KR" sz="24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altLang="ko-KR" sz="24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altLang="ko-KR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ko-KR" sz="2400" dirty="0" smtClean="0"/>
                  <a:t>becomes larger.</a:t>
                </a:r>
                <a:endParaRPr lang="ko-KR" altLang="en-US" sz="2400" dirty="0"/>
              </a:p>
              <a:p>
                <a:pPr algn="just"/>
                <a:r>
                  <a:rPr lang="en-US" altLang="ko-KR" sz="2400" dirty="0" smtClean="0"/>
                  <a:t> </a:t>
                </a:r>
                <a:endParaRPr lang="ko-KR" altLang="en-US" sz="2400" dirty="0"/>
              </a:p>
            </p:txBody>
          </p:sp>
        </mc:Choice>
        <mc:Fallback xmlns="">
          <p:sp>
            <p:nvSpPr>
              <p:cNvPr id="186" name="TextBox 1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98" y="5124206"/>
                <a:ext cx="9019002" cy="1258678"/>
              </a:xfrm>
              <a:prstGeom prst="rect">
                <a:avLst/>
              </a:prstGeom>
              <a:blipFill rotWithShape="0">
                <a:blip r:embed="rId14"/>
                <a:stretch>
                  <a:fillRect l="-1082" t="-4369" r="-101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633586" y="1220758"/>
            <a:ext cx="1444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0000CC"/>
                </a:solidFill>
              </a:rPr>
              <a:t>a</a:t>
            </a:r>
            <a:r>
              <a:rPr lang="en-US" altLang="ko-KR" dirty="0" smtClean="0">
                <a:solidFill>
                  <a:srgbClr val="0000CC"/>
                </a:solidFill>
              </a:rPr>
              <a:t>ctual dist.</a:t>
            </a:r>
            <a:endParaRPr lang="ko-KR" altLang="en-US" dirty="0">
              <a:solidFill>
                <a:srgbClr val="0000CC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406716" y="3445768"/>
            <a:ext cx="1724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estimated dist.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7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9332" cy="1143000"/>
          </a:xfrm>
        </p:spPr>
        <p:txBody>
          <a:bodyPr>
            <a:normAutofit/>
          </a:bodyPr>
          <a:lstStyle/>
          <a:p>
            <a:r>
              <a:rPr lang="en-US" altLang="ko-KR" sz="4000" dirty="0" smtClean="0"/>
              <a:t>Distance Encoded PQ</a:t>
            </a:r>
            <a:endParaRPr lang="ko-KR" altLang="en-US" sz="4000" dirty="0"/>
          </a:p>
        </p:txBody>
      </p:sp>
      <p:sp>
        <p:nvSpPr>
          <p:cNvPr id="164" name="내용 개체 틀 2"/>
          <p:cNvSpPr txBox="1">
            <a:spLocks/>
          </p:cNvSpPr>
          <p:nvPr/>
        </p:nvSpPr>
        <p:spPr>
          <a:xfrm>
            <a:off x="207055" y="1052736"/>
            <a:ext cx="8892480" cy="5688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dirty="0" smtClean="0"/>
              <a:t>Encode quantized distance from cluster center as well as the cluster index</a:t>
            </a:r>
          </a:p>
          <a:p>
            <a:pPr lvl="1"/>
            <a:r>
              <a:rPr lang="en-US" altLang="ko-KR" sz="2400" dirty="0" smtClean="0"/>
              <a:t>Distribute bit budget to encode cluster index and quantized distance, while PQ use all budget to encode cluster index.</a:t>
            </a:r>
          </a:p>
          <a:p>
            <a:pPr lvl="1"/>
            <a:endParaRPr lang="en-US" altLang="ko-KR" sz="2400" dirty="0" smtClean="0"/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32</a:t>
            </a:fld>
            <a:endParaRPr lang="ko-KR" altLang="en-US"/>
          </a:p>
        </p:txBody>
      </p:sp>
      <p:grpSp>
        <p:nvGrpSpPr>
          <p:cNvPr id="41" name="그룹 40"/>
          <p:cNvGrpSpPr/>
          <p:nvPr/>
        </p:nvGrpSpPr>
        <p:grpSpPr>
          <a:xfrm>
            <a:off x="2500125" y="2805458"/>
            <a:ext cx="7060512" cy="3695450"/>
            <a:chOff x="1547664" y="2112870"/>
            <a:chExt cx="7979535" cy="4176464"/>
          </a:xfrm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2112870"/>
              <a:ext cx="4176464" cy="4176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직사각형 2"/>
            <p:cNvSpPr/>
            <p:nvPr/>
          </p:nvSpPr>
          <p:spPr>
            <a:xfrm>
              <a:off x="4635877" y="5471351"/>
              <a:ext cx="278745" cy="288032"/>
            </a:xfrm>
            <a:prstGeom prst="rect">
              <a:avLst/>
            </a:prstGeom>
            <a:noFill/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5130646" y="5868563"/>
              <a:ext cx="278745" cy="2880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871856" y="5071241"/>
              <a:ext cx="34563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 smtClean="0"/>
                <a:t>cluster index</a:t>
              </a:r>
              <a:endParaRPr lang="ko-KR" altLang="en-US" sz="20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070815" y="3493216"/>
              <a:ext cx="34563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/>
                <a:t>q</a:t>
              </a:r>
              <a:r>
                <a:rPr lang="en-US" altLang="ko-KR" sz="2000" dirty="0" smtClean="0"/>
                <a:t>uantized distance </a:t>
              </a:r>
              <a:br>
                <a:rPr lang="en-US" altLang="ko-KR" sz="2000" dirty="0" smtClean="0"/>
              </a:br>
              <a:r>
                <a:rPr lang="en-US" altLang="ko-KR" sz="2000" dirty="0" smtClean="0"/>
                <a:t>from cluster center</a:t>
              </a:r>
              <a:endParaRPr lang="ko-KR" altLang="en-US" sz="2000" dirty="0"/>
            </a:p>
          </p:txBody>
        </p:sp>
        <p:cxnSp>
          <p:nvCxnSpPr>
            <p:cNvPr id="6" name="직선 화살표 연결선 5"/>
            <p:cNvCxnSpPr/>
            <p:nvPr/>
          </p:nvCxnSpPr>
          <p:spPr>
            <a:xfrm flipH="1">
              <a:off x="4914622" y="4005064"/>
              <a:ext cx="1457578" cy="146628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직선 화살표 연결선 35"/>
            <p:cNvCxnSpPr/>
            <p:nvPr/>
          </p:nvCxnSpPr>
          <p:spPr>
            <a:xfrm flipH="1">
              <a:off x="5409391" y="5373216"/>
              <a:ext cx="1322849" cy="49534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44" y="4675362"/>
            <a:ext cx="1800200" cy="1794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818698" y="6486842"/>
            <a:ext cx="3058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/>
              <a:t>DPQ</a:t>
            </a:r>
            <a:endParaRPr lang="ko-KR" alt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-257308" y="6485274"/>
            <a:ext cx="3058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/>
              <a:t>PQ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81806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9332" cy="1143000"/>
          </a:xfrm>
        </p:spPr>
        <p:txBody>
          <a:bodyPr>
            <a:normAutofit/>
          </a:bodyPr>
          <a:lstStyle/>
          <a:p>
            <a:r>
              <a:rPr lang="en-US" altLang="ko-KR" sz="4000" dirty="0" err="1" smtClean="0"/>
              <a:t>Orthogonality</a:t>
            </a:r>
            <a:r>
              <a:rPr lang="en-US" altLang="ko-KR" sz="4000" dirty="0"/>
              <a:t> </a:t>
            </a:r>
            <a:r>
              <a:rPr lang="en-US" altLang="ko-KR" sz="4000" dirty="0" smtClean="0"/>
              <a:t>in High Dim. Space</a:t>
            </a:r>
            <a:endParaRPr lang="ko-KR" altLang="en-US" sz="4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33</a:t>
            </a:fld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>
            <a:off x="705698" y="2565020"/>
            <a:ext cx="1800200" cy="1800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타원 26"/>
          <p:cNvSpPr/>
          <p:nvPr/>
        </p:nvSpPr>
        <p:spPr>
          <a:xfrm>
            <a:off x="1550416" y="3423555"/>
            <a:ext cx="108012" cy="1080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28"/>
          <p:cNvSpPr/>
          <p:nvPr/>
        </p:nvSpPr>
        <p:spPr>
          <a:xfrm>
            <a:off x="3045958" y="2743797"/>
            <a:ext cx="1440160" cy="14401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타원 29"/>
          <p:cNvSpPr/>
          <p:nvPr/>
        </p:nvSpPr>
        <p:spPr>
          <a:xfrm>
            <a:off x="3707904" y="3412490"/>
            <a:ext cx="108012" cy="1080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타원 30"/>
          <p:cNvSpPr/>
          <p:nvPr/>
        </p:nvSpPr>
        <p:spPr>
          <a:xfrm>
            <a:off x="957726" y="2720101"/>
            <a:ext cx="108012" cy="1080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타원 31"/>
          <p:cNvSpPr/>
          <p:nvPr/>
        </p:nvSpPr>
        <p:spPr>
          <a:xfrm>
            <a:off x="4139952" y="2824962"/>
            <a:ext cx="108012" cy="1080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3" name="직선 연결선 32"/>
          <p:cNvCxnSpPr>
            <a:stCxn id="27" idx="1"/>
            <a:endCxn id="31" idx="5"/>
          </p:cNvCxnSpPr>
          <p:nvPr/>
        </p:nvCxnSpPr>
        <p:spPr>
          <a:xfrm flipH="1" flipV="1">
            <a:off x="1049920" y="2812295"/>
            <a:ext cx="516314" cy="62707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/>
          <p:cNvCxnSpPr>
            <a:stCxn id="32" idx="3"/>
            <a:endCxn id="30" idx="7"/>
          </p:cNvCxnSpPr>
          <p:nvPr/>
        </p:nvCxnSpPr>
        <p:spPr>
          <a:xfrm flipH="1">
            <a:off x="3800098" y="2917156"/>
            <a:ext cx="355672" cy="511152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연결선 35"/>
          <p:cNvCxnSpPr>
            <a:stCxn id="30" idx="2"/>
            <a:endCxn id="27" idx="6"/>
          </p:cNvCxnSpPr>
          <p:nvPr/>
        </p:nvCxnSpPr>
        <p:spPr>
          <a:xfrm flipH="1">
            <a:off x="1658428" y="3466496"/>
            <a:ext cx="2049476" cy="11065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연결선 36"/>
          <p:cNvCxnSpPr>
            <a:stCxn id="32" idx="2"/>
            <a:endCxn id="31" idx="6"/>
          </p:cNvCxnSpPr>
          <p:nvPr/>
        </p:nvCxnSpPr>
        <p:spPr>
          <a:xfrm flipH="1" flipV="1">
            <a:off x="1065738" y="2774107"/>
            <a:ext cx="3074214" cy="104861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397886" y="2468073"/>
                <a:ext cx="792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/>
                        </a:rPr>
                        <m:t>𝑑</m:t>
                      </m:r>
                      <m:r>
                        <a:rPr lang="en-US" altLang="ko-KR" b="0" i="1" smtClean="0">
                          <a:latin typeface="Cambria Math"/>
                        </a:rPr>
                        <m:t>(</m:t>
                      </m:r>
                      <m:r>
                        <a:rPr lang="en-US" altLang="ko-KR" b="0" i="1" smtClean="0">
                          <a:latin typeface="Cambria Math"/>
                        </a:rPr>
                        <m:t>𝑥</m:t>
                      </m:r>
                      <m:r>
                        <a:rPr lang="en-US" altLang="ko-KR" b="0" i="1" smtClean="0">
                          <a:latin typeface="Cambria Math"/>
                        </a:rPr>
                        <m:t>,</m:t>
                      </m:r>
                      <m:r>
                        <a:rPr lang="en-US" altLang="ko-KR" b="0" i="1" smtClean="0">
                          <a:latin typeface="Cambria Math"/>
                        </a:rPr>
                        <m:t>𝑦</m:t>
                      </m:r>
                      <m:r>
                        <a:rPr lang="en-US" altLang="ko-KR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7886" y="2468073"/>
                <a:ext cx="792088" cy="369332"/>
              </a:xfrm>
              <a:prstGeom prst="rect">
                <a:avLst/>
              </a:prstGeom>
              <a:blipFill rotWithShape="0">
                <a:blip r:embed="rId2"/>
                <a:stretch>
                  <a:fillRect r="-10769" b="-15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61682" y="2404775"/>
                <a:ext cx="792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82" y="2404775"/>
                <a:ext cx="792088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851920" y="2440972"/>
                <a:ext cx="792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2440972"/>
                <a:ext cx="792088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531292" y="3420080"/>
                <a:ext cx="641255" cy="391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1292" y="3420080"/>
                <a:ext cx="641255" cy="391261"/>
              </a:xfrm>
              <a:prstGeom prst="rect">
                <a:avLst/>
              </a:prstGeom>
              <a:blipFill rotWithShape="0">
                <a:blip r:embed="rId5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308077" y="3447800"/>
                <a:ext cx="6412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077" y="3447800"/>
                <a:ext cx="641255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396373" y="4009293"/>
                <a:ext cx="641255" cy="391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altLang="ko-KR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ko-KR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n-US" altLang="ko-KR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373" y="4009293"/>
                <a:ext cx="641255" cy="391261"/>
              </a:xfrm>
              <a:prstGeom prst="rect">
                <a:avLst/>
              </a:prstGeom>
              <a:blipFill rotWithShape="0">
                <a:blip r:embed="rId7"/>
                <a:stretch>
                  <a:fillRect r="-64762" b="-781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직선 화살표 연결선 46"/>
          <p:cNvCxnSpPr>
            <a:stCxn id="46" idx="0"/>
          </p:cNvCxnSpPr>
          <p:nvPr/>
        </p:nvCxnSpPr>
        <p:spPr>
          <a:xfrm flipH="1" flipV="1">
            <a:off x="2717000" y="3520502"/>
            <a:ext cx="1" cy="48879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86588" y="4836573"/>
                <a:ext cx="8424936" cy="507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i="1">
                              <a:latin typeface="Cambria Math"/>
                            </a:rPr>
                            <m:t>𝑑</m:t>
                          </m:r>
                          <m:d>
                            <m:dPr>
                              <m:ctrlP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20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ko-KR" sz="20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ko-KR" sz="2000" i="1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altLang="ko-KR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ko-KR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20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ko-KR" sz="20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ko-KR" sz="2000" i="1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altLang="ko-KR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ko-KR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ko-K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2000" i="1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altLang="ko-KR" sz="2000" i="1">
                                          <a:latin typeface="Cambria Math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n-US" altLang="ko-KR" sz="2000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ko-K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2000" i="1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altLang="ko-KR" sz="2000" i="1">
                                          <a:latin typeface="Cambria Math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ko-KR" sz="2000" i="1">
                                  <a:latin typeface="Cambria Math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20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altLang="ko-KR" sz="2000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ko-K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2000" i="1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altLang="ko-KR" sz="2000" i="1">
                                          <a:latin typeface="Cambria Math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ko-KR" sz="2000" i="1">
                                  <a:latin typeface="Cambria Math"/>
                                </a:rPr>
                                <m:t>+(</m:t>
                              </m:r>
                              <m:r>
                                <a:rPr lang="en-US" altLang="ko-KR" sz="20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altLang="ko-KR" sz="20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ko-KR" sz="2000" i="1"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altLang="ko-KR" sz="2000" i="1">
                                  <a:latin typeface="Cambria Math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en-US" altLang="ko-KR" sz="2000" dirty="0"/>
                                <m:t> 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altLang="ko-KR" sz="2000" dirty="0"/>
                            <m:t> </m:t>
                          </m:r>
                        </m:e>
                        <m:sup>
                          <m:r>
                            <a:rPr lang="en-US" altLang="ko-KR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ko-KR" sz="2000" b="0" dirty="0" smtClean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88" y="4836573"/>
                <a:ext cx="8424936" cy="50719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972782" y="5282977"/>
                <a:ext cx="5184576" cy="507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i="1" smtClean="0">
                          <a:latin typeface="Cambria Math"/>
                          <a:ea typeface="Cambria Math"/>
                        </a:rPr>
                        <m:t>≈</m:t>
                      </m:r>
                      <m:sSup>
                        <m:sSupPr>
                          <m:ctrlPr>
                            <a:rPr lang="en-US" altLang="ko-KR" sz="20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ko-KR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ko-KR" sz="2000" i="1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altLang="ko-KR" sz="20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ko-KR" sz="2000" i="1"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ko-KR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ko-KR" sz="2000" i="1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ko-KR" sz="20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ko-KR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ko-KR" sz="20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ko-KR" sz="20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ko-KR" sz="2000" i="1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ko-KR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ko-KR" sz="2000" i="1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ko-KR" sz="20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ko-KR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ko-KR" sz="20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altLang="ko-KR" sz="20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ko-KR" sz="2000" i="1"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nor/>
                            </m:rPr>
                            <a:rPr lang="en-US" altLang="ko-KR" sz="2000" dirty="0"/>
                            <m:t> </m:t>
                          </m:r>
                        </m:e>
                        <m:sup>
                          <m:r>
                            <a:rPr lang="en-US" altLang="ko-KR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ko-KR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2782" y="5282977"/>
                <a:ext cx="5184576" cy="50719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067444" y="5926046"/>
                <a:ext cx="6192688" cy="424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/>
                        <a:ea typeface="Cambria Math"/>
                      </a:rPr>
                      <m:t>(∵</m:t>
                    </m:r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altLang="ko-KR" sz="2000" i="1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altLang="ko-KR" sz="20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altLang="ko-KR" sz="2000" i="1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altLang="ko-KR" sz="2000" b="0" i="1" smtClean="0">
                        <a:latin typeface="Cambria Math"/>
                      </a:rPr>
                      <m:t>,</m:t>
                    </m:r>
                    <m:r>
                      <a:rPr lang="en-US" altLang="ko-KR" sz="2000" i="1">
                        <a:latin typeface="Cambria Math"/>
                      </a:rPr>
                      <m:t>𝑥</m:t>
                    </m:r>
                    <m:r>
                      <a:rPr lang="en-US" altLang="ko-KR" sz="20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altLang="ko-KR" sz="2000" i="1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altLang="ko-KR" sz="20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altLang="ko-KR" sz="2000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ko-KR" sz="2000" i="1">
                        <a:latin typeface="Cambria Math"/>
                      </a:rPr>
                      <m:t>𝑦</m:t>
                    </m:r>
                    <m:r>
                      <a:rPr lang="en-US" altLang="ko-KR" sz="20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altLang="ko-KR" sz="2000" i="1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altLang="ko-KR" sz="2000" dirty="0" smtClean="0"/>
                  <a:t> are mutually orthogonal.)</a:t>
                </a:r>
                <a:endParaRPr lang="en-US" altLang="ko-KR" sz="20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444" y="5926046"/>
                <a:ext cx="6192688" cy="424283"/>
              </a:xfrm>
              <a:prstGeom prst="rect">
                <a:avLst/>
              </a:prstGeom>
              <a:blipFill rotWithShape="0">
                <a:blip r:embed="rId10"/>
                <a:stretch>
                  <a:fillRect l="-492" t="-8571" r="-394" b="-1714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정육면체 4"/>
          <p:cNvSpPr/>
          <p:nvPr/>
        </p:nvSpPr>
        <p:spPr>
          <a:xfrm>
            <a:off x="6884865" y="2625638"/>
            <a:ext cx="1584176" cy="1584176"/>
          </a:xfrm>
          <a:prstGeom prst="cube">
            <a:avLst/>
          </a:prstGeom>
          <a:noFill/>
          <a:ln>
            <a:solidFill>
              <a:srgbClr val="1C1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연결선 6"/>
          <p:cNvCxnSpPr/>
          <p:nvPr/>
        </p:nvCxnSpPr>
        <p:spPr>
          <a:xfrm flipH="1" flipV="1">
            <a:off x="7273480" y="2625639"/>
            <a:ext cx="792088" cy="1563148"/>
          </a:xfrm>
          <a:prstGeom prst="line">
            <a:avLst/>
          </a:prstGeom>
          <a:ln w="254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841432" y="2271954"/>
                <a:ext cx="792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1432" y="2271954"/>
                <a:ext cx="792088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762482" y="4144162"/>
                <a:ext cx="792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2482" y="4144162"/>
                <a:ext cx="792088" cy="369332"/>
              </a:xfrm>
              <a:prstGeom prst="rect">
                <a:avLst/>
              </a:prstGeom>
              <a:blipFill rotWithShape="0">
                <a:blip r:embed="rId12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409384" y="2780421"/>
                <a:ext cx="6412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9384" y="2780421"/>
                <a:ext cx="641255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520804" y="4044176"/>
                <a:ext cx="641255" cy="391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0804" y="4044176"/>
                <a:ext cx="641255" cy="391261"/>
              </a:xfrm>
              <a:prstGeom prst="rect">
                <a:avLst/>
              </a:prstGeom>
              <a:blipFill rotWithShape="0">
                <a:blip r:embed="rId14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오른쪽 화살표 58"/>
          <p:cNvSpPr/>
          <p:nvPr/>
        </p:nvSpPr>
        <p:spPr>
          <a:xfrm>
            <a:off x="4849566" y="3407213"/>
            <a:ext cx="1527822" cy="225253"/>
          </a:xfrm>
          <a:prstGeom prst="rightArrow">
            <a:avLst/>
          </a:prstGeom>
          <a:noFill/>
          <a:ln>
            <a:solidFill>
              <a:srgbClr val="1C1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TextBox 59"/>
          <p:cNvSpPr txBox="1"/>
          <p:nvPr/>
        </p:nvSpPr>
        <p:spPr>
          <a:xfrm>
            <a:off x="4810154" y="3037881"/>
            <a:ext cx="1567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 smtClean="0"/>
              <a:t>orthogonality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4880" y="1256296"/>
            <a:ext cx="8505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/>
              <a:t>In high dimensional space, two randomly chosen vectors are highly likely to be orthogonal*.</a:t>
            </a:r>
            <a:endParaRPr lang="ko-KR" altLang="en-US" sz="2400" dirty="0"/>
          </a:p>
        </p:txBody>
      </p:sp>
      <p:sp>
        <p:nvSpPr>
          <p:cNvPr id="8" name="직사각형 7"/>
          <p:cNvSpPr/>
          <p:nvPr/>
        </p:nvSpPr>
        <p:spPr>
          <a:xfrm>
            <a:off x="1091798" y="6497903"/>
            <a:ext cx="81439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600" dirty="0" smtClean="0"/>
              <a:t>*Mathematical </a:t>
            </a:r>
            <a:r>
              <a:rPr lang="en-US" altLang="ko-KR" sz="1600" dirty="0"/>
              <a:t>foundations for the information age </a:t>
            </a:r>
            <a:r>
              <a:rPr lang="en-US" altLang="ko-KR" sz="1600" dirty="0" smtClean="0"/>
              <a:t>[</a:t>
            </a:r>
            <a:r>
              <a:rPr lang="en-US" altLang="ko-KR" sz="1600" dirty="0"/>
              <a:t>J. </a:t>
            </a:r>
            <a:r>
              <a:rPr lang="en-US" altLang="ko-KR" sz="1600" dirty="0" err="1"/>
              <a:t>Hopcroft</a:t>
            </a:r>
            <a:r>
              <a:rPr lang="en-US" altLang="ko-KR" sz="1600" dirty="0"/>
              <a:t>, 2010]</a:t>
            </a:r>
          </a:p>
        </p:txBody>
      </p:sp>
    </p:spTree>
    <p:extLst>
      <p:ext uri="{BB962C8B-B14F-4D97-AF65-F5344CB8AC3E}">
        <p14:creationId xmlns:p14="http://schemas.microsoft.com/office/powerpoint/2010/main" val="246395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41" grpId="0"/>
      <p:bldP spid="42" grpId="0"/>
      <p:bldP spid="43" grpId="0"/>
      <p:bldP spid="44" grpId="0"/>
      <p:bldP spid="45" grpId="0"/>
      <p:bldP spid="46" grpId="0"/>
      <p:bldP spid="52" grpId="0"/>
      <p:bldP spid="3" grpId="0"/>
      <p:bldP spid="53" grpId="0"/>
      <p:bldP spid="5" grpId="0" animBg="1"/>
      <p:bldP spid="54" grpId="0"/>
      <p:bldP spid="55" grpId="0"/>
      <p:bldP spid="56" grpId="0"/>
      <p:bldP spid="57" grpId="0"/>
      <p:bldP spid="59" grpId="0" animBg="1"/>
      <p:bldP spid="6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9332" cy="1143000"/>
          </a:xfrm>
        </p:spPr>
        <p:txBody>
          <a:bodyPr>
            <a:normAutofit/>
          </a:bodyPr>
          <a:lstStyle/>
          <a:p>
            <a:r>
              <a:rPr lang="en-US" altLang="ko-KR" sz="4000" dirty="0" smtClean="0"/>
              <a:t>Distance Estimation</a:t>
            </a:r>
            <a:endParaRPr lang="ko-KR" altLang="en-US" sz="4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34</a:t>
            </a:fld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862900" y="4450059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/>
              <a:t>Symmetric Distance</a:t>
            </a:r>
            <a:endParaRPr lang="ko-KR" alt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5239828" y="4450002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/>
              <a:t>Asymmetric Distance</a:t>
            </a:r>
            <a:endParaRPr lang="ko-KR" altLang="en-US" sz="2000" dirty="0"/>
          </a:p>
        </p:txBody>
      </p:sp>
      <p:grpSp>
        <p:nvGrpSpPr>
          <p:cNvPr id="29" name="그룹 28"/>
          <p:cNvGrpSpPr/>
          <p:nvPr/>
        </p:nvGrpSpPr>
        <p:grpSpPr>
          <a:xfrm>
            <a:off x="372873" y="1830147"/>
            <a:ext cx="3932382" cy="2534957"/>
            <a:chOff x="446919" y="1083452"/>
            <a:chExt cx="4915289" cy="3168575"/>
          </a:xfrm>
        </p:grpSpPr>
        <p:sp>
          <p:nvSpPr>
            <p:cNvPr id="35" name="타원 34"/>
            <p:cNvSpPr/>
            <p:nvPr/>
          </p:nvSpPr>
          <p:spPr>
            <a:xfrm>
              <a:off x="777129" y="1587731"/>
              <a:ext cx="1499823" cy="149982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타원 35"/>
            <p:cNvSpPr/>
            <p:nvPr/>
          </p:nvSpPr>
          <p:spPr>
            <a:xfrm>
              <a:off x="1488761" y="2299402"/>
              <a:ext cx="76561" cy="76561"/>
            </a:xfrm>
            <a:prstGeom prst="ellipse">
              <a:avLst/>
            </a:prstGeom>
            <a:solidFill>
              <a:srgbClr val="0000CC"/>
            </a:solidFill>
            <a:ln w="635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446919" y="2433185"/>
                  <a:ext cx="465222" cy="468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ko-KR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919" y="2433185"/>
                  <a:ext cx="465222" cy="468968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532631" y="3531947"/>
                  <a:ext cx="469537" cy="468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ko-KR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2631" y="3531947"/>
                  <a:ext cx="469537" cy="46896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타원 41"/>
            <p:cNvSpPr/>
            <p:nvPr/>
          </p:nvSpPr>
          <p:spPr>
            <a:xfrm>
              <a:off x="681688" y="2798905"/>
              <a:ext cx="76561" cy="76561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타원 42"/>
            <p:cNvSpPr/>
            <p:nvPr/>
          </p:nvSpPr>
          <p:spPr>
            <a:xfrm>
              <a:off x="3132265" y="2163823"/>
              <a:ext cx="1795590" cy="179559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타원 43"/>
            <p:cNvSpPr/>
            <p:nvPr/>
          </p:nvSpPr>
          <p:spPr>
            <a:xfrm>
              <a:off x="3997682" y="3023338"/>
              <a:ext cx="76561" cy="76561"/>
            </a:xfrm>
            <a:prstGeom prst="ellipse">
              <a:avLst/>
            </a:prstGeom>
            <a:solidFill>
              <a:srgbClr val="0000CC"/>
            </a:solidFill>
            <a:ln w="635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5" name="타원 44"/>
            <p:cNvSpPr/>
            <p:nvPr/>
          </p:nvSpPr>
          <p:spPr>
            <a:xfrm>
              <a:off x="4552517" y="3580129"/>
              <a:ext cx="76561" cy="76561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cxnSp>
          <p:nvCxnSpPr>
            <p:cNvPr id="46" name="직선 연결선 45"/>
            <p:cNvCxnSpPr/>
            <p:nvPr/>
          </p:nvCxnSpPr>
          <p:spPr>
            <a:xfrm>
              <a:off x="1977832" y="1083452"/>
              <a:ext cx="720080" cy="648295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직선 연결선 46"/>
            <p:cNvCxnSpPr/>
            <p:nvPr/>
          </p:nvCxnSpPr>
          <p:spPr>
            <a:xfrm flipH="1">
              <a:off x="2193857" y="1731747"/>
              <a:ext cx="504056" cy="252028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직선 연결선 47"/>
            <p:cNvCxnSpPr/>
            <p:nvPr/>
          </p:nvCxnSpPr>
          <p:spPr>
            <a:xfrm flipV="1">
              <a:off x="2697913" y="1227691"/>
              <a:ext cx="2664295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타원 48"/>
            <p:cNvSpPr/>
            <p:nvPr/>
          </p:nvSpPr>
          <p:spPr>
            <a:xfrm>
              <a:off x="446919" y="1257431"/>
              <a:ext cx="2160240" cy="2160240"/>
            </a:xfrm>
            <a:prstGeom prst="ellipse">
              <a:avLst/>
            </a:prstGeom>
            <a:noFill/>
            <a:ln w="19050">
              <a:solidFill>
                <a:srgbClr val="0000C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1499974" y="1957250"/>
                  <a:ext cx="592126" cy="4616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ko-KR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ko-KR" altLang="en-US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9974" y="1957250"/>
                  <a:ext cx="592126" cy="46164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" name="직선 연결선 50"/>
            <p:cNvCxnSpPr>
              <a:stCxn id="36" idx="2"/>
              <a:endCxn id="49" idx="2"/>
            </p:cNvCxnSpPr>
            <p:nvPr/>
          </p:nvCxnSpPr>
          <p:spPr>
            <a:xfrm flipH="1" flipV="1">
              <a:off x="446919" y="2337551"/>
              <a:ext cx="1041842" cy="132"/>
            </a:xfrm>
            <a:prstGeom prst="line">
              <a:avLst/>
            </a:prstGeom>
            <a:ln w="19050">
              <a:solidFill>
                <a:srgbClr val="0000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874904" y="1821850"/>
                  <a:ext cx="525044" cy="4616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pos m:val="top"/>
                            <m:ctrlPr>
                              <a:rPr lang="en-US" altLang="ko-KR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sSubSup>
                              <m:sSubSupPr>
                                <m:ctrlPr>
                                  <a:rPr lang="en-US" altLang="ko-KR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sub>
                              <m:sup/>
                            </m:sSubSup>
                          </m:e>
                        </m:bar>
                      </m:oMath>
                    </m:oMathPara>
                  </a14:m>
                  <a:endParaRPr lang="ko-KR" altLang="en-US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4904" y="1821850"/>
                  <a:ext cx="525044" cy="46164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타원 52"/>
            <p:cNvSpPr/>
            <p:nvPr/>
          </p:nvSpPr>
          <p:spPr>
            <a:xfrm>
              <a:off x="3364296" y="2389952"/>
              <a:ext cx="1343332" cy="1343332"/>
            </a:xfrm>
            <a:prstGeom prst="ellipse">
              <a:avLst/>
            </a:prstGeom>
            <a:noFill/>
            <a:ln w="19050">
              <a:solidFill>
                <a:srgbClr val="0000C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cxnSp>
          <p:nvCxnSpPr>
            <p:cNvPr id="54" name="직선 연결선 53"/>
            <p:cNvCxnSpPr>
              <a:stCxn id="53" idx="4"/>
              <a:endCxn id="44" idx="4"/>
            </p:cNvCxnSpPr>
            <p:nvPr/>
          </p:nvCxnSpPr>
          <p:spPr>
            <a:xfrm flipV="1">
              <a:off x="4035962" y="3099899"/>
              <a:ext cx="1" cy="633385"/>
            </a:xfrm>
            <a:prstGeom prst="line">
              <a:avLst/>
            </a:prstGeom>
            <a:ln w="19050">
              <a:solidFill>
                <a:srgbClr val="0000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3957159" y="3133782"/>
                  <a:ext cx="534581" cy="4899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pos m:val="top"/>
                            <m:ctrlPr>
                              <a:rPr lang="en-US" altLang="ko-KR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sSubSup>
                              <m:sSubSupPr>
                                <m:ctrlPr>
                                  <a:rPr lang="en-US" altLang="ko-KR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sub>
                              <m:sup/>
                            </m:sSubSup>
                          </m:e>
                        </m:bar>
                      </m:oMath>
                    </m:oMathPara>
                  </a14:m>
                  <a:endParaRPr lang="ko-KR" altLang="en-US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7159" y="3133782"/>
                  <a:ext cx="534581" cy="48994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538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6" name="직선 연결선 55"/>
            <p:cNvCxnSpPr>
              <a:stCxn id="44" idx="2"/>
              <a:endCxn id="36" idx="5"/>
            </p:cNvCxnSpPr>
            <p:nvPr/>
          </p:nvCxnSpPr>
          <p:spPr>
            <a:xfrm flipH="1" flipV="1">
              <a:off x="1554110" y="2364751"/>
              <a:ext cx="2443572" cy="696868"/>
            </a:xfrm>
            <a:prstGeom prst="line">
              <a:avLst/>
            </a:prstGeom>
            <a:ln w="19050">
              <a:solidFill>
                <a:srgbClr val="0000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124117" y="2348803"/>
                <a:ext cx="1138389" cy="391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altLang="ko-KR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ko-KR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altLang="ko-KR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ko-KR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n-US" altLang="ko-KR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ko-KR" altLang="en-US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117" y="2348803"/>
                <a:ext cx="1138389" cy="391261"/>
              </a:xfrm>
              <a:prstGeom prst="rect">
                <a:avLst/>
              </a:prstGeom>
              <a:blipFill rotWithShape="0">
                <a:blip r:embed="rId7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직선 연결선 30"/>
          <p:cNvCxnSpPr>
            <a:stCxn id="49" idx="2"/>
            <a:endCxn id="53" idx="4"/>
          </p:cNvCxnSpPr>
          <p:nvPr/>
        </p:nvCxnSpPr>
        <p:spPr>
          <a:xfrm>
            <a:off x="372873" y="2833465"/>
            <a:ext cx="2871345" cy="111662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133634" y="3085392"/>
                <a:ext cx="481349" cy="391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ko-KR" altLang="en-US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3634" y="3085392"/>
                <a:ext cx="481349" cy="391261"/>
              </a:xfrm>
              <a:prstGeom prst="rect">
                <a:avLst/>
              </a:prstGeom>
              <a:blipFill rotWithShape="0">
                <a:blip r:embed="rId8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직선 화살표 연결선 32"/>
          <p:cNvCxnSpPr/>
          <p:nvPr/>
        </p:nvCxnSpPr>
        <p:spPr>
          <a:xfrm flipH="1">
            <a:off x="2236126" y="2713878"/>
            <a:ext cx="383114" cy="383691"/>
          </a:xfrm>
          <a:prstGeom prst="straightConnector1">
            <a:avLst/>
          </a:prstGeom>
          <a:ln w="127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그룹 56"/>
          <p:cNvGrpSpPr/>
          <p:nvPr/>
        </p:nvGrpSpPr>
        <p:grpSpPr>
          <a:xfrm>
            <a:off x="4749801" y="1817913"/>
            <a:ext cx="3932382" cy="2534957"/>
            <a:chOff x="4749801" y="1201779"/>
            <a:chExt cx="3932382" cy="2534957"/>
          </a:xfrm>
        </p:grpSpPr>
        <p:grpSp>
          <p:nvGrpSpPr>
            <p:cNvPr id="58" name="그룹 57"/>
            <p:cNvGrpSpPr/>
            <p:nvPr/>
          </p:nvGrpSpPr>
          <p:grpSpPr>
            <a:xfrm>
              <a:off x="4749801" y="1201779"/>
              <a:ext cx="3932382" cy="2534957"/>
              <a:chOff x="446919" y="1083452"/>
              <a:chExt cx="4915289" cy="3168575"/>
            </a:xfrm>
          </p:grpSpPr>
          <p:sp>
            <p:nvSpPr>
              <p:cNvPr id="64" name="타원 63"/>
              <p:cNvSpPr/>
              <p:nvPr/>
            </p:nvSpPr>
            <p:spPr>
              <a:xfrm>
                <a:off x="777129" y="1587731"/>
                <a:ext cx="1499823" cy="149982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타원 64"/>
              <p:cNvSpPr/>
              <p:nvPr/>
            </p:nvSpPr>
            <p:spPr>
              <a:xfrm>
                <a:off x="1488761" y="2299402"/>
                <a:ext cx="76561" cy="76561"/>
              </a:xfrm>
              <a:prstGeom prst="ellipse">
                <a:avLst/>
              </a:prstGeom>
              <a:solidFill>
                <a:srgbClr val="0000CC"/>
              </a:solidFill>
              <a:ln w="63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TextBox 65"/>
                  <p:cNvSpPr txBox="1"/>
                  <p:nvPr/>
                </p:nvSpPr>
                <p:spPr>
                  <a:xfrm>
                    <a:off x="446919" y="2433185"/>
                    <a:ext cx="465222" cy="46896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oMath>
                      </m:oMathPara>
                    </a14:m>
                    <a:endParaRPr lang="ko-KR" alt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6" name="TextBox 6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6919" y="2433185"/>
                    <a:ext cx="465222" cy="468968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Box 66"/>
                  <p:cNvSpPr txBox="1"/>
                  <p:nvPr/>
                </p:nvSpPr>
                <p:spPr>
                  <a:xfrm>
                    <a:off x="4532631" y="3531947"/>
                    <a:ext cx="469537" cy="46896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oMath>
                      </m:oMathPara>
                    </a14:m>
                    <a:endParaRPr lang="ko-KR" alt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7" name="TextBox 6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32631" y="3531947"/>
                    <a:ext cx="469537" cy="468968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b="-6557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8" name="타원 67"/>
              <p:cNvSpPr/>
              <p:nvPr/>
            </p:nvSpPr>
            <p:spPr>
              <a:xfrm>
                <a:off x="681688" y="2798905"/>
                <a:ext cx="76561" cy="76561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타원 68"/>
              <p:cNvSpPr/>
              <p:nvPr/>
            </p:nvSpPr>
            <p:spPr>
              <a:xfrm>
                <a:off x="3132265" y="2163823"/>
                <a:ext cx="1795590" cy="179559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타원 69"/>
              <p:cNvSpPr/>
              <p:nvPr/>
            </p:nvSpPr>
            <p:spPr>
              <a:xfrm>
                <a:off x="3997682" y="3023338"/>
                <a:ext cx="76561" cy="76561"/>
              </a:xfrm>
              <a:prstGeom prst="ellipse">
                <a:avLst/>
              </a:prstGeom>
              <a:solidFill>
                <a:srgbClr val="0000CC"/>
              </a:solidFill>
              <a:ln w="63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타원 70"/>
              <p:cNvSpPr/>
              <p:nvPr/>
            </p:nvSpPr>
            <p:spPr>
              <a:xfrm>
                <a:off x="4552517" y="3580129"/>
                <a:ext cx="76561" cy="76561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72" name="직선 연결선 71"/>
              <p:cNvCxnSpPr/>
              <p:nvPr/>
            </p:nvCxnSpPr>
            <p:spPr>
              <a:xfrm>
                <a:off x="1977832" y="1083452"/>
                <a:ext cx="720080" cy="648295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직선 연결선 72"/>
              <p:cNvCxnSpPr/>
              <p:nvPr/>
            </p:nvCxnSpPr>
            <p:spPr>
              <a:xfrm flipH="1">
                <a:off x="2193857" y="1731747"/>
                <a:ext cx="504056" cy="252028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직선 연결선 73"/>
              <p:cNvCxnSpPr/>
              <p:nvPr/>
            </p:nvCxnSpPr>
            <p:spPr>
              <a:xfrm flipV="1">
                <a:off x="2697913" y="1227691"/>
                <a:ext cx="2664295" cy="50405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타원 74"/>
              <p:cNvSpPr/>
              <p:nvPr/>
            </p:nvSpPr>
            <p:spPr>
              <a:xfrm>
                <a:off x="446919" y="1257431"/>
                <a:ext cx="2160240" cy="2160240"/>
              </a:xfrm>
              <a:prstGeom prst="ellipse">
                <a:avLst/>
              </a:prstGeom>
              <a:noFill/>
              <a:ln w="19050">
                <a:solidFill>
                  <a:srgbClr val="0000CC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타원 75"/>
              <p:cNvSpPr/>
              <p:nvPr/>
            </p:nvSpPr>
            <p:spPr>
              <a:xfrm>
                <a:off x="3364296" y="2389952"/>
                <a:ext cx="1343332" cy="1343332"/>
              </a:xfrm>
              <a:prstGeom prst="ellipse">
                <a:avLst/>
              </a:prstGeom>
              <a:noFill/>
              <a:ln w="19050">
                <a:solidFill>
                  <a:srgbClr val="0000CC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77" name="직선 연결선 76"/>
              <p:cNvCxnSpPr>
                <a:stCxn id="76" idx="4"/>
                <a:endCxn id="70" idx="4"/>
              </p:cNvCxnSpPr>
              <p:nvPr/>
            </p:nvCxnSpPr>
            <p:spPr>
              <a:xfrm flipV="1">
                <a:off x="4035962" y="3099899"/>
                <a:ext cx="1" cy="633385"/>
              </a:xfrm>
              <a:prstGeom prst="line">
                <a:avLst/>
              </a:prstGeom>
              <a:ln w="19050">
                <a:solidFill>
                  <a:srgbClr val="0000CC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TextBox 77"/>
                  <p:cNvSpPr txBox="1"/>
                  <p:nvPr/>
                </p:nvSpPr>
                <p:spPr>
                  <a:xfrm>
                    <a:off x="3595377" y="3147333"/>
                    <a:ext cx="534581" cy="48994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bar>
                            <m:barPr>
                              <m:pos m:val="top"/>
                              <m:ctrlPr>
                                <a:rPr lang="en-US" altLang="ko-KR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sSubSup>
                                <m:sSubSupPr>
                                  <m:ctrlPr>
                                    <a:rPr lang="en-US" altLang="ko-KR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  <m:sup/>
                              </m:sSubSup>
                            </m:e>
                          </m:bar>
                        </m:oMath>
                      </m:oMathPara>
                    </a14:m>
                    <a:endParaRPr lang="ko-KR" altLang="en-US" dirty="0">
                      <a:solidFill>
                        <a:srgbClr val="0000CC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8" name="TextBox 7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95377" y="3147333"/>
                    <a:ext cx="534581" cy="489940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 b="-15625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59" name="직선 연결선 58"/>
            <p:cNvCxnSpPr>
              <a:stCxn id="68" idx="5"/>
              <a:endCxn id="76" idx="4"/>
            </p:cNvCxnSpPr>
            <p:nvPr/>
          </p:nvCxnSpPr>
          <p:spPr>
            <a:xfrm>
              <a:off x="4989904" y="2626475"/>
              <a:ext cx="2631242" cy="69525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7510562" y="2457024"/>
                  <a:ext cx="481349" cy="3912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ko-KR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oMath>
                    </m:oMathPara>
                  </a14:m>
                  <a:endParaRPr lang="ko-KR" altLang="en-US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0562" y="2457024"/>
                  <a:ext cx="481349" cy="391261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b="-4688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1" name="직선 연결선 60"/>
            <p:cNvCxnSpPr>
              <a:endCxn id="68" idx="6"/>
            </p:cNvCxnSpPr>
            <p:nvPr/>
          </p:nvCxnSpPr>
          <p:spPr>
            <a:xfrm flipH="1" flipV="1">
              <a:off x="4998874" y="2604820"/>
              <a:ext cx="2591646" cy="200302"/>
            </a:xfrm>
            <a:prstGeom prst="line">
              <a:avLst/>
            </a:prstGeom>
            <a:ln w="19050">
              <a:solidFill>
                <a:srgbClr val="0000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6544460" y="1717447"/>
                  <a:ext cx="1031051" cy="3912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US" altLang="ko-KR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ko-KR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altLang="ko-KR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ko-KR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  <m:r>
                          <a:rPr lang="en-US" altLang="ko-KR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ko-KR" altLang="en-US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460" y="1717447"/>
                  <a:ext cx="1031051" cy="391261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b="-7813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3" name="직선 화살표 연결선 62"/>
            <p:cNvCxnSpPr/>
            <p:nvPr/>
          </p:nvCxnSpPr>
          <p:spPr>
            <a:xfrm flipH="1">
              <a:off x="6662308" y="2066109"/>
              <a:ext cx="235852" cy="638862"/>
            </a:xfrm>
            <a:prstGeom prst="straightConnector1">
              <a:avLst/>
            </a:prstGeom>
            <a:ln w="12700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298826" y="4968447"/>
                <a:ext cx="3776034" cy="4396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𝑆𝐷</m:t>
                          </m:r>
                        </m:sub>
                        <m:sup>
                          <m:r>
                            <a:rPr lang="en-US" altLang="ko-K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𝐷𝑃𝑄</m:t>
                          </m:r>
                        </m:sup>
                      </m:sSubSup>
                      <m:sSup>
                        <m:sSupPr>
                          <m:ctrlPr>
                            <a:rPr lang="en-US" altLang="ko-K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ko-K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altLang="ko-K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altLang="ko-K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altLang="ko-K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altLang="ko-K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ko-KR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ko-K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altLang="ko-K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ko-K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altLang="ko-K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altLang="ko-K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ko-KR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ko-K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bar>
                            <m:barPr>
                              <m:pos m:val="top"/>
                              <m:ctrlP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sSubSup>
                                <m:sSubSupPr>
                                  <m:ctrlPr>
                                    <a:rPr lang="en-US" altLang="ko-K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  <m:sup/>
                              </m:sSubSup>
                            </m:e>
                          </m:bar>
                        </m:e>
                        <m:sup>
                          <m:r>
                            <a:rPr lang="en-US" altLang="ko-K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ko-KR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bar>
                            <m:barPr>
                              <m:pos m:val="top"/>
                              <m:ctrlP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sSubSup>
                                <m:sSubSupPr>
                                  <m:ctrlPr>
                                    <a:rPr lang="en-US" altLang="ko-K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  <m:sup/>
                              </m:sSubSup>
                            </m:e>
                          </m:bar>
                        </m:e>
                        <m:sup>
                          <m: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26" y="4968447"/>
                <a:ext cx="3776034" cy="439608"/>
              </a:xfrm>
              <a:prstGeom prst="rect">
                <a:avLst/>
              </a:prstGeom>
              <a:blipFill rotWithShape="0">
                <a:blip r:embed="rId14"/>
                <a:stretch>
                  <a:fillRect b="-1527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5089104" y="4968447"/>
                <a:ext cx="3199337" cy="4508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𝐴𝐷</m:t>
                          </m:r>
                        </m:sub>
                        <m:sup>
                          <m:r>
                            <a:rPr lang="en-US" altLang="ko-K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𝐷𝑃𝑄</m:t>
                          </m:r>
                        </m:sup>
                      </m:sSubSup>
                      <m:sSup>
                        <m:sSupPr>
                          <m:ctrlPr>
                            <a:rPr lang="en-US" altLang="ko-K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ko-K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altLang="ko-K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altLang="ko-K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altLang="ko-K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altLang="ko-K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ko-KR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ko-K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altLang="ko-K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ko-K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altLang="ko-K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altLang="ko-K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altLang="ko-K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ko-KR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bar>
                            <m:barPr>
                              <m:pos m:val="top"/>
                              <m:ctrlP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sSubSup>
                                <m:sSubSupPr>
                                  <m:ctrlPr>
                                    <a:rPr lang="en-US" altLang="ko-K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  <m:sup/>
                              </m:sSubSup>
                            </m:e>
                          </m:bar>
                        </m:e>
                        <m:sup>
                          <m: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9104" y="4968447"/>
                <a:ext cx="3199337" cy="450893"/>
              </a:xfrm>
              <a:prstGeom prst="rect">
                <a:avLst/>
              </a:prstGeom>
              <a:blipFill rotWithShape="0">
                <a:blip r:embed="rId15"/>
                <a:stretch>
                  <a:fillRect b="-1216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240336" y="5845858"/>
                <a:ext cx="8841731" cy="3914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altLang="ko-K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Sup>
                          <m:sSubSupPr>
                            <m:ctrlP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sub>
                          <m:sup/>
                        </m:sSubSup>
                      </m:e>
                    </m:bar>
                  </m:oMath>
                </a14:m>
                <a:r>
                  <a:rPr lang="en-US" altLang="ko-KR" dirty="0" smtClean="0">
                    <a:solidFill>
                      <a:schemeClr val="tx1"/>
                    </a:solidFill>
                  </a:rPr>
                  <a:t>: average distance from the center to points in the ring-</a:t>
                </a:r>
                <a:r>
                  <a:rPr lang="en-US" altLang="ko-KR" dirty="0" smtClean="0"/>
                  <a:t>shaped region</a:t>
                </a:r>
                <a:r>
                  <a:rPr lang="en-US" altLang="ko-KR" dirty="0" smtClean="0">
                    <a:solidFill>
                      <a:schemeClr val="tx1"/>
                    </a:solidFill>
                  </a:rPr>
                  <a:t> where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altLang="ko-KR" dirty="0" smtClean="0">
                    <a:solidFill>
                      <a:schemeClr val="tx1"/>
                    </a:solidFill>
                  </a:rPr>
                  <a:t> is in. </a:t>
                </a: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336" y="5845858"/>
                <a:ext cx="8841731" cy="391454"/>
              </a:xfrm>
              <a:prstGeom prst="rect">
                <a:avLst/>
              </a:prstGeom>
              <a:blipFill rotWithShape="0">
                <a:blip r:embed="rId16"/>
                <a:stretch>
                  <a:fillRect b="-4218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Box 81"/>
          <p:cNvSpPr txBox="1"/>
          <p:nvPr/>
        </p:nvSpPr>
        <p:spPr>
          <a:xfrm>
            <a:off x="1341677" y="1124744"/>
            <a:ext cx="3437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Distance quantization boundary</a:t>
            </a:r>
            <a:endParaRPr lang="ko-KR" altLang="en-US" dirty="0"/>
          </a:p>
        </p:txBody>
      </p:sp>
      <p:cxnSp>
        <p:nvCxnSpPr>
          <p:cNvPr id="83" name="직선 화살표 연결선 82"/>
          <p:cNvCxnSpPr>
            <a:stCxn id="82" idx="2"/>
            <a:endCxn id="43" idx="0"/>
          </p:cNvCxnSpPr>
          <p:nvPr/>
        </p:nvCxnSpPr>
        <p:spPr>
          <a:xfrm>
            <a:off x="3060432" y="1494076"/>
            <a:ext cx="179064" cy="1200401"/>
          </a:xfrm>
          <a:prstGeom prst="straightConnector1">
            <a:avLst/>
          </a:prstGeom>
          <a:ln w="12700">
            <a:solidFill>
              <a:srgbClr val="1C1C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직선 화살표 연결선 83"/>
          <p:cNvCxnSpPr>
            <a:stCxn id="82" idx="2"/>
            <a:endCxn id="90" idx="1"/>
          </p:cNvCxnSpPr>
          <p:nvPr/>
        </p:nvCxnSpPr>
        <p:spPr>
          <a:xfrm>
            <a:off x="3060432" y="1494076"/>
            <a:ext cx="1841177" cy="627066"/>
          </a:xfrm>
          <a:prstGeom prst="straightConnector1">
            <a:avLst/>
          </a:prstGeom>
          <a:ln w="12700">
            <a:solidFill>
              <a:srgbClr val="1C1C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5644558" y="1274806"/>
            <a:ext cx="3437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Cluster boundary</a:t>
            </a:r>
            <a:endParaRPr lang="ko-KR" altLang="en-US" dirty="0"/>
          </a:p>
        </p:txBody>
      </p:sp>
      <p:cxnSp>
        <p:nvCxnSpPr>
          <p:cNvPr id="86" name="직선 화살표 연결선 85"/>
          <p:cNvCxnSpPr>
            <a:stCxn id="85" idx="2"/>
          </p:cNvCxnSpPr>
          <p:nvPr/>
        </p:nvCxnSpPr>
        <p:spPr>
          <a:xfrm>
            <a:off x="7363313" y="1644138"/>
            <a:ext cx="75177" cy="490801"/>
          </a:xfrm>
          <a:prstGeom prst="straightConnector1">
            <a:avLst/>
          </a:prstGeom>
          <a:ln w="12700">
            <a:solidFill>
              <a:srgbClr val="1C1C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타원 86"/>
          <p:cNvSpPr/>
          <p:nvPr/>
        </p:nvSpPr>
        <p:spPr>
          <a:xfrm>
            <a:off x="229628" y="1826091"/>
            <a:ext cx="2014748" cy="2014748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8" name="타원 87"/>
          <p:cNvSpPr/>
          <p:nvPr/>
        </p:nvSpPr>
        <p:spPr>
          <a:xfrm>
            <a:off x="2930878" y="3072079"/>
            <a:ext cx="667921" cy="667921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9" name="타원 88"/>
          <p:cNvSpPr/>
          <p:nvPr/>
        </p:nvSpPr>
        <p:spPr>
          <a:xfrm>
            <a:off x="7282463" y="3072078"/>
            <a:ext cx="667921" cy="667921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0" name="타원 89"/>
          <p:cNvSpPr/>
          <p:nvPr/>
        </p:nvSpPr>
        <p:spPr>
          <a:xfrm>
            <a:off x="4606556" y="1826089"/>
            <a:ext cx="2014748" cy="2014748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80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892480" cy="1143000"/>
          </a:xfrm>
        </p:spPr>
        <p:txBody>
          <a:bodyPr>
            <a:normAutofit/>
          </a:bodyPr>
          <a:lstStyle/>
          <a:p>
            <a:r>
              <a:rPr lang="en-US" altLang="ko-KR" sz="4000" dirty="0" smtClean="0"/>
              <a:t>Result (1M, 960-Dim GIST)</a:t>
            </a:r>
            <a:endParaRPr lang="ko-KR" altLang="en-US" sz="6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11" y="1167560"/>
            <a:ext cx="3827899" cy="380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499" y="1178737"/>
            <a:ext cx="3850251" cy="378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TextBox 61"/>
          <p:cNvSpPr txBox="1"/>
          <p:nvPr/>
        </p:nvSpPr>
        <p:spPr>
          <a:xfrm>
            <a:off x="879067" y="4973106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/>
              <a:t>Symmetric distance</a:t>
            </a:r>
            <a:endParaRPr lang="ko-KR" altLang="en-US" sz="2000" dirty="0"/>
          </a:p>
        </p:txBody>
      </p:sp>
      <p:sp>
        <p:nvSpPr>
          <p:cNvPr id="63" name="TextBox 62"/>
          <p:cNvSpPr txBox="1"/>
          <p:nvPr/>
        </p:nvSpPr>
        <p:spPr>
          <a:xfrm>
            <a:off x="5362596" y="4973049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/>
              <a:t>Asymmetric distance</a:t>
            </a:r>
            <a:endParaRPr lang="ko-KR" altLang="en-US" sz="2000" dirty="0"/>
          </a:p>
        </p:txBody>
      </p:sp>
      <p:sp>
        <p:nvSpPr>
          <p:cNvPr id="64" name="TextBox 63"/>
          <p:cNvSpPr txBox="1"/>
          <p:nvPr/>
        </p:nvSpPr>
        <p:spPr>
          <a:xfrm>
            <a:off x="250880" y="5445224"/>
            <a:ext cx="6912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1000-nearest neighbor search </a:t>
            </a:r>
            <a:r>
              <a:rPr lang="en-US" altLang="ko-KR" sz="2000" dirty="0" err="1" smtClean="0"/>
              <a:t>mAP</a:t>
            </a:r>
            <a:endParaRPr lang="en-US" altLang="ko-KR" sz="2000" dirty="0" smtClean="0"/>
          </a:p>
          <a:p>
            <a:r>
              <a:rPr lang="en-US" altLang="ko-KR" sz="2000" dirty="0" smtClean="0"/>
              <a:t>    OPQ: Optimized PQ [</a:t>
            </a:r>
            <a:r>
              <a:rPr lang="en-US" altLang="ko-KR" sz="2000" dirty="0" err="1" smtClean="0"/>
              <a:t>Ge</a:t>
            </a:r>
            <a:r>
              <a:rPr lang="en-US" altLang="ko-KR" sz="2000" dirty="0" smtClean="0"/>
              <a:t> et al., CVPR 2013]</a:t>
            </a:r>
          </a:p>
          <a:p>
            <a:r>
              <a:rPr lang="en-US" altLang="ko-KR" sz="2000" dirty="0" smtClean="0"/>
              <a:t>    </a:t>
            </a:r>
            <a:r>
              <a:rPr lang="en-US" altLang="ko-KR" sz="2000" dirty="0" err="1" smtClean="0"/>
              <a:t>SpH</a:t>
            </a:r>
            <a:r>
              <a:rPr lang="en-US" altLang="ko-KR" sz="2000" dirty="0"/>
              <a:t>: </a:t>
            </a:r>
            <a:r>
              <a:rPr lang="en-US" altLang="ko-KR" sz="2000" dirty="0" err="1"/>
              <a:t>Sperical</a:t>
            </a:r>
            <a:r>
              <a:rPr lang="en-US" altLang="ko-KR" sz="2000" dirty="0"/>
              <a:t> Hashing [</a:t>
            </a:r>
            <a:r>
              <a:rPr lang="en-US" altLang="ko-KR" sz="2000" dirty="0" err="1"/>
              <a:t>Heo</a:t>
            </a:r>
            <a:r>
              <a:rPr lang="en-US" altLang="ko-KR" sz="2000" dirty="0"/>
              <a:t> et al., CVPR 2012]</a:t>
            </a:r>
            <a:endParaRPr lang="en-US" altLang="ko-KR" sz="2000" dirty="0" smtClean="0"/>
          </a:p>
          <a:p>
            <a:r>
              <a:rPr lang="en-US" altLang="ko-KR" sz="2000" dirty="0" smtClean="0"/>
              <a:t>     ITQ: Iterative Quantization [Gong and </a:t>
            </a:r>
            <a:r>
              <a:rPr lang="en-US" altLang="ko-KR" sz="2000" dirty="0" err="1" smtClean="0"/>
              <a:t>Lazebnik</a:t>
            </a:r>
            <a:r>
              <a:rPr lang="en-US" altLang="ko-KR" sz="2000" dirty="0" smtClean="0"/>
              <a:t>, CVPR 2011]</a:t>
            </a:r>
          </a:p>
        </p:txBody>
      </p:sp>
    </p:spTree>
    <p:extLst>
      <p:ext uri="{BB962C8B-B14F-4D97-AF65-F5344CB8AC3E}">
        <p14:creationId xmlns:p14="http://schemas.microsoft.com/office/powerpoint/2010/main" val="426489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892480" cy="1143000"/>
          </a:xfrm>
        </p:spPr>
        <p:txBody>
          <a:bodyPr>
            <a:normAutofit/>
          </a:bodyPr>
          <a:lstStyle/>
          <a:p>
            <a:r>
              <a:rPr lang="en-US" altLang="ko-KR" sz="4000" dirty="0" smtClean="0"/>
              <a:t>Result </a:t>
            </a:r>
            <a:r>
              <a:rPr lang="en-US" altLang="ko-KR" sz="4000" dirty="0"/>
              <a:t>(1M, </a:t>
            </a:r>
            <a:r>
              <a:rPr lang="en-US" altLang="ko-KR" sz="4000" dirty="0" smtClean="0"/>
              <a:t>1024-Dim </a:t>
            </a:r>
            <a:r>
              <a:rPr lang="en-US" altLang="ko-KR" sz="4000" dirty="0" err="1" smtClean="0"/>
              <a:t>BoW</a:t>
            </a:r>
            <a:r>
              <a:rPr lang="en-US" altLang="ko-KR" sz="4000" dirty="0" smtClean="0"/>
              <a:t>)</a:t>
            </a:r>
            <a:endParaRPr lang="ko-KR" altLang="en-US" sz="6000" dirty="0"/>
          </a:p>
        </p:txBody>
      </p:sp>
      <p:sp>
        <p:nvSpPr>
          <p:cNvPr id="62" name="TextBox 61"/>
          <p:cNvSpPr txBox="1"/>
          <p:nvPr/>
        </p:nvSpPr>
        <p:spPr>
          <a:xfrm>
            <a:off x="899592" y="4973106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/>
              <a:t>Original Data</a:t>
            </a:r>
            <a:endParaRPr lang="ko-KR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5364088" y="4960087"/>
                <a:ext cx="29523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sz="2000" dirty="0" smtClean="0"/>
                  <a:t> Normalized data</a:t>
                </a:r>
                <a:endParaRPr lang="ko-KR" altLang="en-US" sz="20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4960087"/>
                <a:ext cx="2952328" cy="400110"/>
              </a:xfrm>
              <a:prstGeom prst="rect">
                <a:avLst/>
              </a:prstGeom>
              <a:blipFill rotWithShape="0">
                <a:blip r:embed="rId2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/>
          <p:cNvSpPr txBox="1"/>
          <p:nvPr/>
        </p:nvSpPr>
        <p:spPr>
          <a:xfrm>
            <a:off x="250880" y="5445224"/>
            <a:ext cx="6912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1000-nearest neighbor search </a:t>
            </a:r>
            <a:r>
              <a:rPr lang="en-US" altLang="ko-KR" sz="2000" dirty="0" err="1" smtClean="0"/>
              <a:t>mAP</a:t>
            </a:r>
            <a:endParaRPr lang="en-US" altLang="ko-KR" sz="2000" dirty="0" smtClean="0"/>
          </a:p>
          <a:p>
            <a:r>
              <a:rPr lang="en-US" altLang="ko-KR" sz="2000" dirty="0" smtClean="0"/>
              <a:t>    SD: Symmetric distance</a:t>
            </a:r>
          </a:p>
          <a:p>
            <a:r>
              <a:rPr lang="en-US" altLang="ko-KR" sz="2000" dirty="0"/>
              <a:t> </a:t>
            </a:r>
            <a:r>
              <a:rPr lang="en-US" altLang="ko-KR" sz="2000" dirty="0" smtClean="0"/>
              <a:t>   AD: Asymmetric distance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23150"/>
            <a:ext cx="3816424" cy="3749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630" y="1208321"/>
            <a:ext cx="3826228" cy="3764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942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9332" cy="1143000"/>
          </a:xfrm>
        </p:spPr>
        <p:txBody>
          <a:bodyPr>
            <a:normAutofit/>
          </a:bodyPr>
          <a:lstStyle/>
          <a:p>
            <a:r>
              <a:rPr lang="en-US" altLang="ko-KR" sz="4000" dirty="0" smtClean="0"/>
              <a:t>Result (Accuracy/Time/Memory)</a:t>
            </a:r>
            <a:endParaRPr lang="ko-KR" altLang="en-US" sz="4000" dirty="0"/>
          </a:p>
        </p:txBody>
      </p:sp>
      <p:sp>
        <p:nvSpPr>
          <p:cNvPr id="164" name="내용 개체 틀 2"/>
          <p:cNvSpPr txBox="1">
            <a:spLocks/>
          </p:cNvSpPr>
          <p:nvPr/>
        </p:nvSpPr>
        <p:spPr>
          <a:xfrm>
            <a:off x="207055" y="1052735"/>
            <a:ext cx="8892480" cy="5475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/>
              <a:t>Tested on 4096-dimensional 11M </a:t>
            </a:r>
            <a:r>
              <a:rPr lang="en-US" altLang="ko-KR" sz="2400" dirty="0" smtClean="0"/>
              <a:t>CNN features</a:t>
            </a:r>
            <a:endParaRPr lang="en-US" altLang="ko-KR" sz="2400" dirty="0"/>
          </a:p>
          <a:p>
            <a:r>
              <a:rPr lang="en-US" altLang="ko-KR" sz="2400" dirty="0"/>
              <a:t>Indexer: Vector Quantization with 4K centroids (4K lists)</a:t>
            </a:r>
          </a:p>
        </p:txBody>
      </p:sp>
      <p:sp>
        <p:nvSpPr>
          <p:cNvPr id="239" name="슬라이드 번호 개체 틀 2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37</a:t>
            </a:fld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555776" y="2132856"/>
            <a:ext cx="391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 = 100K (shortlist size)</a:t>
            </a:r>
            <a:endParaRPr lang="en-US" sz="2000" b="1" dirty="0"/>
          </a:p>
        </p:txBody>
      </p:sp>
      <p:graphicFrame>
        <p:nvGraphicFramePr>
          <p:cNvPr id="6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4465465"/>
              </p:ext>
            </p:extLst>
          </p:nvPr>
        </p:nvGraphicFramePr>
        <p:xfrm>
          <a:off x="2004059" y="2445940"/>
          <a:ext cx="4686300" cy="4048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913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9332" cy="1143000"/>
          </a:xfrm>
        </p:spPr>
        <p:txBody>
          <a:bodyPr>
            <a:normAutofit/>
          </a:bodyPr>
          <a:lstStyle/>
          <a:p>
            <a:r>
              <a:rPr lang="en-US" altLang="ko-KR" sz="4000" dirty="0" smtClean="0"/>
              <a:t>Image Search Demo</a:t>
            </a:r>
            <a:endParaRPr lang="ko-KR" altLang="en-US" sz="4000" dirty="0"/>
          </a:p>
        </p:txBody>
      </p:sp>
      <p:sp>
        <p:nvSpPr>
          <p:cNvPr id="164" name="내용 개체 틀 2"/>
          <p:cNvSpPr txBox="1">
            <a:spLocks/>
          </p:cNvSpPr>
          <p:nvPr/>
        </p:nvSpPr>
        <p:spPr>
          <a:xfrm>
            <a:off x="207055" y="1052736"/>
            <a:ext cx="8892480" cy="5688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dirty="0" smtClean="0"/>
              <a:t>11M images from Flickr</a:t>
            </a:r>
          </a:p>
          <a:p>
            <a:r>
              <a:rPr lang="en-US" altLang="ko-KR" sz="2800" dirty="0" smtClean="0"/>
              <a:t>4096 dimensional image features</a:t>
            </a:r>
          </a:p>
          <a:p>
            <a:pPr lvl="1"/>
            <a:r>
              <a:rPr lang="en-US" altLang="ko-KR" dirty="0" smtClean="0"/>
              <a:t>convolutional neural network</a:t>
            </a:r>
          </a:p>
          <a:p>
            <a:pPr lvl="1"/>
            <a:endParaRPr lang="en-US" altLang="ko-KR" dirty="0"/>
          </a:p>
          <a:p>
            <a:r>
              <a:rPr lang="en-US" altLang="ko-KR" sz="2800" dirty="0" smtClean="0"/>
              <a:t>Developed during 1</a:t>
            </a:r>
            <a:r>
              <a:rPr lang="en-US" altLang="ko-KR" sz="2800" baseline="30000" dirty="0" smtClean="0"/>
              <a:t>st</a:t>
            </a:r>
            <a:r>
              <a:rPr lang="en-US" altLang="ko-KR" sz="2800" dirty="0" smtClean="0"/>
              <a:t> internship at Adobe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641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9332" cy="1143000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Contents</a:t>
            </a:r>
            <a:endParaRPr lang="ko-KR" altLang="en-US" sz="4000" dirty="0"/>
          </a:p>
        </p:txBody>
      </p:sp>
      <p:sp>
        <p:nvSpPr>
          <p:cNvPr id="40" name="슬라이드 번호 개체 틀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39</a:t>
            </a:fld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371557" y="3084189"/>
            <a:ext cx="1613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index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encode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ight Arrow 15"/>
          <p:cNvSpPr/>
          <p:nvPr/>
        </p:nvSpPr>
        <p:spPr>
          <a:xfrm>
            <a:off x="1668328" y="3753515"/>
            <a:ext cx="832465" cy="267419"/>
          </a:xfrm>
          <a:prstGeom prst="rightArrow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그룹 10"/>
          <p:cNvGrpSpPr/>
          <p:nvPr/>
        </p:nvGrpSpPr>
        <p:grpSpPr>
          <a:xfrm>
            <a:off x="85463" y="5848843"/>
            <a:ext cx="1514137" cy="679268"/>
            <a:chOff x="61374" y="4923688"/>
            <a:chExt cx="1514137" cy="679268"/>
          </a:xfrm>
        </p:grpSpPr>
        <p:sp>
          <p:nvSpPr>
            <p:cNvPr id="12" name="직사각형 55"/>
            <p:cNvSpPr/>
            <p:nvPr/>
          </p:nvSpPr>
          <p:spPr>
            <a:xfrm>
              <a:off x="61374" y="4923688"/>
              <a:ext cx="1514137" cy="67926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dirty="0" smtClean="0">
                  <a:solidFill>
                    <a:schemeClr val="tx1"/>
                  </a:solidFill>
                </a:rPr>
                <a:t>Query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pic>
          <p:nvPicPr>
            <p:cNvPr id="13" name="Picture 2" descr="C:\Users\heo\Downloads\tiger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442" y="4982501"/>
              <a:ext cx="702050" cy="561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순서도: 다중 문서 53"/>
          <p:cNvSpPr/>
          <p:nvPr/>
        </p:nvSpPr>
        <p:spPr>
          <a:xfrm>
            <a:off x="3887227" y="3232318"/>
            <a:ext cx="1767840" cy="1264920"/>
          </a:xfrm>
          <a:prstGeom prst="flowChartMultidocumen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</a:rPr>
              <a:t>Indexed Images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5" name="Right Arrow 11"/>
          <p:cNvSpPr/>
          <p:nvPr/>
        </p:nvSpPr>
        <p:spPr>
          <a:xfrm>
            <a:off x="2682205" y="3740660"/>
            <a:ext cx="925902" cy="267419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ight Arrow 13"/>
          <p:cNvSpPr/>
          <p:nvPr/>
        </p:nvSpPr>
        <p:spPr>
          <a:xfrm>
            <a:off x="5796341" y="3740660"/>
            <a:ext cx="925902" cy="267419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52722" y="3371328"/>
            <a:ext cx="1613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search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Folded Corner 18"/>
          <p:cNvSpPr/>
          <p:nvPr/>
        </p:nvSpPr>
        <p:spPr>
          <a:xfrm>
            <a:off x="6853741" y="3232318"/>
            <a:ext cx="2031788" cy="1234059"/>
          </a:xfrm>
          <a:prstGeom prst="foldedCorne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Similar Images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9" name="Picture 3" descr="C:\Users\heo\Downloads\tiger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832" y="3667856"/>
            <a:ext cx="629495" cy="43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heo\Downloads\103822523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300" y="3623569"/>
            <a:ext cx="369908" cy="55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heo\Downloads\45304887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836" y="3667856"/>
            <a:ext cx="367361" cy="55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C:\Users\heo\Downloads\AR1061-0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925" y="3695793"/>
            <a:ext cx="333997" cy="44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4"/>
          <p:cNvSpPr/>
          <p:nvPr/>
        </p:nvSpPr>
        <p:spPr>
          <a:xfrm>
            <a:off x="2564314" y="3005977"/>
            <a:ext cx="6494918" cy="163939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직사각형 55"/>
          <p:cNvSpPr/>
          <p:nvPr/>
        </p:nvSpPr>
        <p:spPr>
          <a:xfrm>
            <a:off x="113310" y="3012732"/>
            <a:ext cx="1514137" cy="163939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chemeClr val="tx1"/>
                </a:solidFill>
              </a:rPr>
              <a:t>Feature Extractor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25" name="Right Arrow 26"/>
          <p:cNvSpPr/>
          <p:nvPr/>
        </p:nvSpPr>
        <p:spPr>
          <a:xfrm rot="16200000">
            <a:off x="348374" y="5077540"/>
            <a:ext cx="1044010" cy="267419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Rectangle 27"/>
          <p:cNvSpPr/>
          <p:nvPr/>
        </p:nvSpPr>
        <p:spPr>
          <a:xfrm>
            <a:off x="1599600" y="3322327"/>
            <a:ext cx="956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 smtClean="0"/>
              <a:t>features</a:t>
            </a:r>
            <a:endParaRPr lang="ko-KR" altLang="en-US" dirty="0"/>
          </a:p>
        </p:txBody>
      </p:sp>
      <p:sp>
        <p:nvSpPr>
          <p:cNvPr id="27" name="순서도: 자기 디스크 26"/>
          <p:cNvSpPr/>
          <p:nvPr/>
        </p:nvSpPr>
        <p:spPr>
          <a:xfrm>
            <a:off x="258310" y="1412776"/>
            <a:ext cx="1224136" cy="1098339"/>
          </a:xfrm>
          <a:prstGeom prst="flowChartMagneticDisk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Image </a:t>
            </a:r>
            <a:r>
              <a:rPr lang="en-US" altLang="ko-KR" dirty="0" smtClean="0">
                <a:solidFill>
                  <a:schemeClr val="tx1"/>
                </a:solidFill>
              </a:rPr>
              <a:t>Database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8" name="Right Arrow 26"/>
          <p:cNvSpPr/>
          <p:nvPr/>
        </p:nvSpPr>
        <p:spPr>
          <a:xfrm rot="5400000">
            <a:off x="656694" y="2628214"/>
            <a:ext cx="427369" cy="267419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1930" y="1804391"/>
            <a:ext cx="65796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dirty="0" smtClean="0"/>
              <a:t>- Spherical Hashing </a:t>
            </a:r>
            <a:r>
              <a:rPr lang="en-US" altLang="ko-KR" sz="2000" dirty="0" smtClean="0"/>
              <a:t>[CVPR 2012]</a:t>
            </a:r>
          </a:p>
          <a:p>
            <a:r>
              <a:rPr lang="en-US" altLang="ko-KR" sz="2200" dirty="0" smtClean="0"/>
              <a:t>- Distance Encoded Product Quantization </a:t>
            </a:r>
            <a:r>
              <a:rPr lang="en-US" altLang="ko-KR" sz="2000" dirty="0" smtClean="0"/>
              <a:t>[CVPR 2014]</a:t>
            </a:r>
          </a:p>
          <a:p>
            <a:r>
              <a:rPr lang="en-US" altLang="ko-KR" sz="2200" dirty="0" smtClean="0">
                <a:solidFill>
                  <a:srgbClr val="FF0000"/>
                </a:solidFill>
              </a:rPr>
              <a:t>- Accurate Shortlist Computation </a:t>
            </a:r>
            <a:r>
              <a:rPr lang="en-US" altLang="ko-KR" sz="2000" dirty="0" smtClean="0">
                <a:solidFill>
                  <a:srgbClr val="FF0000"/>
                </a:solidFill>
              </a:rPr>
              <a:t>[ongoing]</a:t>
            </a:r>
            <a:endParaRPr lang="ko-KR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10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9332" cy="1143000"/>
          </a:xfrm>
        </p:spPr>
        <p:txBody>
          <a:bodyPr>
            <a:normAutofit/>
          </a:bodyPr>
          <a:lstStyle/>
          <a:p>
            <a:r>
              <a:rPr lang="en-US" altLang="ko-KR" sz="4000" dirty="0" smtClean="0"/>
              <a:t>Image Features</a:t>
            </a:r>
            <a:endParaRPr lang="ko-KR" altLang="en-US" sz="4000" dirty="0"/>
          </a:p>
        </p:txBody>
      </p:sp>
      <p:sp>
        <p:nvSpPr>
          <p:cNvPr id="9" name="내용 개체 틀 2"/>
          <p:cNvSpPr>
            <a:spLocks noGrp="1"/>
          </p:cNvSpPr>
          <p:nvPr>
            <p:ph idx="1"/>
          </p:nvPr>
        </p:nvSpPr>
        <p:spPr>
          <a:xfrm>
            <a:off x="144016" y="1229800"/>
            <a:ext cx="8892480" cy="5628199"/>
          </a:xfrm>
        </p:spPr>
        <p:txBody>
          <a:bodyPr>
            <a:normAutofit/>
          </a:bodyPr>
          <a:lstStyle/>
          <a:p>
            <a:r>
              <a:rPr lang="en-US" altLang="ko-KR" sz="2800" dirty="0" smtClean="0"/>
              <a:t>High dimensional vectors that describe images</a:t>
            </a:r>
          </a:p>
        </p:txBody>
      </p:sp>
      <p:sp>
        <p:nvSpPr>
          <p:cNvPr id="40" name="슬라이드 번호 개체 틀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4</a:t>
            </a:fld>
            <a:endParaRPr lang="ko-KR" altLang="en-US"/>
          </a:p>
        </p:txBody>
      </p:sp>
      <p:pic>
        <p:nvPicPr>
          <p:cNvPr id="52" name="Picture 7" descr="E:\Presentation\Images\20120119\airplane-133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23150"/>
            <a:ext cx="1386436" cy="103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8" descr="E:\Presentation\Images\20120119\airplane-133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18" y="3721379"/>
            <a:ext cx="1595985" cy="106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9" descr="E:\Presentation\Images\20120119\passenger_airplane_1680x10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62" y="5320633"/>
            <a:ext cx="1643927" cy="102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E:\Presentation\Images\20120119\1198084219_54adcb5d_63building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164" y="1966442"/>
            <a:ext cx="994508" cy="132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E:\Presentation\Images\20120119\new-york-chrysler-building-443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887" y="3492929"/>
            <a:ext cx="1004033" cy="133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" descr="E:\Presentation\Images\20120119\Woolworth_Building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723" y="5034553"/>
            <a:ext cx="1066800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타원 57"/>
          <p:cNvSpPr/>
          <p:nvPr/>
        </p:nvSpPr>
        <p:spPr bwMode="auto">
          <a:xfrm>
            <a:off x="3715633" y="3531532"/>
            <a:ext cx="31698" cy="25454"/>
          </a:xfrm>
          <a:prstGeom prst="ellipse">
            <a:avLst/>
          </a:prstGeom>
          <a:solidFill>
            <a:schemeClr val="tx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타원 58"/>
          <p:cNvSpPr/>
          <p:nvPr/>
        </p:nvSpPr>
        <p:spPr bwMode="auto">
          <a:xfrm>
            <a:off x="3439041" y="3670969"/>
            <a:ext cx="31698" cy="25454"/>
          </a:xfrm>
          <a:prstGeom prst="ellipse">
            <a:avLst/>
          </a:prstGeom>
          <a:solidFill>
            <a:schemeClr val="tx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타원 60"/>
          <p:cNvSpPr/>
          <p:nvPr/>
        </p:nvSpPr>
        <p:spPr bwMode="auto">
          <a:xfrm>
            <a:off x="3979663" y="4328074"/>
            <a:ext cx="31698" cy="25454"/>
          </a:xfrm>
          <a:prstGeom prst="ellipse">
            <a:avLst/>
          </a:prstGeom>
          <a:solidFill>
            <a:schemeClr val="tx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2" name="직선 연결선 61"/>
          <p:cNvCxnSpPr/>
          <p:nvPr/>
        </p:nvCxnSpPr>
        <p:spPr bwMode="auto">
          <a:xfrm>
            <a:off x="2500912" y="2737117"/>
            <a:ext cx="1158606" cy="719015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lg" len="lg"/>
          </a:ln>
          <a:effectLst/>
        </p:spPr>
      </p:cxnSp>
      <p:cxnSp>
        <p:nvCxnSpPr>
          <p:cNvPr id="63" name="직선 연결선 62"/>
          <p:cNvCxnSpPr/>
          <p:nvPr/>
        </p:nvCxnSpPr>
        <p:spPr bwMode="auto">
          <a:xfrm flipV="1">
            <a:off x="2319709" y="3760932"/>
            <a:ext cx="1027193" cy="508789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lg" len="lg"/>
          </a:ln>
          <a:effectLst/>
        </p:spPr>
      </p:cxnSp>
      <p:sp>
        <p:nvSpPr>
          <p:cNvPr id="64" name="타원 63"/>
          <p:cNvSpPr/>
          <p:nvPr/>
        </p:nvSpPr>
        <p:spPr bwMode="auto">
          <a:xfrm>
            <a:off x="5298178" y="4903072"/>
            <a:ext cx="31698" cy="25454"/>
          </a:xfrm>
          <a:prstGeom prst="ellipse">
            <a:avLst/>
          </a:prstGeom>
          <a:solidFill>
            <a:schemeClr val="tx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타원 64"/>
          <p:cNvSpPr/>
          <p:nvPr/>
        </p:nvSpPr>
        <p:spPr bwMode="auto">
          <a:xfrm>
            <a:off x="4919991" y="5386369"/>
            <a:ext cx="31698" cy="25454"/>
          </a:xfrm>
          <a:prstGeom prst="ellipse">
            <a:avLst/>
          </a:prstGeom>
          <a:solidFill>
            <a:schemeClr val="tx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타원 65"/>
          <p:cNvSpPr/>
          <p:nvPr/>
        </p:nvSpPr>
        <p:spPr bwMode="auto">
          <a:xfrm>
            <a:off x="5663803" y="5168194"/>
            <a:ext cx="31698" cy="25454"/>
          </a:xfrm>
          <a:prstGeom prst="ellipse">
            <a:avLst/>
          </a:prstGeom>
          <a:solidFill>
            <a:schemeClr val="tx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7" name="직선 연결선 66"/>
          <p:cNvCxnSpPr/>
          <p:nvPr/>
        </p:nvCxnSpPr>
        <p:spPr bwMode="auto">
          <a:xfrm flipV="1">
            <a:off x="2500912" y="4425240"/>
            <a:ext cx="1393067" cy="1106667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lg" len="lg"/>
          </a:ln>
          <a:effectLst/>
        </p:spPr>
      </p:cxnSp>
      <p:cxnSp>
        <p:nvCxnSpPr>
          <p:cNvPr id="68" name="직선 연결선 67"/>
          <p:cNvCxnSpPr/>
          <p:nvPr/>
        </p:nvCxnSpPr>
        <p:spPr bwMode="auto">
          <a:xfrm flipH="1">
            <a:off x="5394536" y="3019670"/>
            <a:ext cx="1304187" cy="1811970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lg" len="lg"/>
          </a:ln>
          <a:effectLst/>
        </p:spPr>
      </p:cxnSp>
      <p:cxnSp>
        <p:nvCxnSpPr>
          <p:cNvPr id="69" name="직선 연결선 68"/>
          <p:cNvCxnSpPr/>
          <p:nvPr/>
        </p:nvCxnSpPr>
        <p:spPr bwMode="auto">
          <a:xfrm flipH="1" flipV="1">
            <a:off x="4990766" y="5461574"/>
            <a:ext cx="1707957" cy="511125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lg" len="lg"/>
          </a:ln>
          <a:effectLst/>
        </p:spPr>
      </p:cxnSp>
      <p:cxnSp>
        <p:nvCxnSpPr>
          <p:cNvPr id="70" name="직선 연결선 69"/>
          <p:cNvCxnSpPr/>
          <p:nvPr/>
        </p:nvCxnSpPr>
        <p:spPr bwMode="auto">
          <a:xfrm flipH="1">
            <a:off x="5729384" y="4321229"/>
            <a:ext cx="1228230" cy="846965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lg" len="lg"/>
          </a:ln>
          <a:effectLst/>
        </p:spPr>
      </p:cxnSp>
      <p:sp>
        <p:nvSpPr>
          <p:cNvPr id="71" name="직사각형 70"/>
          <p:cNvSpPr/>
          <p:nvPr/>
        </p:nvSpPr>
        <p:spPr bwMode="auto">
          <a:xfrm>
            <a:off x="3213896" y="3019670"/>
            <a:ext cx="2821498" cy="2603119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3166441" y="5872178"/>
                <a:ext cx="280715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3200" b="1" i="1" smtClean="0">
                          <a:latin typeface="Cambria Math"/>
                        </a:rPr>
                        <m:t>𝒅𝒊𝒔𝒕</m:t>
                      </m:r>
                      <m:r>
                        <a:rPr lang="en-US" altLang="ko-KR" sz="3200" i="1">
                          <a:latin typeface="Cambria Math"/>
                          <a:ea typeface="Cambria Math"/>
                        </a:rPr>
                        <m:t>↓</m:t>
                      </m:r>
                      <m:r>
                        <a:rPr lang="en-US" altLang="ko-KR" sz="3200" i="1">
                          <a:latin typeface="Cambria Math"/>
                          <a:ea typeface="Cambria Math"/>
                        </a:rPr>
                        <m:t>𝒔𝒊𝒎</m:t>
                      </m:r>
                      <m:r>
                        <a:rPr lang="en-US" altLang="ko-KR" sz="3200" i="1">
                          <a:latin typeface="Cambria Math"/>
                          <a:ea typeface="Cambria Math"/>
                        </a:rPr>
                        <m:t>↑</m:t>
                      </m:r>
                    </m:oMath>
                  </m:oMathPara>
                </a14:m>
                <a:endParaRPr lang="ko-KR" altLang="en-US" sz="32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6441" y="5872178"/>
                <a:ext cx="2807154" cy="58477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002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9332" cy="1143000"/>
          </a:xfrm>
        </p:spPr>
        <p:txBody>
          <a:bodyPr>
            <a:normAutofit/>
          </a:bodyPr>
          <a:lstStyle/>
          <a:p>
            <a:r>
              <a:rPr lang="en-US" altLang="ko-KR" sz="4000" dirty="0" smtClean="0"/>
              <a:t>Search (Revisited)</a:t>
            </a:r>
            <a:endParaRPr lang="ko-KR" altLang="en-US" sz="4000" dirty="0"/>
          </a:p>
        </p:txBody>
      </p:sp>
      <p:sp>
        <p:nvSpPr>
          <p:cNvPr id="40" name="슬라이드 번호 개체 틀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40</a:t>
            </a:fld>
            <a:endParaRPr lang="ko-KR" altLang="en-US"/>
          </a:p>
        </p:txBody>
      </p:sp>
      <p:pic>
        <p:nvPicPr>
          <p:cNvPr id="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824" y="2182105"/>
            <a:ext cx="1537539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Rectangle 6"/>
          <p:cNvSpPr/>
          <p:nvPr/>
        </p:nvSpPr>
        <p:spPr>
          <a:xfrm>
            <a:off x="873964" y="3510842"/>
            <a:ext cx="2435469" cy="3511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i="1" dirty="0" smtClean="0">
                <a:solidFill>
                  <a:schemeClr val="tx1"/>
                </a:solidFill>
              </a:rPr>
              <a:t>Near cluster search</a:t>
            </a:r>
            <a:endParaRPr lang="en-US" sz="2200" i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81588" y="3420947"/>
                <a:ext cx="3905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800" b="0" i="1" smtClean="0"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88" y="3420947"/>
                <a:ext cx="390525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/>
          <p:cNvSpPr txBox="1"/>
          <p:nvPr/>
        </p:nvSpPr>
        <p:spPr>
          <a:xfrm>
            <a:off x="3184948" y="2182105"/>
            <a:ext cx="18540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/>
              <a:t>feature space</a:t>
            </a:r>
            <a:endParaRPr lang="ko-KR" altLang="en-US" sz="1600" dirty="0"/>
          </a:p>
        </p:txBody>
      </p:sp>
      <p:cxnSp>
        <p:nvCxnSpPr>
          <p:cNvPr id="75" name="Straight Arrow Connector 183"/>
          <p:cNvCxnSpPr>
            <a:stCxn id="73" idx="3"/>
            <a:endCxn id="72" idx="1"/>
          </p:cNvCxnSpPr>
          <p:nvPr/>
        </p:nvCxnSpPr>
        <p:spPr>
          <a:xfrm>
            <a:off x="472113" y="3682557"/>
            <a:ext cx="401851" cy="3878"/>
          </a:xfrm>
          <a:prstGeom prst="straightConnector1">
            <a:avLst/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212"/>
          <p:cNvCxnSpPr>
            <a:stCxn id="72" idx="3"/>
          </p:cNvCxnSpPr>
          <p:nvPr/>
        </p:nvCxnSpPr>
        <p:spPr>
          <a:xfrm>
            <a:off x="3309433" y="3686435"/>
            <a:ext cx="394848" cy="0"/>
          </a:xfrm>
          <a:prstGeom prst="straightConnector1">
            <a:avLst/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6603688" y="3897618"/>
            <a:ext cx="2000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Shortlist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8" name="Rectangle 229"/>
          <p:cNvSpPr/>
          <p:nvPr/>
        </p:nvSpPr>
        <p:spPr>
          <a:xfrm>
            <a:off x="683568" y="1820759"/>
            <a:ext cx="8132548" cy="407938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231"/>
          <p:cNvSpPr/>
          <p:nvPr/>
        </p:nvSpPr>
        <p:spPr>
          <a:xfrm>
            <a:off x="953515" y="1753921"/>
            <a:ext cx="2069958" cy="26715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solidFill>
                  <a:schemeClr val="tx1"/>
                </a:solidFill>
              </a:rPr>
              <a:t>Inverted File</a:t>
            </a:r>
            <a:endParaRPr lang="en-US" sz="2400" i="1" dirty="0">
              <a:solidFill>
                <a:schemeClr val="tx1"/>
              </a:solidFill>
            </a:endParaRPr>
          </a:p>
        </p:txBody>
      </p:sp>
      <p:sp>
        <p:nvSpPr>
          <p:cNvPr id="80" name="직사각형 3"/>
          <p:cNvSpPr/>
          <p:nvPr/>
        </p:nvSpPr>
        <p:spPr>
          <a:xfrm>
            <a:off x="4085281" y="3911075"/>
            <a:ext cx="1981200" cy="144000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직사각형 6"/>
          <p:cNvSpPr/>
          <p:nvPr/>
        </p:nvSpPr>
        <p:spPr>
          <a:xfrm>
            <a:off x="4070041" y="3490753"/>
            <a:ext cx="1600200" cy="144000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직사각형 8"/>
          <p:cNvSpPr/>
          <p:nvPr/>
        </p:nvSpPr>
        <p:spPr>
          <a:xfrm>
            <a:off x="4070041" y="3235664"/>
            <a:ext cx="1981200" cy="144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3704281" y="3144876"/>
                <a:ext cx="381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281" y="3144876"/>
                <a:ext cx="381000" cy="3077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3704281" y="3372980"/>
                <a:ext cx="381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281" y="3372980"/>
                <a:ext cx="381000" cy="3077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3704281" y="3829187"/>
                <a:ext cx="381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281" y="3829187"/>
                <a:ext cx="381000" cy="3077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TextBox 85"/>
          <p:cNvSpPr txBox="1"/>
          <p:nvPr/>
        </p:nvSpPr>
        <p:spPr>
          <a:xfrm>
            <a:off x="4731262" y="3653651"/>
            <a:ext cx="400110" cy="45126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sz="1400" dirty="0" smtClean="0"/>
              <a:t>…</a:t>
            </a:r>
            <a:endParaRPr lang="en-US" sz="1400" dirty="0"/>
          </a:p>
        </p:txBody>
      </p:sp>
      <p:graphicFrame>
        <p:nvGraphicFramePr>
          <p:cNvPr id="87" name="Table 21"/>
          <p:cNvGraphicFramePr>
            <a:graphicFrameLocks noGrp="1"/>
          </p:cNvGraphicFramePr>
          <p:nvPr>
            <p:extLst/>
          </p:nvPr>
        </p:nvGraphicFramePr>
        <p:xfrm>
          <a:off x="6488709" y="3610688"/>
          <a:ext cx="2082800" cy="2969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296965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8" name="Straight Arrow Connector 239"/>
          <p:cNvCxnSpPr/>
          <p:nvPr/>
        </p:nvCxnSpPr>
        <p:spPr>
          <a:xfrm>
            <a:off x="5953461" y="3764975"/>
            <a:ext cx="376672" cy="1"/>
          </a:xfrm>
          <a:prstGeom prst="straightConnector1">
            <a:avLst/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Left Brace 26"/>
          <p:cNvSpPr/>
          <p:nvPr/>
        </p:nvSpPr>
        <p:spPr>
          <a:xfrm rot="5400000">
            <a:off x="7433564" y="2386731"/>
            <a:ext cx="179789" cy="2082799"/>
          </a:xfrm>
          <a:prstGeom prst="leftBrace">
            <a:avLst>
              <a:gd name="adj1" fmla="val 8333"/>
              <a:gd name="adj2" fmla="val 4878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6312667" y="3009931"/>
                <a:ext cx="255448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ko-KR" sz="140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ko-KR" altLang="en-US" sz="1400" dirty="0" smtClean="0"/>
                  <a:t> </a:t>
                </a:r>
                <a:r>
                  <a:rPr lang="en-US" altLang="ko-KR" sz="1400" dirty="0" smtClean="0"/>
                  <a:t>(shortlist size)</a:t>
                </a:r>
                <a:endParaRPr lang="ko-KR" altLang="en-US" sz="14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667" y="3009931"/>
                <a:ext cx="2554488" cy="307777"/>
              </a:xfrm>
              <a:prstGeom prst="rect">
                <a:avLst/>
              </a:prstGeom>
              <a:blipFill rotWithShape="0">
                <a:blip r:embed="rId8"/>
                <a:stretch>
                  <a:fillRect t="-6000" b="-18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1" name="Table 243"/>
          <p:cNvGraphicFramePr>
            <a:graphicFrameLocks noGrp="1"/>
          </p:cNvGraphicFramePr>
          <p:nvPr>
            <p:extLst/>
          </p:nvPr>
        </p:nvGraphicFramePr>
        <p:xfrm>
          <a:off x="3275984" y="4885491"/>
          <a:ext cx="833120" cy="2969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  <a:gridCol w="208280"/>
                <a:gridCol w="208280"/>
                <a:gridCol w="208280"/>
              </a:tblGrid>
              <a:tr h="296965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2" name="Rectangle 244"/>
          <p:cNvSpPr/>
          <p:nvPr/>
        </p:nvSpPr>
        <p:spPr>
          <a:xfrm>
            <a:off x="5084401" y="4865398"/>
            <a:ext cx="2201488" cy="3511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i="1" dirty="0" smtClean="0">
                <a:solidFill>
                  <a:schemeClr val="tx1"/>
                </a:solidFill>
              </a:rPr>
              <a:t>Re-ranking</a:t>
            </a:r>
            <a:endParaRPr lang="en-US" sz="2200" i="1" dirty="0">
              <a:solidFill>
                <a:schemeClr val="tx1"/>
              </a:solidFill>
            </a:endParaRPr>
          </a:p>
        </p:txBody>
      </p:sp>
      <p:cxnSp>
        <p:nvCxnSpPr>
          <p:cNvPr id="93" name="Elbow Connector 246"/>
          <p:cNvCxnSpPr/>
          <p:nvPr/>
        </p:nvCxnSpPr>
        <p:spPr>
          <a:xfrm rot="5400000">
            <a:off x="7167896" y="4651838"/>
            <a:ext cx="558526" cy="205744"/>
          </a:xfrm>
          <a:prstGeom prst="bentConnector2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248"/>
          <p:cNvCxnSpPr>
            <a:stCxn id="92" idx="1"/>
            <a:endCxn id="91" idx="3"/>
          </p:cNvCxnSpPr>
          <p:nvPr/>
        </p:nvCxnSpPr>
        <p:spPr>
          <a:xfrm flipH="1" flipV="1">
            <a:off x="4109104" y="5033973"/>
            <a:ext cx="975297" cy="7018"/>
          </a:xfrm>
          <a:prstGeom prst="straightConnector1">
            <a:avLst/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2119372" y="5166293"/>
                <a:ext cx="299377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0" dirty="0" smtClean="0"/>
                  <a:t>Top 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sz="1600" dirty="0" smtClean="0"/>
                  <a:t> elements according to </a:t>
                </a:r>
                <a:br>
                  <a:rPr lang="en-US" sz="1600" dirty="0" smtClean="0"/>
                </a:br>
                <a:r>
                  <a:rPr lang="en-US" sz="1600" dirty="0" smtClean="0"/>
                  <a:t>estimated distance</a:t>
                </a:r>
                <a:endParaRPr lang="en-US" sz="1600" dirty="0"/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9372" y="5166293"/>
                <a:ext cx="2993775" cy="584775"/>
              </a:xfrm>
              <a:prstGeom prst="rect">
                <a:avLst/>
              </a:prstGeom>
              <a:blipFill rotWithShape="0">
                <a:blip r:embed="rId9"/>
                <a:stretch>
                  <a:fillRect t="-4167" b="-1145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Left Brace 252"/>
          <p:cNvSpPr/>
          <p:nvPr/>
        </p:nvSpPr>
        <p:spPr>
          <a:xfrm rot="5400000">
            <a:off x="3590389" y="4335417"/>
            <a:ext cx="193565" cy="843863"/>
          </a:xfrm>
          <a:prstGeom prst="leftBrace">
            <a:avLst>
              <a:gd name="adj1" fmla="val 8333"/>
              <a:gd name="adj2" fmla="val 4878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3444119" y="4413628"/>
                <a:ext cx="5623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119" y="4413628"/>
                <a:ext cx="562303" cy="30777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614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9332" cy="1143000"/>
          </a:xfrm>
        </p:spPr>
        <p:txBody>
          <a:bodyPr>
            <a:normAutofit/>
          </a:bodyPr>
          <a:lstStyle/>
          <a:p>
            <a:r>
              <a:rPr lang="en-US" altLang="ko-KR" sz="4000" dirty="0" smtClean="0"/>
              <a:t>To </a:t>
            </a:r>
            <a:r>
              <a:rPr lang="en-US" altLang="ko-KR" sz="4000" dirty="0"/>
              <a:t>Improve Shortlist</a:t>
            </a:r>
            <a:endParaRPr lang="ko-KR" altLang="en-US" sz="4000" dirty="0"/>
          </a:p>
        </p:txBody>
      </p:sp>
      <p:sp>
        <p:nvSpPr>
          <p:cNvPr id="239" name="슬라이드 번호 개체 틀 2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41</a:t>
            </a:fld>
            <a:endParaRPr lang="ko-KR" altLang="en-US"/>
          </a:p>
        </p:txBody>
      </p:sp>
      <p:grpSp>
        <p:nvGrpSpPr>
          <p:cNvPr id="9" name="그룹 8"/>
          <p:cNvGrpSpPr/>
          <p:nvPr/>
        </p:nvGrpSpPr>
        <p:grpSpPr>
          <a:xfrm>
            <a:off x="524881" y="2586307"/>
            <a:ext cx="2963456" cy="2117197"/>
            <a:chOff x="1756591" y="3938588"/>
            <a:chExt cx="2934115" cy="2117197"/>
          </a:xfrm>
        </p:grpSpPr>
        <p:sp>
          <p:nvSpPr>
            <p:cNvPr id="10" name="자유형 9"/>
            <p:cNvSpPr/>
            <p:nvPr/>
          </p:nvSpPr>
          <p:spPr>
            <a:xfrm>
              <a:off x="2614613" y="3938588"/>
              <a:ext cx="1681162" cy="2100262"/>
            </a:xfrm>
            <a:custGeom>
              <a:avLst/>
              <a:gdLst>
                <a:gd name="connsiteX0" fmla="*/ 109537 w 1681162"/>
                <a:gd name="connsiteY0" fmla="*/ 514350 h 2100262"/>
                <a:gd name="connsiteX1" fmla="*/ 204787 w 1681162"/>
                <a:gd name="connsiteY1" fmla="*/ 514350 h 2100262"/>
                <a:gd name="connsiteX2" fmla="*/ 238125 w 1681162"/>
                <a:gd name="connsiteY2" fmla="*/ 481012 h 2100262"/>
                <a:gd name="connsiteX3" fmla="*/ 252412 w 1681162"/>
                <a:gd name="connsiteY3" fmla="*/ 476250 h 2100262"/>
                <a:gd name="connsiteX4" fmla="*/ 261937 w 1681162"/>
                <a:gd name="connsiteY4" fmla="*/ 461962 h 2100262"/>
                <a:gd name="connsiteX5" fmla="*/ 304800 w 1681162"/>
                <a:gd name="connsiteY5" fmla="*/ 433387 h 2100262"/>
                <a:gd name="connsiteX6" fmla="*/ 314325 w 1681162"/>
                <a:gd name="connsiteY6" fmla="*/ 419100 h 2100262"/>
                <a:gd name="connsiteX7" fmla="*/ 333375 w 1681162"/>
                <a:gd name="connsiteY7" fmla="*/ 395287 h 2100262"/>
                <a:gd name="connsiteX8" fmla="*/ 342900 w 1681162"/>
                <a:gd name="connsiteY8" fmla="*/ 366712 h 2100262"/>
                <a:gd name="connsiteX9" fmla="*/ 347662 w 1681162"/>
                <a:gd name="connsiteY9" fmla="*/ 352425 h 2100262"/>
                <a:gd name="connsiteX10" fmla="*/ 357187 w 1681162"/>
                <a:gd name="connsiteY10" fmla="*/ 333375 h 2100262"/>
                <a:gd name="connsiteX11" fmla="*/ 366712 w 1681162"/>
                <a:gd name="connsiteY11" fmla="*/ 290512 h 2100262"/>
                <a:gd name="connsiteX12" fmla="*/ 376237 w 1681162"/>
                <a:gd name="connsiteY12" fmla="*/ 257175 h 2100262"/>
                <a:gd name="connsiteX13" fmla="*/ 381000 w 1681162"/>
                <a:gd name="connsiteY13" fmla="*/ 209550 h 2100262"/>
                <a:gd name="connsiteX14" fmla="*/ 385762 w 1681162"/>
                <a:gd name="connsiteY14" fmla="*/ 195262 h 2100262"/>
                <a:gd name="connsiteX15" fmla="*/ 390525 w 1681162"/>
                <a:gd name="connsiteY15" fmla="*/ 171450 h 2100262"/>
                <a:gd name="connsiteX16" fmla="*/ 400050 w 1681162"/>
                <a:gd name="connsiteY16" fmla="*/ 133350 h 2100262"/>
                <a:gd name="connsiteX17" fmla="*/ 433387 w 1681162"/>
                <a:gd name="connsiteY17" fmla="*/ 85725 h 2100262"/>
                <a:gd name="connsiteX18" fmla="*/ 452437 w 1681162"/>
                <a:gd name="connsiteY18" fmla="*/ 66675 h 2100262"/>
                <a:gd name="connsiteX19" fmla="*/ 490537 w 1681162"/>
                <a:gd name="connsiteY19" fmla="*/ 52387 h 2100262"/>
                <a:gd name="connsiteX20" fmla="*/ 504825 w 1681162"/>
                <a:gd name="connsiteY20" fmla="*/ 47625 h 2100262"/>
                <a:gd name="connsiteX21" fmla="*/ 519112 w 1681162"/>
                <a:gd name="connsiteY21" fmla="*/ 38100 h 2100262"/>
                <a:gd name="connsiteX22" fmla="*/ 557212 w 1681162"/>
                <a:gd name="connsiteY22" fmla="*/ 23812 h 2100262"/>
                <a:gd name="connsiteX23" fmla="*/ 581025 w 1681162"/>
                <a:gd name="connsiteY23" fmla="*/ 14287 h 2100262"/>
                <a:gd name="connsiteX24" fmla="*/ 614362 w 1681162"/>
                <a:gd name="connsiteY24" fmla="*/ 9525 h 2100262"/>
                <a:gd name="connsiteX25" fmla="*/ 638175 w 1681162"/>
                <a:gd name="connsiteY25" fmla="*/ 4762 h 2100262"/>
                <a:gd name="connsiteX26" fmla="*/ 814387 w 1681162"/>
                <a:gd name="connsiteY26" fmla="*/ 0 h 2100262"/>
                <a:gd name="connsiteX27" fmla="*/ 904875 w 1681162"/>
                <a:gd name="connsiteY27" fmla="*/ 4762 h 2100262"/>
                <a:gd name="connsiteX28" fmla="*/ 919162 w 1681162"/>
                <a:gd name="connsiteY28" fmla="*/ 9525 h 2100262"/>
                <a:gd name="connsiteX29" fmla="*/ 947737 w 1681162"/>
                <a:gd name="connsiteY29" fmla="*/ 28575 h 2100262"/>
                <a:gd name="connsiteX30" fmla="*/ 957262 w 1681162"/>
                <a:gd name="connsiteY30" fmla="*/ 42862 h 2100262"/>
                <a:gd name="connsiteX31" fmla="*/ 976312 w 1681162"/>
                <a:gd name="connsiteY31" fmla="*/ 57150 h 2100262"/>
                <a:gd name="connsiteX32" fmla="*/ 1009650 w 1681162"/>
                <a:gd name="connsiteY32" fmla="*/ 76200 h 2100262"/>
                <a:gd name="connsiteX33" fmla="*/ 1023937 w 1681162"/>
                <a:gd name="connsiteY33" fmla="*/ 90487 h 2100262"/>
                <a:gd name="connsiteX34" fmla="*/ 1047750 w 1681162"/>
                <a:gd name="connsiteY34" fmla="*/ 109537 h 2100262"/>
                <a:gd name="connsiteX35" fmla="*/ 1066800 w 1681162"/>
                <a:gd name="connsiteY35" fmla="*/ 128587 h 2100262"/>
                <a:gd name="connsiteX36" fmla="*/ 1090612 w 1681162"/>
                <a:gd name="connsiteY36" fmla="*/ 142875 h 2100262"/>
                <a:gd name="connsiteX37" fmla="*/ 1152525 w 1681162"/>
                <a:gd name="connsiteY37" fmla="*/ 185737 h 2100262"/>
                <a:gd name="connsiteX38" fmla="*/ 1181100 w 1681162"/>
                <a:gd name="connsiteY38" fmla="*/ 204787 h 2100262"/>
                <a:gd name="connsiteX39" fmla="*/ 1290637 w 1681162"/>
                <a:gd name="connsiteY39" fmla="*/ 280987 h 2100262"/>
                <a:gd name="connsiteX40" fmla="*/ 1328737 w 1681162"/>
                <a:gd name="connsiteY40" fmla="*/ 304800 h 2100262"/>
                <a:gd name="connsiteX41" fmla="*/ 1357312 w 1681162"/>
                <a:gd name="connsiteY41" fmla="*/ 338137 h 2100262"/>
                <a:gd name="connsiteX42" fmla="*/ 1390650 w 1681162"/>
                <a:gd name="connsiteY42" fmla="*/ 371475 h 2100262"/>
                <a:gd name="connsiteX43" fmla="*/ 1414462 w 1681162"/>
                <a:gd name="connsiteY43" fmla="*/ 409575 h 2100262"/>
                <a:gd name="connsiteX44" fmla="*/ 1457325 w 1681162"/>
                <a:gd name="connsiteY44" fmla="*/ 461962 h 2100262"/>
                <a:gd name="connsiteX45" fmla="*/ 1481137 w 1681162"/>
                <a:gd name="connsiteY45" fmla="*/ 485775 h 2100262"/>
                <a:gd name="connsiteX46" fmla="*/ 1514475 w 1681162"/>
                <a:gd name="connsiteY46" fmla="*/ 533400 h 2100262"/>
                <a:gd name="connsiteX47" fmla="*/ 1528762 w 1681162"/>
                <a:gd name="connsiteY47" fmla="*/ 552450 h 2100262"/>
                <a:gd name="connsiteX48" fmla="*/ 1552575 w 1681162"/>
                <a:gd name="connsiteY48" fmla="*/ 581025 h 2100262"/>
                <a:gd name="connsiteX49" fmla="*/ 1562100 w 1681162"/>
                <a:gd name="connsiteY49" fmla="*/ 604837 h 2100262"/>
                <a:gd name="connsiteX50" fmla="*/ 1581150 w 1681162"/>
                <a:gd name="connsiteY50" fmla="*/ 628650 h 2100262"/>
                <a:gd name="connsiteX51" fmla="*/ 1647825 w 1681162"/>
                <a:gd name="connsiteY51" fmla="*/ 762000 h 2100262"/>
                <a:gd name="connsiteX52" fmla="*/ 1662112 w 1681162"/>
                <a:gd name="connsiteY52" fmla="*/ 838200 h 2100262"/>
                <a:gd name="connsiteX53" fmla="*/ 1676400 w 1681162"/>
                <a:gd name="connsiteY53" fmla="*/ 1071562 h 2100262"/>
                <a:gd name="connsiteX54" fmla="*/ 1681162 w 1681162"/>
                <a:gd name="connsiteY54" fmla="*/ 1385887 h 2100262"/>
                <a:gd name="connsiteX55" fmla="*/ 1676400 w 1681162"/>
                <a:gd name="connsiteY55" fmla="*/ 1719262 h 2100262"/>
                <a:gd name="connsiteX56" fmla="*/ 1666875 w 1681162"/>
                <a:gd name="connsiteY56" fmla="*/ 1738312 h 2100262"/>
                <a:gd name="connsiteX57" fmla="*/ 1662112 w 1681162"/>
                <a:gd name="connsiteY57" fmla="*/ 1752600 h 2100262"/>
                <a:gd name="connsiteX58" fmla="*/ 1633537 w 1681162"/>
                <a:gd name="connsiteY58" fmla="*/ 1795462 h 2100262"/>
                <a:gd name="connsiteX59" fmla="*/ 1609725 w 1681162"/>
                <a:gd name="connsiteY59" fmla="*/ 1843087 h 2100262"/>
                <a:gd name="connsiteX60" fmla="*/ 1600200 w 1681162"/>
                <a:gd name="connsiteY60" fmla="*/ 1857375 h 2100262"/>
                <a:gd name="connsiteX61" fmla="*/ 1576387 w 1681162"/>
                <a:gd name="connsiteY61" fmla="*/ 1885950 h 2100262"/>
                <a:gd name="connsiteX62" fmla="*/ 1557337 w 1681162"/>
                <a:gd name="connsiteY62" fmla="*/ 1914525 h 2100262"/>
                <a:gd name="connsiteX63" fmla="*/ 1538287 w 1681162"/>
                <a:gd name="connsiteY63" fmla="*/ 1938337 h 2100262"/>
                <a:gd name="connsiteX64" fmla="*/ 1528762 w 1681162"/>
                <a:gd name="connsiteY64" fmla="*/ 1952625 h 2100262"/>
                <a:gd name="connsiteX65" fmla="*/ 1514475 w 1681162"/>
                <a:gd name="connsiteY65" fmla="*/ 1962150 h 2100262"/>
                <a:gd name="connsiteX66" fmla="*/ 1495425 w 1681162"/>
                <a:gd name="connsiteY66" fmla="*/ 1981200 h 2100262"/>
                <a:gd name="connsiteX67" fmla="*/ 1481137 w 1681162"/>
                <a:gd name="connsiteY67" fmla="*/ 1985962 h 2100262"/>
                <a:gd name="connsiteX68" fmla="*/ 1462087 w 1681162"/>
                <a:gd name="connsiteY68" fmla="*/ 1995487 h 2100262"/>
                <a:gd name="connsiteX69" fmla="*/ 1433512 w 1681162"/>
                <a:gd name="connsiteY69" fmla="*/ 2005012 h 2100262"/>
                <a:gd name="connsiteX70" fmla="*/ 1395412 w 1681162"/>
                <a:gd name="connsiteY70" fmla="*/ 2024062 h 2100262"/>
                <a:gd name="connsiteX71" fmla="*/ 1333500 w 1681162"/>
                <a:gd name="connsiteY71" fmla="*/ 2038350 h 2100262"/>
                <a:gd name="connsiteX72" fmla="*/ 1314450 w 1681162"/>
                <a:gd name="connsiteY72" fmla="*/ 2043112 h 2100262"/>
                <a:gd name="connsiteX73" fmla="*/ 1300162 w 1681162"/>
                <a:gd name="connsiteY73" fmla="*/ 2047875 h 2100262"/>
                <a:gd name="connsiteX74" fmla="*/ 1195387 w 1681162"/>
                <a:gd name="connsiteY74" fmla="*/ 2057400 h 2100262"/>
                <a:gd name="connsiteX75" fmla="*/ 1143000 w 1681162"/>
                <a:gd name="connsiteY75" fmla="*/ 2062162 h 2100262"/>
                <a:gd name="connsiteX76" fmla="*/ 1028700 w 1681162"/>
                <a:gd name="connsiteY76" fmla="*/ 2066925 h 2100262"/>
                <a:gd name="connsiteX77" fmla="*/ 1009650 w 1681162"/>
                <a:gd name="connsiteY77" fmla="*/ 2071687 h 2100262"/>
                <a:gd name="connsiteX78" fmla="*/ 995362 w 1681162"/>
                <a:gd name="connsiteY78" fmla="*/ 2076450 h 2100262"/>
                <a:gd name="connsiteX79" fmla="*/ 895350 w 1681162"/>
                <a:gd name="connsiteY79" fmla="*/ 2081212 h 2100262"/>
                <a:gd name="connsiteX80" fmla="*/ 847725 w 1681162"/>
                <a:gd name="connsiteY80" fmla="*/ 2090737 h 2100262"/>
                <a:gd name="connsiteX81" fmla="*/ 809625 w 1681162"/>
                <a:gd name="connsiteY81" fmla="*/ 2100262 h 2100262"/>
                <a:gd name="connsiteX82" fmla="*/ 561975 w 1681162"/>
                <a:gd name="connsiteY82" fmla="*/ 2095500 h 2100262"/>
                <a:gd name="connsiteX83" fmla="*/ 542925 w 1681162"/>
                <a:gd name="connsiteY83" fmla="*/ 2085975 h 2100262"/>
                <a:gd name="connsiteX84" fmla="*/ 471487 w 1681162"/>
                <a:gd name="connsiteY84" fmla="*/ 2071687 h 2100262"/>
                <a:gd name="connsiteX85" fmla="*/ 428625 w 1681162"/>
                <a:gd name="connsiteY85" fmla="*/ 2057400 h 2100262"/>
                <a:gd name="connsiteX86" fmla="*/ 414337 w 1681162"/>
                <a:gd name="connsiteY86" fmla="*/ 2047875 h 2100262"/>
                <a:gd name="connsiteX87" fmla="*/ 385762 w 1681162"/>
                <a:gd name="connsiteY87" fmla="*/ 2038350 h 2100262"/>
                <a:gd name="connsiteX88" fmla="*/ 361950 w 1681162"/>
                <a:gd name="connsiteY88" fmla="*/ 2024062 h 2100262"/>
                <a:gd name="connsiteX89" fmla="*/ 333375 w 1681162"/>
                <a:gd name="connsiteY89" fmla="*/ 2009775 h 2100262"/>
                <a:gd name="connsiteX90" fmla="*/ 295275 w 1681162"/>
                <a:gd name="connsiteY90" fmla="*/ 1985962 h 2100262"/>
                <a:gd name="connsiteX91" fmla="*/ 266700 w 1681162"/>
                <a:gd name="connsiteY91" fmla="*/ 1966912 h 2100262"/>
                <a:gd name="connsiteX92" fmla="*/ 238125 w 1681162"/>
                <a:gd name="connsiteY92" fmla="*/ 1938337 h 2100262"/>
                <a:gd name="connsiteX93" fmla="*/ 214312 w 1681162"/>
                <a:gd name="connsiteY93" fmla="*/ 1900237 h 2100262"/>
                <a:gd name="connsiteX94" fmla="*/ 204787 w 1681162"/>
                <a:gd name="connsiteY94" fmla="*/ 1881187 h 2100262"/>
                <a:gd name="connsiteX95" fmla="*/ 180975 w 1681162"/>
                <a:gd name="connsiteY95" fmla="*/ 1838325 h 2100262"/>
                <a:gd name="connsiteX96" fmla="*/ 171450 w 1681162"/>
                <a:gd name="connsiteY96" fmla="*/ 1809750 h 2100262"/>
                <a:gd name="connsiteX97" fmla="*/ 161925 w 1681162"/>
                <a:gd name="connsiteY97" fmla="*/ 1776412 h 2100262"/>
                <a:gd name="connsiteX98" fmla="*/ 166687 w 1681162"/>
                <a:gd name="connsiteY98" fmla="*/ 1676400 h 2100262"/>
                <a:gd name="connsiteX99" fmla="*/ 176212 w 1681162"/>
                <a:gd name="connsiteY99" fmla="*/ 1657350 h 2100262"/>
                <a:gd name="connsiteX100" fmla="*/ 180975 w 1681162"/>
                <a:gd name="connsiteY100" fmla="*/ 1633537 h 2100262"/>
                <a:gd name="connsiteX101" fmla="*/ 190500 w 1681162"/>
                <a:gd name="connsiteY101" fmla="*/ 1604962 h 2100262"/>
                <a:gd name="connsiteX102" fmla="*/ 195262 w 1681162"/>
                <a:gd name="connsiteY102" fmla="*/ 1585912 h 2100262"/>
                <a:gd name="connsiteX103" fmla="*/ 204787 w 1681162"/>
                <a:gd name="connsiteY103" fmla="*/ 1566862 h 2100262"/>
                <a:gd name="connsiteX104" fmla="*/ 209550 w 1681162"/>
                <a:gd name="connsiteY104" fmla="*/ 1547812 h 2100262"/>
                <a:gd name="connsiteX105" fmla="*/ 219075 w 1681162"/>
                <a:gd name="connsiteY105" fmla="*/ 1519237 h 2100262"/>
                <a:gd name="connsiteX106" fmla="*/ 223837 w 1681162"/>
                <a:gd name="connsiteY106" fmla="*/ 1504950 h 2100262"/>
                <a:gd name="connsiteX107" fmla="*/ 238125 w 1681162"/>
                <a:gd name="connsiteY107" fmla="*/ 1471612 h 2100262"/>
                <a:gd name="connsiteX108" fmla="*/ 242887 w 1681162"/>
                <a:gd name="connsiteY108" fmla="*/ 1452562 h 2100262"/>
                <a:gd name="connsiteX109" fmla="*/ 252412 w 1681162"/>
                <a:gd name="connsiteY109" fmla="*/ 1433512 h 2100262"/>
                <a:gd name="connsiteX110" fmla="*/ 261937 w 1681162"/>
                <a:gd name="connsiteY110" fmla="*/ 1395412 h 2100262"/>
                <a:gd name="connsiteX111" fmla="*/ 276225 w 1681162"/>
                <a:gd name="connsiteY111" fmla="*/ 1357312 h 2100262"/>
                <a:gd name="connsiteX112" fmla="*/ 290512 w 1681162"/>
                <a:gd name="connsiteY112" fmla="*/ 1309687 h 2100262"/>
                <a:gd name="connsiteX113" fmla="*/ 300037 w 1681162"/>
                <a:gd name="connsiteY113" fmla="*/ 1276350 h 2100262"/>
                <a:gd name="connsiteX114" fmla="*/ 304800 w 1681162"/>
                <a:gd name="connsiteY114" fmla="*/ 1233487 h 2100262"/>
                <a:gd name="connsiteX115" fmla="*/ 309562 w 1681162"/>
                <a:gd name="connsiteY115" fmla="*/ 1214437 h 2100262"/>
                <a:gd name="connsiteX116" fmla="*/ 319087 w 1681162"/>
                <a:gd name="connsiteY116" fmla="*/ 1152525 h 2100262"/>
                <a:gd name="connsiteX117" fmla="*/ 314325 w 1681162"/>
                <a:gd name="connsiteY117" fmla="*/ 1052512 h 2100262"/>
                <a:gd name="connsiteX118" fmla="*/ 309562 w 1681162"/>
                <a:gd name="connsiteY118" fmla="*/ 1038225 h 2100262"/>
                <a:gd name="connsiteX119" fmla="*/ 300037 w 1681162"/>
                <a:gd name="connsiteY119" fmla="*/ 1023937 h 2100262"/>
                <a:gd name="connsiteX120" fmla="*/ 285750 w 1681162"/>
                <a:gd name="connsiteY120" fmla="*/ 1004887 h 2100262"/>
                <a:gd name="connsiteX121" fmla="*/ 261937 w 1681162"/>
                <a:gd name="connsiteY121" fmla="*/ 971550 h 2100262"/>
                <a:gd name="connsiteX122" fmla="*/ 228600 w 1681162"/>
                <a:gd name="connsiteY122" fmla="*/ 938212 h 2100262"/>
                <a:gd name="connsiteX123" fmla="*/ 171450 w 1681162"/>
                <a:gd name="connsiteY123" fmla="*/ 904875 h 2100262"/>
                <a:gd name="connsiteX124" fmla="*/ 142875 w 1681162"/>
                <a:gd name="connsiteY124" fmla="*/ 885825 h 2100262"/>
                <a:gd name="connsiteX125" fmla="*/ 128587 w 1681162"/>
                <a:gd name="connsiteY125" fmla="*/ 876300 h 2100262"/>
                <a:gd name="connsiteX126" fmla="*/ 114300 w 1681162"/>
                <a:gd name="connsiteY126" fmla="*/ 871537 h 2100262"/>
                <a:gd name="connsiteX127" fmla="*/ 85725 w 1681162"/>
                <a:gd name="connsiteY127" fmla="*/ 852487 h 2100262"/>
                <a:gd name="connsiteX128" fmla="*/ 71437 w 1681162"/>
                <a:gd name="connsiteY128" fmla="*/ 842962 h 2100262"/>
                <a:gd name="connsiteX129" fmla="*/ 47625 w 1681162"/>
                <a:gd name="connsiteY129" fmla="*/ 814387 h 2100262"/>
                <a:gd name="connsiteX130" fmla="*/ 33337 w 1681162"/>
                <a:gd name="connsiteY130" fmla="*/ 795337 h 2100262"/>
                <a:gd name="connsiteX131" fmla="*/ 23812 w 1681162"/>
                <a:gd name="connsiteY131" fmla="*/ 766762 h 2100262"/>
                <a:gd name="connsiteX132" fmla="*/ 14287 w 1681162"/>
                <a:gd name="connsiteY132" fmla="*/ 747712 h 2100262"/>
                <a:gd name="connsiteX133" fmla="*/ 9525 w 1681162"/>
                <a:gd name="connsiteY133" fmla="*/ 719137 h 2100262"/>
                <a:gd name="connsiteX134" fmla="*/ 4762 w 1681162"/>
                <a:gd name="connsiteY134" fmla="*/ 704850 h 2100262"/>
                <a:gd name="connsiteX135" fmla="*/ 0 w 1681162"/>
                <a:gd name="connsiteY135" fmla="*/ 681037 h 2100262"/>
                <a:gd name="connsiteX136" fmla="*/ 4762 w 1681162"/>
                <a:gd name="connsiteY136" fmla="*/ 595312 h 2100262"/>
                <a:gd name="connsiteX137" fmla="*/ 23812 w 1681162"/>
                <a:gd name="connsiteY137" fmla="*/ 552450 h 2100262"/>
                <a:gd name="connsiteX138" fmla="*/ 52387 w 1681162"/>
                <a:gd name="connsiteY138" fmla="*/ 533400 h 2100262"/>
                <a:gd name="connsiteX139" fmla="*/ 66675 w 1681162"/>
                <a:gd name="connsiteY139" fmla="*/ 528637 h 2100262"/>
                <a:gd name="connsiteX140" fmla="*/ 109537 w 1681162"/>
                <a:gd name="connsiteY140" fmla="*/ 514350 h 2100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</a:cxnLst>
              <a:rect l="l" t="t" r="r" b="b"/>
              <a:pathLst>
                <a:path w="1681162" h="2100262">
                  <a:moveTo>
                    <a:pt x="109537" y="514350"/>
                  </a:moveTo>
                  <a:cubicBezTo>
                    <a:pt x="132556" y="511969"/>
                    <a:pt x="162302" y="524347"/>
                    <a:pt x="204787" y="514350"/>
                  </a:cubicBezTo>
                  <a:cubicBezTo>
                    <a:pt x="224252" y="509770"/>
                    <a:pt x="225010" y="491941"/>
                    <a:pt x="238125" y="481012"/>
                  </a:cubicBezTo>
                  <a:cubicBezTo>
                    <a:pt x="241981" y="477798"/>
                    <a:pt x="247650" y="477837"/>
                    <a:pt x="252412" y="476250"/>
                  </a:cubicBezTo>
                  <a:cubicBezTo>
                    <a:pt x="255587" y="471487"/>
                    <a:pt x="257591" y="465687"/>
                    <a:pt x="261937" y="461962"/>
                  </a:cubicBezTo>
                  <a:cubicBezTo>
                    <a:pt x="293691" y="434744"/>
                    <a:pt x="277372" y="460815"/>
                    <a:pt x="304800" y="433387"/>
                  </a:cubicBezTo>
                  <a:cubicBezTo>
                    <a:pt x="308847" y="429340"/>
                    <a:pt x="310891" y="423679"/>
                    <a:pt x="314325" y="419100"/>
                  </a:cubicBezTo>
                  <a:cubicBezTo>
                    <a:pt x="320424" y="410968"/>
                    <a:pt x="327025" y="403225"/>
                    <a:pt x="333375" y="395287"/>
                  </a:cubicBezTo>
                  <a:lnTo>
                    <a:pt x="342900" y="366712"/>
                  </a:lnTo>
                  <a:cubicBezTo>
                    <a:pt x="344487" y="361950"/>
                    <a:pt x="345417" y="356915"/>
                    <a:pt x="347662" y="352425"/>
                  </a:cubicBezTo>
                  <a:lnTo>
                    <a:pt x="357187" y="333375"/>
                  </a:lnTo>
                  <a:cubicBezTo>
                    <a:pt x="360458" y="317021"/>
                    <a:pt x="362231" y="306194"/>
                    <a:pt x="366712" y="290512"/>
                  </a:cubicBezTo>
                  <a:cubicBezTo>
                    <a:pt x="380377" y="242686"/>
                    <a:pt x="361350" y="316729"/>
                    <a:pt x="376237" y="257175"/>
                  </a:cubicBezTo>
                  <a:cubicBezTo>
                    <a:pt x="377825" y="241300"/>
                    <a:pt x="378574" y="225319"/>
                    <a:pt x="381000" y="209550"/>
                  </a:cubicBezTo>
                  <a:cubicBezTo>
                    <a:pt x="381763" y="204588"/>
                    <a:pt x="384544" y="200132"/>
                    <a:pt x="385762" y="195262"/>
                  </a:cubicBezTo>
                  <a:cubicBezTo>
                    <a:pt x="387725" y="187409"/>
                    <a:pt x="388705" y="179337"/>
                    <a:pt x="390525" y="171450"/>
                  </a:cubicBezTo>
                  <a:cubicBezTo>
                    <a:pt x="393469" y="158694"/>
                    <a:pt x="392788" y="144242"/>
                    <a:pt x="400050" y="133350"/>
                  </a:cubicBezTo>
                  <a:cubicBezTo>
                    <a:pt x="407227" y="122585"/>
                    <a:pt x="423517" y="97005"/>
                    <a:pt x="433387" y="85725"/>
                  </a:cubicBezTo>
                  <a:cubicBezTo>
                    <a:pt x="439300" y="78967"/>
                    <a:pt x="445253" y="72063"/>
                    <a:pt x="452437" y="66675"/>
                  </a:cubicBezTo>
                  <a:cubicBezTo>
                    <a:pt x="466094" y="56432"/>
                    <a:pt x="474969" y="56835"/>
                    <a:pt x="490537" y="52387"/>
                  </a:cubicBezTo>
                  <a:cubicBezTo>
                    <a:pt x="495364" y="51008"/>
                    <a:pt x="500062" y="49212"/>
                    <a:pt x="504825" y="47625"/>
                  </a:cubicBezTo>
                  <a:cubicBezTo>
                    <a:pt x="509587" y="44450"/>
                    <a:pt x="513993" y="40660"/>
                    <a:pt x="519112" y="38100"/>
                  </a:cubicBezTo>
                  <a:cubicBezTo>
                    <a:pt x="537508" y="28902"/>
                    <a:pt x="540733" y="29992"/>
                    <a:pt x="557212" y="23812"/>
                  </a:cubicBezTo>
                  <a:cubicBezTo>
                    <a:pt x="565217" y="20810"/>
                    <a:pt x="572731" y="16360"/>
                    <a:pt x="581025" y="14287"/>
                  </a:cubicBezTo>
                  <a:cubicBezTo>
                    <a:pt x="591915" y="11565"/>
                    <a:pt x="603290" y="11370"/>
                    <a:pt x="614362" y="9525"/>
                  </a:cubicBezTo>
                  <a:cubicBezTo>
                    <a:pt x="622347" y="8194"/>
                    <a:pt x="630089" y="5147"/>
                    <a:pt x="638175" y="4762"/>
                  </a:cubicBezTo>
                  <a:cubicBezTo>
                    <a:pt x="696867" y="1967"/>
                    <a:pt x="755650" y="1587"/>
                    <a:pt x="814387" y="0"/>
                  </a:cubicBezTo>
                  <a:cubicBezTo>
                    <a:pt x="844550" y="1587"/>
                    <a:pt x="874795" y="2027"/>
                    <a:pt x="904875" y="4762"/>
                  </a:cubicBezTo>
                  <a:cubicBezTo>
                    <a:pt x="909874" y="5216"/>
                    <a:pt x="914774" y="7087"/>
                    <a:pt x="919162" y="9525"/>
                  </a:cubicBezTo>
                  <a:cubicBezTo>
                    <a:pt x="929169" y="15085"/>
                    <a:pt x="947737" y="28575"/>
                    <a:pt x="947737" y="28575"/>
                  </a:cubicBezTo>
                  <a:cubicBezTo>
                    <a:pt x="950912" y="33337"/>
                    <a:pt x="953215" y="38815"/>
                    <a:pt x="957262" y="42862"/>
                  </a:cubicBezTo>
                  <a:cubicBezTo>
                    <a:pt x="962875" y="48475"/>
                    <a:pt x="969581" y="52943"/>
                    <a:pt x="976312" y="57150"/>
                  </a:cubicBezTo>
                  <a:cubicBezTo>
                    <a:pt x="994945" y="68796"/>
                    <a:pt x="993919" y="63091"/>
                    <a:pt x="1009650" y="76200"/>
                  </a:cubicBezTo>
                  <a:cubicBezTo>
                    <a:pt x="1014824" y="80512"/>
                    <a:pt x="1018868" y="86052"/>
                    <a:pt x="1023937" y="90487"/>
                  </a:cubicBezTo>
                  <a:cubicBezTo>
                    <a:pt x="1031587" y="97181"/>
                    <a:pt x="1040152" y="102784"/>
                    <a:pt x="1047750" y="109537"/>
                  </a:cubicBezTo>
                  <a:cubicBezTo>
                    <a:pt x="1054462" y="115503"/>
                    <a:pt x="1059711" y="123074"/>
                    <a:pt x="1066800" y="128587"/>
                  </a:cubicBezTo>
                  <a:cubicBezTo>
                    <a:pt x="1074107" y="134270"/>
                    <a:pt x="1082803" y="137905"/>
                    <a:pt x="1090612" y="142875"/>
                  </a:cubicBezTo>
                  <a:cubicBezTo>
                    <a:pt x="1119555" y="161294"/>
                    <a:pt x="1122987" y="165061"/>
                    <a:pt x="1152525" y="185737"/>
                  </a:cubicBezTo>
                  <a:cubicBezTo>
                    <a:pt x="1152641" y="185818"/>
                    <a:pt x="1180985" y="204707"/>
                    <a:pt x="1181100" y="204787"/>
                  </a:cubicBezTo>
                  <a:cubicBezTo>
                    <a:pt x="1217670" y="230104"/>
                    <a:pt x="1250854" y="261096"/>
                    <a:pt x="1290637" y="280987"/>
                  </a:cubicBezTo>
                  <a:cubicBezTo>
                    <a:pt x="1310153" y="290745"/>
                    <a:pt x="1311424" y="289960"/>
                    <a:pt x="1328737" y="304800"/>
                  </a:cubicBezTo>
                  <a:cubicBezTo>
                    <a:pt x="1351880" y="324637"/>
                    <a:pt x="1335163" y="313773"/>
                    <a:pt x="1357312" y="338137"/>
                  </a:cubicBezTo>
                  <a:cubicBezTo>
                    <a:pt x="1367883" y="349766"/>
                    <a:pt x="1382321" y="358148"/>
                    <a:pt x="1390650" y="371475"/>
                  </a:cubicBezTo>
                  <a:cubicBezTo>
                    <a:pt x="1398587" y="384175"/>
                    <a:pt x="1404978" y="397984"/>
                    <a:pt x="1414462" y="409575"/>
                  </a:cubicBezTo>
                  <a:cubicBezTo>
                    <a:pt x="1428750" y="427037"/>
                    <a:pt x="1441371" y="446008"/>
                    <a:pt x="1457325" y="461962"/>
                  </a:cubicBezTo>
                  <a:cubicBezTo>
                    <a:pt x="1465262" y="469900"/>
                    <a:pt x="1473679" y="477385"/>
                    <a:pt x="1481137" y="485775"/>
                  </a:cubicBezTo>
                  <a:cubicBezTo>
                    <a:pt x="1494150" y="500415"/>
                    <a:pt x="1502767" y="517788"/>
                    <a:pt x="1514475" y="533400"/>
                  </a:cubicBezTo>
                  <a:cubicBezTo>
                    <a:pt x="1519237" y="539750"/>
                    <a:pt x="1523596" y="546424"/>
                    <a:pt x="1528762" y="552450"/>
                  </a:cubicBezTo>
                  <a:cubicBezTo>
                    <a:pt x="1541405" y="567200"/>
                    <a:pt x="1544152" y="564179"/>
                    <a:pt x="1552575" y="581025"/>
                  </a:cubicBezTo>
                  <a:cubicBezTo>
                    <a:pt x="1556398" y="588671"/>
                    <a:pt x="1557702" y="597506"/>
                    <a:pt x="1562100" y="604837"/>
                  </a:cubicBezTo>
                  <a:cubicBezTo>
                    <a:pt x="1567330" y="613553"/>
                    <a:pt x="1576282" y="619726"/>
                    <a:pt x="1581150" y="628650"/>
                  </a:cubicBezTo>
                  <a:cubicBezTo>
                    <a:pt x="1604947" y="672278"/>
                    <a:pt x="1625600" y="717550"/>
                    <a:pt x="1647825" y="762000"/>
                  </a:cubicBezTo>
                  <a:cubicBezTo>
                    <a:pt x="1648222" y="763983"/>
                    <a:pt x="1661263" y="826528"/>
                    <a:pt x="1662112" y="838200"/>
                  </a:cubicBezTo>
                  <a:cubicBezTo>
                    <a:pt x="1667765" y="915928"/>
                    <a:pt x="1671637" y="993775"/>
                    <a:pt x="1676400" y="1071562"/>
                  </a:cubicBezTo>
                  <a:cubicBezTo>
                    <a:pt x="1677987" y="1176337"/>
                    <a:pt x="1681162" y="1281100"/>
                    <a:pt x="1681162" y="1385887"/>
                  </a:cubicBezTo>
                  <a:cubicBezTo>
                    <a:pt x="1681162" y="1497023"/>
                    <a:pt x="1680902" y="1608217"/>
                    <a:pt x="1676400" y="1719262"/>
                  </a:cubicBezTo>
                  <a:cubicBezTo>
                    <a:pt x="1676112" y="1726356"/>
                    <a:pt x="1669672" y="1731787"/>
                    <a:pt x="1666875" y="1738312"/>
                  </a:cubicBezTo>
                  <a:cubicBezTo>
                    <a:pt x="1664897" y="1742926"/>
                    <a:pt x="1664357" y="1748110"/>
                    <a:pt x="1662112" y="1752600"/>
                  </a:cubicBezTo>
                  <a:cubicBezTo>
                    <a:pt x="1652925" y="1770973"/>
                    <a:pt x="1645503" y="1779507"/>
                    <a:pt x="1633537" y="1795462"/>
                  </a:cubicBezTo>
                  <a:cubicBezTo>
                    <a:pt x="1625256" y="1820309"/>
                    <a:pt x="1629920" y="1809428"/>
                    <a:pt x="1609725" y="1843087"/>
                  </a:cubicBezTo>
                  <a:cubicBezTo>
                    <a:pt x="1606780" y="1847995"/>
                    <a:pt x="1603864" y="1852978"/>
                    <a:pt x="1600200" y="1857375"/>
                  </a:cubicBezTo>
                  <a:cubicBezTo>
                    <a:pt x="1569641" y="1894045"/>
                    <a:pt x="1600036" y="1850475"/>
                    <a:pt x="1576387" y="1885950"/>
                  </a:cubicBezTo>
                  <a:cubicBezTo>
                    <a:pt x="1568473" y="1909694"/>
                    <a:pt x="1576546" y="1892572"/>
                    <a:pt x="1557337" y="1914525"/>
                  </a:cubicBezTo>
                  <a:cubicBezTo>
                    <a:pt x="1550643" y="1922175"/>
                    <a:pt x="1544386" y="1930205"/>
                    <a:pt x="1538287" y="1938337"/>
                  </a:cubicBezTo>
                  <a:cubicBezTo>
                    <a:pt x="1534853" y="1942916"/>
                    <a:pt x="1532809" y="1948577"/>
                    <a:pt x="1528762" y="1952625"/>
                  </a:cubicBezTo>
                  <a:cubicBezTo>
                    <a:pt x="1524715" y="1956672"/>
                    <a:pt x="1518821" y="1958425"/>
                    <a:pt x="1514475" y="1962150"/>
                  </a:cubicBezTo>
                  <a:cubicBezTo>
                    <a:pt x="1507657" y="1967994"/>
                    <a:pt x="1502733" y="1975980"/>
                    <a:pt x="1495425" y="1981200"/>
                  </a:cubicBezTo>
                  <a:cubicBezTo>
                    <a:pt x="1491340" y="1984118"/>
                    <a:pt x="1485751" y="1983985"/>
                    <a:pt x="1481137" y="1985962"/>
                  </a:cubicBezTo>
                  <a:cubicBezTo>
                    <a:pt x="1474611" y="1988759"/>
                    <a:pt x="1468679" y="1992850"/>
                    <a:pt x="1462087" y="1995487"/>
                  </a:cubicBezTo>
                  <a:cubicBezTo>
                    <a:pt x="1452765" y="1999216"/>
                    <a:pt x="1442740" y="2001057"/>
                    <a:pt x="1433512" y="2005012"/>
                  </a:cubicBezTo>
                  <a:cubicBezTo>
                    <a:pt x="1420461" y="2010605"/>
                    <a:pt x="1408882" y="2019571"/>
                    <a:pt x="1395412" y="2024062"/>
                  </a:cubicBezTo>
                  <a:cubicBezTo>
                    <a:pt x="1356004" y="2037200"/>
                    <a:pt x="1417532" y="2017344"/>
                    <a:pt x="1333500" y="2038350"/>
                  </a:cubicBezTo>
                  <a:cubicBezTo>
                    <a:pt x="1327150" y="2039937"/>
                    <a:pt x="1320744" y="2041314"/>
                    <a:pt x="1314450" y="2043112"/>
                  </a:cubicBezTo>
                  <a:cubicBezTo>
                    <a:pt x="1309623" y="2044491"/>
                    <a:pt x="1305147" y="2047277"/>
                    <a:pt x="1300162" y="2047875"/>
                  </a:cubicBezTo>
                  <a:cubicBezTo>
                    <a:pt x="1265343" y="2052053"/>
                    <a:pt x="1230312" y="2054225"/>
                    <a:pt x="1195387" y="2057400"/>
                  </a:cubicBezTo>
                  <a:cubicBezTo>
                    <a:pt x="1177925" y="2058987"/>
                    <a:pt x="1160519" y="2061432"/>
                    <a:pt x="1143000" y="2062162"/>
                  </a:cubicBezTo>
                  <a:lnTo>
                    <a:pt x="1028700" y="2066925"/>
                  </a:lnTo>
                  <a:cubicBezTo>
                    <a:pt x="1022350" y="2068512"/>
                    <a:pt x="1015944" y="2069889"/>
                    <a:pt x="1009650" y="2071687"/>
                  </a:cubicBezTo>
                  <a:cubicBezTo>
                    <a:pt x="1004823" y="2073066"/>
                    <a:pt x="1000365" y="2076033"/>
                    <a:pt x="995362" y="2076450"/>
                  </a:cubicBezTo>
                  <a:cubicBezTo>
                    <a:pt x="962102" y="2079222"/>
                    <a:pt x="928687" y="2079625"/>
                    <a:pt x="895350" y="2081212"/>
                  </a:cubicBezTo>
                  <a:cubicBezTo>
                    <a:pt x="813678" y="2092880"/>
                    <a:pt x="892054" y="2079655"/>
                    <a:pt x="847725" y="2090737"/>
                  </a:cubicBezTo>
                  <a:lnTo>
                    <a:pt x="809625" y="2100262"/>
                  </a:lnTo>
                  <a:cubicBezTo>
                    <a:pt x="727075" y="2098675"/>
                    <a:pt x="644422" y="2099917"/>
                    <a:pt x="561975" y="2095500"/>
                  </a:cubicBezTo>
                  <a:cubicBezTo>
                    <a:pt x="554886" y="2095120"/>
                    <a:pt x="549774" y="2087843"/>
                    <a:pt x="542925" y="2085975"/>
                  </a:cubicBezTo>
                  <a:cubicBezTo>
                    <a:pt x="455172" y="2062042"/>
                    <a:pt x="568822" y="2104131"/>
                    <a:pt x="471487" y="2071687"/>
                  </a:cubicBezTo>
                  <a:lnTo>
                    <a:pt x="428625" y="2057400"/>
                  </a:lnTo>
                  <a:cubicBezTo>
                    <a:pt x="423862" y="2054225"/>
                    <a:pt x="419568" y="2050200"/>
                    <a:pt x="414337" y="2047875"/>
                  </a:cubicBezTo>
                  <a:cubicBezTo>
                    <a:pt x="405162" y="2043797"/>
                    <a:pt x="394371" y="2043516"/>
                    <a:pt x="385762" y="2038350"/>
                  </a:cubicBezTo>
                  <a:cubicBezTo>
                    <a:pt x="377825" y="2033587"/>
                    <a:pt x="370076" y="2028495"/>
                    <a:pt x="361950" y="2024062"/>
                  </a:cubicBezTo>
                  <a:cubicBezTo>
                    <a:pt x="352601" y="2018963"/>
                    <a:pt x="342621" y="2015058"/>
                    <a:pt x="333375" y="2009775"/>
                  </a:cubicBezTo>
                  <a:cubicBezTo>
                    <a:pt x="320372" y="2002345"/>
                    <a:pt x="307736" y="1994269"/>
                    <a:pt x="295275" y="1985962"/>
                  </a:cubicBezTo>
                  <a:cubicBezTo>
                    <a:pt x="285750" y="1979612"/>
                    <a:pt x="274795" y="1975007"/>
                    <a:pt x="266700" y="1966912"/>
                  </a:cubicBezTo>
                  <a:cubicBezTo>
                    <a:pt x="257175" y="1957387"/>
                    <a:pt x="244149" y="1950385"/>
                    <a:pt x="238125" y="1938337"/>
                  </a:cubicBezTo>
                  <a:cubicBezTo>
                    <a:pt x="213991" y="1890069"/>
                    <a:pt x="245225" y="1949696"/>
                    <a:pt x="214312" y="1900237"/>
                  </a:cubicBezTo>
                  <a:cubicBezTo>
                    <a:pt x="210549" y="1894217"/>
                    <a:pt x="208235" y="1887393"/>
                    <a:pt x="204787" y="1881187"/>
                  </a:cubicBezTo>
                  <a:cubicBezTo>
                    <a:pt x="196156" y="1865652"/>
                    <a:pt x="187500" y="1854637"/>
                    <a:pt x="180975" y="1838325"/>
                  </a:cubicBezTo>
                  <a:cubicBezTo>
                    <a:pt x="177246" y="1829003"/>
                    <a:pt x="174625" y="1819275"/>
                    <a:pt x="171450" y="1809750"/>
                  </a:cubicBezTo>
                  <a:cubicBezTo>
                    <a:pt x="164616" y="1789249"/>
                    <a:pt x="167906" y="1800337"/>
                    <a:pt x="161925" y="1776412"/>
                  </a:cubicBezTo>
                  <a:cubicBezTo>
                    <a:pt x="163512" y="1743075"/>
                    <a:pt x="162711" y="1709537"/>
                    <a:pt x="166687" y="1676400"/>
                  </a:cubicBezTo>
                  <a:cubicBezTo>
                    <a:pt x="167533" y="1669351"/>
                    <a:pt x="173967" y="1664085"/>
                    <a:pt x="176212" y="1657350"/>
                  </a:cubicBezTo>
                  <a:cubicBezTo>
                    <a:pt x="178772" y="1649671"/>
                    <a:pt x="178845" y="1641347"/>
                    <a:pt x="180975" y="1633537"/>
                  </a:cubicBezTo>
                  <a:cubicBezTo>
                    <a:pt x="183617" y="1623851"/>
                    <a:pt x="188065" y="1614703"/>
                    <a:pt x="190500" y="1604962"/>
                  </a:cubicBezTo>
                  <a:cubicBezTo>
                    <a:pt x="192087" y="1598612"/>
                    <a:pt x="192964" y="1592041"/>
                    <a:pt x="195262" y="1585912"/>
                  </a:cubicBezTo>
                  <a:cubicBezTo>
                    <a:pt x="197755" y="1579264"/>
                    <a:pt x="202294" y="1573509"/>
                    <a:pt x="204787" y="1566862"/>
                  </a:cubicBezTo>
                  <a:cubicBezTo>
                    <a:pt x="207085" y="1560733"/>
                    <a:pt x="207669" y="1554081"/>
                    <a:pt x="209550" y="1547812"/>
                  </a:cubicBezTo>
                  <a:cubicBezTo>
                    <a:pt x="212435" y="1538195"/>
                    <a:pt x="215900" y="1528762"/>
                    <a:pt x="219075" y="1519237"/>
                  </a:cubicBezTo>
                  <a:cubicBezTo>
                    <a:pt x="220662" y="1514475"/>
                    <a:pt x="221592" y="1509440"/>
                    <a:pt x="223837" y="1504950"/>
                  </a:cubicBezTo>
                  <a:cubicBezTo>
                    <a:pt x="232302" y="1488020"/>
                    <a:pt x="233454" y="1487961"/>
                    <a:pt x="238125" y="1471612"/>
                  </a:cubicBezTo>
                  <a:cubicBezTo>
                    <a:pt x="239923" y="1465318"/>
                    <a:pt x="240589" y="1458691"/>
                    <a:pt x="242887" y="1452562"/>
                  </a:cubicBezTo>
                  <a:cubicBezTo>
                    <a:pt x="245380" y="1445914"/>
                    <a:pt x="249615" y="1440037"/>
                    <a:pt x="252412" y="1433512"/>
                  </a:cubicBezTo>
                  <a:cubicBezTo>
                    <a:pt x="258947" y="1418265"/>
                    <a:pt x="257462" y="1413313"/>
                    <a:pt x="261937" y="1395412"/>
                  </a:cubicBezTo>
                  <a:cubicBezTo>
                    <a:pt x="264765" y="1384099"/>
                    <a:pt x="272735" y="1366909"/>
                    <a:pt x="276225" y="1357312"/>
                  </a:cubicBezTo>
                  <a:cubicBezTo>
                    <a:pt x="291322" y="1315794"/>
                    <a:pt x="281032" y="1342867"/>
                    <a:pt x="290512" y="1309687"/>
                  </a:cubicBezTo>
                  <a:cubicBezTo>
                    <a:pt x="304177" y="1261861"/>
                    <a:pt x="285150" y="1335904"/>
                    <a:pt x="300037" y="1276350"/>
                  </a:cubicBezTo>
                  <a:cubicBezTo>
                    <a:pt x="301625" y="1262062"/>
                    <a:pt x="302614" y="1247695"/>
                    <a:pt x="304800" y="1233487"/>
                  </a:cubicBezTo>
                  <a:cubicBezTo>
                    <a:pt x="305795" y="1227018"/>
                    <a:pt x="308567" y="1220906"/>
                    <a:pt x="309562" y="1214437"/>
                  </a:cubicBezTo>
                  <a:cubicBezTo>
                    <a:pt x="320533" y="1143128"/>
                    <a:pt x="308341" y="1195512"/>
                    <a:pt x="319087" y="1152525"/>
                  </a:cubicBezTo>
                  <a:cubicBezTo>
                    <a:pt x="317500" y="1119187"/>
                    <a:pt x="317097" y="1085772"/>
                    <a:pt x="314325" y="1052512"/>
                  </a:cubicBezTo>
                  <a:cubicBezTo>
                    <a:pt x="313908" y="1047509"/>
                    <a:pt x="311807" y="1042715"/>
                    <a:pt x="309562" y="1038225"/>
                  </a:cubicBezTo>
                  <a:cubicBezTo>
                    <a:pt x="307002" y="1033105"/>
                    <a:pt x="303364" y="1028595"/>
                    <a:pt x="300037" y="1023937"/>
                  </a:cubicBezTo>
                  <a:cubicBezTo>
                    <a:pt x="295424" y="1017478"/>
                    <a:pt x="290512" y="1011237"/>
                    <a:pt x="285750" y="1004887"/>
                  </a:cubicBezTo>
                  <a:cubicBezTo>
                    <a:pt x="277175" y="979165"/>
                    <a:pt x="286276" y="999366"/>
                    <a:pt x="261937" y="971550"/>
                  </a:cubicBezTo>
                  <a:cubicBezTo>
                    <a:pt x="242011" y="948777"/>
                    <a:pt x="254876" y="954635"/>
                    <a:pt x="228600" y="938212"/>
                  </a:cubicBezTo>
                  <a:cubicBezTo>
                    <a:pt x="206255" y="924246"/>
                    <a:pt x="194264" y="927689"/>
                    <a:pt x="171450" y="904875"/>
                  </a:cubicBezTo>
                  <a:cubicBezTo>
                    <a:pt x="153612" y="887037"/>
                    <a:pt x="163552" y="892717"/>
                    <a:pt x="142875" y="885825"/>
                  </a:cubicBezTo>
                  <a:cubicBezTo>
                    <a:pt x="138112" y="882650"/>
                    <a:pt x="133707" y="878860"/>
                    <a:pt x="128587" y="876300"/>
                  </a:cubicBezTo>
                  <a:cubicBezTo>
                    <a:pt x="124097" y="874055"/>
                    <a:pt x="118688" y="873975"/>
                    <a:pt x="114300" y="871537"/>
                  </a:cubicBezTo>
                  <a:cubicBezTo>
                    <a:pt x="104293" y="865977"/>
                    <a:pt x="95250" y="858837"/>
                    <a:pt x="85725" y="852487"/>
                  </a:cubicBezTo>
                  <a:lnTo>
                    <a:pt x="71437" y="842962"/>
                  </a:lnTo>
                  <a:cubicBezTo>
                    <a:pt x="50386" y="811387"/>
                    <a:pt x="75125" y="846471"/>
                    <a:pt x="47625" y="814387"/>
                  </a:cubicBezTo>
                  <a:cubicBezTo>
                    <a:pt x="42459" y="808360"/>
                    <a:pt x="38100" y="801687"/>
                    <a:pt x="33337" y="795337"/>
                  </a:cubicBezTo>
                  <a:cubicBezTo>
                    <a:pt x="30162" y="785812"/>
                    <a:pt x="27541" y="776084"/>
                    <a:pt x="23812" y="766762"/>
                  </a:cubicBezTo>
                  <a:cubicBezTo>
                    <a:pt x="21175" y="760170"/>
                    <a:pt x="16327" y="754512"/>
                    <a:pt x="14287" y="747712"/>
                  </a:cubicBezTo>
                  <a:cubicBezTo>
                    <a:pt x="11512" y="738463"/>
                    <a:pt x="11620" y="728563"/>
                    <a:pt x="9525" y="719137"/>
                  </a:cubicBezTo>
                  <a:cubicBezTo>
                    <a:pt x="8436" y="714237"/>
                    <a:pt x="5980" y="709720"/>
                    <a:pt x="4762" y="704850"/>
                  </a:cubicBezTo>
                  <a:cubicBezTo>
                    <a:pt x="2799" y="696997"/>
                    <a:pt x="1587" y="688975"/>
                    <a:pt x="0" y="681037"/>
                  </a:cubicBezTo>
                  <a:cubicBezTo>
                    <a:pt x="1587" y="652462"/>
                    <a:pt x="1212" y="623710"/>
                    <a:pt x="4762" y="595312"/>
                  </a:cubicBezTo>
                  <a:cubicBezTo>
                    <a:pt x="5820" y="586847"/>
                    <a:pt x="14576" y="560531"/>
                    <a:pt x="23812" y="552450"/>
                  </a:cubicBezTo>
                  <a:cubicBezTo>
                    <a:pt x="32427" y="544912"/>
                    <a:pt x="41527" y="537020"/>
                    <a:pt x="52387" y="533400"/>
                  </a:cubicBezTo>
                  <a:cubicBezTo>
                    <a:pt x="57150" y="531812"/>
                    <a:pt x="62286" y="531075"/>
                    <a:pt x="66675" y="528637"/>
                  </a:cubicBezTo>
                  <a:cubicBezTo>
                    <a:pt x="104135" y="507826"/>
                    <a:pt x="86518" y="516731"/>
                    <a:pt x="109537" y="51435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69"/>
            <p:cNvSpPr/>
            <p:nvPr/>
          </p:nvSpPr>
          <p:spPr>
            <a:xfrm>
              <a:off x="3574475" y="5268214"/>
              <a:ext cx="51647" cy="51647"/>
            </a:xfrm>
            <a:prstGeom prst="ellipse">
              <a:avLst/>
            </a:prstGeom>
            <a:solidFill>
              <a:srgbClr val="0000CC"/>
            </a:solidFill>
            <a:ln w="635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cxnSp>
          <p:nvCxnSpPr>
            <p:cNvPr id="12" name="직선 연결선 71"/>
            <p:cNvCxnSpPr/>
            <p:nvPr/>
          </p:nvCxnSpPr>
          <p:spPr>
            <a:xfrm>
              <a:off x="2407628" y="4533049"/>
              <a:ext cx="485761" cy="43733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72"/>
            <p:cNvCxnSpPr/>
            <p:nvPr/>
          </p:nvCxnSpPr>
          <p:spPr>
            <a:xfrm flipH="1">
              <a:off x="2676309" y="4970384"/>
              <a:ext cx="217080" cy="108540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73"/>
            <p:cNvCxnSpPr/>
            <p:nvPr/>
          </p:nvCxnSpPr>
          <p:spPr>
            <a:xfrm flipV="1">
              <a:off x="2893390" y="4630351"/>
              <a:ext cx="1797316" cy="34003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타원 69"/>
            <p:cNvSpPr/>
            <p:nvPr/>
          </p:nvSpPr>
          <p:spPr>
            <a:xfrm>
              <a:off x="2029414" y="5308297"/>
              <a:ext cx="51647" cy="51647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타원 69"/>
            <p:cNvSpPr/>
            <p:nvPr/>
          </p:nvSpPr>
          <p:spPr>
            <a:xfrm>
              <a:off x="3309555" y="4173627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타원 69"/>
            <p:cNvSpPr/>
            <p:nvPr/>
          </p:nvSpPr>
          <p:spPr>
            <a:xfrm>
              <a:off x="3350778" y="4978570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타원 69"/>
            <p:cNvSpPr/>
            <p:nvPr/>
          </p:nvSpPr>
          <p:spPr>
            <a:xfrm>
              <a:off x="3488975" y="5094946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타원 69"/>
            <p:cNvSpPr/>
            <p:nvPr/>
          </p:nvSpPr>
          <p:spPr>
            <a:xfrm>
              <a:off x="3641719" y="4956749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타원 69"/>
            <p:cNvSpPr/>
            <p:nvPr/>
          </p:nvSpPr>
          <p:spPr>
            <a:xfrm>
              <a:off x="3198033" y="5342246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타원 69"/>
            <p:cNvSpPr/>
            <p:nvPr/>
          </p:nvSpPr>
          <p:spPr>
            <a:xfrm>
              <a:off x="3336230" y="4731270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타원 69"/>
            <p:cNvSpPr/>
            <p:nvPr/>
          </p:nvSpPr>
          <p:spPr>
            <a:xfrm>
              <a:off x="2848904" y="4513064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7" name="타원 69"/>
            <p:cNvSpPr/>
            <p:nvPr/>
          </p:nvSpPr>
          <p:spPr>
            <a:xfrm>
              <a:off x="2810119" y="4750672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타원 69"/>
            <p:cNvSpPr/>
            <p:nvPr/>
          </p:nvSpPr>
          <p:spPr>
            <a:xfrm>
              <a:off x="3064692" y="4597929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타원 69"/>
            <p:cNvSpPr/>
            <p:nvPr/>
          </p:nvSpPr>
          <p:spPr>
            <a:xfrm>
              <a:off x="3035597" y="4787040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타원 69"/>
            <p:cNvSpPr/>
            <p:nvPr/>
          </p:nvSpPr>
          <p:spPr>
            <a:xfrm>
              <a:off x="2671921" y="4641569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타원 69"/>
            <p:cNvSpPr/>
            <p:nvPr/>
          </p:nvSpPr>
          <p:spPr>
            <a:xfrm>
              <a:off x="3813865" y="4888869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타원 69"/>
            <p:cNvSpPr/>
            <p:nvPr/>
          </p:nvSpPr>
          <p:spPr>
            <a:xfrm>
              <a:off x="3952062" y="5005246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3" name="타원 69"/>
            <p:cNvSpPr/>
            <p:nvPr/>
          </p:nvSpPr>
          <p:spPr>
            <a:xfrm>
              <a:off x="3479283" y="4597929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타원 69"/>
            <p:cNvSpPr/>
            <p:nvPr/>
          </p:nvSpPr>
          <p:spPr>
            <a:xfrm>
              <a:off x="3617480" y="4714305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타원 69"/>
            <p:cNvSpPr/>
            <p:nvPr/>
          </p:nvSpPr>
          <p:spPr>
            <a:xfrm>
              <a:off x="3799318" y="4547013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타원 69"/>
            <p:cNvSpPr/>
            <p:nvPr/>
          </p:nvSpPr>
          <p:spPr>
            <a:xfrm>
              <a:off x="3937515" y="4663390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타원 69"/>
            <p:cNvSpPr/>
            <p:nvPr/>
          </p:nvSpPr>
          <p:spPr>
            <a:xfrm>
              <a:off x="3106228" y="5053817"/>
              <a:ext cx="51647" cy="51647"/>
            </a:xfrm>
            <a:prstGeom prst="ellipse">
              <a:avLst/>
            </a:prstGeom>
            <a:solidFill>
              <a:srgbClr val="FF0000"/>
            </a:solidFill>
            <a:ln w="317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타원 69"/>
            <p:cNvSpPr/>
            <p:nvPr/>
          </p:nvSpPr>
          <p:spPr>
            <a:xfrm>
              <a:off x="3784771" y="5565307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9" name="타원 69"/>
            <p:cNvSpPr/>
            <p:nvPr/>
          </p:nvSpPr>
          <p:spPr>
            <a:xfrm>
              <a:off x="3673250" y="5577436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0" name="타원 69"/>
            <p:cNvSpPr/>
            <p:nvPr/>
          </p:nvSpPr>
          <p:spPr>
            <a:xfrm>
              <a:off x="3556873" y="5650171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2906418" y="5021483"/>
                  <a:ext cx="276413" cy="3114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𝑞</m:t>
                        </m:r>
                      </m:oMath>
                    </m:oMathPara>
                  </a14:m>
                  <a:endParaRPr 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6418" y="5021483"/>
                  <a:ext cx="276413" cy="311424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r="-8889" b="-2745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3296600" y="4185408"/>
                  <a:ext cx="276413" cy="3114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6600" y="4185408"/>
                  <a:ext cx="276413" cy="31142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r="-23913" b="-19608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타원 42"/>
            <p:cNvSpPr/>
            <p:nvPr/>
          </p:nvSpPr>
          <p:spPr>
            <a:xfrm>
              <a:off x="3195615" y="4445185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타원 69"/>
            <p:cNvSpPr/>
            <p:nvPr/>
          </p:nvSpPr>
          <p:spPr>
            <a:xfrm>
              <a:off x="3309573" y="4355484"/>
              <a:ext cx="51647" cy="51647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5" name="타원 69"/>
            <p:cNvSpPr/>
            <p:nvPr/>
          </p:nvSpPr>
          <p:spPr>
            <a:xfrm>
              <a:off x="3338667" y="4006354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타원 69"/>
            <p:cNvSpPr/>
            <p:nvPr/>
          </p:nvSpPr>
          <p:spPr>
            <a:xfrm>
              <a:off x="3227146" y="4018483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타원 69"/>
            <p:cNvSpPr/>
            <p:nvPr/>
          </p:nvSpPr>
          <p:spPr>
            <a:xfrm>
              <a:off x="3110769" y="4091218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8" name="타원 69"/>
            <p:cNvSpPr/>
            <p:nvPr/>
          </p:nvSpPr>
          <p:spPr>
            <a:xfrm>
              <a:off x="3081675" y="4280330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9" name="타원 69"/>
            <p:cNvSpPr/>
            <p:nvPr/>
          </p:nvSpPr>
          <p:spPr>
            <a:xfrm>
              <a:off x="3408984" y="4207595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1756591" y="4984949"/>
                  <a:ext cx="276413" cy="3114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6591" y="4984949"/>
                  <a:ext cx="276413" cy="31142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23913" b="-19608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타원 69"/>
            <p:cNvSpPr/>
            <p:nvPr/>
          </p:nvSpPr>
          <p:spPr>
            <a:xfrm>
              <a:off x="3818720" y="5141024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2" name="타원 69"/>
            <p:cNvSpPr/>
            <p:nvPr/>
          </p:nvSpPr>
          <p:spPr>
            <a:xfrm>
              <a:off x="3956917" y="5257401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3" name="타원 69"/>
            <p:cNvSpPr/>
            <p:nvPr/>
          </p:nvSpPr>
          <p:spPr>
            <a:xfrm>
              <a:off x="3387164" y="5385907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4" name="타원 69"/>
            <p:cNvSpPr/>
            <p:nvPr/>
          </p:nvSpPr>
          <p:spPr>
            <a:xfrm>
              <a:off x="3423531" y="5240435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5" name="타원 69"/>
            <p:cNvSpPr/>
            <p:nvPr/>
          </p:nvSpPr>
          <p:spPr>
            <a:xfrm>
              <a:off x="3561728" y="5356812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6" name="타원 69"/>
            <p:cNvSpPr/>
            <p:nvPr/>
          </p:nvSpPr>
          <p:spPr>
            <a:xfrm>
              <a:off x="3583549" y="4265783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7" name="타원 69"/>
            <p:cNvSpPr/>
            <p:nvPr/>
          </p:nvSpPr>
          <p:spPr>
            <a:xfrm>
              <a:off x="3721746" y="4382160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8" name="타원 69"/>
            <p:cNvSpPr/>
            <p:nvPr/>
          </p:nvSpPr>
          <p:spPr>
            <a:xfrm>
              <a:off x="3059855" y="4447621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9" name="타원 69"/>
            <p:cNvSpPr/>
            <p:nvPr/>
          </p:nvSpPr>
          <p:spPr>
            <a:xfrm>
              <a:off x="3198052" y="4563998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3567835" y="5190842"/>
                  <a:ext cx="276413" cy="3114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7835" y="5190842"/>
                  <a:ext cx="276413" cy="31142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r="-21739" b="-19608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타원 69"/>
            <p:cNvSpPr/>
            <p:nvPr/>
          </p:nvSpPr>
          <p:spPr>
            <a:xfrm>
              <a:off x="2887684" y="5598524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2" name="타원 69"/>
            <p:cNvSpPr/>
            <p:nvPr/>
          </p:nvSpPr>
          <p:spPr>
            <a:xfrm>
              <a:off x="3076815" y="5642185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3" name="타원 69"/>
            <p:cNvSpPr/>
            <p:nvPr/>
          </p:nvSpPr>
          <p:spPr>
            <a:xfrm>
              <a:off x="3113182" y="5496713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4" name="타원 69"/>
            <p:cNvSpPr/>
            <p:nvPr/>
          </p:nvSpPr>
          <p:spPr>
            <a:xfrm>
              <a:off x="3251379" y="5613090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5" name="타원 69"/>
            <p:cNvSpPr/>
            <p:nvPr/>
          </p:nvSpPr>
          <p:spPr>
            <a:xfrm>
              <a:off x="2449333" y="5056893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6" name="타원 69"/>
            <p:cNvSpPr/>
            <p:nvPr/>
          </p:nvSpPr>
          <p:spPr>
            <a:xfrm>
              <a:off x="2410548" y="5294501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7" name="타원 69"/>
            <p:cNvSpPr/>
            <p:nvPr/>
          </p:nvSpPr>
          <p:spPr>
            <a:xfrm>
              <a:off x="2665121" y="5141758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8" name="타원 69"/>
            <p:cNvSpPr/>
            <p:nvPr/>
          </p:nvSpPr>
          <p:spPr>
            <a:xfrm>
              <a:off x="2636026" y="5330869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9" name="타원 69"/>
            <p:cNvSpPr/>
            <p:nvPr/>
          </p:nvSpPr>
          <p:spPr>
            <a:xfrm>
              <a:off x="2272350" y="5185398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0" name="타원 69"/>
            <p:cNvSpPr/>
            <p:nvPr/>
          </p:nvSpPr>
          <p:spPr>
            <a:xfrm>
              <a:off x="2660284" y="4991450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1" name="타원 69"/>
            <p:cNvSpPr/>
            <p:nvPr/>
          </p:nvSpPr>
          <p:spPr>
            <a:xfrm>
              <a:off x="2533087" y="5411730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2" name="타원 69"/>
            <p:cNvSpPr/>
            <p:nvPr/>
          </p:nvSpPr>
          <p:spPr>
            <a:xfrm>
              <a:off x="2222738" y="5668008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3" name="타원 69"/>
            <p:cNvSpPr/>
            <p:nvPr/>
          </p:nvSpPr>
          <p:spPr>
            <a:xfrm>
              <a:off x="2411869" y="5711669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4" name="타원 69"/>
            <p:cNvSpPr/>
            <p:nvPr/>
          </p:nvSpPr>
          <p:spPr>
            <a:xfrm>
              <a:off x="2448236" y="5566197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5" name="타원 69"/>
            <p:cNvSpPr/>
            <p:nvPr/>
          </p:nvSpPr>
          <p:spPr>
            <a:xfrm>
              <a:off x="2586433" y="5682574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6" name="타원 69"/>
            <p:cNvSpPr/>
            <p:nvPr/>
          </p:nvSpPr>
          <p:spPr>
            <a:xfrm>
              <a:off x="2222738" y="4589821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7" name="타원 69"/>
            <p:cNvSpPr/>
            <p:nvPr/>
          </p:nvSpPr>
          <p:spPr>
            <a:xfrm>
              <a:off x="1912389" y="4846099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8" name="타원 69"/>
            <p:cNvSpPr/>
            <p:nvPr/>
          </p:nvSpPr>
          <p:spPr>
            <a:xfrm>
              <a:off x="2101520" y="4889760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9" name="타원 69"/>
            <p:cNvSpPr/>
            <p:nvPr/>
          </p:nvSpPr>
          <p:spPr>
            <a:xfrm>
              <a:off x="2137887" y="4744288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0" name="타원 69"/>
            <p:cNvSpPr/>
            <p:nvPr/>
          </p:nvSpPr>
          <p:spPr>
            <a:xfrm>
              <a:off x="2276084" y="4860665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1" name="Group 12"/>
          <p:cNvGrpSpPr/>
          <p:nvPr/>
        </p:nvGrpSpPr>
        <p:grpSpPr>
          <a:xfrm>
            <a:off x="934936" y="4897263"/>
            <a:ext cx="2370430" cy="763985"/>
            <a:chOff x="3207760" y="3370850"/>
            <a:chExt cx="2346960" cy="763985"/>
          </a:xfrm>
        </p:grpSpPr>
        <p:sp>
          <p:nvSpPr>
            <p:cNvPr id="82" name="직사각형 81"/>
            <p:cNvSpPr/>
            <p:nvPr/>
          </p:nvSpPr>
          <p:spPr>
            <a:xfrm>
              <a:off x="3573520" y="3488127"/>
              <a:ext cx="1981200" cy="144000"/>
            </a:xfrm>
            <a:prstGeom prst="rect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직사각형 82"/>
            <p:cNvSpPr/>
            <p:nvPr/>
          </p:nvSpPr>
          <p:spPr>
            <a:xfrm>
              <a:off x="3573520" y="3716727"/>
              <a:ext cx="1600200" cy="144000"/>
            </a:xfrm>
            <a:prstGeom prst="rect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직사각형 83"/>
            <p:cNvSpPr/>
            <p:nvPr/>
          </p:nvSpPr>
          <p:spPr>
            <a:xfrm>
              <a:off x="3573520" y="3945327"/>
              <a:ext cx="1828800" cy="144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/>
                <p:cNvSpPr txBox="1"/>
                <p:nvPr/>
              </p:nvSpPr>
              <p:spPr>
                <a:xfrm>
                  <a:off x="3207760" y="3370850"/>
                  <a:ext cx="3810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sz="1400" dirty="0"/>
                </a:p>
              </p:txBody>
            </p:sp>
          </mc:Choice>
          <mc:Fallback xmlns="">
            <p:sp>
              <p:nvSpPr>
                <p:cNvPr id="85" name="TextBox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7760" y="3370850"/>
                  <a:ext cx="381000" cy="30777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/>
                <p:cNvSpPr txBox="1"/>
                <p:nvPr/>
              </p:nvSpPr>
              <p:spPr>
                <a:xfrm>
                  <a:off x="3207760" y="3598954"/>
                  <a:ext cx="3810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sz="1400" dirty="0"/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7760" y="3598954"/>
                  <a:ext cx="381000" cy="30777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/>
                <p:cNvSpPr txBox="1"/>
                <p:nvPr/>
              </p:nvSpPr>
              <p:spPr>
                <a:xfrm>
                  <a:off x="3207760" y="3827058"/>
                  <a:ext cx="3810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ko-KR" altLang="en-US" sz="1400" dirty="0"/>
                </a:p>
              </p:txBody>
            </p:sp>
          </mc:Choice>
          <mc:Fallback xmlns="">
            <p:sp>
              <p:nvSpPr>
                <p:cNvPr id="87" name="TextBox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7760" y="3827058"/>
                  <a:ext cx="381000" cy="30777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8" name="오른쪽 화살표 87"/>
          <p:cNvSpPr/>
          <p:nvPr/>
        </p:nvSpPr>
        <p:spPr>
          <a:xfrm>
            <a:off x="3996575" y="3396093"/>
            <a:ext cx="1226716" cy="67829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>
                <a:solidFill>
                  <a:schemeClr val="tx1"/>
                </a:solidFill>
              </a:rPr>
              <a:t>?</a:t>
            </a:r>
            <a:endParaRPr lang="ko-KR" altLang="en-US" sz="2800" dirty="0">
              <a:solidFill>
                <a:schemeClr val="tx1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3545" y="2043946"/>
            <a:ext cx="4175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Limitation of current method</a:t>
            </a:r>
            <a:endParaRPr lang="ko-KR" altLang="en-US" dirty="0"/>
          </a:p>
        </p:txBody>
      </p:sp>
      <p:grpSp>
        <p:nvGrpSpPr>
          <p:cNvPr id="90" name="그룹 89"/>
          <p:cNvGrpSpPr/>
          <p:nvPr/>
        </p:nvGrpSpPr>
        <p:grpSpPr>
          <a:xfrm>
            <a:off x="5682842" y="2515432"/>
            <a:ext cx="2963456" cy="2049431"/>
            <a:chOff x="6603700" y="3992014"/>
            <a:chExt cx="2934115" cy="2049431"/>
          </a:xfrm>
        </p:grpSpPr>
        <p:sp>
          <p:nvSpPr>
            <p:cNvPr id="91" name="타원 90"/>
            <p:cNvSpPr/>
            <p:nvPr/>
          </p:nvSpPr>
          <p:spPr>
            <a:xfrm>
              <a:off x="7248807" y="4335152"/>
              <a:ext cx="1387085" cy="138708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타원 69"/>
            <p:cNvSpPr/>
            <p:nvPr/>
          </p:nvSpPr>
          <p:spPr>
            <a:xfrm>
              <a:off x="8421584" y="5253874"/>
              <a:ext cx="51647" cy="51647"/>
            </a:xfrm>
            <a:prstGeom prst="ellipse">
              <a:avLst/>
            </a:prstGeom>
            <a:solidFill>
              <a:srgbClr val="0000CC"/>
            </a:solidFill>
            <a:ln w="635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cxnSp>
          <p:nvCxnSpPr>
            <p:cNvPr id="93" name="직선 연결선 71"/>
            <p:cNvCxnSpPr/>
            <p:nvPr/>
          </p:nvCxnSpPr>
          <p:spPr>
            <a:xfrm>
              <a:off x="7254737" y="4518709"/>
              <a:ext cx="485761" cy="43733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직선 연결선 72"/>
            <p:cNvCxnSpPr/>
            <p:nvPr/>
          </p:nvCxnSpPr>
          <p:spPr>
            <a:xfrm flipH="1">
              <a:off x="7523418" y="4956044"/>
              <a:ext cx="217080" cy="108540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직선 연결선 73"/>
            <p:cNvCxnSpPr/>
            <p:nvPr/>
          </p:nvCxnSpPr>
          <p:spPr>
            <a:xfrm flipV="1">
              <a:off x="7740499" y="4616011"/>
              <a:ext cx="1797316" cy="34003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타원 69"/>
            <p:cNvSpPr/>
            <p:nvPr/>
          </p:nvSpPr>
          <p:spPr>
            <a:xfrm>
              <a:off x="6876523" y="5293957"/>
              <a:ext cx="51647" cy="51647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7" name="타원 69"/>
            <p:cNvSpPr/>
            <p:nvPr/>
          </p:nvSpPr>
          <p:spPr>
            <a:xfrm>
              <a:off x="8156664" y="4159287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8" name="타원 69"/>
            <p:cNvSpPr/>
            <p:nvPr/>
          </p:nvSpPr>
          <p:spPr>
            <a:xfrm>
              <a:off x="8197887" y="4964230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9" name="타원 69"/>
            <p:cNvSpPr/>
            <p:nvPr/>
          </p:nvSpPr>
          <p:spPr>
            <a:xfrm>
              <a:off x="8336084" y="5080606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0" name="타원 69"/>
            <p:cNvSpPr/>
            <p:nvPr/>
          </p:nvSpPr>
          <p:spPr>
            <a:xfrm>
              <a:off x="8488828" y="4942409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1" name="타원 69"/>
            <p:cNvSpPr/>
            <p:nvPr/>
          </p:nvSpPr>
          <p:spPr>
            <a:xfrm>
              <a:off x="8045142" y="5327906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2" name="타원 69"/>
            <p:cNvSpPr/>
            <p:nvPr/>
          </p:nvSpPr>
          <p:spPr>
            <a:xfrm>
              <a:off x="8183339" y="4716930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3" name="타원 69"/>
            <p:cNvSpPr/>
            <p:nvPr/>
          </p:nvSpPr>
          <p:spPr>
            <a:xfrm>
              <a:off x="7696013" y="4498724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4" name="타원 69"/>
            <p:cNvSpPr/>
            <p:nvPr/>
          </p:nvSpPr>
          <p:spPr>
            <a:xfrm>
              <a:off x="7657228" y="4736332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5" name="타원 69"/>
            <p:cNvSpPr/>
            <p:nvPr/>
          </p:nvSpPr>
          <p:spPr>
            <a:xfrm>
              <a:off x="7911801" y="4583589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6" name="타원 69"/>
            <p:cNvSpPr/>
            <p:nvPr/>
          </p:nvSpPr>
          <p:spPr>
            <a:xfrm>
              <a:off x="7882706" y="4772700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7" name="타원 69"/>
            <p:cNvSpPr/>
            <p:nvPr/>
          </p:nvSpPr>
          <p:spPr>
            <a:xfrm>
              <a:off x="7519030" y="4627229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8" name="타원 69"/>
            <p:cNvSpPr/>
            <p:nvPr/>
          </p:nvSpPr>
          <p:spPr>
            <a:xfrm>
              <a:off x="8660974" y="4874529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9" name="타원 69"/>
            <p:cNvSpPr/>
            <p:nvPr/>
          </p:nvSpPr>
          <p:spPr>
            <a:xfrm>
              <a:off x="8799171" y="4990906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0" name="타원 69"/>
            <p:cNvSpPr/>
            <p:nvPr/>
          </p:nvSpPr>
          <p:spPr>
            <a:xfrm>
              <a:off x="8326392" y="4583589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1" name="타원 69"/>
            <p:cNvSpPr/>
            <p:nvPr/>
          </p:nvSpPr>
          <p:spPr>
            <a:xfrm>
              <a:off x="8464589" y="4699965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2" name="타원 69"/>
            <p:cNvSpPr/>
            <p:nvPr/>
          </p:nvSpPr>
          <p:spPr>
            <a:xfrm>
              <a:off x="8646427" y="4532673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3" name="타원 69"/>
            <p:cNvSpPr/>
            <p:nvPr/>
          </p:nvSpPr>
          <p:spPr>
            <a:xfrm>
              <a:off x="8784624" y="4649050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4" name="타원 69"/>
            <p:cNvSpPr/>
            <p:nvPr/>
          </p:nvSpPr>
          <p:spPr>
            <a:xfrm>
              <a:off x="7953337" y="5039477"/>
              <a:ext cx="51647" cy="51647"/>
            </a:xfrm>
            <a:prstGeom prst="ellipse">
              <a:avLst/>
            </a:prstGeom>
            <a:solidFill>
              <a:srgbClr val="FF0000"/>
            </a:solidFill>
            <a:ln w="317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5" name="타원 69"/>
            <p:cNvSpPr/>
            <p:nvPr/>
          </p:nvSpPr>
          <p:spPr>
            <a:xfrm>
              <a:off x="8631880" y="5550967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6" name="타원 69"/>
            <p:cNvSpPr/>
            <p:nvPr/>
          </p:nvSpPr>
          <p:spPr>
            <a:xfrm>
              <a:off x="8520359" y="5563096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7" name="타원 69"/>
            <p:cNvSpPr/>
            <p:nvPr/>
          </p:nvSpPr>
          <p:spPr>
            <a:xfrm>
              <a:off x="8403982" y="5635831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TextBox 117"/>
                <p:cNvSpPr txBox="1"/>
                <p:nvPr/>
              </p:nvSpPr>
              <p:spPr>
                <a:xfrm>
                  <a:off x="7753527" y="5007143"/>
                  <a:ext cx="276413" cy="3114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𝑞</m:t>
                        </m:r>
                      </m:oMath>
                    </m:oMathPara>
                  </a14:m>
                  <a:endParaRPr 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18" name="TextBox 1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3527" y="5007143"/>
                  <a:ext cx="276413" cy="311424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r="-6522" b="-29412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TextBox 118"/>
                <p:cNvSpPr txBox="1"/>
                <p:nvPr/>
              </p:nvSpPr>
              <p:spPr>
                <a:xfrm>
                  <a:off x="8143709" y="4171068"/>
                  <a:ext cx="276413" cy="3114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19" name="TextBox 1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43709" y="4171068"/>
                  <a:ext cx="276413" cy="311424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r="-23913" b="-19608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0" name="타원 119"/>
            <p:cNvSpPr/>
            <p:nvPr/>
          </p:nvSpPr>
          <p:spPr>
            <a:xfrm>
              <a:off x="8042724" y="4430845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1" name="타원 69"/>
            <p:cNvSpPr/>
            <p:nvPr/>
          </p:nvSpPr>
          <p:spPr>
            <a:xfrm>
              <a:off x="8156682" y="4341144"/>
              <a:ext cx="51647" cy="51647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2" name="타원 69"/>
            <p:cNvSpPr/>
            <p:nvPr/>
          </p:nvSpPr>
          <p:spPr>
            <a:xfrm>
              <a:off x="8185776" y="3992014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3" name="타원 69"/>
            <p:cNvSpPr/>
            <p:nvPr/>
          </p:nvSpPr>
          <p:spPr>
            <a:xfrm>
              <a:off x="8074255" y="4004143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4" name="타원 69"/>
            <p:cNvSpPr/>
            <p:nvPr/>
          </p:nvSpPr>
          <p:spPr>
            <a:xfrm>
              <a:off x="7957878" y="4076878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5" name="타원 69"/>
            <p:cNvSpPr/>
            <p:nvPr/>
          </p:nvSpPr>
          <p:spPr>
            <a:xfrm>
              <a:off x="7928784" y="4265990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6" name="타원 69"/>
            <p:cNvSpPr/>
            <p:nvPr/>
          </p:nvSpPr>
          <p:spPr>
            <a:xfrm>
              <a:off x="8256093" y="4193255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TextBox 126"/>
                <p:cNvSpPr txBox="1"/>
                <p:nvPr/>
              </p:nvSpPr>
              <p:spPr>
                <a:xfrm>
                  <a:off x="6603700" y="4970609"/>
                  <a:ext cx="276413" cy="3114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27" name="TextBox 1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3700" y="4970609"/>
                  <a:ext cx="276413" cy="311424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r="-23913" b="-19608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8" name="타원 69"/>
            <p:cNvSpPr/>
            <p:nvPr/>
          </p:nvSpPr>
          <p:spPr>
            <a:xfrm>
              <a:off x="8665829" y="5126684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9" name="타원 69"/>
            <p:cNvSpPr/>
            <p:nvPr/>
          </p:nvSpPr>
          <p:spPr>
            <a:xfrm>
              <a:off x="8804026" y="5243061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0" name="타원 69"/>
            <p:cNvSpPr/>
            <p:nvPr/>
          </p:nvSpPr>
          <p:spPr>
            <a:xfrm>
              <a:off x="8234273" y="5371567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1" name="타원 69"/>
            <p:cNvSpPr/>
            <p:nvPr/>
          </p:nvSpPr>
          <p:spPr>
            <a:xfrm>
              <a:off x="8270640" y="5226095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2" name="타원 69"/>
            <p:cNvSpPr/>
            <p:nvPr/>
          </p:nvSpPr>
          <p:spPr>
            <a:xfrm>
              <a:off x="8408837" y="5342472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3" name="타원 69"/>
            <p:cNvSpPr/>
            <p:nvPr/>
          </p:nvSpPr>
          <p:spPr>
            <a:xfrm>
              <a:off x="8430658" y="4251443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4" name="타원 69"/>
            <p:cNvSpPr/>
            <p:nvPr/>
          </p:nvSpPr>
          <p:spPr>
            <a:xfrm>
              <a:off x="8568855" y="4367820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5" name="타원 69"/>
            <p:cNvSpPr/>
            <p:nvPr/>
          </p:nvSpPr>
          <p:spPr>
            <a:xfrm>
              <a:off x="7906964" y="4433281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6" name="타원 69"/>
            <p:cNvSpPr/>
            <p:nvPr/>
          </p:nvSpPr>
          <p:spPr>
            <a:xfrm>
              <a:off x="8045161" y="4549658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TextBox 136"/>
                <p:cNvSpPr txBox="1"/>
                <p:nvPr/>
              </p:nvSpPr>
              <p:spPr>
                <a:xfrm>
                  <a:off x="8414944" y="5176502"/>
                  <a:ext cx="276413" cy="3114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37" name="TextBox 1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14944" y="5176502"/>
                  <a:ext cx="276413" cy="311424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r="-21739" b="-19608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8" name="타원 69"/>
            <p:cNvSpPr/>
            <p:nvPr/>
          </p:nvSpPr>
          <p:spPr>
            <a:xfrm>
              <a:off x="7734793" y="5584184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9" name="타원 69"/>
            <p:cNvSpPr/>
            <p:nvPr/>
          </p:nvSpPr>
          <p:spPr>
            <a:xfrm>
              <a:off x="7923924" y="5627845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40" name="타원 69"/>
            <p:cNvSpPr/>
            <p:nvPr/>
          </p:nvSpPr>
          <p:spPr>
            <a:xfrm>
              <a:off x="7960291" y="5482373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41" name="타원 69"/>
            <p:cNvSpPr/>
            <p:nvPr/>
          </p:nvSpPr>
          <p:spPr>
            <a:xfrm>
              <a:off x="8098488" y="5598750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42" name="타원 69"/>
            <p:cNvSpPr/>
            <p:nvPr/>
          </p:nvSpPr>
          <p:spPr>
            <a:xfrm>
              <a:off x="7296442" y="5042553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43" name="타원 69"/>
            <p:cNvSpPr/>
            <p:nvPr/>
          </p:nvSpPr>
          <p:spPr>
            <a:xfrm>
              <a:off x="7257657" y="5280161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44" name="타원 69"/>
            <p:cNvSpPr/>
            <p:nvPr/>
          </p:nvSpPr>
          <p:spPr>
            <a:xfrm>
              <a:off x="7512230" y="5127418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45" name="타원 69"/>
            <p:cNvSpPr/>
            <p:nvPr/>
          </p:nvSpPr>
          <p:spPr>
            <a:xfrm>
              <a:off x="7483135" y="5316529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46" name="타원 69"/>
            <p:cNvSpPr/>
            <p:nvPr/>
          </p:nvSpPr>
          <p:spPr>
            <a:xfrm>
              <a:off x="7119459" y="5171058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47" name="타원 69"/>
            <p:cNvSpPr/>
            <p:nvPr/>
          </p:nvSpPr>
          <p:spPr>
            <a:xfrm>
              <a:off x="7507393" y="4977110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48" name="타원 69"/>
            <p:cNvSpPr/>
            <p:nvPr/>
          </p:nvSpPr>
          <p:spPr>
            <a:xfrm>
              <a:off x="7380196" y="5397390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49" name="타원 69"/>
            <p:cNvSpPr/>
            <p:nvPr/>
          </p:nvSpPr>
          <p:spPr>
            <a:xfrm>
              <a:off x="7069847" y="5653668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0" name="타원 69"/>
            <p:cNvSpPr/>
            <p:nvPr/>
          </p:nvSpPr>
          <p:spPr>
            <a:xfrm>
              <a:off x="7258978" y="5697329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1" name="타원 69"/>
            <p:cNvSpPr/>
            <p:nvPr/>
          </p:nvSpPr>
          <p:spPr>
            <a:xfrm>
              <a:off x="7295345" y="5551857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2" name="타원 69"/>
            <p:cNvSpPr/>
            <p:nvPr/>
          </p:nvSpPr>
          <p:spPr>
            <a:xfrm>
              <a:off x="7433542" y="5668234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3" name="타원 69"/>
            <p:cNvSpPr/>
            <p:nvPr/>
          </p:nvSpPr>
          <p:spPr>
            <a:xfrm>
              <a:off x="7069847" y="4575481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4" name="타원 69"/>
            <p:cNvSpPr/>
            <p:nvPr/>
          </p:nvSpPr>
          <p:spPr>
            <a:xfrm>
              <a:off x="6759498" y="4831759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5" name="타원 69"/>
            <p:cNvSpPr/>
            <p:nvPr/>
          </p:nvSpPr>
          <p:spPr>
            <a:xfrm>
              <a:off x="6948629" y="4875420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6" name="타원 69"/>
            <p:cNvSpPr/>
            <p:nvPr/>
          </p:nvSpPr>
          <p:spPr>
            <a:xfrm>
              <a:off x="6984996" y="4729948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7" name="타원 69"/>
            <p:cNvSpPr/>
            <p:nvPr/>
          </p:nvSpPr>
          <p:spPr>
            <a:xfrm>
              <a:off x="7123193" y="4846325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8" name="Group 10"/>
          <p:cNvGrpSpPr/>
          <p:nvPr/>
        </p:nvGrpSpPr>
        <p:grpSpPr>
          <a:xfrm>
            <a:off x="5719269" y="4875798"/>
            <a:ext cx="2514500" cy="763985"/>
            <a:chOff x="8970213" y="3720450"/>
            <a:chExt cx="2489604" cy="7639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" name="TextBox 158"/>
                <p:cNvSpPr txBox="1"/>
                <p:nvPr/>
              </p:nvSpPr>
              <p:spPr>
                <a:xfrm>
                  <a:off x="8970213" y="3720450"/>
                  <a:ext cx="3810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sz="1400" dirty="0"/>
                </a:p>
              </p:txBody>
            </p:sp>
          </mc:Choice>
          <mc:Fallback xmlns="">
            <p:sp>
              <p:nvSpPr>
                <p:cNvPr id="159" name="TextBox 1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70213" y="3720450"/>
                  <a:ext cx="381000" cy="307777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0" name="TextBox 159"/>
                <p:cNvSpPr txBox="1"/>
                <p:nvPr/>
              </p:nvSpPr>
              <p:spPr>
                <a:xfrm>
                  <a:off x="8970213" y="3948554"/>
                  <a:ext cx="3810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sz="1400" dirty="0"/>
                </a:p>
              </p:txBody>
            </p:sp>
          </mc:Choice>
          <mc:Fallback xmlns="">
            <p:sp>
              <p:nvSpPr>
                <p:cNvPr id="160" name="TextBox 1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70213" y="3948554"/>
                  <a:ext cx="381000" cy="307777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1" name="TextBox 160"/>
                <p:cNvSpPr txBox="1"/>
                <p:nvPr/>
              </p:nvSpPr>
              <p:spPr>
                <a:xfrm>
                  <a:off x="8970213" y="4176658"/>
                  <a:ext cx="3810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ko-KR" altLang="en-US" sz="1400" dirty="0"/>
                </a:p>
              </p:txBody>
            </p:sp>
          </mc:Choice>
          <mc:Fallback xmlns="">
            <p:sp>
              <p:nvSpPr>
                <p:cNvPr id="161" name="TextBox 1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70213" y="4176658"/>
                  <a:ext cx="381000" cy="307777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2" name="직사각형 161"/>
            <p:cNvSpPr/>
            <p:nvPr/>
          </p:nvSpPr>
          <p:spPr>
            <a:xfrm>
              <a:off x="10184595" y="3837967"/>
              <a:ext cx="1165860" cy="144000"/>
            </a:xfrm>
            <a:prstGeom prst="rect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" name="직사각형 162"/>
            <p:cNvSpPr/>
            <p:nvPr/>
          </p:nvSpPr>
          <p:spPr>
            <a:xfrm>
              <a:off x="9786080" y="4041203"/>
              <a:ext cx="617430" cy="161662"/>
            </a:xfrm>
            <a:prstGeom prst="rect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5" name="직사각형 164"/>
            <p:cNvSpPr/>
            <p:nvPr/>
          </p:nvSpPr>
          <p:spPr>
            <a:xfrm>
              <a:off x="9356697" y="4294927"/>
              <a:ext cx="731520" cy="144000"/>
            </a:xfrm>
            <a:prstGeom prst="rect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6" name="직사각형 165"/>
            <p:cNvSpPr/>
            <p:nvPr/>
          </p:nvSpPr>
          <p:spPr>
            <a:xfrm>
              <a:off x="9367004" y="3836512"/>
              <a:ext cx="817591" cy="13918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7" name="직사각형 166"/>
            <p:cNvSpPr/>
            <p:nvPr/>
          </p:nvSpPr>
          <p:spPr>
            <a:xfrm>
              <a:off x="9356697" y="4041203"/>
              <a:ext cx="422183" cy="16166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8" name="직사각형 167"/>
            <p:cNvSpPr/>
            <p:nvPr/>
          </p:nvSpPr>
          <p:spPr>
            <a:xfrm>
              <a:off x="10088217" y="4294927"/>
              <a:ext cx="1371600" cy="144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9" name="직사각형 168"/>
            <p:cNvSpPr/>
            <p:nvPr/>
          </p:nvSpPr>
          <p:spPr>
            <a:xfrm>
              <a:off x="10403510" y="4041203"/>
              <a:ext cx="772283" cy="16166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6198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9294712" cy="1143000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Distance Estimator </a:t>
            </a:r>
            <a:r>
              <a:rPr lang="en-US" altLang="ko-KR" sz="4000" dirty="0" smtClean="0"/>
              <a:t>and </a:t>
            </a:r>
            <a:r>
              <a:rPr lang="en-US" altLang="ko-KR" sz="4000" dirty="0"/>
              <a:t>Approach</a:t>
            </a:r>
            <a:endParaRPr lang="ko-KR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내용 개체 틀 2"/>
              <p:cNvSpPr txBox="1">
                <a:spLocks/>
              </p:cNvSpPr>
              <p:nvPr/>
            </p:nvSpPr>
            <p:spPr>
              <a:xfrm>
                <a:off x="207055" y="1052735"/>
                <a:ext cx="8892480" cy="547537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2400" dirty="0"/>
                  <a:t>Our distance estimator </a:t>
                </a:r>
                <a:r>
                  <a:rPr lang="en-US" altLang="ko-KR" sz="2400" dirty="0" smtClean="0"/>
                  <a:t>between </a:t>
                </a:r>
                <a14:m>
                  <m:oMath xmlns:m="http://schemas.openxmlformats.org/officeDocument/2006/math">
                    <m:r>
                      <a:rPr lang="en-US" altLang="ko-KR" sz="2400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altLang="ko-KR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ko-KR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ko-KR" sz="2400" dirty="0"/>
                  <a:t> </a:t>
                </a:r>
                <a:r>
                  <a:rPr lang="en-US" altLang="ko-KR" sz="2400" dirty="0" smtClean="0"/>
                  <a:t>based on </a:t>
                </a:r>
                <a:r>
                  <a:rPr lang="en-US" altLang="ko-KR" sz="2400" dirty="0" err="1" smtClean="0"/>
                  <a:t>orthogonality</a:t>
                </a:r>
                <a:r>
                  <a:rPr lang="en-US" altLang="ko-KR" sz="2400" dirty="0" smtClean="0"/>
                  <a:t>:</a:t>
                </a:r>
                <a:endParaRPr lang="en-US" altLang="ko-KR" sz="2400" dirty="0"/>
              </a:p>
              <a:p>
                <a:endParaRPr lang="en-US" altLang="ko-KR" sz="2400" dirty="0"/>
              </a:p>
              <a:p>
                <a:endParaRPr lang="en-US" altLang="ko-KR" sz="2400" dirty="0"/>
              </a:p>
              <a:p>
                <a:endParaRPr lang="en-US" altLang="ko-KR" sz="2400" dirty="0"/>
              </a:p>
              <a:p>
                <a:r>
                  <a:rPr lang="en-US" altLang="ko-KR" sz="2400" dirty="0" smtClean="0"/>
                  <a:t>Compute </a:t>
                </a:r>
                <a:r>
                  <a:rPr lang="en-US" altLang="ko-KR" sz="2400" dirty="0"/>
                  <a:t>shortlist according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sz="2400" dirty="0"/>
                  <a:t>, </a:t>
                </a:r>
                <a:r>
                  <a:rPr lang="en-US" altLang="ko-KR" sz="2400" dirty="0" smtClean="0"/>
                  <a:t/>
                </a:r>
                <a:br>
                  <a:rPr lang="en-US" altLang="ko-KR" sz="2400" dirty="0" smtClean="0"/>
                </a:br>
                <a:r>
                  <a:rPr lang="en-US" altLang="ko-KR" sz="2400" dirty="0" smtClean="0"/>
                  <a:t>instead </a:t>
                </a:r>
                <a:r>
                  <a:rPr lang="en-US" altLang="ko-KR" sz="2400" dirty="0"/>
                  <a:t>of only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ko-KR" sz="2400" dirty="0"/>
              </a:p>
              <a:p>
                <a:endParaRPr lang="en-US" altLang="ko-KR" sz="2400" dirty="0"/>
              </a:p>
              <a:p>
                <a:endParaRPr lang="en-US" altLang="ko-KR" sz="2400" dirty="0"/>
              </a:p>
              <a:p>
                <a:endParaRPr lang="en-US" altLang="ko-KR" sz="2400" dirty="0"/>
              </a:p>
            </p:txBody>
          </p:sp>
        </mc:Choice>
        <mc:Fallback xmlns="">
          <p:sp>
            <p:nvSpPr>
              <p:cNvPr id="164" name="내용 개체 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055" y="1052735"/>
                <a:ext cx="8892480" cy="5475375"/>
              </a:xfrm>
              <a:prstGeom prst="rect">
                <a:avLst/>
              </a:prstGeom>
              <a:blipFill rotWithShape="0">
                <a:blip r:embed="rId2"/>
                <a:stretch>
                  <a:fillRect l="-960" t="-891" r="-96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9" name="슬라이드 번호 개체 틀 2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42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-366425" y="1875095"/>
                <a:ext cx="77765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altLang="ko-K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  <m:sup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2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ko-K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ko-K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altLang="ko-K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ko-K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altLang="ko-K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6425" y="1875095"/>
                <a:ext cx="7776519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직선 연결선 32"/>
          <p:cNvCxnSpPr>
            <a:stCxn id="40" idx="3"/>
            <a:endCxn id="44" idx="7"/>
          </p:cNvCxnSpPr>
          <p:nvPr/>
        </p:nvCxnSpPr>
        <p:spPr>
          <a:xfrm flipH="1">
            <a:off x="7410094" y="1798322"/>
            <a:ext cx="657068" cy="1076875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그룹 33"/>
          <p:cNvGrpSpPr/>
          <p:nvPr/>
        </p:nvGrpSpPr>
        <p:grpSpPr>
          <a:xfrm>
            <a:off x="6969971" y="1582545"/>
            <a:ext cx="1841398" cy="1977758"/>
            <a:chOff x="6553200" y="2526467"/>
            <a:chExt cx="2324717" cy="24968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7960204" y="2526467"/>
                  <a:ext cx="64125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ko-KR" altLang="en-US" sz="2000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60204" y="2526467"/>
                  <a:ext cx="641255" cy="40011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38462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6" name="그룹 35"/>
            <p:cNvGrpSpPr/>
            <p:nvPr/>
          </p:nvGrpSpPr>
          <p:grpSpPr>
            <a:xfrm>
              <a:off x="6553200" y="2726522"/>
              <a:ext cx="2324717" cy="2296813"/>
              <a:chOff x="6666883" y="2724150"/>
              <a:chExt cx="2324717" cy="2296813"/>
            </a:xfrm>
          </p:grpSpPr>
          <p:sp>
            <p:nvSpPr>
              <p:cNvPr id="39" name="타원 38"/>
              <p:cNvSpPr/>
              <p:nvPr/>
            </p:nvSpPr>
            <p:spPr>
              <a:xfrm>
                <a:off x="7191400" y="3220763"/>
                <a:ext cx="1800200" cy="1800200"/>
              </a:xfrm>
              <a:prstGeom prst="ellipse">
                <a:avLst/>
              </a:prstGeom>
              <a:noFill/>
              <a:ln>
                <a:solidFill>
                  <a:srgbClr val="1C1C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0" name="타원 39"/>
              <p:cNvSpPr/>
              <p:nvPr/>
            </p:nvSpPr>
            <p:spPr>
              <a:xfrm>
                <a:off x="8039649" y="2724150"/>
                <a:ext cx="84733" cy="84773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7921705" y="3995478"/>
                    <a:ext cx="641255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2000" b="0" i="1" smtClean="0">
                              <a:latin typeface="Cambria Math"/>
                            </a:rPr>
                            <m:t>𝑐</m:t>
                          </m:r>
                        </m:oMath>
                      </m:oMathPara>
                    </a14:m>
                    <a:endParaRPr lang="ko-KR" altLang="en-US" sz="2000" dirty="0"/>
                  </a:p>
                </p:txBody>
              </p:sp>
            </mc:Choice>
            <mc:Fallback xmlns="">
              <p:sp>
                <p:nvSpPr>
                  <p:cNvPr id="41" name="TextBox 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21705" y="3995478"/>
                    <a:ext cx="641255" cy="400110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b="-13462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2" name="타원 41"/>
              <p:cNvSpPr/>
              <p:nvPr/>
            </p:nvSpPr>
            <p:spPr>
              <a:xfrm>
                <a:off x="8035216" y="4148742"/>
                <a:ext cx="84733" cy="84773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6666883" y="3951910"/>
                    <a:ext cx="641255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20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ko-KR" altLang="en-US" sz="2000" dirty="0"/>
                  </a:p>
                </p:txBody>
              </p:sp>
            </mc:Choice>
            <mc:Fallback xmlns="">
              <p:sp>
                <p:nvSpPr>
                  <p:cNvPr id="43" name="TextBox 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66883" y="3951910"/>
                    <a:ext cx="641255" cy="40011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b="-13462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4" name="타원 43"/>
              <p:cNvSpPr/>
              <p:nvPr/>
            </p:nvSpPr>
            <p:spPr>
              <a:xfrm>
                <a:off x="7150202" y="4143619"/>
                <a:ext cx="84733" cy="84773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5" name="직선 연결선 44"/>
              <p:cNvCxnSpPr/>
              <p:nvPr/>
            </p:nvCxnSpPr>
            <p:spPr>
              <a:xfrm>
                <a:off x="8077597" y="2773682"/>
                <a:ext cx="1" cy="1387475"/>
              </a:xfrm>
              <a:prstGeom prst="line">
                <a:avLst/>
              </a:prstGeom>
              <a:ln w="25400">
                <a:solidFill>
                  <a:srgbClr val="1C1C1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직선 연결선 45"/>
              <p:cNvCxnSpPr>
                <a:stCxn id="44" idx="6"/>
                <a:endCxn id="42" idx="2"/>
              </p:cNvCxnSpPr>
              <p:nvPr/>
            </p:nvCxnSpPr>
            <p:spPr>
              <a:xfrm>
                <a:off x="7234935" y="4186006"/>
                <a:ext cx="800281" cy="5123"/>
              </a:xfrm>
              <a:prstGeom prst="line">
                <a:avLst/>
              </a:prstGeom>
              <a:ln w="25400">
                <a:solidFill>
                  <a:srgbClr val="1C1C1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7808022" y="3402670"/>
                  <a:ext cx="64125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ko-KR" altLang="en-US" sz="2000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08022" y="3402670"/>
                  <a:ext cx="641255" cy="40011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2307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7264522" y="3802780"/>
                  <a:ext cx="64125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ko-KR" altLang="en-US" sz="2000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4522" y="3802780"/>
                  <a:ext cx="641255" cy="40011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3462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그룹 5"/>
          <p:cNvGrpSpPr/>
          <p:nvPr/>
        </p:nvGrpSpPr>
        <p:grpSpPr>
          <a:xfrm>
            <a:off x="4809283" y="3656053"/>
            <a:ext cx="2934115" cy="2117197"/>
            <a:chOff x="1756591" y="3938588"/>
            <a:chExt cx="2934115" cy="2117197"/>
          </a:xfrm>
        </p:grpSpPr>
        <p:sp>
          <p:nvSpPr>
            <p:cNvPr id="48" name="자유형 4"/>
            <p:cNvSpPr/>
            <p:nvPr/>
          </p:nvSpPr>
          <p:spPr>
            <a:xfrm>
              <a:off x="2614613" y="3938588"/>
              <a:ext cx="1681162" cy="2100262"/>
            </a:xfrm>
            <a:custGeom>
              <a:avLst/>
              <a:gdLst>
                <a:gd name="connsiteX0" fmla="*/ 109537 w 1681162"/>
                <a:gd name="connsiteY0" fmla="*/ 514350 h 2100262"/>
                <a:gd name="connsiteX1" fmla="*/ 204787 w 1681162"/>
                <a:gd name="connsiteY1" fmla="*/ 514350 h 2100262"/>
                <a:gd name="connsiteX2" fmla="*/ 238125 w 1681162"/>
                <a:gd name="connsiteY2" fmla="*/ 481012 h 2100262"/>
                <a:gd name="connsiteX3" fmla="*/ 252412 w 1681162"/>
                <a:gd name="connsiteY3" fmla="*/ 476250 h 2100262"/>
                <a:gd name="connsiteX4" fmla="*/ 261937 w 1681162"/>
                <a:gd name="connsiteY4" fmla="*/ 461962 h 2100262"/>
                <a:gd name="connsiteX5" fmla="*/ 304800 w 1681162"/>
                <a:gd name="connsiteY5" fmla="*/ 433387 h 2100262"/>
                <a:gd name="connsiteX6" fmla="*/ 314325 w 1681162"/>
                <a:gd name="connsiteY6" fmla="*/ 419100 h 2100262"/>
                <a:gd name="connsiteX7" fmla="*/ 333375 w 1681162"/>
                <a:gd name="connsiteY7" fmla="*/ 395287 h 2100262"/>
                <a:gd name="connsiteX8" fmla="*/ 342900 w 1681162"/>
                <a:gd name="connsiteY8" fmla="*/ 366712 h 2100262"/>
                <a:gd name="connsiteX9" fmla="*/ 347662 w 1681162"/>
                <a:gd name="connsiteY9" fmla="*/ 352425 h 2100262"/>
                <a:gd name="connsiteX10" fmla="*/ 357187 w 1681162"/>
                <a:gd name="connsiteY10" fmla="*/ 333375 h 2100262"/>
                <a:gd name="connsiteX11" fmla="*/ 366712 w 1681162"/>
                <a:gd name="connsiteY11" fmla="*/ 290512 h 2100262"/>
                <a:gd name="connsiteX12" fmla="*/ 376237 w 1681162"/>
                <a:gd name="connsiteY12" fmla="*/ 257175 h 2100262"/>
                <a:gd name="connsiteX13" fmla="*/ 381000 w 1681162"/>
                <a:gd name="connsiteY13" fmla="*/ 209550 h 2100262"/>
                <a:gd name="connsiteX14" fmla="*/ 385762 w 1681162"/>
                <a:gd name="connsiteY14" fmla="*/ 195262 h 2100262"/>
                <a:gd name="connsiteX15" fmla="*/ 390525 w 1681162"/>
                <a:gd name="connsiteY15" fmla="*/ 171450 h 2100262"/>
                <a:gd name="connsiteX16" fmla="*/ 400050 w 1681162"/>
                <a:gd name="connsiteY16" fmla="*/ 133350 h 2100262"/>
                <a:gd name="connsiteX17" fmla="*/ 433387 w 1681162"/>
                <a:gd name="connsiteY17" fmla="*/ 85725 h 2100262"/>
                <a:gd name="connsiteX18" fmla="*/ 452437 w 1681162"/>
                <a:gd name="connsiteY18" fmla="*/ 66675 h 2100262"/>
                <a:gd name="connsiteX19" fmla="*/ 490537 w 1681162"/>
                <a:gd name="connsiteY19" fmla="*/ 52387 h 2100262"/>
                <a:gd name="connsiteX20" fmla="*/ 504825 w 1681162"/>
                <a:gd name="connsiteY20" fmla="*/ 47625 h 2100262"/>
                <a:gd name="connsiteX21" fmla="*/ 519112 w 1681162"/>
                <a:gd name="connsiteY21" fmla="*/ 38100 h 2100262"/>
                <a:gd name="connsiteX22" fmla="*/ 557212 w 1681162"/>
                <a:gd name="connsiteY22" fmla="*/ 23812 h 2100262"/>
                <a:gd name="connsiteX23" fmla="*/ 581025 w 1681162"/>
                <a:gd name="connsiteY23" fmla="*/ 14287 h 2100262"/>
                <a:gd name="connsiteX24" fmla="*/ 614362 w 1681162"/>
                <a:gd name="connsiteY24" fmla="*/ 9525 h 2100262"/>
                <a:gd name="connsiteX25" fmla="*/ 638175 w 1681162"/>
                <a:gd name="connsiteY25" fmla="*/ 4762 h 2100262"/>
                <a:gd name="connsiteX26" fmla="*/ 814387 w 1681162"/>
                <a:gd name="connsiteY26" fmla="*/ 0 h 2100262"/>
                <a:gd name="connsiteX27" fmla="*/ 904875 w 1681162"/>
                <a:gd name="connsiteY27" fmla="*/ 4762 h 2100262"/>
                <a:gd name="connsiteX28" fmla="*/ 919162 w 1681162"/>
                <a:gd name="connsiteY28" fmla="*/ 9525 h 2100262"/>
                <a:gd name="connsiteX29" fmla="*/ 947737 w 1681162"/>
                <a:gd name="connsiteY29" fmla="*/ 28575 h 2100262"/>
                <a:gd name="connsiteX30" fmla="*/ 957262 w 1681162"/>
                <a:gd name="connsiteY30" fmla="*/ 42862 h 2100262"/>
                <a:gd name="connsiteX31" fmla="*/ 976312 w 1681162"/>
                <a:gd name="connsiteY31" fmla="*/ 57150 h 2100262"/>
                <a:gd name="connsiteX32" fmla="*/ 1009650 w 1681162"/>
                <a:gd name="connsiteY32" fmla="*/ 76200 h 2100262"/>
                <a:gd name="connsiteX33" fmla="*/ 1023937 w 1681162"/>
                <a:gd name="connsiteY33" fmla="*/ 90487 h 2100262"/>
                <a:gd name="connsiteX34" fmla="*/ 1047750 w 1681162"/>
                <a:gd name="connsiteY34" fmla="*/ 109537 h 2100262"/>
                <a:gd name="connsiteX35" fmla="*/ 1066800 w 1681162"/>
                <a:gd name="connsiteY35" fmla="*/ 128587 h 2100262"/>
                <a:gd name="connsiteX36" fmla="*/ 1090612 w 1681162"/>
                <a:gd name="connsiteY36" fmla="*/ 142875 h 2100262"/>
                <a:gd name="connsiteX37" fmla="*/ 1152525 w 1681162"/>
                <a:gd name="connsiteY37" fmla="*/ 185737 h 2100262"/>
                <a:gd name="connsiteX38" fmla="*/ 1181100 w 1681162"/>
                <a:gd name="connsiteY38" fmla="*/ 204787 h 2100262"/>
                <a:gd name="connsiteX39" fmla="*/ 1290637 w 1681162"/>
                <a:gd name="connsiteY39" fmla="*/ 280987 h 2100262"/>
                <a:gd name="connsiteX40" fmla="*/ 1328737 w 1681162"/>
                <a:gd name="connsiteY40" fmla="*/ 304800 h 2100262"/>
                <a:gd name="connsiteX41" fmla="*/ 1357312 w 1681162"/>
                <a:gd name="connsiteY41" fmla="*/ 338137 h 2100262"/>
                <a:gd name="connsiteX42" fmla="*/ 1390650 w 1681162"/>
                <a:gd name="connsiteY42" fmla="*/ 371475 h 2100262"/>
                <a:gd name="connsiteX43" fmla="*/ 1414462 w 1681162"/>
                <a:gd name="connsiteY43" fmla="*/ 409575 h 2100262"/>
                <a:gd name="connsiteX44" fmla="*/ 1457325 w 1681162"/>
                <a:gd name="connsiteY44" fmla="*/ 461962 h 2100262"/>
                <a:gd name="connsiteX45" fmla="*/ 1481137 w 1681162"/>
                <a:gd name="connsiteY45" fmla="*/ 485775 h 2100262"/>
                <a:gd name="connsiteX46" fmla="*/ 1514475 w 1681162"/>
                <a:gd name="connsiteY46" fmla="*/ 533400 h 2100262"/>
                <a:gd name="connsiteX47" fmla="*/ 1528762 w 1681162"/>
                <a:gd name="connsiteY47" fmla="*/ 552450 h 2100262"/>
                <a:gd name="connsiteX48" fmla="*/ 1552575 w 1681162"/>
                <a:gd name="connsiteY48" fmla="*/ 581025 h 2100262"/>
                <a:gd name="connsiteX49" fmla="*/ 1562100 w 1681162"/>
                <a:gd name="connsiteY49" fmla="*/ 604837 h 2100262"/>
                <a:gd name="connsiteX50" fmla="*/ 1581150 w 1681162"/>
                <a:gd name="connsiteY50" fmla="*/ 628650 h 2100262"/>
                <a:gd name="connsiteX51" fmla="*/ 1647825 w 1681162"/>
                <a:gd name="connsiteY51" fmla="*/ 762000 h 2100262"/>
                <a:gd name="connsiteX52" fmla="*/ 1662112 w 1681162"/>
                <a:gd name="connsiteY52" fmla="*/ 838200 h 2100262"/>
                <a:gd name="connsiteX53" fmla="*/ 1676400 w 1681162"/>
                <a:gd name="connsiteY53" fmla="*/ 1071562 h 2100262"/>
                <a:gd name="connsiteX54" fmla="*/ 1681162 w 1681162"/>
                <a:gd name="connsiteY54" fmla="*/ 1385887 h 2100262"/>
                <a:gd name="connsiteX55" fmla="*/ 1676400 w 1681162"/>
                <a:gd name="connsiteY55" fmla="*/ 1719262 h 2100262"/>
                <a:gd name="connsiteX56" fmla="*/ 1666875 w 1681162"/>
                <a:gd name="connsiteY56" fmla="*/ 1738312 h 2100262"/>
                <a:gd name="connsiteX57" fmla="*/ 1662112 w 1681162"/>
                <a:gd name="connsiteY57" fmla="*/ 1752600 h 2100262"/>
                <a:gd name="connsiteX58" fmla="*/ 1633537 w 1681162"/>
                <a:gd name="connsiteY58" fmla="*/ 1795462 h 2100262"/>
                <a:gd name="connsiteX59" fmla="*/ 1609725 w 1681162"/>
                <a:gd name="connsiteY59" fmla="*/ 1843087 h 2100262"/>
                <a:gd name="connsiteX60" fmla="*/ 1600200 w 1681162"/>
                <a:gd name="connsiteY60" fmla="*/ 1857375 h 2100262"/>
                <a:gd name="connsiteX61" fmla="*/ 1576387 w 1681162"/>
                <a:gd name="connsiteY61" fmla="*/ 1885950 h 2100262"/>
                <a:gd name="connsiteX62" fmla="*/ 1557337 w 1681162"/>
                <a:gd name="connsiteY62" fmla="*/ 1914525 h 2100262"/>
                <a:gd name="connsiteX63" fmla="*/ 1538287 w 1681162"/>
                <a:gd name="connsiteY63" fmla="*/ 1938337 h 2100262"/>
                <a:gd name="connsiteX64" fmla="*/ 1528762 w 1681162"/>
                <a:gd name="connsiteY64" fmla="*/ 1952625 h 2100262"/>
                <a:gd name="connsiteX65" fmla="*/ 1514475 w 1681162"/>
                <a:gd name="connsiteY65" fmla="*/ 1962150 h 2100262"/>
                <a:gd name="connsiteX66" fmla="*/ 1495425 w 1681162"/>
                <a:gd name="connsiteY66" fmla="*/ 1981200 h 2100262"/>
                <a:gd name="connsiteX67" fmla="*/ 1481137 w 1681162"/>
                <a:gd name="connsiteY67" fmla="*/ 1985962 h 2100262"/>
                <a:gd name="connsiteX68" fmla="*/ 1462087 w 1681162"/>
                <a:gd name="connsiteY68" fmla="*/ 1995487 h 2100262"/>
                <a:gd name="connsiteX69" fmla="*/ 1433512 w 1681162"/>
                <a:gd name="connsiteY69" fmla="*/ 2005012 h 2100262"/>
                <a:gd name="connsiteX70" fmla="*/ 1395412 w 1681162"/>
                <a:gd name="connsiteY70" fmla="*/ 2024062 h 2100262"/>
                <a:gd name="connsiteX71" fmla="*/ 1333500 w 1681162"/>
                <a:gd name="connsiteY71" fmla="*/ 2038350 h 2100262"/>
                <a:gd name="connsiteX72" fmla="*/ 1314450 w 1681162"/>
                <a:gd name="connsiteY72" fmla="*/ 2043112 h 2100262"/>
                <a:gd name="connsiteX73" fmla="*/ 1300162 w 1681162"/>
                <a:gd name="connsiteY73" fmla="*/ 2047875 h 2100262"/>
                <a:gd name="connsiteX74" fmla="*/ 1195387 w 1681162"/>
                <a:gd name="connsiteY74" fmla="*/ 2057400 h 2100262"/>
                <a:gd name="connsiteX75" fmla="*/ 1143000 w 1681162"/>
                <a:gd name="connsiteY75" fmla="*/ 2062162 h 2100262"/>
                <a:gd name="connsiteX76" fmla="*/ 1028700 w 1681162"/>
                <a:gd name="connsiteY76" fmla="*/ 2066925 h 2100262"/>
                <a:gd name="connsiteX77" fmla="*/ 1009650 w 1681162"/>
                <a:gd name="connsiteY77" fmla="*/ 2071687 h 2100262"/>
                <a:gd name="connsiteX78" fmla="*/ 995362 w 1681162"/>
                <a:gd name="connsiteY78" fmla="*/ 2076450 h 2100262"/>
                <a:gd name="connsiteX79" fmla="*/ 895350 w 1681162"/>
                <a:gd name="connsiteY79" fmla="*/ 2081212 h 2100262"/>
                <a:gd name="connsiteX80" fmla="*/ 847725 w 1681162"/>
                <a:gd name="connsiteY80" fmla="*/ 2090737 h 2100262"/>
                <a:gd name="connsiteX81" fmla="*/ 809625 w 1681162"/>
                <a:gd name="connsiteY81" fmla="*/ 2100262 h 2100262"/>
                <a:gd name="connsiteX82" fmla="*/ 561975 w 1681162"/>
                <a:gd name="connsiteY82" fmla="*/ 2095500 h 2100262"/>
                <a:gd name="connsiteX83" fmla="*/ 542925 w 1681162"/>
                <a:gd name="connsiteY83" fmla="*/ 2085975 h 2100262"/>
                <a:gd name="connsiteX84" fmla="*/ 471487 w 1681162"/>
                <a:gd name="connsiteY84" fmla="*/ 2071687 h 2100262"/>
                <a:gd name="connsiteX85" fmla="*/ 428625 w 1681162"/>
                <a:gd name="connsiteY85" fmla="*/ 2057400 h 2100262"/>
                <a:gd name="connsiteX86" fmla="*/ 414337 w 1681162"/>
                <a:gd name="connsiteY86" fmla="*/ 2047875 h 2100262"/>
                <a:gd name="connsiteX87" fmla="*/ 385762 w 1681162"/>
                <a:gd name="connsiteY87" fmla="*/ 2038350 h 2100262"/>
                <a:gd name="connsiteX88" fmla="*/ 361950 w 1681162"/>
                <a:gd name="connsiteY88" fmla="*/ 2024062 h 2100262"/>
                <a:gd name="connsiteX89" fmla="*/ 333375 w 1681162"/>
                <a:gd name="connsiteY89" fmla="*/ 2009775 h 2100262"/>
                <a:gd name="connsiteX90" fmla="*/ 295275 w 1681162"/>
                <a:gd name="connsiteY90" fmla="*/ 1985962 h 2100262"/>
                <a:gd name="connsiteX91" fmla="*/ 266700 w 1681162"/>
                <a:gd name="connsiteY91" fmla="*/ 1966912 h 2100262"/>
                <a:gd name="connsiteX92" fmla="*/ 238125 w 1681162"/>
                <a:gd name="connsiteY92" fmla="*/ 1938337 h 2100262"/>
                <a:gd name="connsiteX93" fmla="*/ 214312 w 1681162"/>
                <a:gd name="connsiteY93" fmla="*/ 1900237 h 2100262"/>
                <a:gd name="connsiteX94" fmla="*/ 204787 w 1681162"/>
                <a:gd name="connsiteY94" fmla="*/ 1881187 h 2100262"/>
                <a:gd name="connsiteX95" fmla="*/ 180975 w 1681162"/>
                <a:gd name="connsiteY95" fmla="*/ 1838325 h 2100262"/>
                <a:gd name="connsiteX96" fmla="*/ 171450 w 1681162"/>
                <a:gd name="connsiteY96" fmla="*/ 1809750 h 2100262"/>
                <a:gd name="connsiteX97" fmla="*/ 161925 w 1681162"/>
                <a:gd name="connsiteY97" fmla="*/ 1776412 h 2100262"/>
                <a:gd name="connsiteX98" fmla="*/ 166687 w 1681162"/>
                <a:gd name="connsiteY98" fmla="*/ 1676400 h 2100262"/>
                <a:gd name="connsiteX99" fmla="*/ 176212 w 1681162"/>
                <a:gd name="connsiteY99" fmla="*/ 1657350 h 2100262"/>
                <a:gd name="connsiteX100" fmla="*/ 180975 w 1681162"/>
                <a:gd name="connsiteY100" fmla="*/ 1633537 h 2100262"/>
                <a:gd name="connsiteX101" fmla="*/ 190500 w 1681162"/>
                <a:gd name="connsiteY101" fmla="*/ 1604962 h 2100262"/>
                <a:gd name="connsiteX102" fmla="*/ 195262 w 1681162"/>
                <a:gd name="connsiteY102" fmla="*/ 1585912 h 2100262"/>
                <a:gd name="connsiteX103" fmla="*/ 204787 w 1681162"/>
                <a:gd name="connsiteY103" fmla="*/ 1566862 h 2100262"/>
                <a:gd name="connsiteX104" fmla="*/ 209550 w 1681162"/>
                <a:gd name="connsiteY104" fmla="*/ 1547812 h 2100262"/>
                <a:gd name="connsiteX105" fmla="*/ 219075 w 1681162"/>
                <a:gd name="connsiteY105" fmla="*/ 1519237 h 2100262"/>
                <a:gd name="connsiteX106" fmla="*/ 223837 w 1681162"/>
                <a:gd name="connsiteY106" fmla="*/ 1504950 h 2100262"/>
                <a:gd name="connsiteX107" fmla="*/ 238125 w 1681162"/>
                <a:gd name="connsiteY107" fmla="*/ 1471612 h 2100262"/>
                <a:gd name="connsiteX108" fmla="*/ 242887 w 1681162"/>
                <a:gd name="connsiteY108" fmla="*/ 1452562 h 2100262"/>
                <a:gd name="connsiteX109" fmla="*/ 252412 w 1681162"/>
                <a:gd name="connsiteY109" fmla="*/ 1433512 h 2100262"/>
                <a:gd name="connsiteX110" fmla="*/ 261937 w 1681162"/>
                <a:gd name="connsiteY110" fmla="*/ 1395412 h 2100262"/>
                <a:gd name="connsiteX111" fmla="*/ 276225 w 1681162"/>
                <a:gd name="connsiteY111" fmla="*/ 1357312 h 2100262"/>
                <a:gd name="connsiteX112" fmla="*/ 290512 w 1681162"/>
                <a:gd name="connsiteY112" fmla="*/ 1309687 h 2100262"/>
                <a:gd name="connsiteX113" fmla="*/ 300037 w 1681162"/>
                <a:gd name="connsiteY113" fmla="*/ 1276350 h 2100262"/>
                <a:gd name="connsiteX114" fmla="*/ 304800 w 1681162"/>
                <a:gd name="connsiteY114" fmla="*/ 1233487 h 2100262"/>
                <a:gd name="connsiteX115" fmla="*/ 309562 w 1681162"/>
                <a:gd name="connsiteY115" fmla="*/ 1214437 h 2100262"/>
                <a:gd name="connsiteX116" fmla="*/ 319087 w 1681162"/>
                <a:gd name="connsiteY116" fmla="*/ 1152525 h 2100262"/>
                <a:gd name="connsiteX117" fmla="*/ 314325 w 1681162"/>
                <a:gd name="connsiteY117" fmla="*/ 1052512 h 2100262"/>
                <a:gd name="connsiteX118" fmla="*/ 309562 w 1681162"/>
                <a:gd name="connsiteY118" fmla="*/ 1038225 h 2100262"/>
                <a:gd name="connsiteX119" fmla="*/ 300037 w 1681162"/>
                <a:gd name="connsiteY119" fmla="*/ 1023937 h 2100262"/>
                <a:gd name="connsiteX120" fmla="*/ 285750 w 1681162"/>
                <a:gd name="connsiteY120" fmla="*/ 1004887 h 2100262"/>
                <a:gd name="connsiteX121" fmla="*/ 261937 w 1681162"/>
                <a:gd name="connsiteY121" fmla="*/ 971550 h 2100262"/>
                <a:gd name="connsiteX122" fmla="*/ 228600 w 1681162"/>
                <a:gd name="connsiteY122" fmla="*/ 938212 h 2100262"/>
                <a:gd name="connsiteX123" fmla="*/ 171450 w 1681162"/>
                <a:gd name="connsiteY123" fmla="*/ 904875 h 2100262"/>
                <a:gd name="connsiteX124" fmla="*/ 142875 w 1681162"/>
                <a:gd name="connsiteY124" fmla="*/ 885825 h 2100262"/>
                <a:gd name="connsiteX125" fmla="*/ 128587 w 1681162"/>
                <a:gd name="connsiteY125" fmla="*/ 876300 h 2100262"/>
                <a:gd name="connsiteX126" fmla="*/ 114300 w 1681162"/>
                <a:gd name="connsiteY126" fmla="*/ 871537 h 2100262"/>
                <a:gd name="connsiteX127" fmla="*/ 85725 w 1681162"/>
                <a:gd name="connsiteY127" fmla="*/ 852487 h 2100262"/>
                <a:gd name="connsiteX128" fmla="*/ 71437 w 1681162"/>
                <a:gd name="connsiteY128" fmla="*/ 842962 h 2100262"/>
                <a:gd name="connsiteX129" fmla="*/ 47625 w 1681162"/>
                <a:gd name="connsiteY129" fmla="*/ 814387 h 2100262"/>
                <a:gd name="connsiteX130" fmla="*/ 33337 w 1681162"/>
                <a:gd name="connsiteY130" fmla="*/ 795337 h 2100262"/>
                <a:gd name="connsiteX131" fmla="*/ 23812 w 1681162"/>
                <a:gd name="connsiteY131" fmla="*/ 766762 h 2100262"/>
                <a:gd name="connsiteX132" fmla="*/ 14287 w 1681162"/>
                <a:gd name="connsiteY132" fmla="*/ 747712 h 2100262"/>
                <a:gd name="connsiteX133" fmla="*/ 9525 w 1681162"/>
                <a:gd name="connsiteY133" fmla="*/ 719137 h 2100262"/>
                <a:gd name="connsiteX134" fmla="*/ 4762 w 1681162"/>
                <a:gd name="connsiteY134" fmla="*/ 704850 h 2100262"/>
                <a:gd name="connsiteX135" fmla="*/ 0 w 1681162"/>
                <a:gd name="connsiteY135" fmla="*/ 681037 h 2100262"/>
                <a:gd name="connsiteX136" fmla="*/ 4762 w 1681162"/>
                <a:gd name="connsiteY136" fmla="*/ 595312 h 2100262"/>
                <a:gd name="connsiteX137" fmla="*/ 23812 w 1681162"/>
                <a:gd name="connsiteY137" fmla="*/ 552450 h 2100262"/>
                <a:gd name="connsiteX138" fmla="*/ 52387 w 1681162"/>
                <a:gd name="connsiteY138" fmla="*/ 533400 h 2100262"/>
                <a:gd name="connsiteX139" fmla="*/ 66675 w 1681162"/>
                <a:gd name="connsiteY139" fmla="*/ 528637 h 2100262"/>
                <a:gd name="connsiteX140" fmla="*/ 109537 w 1681162"/>
                <a:gd name="connsiteY140" fmla="*/ 514350 h 2100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</a:cxnLst>
              <a:rect l="l" t="t" r="r" b="b"/>
              <a:pathLst>
                <a:path w="1681162" h="2100262">
                  <a:moveTo>
                    <a:pt x="109537" y="514350"/>
                  </a:moveTo>
                  <a:cubicBezTo>
                    <a:pt x="132556" y="511969"/>
                    <a:pt x="162302" y="524347"/>
                    <a:pt x="204787" y="514350"/>
                  </a:cubicBezTo>
                  <a:cubicBezTo>
                    <a:pt x="224252" y="509770"/>
                    <a:pt x="225010" y="491941"/>
                    <a:pt x="238125" y="481012"/>
                  </a:cubicBezTo>
                  <a:cubicBezTo>
                    <a:pt x="241981" y="477798"/>
                    <a:pt x="247650" y="477837"/>
                    <a:pt x="252412" y="476250"/>
                  </a:cubicBezTo>
                  <a:cubicBezTo>
                    <a:pt x="255587" y="471487"/>
                    <a:pt x="257591" y="465687"/>
                    <a:pt x="261937" y="461962"/>
                  </a:cubicBezTo>
                  <a:cubicBezTo>
                    <a:pt x="293691" y="434744"/>
                    <a:pt x="277372" y="460815"/>
                    <a:pt x="304800" y="433387"/>
                  </a:cubicBezTo>
                  <a:cubicBezTo>
                    <a:pt x="308847" y="429340"/>
                    <a:pt x="310891" y="423679"/>
                    <a:pt x="314325" y="419100"/>
                  </a:cubicBezTo>
                  <a:cubicBezTo>
                    <a:pt x="320424" y="410968"/>
                    <a:pt x="327025" y="403225"/>
                    <a:pt x="333375" y="395287"/>
                  </a:cubicBezTo>
                  <a:lnTo>
                    <a:pt x="342900" y="366712"/>
                  </a:lnTo>
                  <a:cubicBezTo>
                    <a:pt x="344487" y="361950"/>
                    <a:pt x="345417" y="356915"/>
                    <a:pt x="347662" y="352425"/>
                  </a:cubicBezTo>
                  <a:lnTo>
                    <a:pt x="357187" y="333375"/>
                  </a:lnTo>
                  <a:cubicBezTo>
                    <a:pt x="360458" y="317021"/>
                    <a:pt x="362231" y="306194"/>
                    <a:pt x="366712" y="290512"/>
                  </a:cubicBezTo>
                  <a:cubicBezTo>
                    <a:pt x="380377" y="242686"/>
                    <a:pt x="361350" y="316729"/>
                    <a:pt x="376237" y="257175"/>
                  </a:cubicBezTo>
                  <a:cubicBezTo>
                    <a:pt x="377825" y="241300"/>
                    <a:pt x="378574" y="225319"/>
                    <a:pt x="381000" y="209550"/>
                  </a:cubicBezTo>
                  <a:cubicBezTo>
                    <a:pt x="381763" y="204588"/>
                    <a:pt x="384544" y="200132"/>
                    <a:pt x="385762" y="195262"/>
                  </a:cubicBezTo>
                  <a:cubicBezTo>
                    <a:pt x="387725" y="187409"/>
                    <a:pt x="388705" y="179337"/>
                    <a:pt x="390525" y="171450"/>
                  </a:cubicBezTo>
                  <a:cubicBezTo>
                    <a:pt x="393469" y="158694"/>
                    <a:pt x="392788" y="144242"/>
                    <a:pt x="400050" y="133350"/>
                  </a:cubicBezTo>
                  <a:cubicBezTo>
                    <a:pt x="407227" y="122585"/>
                    <a:pt x="423517" y="97005"/>
                    <a:pt x="433387" y="85725"/>
                  </a:cubicBezTo>
                  <a:cubicBezTo>
                    <a:pt x="439300" y="78967"/>
                    <a:pt x="445253" y="72063"/>
                    <a:pt x="452437" y="66675"/>
                  </a:cubicBezTo>
                  <a:cubicBezTo>
                    <a:pt x="466094" y="56432"/>
                    <a:pt x="474969" y="56835"/>
                    <a:pt x="490537" y="52387"/>
                  </a:cubicBezTo>
                  <a:cubicBezTo>
                    <a:pt x="495364" y="51008"/>
                    <a:pt x="500062" y="49212"/>
                    <a:pt x="504825" y="47625"/>
                  </a:cubicBezTo>
                  <a:cubicBezTo>
                    <a:pt x="509587" y="44450"/>
                    <a:pt x="513993" y="40660"/>
                    <a:pt x="519112" y="38100"/>
                  </a:cubicBezTo>
                  <a:cubicBezTo>
                    <a:pt x="537508" y="28902"/>
                    <a:pt x="540733" y="29992"/>
                    <a:pt x="557212" y="23812"/>
                  </a:cubicBezTo>
                  <a:cubicBezTo>
                    <a:pt x="565217" y="20810"/>
                    <a:pt x="572731" y="16360"/>
                    <a:pt x="581025" y="14287"/>
                  </a:cubicBezTo>
                  <a:cubicBezTo>
                    <a:pt x="591915" y="11565"/>
                    <a:pt x="603290" y="11370"/>
                    <a:pt x="614362" y="9525"/>
                  </a:cubicBezTo>
                  <a:cubicBezTo>
                    <a:pt x="622347" y="8194"/>
                    <a:pt x="630089" y="5147"/>
                    <a:pt x="638175" y="4762"/>
                  </a:cubicBezTo>
                  <a:cubicBezTo>
                    <a:pt x="696867" y="1967"/>
                    <a:pt x="755650" y="1587"/>
                    <a:pt x="814387" y="0"/>
                  </a:cubicBezTo>
                  <a:cubicBezTo>
                    <a:pt x="844550" y="1587"/>
                    <a:pt x="874795" y="2027"/>
                    <a:pt x="904875" y="4762"/>
                  </a:cubicBezTo>
                  <a:cubicBezTo>
                    <a:pt x="909874" y="5216"/>
                    <a:pt x="914774" y="7087"/>
                    <a:pt x="919162" y="9525"/>
                  </a:cubicBezTo>
                  <a:cubicBezTo>
                    <a:pt x="929169" y="15085"/>
                    <a:pt x="947737" y="28575"/>
                    <a:pt x="947737" y="28575"/>
                  </a:cubicBezTo>
                  <a:cubicBezTo>
                    <a:pt x="950912" y="33337"/>
                    <a:pt x="953215" y="38815"/>
                    <a:pt x="957262" y="42862"/>
                  </a:cubicBezTo>
                  <a:cubicBezTo>
                    <a:pt x="962875" y="48475"/>
                    <a:pt x="969581" y="52943"/>
                    <a:pt x="976312" y="57150"/>
                  </a:cubicBezTo>
                  <a:cubicBezTo>
                    <a:pt x="994945" y="68796"/>
                    <a:pt x="993919" y="63091"/>
                    <a:pt x="1009650" y="76200"/>
                  </a:cubicBezTo>
                  <a:cubicBezTo>
                    <a:pt x="1014824" y="80512"/>
                    <a:pt x="1018868" y="86052"/>
                    <a:pt x="1023937" y="90487"/>
                  </a:cubicBezTo>
                  <a:cubicBezTo>
                    <a:pt x="1031587" y="97181"/>
                    <a:pt x="1040152" y="102784"/>
                    <a:pt x="1047750" y="109537"/>
                  </a:cubicBezTo>
                  <a:cubicBezTo>
                    <a:pt x="1054462" y="115503"/>
                    <a:pt x="1059711" y="123074"/>
                    <a:pt x="1066800" y="128587"/>
                  </a:cubicBezTo>
                  <a:cubicBezTo>
                    <a:pt x="1074107" y="134270"/>
                    <a:pt x="1082803" y="137905"/>
                    <a:pt x="1090612" y="142875"/>
                  </a:cubicBezTo>
                  <a:cubicBezTo>
                    <a:pt x="1119555" y="161294"/>
                    <a:pt x="1122987" y="165061"/>
                    <a:pt x="1152525" y="185737"/>
                  </a:cubicBezTo>
                  <a:cubicBezTo>
                    <a:pt x="1152641" y="185818"/>
                    <a:pt x="1180985" y="204707"/>
                    <a:pt x="1181100" y="204787"/>
                  </a:cubicBezTo>
                  <a:cubicBezTo>
                    <a:pt x="1217670" y="230104"/>
                    <a:pt x="1250854" y="261096"/>
                    <a:pt x="1290637" y="280987"/>
                  </a:cubicBezTo>
                  <a:cubicBezTo>
                    <a:pt x="1310153" y="290745"/>
                    <a:pt x="1311424" y="289960"/>
                    <a:pt x="1328737" y="304800"/>
                  </a:cubicBezTo>
                  <a:cubicBezTo>
                    <a:pt x="1351880" y="324637"/>
                    <a:pt x="1335163" y="313773"/>
                    <a:pt x="1357312" y="338137"/>
                  </a:cubicBezTo>
                  <a:cubicBezTo>
                    <a:pt x="1367883" y="349766"/>
                    <a:pt x="1382321" y="358148"/>
                    <a:pt x="1390650" y="371475"/>
                  </a:cubicBezTo>
                  <a:cubicBezTo>
                    <a:pt x="1398587" y="384175"/>
                    <a:pt x="1404978" y="397984"/>
                    <a:pt x="1414462" y="409575"/>
                  </a:cubicBezTo>
                  <a:cubicBezTo>
                    <a:pt x="1428750" y="427037"/>
                    <a:pt x="1441371" y="446008"/>
                    <a:pt x="1457325" y="461962"/>
                  </a:cubicBezTo>
                  <a:cubicBezTo>
                    <a:pt x="1465262" y="469900"/>
                    <a:pt x="1473679" y="477385"/>
                    <a:pt x="1481137" y="485775"/>
                  </a:cubicBezTo>
                  <a:cubicBezTo>
                    <a:pt x="1494150" y="500415"/>
                    <a:pt x="1502767" y="517788"/>
                    <a:pt x="1514475" y="533400"/>
                  </a:cubicBezTo>
                  <a:cubicBezTo>
                    <a:pt x="1519237" y="539750"/>
                    <a:pt x="1523596" y="546424"/>
                    <a:pt x="1528762" y="552450"/>
                  </a:cubicBezTo>
                  <a:cubicBezTo>
                    <a:pt x="1541405" y="567200"/>
                    <a:pt x="1544152" y="564179"/>
                    <a:pt x="1552575" y="581025"/>
                  </a:cubicBezTo>
                  <a:cubicBezTo>
                    <a:pt x="1556398" y="588671"/>
                    <a:pt x="1557702" y="597506"/>
                    <a:pt x="1562100" y="604837"/>
                  </a:cubicBezTo>
                  <a:cubicBezTo>
                    <a:pt x="1567330" y="613553"/>
                    <a:pt x="1576282" y="619726"/>
                    <a:pt x="1581150" y="628650"/>
                  </a:cubicBezTo>
                  <a:cubicBezTo>
                    <a:pt x="1604947" y="672278"/>
                    <a:pt x="1625600" y="717550"/>
                    <a:pt x="1647825" y="762000"/>
                  </a:cubicBezTo>
                  <a:cubicBezTo>
                    <a:pt x="1648222" y="763983"/>
                    <a:pt x="1661263" y="826528"/>
                    <a:pt x="1662112" y="838200"/>
                  </a:cubicBezTo>
                  <a:cubicBezTo>
                    <a:pt x="1667765" y="915928"/>
                    <a:pt x="1671637" y="993775"/>
                    <a:pt x="1676400" y="1071562"/>
                  </a:cubicBezTo>
                  <a:cubicBezTo>
                    <a:pt x="1677987" y="1176337"/>
                    <a:pt x="1681162" y="1281100"/>
                    <a:pt x="1681162" y="1385887"/>
                  </a:cubicBezTo>
                  <a:cubicBezTo>
                    <a:pt x="1681162" y="1497023"/>
                    <a:pt x="1680902" y="1608217"/>
                    <a:pt x="1676400" y="1719262"/>
                  </a:cubicBezTo>
                  <a:cubicBezTo>
                    <a:pt x="1676112" y="1726356"/>
                    <a:pt x="1669672" y="1731787"/>
                    <a:pt x="1666875" y="1738312"/>
                  </a:cubicBezTo>
                  <a:cubicBezTo>
                    <a:pt x="1664897" y="1742926"/>
                    <a:pt x="1664357" y="1748110"/>
                    <a:pt x="1662112" y="1752600"/>
                  </a:cubicBezTo>
                  <a:cubicBezTo>
                    <a:pt x="1652925" y="1770973"/>
                    <a:pt x="1645503" y="1779507"/>
                    <a:pt x="1633537" y="1795462"/>
                  </a:cubicBezTo>
                  <a:cubicBezTo>
                    <a:pt x="1625256" y="1820309"/>
                    <a:pt x="1629920" y="1809428"/>
                    <a:pt x="1609725" y="1843087"/>
                  </a:cubicBezTo>
                  <a:cubicBezTo>
                    <a:pt x="1606780" y="1847995"/>
                    <a:pt x="1603864" y="1852978"/>
                    <a:pt x="1600200" y="1857375"/>
                  </a:cubicBezTo>
                  <a:cubicBezTo>
                    <a:pt x="1569641" y="1894045"/>
                    <a:pt x="1600036" y="1850475"/>
                    <a:pt x="1576387" y="1885950"/>
                  </a:cubicBezTo>
                  <a:cubicBezTo>
                    <a:pt x="1568473" y="1909694"/>
                    <a:pt x="1576546" y="1892572"/>
                    <a:pt x="1557337" y="1914525"/>
                  </a:cubicBezTo>
                  <a:cubicBezTo>
                    <a:pt x="1550643" y="1922175"/>
                    <a:pt x="1544386" y="1930205"/>
                    <a:pt x="1538287" y="1938337"/>
                  </a:cubicBezTo>
                  <a:cubicBezTo>
                    <a:pt x="1534853" y="1942916"/>
                    <a:pt x="1532809" y="1948577"/>
                    <a:pt x="1528762" y="1952625"/>
                  </a:cubicBezTo>
                  <a:cubicBezTo>
                    <a:pt x="1524715" y="1956672"/>
                    <a:pt x="1518821" y="1958425"/>
                    <a:pt x="1514475" y="1962150"/>
                  </a:cubicBezTo>
                  <a:cubicBezTo>
                    <a:pt x="1507657" y="1967994"/>
                    <a:pt x="1502733" y="1975980"/>
                    <a:pt x="1495425" y="1981200"/>
                  </a:cubicBezTo>
                  <a:cubicBezTo>
                    <a:pt x="1491340" y="1984118"/>
                    <a:pt x="1485751" y="1983985"/>
                    <a:pt x="1481137" y="1985962"/>
                  </a:cubicBezTo>
                  <a:cubicBezTo>
                    <a:pt x="1474611" y="1988759"/>
                    <a:pt x="1468679" y="1992850"/>
                    <a:pt x="1462087" y="1995487"/>
                  </a:cubicBezTo>
                  <a:cubicBezTo>
                    <a:pt x="1452765" y="1999216"/>
                    <a:pt x="1442740" y="2001057"/>
                    <a:pt x="1433512" y="2005012"/>
                  </a:cubicBezTo>
                  <a:cubicBezTo>
                    <a:pt x="1420461" y="2010605"/>
                    <a:pt x="1408882" y="2019571"/>
                    <a:pt x="1395412" y="2024062"/>
                  </a:cubicBezTo>
                  <a:cubicBezTo>
                    <a:pt x="1356004" y="2037200"/>
                    <a:pt x="1417532" y="2017344"/>
                    <a:pt x="1333500" y="2038350"/>
                  </a:cubicBezTo>
                  <a:cubicBezTo>
                    <a:pt x="1327150" y="2039937"/>
                    <a:pt x="1320744" y="2041314"/>
                    <a:pt x="1314450" y="2043112"/>
                  </a:cubicBezTo>
                  <a:cubicBezTo>
                    <a:pt x="1309623" y="2044491"/>
                    <a:pt x="1305147" y="2047277"/>
                    <a:pt x="1300162" y="2047875"/>
                  </a:cubicBezTo>
                  <a:cubicBezTo>
                    <a:pt x="1265343" y="2052053"/>
                    <a:pt x="1230312" y="2054225"/>
                    <a:pt x="1195387" y="2057400"/>
                  </a:cubicBezTo>
                  <a:cubicBezTo>
                    <a:pt x="1177925" y="2058987"/>
                    <a:pt x="1160519" y="2061432"/>
                    <a:pt x="1143000" y="2062162"/>
                  </a:cubicBezTo>
                  <a:lnTo>
                    <a:pt x="1028700" y="2066925"/>
                  </a:lnTo>
                  <a:cubicBezTo>
                    <a:pt x="1022350" y="2068512"/>
                    <a:pt x="1015944" y="2069889"/>
                    <a:pt x="1009650" y="2071687"/>
                  </a:cubicBezTo>
                  <a:cubicBezTo>
                    <a:pt x="1004823" y="2073066"/>
                    <a:pt x="1000365" y="2076033"/>
                    <a:pt x="995362" y="2076450"/>
                  </a:cubicBezTo>
                  <a:cubicBezTo>
                    <a:pt x="962102" y="2079222"/>
                    <a:pt x="928687" y="2079625"/>
                    <a:pt x="895350" y="2081212"/>
                  </a:cubicBezTo>
                  <a:cubicBezTo>
                    <a:pt x="813678" y="2092880"/>
                    <a:pt x="892054" y="2079655"/>
                    <a:pt x="847725" y="2090737"/>
                  </a:cubicBezTo>
                  <a:lnTo>
                    <a:pt x="809625" y="2100262"/>
                  </a:lnTo>
                  <a:cubicBezTo>
                    <a:pt x="727075" y="2098675"/>
                    <a:pt x="644422" y="2099917"/>
                    <a:pt x="561975" y="2095500"/>
                  </a:cubicBezTo>
                  <a:cubicBezTo>
                    <a:pt x="554886" y="2095120"/>
                    <a:pt x="549774" y="2087843"/>
                    <a:pt x="542925" y="2085975"/>
                  </a:cubicBezTo>
                  <a:cubicBezTo>
                    <a:pt x="455172" y="2062042"/>
                    <a:pt x="568822" y="2104131"/>
                    <a:pt x="471487" y="2071687"/>
                  </a:cubicBezTo>
                  <a:lnTo>
                    <a:pt x="428625" y="2057400"/>
                  </a:lnTo>
                  <a:cubicBezTo>
                    <a:pt x="423862" y="2054225"/>
                    <a:pt x="419568" y="2050200"/>
                    <a:pt x="414337" y="2047875"/>
                  </a:cubicBezTo>
                  <a:cubicBezTo>
                    <a:pt x="405162" y="2043797"/>
                    <a:pt x="394371" y="2043516"/>
                    <a:pt x="385762" y="2038350"/>
                  </a:cubicBezTo>
                  <a:cubicBezTo>
                    <a:pt x="377825" y="2033587"/>
                    <a:pt x="370076" y="2028495"/>
                    <a:pt x="361950" y="2024062"/>
                  </a:cubicBezTo>
                  <a:cubicBezTo>
                    <a:pt x="352601" y="2018963"/>
                    <a:pt x="342621" y="2015058"/>
                    <a:pt x="333375" y="2009775"/>
                  </a:cubicBezTo>
                  <a:cubicBezTo>
                    <a:pt x="320372" y="2002345"/>
                    <a:pt x="307736" y="1994269"/>
                    <a:pt x="295275" y="1985962"/>
                  </a:cubicBezTo>
                  <a:cubicBezTo>
                    <a:pt x="285750" y="1979612"/>
                    <a:pt x="274795" y="1975007"/>
                    <a:pt x="266700" y="1966912"/>
                  </a:cubicBezTo>
                  <a:cubicBezTo>
                    <a:pt x="257175" y="1957387"/>
                    <a:pt x="244149" y="1950385"/>
                    <a:pt x="238125" y="1938337"/>
                  </a:cubicBezTo>
                  <a:cubicBezTo>
                    <a:pt x="213991" y="1890069"/>
                    <a:pt x="245225" y="1949696"/>
                    <a:pt x="214312" y="1900237"/>
                  </a:cubicBezTo>
                  <a:cubicBezTo>
                    <a:pt x="210549" y="1894217"/>
                    <a:pt x="208235" y="1887393"/>
                    <a:pt x="204787" y="1881187"/>
                  </a:cubicBezTo>
                  <a:cubicBezTo>
                    <a:pt x="196156" y="1865652"/>
                    <a:pt x="187500" y="1854637"/>
                    <a:pt x="180975" y="1838325"/>
                  </a:cubicBezTo>
                  <a:cubicBezTo>
                    <a:pt x="177246" y="1829003"/>
                    <a:pt x="174625" y="1819275"/>
                    <a:pt x="171450" y="1809750"/>
                  </a:cubicBezTo>
                  <a:cubicBezTo>
                    <a:pt x="164616" y="1789249"/>
                    <a:pt x="167906" y="1800337"/>
                    <a:pt x="161925" y="1776412"/>
                  </a:cubicBezTo>
                  <a:cubicBezTo>
                    <a:pt x="163512" y="1743075"/>
                    <a:pt x="162711" y="1709537"/>
                    <a:pt x="166687" y="1676400"/>
                  </a:cubicBezTo>
                  <a:cubicBezTo>
                    <a:pt x="167533" y="1669351"/>
                    <a:pt x="173967" y="1664085"/>
                    <a:pt x="176212" y="1657350"/>
                  </a:cubicBezTo>
                  <a:cubicBezTo>
                    <a:pt x="178772" y="1649671"/>
                    <a:pt x="178845" y="1641347"/>
                    <a:pt x="180975" y="1633537"/>
                  </a:cubicBezTo>
                  <a:cubicBezTo>
                    <a:pt x="183617" y="1623851"/>
                    <a:pt x="188065" y="1614703"/>
                    <a:pt x="190500" y="1604962"/>
                  </a:cubicBezTo>
                  <a:cubicBezTo>
                    <a:pt x="192087" y="1598612"/>
                    <a:pt x="192964" y="1592041"/>
                    <a:pt x="195262" y="1585912"/>
                  </a:cubicBezTo>
                  <a:cubicBezTo>
                    <a:pt x="197755" y="1579264"/>
                    <a:pt x="202294" y="1573509"/>
                    <a:pt x="204787" y="1566862"/>
                  </a:cubicBezTo>
                  <a:cubicBezTo>
                    <a:pt x="207085" y="1560733"/>
                    <a:pt x="207669" y="1554081"/>
                    <a:pt x="209550" y="1547812"/>
                  </a:cubicBezTo>
                  <a:cubicBezTo>
                    <a:pt x="212435" y="1538195"/>
                    <a:pt x="215900" y="1528762"/>
                    <a:pt x="219075" y="1519237"/>
                  </a:cubicBezTo>
                  <a:cubicBezTo>
                    <a:pt x="220662" y="1514475"/>
                    <a:pt x="221592" y="1509440"/>
                    <a:pt x="223837" y="1504950"/>
                  </a:cubicBezTo>
                  <a:cubicBezTo>
                    <a:pt x="232302" y="1488020"/>
                    <a:pt x="233454" y="1487961"/>
                    <a:pt x="238125" y="1471612"/>
                  </a:cubicBezTo>
                  <a:cubicBezTo>
                    <a:pt x="239923" y="1465318"/>
                    <a:pt x="240589" y="1458691"/>
                    <a:pt x="242887" y="1452562"/>
                  </a:cubicBezTo>
                  <a:cubicBezTo>
                    <a:pt x="245380" y="1445914"/>
                    <a:pt x="249615" y="1440037"/>
                    <a:pt x="252412" y="1433512"/>
                  </a:cubicBezTo>
                  <a:cubicBezTo>
                    <a:pt x="258947" y="1418265"/>
                    <a:pt x="257462" y="1413313"/>
                    <a:pt x="261937" y="1395412"/>
                  </a:cubicBezTo>
                  <a:cubicBezTo>
                    <a:pt x="264765" y="1384099"/>
                    <a:pt x="272735" y="1366909"/>
                    <a:pt x="276225" y="1357312"/>
                  </a:cubicBezTo>
                  <a:cubicBezTo>
                    <a:pt x="291322" y="1315794"/>
                    <a:pt x="281032" y="1342867"/>
                    <a:pt x="290512" y="1309687"/>
                  </a:cubicBezTo>
                  <a:cubicBezTo>
                    <a:pt x="304177" y="1261861"/>
                    <a:pt x="285150" y="1335904"/>
                    <a:pt x="300037" y="1276350"/>
                  </a:cubicBezTo>
                  <a:cubicBezTo>
                    <a:pt x="301625" y="1262062"/>
                    <a:pt x="302614" y="1247695"/>
                    <a:pt x="304800" y="1233487"/>
                  </a:cubicBezTo>
                  <a:cubicBezTo>
                    <a:pt x="305795" y="1227018"/>
                    <a:pt x="308567" y="1220906"/>
                    <a:pt x="309562" y="1214437"/>
                  </a:cubicBezTo>
                  <a:cubicBezTo>
                    <a:pt x="320533" y="1143128"/>
                    <a:pt x="308341" y="1195512"/>
                    <a:pt x="319087" y="1152525"/>
                  </a:cubicBezTo>
                  <a:cubicBezTo>
                    <a:pt x="317500" y="1119187"/>
                    <a:pt x="317097" y="1085772"/>
                    <a:pt x="314325" y="1052512"/>
                  </a:cubicBezTo>
                  <a:cubicBezTo>
                    <a:pt x="313908" y="1047509"/>
                    <a:pt x="311807" y="1042715"/>
                    <a:pt x="309562" y="1038225"/>
                  </a:cubicBezTo>
                  <a:cubicBezTo>
                    <a:pt x="307002" y="1033105"/>
                    <a:pt x="303364" y="1028595"/>
                    <a:pt x="300037" y="1023937"/>
                  </a:cubicBezTo>
                  <a:cubicBezTo>
                    <a:pt x="295424" y="1017478"/>
                    <a:pt x="290512" y="1011237"/>
                    <a:pt x="285750" y="1004887"/>
                  </a:cubicBezTo>
                  <a:cubicBezTo>
                    <a:pt x="277175" y="979165"/>
                    <a:pt x="286276" y="999366"/>
                    <a:pt x="261937" y="971550"/>
                  </a:cubicBezTo>
                  <a:cubicBezTo>
                    <a:pt x="242011" y="948777"/>
                    <a:pt x="254876" y="954635"/>
                    <a:pt x="228600" y="938212"/>
                  </a:cubicBezTo>
                  <a:cubicBezTo>
                    <a:pt x="206255" y="924246"/>
                    <a:pt x="194264" y="927689"/>
                    <a:pt x="171450" y="904875"/>
                  </a:cubicBezTo>
                  <a:cubicBezTo>
                    <a:pt x="153612" y="887037"/>
                    <a:pt x="163552" y="892717"/>
                    <a:pt x="142875" y="885825"/>
                  </a:cubicBezTo>
                  <a:cubicBezTo>
                    <a:pt x="138112" y="882650"/>
                    <a:pt x="133707" y="878860"/>
                    <a:pt x="128587" y="876300"/>
                  </a:cubicBezTo>
                  <a:cubicBezTo>
                    <a:pt x="124097" y="874055"/>
                    <a:pt x="118688" y="873975"/>
                    <a:pt x="114300" y="871537"/>
                  </a:cubicBezTo>
                  <a:cubicBezTo>
                    <a:pt x="104293" y="865977"/>
                    <a:pt x="95250" y="858837"/>
                    <a:pt x="85725" y="852487"/>
                  </a:cubicBezTo>
                  <a:lnTo>
                    <a:pt x="71437" y="842962"/>
                  </a:lnTo>
                  <a:cubicBezTo>
                    <a:pt x="50386" y="811387"/>
                    <a:pt x="75125" y="846471"/>
                    <a:pt x="47625" y="814387"/>
                  </a:cubicBezTo>
                  <a:cubicBezTo>
                    <a:pt x="42459" y="808360"/>
                    <a:pt x="38100" y="801687"/>
                    <a:pt x="33337" y="795337"/>
                  </a:cubicBezTo>
                  <a:cubicBezTo>
                    <a:pt x="30162" y="785812"/>
                    <a:pt x="27541" y="776084"/>
                    <a:pt x="23812" y="766762"/>
                  </a:cubicBezTo>
                  <a:cubicBezTo>
                    <a:pt x="21175" y="760170"/>
                    <a:pt x="16327" y="754512"/>
                    <a:pt x="14287" y="747712"/>
                  </a:cubicBezTo>
                  <a:cubicBezTo>
                    <a:pt x="11512" y="738463"/>
                    <a:pt x="11620" y="728563"/>
                    <a:pt x="9525" y="719137"/>
                  </a:cubicBezTo>
                  <a:cubicBezTo>
                    <a:pt x="8436" y="714237"/>
                    <a:pt x="5980" y="709720"/>
                    <a:pt x="4762" y="704850"/>
                  </a:cubicBezTo>
                  <a:cubicBezTo>
                    <a:pt x="2799" y="696997"/>
                    <a:pt x="1587" y="688975"/>
                    <a:pt x="0" y="681037"/>
                  </a:cubicBezTo>
                  <a:cubicBezTo>
                    <a:pt x="1587" y="652462"/>
                    <a:pt x="1212" y="623710"/>
                    <a:pt x="4762" y="595312"/>
                  </a:cubicBezTo>
                  <a:cubicBezTo>
                    <a:pt x="5820" y="586847"/>
                    <a:pt x="14576" y="560531"/>
                    <a:pt x="23812" y="552450"/>
                  </a:cubicBezTo>
                  <a:cubicBezTo>
                    <a:pt x="32427" y="544912"/>
                    <a:pt x="41527" y="537020"/>
                    <a:pt x="52387" y="533400"/>
                  </a:cubicBezTo>
                  <a:cubicBezTo>
                    <a:pt x="57150" y="531812"/>
                    <a:pt x="62286" y="531075"/>
                    <a:pt x="66675" y="528637"/>
                  </a:cubicBezTo>
                  <a:cubicBezTo>
                    <a:pt x="104135" y="507826"/>
                    <a:pt x="86518" y="516731"/>
                    <a:pt x="109537" y="51435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타원 69"/>
            <p:cNvSpPr/>
            <p:nvPr/>
          </p:nvSpPr>
          <p:spPr>
            <a:xfrm>
              <a:off x="3574475" y="5268214"/>
              <a:ext cx="51647" cy="51647"/>
            </a:xfrm>
            <a:prstGeom prst="ellipse">
              <a:avLst/>
            </a:prstGeom>
            <a:solidFill>
              <a:srgbClr val="0000CC"/>
            </a:solidFill>
            <a:ln w="635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cxnSp>
          <p:nvCxnSpPr>
            <p:cNvPr id="50" name="직선 연결선 71"/>
            <p:cNvCxnSpPr/>
            <p:nvPr/>
          </p:nvCxnSpPr>
          <p:spPr>
            <a:xfrm>
              <a:off x="2407628" y="4533049"/>
              <a:ext cx="485761" cy="43733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직선 연결선 72"/>
            <p:cNvCxnSpPr/>
            <p:nvPr/>
          </p:nvCxnSpPr>
          <p:spPr>
            <a:xfrm flipH="1">
              <a:off x="2676309" y="4970384"/>
              <a:ext cx="217080" cy="108540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직선 연결선 73"/>
            <p:cNvCxnSpPr/>
            <p:nvPr/>
          </p:nvCxnSpPr>
          <p:spPr>
            <a:xfrm flipV="1">
              <a:off x="2893390" y="4630351"/>
              <a:ext cx="1797316" cy="34003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타원 69"/>
            <p:cNvSpPr/>
            <p:nvPr/>
          </p:nvSpPr>
          <p:spPr>
            <a:xfrm>
              <a:off x="2029414" y="5308297"/>
              <a:ext cx="51647" cy="51647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4" name="타원 69"/>
            <p:cNvSpPr/>
            <p:nvPr/>
          </p:nvSpPr>
          <p:spPr>
            <a:xfrm>
              <a:off x="3309555" y="4173627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5" name="타원 69"/>
            <p:cNvSpPr/>
            <p:nvPr/>
          </p:nvSpPr>
          <p:spPr>
            <a:xfrm>
              <a:off x="3350778" y="4978570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6" name="타원 69"/>
            <p:cNvSpPr/>
            <p:nvPr/>
          </p:nvSpPr>
          <p:spPr>
            <a:xfrm>
              <a:off x="3488975" y="5094946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7" name="타원 69"/>
            <p:cNvSpPr/>
            <p:nvPr/>
          </p:nvSpPr>
          <p:spPr>
            <a:xfrm>
              <a:off x="3641719" y="4956749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8" name="타원 69"/>
            <p:cNvSpPr/>
            <p:nvPr/>
          </p:nvSpPr>
          <p:spPr>
            <a:xfrm>
              <a:off x="3198033" y="5342246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9" name="타원 69"/>
            <p:cNvSpPr/>
            <p:nvPr/>
          </p:nvSpPr>
          <p:spPr>
            <a:xfrm>
              <a:off x="3336230" y="4731270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0" name="타원 69"/>
            <p:cNvSpPr/>
            <p:nvPr/>
          </p:nvSpPr>
          <p:spPr>
            <a:xfrm>
              <a:off x="2848904" y="4513064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1" name="타원 69"/>
            <p:cNvSpPr/>
            <p:nvPr/>
          </p:nvSpPr>
          <p:spPr>
            <a:xfrm>
              <a:off x="2810119" y="4750672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2" name="타원 69"/>
            <p:cNvSpPr/>
            <p:nvPr/>
          </p:nvSpPr>
          <p:spPr>
            <a:xfrm>
              <a:off x="3064692" y="4597929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3" name="타원 69"/>
            <p:cNvSpPr/>
            <p:nvPr/>
          </p:nvSpPr>
          <p:spPr>
            <a:xfrm>
              <a:off x="3035597" y="4787040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4" name="타원 69"/>
            <p:cNvSpPr/>
            <p:nvPr/>
          </p:nvSpPr>
          <p:spPr>
            <a:xfrm>
              <a:off x="2671921" y="4641569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5" name="타원 69"/>
            <p:cNvSpPr/>
            <p:nvPr/>
          </p:nvSpPr>
          <p:spPr>
            <a:xfrm>
              <a:off x="3813865" y="4888869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6" name="타원 69"/>
            <p:cNvSpPr/>
            <p:nvPr/>
          </p:nvSpPr>
          <p:spPr>
            <a:xfrm>
              <a:off x="3952062" y="5005246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7" name="타원 69"/>
            <p:cNvSpPr/>
            <p:nvPr/>
          </p:nvSpPr>
          <p:spPr>
            <a:xfrm>
              <a:off x="3479283" y="4597929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8" name="타원 69"/>
            <p:cNvSpPr/>
            <p:nvPr/>
          </p:nvSpPr>
          <p:spPr>
            <a:xfrm>
              <a:off x="3617480" y="4714305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9" name="타원 69"/>
            <p:cNvSpPr/>
            <p:nvPr/>
          </p:nvSpPr>
          <p:spPr>
            <a:xfrm>
              <a:off x="3799318" y="4547013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0" name="타원 69"/>
            <p:cNvSpPr/>
            <p:nvPr/>
          </p:nvSpPr>
          <p:spPr>
            <a:xfrm>
              <a:off x="3937515" y="4663390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1" name="타원 69"/>
            <p:cNvSpPr/>
            <p:nvPr/>
          </p:nvSpPr>
          <p:spPr>
            <a:xfrm>
              <a:off x="3106228" y="5053817"/>
              <a:ext cx="51647" cy="51647"/>
            </a:xfrm>
            <a:prstGeom prst="ellipse">
              <a:avLst/>
            </a:prstGeom>
            <a:solidFill>
              <a:srgbClr val="FF0000"/>
            </a:solidFill>
            <a:ln w="317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2" name="타원 69"/>
            <p:cNvSpPr/>
            <p:nvPr/>
          </p:nvSpPr>
          <p:spPr>
            <a:xfrm>
              <a:off x="3784771" y="5565307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3" name="타원 69"/>
            <p:cNvSpPr/>
            <p:nvPr/>
          </p:nvSpPr>
          <p:spPr>
            <a:xfrm>
              <a:off x="3673250" y="5577436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4" name="타원 69"/>
            <p:cNvSpPr/>
            <p:nvPr/>
          </p:nvSpPr>
          <p:spPr>
            <a:xfrm>
              <a:off x="3556873" y="5650171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/>
                <p:cNvSpPr txBox="1"/>
                <p:nvPr/>
              </p:nvSpPr>
              <p:spPr>
                <a:xfrm>
                  <a:off x="2906418" y="5021483"/>
                  <a:ext cx="276413" cy="3114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𝑞</m:t>
                        </m:r>
                      </m:oMath>
                    </m:oMathPara>
                  </a14:m>
                  <a:endParaRPr 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75" name="Text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6418" y="5021483"/>
                  <a:ext cx="276413" cy="311424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r="-8889" b="-29412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>
                  <a:off x="3296600" y="4185408"/>
                  <a:ext cx="276413" cy="3114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6600" y="4185408"/>
                  <a:ext cx="276413" cy="311424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r="-24444" b="-19608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타원 128"/>
            <p:cNvSpPr/>
            <p:nvPr/>
          </p:nvSpPr>
          <p:spPr>
            <a:xfrm>
              <a:off x="3195615" y="4445185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8" name="타원 69"/>
            <p:cNvSpPr/>
            <p:nvPr/>
          </p:nvSpPr>
          <p:spPr>
            <a:xfrm>
              <a:off x="3309573" y="4355484"/>
              <a:ext cx="51647" cy="51647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9" name="타원 69"/>
            <p:cNvSpPr/>
            <p:nvPr/>
          </p:nvSpPr>
          <p:spPr>
            <a:xfrm>
              <a:off x="3338667" y="4006354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0" name="타원 69"/>
            <p:cNvSpPr/>
            <p:nvPr/>
          </p:nvSpPr>
          <p:spPr>
            <a:xfrm>
              <a:off x="3227146" y="4018483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1" name="타원 69"/>
            <p:cNvSpPr/>
            <p:nvPr/>
          </p:nvSpPr>
          <p:spPr>
            <a:xfrm>
              <a:off x="3110769" y="4091218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2" name="타원 69"/>
            <p:cNvSpPr/>
            <p:nvPr/>
          </p:nvSpPr>
          <p:spPr>
            <a:xfrm>
              <a:off x="3081675" y="4280330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3" name="타원 69"/>
            <p:cNvSpPr/>
            <p:nvPr/>
          </p:nvSpPr>
          <p:spPr>
            <a:xfrm>
              <a:off x="3408984" y="4207595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1756591" y="4984949"/>
                  <a:ext cx="276413" cy="3114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6591" y="4984949"/>
                  <a:ext cx="276413" cy="311424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r="-24444" b="-19608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5" name="타원 69"/>
            <p:cNvSpPr/>
            <p:nvPr/>
          </p:nvSpPr>
          <p:spPr>
            <a:xfrm>
              <a:off x="3818720" y="5141024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6" name="타원 69"/>
            <p:cNvSpPr/>
            <p:nvPr/>
          </p:nvSpPr>
          <p:spPr>
            <a:xfrm>
              <a:off x="3956917" y="5257401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7" name="타원 69"/>
            <p:cNvSpPr/>
            <p:nvPr/>
          </p:nvSpPr>
          <p:spPr>
            <a:xfrm>
              <a:off x="3387164" y="5385907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8" name="타원 69"/>
            <p:cNvSpPr/>
            <p:nvPr/>
          </p:nvSpPr>
          <p:spPr>
            <a:xfrm>
              <a:off x="3423531" y="5240435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9" name="타원 69"/>
            <p:cNvSpPr/>
            <p:nvPr/>
          </p:nvSpPr>
          <p:spPr>
            <a:xfrm>
              <a:off x="3561728" y="5356812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0" name="타원 69"/>
            <p:cNvSpPr/>
            <p:nvPr/>
          </p:nvSpPr>
          <p:spPr>
            <a:xfrm>
              <a:off x="3583549" y="4265783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1" name="타원 69"/>
            <p:cNvSpPr/>
            <p:nvPr/>
          </p:nvSpPr>
          <p:spPr>
            <a:xfrm>
              <a:off x="3721746" y="4382160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2" name="타원 69"/>
            <p:cNvSpPr/>
            <p:nvPr/>
          </p:nvSpPr>
          <p:spPr>
            <a:xfrm>
              <a:off x="3059855" y="4447621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3" name="타원 69"/>
            <p:cNvSpPr/>
            <p:nvPr/>
          </p:nvSpPr>
          <p:spPr>
            <a:xfrm>
              <a:off x="3198052" y="4563998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3567835" y="5190842"/>
                  <a:ext cx="276413" cy="3114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7835" y="5190842"/>
                  <a:ext cx="276413" cy="311424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r="-24444" b="-19608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5" name="타원 69"/>
            <p:cNvSpPr/>
            <p:nvPr/>
          </p:nvSpPr>
          <p:spPr>
            <a:xfrm>
              <a:off x="2887684" y="5598524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6" name="타원 69"/>
            <p:cNvSpPr/>
            <p:nvPr/>
          </p:nvSpPr>
          <p:spPr>
            <a:xfrm>
              <a:off x="3076815" y="5642185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7" name="타원 69"/>
            <p:cNvSpPr/>
            <p:nvPr/>
          </p:nvSpPr>
          <p:spPr>
            <a:xfrm>
              <a:off x="3113182" y="5496713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8" name="타원 69"/>
            <p:cNvSpPr/>
            <p:nvPr/>
          </p:nvSpPr>
          <p:spPr>
            <a:xfrm>
              <a:off x="3251379" y="5613090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9" name="타원 69"/>
            <p:cNvSpPr/>
            <p:nvPr/>
          </p:nvSpPr>
          <p:spPr>
            <a:xfrm>
              <a:off x="2449333" y="5056893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0" name="타원 69"/>
            <p:cNvSpPr/>
            <p:nvPr/>
          </p:nvSpPr>
          <p:spPr>
            <a:xfrm>
              <a:off x="2410548" y="5294501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1" name="타원 69"/>
            <p:cNvSpPr/>
            <p:nvPr/>
          </p:nvSpPr>
          <p:spPr>
            <a:xfrm>
              <a:off x="2665121" y="5141758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2" name="타원 69"/>
            <p:cNvSpPr/>
            <p:nvPr/>
          </p:nvSpPr>
          <p:spPr>
            <a:xfrm>
              <a:off x="2636026" y="5330869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3" name="타원 69"/>
            <p:cNvSpPr/>
            <p:nvPr/>
          </p:nvSpPr>
          <p:spPr>
            <a:xfrm>
              <a:off x="2272350" y="5185398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4" name="타원 69"/>
            <p:cNvSpPr/>
            <p:nvPr/>
          </p:nvSpPr>
          <p:spPr>
            <a:xfrm>
              <a:off x="2660284" y="4991450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5" name="타원 69"/>
            <p:cNvSpPr/>
            <p:nvPr/>
          </p:nvSpPr>
          <p:spPr>
            <a:xfrm>
              <a:off x="2533087" y="5411730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6" name="타원 69"/>
            <p:cNvSpPr/>
            <p:nvPr/>
          </p:nvSpPr>
          <p:spPr>
            <a:xfrm>
              <a:off x="2222738" y="5668008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7" name="타원 69"/>
            <p:cNvSpPr/>
            <p:nvPr/>
          </p:nvSpPr>
          <p:spPr>
            <a:xfrm>
              <a:off x="2411869" y="5711669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8" name="타원 69"/>
            <p:cNvSpPr/>
            <p:nvPr/>
          </p:nvSpPr>
          <p:spPr>
            <a:xfrm>
              <a:off x="2448236" y="5566197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9" name="타원 69"/>
            <p:cNvSpPr/>
            <p:nvPr/>
          </p:nvSpPr>
          <p:spPr>
            <a:xfrm>
              <a:off x="2586433" y="5682574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0" name="타원 69"/>
            <p:cNvSpPr/>
            <p:nvPr/>
          </p:nvSpPr>
          <p:spPr>
            <a:xfrm>
              <a:off x="2222738" y="4589821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1" name="타원 69"/>
            <p:cNvSpPr/>
            <p:nvPr/>
          </p:nvSpPr>
          <p:spPr>
            <a:xfrm>
              <a:off x="1912389" y="4846099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2" name="타원 69"/>
            <p:cNvSpPr/>
            <p:nvPr/>
          </p:nvSpPr>
          <p:spPr>
            <a:xfrm>
              <a:off x="2101520" y="4889760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3" name="타원 69"/>
            <p:cNvSpPr/>
            <p:nvPr/>
          </p:nvSpPr>
          <p:spPr>
            <a:xfrm>
              <a:off x="2137887" y="4744288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4" name="타원 69"/>
            <p:cNvSpPr/>
            <p:nvPr/>
          </p:nvSpPr>
          <p:spPr>
            <a:xfrm>
              <a:off x="2276084" y="4860665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5" name="Group 176"/>
          <p:cNvGrpSpPr/>
          <p:nvPr/>
        </p:nvGrpSpPr>
        <p:grpSpPr>
          <a:xfrm>
            <a:off x="6720234" y="5964633"/>
            <a:ext cx="2346960" cy="763985"/>
            <a:chOff x="3207760" y="3370850"/>
            <a:chExt cx="2346960" cy="763985"/>
          </a:xfrm>
        </p:grpSpPr>
        <p:sp>
          <p:nvSpPr>
            <p:cNvPr id="116" name="직사각형 271"/>
            <p:cNvSpPr/>
            <p:nvPr/>
          </p:nvSpPr>
          <p:spPr>
            <a:xfrm>
              <a:off x="3573520" y="3488127"/>
              <a:ext cx="1981200" cy="144000"/>
            </a:xfrm>
            <a:prstGeom prst="rect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7" name="직사각형 273"/>
            <p:cNvSpPr/>
            <p:nvPr/>
          </p:nvSpPr>
          <p:spPr>
            <a:xfrm>
              <a:off x="3573520" y="3716727"/>
              <a:ext cx="1600200" cy="144000"/>
            </a:xfrm>
            <a:prstGeom prst="rect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8" name="직사각형 274"/>
            <p:cNvSpPr/>
            <p:nvPr/>
          </p:nvSpPr>
          <p:spPr>
            <a:xfrm>
              <a:off x="3573520" y="3945327"/>
              <a:ext cx="1828800" cy="144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TextBox 118"/>
                <p:cNvSpPr txBox="1"/>
                <p:nvPr/>
              </p:nvSpPr>
              <p:spPr>
                <a:xfrm>
                  <a:off x="3207760" y="3370850"/>
                  <a:ext cx="3810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sz="1400" dirty="0"/>
                </a:p>
              </p:txBody>
            </p:sp>
          </mc:Choice>
          <mc:Fallback xmlns="">
            <p:sp>
              <p:nvSpPr>
                <p:cNvPr id="119" name="TextBox 1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7760" y="3370850"/>
                  <a:ext cx="381000" cy="307777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TextBox 119"/>
                <p:cNvSpPr txBox="1"/>
                <p:nvPr/>
              </p:nvSpPr>
              <p:spPr>
                <a:xfrm>
                  <a:off x="3207760" y="3598954"/>
                  <a:ext cx="3810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sz="1400" dirty="0"/>
                </a:p>
              </p:txBody>
            </p:sp>
          </mc:Choice>
          <mc:Fallback xmlns="">
            <p:sp>
              <p:nvSpPr>
                <p:cNvPr id="120" name="TextBox 1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7760" y="3598954"/>
                  <a:ext cx="381000" cy="307777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TextBox 120"/>
                <p:cNvSpPr txBox="1"/>
                <p:nvPr/>
              </p:nvSpPr>
              <p:spPr>
                <a:xfrm>
                  <a:off x="3207760" y="3827058"/>
                  <a:ext cx="3810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ko-KR" altLang="en-US" sz="1400" dirty="0"/>
                </a:p>
              </p:txBody>
            </p:sp>
          </mc:Choice>
          <mc:Fallback xmlns="">
            <p:sp>
              <p:nvSpPr>
                <p:cNvPr id="121" name="TextBox 1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7760" y="3827058"/>
                  <a:ext cx="381000" cy="307777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Rectangle 5"/>
              <p:cNvSpPr/>
              <p:nvPr/>
            </p:nvSpPr>
            <p:spPr>
              <a:xfrm>
                <a:off x="5925136" y="5904894"/>
                <a:ext cx="57618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altLang="ko-K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2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5136" y="5904894"/>
                <a:ext cx="576183" cy="46166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3" name="그룹 8"/>
          <p:cNvGrpSpPr/>
          <p:nvPr/>
        </p:nvGrpSpPr>
        <p:grpSpPr>
          <a:xfrm>
            <a:off x="395536" y="3920987"/>
            <a:ext cx="2934115" cy="2049431"/>
            <a:chOff x="6603700" y="3992014"/>
            <a:chExt cx="2934115" cy="2049431"/>
          </a:xfrm>
        </p:grpSpPr>
        <p:sp>
          <p:nvSpPr>
            <p:cNvPr id="124" name="타원 7"/>
            <p:cNvSpPr/>
            <p:nvPr/>
          </p:nvSpPr>
          <p:spPr>
            <a:xfrm>
              <a:off x="7248807" y="4335152"/>
              <a:ext cx="1387085" cy="138708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5" name="타원 69"/>
            <p:cNvSpPr/>
            <p:nvPr/>
          </p:nvSpPr>
          <p:spPr>
            <a:xfrm>
              <a:off x="8421584" y="5253874"/>
              <a:ext cx="51647" cy="51647"/>
            </a:xfrm>
            <a:prstGeom prst="ellipse">
              <a:avLst/>
            </a:prstGeom>
            <a:solidFill>
              <a:srgbClr val="0000CC"/>
            </a:solidFill>
            <a:ln w="635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cxnSp>
          <p:nvCxnSpPr>
            <p:cNvPr id="126" name="직선 연결선 71"/>
            <p:cNvCxnSpPr/>
            <p:nvPr/>
          </p:nvCxnSpPr>
          <p:spPr>
            <a:xfrm>
              <a:off x="7254737" y="4518709"/>
              <a:ext cx="485761" cy="43733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직선 연결선 72"/>
            <p:cNvCxnSpPr/>
            <p:nvPr/>
          </p:nvCxnSpPr>
          <p:spPr>
            <a:xfrm flipH="1">
              <a:off x="7523418" y="4956044"/>
              <a:ext cx="217080" cy="108540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직선 연결선 73"/>
            <p:cNvCxnSpPr/>
            <p:nvPr/>
          </p:nvCxnSpPr>
          <p:spPr>
            <a:xfrm flipV="1">
              <a:off x="7740499" y="4616011"/>
              <a:ext cx="1797316" cy="34003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타원 69"/>
            <p:cNvSpPr/>
            <p:nvPr/>
          </p:nvSpPr>
          <p:spPr>
            <a:xfrm>
              <a:off x="6876523" y="5293957"/>
              <a:ext cx="51647" cy="51647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0" name="타원 69"/>
            <p:cNvSpPr/>
            <p:nvPr/>
          </p:nvSpPr>
          <p:spPr>
            <a:xfrm>
              <a:off x="8156664" y="4159287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1" name="타원 69"/>
            <p:cNvSpPr/>
            <p:nvPr/>
          </p:nvSpPr>
          <p:spPr>
            <a:xfrm>
              <a:off x="8197887" y="4964230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2" name="타원 69"/>
            <p:cNvSpPr/>
            <p:nvPr/>
          </p:nvSpPr>
          <p:spPr>
            <a:xfrm>
              <a:off x="8336084" y="5080606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3" name="타원 69"/>
            <p:cNvSpPr/>
            <p:nvPr/>
          </p:nvSpPr>
          <p:spPr>
            <a:xfrm>
              <a:off x="8488828" y="4942409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4" name="타원 69"/>
            <p:cNvSpPr/>
            <p:nvPr/>
          </p:nvSpPr>
          <p:spPr>
            <a:xfrm>
              <a:off x="8045142" y="5327906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5" name="타원 69"/>
            <p:cNvSpPr/>
            <p:nvPr/>
          </p:nvSpPr>
          <p:spPr>
            <a:xfrm>
              <a:off x="8183339" y="4716930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6" name="타원 69"/>
            <p:cNvSpPr/>
            <p:nvPr/>
          </p:nvSpPr>
          <p:spPr>
            <a:xfrm>
              <a:off x="7696013" y="4498724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7" name="타원 69"/>
            <p:cNvSpPr/>
            <p:nvPr/>
          </p:nvSpPr>
          <p:spPr>
            <a:xfrm>
              <a:off x="7657228" y="4736332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8" name="타원 69"/>
            <p:cNvSpPr/>
            <p:nvPr/>
          </p:nvSpPr>
          <p:spPr>
            <a:xfrm>
              <a:off x="7911801" y="4583589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9" name="타원 69"/>
            <p:cNvSpPr/>
            <p:nvPr/>
          </p:nvSpPr>
          <p:spPr>
            <a:xfrm>
              <a:off x="7882706" y="4772700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40" name="타원 69"/>
            <p:cNvSpPr/>
            <p:nvPr/>
          </p:nvSpPr>
          <p:spPr>
            <a:xfrm>
              <a:off x="7519030" y="4627229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41" name="타원 69"/>
            <p:cNvSpPr/>
            <p:nvPr/>
          </p:nvSpPr>
          <p:spPr>
            <a:xfrm>
              <a:off x="8660974" y="4874529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42" name="타원 69"/>
            <p:cNvSpPr/>
            <p:nvPr/>
          </p:nvSpPr>
          <p:spPr>
            <a:xfrm>
              <a:off x="8799171" y="4990906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43" name="타원 69"/>
            <p:cNvSpPr/>
            <p:nvPr/>
          </p:nvSpPr>
          <p:spPr>
            <a:xfrm>
              <a:off x="8326392" y="4583589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44" name="타원 69"/>
            <p:cNvSpPr/>
            <p:nvPr/>
          </p:nvSpPr>
          <p:spPr>
            <a:xfrm>
              <a:off x="8464589" y="4699965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45" name="타원 69"/>
            <p:cNvSpPr/>
            <p:nvPr/>
          </p:nvSpPr>
          <p:spPr>
            <a:xfrm>
              <a:off x="8646427" y="4532673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46" name="타원 69"/>
            <p:cNvSpPr/>
            <p:nvPr/>
          </p:nvSpPr>
          <p:spPr>
            <a:xfrm>
              <a:off x="8784624" y="4649050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47" name="타원 69"/>
            <p:cNvSpPr/>
            <p:nvPr/>
          </p:nvSpPr>
          <p:spPr>
            <a:xfrm>
              <a:off x="7953337" y="5039477"/>
              <a:ext cx="51647" cy="51647"/>
            </a:xfrm>
            <a:prstGeom prst="ellipse">
              <a:avLst/>
            </a:prstGeom>
            <a:solidFill>
              <a:srgbClr val="FF0000"/>
            </a:solidFill>
            <a:ln w="317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48" name="타원 69"/>
            <p:cNvSpPr/>
            <p:nvPr/>
          </p:nvSpPr>
          <p:spPr>
            <a:xfrm>
              <a:off x="8631880" y="5550967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49" name="타원 69"/>
            <p:cNvSpPr/>
            <p:nvPr/>
          </p:nvSpPr>
          <p:spPr>
            <a:xfrm>
              <a:off x="8520359" y="5563096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0" name="타원 69"/>
            <p:cNvSpPr/>
            <p:nvPr/>
          </p:nvSpPr>
          <p:spPr>
            <a:xfrm>
              <a:off x="8403982" y="5635831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1" name="TextBox 150"/>
                <p:cNvSpPr txBox="1"/>
                <p:nvPr/>
              </p:nvSpPr>
              <p:spPr>
                <a:xfrm>
                  <a:off x="7753527" y="5007143"/>
                  <a:ext cx="276413" cy="3114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𝑞</m:t>
                        </m:r>
                      </m:oMath>
                    </m:oMathPara>
                  </a14:m>
                  <a:endParaRPr 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51" name="TextBox 1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3527" y="5007143"/>
                  <a:ext cx="276413" cy="311424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r="-8889" b="-2745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TextBox 151"/>
                <p:cNvSpPr txBox="1"/>
                <p:nvPr/>
              </p:nvSpPr>
              <p:spPr>
                <a:xfrm>
                  <a:off x="8143709" y="4171068"/>
                  <a:ext cx="276413" cy="3114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52" name="TextBox 1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43709" y="4171068"/>
                  <a:ext cx="276413" cy="311424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r="-24444" b="-19608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3" name="타원 152"/>
            <p:cNvSpPr/>
            <p:nvPr/>
          </p:nvSpPr>
          <p:spPr>
            <a:xfrm>
              <a:off x="8042724" y="4430845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4" name="타원 69"/>
            <p:cNvSpPr/>
            <p:nvPr/>
          </p:nvSpPr>
          <p:spPr>
            <a:xfrm>
              <a:off x="8156682" y="4341144"/>
              <a:ext cx="51647" cy="51647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5" name="타원 69"/>
            <p:cNvSpPr/>
            <p:nvPr/>
          </p:nvSpPr>
          <p:spPr>
            <a:xfrm>
              <a:off x="8185776" y="3992014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6" name="타원 69"/>
            <p:cNvSpPr/>
            <p:nvPr/>
          </p:nvSpPr>
          <p:spPr>
            <a:xfrm>
              <a:off x="8074255" y="4004143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7" name="타원 69"/>
            <p:cNvSpPr/>
            <p:nvPr/>
          </p:nvSpPr>
          <p:spPr>
            <a:xfrm>
              <a:off x="7957878" y="4076878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8" name="타원 69"/>
            <p:cNvSpPr/>
            <p:nvPr/>
          </p:nvSpPr>
          <p:spPr>
            <a:xfrm>
              <a:off x="7928784" y="4265990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9" name="타원 69"/>
            <p:cNvSpPr/>
            <p:nvPr/>
          </p:nvSpPr>
          <p:spPr>
            <a:xfrm>
              <a:off x="8256093" y="4193255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0" name="TextBox 159"/>
                <p:cNvSpPr txBox="1"/>
                <p:nvPr/>
              </p:nvSpPr>
              <p:spPr>
                <a:xfrm>
                  <a:off x="6603700" y="4970609"/>
                  <a:ext cx="276413" cy="3114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60" name="TextBox 1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3700" y="4970609"/>
                  <a:ext cx="276413" cy="311424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r="-24444" b="-19608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1" name="타원 69"/>
            <p:cNvSpPr/>
            <p:nvPr/>
          </p:nvSpPr>
          <p:spPr>
            <a:xfrm>
              <a:off x="8665829" y="5126684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62" name="타원 69"/>
            <p:cNvSpPr/>
            <p:nvPr/>
          </p:nvSpPr>
          <p:spPr>
            <a:xfrm>
              <a:off x="8804026" y="5243061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63" name="타원 69"/>
            <p:cNvSpPr/>
            <p:nvPr/>
          </p:nvSpPr>
          <p:spPr>
            <a:xfrm>
              <a:off x="8234273" y="5371567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65" name="타원 69"/>
            <p:cNvSpPr/>
            <p:nvPr/>
          </p:nvSpPr>
          <p:spPr>
            <a:xfrm>
              <a:off x="8270640" y="5226095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66" name="타원 69"/>
            <p:cNvSpPr/>
            <p:nvPr/>
          </p:nvSpPr>
          <p:spPr>
            <a:xfrm>
              <a:off x="8408837" y="5342472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67" name="타원 69"/>
            <p:cNvSpPr/>
            <p:nvPr/>
          </p:nvSpPr>
          <p:spPr>
            <a:xfrm>
              <a:off x="8430658" y="4251443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68" name="타원 69"/>
            <p:cNvSpPr/>
            <p:nvPr/>
          </p:nvSpPr>
          <p:spPr>
            <a:xfrm>
              <a:off x="8568855" y="4367820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69" name="타원 69"/>
            <p:cNvSpPr/>
            <p:nvPr/>
          </p:nvSpPr>
          <p:spPr>
            <a:xfrm>
              <a:off x="7906964" y="4433281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70" name="타원 69"/>
            <p:cNvSpPr/>
            <p:nvPr/>
          </p:nvSpPr>
          <p:spPr>
            <a:xfrm>
              <a:off x="8045161" y="4549658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TextBox 170"/>
                <p:cNvSpPr txBox="1"/>
                <p:nvPr/>
              </p:nvSpPr>
              <p:spPr>
                <a:xfrm>
                  <a:off x="8414944" y="5176502"/>
                  <a:ext cx="276413" cy="3114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71" name="TextBox 1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14944" y="5176502"/>
                  <a:ext cx="276413" cy="311424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r="-24444" b="-19608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2" name="타원 69"/>
            <p:cNvSpPr/>
            <p:nvPr/>
          </p:nvSpPr>
          <p:spPr>
            <a:xfrm>
              <a:off x="7734793" y="5584184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73" name="타원 69"/>
            <p:cNvSpPr/>
            <p:nvPr/>
          </p:nvSpPr>
          <p:spPr>
            <a:xfrm>
              <a:off x="7923924" y="5627845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74" name="타원 69"/>
            <p:cNvSpPr/>
            <p:nvPr/>
          </p:nvSpPr>
          <p:spPr>
            <a:xfrm>
              <a:off x="7960291" y="5482373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75" name="타원 69"/>
            <p:cNvSpPr/>
            <p:nvPr/>
          </p:nvSpPr>
          <p:spPr>
            <a:xfrm>
              <a:off x="8098488" y="5598750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76" name="타원 69"/>
            <p:cNvSpPr/>
            <p:nvPr/>
          </p:nvSpPr>
          <p:spPr>
            <a:xfrm>
              <a:off x="7296442" y="5042553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77" name="타원 69"/>
            <p:cNvSpPr/>
            <p:nvPr/>
          </p:nvSpPr>
          <p:spPr>
            <a:xfrm>
              <a:off x="7257657" y="5280161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78" name="타원 69"/>
            <p:cNvSpPr/>
            <p:nvPr/>
          </p:nvSpPr>
          <p:spPr>
            <a:xfrm>
              <a:off x="7512230" y="5127418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79" name="타원 69"/>
            <p:cNvSpPr/>
            <p:nvPr/>
          </p:nvSpPr>
          <p:spPr>
            <a:xfrm>
              <a:off x="7483135" y="5316529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80" name="타원 69"/>
            <p:cNvSpPr/>
            <p:nvPr/>
          </p:nvSpPr>
          <p:spPr>
            <a:xfrm>
              <a:off x="7119459" y="5171058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81" name="타원 69"/>
            <p:cNvSpPr/>
            <p:nvPr/>
          </p:nvSpPr>
          <p:spPr>
            <a:xfrm>
              <a:off x="7507393" y="4977110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82" name="타원 69"/>
            <p:cNvSpPr/>
            <p:nvPr/>
          </p:nvSpPr>
          <p:spPr>
            <a:xfrm>
              <a:off x="7380196" y="5397390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83" name="타원 69"/>
            <p:cNvSpPr/>
            <p:nvPr/>
          </p:nvSpPr>
          <p:spPr>
            <a:xfrm>
              <a:off x="7069847" y="5653668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84" name="타원 69"/>
            <p:cNvSpPr/>
            <p:nvPr/>
          </p:nvSpPr>
          <p:spPr>
            <a:xfrm>
              <a:off x="7258978" y="5697329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85" name="타원 69"/>
            <p:cNvSpPr/>
            <p:nvPr/>
          </p:nvSpPr>
          <p:spPr>
            <a:xfrm>
              <a:off x="7295345" y="5551857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86" name="타원 69"/>
            <p:cNvSpPr/>
            <p:nvPr/>
          </p:nvSpPr>
          <p:spPr>
            <a:xfrm>
              <a:off x="7433542" y="5668234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87" name="타원 69"/>
            <p:cNvSpPr/>
            <p:nvPr/>
          </p:nvSpPr>
          <p:spPr>
            <a:xfrm>
              <a:off x="7069847" y="4575481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88" name="타원 69"/>
            <p:cNvSpPr/>
            <p:nvPr/>
          </p:nvSpPr>
          <p:spPr>
            <a:xfrm>
              <a:off x="6759498" y="4831759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89" name="타원 69"/>
            <p:cNvSpPr/>
            <p:nvPr/>
          </p:nvSpPr>
          <p:spPr>
            <a:xfrm>
              <a:off x="6948629" y="4875420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90" name="타원 69"/>
            <p:cNvSpPr/>
            <p:nvPr/>
          </p:nvSpPr>
          <p:spPr>
            <a:xfrm>
              <a:off x="6984996" y="4729948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91" name="타원 69"/>
            <p:cNvSpPr/>
            <p:nvPr/>
          </p:nvSpPr>
          <p:spPr>
            <a:xfrm>
              <a:off x="7123193" y="4846325"/>
              <a:ext cx="51647" cy="5164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92" name="Group 251"/>
          <p:cNvGrpSpPr/>
          <p:nvPr/>
        </p:nvGrpSpPr>
        <p:grpSpPr>
          <a:xfrm>
            <a:off x="2298319" y="5968922"/>
            <a:ext cx="2489604" cy="763985"/>
            <a:chOff x="8970213" y="3720450"/>
            <a:chExt cx="2489604" cy="7639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TextBox 192"/>
                <p:cNvSpPr txBox="1"/>
                <p:nvPr/>
              </p:nvSpPr>
              <p:spPr>
                <a:xfrm>
                  <a:off x="8970213" y="3720450"/>
                  <a:ext cx="3810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sz="1400" dirty="0"/>
                </a:p>
              </p:txBody>
            </p:sp>
          </mc:Choice>
          <mc:Fallback xmlns="">
            <p:sp>
              <p:nvSpPr>
                <p:cNvPr id="193" name="TextBox 1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70213" y="3720450"/>
                  <a:ext cx="381000" cy="307777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4" name="TextBox 193"/>
                <p:cNvSpPr txBox="1"/>
                <p:nvPr/>
              </p:nvSpPr>
              <p:spPr>
                <a:xfrm>
                  <a:off x="8970213" y="3948554"/>
                  <a:ext cx="3810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sz="1400" dirty="0"/>
                </a:p>
              </p:txBody>
            </p:sp>
          </mc:Choice>
          <mc:Fallback xmlns="">
            <p:sp>
              <p:nvSpPr>
                <p:cNvPr id="194" name="TextBox 1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70213" y="3948554"/>
                  <a:ext cx="381000" cy="307777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5" name="TextBox 194"/>
                <p:cNvSpPr txBox="1"/>
                <p:nvPr/>
              </p:nvSpPr>
              <p:spPr>
                <a:xfrm>
                  <a:off x="8970213" y="4176658"/>
                  <a:ext cx="3810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ko-KR" altLang="en-US" sz="1400" dirty="0"/>
                </a:p>
              </p:txBody>
            </p:sp>
          </mc:Choice>
          <mc:Fallback xmlns="">
            <p:sp>
              <p:nvSpPr>
                <p:cNvPr id="195" name="TextBox 1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70213" y="4176658"/>
                  <a:ext cx="381000" cy="307777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6" name="직사각형 289"/>
            <p:cNvSpPr/>
            <p:nvPr/>
          </p:nvSpPr>
          <p:spPr>
            <a:xfrm>
              <a:off x="10184595" y="3837967"/>
              <a:ext cx="1165860" cy="144000"/>
            </a:xfrm>
            <a:prstGeom prst="rect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7" name="직사각형 290"/>
            <p:cNvSpPr/>
            <p:nvPr/>
          </p:nvSpPr>
          <p:spPr>
            <a:xfrm>
              <a:off x="9786080" y="4041203"/>
              <a:ext cx="617430" cy="161662"/>
            </a:xfrm>
            <a:prstGeom prst="rect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8" name="직사각형 291"/>
            <p:cNvSpPr/>
            <p:nvPr/>
          </p:nvSpPr>
          <p:spPr>
            <a:xfrm>
              <a:off x="9356697" y="4294927"/>
              <a:ext cx="731520" cy="144000"/>
            </a:xfrm>
            <a:prstGeom prst="rect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9" name="직사각형 292"/>
            <p:cNvSpPr/>
            <p:nvPr/>
          </p:nvSpPr>
          <p:spPr>
            <a:xfrm>
              <a:off x="9367004" y="3836512"/>
              <a:ext cx="817591" cy="13918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0" name="직사각형 293"/>
            <p:cNvSpPr/>
            <p:nvPr/>
          </p:nvSpPr>
          <p:spPr>
            <a:xfrm>
              <a:off x="9356697" y="4041203"/>
              <a:ext cx="422183" cy="16166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1" name="직사각형 294"/>
            <p:cNvSpPr/>
            <p:nvPr/>
          </p:nvSpPr>
          <p:spPr>
            <a:xfrm>
              <a:off x="10088217" y="4294927"/>
              <a:ext cx="1371600" cy="144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2" name="직사각형 295"/>
            <p:cNvSpPr/>
            <p:nvPr/>
          </p:nvSpPr>
          <p:spPr>
            <a:xfrm>
              <a:off x="10403510" y="4041203"/>
              <a:ext cx="772283" cy="16166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Rectangle 8"/>
              <p:cNvSpPr/>
              <p:nvPr/>
            </p:nvSpPr>
            <p:spPr>
              <a:xfrm>
                <a:off x="662243" y="6083876"/>
                <a:ext cx="124572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altLang="ko-K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ko-K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altLang="ko-K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3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243" y="6083876"/>
                <a:ext cx="1245726" cy="461665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152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20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9294712" cy="1143000"/>
          </a:xfrm>
        </p:spPr>
        <p:txBody>
          <a:bodyPr>
            <a:normAutofit/>
          </a:bodyPr>
          <a:lstStyle/>
          <a:p>
            <a:r>
              <a:rPr lang="en-US" altLang="ko-KR" sz="4000" dirty="0" smtClean="0"/>
              <a:t>Pre-Computation</a:t>
            </a:r>
            <a:endParaRPr lang="ko-KR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내용 개체 틀 2"/>
              <p:cNvSpPr txBox="1">
                <a:spLocks/>
              </p:cNvSpPr>
              <p:nvPr/>
            </p:nvSpPr>
            <p:spPr>
              <a:xfrm>
                <a:off x="207055" y="1052735"/>
                <a:ext cx="8892480" cy="547537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2400" dirty="0"/>
                  <a:t>Items </a:t>
                </a:r>
                <a14:m>
                  <m:oMath xmlns:m="http://schemas.openxmlformats.org/officeDocument/2006/math">
                    <m:r>
                      <a:rPr lang="en-US" altLang="ko-KR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ko-KR" sz="2400" dirty="0"/>
                  <a:t> in each list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altLang="ko-KR" sz="24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ko-KR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ko-KR" sz="2400" dirty="0"/>
                  <a:t>are sorted according to squared distances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altLang="ko-KR" sz="2400" dirty="0"/>
                  <a:t> to the center</a:t>
                </a:r>
              </a:p>
              <a:p>
                <a:endParaRPr lang="en-US" altLang="ko-KR" sz="2400" dirty="0"/>
              </a:p>
              <a:p>
                <a:endParaRPr lang="en-US" altLang="ko-KR" sz="2400" dirty="0"/>
              </a:p>
              <a:p>
                <a:endParaRPr lang="en-US" altLang="ko-KR" sz="2400" dirty="0"/>
              </a:p>
              <a:p>
                <a:endParaRPr lang="en-US" altLang="ko-KR" sz="2400" dirty="0"/>
              </a:p>
              <a:p>
                <a:r>
                  <a:rPr lang="en-US" altLang="ko-KR" sz="2400" dirty="0"/>
                  <a:t>We uniformly divide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altLang="ko-KR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sz="2400" dirty="0"/>
                  <a:t> values into fixed sized (</a:t>
                </a:r>
                <a14:m>
                  <m:oMath xmlns:m="http://schemas.openxmlformats.org/officeDocument/2006/math">
                    <m:r>
                      <a:rPr lang="en-US" altLang="ko-K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ko-K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ko-KR" sz="2400" dirty="0"/>
                  <a:t>) intervals</a:t>
                </a:r>
              </a:p>
              <a:p>
                <a14:m>
                  <m:oMath xmlns:m="http://schemas.openxmlformats.org/officeDocument/2006/math">
                    <m:r>
                      <a:rPr lang="en-US" altLang="ko-KR" sz="2400" i="1">
                        <a:latin typeface="Cambria Math"/>
                      </a:rPr>
                      <m:t>𝑊</m:t>
                    </m:r>
                    <m:d>
                      <m:d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400" i="1">
                            <a:latin typeface="Cambria Math"/>
                          </a:rPr>
                          <m:t>𝑖</m:t>
                        </m:r>
                        <m:r>
                          <a:rPr lang="en-US" altLang="ko-KR" sz="2400" i="1">
                            <a:latin typeface="Cambria Math"/>
                          </a:rPr>
                          <m:t>,</m:t>
                        </m:r>
                        <m:r>
                          <a:rPr lang="en-US" altLang="ko-KR" sz="2400" i="1">
                            <a:latin typeface="Cambria Math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altLang="ko-KR" sz="2400" dirty="0"/>
                  <a:t> is the number of data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sz="2400" dirty="0"/>
                  <a:t> whose squared distance to the center is less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altLang="ko-KR" sz="240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sz="2000" i="1">
                        <a:latin typeface="Cambria Math"/>
                      </a:rPr>
                      <m:t>𝑊</m:t>
                    </m:r>
                    <m:d>
                      <m:d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000" i="1">
                            <a:latin typeface="Cambria Math"/>
                          </a:rPr>
                          <m:t>𝑖</m:t>
                        </m:r>
                        <m:r>
                          <a:rPr lang="en-US" altLang="ko-KR" sz="2000" i="1">
                            <a:latin typeface="Cambria Math"/>
                          </a:rPr>
                          <m:t>,</m:t>
                        </m:r>
                        <m:r>
                          <a:rPr lang="en-US" altLang="ko-KR" sz="2000" i="1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altLang="ko-KR" sz="2000" i="1">
                        <a:latin typeface="Cambria Math"/>
                      </a:rPr>
                      <m:t>=</m:t>
                    </m:r>
                    <m:r>
                      <a:rPr lang="en-US" altLang="ko-KR" sz="2000" i="1">
                        <a:latin typeface="Cambria Math"/>
                      </a:rPr>
                      <m:t>𝑛𝑢𝑚</m:t>
                    </m:r>
                    <m:r>
                      <a:rPr lang="en-US" altLang="ko-KR" sz="2000" i="1">
                        <a:latin typeface="Cambria Math"/>
                      </a:rPr>
                      <m:t>(  </m:t>
                    </m:r>
                    <m:d>
                      <m:dPr>
                        <m:begChr m:val="{"/>
                        <m:endChr m:val="}"/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en-US" altLang="ko-KR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n-US" altLang="ko-K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altLang="ko-K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ko-K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altLang="ko-K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)</m:t>
                    </m:r>
                  </m:oMath>
                </a14:m>
                <a:endParaRPr lang="en-US" altLang="ko-KR" sz="2000" dirty="0"/>
              </a:p>
              <a:p>
                <a:pPr lvl="1"/>
                <a:endParaRPr lang="en-US" altLang="ko-KR" dirty="0"/>
              </a:p>
            </p:txBody>
          </p:sp>
        </mc:Choice>
        <mc:Fallback xmlns="">
          <p:sp>
            <p:nvSpPr>
              <p:cNvPr id="164" name="내용 개체 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055" y="1052735"/>
                <a:ext cx="8892480" cy="5475375"/>
              </a:xfrm>
              <a:prstGeom prst="rect">
                <a:avLst/>
              </a:prstGeom>
              <a:blipFill rotWithShape="0">
                <a:blip r:embed="rId2"/>
                <a:stretch>
                  <a:fillRect l="-960" t="-891" r="-27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9" name="슬라이드 번호 개체 틀 2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43</a:t>
            </a:fld>
            <a:endParaRPr lang="ko-KR" altLang="en-US"/>
          </a:p>
        </p:txBody>
      </p:sp>
      <p:graphicFrame>
        <p:nvGraphicFramePr>
          <p:cNvPr id="204" name="Table 4"/>
          <p:cNvGraphicFramePr>
            <a:graphicFrameLocks noGrp="1"/>
          </p:cNvGraphicFramePr>
          <p:nvPr>
            <p:extLst/>
          </p:nvPr>
        </p:nvGraphicFramePr>
        <p:xfrm>
          <a:off x="2442699" y="2093785"/>
          <a:ext cx="5369454" cy="1782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69454"/>
              </a:tblGrid>
              <a:tr h="178245">
                <a:tc>
                  <a:txBody>
                    <a:bodyPr/>
                    <a:lstStyle/>
                    <a:p>
                      <a:pPr marL="0" marR="0" indent="0" algn="ctr" defTabSz="10882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00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5" name="TextBox 204"/>
              <p:cNvSpPr txBox="1"/>
              <p:nvPr/>
            </p:nvSpPr>
            <p:spPr>
              <a:xfrm>
                <a:off x="1857663" y="1995265"/>
                <a:ext cx="781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205" name="TextBox 2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7663" y="1995265"/>
                <a:ext cx="781050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6" name="TextBox 205"/>
              <p:cNvSpPr txBox="1"/>
              <p:nvPr/>
            </p:nvSpPr>
            <p:spPr>
              <a:xfrm>
                <a:off x="542825" y="2272030"/>
                <a:ext cx="781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206" name="TextBox 2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825" y="2272030"/>
                <a:ext cx="781050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TextBox 206"/>
              <p:cNvSpPr txBox="1"/>
              <p:nvPr/>
            </p:nvSpPr>
            <p:spPr>
              <a:xfrm>
                <a:off x="1196448" y="2559859"/>
                <a:ext cx="781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207" name="TextBox 2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448" y="2559859"/>
                <a:ext cx="781050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TextBox 207"/>
              <p:cNvSpPr txBox="1"/>
              <p:nvPr/>
            </p:nvSpPr>
            <p:spPr>
              <a:xfrm>
                <a:off x="8273340" y="1949098"/>
                <a:ext cx="5381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8" name="TextBox 2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340" y="1949098"/>
                <a:ext cx="538163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9" name="Table 17"/>
          <p:cNvGraphicFramePr>
            <a:graphicFrameLocks noGrp="1"/>
          </p:cNvGraphicFramePr>
          <p:nvPr>
            <p:extLst/>
          </p:nvPr>
        </p:nvGraphicFramePr>
        <p:xfrm>
          <a:off x="1200050" y="2371018"/>
          <a:ext cx="5369454" cy="1782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69454"/>
              </a:tblGrid>
              <a:tr h="178245">
                <a:tc>
                  <a:txBody>
                    <a:bodyPr/>
                    <a:lstStyle/>
                    <a:p>
                      <a:pPr marL="0" marR="0" indent="0" algn="ctr" defTabSz="10882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0" name="Table 19"/>
          <p:cNvGraphicFramePr>
            <a:graphicFrameLocks noGrp="1"/>
          </p:cNvGraphicFramePr>
          <p:nvPr>
            <p:extLst/>
          </p:nvPr>
        </p:nvGraphicFramePr>
        <p:xfrm>
          <a:off x="1768586" y="2696158"/>
          <a:ext cx="5369454" cy="1782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69454"/>
              </a:tblGrid>
              <a:tr h="178245">
                <a:tc>
                  <a:txBody>
                    <a:bodyPr/>
                    <a:lstStyle/>
                    <a:p>
                      <a:pPr marL="0" marR="0" indent="0" algn="ctr" defTabSz="10882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11" name="Straight Arrow Connector 22"/>
          <p:cNvCxnSpPr/>
          <p:nvPr/>
        </p:nvCxnSpPr>
        <p:spPr>
          <a:xfrm>
            <a:off x="3460363" y="1919065"/>
            <a:ext cx="5130214" cy="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2" name="그룹 211"/>
          <p:cNvGrpSpPr/>
          <p:nvPr/>
        </p:nvGrpSpPr>
        <p:grpSpPr>
          <a:xfrm>
            <a:off x="1054793" y="1988840"/>
            <a:ext cx="6900097" cy="1124759"/>
            <a:chOff x="2644364" y="4422957"/>
            <a:chExt cx="6900097" cy="1296841"/>
          </a:xfrm>
        </p:grpSpPr>
        <p:cxnSp>
          <p:nvCxnSpPr>
            <p:cNvPr id="213" name="Straight Connector 26"/>
            <p:cNvCxnSpPr/>
            <p:nvPr/>
          </p:nvCxnSpPr>
          <p:spPr>
            <a:xfrm>
              <a:off x="2644364" y="4422957"/>
              <a:ext cx="0" cy="1296841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7"/>
            <p:cNvCxnSpPr/>
            <p:nvPr/>
          </p:nvCxnSpPr>
          <p:spPr>
            <a:xfrm>
              <a:off x="3334374" y="4422957"/>
              <a:ext cx="0" cy="1296841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9"/>
            <p:cNvCxnSpPr/>
            <p:nvPr/>
          </p:nvCxnSpPr>
          <p:spPr>
            <a:xfrm>
              <a:off x="4024384" y="4422957"/>
              <a:ext cx="0" cy="1296841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31"/>
            <p:cNvCxnSpPr/>
            <p:nvPr/>
          </p:nvCxnSpPr>
          <p:spPr>
            <a:xfrm>
              <a:off x="4714394" y="4422957"/>
              <a:ext cx="0" cy="1296841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33"/>
            <p:cNvCxnSpPr/>
            <p:nvPr/>
          </p:nvCxnSpPr>
          <p:spPr>
            <a:xfrm>
              <a:off x="5404404" y="4422957"/>
              <a:ext cx="0" cy="1296841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34"/>
            <p:cNvCxnSpPr/>
            <p:nvPr/>
          </p:nvCxnSpPr>
          <p:spPr>
            <a:xfrm>
              <a:off x="6094414" y="4422957"/>
              <a:ext cx="0" cy="1296841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35"/>
            <p:cNvCxnSpPr/>
            <p:nvPr/>
          </p:nvCxnSpPr>
          <p:spPr>
            <a:xfrm>
              <a:off x="6784424" y="4422957"/>
              <a:ext cx="0" cy="1296841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36"/>
            <p:cNvCxnSpPr/>
            <p:nvPr/>
          </p:nvCxnSpPr>
          <p:spPr>
            <a:xfrm>
              <a:off x="7474434" y="4422957"/>
              <a:ext cx="0" cy="1296841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37"/>
            <p:cNvCxnSpPr/>
            <p:nvPr/>
          </p:nvCxnSpPr>
          <p:spPr>
            <a:xfrm>
              <a:off x="8164444" y="4422957"/>
              <a:ext cx="0" cy="1296841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39"/>
            <p:cNvCxnSpPr/>
            <p:nvPr/>
          </p:nvCxnSpPr>
          <p:spPr>
            <a:xfrm>
              <a:off x="8854454" y="4422957"/>
              <a:ext cx="0" cy="1296841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40"/>
            <p:cNvCxnSpPr/>
            <p:nvPr/>
          </p:nvCxnSpPr>
          <p:spPr>
            <a:xfrm>
              <a:off x="9544461" y="4422957"/>
              <a:ext cx="0" cy="1296841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4" name="TextBox 223"/>
              <p:cNvSpPr txBox="1"/>
              <p:nvPr/>
            </p:nvSpPr>
            <p:spPr>
              <a:xfrm>
                <a:off x="785712" y="3108883"/>
                <a:ext cx="5381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4" name="TextBox 2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712" y="3108883"/>
                <a:ext cx="538163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1136" b="-263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5" name="TextBox 224"/>
              <p:cNvSpPr txBox="1"/>
              <p:nvPr/>
            </p:nvSpPr>
            <p:spPr>
              <a:xfrm>
                <a:off x="1449840" y="3108883"/>
                <a:ext cx="5381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5" name="TextBox 2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840" y="3108883"/>
                <a:ext cx="538163" cy="461665"/>
              </a:xfrm>
              <a:prstGeom prst="rect">
                <a:avLst/>
              </a:prstGeom>
              <a:blipFill rotWithShape="0">
                <a:blip r:embed="rId8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6" name="TextBox 225"/>
              <p:cNvSpPr txBox="1"/>
              <p:nvPr/>
            </p:nvSpPr>
            <p:spPr>
              <a:xfrm>
                <a:off x="7735177" y="3042148"/>
                <a:ext cx="5381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6" name="TextBox 2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5177" y="3042148"/>
                <a:ext cx="538163" cy="461665"/>
              </a:xfrm>
              <a:prstGeom prst="rect">
                <a:avLst/>
              </a:prstGeom>
              <a:blipFill rotWithShape="0">
                <a:blip r:embed="rId9"/>
                <a:stretch>
                  <a:fillRect l="-3409" r="-5340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7" name="TextBox 226"/>
              <p:cNvSpPr txBox="1"/>
              <p:nvPr/>
            </p:nvSpPr>
            <p:spPr>
              <a:xfrm>
                <a:off x="2166064" y="3097221"/>
                <a:ext cx="538163" cy="466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7" name="TextBox 2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6064" y="3097221"/>
                <a:ext cx="538163" cy="466666"/>
              </a:xfrm>
              <a:prstGeom prst="rect">
                <a:avLst/>
              </a:prstGeom>
              <a:blipFill rotWithShape="0">
                <a:blip r:embed="rId10"/>
                <a:stretch>
                  <a:fillRect b="-259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8" name="직선 화살표 연결선 227"/>
          <p:cNvCxnSpPr/>
          <p:nvPr/>
        </p:nvCxnSpPr>
        <p:spPr>
          <a:xfrm>
            <a:off x="3124823" y="3040005"/>
            <a:ext cx="690010" cy="0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9" name="TextBox 228"/>
              <p:cNvSpPr txBox="1"/>
              <p:nvPr/>
            </p:nvSpPr>
            <p:spPr>
              <a:xfrm>
                <a:off x="3141819" y="3033989"/>
                <a:ext cx="5381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ko-K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9" name="TextBox 2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1819" y="3033989"/>
                <a:ext cx="538163" cy="461665"/>
              </a:xfrm>
              <a:prstGeom prst="rect">
                <a:avLst/>
              </a:prstGeom>
              <a:blipFill rotWithShape="0">
                <a:blip r:embed="rId11"/>
                <a:stretch>
                  <a:fillRect l="-2247" r="-674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0" name="Rectangle 10"/>
          <p:cNvSpPr/>
          <p:nvPr/>
        </p:nvSpPr>
        <p:spPr>
          <a:xfrm>
            <a:off x="1200050" y="2371018"/>
            <a:ext cx="3304793" cy="17824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1" name="표 230"/>
          <p:cNvGraphicFramePr>
            <a:graphicFrameLocks noGrp="1"/>
          </p:cNvGraphicFramePr>
          <p:nvPr>
            <p:extLst/>
          </p:nvPr>
        </p:nvGraphicFramePr>
        <p:xfrm>
          <a:off x="1541949" y="5517232"/>
          <a:ext cx="6900090" cy="11730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0009"/>
                <a:gridCol w="690009"/>
                <a:gridCol w="690009"/>
                <a:gridCol w="690009"/>
                <a:gridCol w="690009"/>
                <a:gridCol w="690009"/>
                <a:gridCol w="690009"/>
                <a:gridCol w="690009"/>
                <a:gridCol w="690009"/>
                <a:gridCol w="690009"/>
              </a:tblGrid>
              <a:tr h="39102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9102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9102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32" name="TextBox 231"/>
              <p:cNvSpPr txBox="1"/>
              <p:nvPr/>
            </p:nvSpPr>
            <p:spPr>
              <a:xfrm>
                <a:off x="888539" y="5530389"/>
                <a:ext cx="781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232" name="TextBox 2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539" y="5530389"/>
                <a:ext cx="781050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3" name="TextBox 232"/>
              <p:cNvSpPr txBox="1"/>
              <p:nvPr/>
            </p:nvSpPr>
            <p:spPr>
              <a:xfrm>
                <a:off x="888539" y="5921277"/>
                <a:ext cx="781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233" name="TextBox 2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539" y="5921277"/>
                <a:ext cx="781050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4" name="TextBox 233"/>
              <p:cNvSpPr txBox="1"/>
              <p:nvPr/>
            </p:nvSpPr>
            <p:spPr>
              <a:xfrm>
                <a:off x="885806" y="6311365"/>
                <a:ext cx="781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234" name="TextBox 2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806" y="6311365"/>
                <a:ext cx="781050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5" name="직사각형 234"/>
              <p:cNvSpPr/>
              <p:nvPr/>
            </p:nvSpPr>
            <p:spPr>
              <a:xfrm>
                <a:off x="574054" y="5489939"/>
                <a:ext cx="62350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800" i="1">
                          <a:latin typeface="Cambria Math"/>
                        </a:rPr>
                        <m:t>𝑊</m:t>
                      </m:r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235" name="직사각형 2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054" y="5489939"/>
                <a:ext cx="623504" cy="52322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6" name="Rectangle 38"/>
          <p:cNvSpPr/>
          <p:nvPr/>
        </p:nvSpPr>
        <p:spPr>
          <a:xfrm>
            <a:off x="4301982" y="5903964"/>
            <a:ext cx="690010" cy="38664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3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0"/>
      <p:bldP spid="225" grpId="0"/>
      <p:bldP spid="226" grpId="0"/>
      <p:bldP spid="227" grpId="0"/>
      <p:bldP spid="229" grpId="0"/>
      <p:bldP spid="230" grpId="0" animBg="1"/>
      <p:bldP spid="232" grpId="0"/>
      <p:bldP spid="233" grpId="0"/>
      <p:bldP spid="234" grpId="0"/>
      <p:bldP spid="235" grpId="0"/>
      <p:bldP spid="23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9294712" cy="1143000"/>
          </a:xfrm>
        </p:spPr>
        <p:txBody>
          <a:bodyPr>
            <a:normAutofit/>
          </a:bodyPr>
          <a:lstStyle/>
          <a:p>
            <a:r>
              <a:rPr lang="en-US" altLang="ko-KR" sz="4000" dirty="0" smtClean="0"/>
              <a:t>Shortlist Computation (Runtime)</a:t>
            </a:r>
            <a:endParaRPr lang="ko-KR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내용 개체 틀 2"/>
              <p:cNvSpPr txBox="1">
                <a:spLocks/>
              </p:cNvSpPr>
              <p:nvPr/>
            </p:nvSpPr>
            <p:spPr>
              <a:xfrm>
                <a:off x="207055" y="1052735"/>
                <a:ext cx="8892480" cy="547537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2400" dirty="0"/>
                  <a:t>In runtime,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ko-KR" sz="2400" dirty="0"/>
                  <a:t>  is dynamically computed with given query. We need to refer the table with shifted index.</a:t>
                </a:r>
              </a:p>
              <a:p>
                <a:pPr lvl="1"/>
                <a:endParaRPr lang="en-US" altLang="ko-KR" sz="2400" i="1" dirty="0">
                  <a:latin typeface="Cambria Math"/>
                </a:endParaRPr>
              </a:p>
              <a:p>
                <a:pPr lvl="1"/>
                <a:endParaRPr lang="en-US" altLang="ko-KR" sz="2400" i="1" dirty="0">
                  <a:latin typeface="Cambria Math"/>
                </a:endParaRPr>
              </a:p>
              <a:p>
                <a:pPr lvl="1"/>
                <a:endParaRPr lang="en-US" altLang="ko-KR" sz="2400" i="1" dirty="0">
                  <a:latin typeface="Cambria Math"/>
                </a:endParaRPr>
              </a:p>
              <a:p>
                <a:pPr lvl="1"/>
                <a:endParaRPr lang="en-US" altLang="ko-KR" sz="2400" i="1" dirty="0">
                  <a:latin typeface="Cambria Math"/>
                </a:endParaRPr>
              </a:p>
              <a:p>
                <a:pPr lvl="1"/>
                <a:endParaRPr lang="en-US" altLang="ko-KR" sz="2400" i="1" dirty="0">
                  <a:latin typeface="Cambria Math"/>
                </a:endParaRPr>
              </a:p>
              <a:p>
                <a:pPr lvl="1"/>
                <a:endParaRPr lang="en-US" altLang="ko-KR" sz="2400" i="1" dirty="0">
                  <a:latin typeface="Cambria Math"/>
                </a:endParaRPr>
              </a:p>
              <a:p>
                <a:pPr lvl="1"/>
                <a:endParaRPr lang="en-US" altLang="ko-KR" sz="3200" i="1" dirty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ko-KR" sz="2400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ko-KR" sz="24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ko-KR" sz="2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ko-KR" sz="2400" i="1" dirty="0">
                    <a:latin typeface="Cambria Math"/>
                  </a:rPr>
                  <a:t>   </a:t>
                </a:r>
                <a:r>
                  <a:rPr lang="en-US" altLang="ko-KR" sz="2400" i="1" dirty="0">
                    <a:latin typeface="Cambria Math"/>
                    <a:sym typeface="Wingdings" panose="05000000000000000000" pitchFamily="2" charset="2"/>
                  </a:rPr>
                  <a:t>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ko-KR" sz="24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ko-KR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ko-KR" sz="2400" i="1">
                        <a:latin typeface="Cambria Math"/>
                      </a:rPr>
                      <m:t>−</m:t>
                    </m:r>
                    <m:sSubSup>
                      <m:sSubSup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altLang="ko-KR" sz="2400" i="1" dirty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sz="2400" i="1">
                        <a:latin typeface="Cambria Math" panose="02040503050406030204" pitchFamily="18" charset="0"/>
                      </a:rPr>
                      <m:t>𝑛𝑢𝑚</m:t>
                    </m:r>
                    <m:d>
                      <m:dPr>
                        <m:endChr m:val="}"/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{"/>
                            <m:endChr m:val="|"/>
                            <m:ctrlPr>
                              <a:rPr lang="en-US" altLang="ko-K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en-US" altLang="ko-KR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ko-KR" sz="2400" i="1">
                            <a:latin typeface="Cambria Math"/>
                          </a:rPr>
                          <m:t>−</m:t>
                        </m:r>
                        <m:sSubSup>
                          <m:sSubSupPr>
                            <m:ctrlPr>
                              <a:rPr lang="en-US" altLang="ko-KR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altLang="ko-K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altLang="ko-K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)=</m:t>
                    </m:r>
                    <m:r>
                      <a:rPr lang="en-US" altLang="ko-K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en-US" altLang="ko-K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 </m:t>
                    </m:r>
                    <m:r>
                      <a:rPr lang="en-US" altLang="ko-K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altLang="ko-K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 </m:t>
                    </m:r>
                    <m:d>
                      <m:dPr>
                        <m:begChr m:val="["/>
                        <m:endChr m:val="]"/>
                        <m:ctrlP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ko-K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ko-K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ko-K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ko-K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altLang="ko-K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den>
                        </m:f>
                      </m:e>
                    </m:d>
                    <m:r>
                      <a:rPr lang="en-US" altLang="ko-K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sz="2400" dirty="0"/>
                  <a:t> </a:t>
                </a:r>
              </a:p>
              <a:p>
                <a:pPr marL="275851" lvl="1" indent="0">
                  <a:buNone/>
                </a:pPr>
                <a:endParaRPr lang="en-US" altLang="ko-KR" sz="2400" dirty="0"/>
              </a:p>
              <a:p>
                <a:endParaRPr lang="en-US" altLang="ko-KR" sz="2400" dirty="0"/>
              </a:p>
              <a:p>
                <a:endParaRPr lang="en-US" altLang="ko-KR" sz="2400" dirty="0"/>
              </a:p>
              <a:p>
                <a:endParaRPr lang="en-US" altLang="ko-KR" sz="2400" dirty="0"/>
              </a:p>
              <a:p>
                <a:endParaRPr lang="en-US" altLang="ko-KR" sz="2400" dirty="0"/>
              </a:p>
              <a:p>
                <a:endParaRPr lang="en-US" altLang="ko-KR" sz="2400" dirty="0"/>
              </a:p>
            </p:txBody>
          </p:sp>
        </mc:Choice>
        <mc:Fallback xmlns="">
          <p:sp>
            <p:nvSpPr>
              <p:cNvPr id="164" name="내용 개체 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055" y="1052735"/>
                <a:ext cx="8892480" cy="5475375"/>
              </a:xfrm>
              <a:prstGeom prst="rect">
                <a:avLst/>
              </a:prstGeom>
              <a:blipFill rotWithShape="0">
                <a:blip r:embed="rId2"/>
                <a:stretch>
                  <a:fillRect l="-960" t="-66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9" name="슬라이드 번호 개체 틀 2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44</a:t>
            </a:fld>
            <a:endParaRPr lang="ko-KR" altLang="en-US"/>
          </a:p>
        </p:txBody>
      </p:sp>
      <p:graphicFrame>
        <p:nvGraphicFramePr>
          <p:cNvPr id="38" name="Table 4"/>
          <p:cNvGraphicFramePr>
            <a:graphicFrameLocks noGrp="1"/>
          </p:cNvGraphicFramePr>
          <p:nvPr>
            <p:extLst/>
          </p:nvPr>
        </p:nvGraphicFramePr>
        <p:xfrm>
          <a:off x="2143570" y="2302759"/>
          <a:ext cx="2339096" cy="1793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9096"/>
              </a:tblGrid>
              <a:tr h="179340">
                <a:tc>
                  <a:txBody>
                    <a:bodyPr/>
                    <a:lstStyle/>
                    <a:p>
                      <a:pPr marL="0" marR="0" indent="0" algn="ctr" defTabSz="10882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00" dirty="0"/>
                    </a:p>
                  </a:txBody>
                  <a:tcPr>
                    <a:solidFill>
                      <a:srgbClr val="FF0000">
                        <a:alpha val="30000"/>
                      </a:srgbClr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460528" y="2204239"/>
                <a:ext cx="781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528" y="2204239"/>
                <a:ext cx="781050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517236" y="2503110"/>
                <a:ext cx="781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7236" y="2503110"/>
                <a:ext cx="781050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180865" y="2782011"/>
                <a:ext cx="781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865" y="2782011"/>
                <a:ext cx="781050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7835521" y="2004569"/>
                <a:ext cx="13449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5521" y="2004569"/>
                <a:ext cx="1344991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3" name="Table 17"/>
          <p:cNvGraphicFramePr>
            <a:graphicFrameLocks noGrp="1"/>
          </p:cNvGraphicFramePr>
          <p:nvPr>
            <p:extLst/>
          </p:nvPr>
        </p:nvGraphicFramePr>
        <p:xfrm>
          <a:off x="4491048" y="2299782"/>
          <a:ext cx="2985889" cy="1823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85889"/>
              </a:tblGrid>
              <a:tr h="182317">
                <a:tc>
                  <a:txBody>
                    <a:bodyPr/>
                    <a:lstStyle/>
                    <a:p>
                      <a:pPr marL="0" marR="0" indent="0" algn="ctr" defTabSz="10882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4" name="Straight Arrow Connector 22"/>
          <p:cNvCxnSpPr/>
          <p:nvPr/>
        </p:nvCxnSpPr>
        <p:spPr>
          <a:xfrm>
            <a:off x="2842273" y="2006784"/>
            <a:ext cx="6089890" cy="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표 44"/>
          <p:cNvGraphicFramePr>
            <a:graphicFrameLocks noGrp="1"/>
          </p:cNvGraphicFramePr>
          <p:nvPr>
            <p:extLst/>
          </p:nvPr>
        </p:nvGraphicFramePr>
        <p:xfrm>
          <a:off x="1547664" y="3717032"/>
          <a:ext cx="6900090" cy="11730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0009"/>
                <a:gridCol w="690009"/>
                <a:gridCol w="690009"/>
                <a:gridCol w="690009"/>
                <a:gridCol w="690009"/>
                <a:gridCol w="690009"/>
                <a:gridCol w="690009"/>
                <a:gridCol w="690009"/>
                <a:gridCol w="690009"/>
                <a:gridCol w="690009"/>
              </a:tblGrid>
              <a:tr h="39102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9102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9102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894254" y="3714183"/>
                <a:ext cx="781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254" y="3714183"/>
                <a:ext cx="781050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894254" y="4105071"/>
                <a:ext cx="781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254" y="4105071"/>
                <a:ext cx="781050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891521" y="4495159"/>
                <a:ext cx="781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521" y="4495159"/>
                <a:ext cx="781050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22"/>
          <p:cNvCxnSpPr/>
          <p:nvPr/>
        </p:nvCxnSpPr>
        <p:spPr>
          <a:xfrm>
            <a:off x="342654" y="2367939"/>
            <a:ext cx="104137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22"/>
          <p:cNvCxnSpPr/>
          <p:nvPr/>
        </p:nvCxnSpPr>
        <p:spPr>
          <a:xfrm>
            <a:off x="342654" y="2687776"/>
            <a:ext cx="206649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22"/>
          <p:cNvCxnSpPr/>
          <p:nvPr/>
        </p:nvCxnSpPr>
        <p:spPr>
          <a:xfrm>
            <a:off x="379511" y="2992323"/>
            <a:ext cx="629599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직사각형 51"/>
              <p:cNvSpPr/>
              <p:nvPr/>
            </p:nvSpPr>
            <p:spPr>
              <a:xfrm>
                <a:off x="623979" y="2004569"/>
                <a:ext cx="478721" cy="3725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52" name="직사각형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979" y="2004569"/>
                <a:ext cx="478721" cy="372538"/>
              </a:xfrm>
              <a:prstGeom prst="rect">
                <a:avLst/>
              </a:prstGeom>
              <a:blipFill rotWithShape="0">
                <a:blip r:embed="rId10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직사각형 52"/>
              <p:cNvSpPr/>
              <p:nvPr/>
            </p:nvSpPr>
            <p:spPr>
              <a:xfrm>
                <a:off x="1092086" y="2346173"/>
                <a:ext cx="478721" cy="3730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53" name="직사각형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086" y="2346173"/>
                <a:ext cx="478721" cy="373051"/>
              </a:xfrm>
              <a:prstGeom prst="rect">
                <a:avLst/>
              </a:prstGeom>
              <a:blipFill rotWithShape="0">
                <a:blip r:embed="rId11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직사각형 53"/>
              <p:cNvSpPr/>
              <p:nvPr/>
            </p:nvSpPr>
            <p:spPr>
              <a:xfrm>
                <a:off x="397491" y="2643508"/>
                <a:ext cx="478721" cy="3744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54" name="직사각형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491" y="2643508"/>
                <a:ext cx="478721" cy="374461"/>
              </a:xfrm>
              <a:prstGeom prst="rect">
                <a:avLst/>
              </a:prstGeom>
              <a:blipFill rotWithShape="0">
                <a:blip r:embed="rId12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직선 연결선 54"/>
          <p:cNvCxnSpPr/>
          <p:nvPr/>
        </p:nvCxnSpPr>
        <p:spPr>
          <a:xfrm>
            <a:off x="4482666" y="1916832"/>
            <a:ext cx="0" cy="1424001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6" name="Table 4"/>
          <p:cNvGraphicFramePr>
            <a:graphicFrameLocks noGrp="1"/>
          </p:cNvGraphicFramePr>
          <p:nvPr>
            <p:extLst/>
          </p:nvPr>
        </p:nvGraphicFramePr>
        <p:xfrm>
          <a:off x="3126611" y="2598106"/>
          <a:ext cx="1356055" cy="1793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6055"/>
              </a:tblGrid>
              <a:tr h="179340">
                <a:tc>
                  <a:txBody>
                    <a:bodyPr/>
                    <a:lstStyle/>
                    <a:p>
                      <a:pPr marL="0" marR="0" indent="0" algn="ctr" defTabSz="10882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00" dirty="0"/>
                    </a:p>
                  </a:txBody>
                  <a:tcPr>
                    <a:solidFill>
                      <a:srgbClr val="FF0000">
                        <a:alpha val="3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7" name="Table 17"/>
          <p:cNvGraphicFramePr>
            <a:graphicFrameLocks noGrp="1"/>
          </p:cNvGraphicFramePr>
          <p:nvPr>
            <p:extLst/>
          </p:nvPr>
        </p:nvGraphicFramePr>
        <p:xfrm>
          <a:off x="4491049" y="2595129"/>
          <a:ext cx="3836167" cy="1823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36167"/>
              </a:tblGrid>
              <a:tr h="182317">
                <a:tc>
                  <a:txBody>
                    <a:bodyPr/>
                    <a:lstStyle/>
                    <a:p>
                      <a:pPr marL="0" marR="0" indent="0" algn="ctr" defTabSz="10882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8" name="Table 4"/>
          <p:cNvGraphicFramePr>
            <a:graphicFrameLocks noGrp="1"/>
          </p:cNvGraphicFramePr>
          <p:nvPr>
            <p:extLst/>
          </p:nvPr>
        </p:nvGraphicFramePr>
        <p:xfrm>
          <a:off x="1771930" y="2902653"/>
          <a:ext cx="2710736" cy="1793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10736"/>
              </a:tblGrid>
              <a:tr h="179340">
                <a:tc>
                  <a:txBody>
                    <a:bodyPr/>
                    <a:lstStyle/>
                    <a:p>
                      <a:pPr marL="0" marR="0" indent="0" algn="ctr" defTabSz="10882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00" dirty="0"/>
                    </a:p>
                  </a:txBody>
                  <a:tcPr>
                    <a:solidFill>
                      <a:srgbClr val="FF0000">
                        <a:alpha val="3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9" name="Table 17"/>
          <p:cNvGraphicFramePr>
            <a:graphicFrameLocks noGrp="1"/>
          </p:cNvGraphicFramePr>
          <p:nvPr>
            <p:extLst/>
          </p:nvPr>
        </p:nvGraphicFramePr>
        <p:xfrm>
          <a:off x="4491049" y="2899676"/>
          <a:ext cx="2499797" cy="1823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99797"/>
              </a:tblGrid>
              <a:tr h="182317">
                <a:tc>
                  <a:txBody>
                    <a:bodyPr/>
                    <a:lstStyle/>
                    <a:p>
                      <a:pPr marL="0" marR="0" indent="0" algn="ctr" defTabSz="10882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00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153285" y="3223027"/>
                <a:ext cx="6587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ko-KR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285" y="3223027"/>
                <a:ext cx="658762" cy="52322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332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9294712" cy="1143000"/>
          </a:xfrm>
        </p:spPr>
        <p:txBody>
          <a:bodyPr>
            <a:normAutofit fontScale="90000"/>
          </a:bodyPr>
          <a:lstStyle/>
          <a:p>
            <a:r>
              <a:rPr lang="en-US" altLang="ko-KR" sz="4000" dirty="0" smtClean="0"/>
              <a:t>Shortlist Comp. based on H2R2 (Runtime)</a:t>
            </a:r>
            <a:endParaRPr lang="ko-KR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내용 개체 틀 2"/>
              <p:cNvSpPr txBox="1">
                <a:spLocks/>
              </p:cNvSpPr>
              <p:nvPr/>
            </p:nvSpPr>
            <p:spPr>
              <a:xfrm>
                <a:off x="207055" y="1052735"/>
                <a:ext cx="8892480" cy="547537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2400" dirty="0"/>
                  <a:t>Given desired size of shortlist </a:t>
                </a:r>
                <a14:m>
                  <m:oMath xmlns:m="http://schemas.openxmlformats.org/officeDocument/2006/math">
                    <m:r>
                      <a:rPr lang="en-US" altLang="ko-KR" sz="24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ko-KR" sz="2400" dirty="0"/>
                  <a:t>, binary search is performed to find appropriate threshold </a:t>
                </a:r>
                <a14:m>
                  <m:oMath xmlns:m="http://schemas.openxmlformats.org/officeDocument/2006/math">
                    <m:r>
                      <a:rPr lang="en-US" altLang="ko-KR" sz="2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ko-KR" sz="2400" dirty="0"/>
                  <a:t>.</a:t>
                </a:r>
              </a:p>
              <a:p>
                <a:pPr lvl="1"/>
                <a:r>
                  <a:rPr lang="en-US" altLang="ko-KR" sz="2400" dirty="0"/>
                  <a:t>Example: </a:t>
                </a:r>
                <a14:m>
                  <m:oMath xmlns:m="http://schemas.openxmlformats.org/officeDocument/2006/math">
                    <m:r>
                      <a:rPr lang="en-US" altLang="ko-KR" sz="24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ko-KR" sz="2400" i="1">
                        <a:latin typeface="Cambria Math" panose="02040503050406030204" pitchFamily="18" charset="0"/>
                      </a:rPr>
                      <m:t>=50</m:t>
                    </m:r>
                  </m:oMath>
                </a14:m>
                <a:endParaRPr lang="en-US" altLang="ko-KR" sz="2400" dirty="0"/>
              </a:p>
              <a:p>
                <a:endParaRPr lang="en-US" altLang="ko-KR" sz="2400" dirty="0"/>
              </a:p>
              <a:p>
                <a:endParaRPr lang="en-US" altLang="ko-KR" sz="6000" dirty="0"/>
              </a:p>
              <a:p>
                <a:endParaRPr lang="en-US" altLang="ko-KR" sz="2400" dirty="0" smtClean="0"/>
              </a:p>
              <a:p>
                <a:r>
                  <a:rPr lang="en-US" altLang="ko-KR" sz="2400" dirty="0" smtClean="0"/>
                  <a:t>Complexity </a:t>
                </a:r>
                <a:r>
                  <a:rPr lang="en-US" altLang="ko-KR" sz="2400" dirty="0"/>
                  <a:t>Analysis</a:t>
                </a:r>
              </a:p>
              <a:p>
                <a:pPr lvl="1"/>
                <a:r>
                  <a:rPr lang="en-US" altLang="ko-KR" sz="2400" dirty="0" smtClean="0"/>
                  <a:t>Baseline</a:t>
                </a:r>
                <a:r>
                  <a:rPr lang="en-US" altLang="ko-KR" sz="2400" dirty="0"/>
                  <a:t>: </a:t>
                </a:r>
                <a14:m>
                  <m:oMath xmlns:m="http://schemas.openxmlformats.org/officeDocument/2006/math">
                    <m:r>
                      <a:rPr lang="en-US" altLang="ko-KR" sz="2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ko-KR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2400" i="1">
                        <a:latin typeface="Cambria Math" panose="02040503050406030204" pitchFamily="18" charset="0"/>
                      </a:rPr>
                      <m:t>𝑘𝐷</m:t>
                    </m:r>
                    <m:r>
                      <a:rPr lang="en-US" altLang="ko-KR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sz="2400" i="1">
                        <a:latin typeface="Cambria Math" panose="02040503050406030204" pitchFamily="18" charset="0"/>
                      </a:rPr>
                      <m:t>𝑘</m:t>
                    </m:r>
                    <m:func>
                      <m:func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sz="24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func>
                    <m:r>
                      <a:rPr lang="en-US" altLang="ko-KR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ko-KR" altLang="en-US" dirty="0"/>
              </a:p>
              <a:p>
                <a:pPr lvl="1"/>
                <a:r>
                  <a:rPr lang="en-US" altLang="ko-KR" sz="2400" dirty="0" smtClean="0"/>
                  <a:t>Ours: </a:t>
                </a:r>
                <a14:m>
                  <m:oMath xmlns:m="http://schemas.openxmlformats.org/officeDocument/2006/math">
                    <m:r>
                      <a:rPr lang="en-US" altLang="ko-KR" sz="2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ko-KR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2400" i="1">
                        <a:latin typeface="Cambria Math" panose="02040503050406030204" pitchFamily="18" charset="0"/>
                      </a:rPr>
                      <m:t>𝑘𝐷</m:t>
                    </m:r>
                    <m:r>
                      <a:rPr lang="en-US" altLang="ko-KR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sz="2400" i="1">
                        <a:latin typeface="Cambria Math" panose="02040503050406030204" pitchFamily="18" charset="0"/>
                      </a:rPr>
                      <m:t>𝑘</m:t>
                    </m:r>
                    <m:func>
                      <m:func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sz="24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altLang="ko-KR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  <m:t>𝑚𝑎𝑥</m:t>
                                </m:r>
                              </m:sub>
                            </m:sSub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ko-K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altLang="ko-K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den>
                        </m:f>
                      </m:e>
                    </m:func>
                    <m:r>
                      <a:rPr lang="en-US" altLang="ko-KR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ko-KR" sz="2400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ko-K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ko-KR" sz="2400" dirty="0"/>
                  <a:t> can be set to satisfy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ko-K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den>
                    </m:f>
                    <m:r>
                      <a:rPr lang="en-US" altLang="ko-K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ko-K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ko-KR" sz="2400" dirty="0"/>
                  <a:t> for the same complexity</a:t>
                </a:r>
              </a:p>
              <a:p>
                <a:endParaRPr lang="en-US" altLang="ko-KR" sz="2400" dirty="0"/>
              </a:p>
            </p:txBody>
          </p:sp>
        </mc:Choice>
        <mc:Fallback xmlns="">
          <p:sp>
            <p:nvSpPr>
              <p:cNvPr id="164" name="내용 개체 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055" y="1052735"/>
                <a:ext cx="8892480" cy="5475375"/>
              </a:xfrm>
              <a:prstGeom prst="rect">
                <a:avLst/>
              </a:prstGeom>
              <a:blipFill rotWithShape="0">
                <a:blip r:embed="rId2"/>
                <a:stretch>
                  <a:fillRect l="-960" t="-89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9" name="슬라이드 번호 개체 틀 2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45</a:t>
            </a:fld>
            <a:endParaRPr lang="ko-KR" altLang="en-US"/>
          </a:p>
        </p:txBody>
      </p:sp>
      <p:graphicFrame>
        <p:nvGraphicFramePr>
          <p:cNvPr id="28" name="표 27"/>
          <p:cNvGraphicFramePr>
            <a:graphicFrameLocks noGrp="1"/>
          </p:cNvGraphicFramePr>
          <p:nvPr>
            <p:extLst/>
          </p:nvPr>
        </p:nvGraphicFramePr>
        <p:xfrm>
          <a:off x="1259632" y="2420888"/>
          <a:ext cx="6900090" cy="11730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0009"/>
                <a:gridCol w="690009"/>
                <a:gridCol w="690009"/>
                <a:gridCol w="690009"/>
                <a:gridCol w="690009"/>
                <a:gridCol w="690009"/>
                <a:gridCol w="690009"/>
                <a:gridCol w="690009"/>
                <a:gridCol w="690009"/>
                <a:gridCol w="690009"/>
              </a:tblGrid>
              <a:tr h="39102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9102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9102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06222" y="2418039"/>
                <a:ext cx="781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222" y="2418039"/>
                <a:ext cx="781050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06222" y="2808927"/>
                <a:ext cx="781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222" y="2808927"/>
                <a:ext cx="781050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03489" y="3199015"/>
                <a:ext cx="781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489" y="3199015"/>
                <a:ext cx="781050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그룹 31"/>
          <p:cNvGrpSpPr/>
          <p:nvPr/>
        </p:nvGrpSpPr>
        <p:grpSpPr>
          <a:xfrm>
            <a:off x="4368819" y="2602705"/>
            <a:ext cx="1406012" cy="1300164"/>
            <a:chOff x="5437240" y="2120649"/>
            <a:chExt cx="1406012" cy="1300164"/>
          </a:xfrm>
        </p:grpSpPr>
        <p:cxnSp>
          <p:nvCxnSpPr>
            <p:cNvPr id="33" name="직선 연결선 32"/>
            <p:cNvCxnSpPr/>
            <p:nvPr/>
          </p:nvCxnSpPr>
          <p:spPr>
            <a:xfrm flipH="1">
              <a:off x="5437240" y="2120649"/>
              <a:ext cx="657172" cy="442452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 33"/>
            <p:cNvCxnSpPr/>
            <p:nvPr/>
          </p:nvCxnSpPr>
          <p:spPr>
            <a:xfrm>
              <a:off x="5437240" y="2563101"/>
              <a:ext cx="1406012" cy="3952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연결선 34"/>
            <p:cNvCxnSpPr/>
            <p:nvPr/>
          </p:nvCxnSpPr>
          <p:spPr>
            <a:xfrm flipH="1">
              <a:off x="6836640" y="2959266"/>
              <a:ext cx="3306" cy="46154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5574990" y="3891810"/>
            <a:ext cx="467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83</a:t>
            </a:r>
            <a:endParaRPr lang="ko-KR" altLang="en-US" dirty="0">
              <a:solidFill>
                <a:srgbClr val="FF0000"/>
              </a:solidFill>
            </a:endParaRPr>
          </a:p>
        </p:txBody>
      </p:sp>
      <p:grpSp>
        <p:nvGrpSpPr>
          <p:cNvPr id="37" name="그룹 36"/>
          <p:cNvGrpSpPr/>
          <p:nvPr/>
        </p:nvGrpSpPr>
        <p:grpSpPr>
          <a:xfrm>
            <a:off x="2263107" y="2602705"/>
            <a:ext cx="1406012" cy="1300164"/>
            <a:chOff x="5437240" y="2120649"/>
            <a:chExt cx="1406012" cy="1300164"/>
          </a:xfrm>
        </p:grpSpPr>
        <p:cxnSp>
          <p:nvCxnSpPr>
            <p:cNvPr id="61" name="직선 연결선 60"/>
            <p:cNvCxnSpPr/>
            <p:nvPr/>
          </p:nvCxnSpPr>
          <p:spPr>
            <a:xfrm flipH="1">
              <a:off x="5437240" y="2120649"/>
              <a:ext cx="657172" cy="442452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직선 연결선 61"/>
            <p:cNvCxnSpPr/>
            <p:nvPr/>
          </p:nvCxnSpPr>
          <p:spPr>
            <a:xfrm>
              <a:off x="5437240" y="2563101"/>
              <a:ext cx="1406012" cy="395288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직선 연결선 62"/>
            <p:cNvCxnSpPr/>
            <p:nvPr/>
          </p:nvCxnSpPr>
          <p:spPr>
            <a:xfrm flipH="1">
              <a:off x="6836640" y="2959266"/>
              <a:ext cx="3306" cy="461547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Box 63"/>
          <p:cNvSpPr txBox="1"/>
          <p:nvPr/>
        </p:nvSpPr>
        <p:spPr>
          <a:xfrm>
            <a:off x="3435562" y="3902869"/>
            <a:ext cx="467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00B050"/>
                </a:solidFill>
              </a:rPr>
              <a:t>35</a:t>
            </a:r>
            <a:endParaRPr lang="ko-KR" altLang="en-US" dirty="0">
              <a:solidFill>
                <a:srgbClr val="00B050"/>
              </a:solidFill>
            </a:endParaRPr>
          </a:p>
        </p:txBody>
      </p:sp>
      <p:grpSp>
        <p:nvGrpSpPr>
          <p:cNvPr id="65" name="그룹 64"/>
          <p:cNvGrpSpPr/>
          <p:nvPr/>
        </p:nvGrpSpPr>
        <p:grpSpPr>
          <a:xfrm>
            <a:off x="3023137" y="2602705"/>
            <a:ext cx="1406012" cy="1300164"/>
            <a:chOff x="5437240" y="2120649"/>
            <a:chExt cx="1406012" cy="1300164"/>
          </a:xfrm>
        </p:grpSpPr>
        <p:cxnSp>
          <p:nvCxnSpPr>
            <p:cNvPr id="66" name="직선 연결선 65"/>
            <p:cNvCxnSpPr/>
            <p:nvPr/>
          </p:nvCxnSpPr>
          <p:spPr>
            <a:xfrm flipH="1">
              <a:off x="5437240" y="2120649"/>
              <a:ext cx="657172" cy="442452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직선 연결선 66"/>
            <p:cNvCxnSpPr/>
            <p:nvPr/>
          </p:nvCxnSpPr>
          <p:spPr>
            <a:xfrm>
              <a:off x="5437240" y="2563101"/>
              <a:ext cx="1406012" cy="39528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직선 연결선 67"/>
            <p:cNvCxnSpPr/>
            <p:nvPr/>
          </p:nvCxnSpPr>
          <p:spPr>
            <a:xfrm flipH="1">
              <a:off x="6836640" y="2959266"/>
              <a:ext cx="3306" cy="461547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TextBox 68"/>
          <p:cNvSpPr txBox="1"/>
          <p:nvPr/>
        </p:nvSpPr>
        <p:spPr>
          <a:xfrm>
            <a:off x="4195592" y="3902869"/>
            <a:ext cx="467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0000FF"/>
                </a:solidFill>
              </a:rPr>
              <a:t>50</a:t>
            </a:r>
            <a:endParaRPr lang="ko-KR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71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64" grpId="0"/>
      <p:bldP spid="6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9294712" cy="1143000"/>
          </a:xfrm>
        </p:spPr>
        <p:txBody>
          <a:bodyPr>
            <a:normAutofit/>
          </a:bodyPr>
          <a:lstStyle/>
          <a:p>
            <a:r>
              <a:rPr lang="en-US" altLang="ko-KR" sz="4000" dirty="0" smtClean="0"/>
              <a:t>Current Result</a:t>
            </a:r>
            <a:endParaRPr lang="ko-KR" altLang="en-US" sz="4000" dirty="0"/>
          </a:p>
        </p:txBody>
      </p:sp>
      <p:sp>
        <p:nvSpPr>
          <p:cNvPr id="164" name="내용 개체 틀 2"/>
          <p:cNvSpPr txBox="1">
            <a:spLocks/>
          </p:cNvSpPr>
          <p:nvPr/>
        </p:nvSpPr>
        <p:spPr>
          <a:xfrm>
            <a:off x="207055" y="1052735"/>
            <a:ext cx="8892480" cy="547537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/>
              <a:t>Tested on 4096-dimensional 11M image descriptors</a:t>
            </a:r>
          </a:p>
          <a:p>
            <a:r>
              <a:rPr lang="en-US" altLang="ko-KR" sz="2400" dirty="0"/>
              <a:t>Indexer: Vector Quantization with 4K centroids</a:t>
            </a:r>
          </a:p>
          <a:p>
            <a:endParaRPr lang="en-US" altLang="ko-KR" sz="2400" dirty="0"/>
          </a:p>
          <a:p>
            <a:endParaRPr lang="en-US" altLang="ko-KR" sz="2400" dirty="0"/>
          </a:p>
        </p:txBody>
      </p:sp>
      <p:sp>
        <p:nvSpPr>
          <p:cNvPr id="239" name="슬라이드 번호 개체 틀 2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46</a:t>
            </a:fld>
            <a:endParaRPr lang="ko-KR" altLang="en-US"/>
          </a:p>
        </p:txBody>
      </p:sp>
      <p:graphicFrame>
        <p:nvGraphicFramePr>
          <p:cNvPr id="24" name="Chart 1"/>
          <p:cNvGraphicFramePr>
            <a:graphicFrameLocks/>
          </p:cNvGraphicFramePr>
          <p:nvPr>
            <p:extLst/>
          </p:nvPr>
        </p:nvGraphicFramePr>
        <p:xfrm>
          <a:off x="467544" y="2348880"/>
          <a:ext cx="4323659" cy="384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/>
          </p:nvPr>
        </p:nvGraphicFramePr>
        <p:xfrm>
          <a:off x="5141630" y="2516800"/>
          <a:ext cx="3228976" cy="16323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4488"/>
                <a:gridCol w="1614488"/>
              </a:tblGrid>
              <a:tr h="544101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8829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 smtClean="0"/>
                        <a:t>Time</a:t>
                      </a:r>
                      <a:r>
                        <a:rPr lang="en-US" altLang="ko-KR" sz="2000" baseline="0" dirty="0" smtClean="0"/>
                        <a:t> (</a:t>
                      </a:r>
                      <a:r>
                        <a:rPr lang="en-US" altLang="ko-KR" sz="2000" baseline="0" dirty="0" err="1" smtClean="0"/>
                        <a:t>ms</a:t>
                      </a:r>
                      <a:r>
                        <a:rPr lang="en-US" altLang="ko-KR" sz="2000" baseline="0" dirty="0" smtClean="0"/>
                        <a:t>)</a:t>
                      </a:r>
                      <a:endParaRPr lang="ko-KR" altLang="en-US" sz="2000" dirty="0" smtClean="0"/>
                    </a:p>
                  </a:txBody>
                  <a:tcPr/>
                </a:tc>
              </a:tr>
              <a:tr h="54410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Baseline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6.16 ~ 6.55</a:t>
                      </a:r>
                      <a:endParaRPr lang="ko-KR" altLang="en-US" sz="2000" dirty="0"/>
                    </a:p>
                  </a:txBody>
                  <a:tcPr/>
                </a:tc>
              </a:tr>
              <a:tr h="54410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H2R2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6.34 ~ 6.82</a:t>
                      </a:r>
                      <a:endParaRPr lang="ko-KR" alt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1475656" y="6158779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K = 1000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7061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9332" cy="1143000"/>
          </a:xfrm>
        </p:spPr>
        <p:txBody>
          <a:bodyPr>
            <a:normAutofit/>
          </a:bodyPr>
          <a:lstStyle/>
          <a:p>
            <a:r>
              <a:rPr lang="en-US" altLang="ko-KR" sz="4000" dirty="0" smtClean="0"/>
              <a:t>Bounding Power of Hyper-Spheres</a:t>
            </a:r>
            <a:endParaRPr lang="ko-KR" altLang="en-US" sz="4000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47</a:t>
            </a:fld>
            <a:endParaRPr lang="ko-KR" altLang="en-US"/>
          </a:p>
        </p:txBody>
      </p:sp>
      <p:pic>
        <p:nvPicPr>
          <p:cNvPr id="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376" y="1249648"/>
            <a:ext cx="3461174" cy="340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7" name="그룹 76"/>
          <p:cNvGrpSpPr/>
          <p:nvPr/>
        </p:nvGrpSpPr>
        <p:grpSpPr>
          <a:xfrm>
            <a:off x="179512" y="1555570"/>
            <a:ext cx="2556172" cy="2492990"/>
            <a:chOff x="191234" y="3681306"/>
            <a:chExt cx="2556172" cy="2492990"/>
          </a:xfrm>
        </p:grpSpPr>
        <p:grpSp>
          <p:nvGrpSpPr>
            <p:cNvPr id="78" name="그룹 77"/>
            <p:cNvGrpSpPr/>
            <p:nvPr/>
          </p:nvGrpSpPr>
          <p:grpSpPr>
            <a:xfrm>
              <a:off x="191234" y="3681306"/>
              <a:ext cx="2556172" cy="2492990"/>
              <a:chOff x="2280873" y="2032219"/>
              <a:chExt cx="4328101" cy="4221122"/>
            </a:xfrm>
            <a:noFill/>
          </p:grpSpPr>
          <p:sp>
            <p:nvSpPr>
              <p:cNvPr id="85" name="타원 84"/>
              <p:cNvSpPr/>
              <p:nvPr/>
            </p:nvSpPr>
            <p:spPr bwMode="auto">
              <a:xfrm>
                <a:off x="2583435" y="2831178"/>
                <a:ext cx="86283" cy="64649"/>
              </a:xfrm>
              <a:prstGeom prst="ellipse">
                <a:avLst/>
              </a:prstGeom>
              <a:grpFill/>
              <a:ln w="25400" cap="flat" cmpd="sng" algn="ctr">
                <a:solidFill>
                  <a:srgbClr val="6666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6" name="타원 85"/>
              <p:cNvSpPr/>
              <p:nvPr/>
            </p:nvSpPr>
            <p:spPr bwMode="auto">
              <a:xfrm>
                <a:off x="2369802" y="3510184"/>
                <a:ext cx="86283" cy="64649"/>
              </a:xfrm>
              <a:prstGeom prst="ellipse">
                <a:avLst/>
              </a:prstGeom>
              <a:grpFill/>
              <a:ln w="25400" cap="flat" cmpd="sng" algn="ctr">
                <a:solidFill>
                  <a:srgbClr val="6666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7" name="타원 86"/>
              <p:cNvSpPr/>
              <p:nvPr/>
            </p:nvSpPr>
            <p:spPr bwMode="auto">
              <a:xfrm>
                <a:off x="2587564" y="3725685"/>
                <a:ext cx="86283" cy="64649"/>
              </a:xfrm>
              <a:prstGeom prst="ellipse">
                <a:avLst/>
              </a:prstGeom>
              <a:grpFill/>
              <a:ln w="25400" cap="flat" cmpd="sng" algn="ctr">
                <a:solidFill>
                  <a:srgbClr val="6666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8" name="타원 87"/>
              <p:cNvSpPr/>
              <p:nvPr/>
            </p:nvSpPr>
            <p:spPr bwMode="auto">
              <a:xfrm>
                <a:off x="3680433" y="2806813"/>
                <a:ext cx="86283" cy="64649"/>
              </a:xfrm>
              <a:prstGeom prst="ellipse">
                <a:avLst/>
              </a:prstGeom>
              <a:grpFill/>
              <a:ln w="25400" cap="flat" cmpd="sng" algn="ctr">
                <a:solidFill>
                  <a:srgbClr val="6666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9" name="타원 88"/>
              <p:cNvSpPr/>
              <p:nvPr/>
            </p:nvSpPr>
            <p:spPr bwMode="auto">
              <a:xfrm>
                <a:off x="4292609" y="2363643"/>
                <a:ext cx="86283" cy="64649"/>
              </a:xfrm>
              <a:prstGeom prst="ellipse">
                <a:avLst/>
              </a:prstGeom>
              <a:grpFill/>
              <a:ln w="25400" cap="flat" cmpd="sng" algn="ctr">
                <a:solidFill>
                  <a:srgbClr val="6666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0" name="타원 89"/>
              <p:cNvSpPr/>
              <p:nvPr/>
            </p:nvSpPr>
            <p:spPr bwMode="auto">
              <a:xfrm>
                <a:off x="3795492" y="4396582"/>
                <a:ext cx="86283" cy="64649"/>
              </a:xfrm>
              <a:prstGeom prst="ellipse">
                <a:avLst/>
              </a:prstGeom>
              <a:grpFill/>
              <a:ln w="25400" cap="flat" cmpd="sng" algn="ctr">
                <a:solidFill>
                  <a:srgbClr val="6666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1" name="타원 90"/>
              <p:cNvSpPr/>
              <p:nvPr/>
            </p:nvSpPr>
            <p:spPr bwMode="auto">
              <a:xfrm>
                <a:off x="5909965" y="3579467"/>
                <a:ext cx="86283" cy="64649"/>
              </a:xfrm>
              <a:prstGeom prst="ellipse">
                <a:avLst/>
              </a:prstGeom>
              <a:grpFill/>
              <a:ln w="25400" cap="flat" cmpd="sng" algn="ctr">
                <a:solidFill>
                  <a:srgbClr val="6666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2" name="타원 91"/>
              <p:cNvSpPr/>
              <p:nvPr/>
            </p:nvSpPr>
            <p:spPr bwMode="auto">
              <a:xfrm>
                <a:off x="4428221" y="5705809"/>
                <a:ext cx="86283" cy="64649"/>
              </a:xfrm>
              <a:prstGeom prst="ellipse">
                <a:avLst/>
              </a:prstGeom>
              <a:grpFill/>
              <a:ln w="25400" cap="flat" cmpd="sng" algn="ctr">
                <a:solidFill>
                  <a:srgbClr val="6666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3" name="타원 92"/>
              <p:cNvSpPr/>
              <p:nvPr/>
            </p:nvSpPr>
            <p:spPr bwMode="auto">
              <a:xfrm>
                <a:off x="4941792" y="4957701"/>
                <a:ext cx="86283" cy="64649"/>
              </a:xfrm>
              <a:prstGeom prst="ellipse">
                <a:avLst/>
              </a:prstGeom>
              <a:grpFill/>
              <a:ln w="25400" cap="flat" cmpd="sng" algn="ctr">
                <a:solidFill>
                  <a:srgbClr val="6666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4" name="타원 93"/>
              <p:cNvSpPr/>
              <p:nvPr/>
            </p:nvSpPr>
            <p:spPr bwMode="auto">
              <a:xfrm>
                <a:off x="4555604" y="3209395"/>
                <a:ext cx="86283" cy="64649"/>
              </a:xfrm>
              <a:prstGeom prst="ellipse">
                <a:avLst/>
              </a:prstGeom>
              <a:grpFill/>
              <a:ln w="25400" cap="flat" cmpd="sng" algn="ctr">
                <a:solidFill>
                  <a:srgbClr val="6666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5" name="타원 94"/>
              <p:cNvSpPr/>
              <p:nvPr/>
            </p:nvSpPr>
            <p:spPr bwMode="auto">
              <a:xfrm>
                <a:off x="5389638" y="3827416"/>
                <a:ext cx="86283" cy="64649"/>
              </a:xfrm>
              <a:prstGeom prst="ellipse">
                <a:avLst/>
              </a:prstGeom>
              <a:grpFill/>
              <a:ln w="25400" cap="flat" cmpd="sng" algn="ctr">
                <a:solidFill>
                  <a:srgbClr val="6666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6" name="타원 95"/>
              <p:cNvSpPr/>
              <p:nvPr/>
            </p:nvSpPr>
            <p:spPr bwMode="auto">
              <a:xfrm>
                <a:off x="5607400" y="4042915"/>
                <a:ext cx="86283" cy="64649"/>
              </a:xfrm>
              <a:prstGeom prst="ellipse">
                <a:avLst/>
              </a:prstGeom>
              <a:grpFill/>
              <a:ln w="25400" cap="flat" cmpd="sng" algn="ctr">
                <a:solidFill>
                  <a:srgbClr val="6666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7" name="타원 96"/>
              <p:cNvSpPr/>
              <p:nvPr/>
            </p:nvSpPr>
            <p:spPr bwMode="auto">
              <a:xfrm>
                <a:off x="4013251" y="4612084"/>
                <a:ext cx="86283" cy="64649"/>
              </a:xfrm>
              <a:prstGeom prst="ellipse">
                <a:avLst/>
              </a:prstGeom>
              <a:grpFill/>
              <a:ln w="25400" cap="flat" cmpd="sng" algn="ctr">
                <a:solidFill>
                  <a:srgbClr val="6666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8" name="타원 97"/>
              <p:cNvSpPr/>
              <p:nvPr/>
            </p:nvSpPr>
            <p:spPr bwMode="auto">
              <a:xfrm>
                <a:off x="4255663" y="4083533"/>
                <a:ext cx="86283" cy="64649"/>
              </a:xfrm>
              <a:prstGeom prst="ellipse">
                <a:avLst/>
              </a:prstGeom>
              <a:grpFill/>
              <a:ln w="25400" cap="flat" cmpd="sng" algn="ctr">
                <a:solidFill>
                  <a:srgbClr val="6666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9" name="타원 98"/>
              <p:cNvSpPr/>
              <p:nvPr/>
            </p:nvSpPr>
            <p:spPr bwMode="auto">
              <a:xfrm>
                <a:off x="5566324" y="2587350"/>
                <a:ext cx="86283" cy="64649"/>
              </a:xfrm>
              <a:prstGeom prst="ellipse">
                <a:avLst/>
              </a:prstGeom>
              <a:grpFill/>
              <a:ln w="25400" cap="flat" cmpd="sng" algn="ctr">
                <a:solidFill>
                  <a:srgbClr val="6666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0" name="타원 99"/>
              <p:cNvSpPr/>
              <p:nvPr/>
            </p:nvSpPr>
            <p:spPr bwMode="auto">
              <a:xfrm>
                <a:off x="3261460" y="4941479"/>
                <a:ext cx="86283" cy="64649"/>
              </a:xfrm>
              <a:prstGeom prst="ellipse">
                <a:avLst/>
              </a:prstGeom>
              <a:grpFill/>
              <a:ln w="25400" cap="flat" cmpd="sng" algn="ctr">
                <a:solidFill>
                  <a:srgbClr val="6666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1" name="타원 100"/>
              <p:cNvSpPr/>
              <p:nvPr/>
            </p:nvSpPr>
            <p:spPr bwMode="auto">
              <a:xfrm>
                <a:off x="3723573" y="2032219"/>
                <a:ext cx="2885401" cy="2855458"/>
              </a:xfrm>
              <a:prstGeom prst="ellipse">
                <a:avLst/>
              </a:prstGeom>
              <a:grpFill/>
              <a:ln w="25400" cap="flat" cmpd="sng" algn="ctr">
                <a:solidFill>
                  <a:srgbClr val="6666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2" name="타원 101"/>
              <p:cNvSpPr/>
              <p:nvPr/>
            </p:nvSpPr>
            <p:spPr bwMode="auto">
              <a:xfrm>
                <a:off x="2280873" y="2109589"/>
                <a:ext cx="2885401" cy="2855458"/>
              </a:xfrm>
              <a:prstGeom prst="ellipse">
                <a:avLst/>
              </a:prstGeom>
              <a:grpFill/>
              <a:ln w="25400" cap="flat" cmpd="sng" algn="ctr">
                <a:solidFill>
                  <a:srgbClr val="6666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3" name="타원 102"/>
              <p:cNvSpPr/>
              <p:nvPr/>
            </p:nvSpPr>
            <p:spPr bwMode="auto">
              <a:xfrm>
                <a:off x="3184972" y="3397883"/>
                <a:ext cx="2885401" cy="2855458"/>
              </a:xfrm>
              <a:prstGeom prst="ellipse">
                <a:avLst/>
              </a:prstGeom>
              <a:grpFill/>
              <a:ln w="25400" cap="flat" cmpd="sng" algn="ctr">
                <a:solidFill>
                  <a:srgbClr val="6666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79" name="직선 연결선 78"/>
            <p:cNvCxnSpPr>
              <a:stCxn id="88" idx="3"/>
              <a:endCxn id="86" idx="7"/>
            </p:cNvCxnSpPr>
            <p:nvPr/>
          </p:nvCxnSpPr>
          <p:spPr bwMode="auto">
            <a:xfrm flipH="1">
              <a:off x="287251" y="4171370"/>
              <a:ext cx="738025" cy="388412"/>
            </a:xfrm>
            <a:prstGeom prst="line">
              <a:avLst/>
            </a:prstGeom>
            <a:noFill/>
            <a:ln w="127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/>
            </a:ln>
            <a:effectLst/>
          </p:spPr>
        </p:cxnSp>
        <p:cxnSp>
          <p:nvCxnSpPr>
            <p:cNvPr id="80" name="직선 연결선 79"/>
            <p:cNvCxnSpPr>
              <a:stCxn id="94" idx="0"/>
              <a:endCxn id="89" idx="4"/>
            </p:cNvCxnSpPr>
            <p:nvPr/>
          </p:nvCxnSpPr>
          <p:spPr bwMode="auto">
            <a:xfrm flipH="1" flipV="1">
              <a:off x="1404843" y="3915227"/>
              <a:ext cx="155325" cy="461318"/>
            </a:xfrm>
            <a:prstGeom prst="line">
              <a:avLst/>
            </a:prstGeom>
            <a:noFill/>
            <a:ln w="127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/>
            </a:ln>
            <a:effectLst/>
          </p:spPr>
        </p:cxnSp>
        <p:cxnSp>
          <p:nvCxnSpPr>
            <p:cNvPr id="81" name="직선 연결선 80"/>
            <p:cNvCxnSpPr>
              <a:stCxn id="91" idx="0"/>
            </p:cNvCxnSpPr>
            <p:nvPr/>
          </p:nvCxnSpPr>
          <p:spPr bwMode="auto">
            <a:xfrm flipH="1" flipV="1">
              <a:off x="2169390" y="4044996"/>
              <a:ext cx="190662" cy="550113"/>
            </a:xfrm>
            <a:prstGeom prst="line">
              <a:avLst/>
            </a:prstGeom>
            <a:noFill/>
            <a:ln w="127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/>
            </a:ln>
            <a:effectLst/>
          </p:spPr>
        </p:cxnSp>
        <p:cxnSp>
          <p:nvCxnSpPr>
            <p:cNvPr id="82" name="직선 연결선 81"/>
            <p:cNvCxnSpPr>
              <a:stCxn id="96" idx="2"/>
            </p:cNvCxnSpPr>
            <p:nvPr/>
          </p:nvCxnSpPr>
          <p:spPr bwMode="auto">
            <a:xfrm flipH="1" flipV="1">
              <a:off x="2068097" y="4758476"/>
              <a:ext cx="87780" cy="129436"/>
            </a:xfrm>
            <a:prstGeom prst="line">
              <a:avLst/>
            </a:prstGeom>
            <a:noFill/>
            <a:ln w="127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/>
            </a:ln>
            <a:effectLst/>
          </p:spPr>
        </p:cxnSp>
        <p:cxnSp>
          <p:nvCxnSpPr>
            <p:cNvPr id="83" name="직선 연결선 82"/>
            <p:cNvCxnSpPr>
              <a:stCxn id="93" idx="4"/>
            </p:cNvCxnSpPr>
            <p:nvPr/>
          </p:nvCxnSpPr>
          <p:spPr bwMode="auto">
            <a:xfrm flipH="1" flipV="1">
              <a:off x="825105" y="5434265"/>
              <a:ext cx="963145" cy="13009"/>
            </a:xfrm>
            <a:prstGeom prst="line">
              <a:avLst/>
            </a:prstGeom>
            <a:noFill/>
            <a:ln w="127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/>
            </a:ln>
            <a:effectLst/>
          </p:spPr>
        </p:cxnSp>
        <p:cxnSp>
          <p:nvCxnSpPr>
            <p:cNvPr id="84" name="직선 연결선 83"/>
            <p:cNvCxnSpPr>
              <a:stCxn id="97" idx="0"/>
            </p:cNvCxnSpPr>
            <p:nvPr/>
          </p:nvCxnSpPr>
          <p:spPr bwMode="auto">
            <a:xfrm flipH="1" flipV="1">
              <a:off x="1121322" y="5116234"/>
              <a:ext cx="118533" cy="88737"/>
            </a:xfrm>
            <a:prstGeom prst="line">
              <a:avLst/>
            </a:prstGeom>
            <a:noFill/>
            <a:ln w="127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104" name="그룹 103"/>
          <p:cNvGrpSpPr/>
          <p:nvPr/>
        </p:nvGrpSpPr>
        <p:grpSpPr>
          <a:xfrm>
            <a:off x="2786787" y="1526709"/>
            <a:ext cx="2704049" cy="2675866"/>
            <a:chOff x="2774119" y="1898691"/>
            <a:chExt cx="2704049" cy="2675866"/>
          </a:xfrm>
        </p:grpSpPr>
        <p:sp>
          <p:nvSpPr>
            <p:cNvPr id="105" name="타원 104"/>
            <p:cNvSpPr/>
            <p:nvPr/>
          </p:nvSpPr>
          <p:spPr bwMode="auto">
            <a:xfrm>
              <a:off x="3402576" y="2628970"/>
              <a:ext cx="43664" cy="32035"/>
            </a:xfrm>
            <a:prstGeom prst="ellipse">
              <a:avLst/>
            </a:prstGeom>
            <a:noFill/>
            <a:ln w="25400" cap="flat" cmpd="sng" algn="ctr">
              <a:solidFill>
                <a:srgbClr val="6666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6" name="타원 105"/>
            <p:cNvSpPr/>
            <p:nvPr/>
          </p:nvSpPr>
          <p:spPr bwMode="auto">
            <a:xfrm>
              <a:off x="3294466" y="2965438"/>
              <a:ext cx="43664" cy="32035"/>
            </a:xfrm>
            <a:prstGeom prst="ellipse">
              <a:avLst/>
            </a:prstGeom>
            <a:noFill/>
            <a:ln w="25400" cap="flat" cmpd="sng" algn="ctr">
              <a:solidFill>
                <a:srgbClr val="6666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7" name="타원 106"/>
            <p:cNvSpPr/>
            <p:nvPr/>
          </p:nvSpPr>
          <p:spPr bwMode="auto">
            <a:xfrm>
              <a:off x="3404665" y="3072226"/>
              <a:ext cx="43664" cy="32035"/>
            </a:xfrm>
            <a:prstGeom prst="ellipse">
              <a:avLst/>
            </a:prstGeom>
            <a:noFill/>
            <a:ln w="25400" cap="flat" cmpd="sng" algn="ctr">
              <a:solidFill>
                <a:srgbClr val="6666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8" name="타원 107"/>
            <p:cNvSpPr/>
            <p:nvPr/>
          </p:nvSpPr>
          <p:spPr bwMode="auto">
            <a:xfrm>
              <a:off x="3957720" y="2616897"/>
              <a:ext cx="43664" cy="32035"/>
            </a:xfrm>
            <a:prstGeom prst="ellipse">
              <a:avLst/>
            </a:prstGeom>
            <a:noFill/>
            <a:ln w="25400" cap="flat" cmpd="sng" algn="ctr">
              <a:solidFill>
                <a:srgbClr val="6666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9" name="타원 108"/>
            <p:cNvSpPr/>
            <p:nvPr/>
          </p:nvSpPr>
          <p:spPr bwMode="auto">
            <a:xfrm>
              <a:off x="4267516" y="2397293"/>
              <a:ext cx="43664" cy="32035"/>
            </a:xfrm>
            <a:prstGeom prst="ellipse">
              <a:avLst/>
            </a:prstGeom>
            <a:noFill/>
            <a:ln w="25400" cap="flat" cmpd="sng" algn="ctr">
              <a:solidFill>
                <a:srgbClr val="6666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0" name="타원 109"/>
            <p:cNvSpPr/>
            <p:nvPr/>
          </p:nvSpPr>
          <p:spPr bwMode="auto">
            <a:xfrm>
              <a:off x="4015946" y="3404676"/>
              <a:ext cx="43664" cy="32035"/>
            </a:xfrm>
            <a:prstGeom prst="ellipse">
              <a:avLst/>
            </a:prstGeom>
            <a:noFill/>
            <a:ln w="25400" cap="flat" cmpd="sng" algn="ctr">
              <a:solidFill>
                <a:srgbClr val="6666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1" name="타원 110"/>
            <p:cNvSpPr/>
            <p:nvPr/>
          </p:nvSpPr>
          <p:spPr bwMode="auto">
            <a:xfrm>
              <a:off x="3358946" y="3747190"/>
              <a:ext cx="43664" cy="32035"/>
            </a:xfrm>
            <a:prstGeom prst="ellipse">
              <a:avLst/>
            </a:prstGeom>
            <a:noFill/>
            <a:ln w="25400" cap="flat" cmpd="sng" algn="ctr">
              <a:solidFill>
                <a:srgbClr val="6666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2" name="타원 111"/>
            <p:cNvSpPr/>
            <p:nvPr/>
          </p:nvSpPr>
          <p:spPr bwMode="auto">
            <a:xfrm>
              <a:off x="4336142" y="4053437"/>
              <a:ext cx="43664" cy="32035"/>
            </a:xfrm>
            <a:prstGeom prst="ellipse">
              <a:avLst/>
            </a:prstGeom>
            <a:noFill/>
            <a:ln w="25400" cap="flat" cmpd="sng" algn="ctr">
              <a:solidFill>
                <a:srgbClr val="6666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3" name="타원 112"/>
            <p:cNvSpPr/>
            <p:nvPr/>
          </p:nvSpPr>
          <p:spPr bwMode="auto">
            <a:xfrm>
              <a:off x="4596039" y="3682727"/>
              <a:ext cx="43664" cy="32035"/>
            </a:xfrm>
            <a:prstGeom prst="ellipse">
              <a:avLst/>
            </a:prstGeom>
            <a:noFill/>
            <a:ln w="25400" cap="flat" cmpd="sng" algn="ctr">
              <a:solidFill>
                <a:srgbClr val="6666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4" name="타원 113"/>
            <p:cNvSpPr/>
            <p:nvPr/>
          </p:nvSpPr>
          <p:spPr bwMode="auto">
            <a:xfrm>
              <a:off x="4400606" y="2816388"/>
              <a:ext cx="43664" cy="32035"/>
            </a:xfrm>
            <a:prstGeom prst="ellipse">
              <a:avLst/>
            </a:prstGeom>
            <a:noFill/>
            <a:ln w="25400" cap="flat" cmpd="sng" algn="ctr">
              <a:solidFill>
                <a:srgbClr val="6666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5" name="타원 114"/>
            <p:cNvSpPr/>
            <p:nvPr/>
          </p:nvSpPr>
          <p:spPr bwMode="auto">
            <a:xfrm>
              <a:off x="4822675" y="3122636"/>
              <a:ext cx="43664" cy="32035"/>
            </a:xfrm>
            <a:prstGeom prst="ellipse">
              <a:avLst/>
            </a:prstGeom>
            <a:noFill/>
            <a:ln w="25400" cap="flat" cmpd="sng" algn="ctr">
              <a:solidFill>
                <a:srgbClr val="6666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6" name="타원 115"/>
            <p:cNvSpPr/>
            <p:nvPr/>
          </p:nvSpPr>
          <p:spPr bwMode="auto">
            <a:xfrm>
              <a:off x="4932875" y="3229423"/>
              <a:ext cx="43664" cy="32035"/>
            </a:xfrm>
            <a:prstGeom prst="ellipse">
              <a:avLst/>
            </a:prstGeom>
            <a:noFill/>
            <a:ln w="25400" cap="flat" cmpd="sng" algn="ctr">
              <a:solidFill>
                <a:srgbClr val="6666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7" name="타원 116"/>
            <p:cNvSpPr/>
            <p:nvPr/>
          </p:nvSpPr>
          <p:spPr bwMode="auto">
            <a:xfrm>
              <a:off x="4126144" y="3511464"/>
              <a:ext cx="43664" cy="32035"/>
            </a:xfrm>
            <a:prstGeom prst="ellipse">
              <a:avLst/>
            </a:prstGeom>
            <a:noFill/>
            <a:ln w="25400" cap="flat" cmpd="sng" algn="ctr">
              <a:solidFill>
                <a:srgbClr val="6666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8" name="타원 117"/>
            <p:cNvSpPr/>
            <p:nvPr/>
          </p:nvSpPr>
          <p:spPr bwMode="auto">
            <a:xfrm>
              <a:off x="4248818" y="3249550"/>
              <a:ext cx="43664" cy="32035"/>
            </a:xfrm>
            <a:prstGeom prst="ellipse">
              <a:avLst/>
            </a:prstGeom>
            <a:noFill/>
            <a:ln w="25400" cap="flat" cmpd="sng" algn="ctr">
              <a:solidFill>
                <a:srgbClr val="6666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19" name="직선 연결선 118"/>
            <p:cNvCxnSpPr/>
            <p:nvPr/>
          </p:nvCxnSpPr>
          <p:spPr bwMode="auto">
            <a:xfrm flipV="1">
              <a:off x="2774119" y="2279586"/>
              <a:ext cx="2704049" cy="985981"/>
            </a:xfrm>
            <a:prstGeom prst="line">
              <a:avLst/>
            </a:prstGeom>
            <a:noFill/>
            <a:ln w="25400" cap="flat" cmpd="sng" algn="ctr">
              <a:solidFill>
                <a:srgbClr val="666699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20" name="직선 연결선 119"/>
            <p:cNvCxnSpPr/>
            <p:nvPr/>
          </p:nvCxnSpPr>
          <p:spPr bwMode="auto">
            <a:xfrm flipH="1">
              <a:off x="4105887" y="1898691"/>
              <a:ext cx="611798" cy="2599620"/>
            </a:xfrm>
            <a:prstGeom prst="line">
              <a:avLst/>
            </a:prstGeom>
            <a:noFill/>
            <a:ln w="25400" cap="flat" cmpd="sng" algn="ctr">
              <a:solidFill>
                <a:srgbClr val="666699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21" name="직선 연결선 120"/>
            <p:cNvCxnSpPr/>
            <p:nvPr/>
          </p:nvCxnSpPr>
          <p:spPr bwMode="auto">
            <a:xfrm flipH="1" flipV="1">
              <a:off x="3081987" y="2366058"/>
              <a:ext cx="1514052" cy="2208499"/>
            </a:xfrm>
            <a:prstGeom prst="line">
              <a:avLst/>
            </a:prstGeom>
            <a:noFill/>
            <a:ln w="25400" cap="flat" cmpd="sng" algn="ctr">
              <a:solidFill>
                <a:srgbClr val="666699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122" name="타원 121"/>
            <p:cNvSpPr/>
            <p:nvPr/>
          </p:nvSpPr>
          <p:spPr bwMode="auto">
            <a:xfrm>
              <a:off x="4912088" y="2508146"/>
              <a:ext cx="43664" cy="32035"/>
            </a:xfrm>
            <a:prstGeom prst="ellipse">
              <a:avLst/>
            </a:prstGeom>
            <a:noFill/>
            <a:ln w="25400" cap="flat" cmpd="sng" algn="ctr">
              <a:solidFill>
                <a:srgbClr val="6666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3" name="타원 122"/>
            <p:cNvSpPr/>
            <p:nvPr/>
          </p:nvSpPr>
          <p:spPr bwMode="auto">
            <a:xfrm>
              <a:off x="3745695" y="3674689"/>
              <a:ext cx="43664" cy="32035"/>
            </a:xfrm>
            <a:prstGeom prst="ellipse">
              <a:avLst/>
            </a:prstGeom>
            <a:noFill/>
            <a:ln w="25400" cap="flat" cmpd="sng" algn="ctr">
              <a:solidFill>
                <a:srgbClr val="6666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24" name="직선 연결선 123"/>
            <p:cNvCxnSpPr>
              <a:stCxn id="114" idx="5"/>
            </p:cNvCxnSpPr>
            <p:nvPr/>
          </p:nvCxnSpPr>
          <p:spPr bwMode="auto">
            <a:xfrm flipH="1">
              <a:off x="4037779" y="2843732"/>
              <a:ext cx="400097" cy="58240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/>
            </a:ln>
            <a:effectLst/>
          </p:spPr>
        </p:cxnSp>
        <p:cxnSp>
          <p:nvCxnSpPr>
            <p:cNvPr id="125" name="직선 연결선 124"/>
            <p:cNvCxnSpPr>
              <a:stCxn id="123" idx="4"/>
            </p:cNvCxnSpPr>
            <p:nvPr/>
          </p:nvCxnSpPr>
          <p:spPr bwMode="auto">
            <a:xfrm flipH="1" flipV="1">
              <a:off x="3457130" y="3099970"/>
              <a:ext cx="310397" cy="606754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/>
            </a:ln>
            <a:effectLst/>
          </p:spPr>
        </p:cxnSp>
        <p:cxnSp>
          <p:nvCxnSpPr>
            <p:cNvPr id="126" name="직선 연결선 125"/>
            <p:cNvCxnSpPr>
              <a:endCxn id="109" idx="6"/>
            </p:cNvCxnSpPr>
            <p:nvPr/>
          </p:nvCxnSpPr>
          <p:spPr bwMode="auto">
            <a:xfrm flipV="1">
              <a:off x="3441752" y="2413311"/>
              <a:ext cx="869428" cy="252424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/>
            </a:ln>
            <a:effectLst/>
          </p:spPr>
        </p:cxnSp>
        <p:cxnSp>
          <p:nvCxnSpPr>
            <p:cNvPr id="127" name="직선 연결선 126"/>
            <p:cNvCxnSpPr>
              <a:stCxn id="122" idx="3"/>
            </p:cNvCxnSpPr>
            <p:nvPr/>
          </p:nvCxnSpPr>
          <p:spPr bwMode="auto">
            <a:xfrm flipH="1">
              <a:off x="4379806" y="2535490"/>
              <a:ext cx="538676" cy="1517947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128" name="TextBox 127"/>
          <p:cNvSpPr txBox="1"/>
          <p:nvPr/>
        </p:nvSpPr>
        <p:spPr>
          <a:xfrm>
            <a:off x="3167280" y="4129510"/>
            <a:ext cx="2166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/>
              <a:t>open regions</a:t>
            </a:r>
            <a:endParaRPr lang="ko-KR" altLang="en-US" sz="2800" dirty="0"/>
          </a:p>
        </p:txBody>
      </p:sp>
      <p:sp>
        <p:nvSpPr>
          <p:cNvPr id="129" name="TextBox 128"/>
          <p:cNvSpPr txBox="1"/>
          <p:nvPr/>
        </p:nvSpPr>
        <p:spPr>
          <a:xfrm>
            <a:off x="286978" y="4129510"/>
            <a:ext cx="2557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/>
              <a:t>closed regions</a:t>
            </a:r>
            <a:endParaRPr lang="ko-KR" altLang="en-US" sz="2400" dirty="0"/>
          </a:p>
        </p:txBody>
      </p:sp>
      <p:sp>
        <p:nvSpPr>
          <p:cNvPr id="130" name="TextBox 129"/>
          <p:cNvSpPr txBox="1"/>
          <p:nvPr/>
        </p:nvSpPr>
        <p:spPr>
          <a:xfrm>
            <a:off x="276949" y="5067181"/>
            <a:ext cx="86672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800" dirty="0" smtClean="0"/>
              <a:t>Average of maximum distances within each partition:</a:t>
            </a:r>
          </a:p>
          <a:p>
            <a:pPr algn="just"/>
            <a:r>
              <a:rPr lang="en-US" altLang="ko-KR" sz="2800" dirty="0" smtClean="0"/>
              <a:t> - Hyper-Spheres gives tighter bound!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88202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9332" cy="1143000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Max Dist. and Common ‘1’</a:t>
            </a:r>
            <a:endParaRPr lang="ko-KR" altLang="en-US" sz="4000" dirty="0"/>
          </a:p>
        </p:txBody>
      </p:sp>
      <p:sp>
        <p:nvSpPr>
          <p:cNvPr id="3" name="슬라이드 번호 개체 틀 2"/>
          <p:cNvSpPr>
            <a:spLocks noGrp="1" noChangeAspect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48</a:t>
            </a:fld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321769" y="1809917"/>
            <a:ext cx="2435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Common ‘1’s: </a:t>
            </a:r>
            <a:r>
              <a:rPr lang="en-US" altLang="ko-KR" sz="3200" dirty="0" smtClean="0"/>
              <a:t>1</a:t>
            </a:r>
            <a:endParaRPr lang="ko-KR" altLang="en-US" sz="1400" dirty="0"/>
          </a:p>
        </p:txBody>
      </p:sp>
      <p:grpSp>
        <p:nvGrpSpPr>
          <p:cNvPr id="15" name="그룹 14"/>
          <p:cNvGrpSpPr/>
          <p:nvPr/>
        </p:nvGrpSpPr>
        <p:grpSpPr>
          <a:xfrm>
            <a:off x="2910637" y="2394692"/>
            <a:ext cx="2123565" cy="2071076"/>
            <a:chOff x="1914236" y="1940589"/>
            <a:chExt cx="4328101" cy="4221122"/>
          </a:xfrm>
        </p:grpSpPr>
        <p:sp>
          <p:nvSpPr>
            <p:cNvPr id="16" name="타원 15"/>
            <p:cNvSpPr/>
            <p:nvPr/>
          </p:nvSpPr>
          <p:spPr bwMode="auto">
            <a:xfrm>
              <a:off x="2216798" y="2739548"/>
              <a:ext cx="86283" cy="64649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타원 16"/>
            <p:cNvSpPr/>
            <p:nvPr/>
          </p:nvSpPr>
          <p:spPr bwMode="auto">
            <a:xfrm>
              <a:off x="2003165" y="3418554"/>
              <a:ext cx="86283" cy="64649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타원 17"/>
            <p:cNvSpPr/>
            <p:nvPr/>
          </p:nvSpPr>
          <p:spPr bwMode="auto">
            <a:xfrm>
              <a:off x="2220927" y="3634055"/>
              <a:ext cx="86283" cy="64649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타원 18"/>
            <p:cNvSpPr/>
            <p:nvPr/>
          </p:nvSpPr>
          <p:spPr bwMode="auto">
            <a:xfrm>
              <a:off x="3313796" y="2715183"/>
              <a:ext cx="86283" cy="64649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타원 19"/>
            <p:cNvSpPr/>
            <p:nvPr/>
          </p:nvSpPr>
          <p:spPr bwMode="auto">
            <a:xfrm>
              <a:off x="3925972" y="2272013"/>
              <a:ext cx="86283" cy="64649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타원 20"/>
            <p:cNvSpPr/>
            <p:nvPr/>
          </p:nvSpPr>
          <p:spPr bwMode="auto">
            <a:xfrm>
              <a:off x="3428855" y="4304952"/>
              <a:ext cx="86283" cy="64649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타원 21"/>
            <p:cNvSpPr/>
            <p:nvPr/>
          </p:nvSpPr>
          <p:spPr bwMode="auto">
            <a:xfrm>
              <a:off x="5543328" y="3487837"/>
              <a:ext cx="86283" cy="64649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타원 22"/>
            <p:cNvSpPr/>
            <p:nvPr/>
          </p:nvSpPr>
          <p:spPr bwMode="auto">
            <a:xfrm>
              <a:off x="4061584" y="5614179"/>
              <a:ext cx="86283" cy="64649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타원 23"/>
            <p:cNvSpPr/>
            <p:nvPr/>
          </p:nvSpPr>
          <p:spPr bwMode="auto">
            <a:xfrm>
              <a:off x="4575155" y="4866071"/>
              <a:ext cx="86283" cy="64649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타원 24"/>
            <p:cNvSpPr/>
            <p:nvPr/>
          </p:nvSpPr>
          <p:spPr bwMode="auto">
            <a:xfrm>
              <a:off x="4188967" y="3117765"/>
              <a:ext cx="86283" cy="64649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타원 25"/>
            <p:cNvSpPr/>
            <p:nvPr/>
          </p:nvSpPr>
          <p:spPr bwMode="auto">
            <a:xfrm>
              <a:off x="5023001" y="3735786"/>
              <a:ext cx="86283" cy="64649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타원 26"/>
            <p:cNvSpPr/>
            <p:nvPr/>
          </p:nvSpPr>
          <p:spPr bwMode="auto">
            <a:xfrm>
              <a:off x="5240763" y="3951285"/>
              <a:ext cx="86283" cy="64649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타원 27"/>
            <p:cNvSpPr/>
            <p:nvPr/>
          </p:nvSpPr>
          <p:spPr bwMode="auto">
            <a:xfrm>
              <a:off x="3646614" y="4520454"/>
              <a:ext cx="86283" cy="64649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타원 28"/>
            <p:cNvSpPr/>
            <p:nvPr/>
          </p:nvSpPr>
          <p:spPr bwMode="auto">
            <a:xfrm>
              <a:off x="3889026" y="3991903"/>
              <a:ext cx="86283" cy="64649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타원 29"/>
            <p:cNvSpPr/>
            <p:nvPr/>
          </p:nvSpPr>
          <p:spPr bwMode="auto">
            <a:xfrm>
              <a:off x="5199687" y="2495720"/>
              <a:ext cx="86283" cy="64649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타원 30"/>
            <p:cNvSpPr/>
            <p:nvPr/>
          </p:nvSpPr>
          <p:spPr bwMode="auto">
            <a:xfrm>
              <a:off x="2894823" y="4849849"/>
              <a:ext cx="86283" cy="64649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타원 31"/>
            <p:cNvSpPr/>
            <p:nvPr/>
          </p:nvSpPr>
          <p:spPr bwMode="auto">
            <a:xfrm>
              <a:off x="3356936" y="1940589"/>
              <a:ext cx="2885401" cy="2855458"/>
            </a:xfrm>
            <a:prstGeom prst="ellips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타원 32"/>
            <p:cNvSpPr/>
            <p:nvPr/>
          </p:nvSpPr>
          <p:spPr bwMode="auto">
            <a:xfrm>
              <a:off x="1914236" y="2017959"/>
              <a:ext cx="2885401" cy="2855458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타원 33"/>
            <p:cNvSpPr/>
            <p:nvPr/>
          </p:nvSpPr>
          <p:spPr bwMode="auto">
            <a:xfrm>
              <a:off x="2818335" y="3306253"/>
              <a:ext cx="2885401" cy="2855458"/>
            </a:xfrm>
            <a:prstGeom prst="ellips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5" name="직선 연결선 34"/>
            <p:cNvCxnSpPr>
              <a:endCxn id="29" idx="4"/>
            </p:cNvCxnSpPr>
            <p:nvPr/>
          </p:nvCxnSpPr>
          <p:spPr bwMode="auto">
            <a:xfrm flipH="1">
              <a:off x="3932168" y="2326771"/>
              <a:ext cx="45719" cy="1729781"/>
            </a:xfrm>
            <a:prstGeom prst="line">
              <a:avLst/>
            </a:prstGeom>
            <a:noFill/>
            <a:ln w="127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/>
            </a:ln>
            <a:effectLst/>
          </p:spPr>
        </p:cxnSp>
        <p:cxnSp>
          <p:nvCxnSpPr>
            <p:cNvPr id="36" name="직선 연결선 35"/>
            <p:cNvCxnSpPr>
              <a:stCxn id="29" idx="4"/>
            </p:cNvCxnSpPr>
            <p:nvPr/>
          </p:nvCxnSpPr>
          <p:spPr bwMode="auto">
            <a:xfrm flipH="1">
              <a:off x="3710038" y="4056552"/>
              <a:ext cx="222130" cy="474717"/>
            </a:xfrm>
            <a:prstGeom prst="line">
              <a:avLst/>
            </a:prstGeom>
            <a:noFill/>
            <a:ln w="127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/>
            </a:ln>
            <a:effectLst/>
          </p:spPr>
        </p:cxnSp>
        <p:cxnSp>
          <p:nvCxnSpPr>
            <p:cNvPr id="37" name="직선 연결선 36"/>
            <p:cNvCxnSpPr>
              <a:stCxn id="27" idx="1"/>
            </p:cNvCxnSpPr>
            <p:nvPr/>
          </p:nvCxnSpPr>
          <p:spPr bwMode="auto">
            <a:xfrm flipH="1">
              <a:off x="3950175" y="3960753"/>
              <a:ext cx="1303224" cy="95799"/>
            </a:xfrm>
            <a:prstGeom prst="line">
              <a:avLst/>
            </a:prstGeom>
            <a:noFill/>
            <a:ln w="127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38" name="그룹 37"/>
          <p:cNvGrpSpPr/>
          <p:nvPr/>
        </p:nvGrpSpPr>
        <p:grpSpPr>
          <a:xfrm>
            <a:off x="354607" y="2395063"/>
            <a:ext cx="2254415" cy="2198692"/>
            <a:chOff x="1914236" y="1940589"/>
            <a:chExt cx="4328101" cy="4221122"/>
          </a:xfrm>
        </p:grpSpPr>
        <p:sp>
          <p:nvSpPr>
            <p:cNvPr id="39" name="타원 38"/>
            <p:cNvSpPr/>
            <p:nvPr/>
          </p:nvSpPr>
          <p:spPr bwMode="auto">
            <a:xfrm>
              <a:off x="2216798" y="2739548"/>
              <a:ext cx="86283" cy="64649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타원 39"/>
            <p:cNvSpPr/>
            <p:nvPr/>
          </p:nvSpPr>
          <p:spPr bwMode="auto">
            <a:xfrm>
              <a:off x="2003165" y="3418554"/>
              <a:ext cx="86283" cy="64649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타원 40"/>
            <p:cNvSpPr/>
            <p:nvPr/>
          </p:nvSpPr>
          <p:spPr bwMode="auto">
            <a:xfrm>
              <a:off x="2220927" y="3634055"/>
              <a:ext cx="86283" cy="64649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타원 41"/>
            <p:cNvSpPr/>
            <p:nvPr/>
          </p:nvSpPr>
          <p:spPr bwMode="auto">
            <a:xfrm>
              <a:off x="3313796" y="2715183"/>
              <a:ext cx="86283" cy="64649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타원 42"/>
            <p:cNvSpPr/>
            <p:nvPr/>
          </p:nvSpPr>
          <p:spPr bwMode="auto">
            <a:xfrm>
              <a:off x="3925972" y="2272013"/>
              <a:ext cx="86283" cy="64649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타원 43"/>
            <p:cNvSpPr/>
            <p:nvPr/>
          </p:nvSpPr>
          <p:spPr bwMode="auto">
            <a:xfrm>
              <a:off x="3428855" y="4304952"/>
              <a:ext cx="86283" cy="64649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타원 44"/>
            <p:cNvSpPr/>
            <p:nvPr/>
          </p:nvSpPr>
          <p:spPr bwMode="auto">
            <a:xfrm>
              <a:off x="5543328" y="3487837"/>
              <a:ext cx="86283" cy="64649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타원 45"/>
            <p:cNvSpPr/>
            <p:nvPr/>
          </p:nvSpPr>
          <p:spPr bwMode="auto">
            <a:xfrm>
              <a:off x="4061584" y="5614179"/>
              <a:ext cx="86283" cy="64649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타원 46"/>
            <p:cNvSpPr/>
            <p:nvPr/>
          </p:nvSpPr>
          <p:spPr bwMode="auto">
            <a:xfrm>
              <a:off x="4575155" y="4866071"/>
              <a:ext cx="86283" cy="64649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타원 47"/>
            <p:cNvSpPr/>
            <p:nvPr/>
          </p:nvSpPr>
          <p:spPr bwMode="auto">
            <a:xfrm>
              <a:off x="4188967" y="3117765"/>
              <a:ext cx="86283" cy="64649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타원 48"/>
            <p:cNvSpPr/>
            <p:nvPr/>
          </p:nvSpPr>
          <p:spPr bwMode="auto">
            <a:xfrm>
              <a:off x="5023001" y="3735786"/>
              <a:ext cx="86283" cy="64649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타원 49"/>
            <p:cNvSpPr/>
            <p:nvPr/>
          </p:nvSpPr>
          <p:spPr bwMode="auto">
            <a:xfrm>
              <a:off x="5240763" y="3951285"/>
              <a:ext cx="86283" cy="64649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타원 50"/>
            <p:cNvSpPr/>
            <p:nvPr/>
          </p:nvSpPr>
          <p:spPr bwMode="auto">
            <a:xfrm>
              <a:off x="3646614" y="4520454"/>
              <a:ext cx="86283" cy="64649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타원 51"/>
            <p:cNvSpPr/>
            <p:nvPr/>
          </p:nvSpPr>
          <p:spPr bwMode="auto">
            <a:xfrm>
              <a:off x="3889026" y="3991903"/>
              <a:ext cx="86283" cy="64649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타원 52"/>
            <p:cNvSpPr/>
            <p:nvPr/>
          </p:nvSpPr>
          <p:spPr bwMode="auto">
            <a:xfrm>
              <a:off x="5199687" y="2495720"/>
              <a:ext cx="86283" cy="64649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타원 53"/>
            <p:cNvSpPr/>
            <p:nvPr/>
          </p:nvSpPr>
          <p:spPr bwMode="auto">
            <a:xfrm>
              <a:off x="2894823" y="4849849"/>
              <a:ext cx="86283" cy="64649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타원 54"/>
            <p:cNvSpPr/>
            <p:nvPr/>
          </p:nvSpPr>
          <p:spPr bwMode="auto">
            <a:xfrm>
              <a:off x="3356936" y="1940589"/>
              <a:ext cx="2885401" cy="2855458"/>
            </a:xfrm>
            <a:prstGeom prst="ellips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타원 55"/>
            <p:cNvSpPr/>
            <p:nvPr/>
          </p:nvSpPr>
          <p:spPr bwMode="auto">
            <a:xfrm>
              <a:off x="1914236" y="2017959"/>
              <a:ext cx="2885401" cy="2855458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타원 56"/>
            <p:cNvSpPr/>
            <p:nvPr/>
          </p:nvSpPr>
          <p:spPr bwMode="auto">
            <a:xfrm>
              <a:off x="2818335" y="3306253"/>
              <a:ext cx="2885401" cy="2855458"/>
            </a:xfrm>
            <a:prstGeom prst="ellips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58" name="직선 연결선 57"/>
            <p:cNvCxnSpPr>
              <a:stCxn id="43" idx="4"/>
            </p:cNvCxnSpPr>
            <p:nvPr/>
          </p:nvCxnSpPr>
          <p:spPr bwMode="auto">
            <a:xfrm flipH="1">
              <a:off x="2259939" y="2336662"/>
              <a:ext cx="1709175" cy="1327386"/>
            </a:xfrm>
            <a:prstGeom prst="line">
              <a:avLst/>
            </a:prstGeom>
            <a:noFill/>
            <a:ln w="127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/>
            </a:ln>
            <a:effectLst/>
          </p:spPr>
        </p:cxnSp>
        <p:cxnSp>
          <p:nvCxnSpPr>
            <p:cNvPr id="59" name="직선 연결선 58"/>
            <p:cNvCxnSpPr>
              <a:stCxn id="45" idx="4"/>
            </p:cNvCxnSpPr>
            <p:nvPr/>
          </p:nvCxnSpPr>
          <p:spPr bwMode="auto">
            <a:xfrm flipH="1" flipV="1">
              <a:off x="3975310" y="2304337"/>
              <a:ext cx="1611160" cy="1248149"/>
            </a:xfrm>
            <a:prstGeom prst="line">
              <a:avLst/>
            </a:prstGeom>
            <a:noFill/>
            <a:ln w="127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/>
            </a:ln>
            <a:effectLst/>
          </p:spPr>
        </p:cxnSp>
        <p:cxnSp>
          <p:nvCxnSpPr>
            <p:cNvPr id="60" name="직선 연결선 59"/>
            <p:cNvCxnSpPr>
              <a:stCxn id="50" idx="5"/>
            </p:cNvCxnSpPr>
            <p:nvPr/>
          </p:nvCxnSpPr>
          <p:spPr bwMode="auto">
            <a:xfrm flipH="1" flipV="1">
              <a:off x="5229454" y="2552287"/>
              <a:ext cx="84956" cy="1454179"/>
            </a:xfrm>
            <a:prstGeom prst="line">
              <a:avLst/>
            </a:prstGeom>
            <a:noFill/>
            <a:ln w="127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/>
            </a:ln>
            <a:effectLst/>
          </p:spPr>
        </p:cxnSp>
        <p:cxnSp>
          <p:nvCxnSpPr>
            <p:cNvPr id="61" name="직선 연결선 60"/>
            <p:cNvCxnSpPr>
              <a:stCxn id="54" idx="4"/>
            </p:cNvCxnSpPr>
            <p:nvPr/>
          </p:nvCxnSpPr>
          <p:spPr bwMode="auto">
            <a:xfrm flipV="1">
              <a:off x="2937965" y="3765670"/>
              <a:ext cx="2161590" cy="1148828"/>
            </a:xfrm>
            <a:prstGeom prst="line">
              <a:avLst/>
            </a:prstGeom>
            <a:noFill/>
            <a:ln w="127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/>
            </a:ln>
            <a:effectLst/>
          </p:spPr>
        </p:cxnSp>
        <p:cxnSp>
          <p:nvCxnSpPr>
            <p:cNvPr id="62" name="직선 연결선 61"/>
            <p:cNvCxnSpPr>
              <a:stCxn id="46" idx="4"/>
            </p:cNvCxnSpPr>
            <p:nvPr/>
          </p:nvCxnSpPr>
          <p:spPr bwMode="auto">
            <a:xfrm flipH="1" flipV="1">
              <a:off x="3471996" y="4320390"/>
              <a:ext cx="632730" cy="1358438"/>
            </a:xfrm>
            <a:prstGeom prst="line">
              <a:avLst/>
            </a:prstGeom>
            <a:noFill/>
            <a:ln w="127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/>
            </a:ln>
            <a:effectLst/>
          </p:spPr>
        </p:cxnSp>
        <p:cxnSp>
          <p:nvCxnSpPr>
            <p:cNvPr id="63" name="직선 연결선 62"/>
            <p:cNvCxnSpPr>
              <a:stCxn id="51" idx="7"/>
            </p:cNvCxnSpPr>
            <p:nvPr/>
          </p:nvCxnSpPr>
          <p:spPr bwMode="auto">
            <a:xfrm flipH="1" flipV="1">
              <a:off x="2276663" y="2766469"/>
              <a:ext cx="1443598" cy="1763453"/>
            </a:xfrm>
            <a:prstGeom prst="line">
              <a:avLst/>
            </a:prstGeom>
            <a:noFill/>
            <a:ln w="127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/>
            </a:ln>
            <a:effectLst/>
          </p:spPr>
        </p:cxnSp>
        <p:cxnSp>
          <p:nvCxnSpPr>
            <p:cNvPr id="64" name="직선 연결선 63"/>
            <p:cNvCxnSpPr>
              <a:stCxn id="52" idx="5"/>
            </p:cNvCxnSpPr>
            <p:nvPr/>
          </p:nvCxnSpPr>
          <p:spPr bwMode="auto">
            <a:xfrm flipH="1" flipV="1">
              <a:off x="2289299" y="2785311"/>
              <a:ext cx="1673374" cy="1261773"/>
            </a:xfrm>
            <a:prstGeom prst="line">
              <a:avLst/>
            </a:prstGeom>
            <a:noFill/>
            <a:ln w="127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/>
            </a:ln>
            <a:effectLst/>
          </p:spPr>
        </p:cxnSp>
        <p:cxnSp>
          <p:nvCxnSpPr>
            <p:cNvPr id="65" name="직선 연결선 64"/>
            <p:cNvCxnSpPr>
              <a:stCxn id="53" idx="7"/>
            </p:cNvCxnSpPr>
            <p:nvPr/>
          </p:nvCxnSpPr>
          <p:spPr bwMode="auto">
            <a:xfrm flipH="1">
              <a:off x="3944203" y="2505188"/>
              <a:ext cx="1329131" cy="1510747"/>
            </a:xfrm>
            <a:prstGeom prst="line">
              <a:avLst/>
            </a:prstGeom>
            <a:noFill/>
            <a:ln w="127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/>
            </a:ln>
            <a:effectLst/>
          </p:spPr>
        </p:cxnSp>
        <p:cxnSp>
          <p:nvCxnSpPr>
            <p:cNvPr id="66" name="직선 연결선 65"/>
            <p:cNvCxnSpPr>
              <a:endCxn id="46" idx="5"/>
            </p:cNvCxnSpPr>
            <p:nvPr/>
          </p:nvCxnSpPr>
          <p:spPr bwMode="auto">
            <a:xfrm>
              <a:off x="3987719" y="4040673"/>
              <a:ext cx="147512" cy="1628687"/>
            </a:xfrm>
            <a:prstGeom prst="line">
              <a:avLst/>
            </a:prstGeom>
            <a:noFill/>
            <a:ln w="127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67" name="TextBox 66"/>
          <p:cNvSpPr txBox="1"/>
          <p:nvPr/>
        </p:nvSpPr>
        <p:spPr>
          <a:xfrm>
            <a:off x="2683030" y="1844824"/>
            <a:ext cx="2435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Common ‘1’s: </a:t>
            </a:r>
            <a:r>
              <a:rPr lang="en-US" altLang="ko-KR" sz="3200" dirty="0"/>
              <a:t>2</a:t>
            </a:r>
            <a:endParaRPr lang="ko-KR" altLang="en-US" sz="1400" dirty="0"/>
          </a:p>
        </p:txBody>
      </p:sp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747" y="1640734"/>
            <a:ext cx="3528501" cy="3269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" name="TextBox 68"/>
          <p:cNvSpPr txBox="1"/>
          <p:nvPr/>
        </p:nvSpPr>
        <p:spPr>
          <a:xfrm>
            <a:off x="275448" y="5173747"/>
            <a:ext cx="86672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800" dirty="0" smtClean="0"/>
              <a:t>Average of maximum distances between two partitions: decreases as number of common ‘1’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82256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9332" cy="1143000"/>
          </a:xfrm>
        </p:spPr>
        <p:txBody>
          <a:bodyPr>
            <a:normAutofit/>
          </a:bodyPr>
          <a:lstStyle/>
          <a:p>
            <a:r>
              <a:rPr lang="en-US" altLang="ko-KR" sz="4000" dirty="0" smtClean="0"/>
              <a:t>Convergence Rate</a:t>
            </a:r>
            <a:endParaRPr lang="ko-KR" altLang="en-US" sz="4000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49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988840"/>
            <a:ext cx="8002259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81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9332" cy="1143000"/>
          </a:xfrm>
        </p:spPr>
        <p:txBody>
          <a:bodyPr>
            <a:normAutofit/>
          </a:bodyPr>
          <a:lstStyle/>
          <a:p>
            <a:r>
              <a:rPr lang="en-US" altLang="ko-KR" sz="4000" dirty="0" smtClean="0"/>
              <a:t>Image Features</a:t>
            </a:r>
            <a:endParaRPr lang="ko-KR" altLang="en-US" sz="4000" dirty="0"/>
          </a:p>
        </p:txBody>
      </p:sp>
      <p:sp>
        <p:nvSpPr>
          <p:cNvPr id="9" name="내용 개체 틀 2"/>
          <p:cNvSpPr>
            <a:spLocks noGrp="1"/>
          </p:cNvSpPr>
          <p:nvPr>
            <p:ph idx="1"/>
          </p:nvPr>
        </p:nvSpPr>
        <p:spPr>
          <a:xfrm>
            <a:off x="144016" y="1229800"/>
            <a:ext cx="8892480" cy="5628199"/>
          </a:xfrm>
        </p:spPr>
        <p:txBody>
          <a:bodyPr>
            <a:normAutofit/>
          </a:bodyPr>
          <a:lstStyle/>
          <a:p>
            <a:r>
              <a:rPr lang="en-US" altLang="ko-KR" sz="2800" dirty="0"/>
              <a:t>SIFT and bag of visual words </a:t>
            </a:r>
            <a:r>
              <a:rPr lang="en-US" altLang="ko-KR" sz="2800" dirty="0" smtClean="0"/>
              <a:t/>
            </a:r>
            <a:br>
              <a:rPr lang="en-US" altLang="ko-KR" sz="2800" dirty="0" smtClean="0"/>
            </a:br>
            <a:r>
              <a:rPr lang="en-US" altLang="ko-KR" sz="2200" dirty="0" smtClean="0"/>
              <a:t>[</a:t>
            </a:r>
            <a:r>
              <a:rPr lang="en-US" altLang="ko-KR" sz="2200" dirty="0"/>
              <a:t>Lowe 2004, </a:t>
            </a:r>
            <a:r>
              <a:rPr lang="en-US" altLang="ko-KR" sz="2200" dirty="0" err="1"/>
              <a:t>Sivic</a:t>
            </a:r>
            <a:r>
              <a:rPr lang="en-US" altLang="ko-KR" sz="2200" dirty="0"/>
              <a:t> and </a:t>
            </a:r>
            <a:r>
              <a:rPr lang="en-US" altLang="ko-KR" sz="2200" dirty="0" err="1"/>
              <a:t>Zisserman</a:t>
            </a:r>
            <a:r>
              <a:rPr lang="en-US" altLang="ko-KR" sz="2200" dirty="0"/>
              <a:t> 2003</a:t>
            </a:r>
            <a:r>
              <a:rPr lang="en-US" altLang="ko-KR" sz="2200" dirty="0" smtClean="0"/>
              <a:t>]</a:t>
            </a:r>
          </a:p>
          <a:p>
            <a:r>
              <a:rPr lang="en-US" altLang="ko-KR" sz="2800" dirty="0" smtClean="0"/>
              <a:t>GIST </a:t>
            </a:r>
            <a:r>
              <a:rPr lang="en-US" altLang="ko-KR" sz="2800" dirty="0"/>
              <a:t>descriptors </a:t>
            </a:r>
            <a:r>
              <a:rPr lang="en-US" altLang="ko-KR" sz="2200" dirty="0"/>
              <a:t>[</a:t>
            </a:r>
            <a:r>
              <a:rPr lang="en-US" altLang="ko-KR" sz="2200" dirty="0" err="1"/>
              <a:t>Oliva</a:t>
            </a:r>
            <a:r>
              <a:rPr lang="en-US" altLang="ko-KR" sz="2200" dirty="0"/>
              <a:t> and </a:t>
            </a:r>
            <a:r>
              <a:rPr lang="en-US" altLang="ko-KR" sz="2200" dirty="0" err="1"/>
              <a:t>Torralba</a:t>
            </a:r>
            <a:r>
              <a:rPr lang="en-US" altLang="ko-KR" sz="2200" dirty="0"/>
              <a:t> 2001]</a:t>
            </a:r>
          </a:p>
          <a:p>
            <a:r>
              <a:rPr lang="en-US" altLang="ko-KR" sz="2800" dirty="0"/>
              <a:t>Color </a:t>
            </a:r>
            <a:r>
              <a:rPr lang="en-US" altLang="ko-KR" sz="2800" dirty="0" smtClean="0"/>
              <a:t>histogram </a:t>
            </a:r>
            <a:r>
              <a:rPr lang="en-US" altLang="ko-KR" sz="2200" dirty="0" smtClean="0"/>
              <a:t>[Novak and Shafer 1992]</a:t>
            </a:r>
          </a:p>
          <a:p>
            <a:r>
              <a:rPr lang="en-US" altLang="ko-KR" sz="2800" dirty="0" smtClean="0"/>
              <a:t>Deep convolutional neural network </a:t>
            </a:r>
            <a:r>
              <a:rPr lang="en-US" altLang="ko-KR" sz="2200" dirty="0" smtClean="0"/>
              <a:t>[</a:t>
            </a:r>
            <a:r>
              <a:rPr lang="en-US" altLang="ko-KR" sz="2200" dirty="0" err="1" smtClean="0"/>
              <a:t>Krizhevsky</a:t>
            </a:r>
            <a:r>
              <a:rPr lang="en-US" altLang="ko-KR" sz="2200" dirty="0" smtClean="0"/>
              <a:t> </a:t>
            </a:r>
            <a:r>
              <a:rPr lang="en-US" altLang="ko-KR" sz="2200" dirty="0"/>
              <a:t>et al. 2012]</a:t>
            </a:r>
          </a:p>
          <a:p>
            <a:pPr marL="0" indent="0">
              <a:buNone/>
            </a:pPr>
            <a:endParaRPr lang="en-US" altLang="ko-KR" sz="2800" dirty="0"/>
          </a:p>
          <a:p>
            <a:endParaRPr lang="en-US" altLang="ko-KR" sz="2800" dirty="0"/>
          </a:p>
        </p:txBody>
      </p:sp>
      <p:sp>
        <p:nvSpPr>
          <p:cNvPr id="40" name="슬라이드 번호 개체 틀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5</a:t>
            </a:fld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35" y="3995124"/>
            <a:ext cx="3816424" cy="1924301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653" y="3751417"/>
            <a:ext cx="3399771" cy="241171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710221" y="615970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SIFT</a:t>
            </a:r>
            <a:endParaRPr lang="ko-KR" alt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248378" y="615970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Bag of visual words</a:t>
            </a:r>
            <a:endParaRPr lang="ko-KR" alt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660232" y="6556784"/>
            <a:ext cx="2483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 smtClean="0"/>
              <a:t>images from </a:t>
            </a:r>
            <a:r>
              <a:rPr lang="en-US" altLang="ko-KR" sz="1400" dirty="0" err="1" smtClean="0"/>
              <a:t>OpenCV</a:t>
            </a:r>
            <a:r>
              <a:rPr lang="en-US" altLang="ko-KR" sz="1400" dirty="0" smtClean="0"/>
              <a:t> website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95190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9332" cy="1143000"/>
          </a:xfrm>
        </p:spPr>
        <p:txBody>
          <a:bodyPr>
            <a:normAutofit/>
          </a:bodyPr>
          <a:lstStyle/>
          <a:p>
            <a:r>
              <a:rPr lang="en-US" altLang="ko-KR" sz="4000" dirty="0" smtClean="0"/>
              <a:t>Distance Estimation</a:t>
            </a:r>
            <a:endParaRPr lang="ko-KR" altLang="en-US" sz="4000" dirty="0"/>
          </a:p>
        </p:txBody>
      </p:sp>
      <p:sp>
        <p:nvSpPr>
          <p:cNvPr id="3" name="슬라이드 번호 개체 틀 2"/>
          <p:cNvSpPr>
            <a:spLocks noGrp="1" noChangeAspect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50</a:t>
            </a:fld>
            <a:endParaRPr lang="ko-KR" altLang="en-US"/>
          </a:p>
        </p:txBody>
      </p:sp>
      <p:pic>
        <p:nvPicPr>
          <p:cNvPr id="76" name="Picture 3" descr="E:\Presentation\Images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42" y="1519418"/>
            <a:ext cx="1615619" cy="150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TextBox 76"/>
          <p:cNvSpPr txBox="1">
            <a:spLocks noChangeAspect="1"/>
          </p:cNvSpPr>
          <p:nvPr/>
        </p:nvSpPr>
        <p:spPr>
          <a:xfrm>
            <a:off x="100747" y="3778451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b</a:t>
            </a:r>
            <a:r>
              <a:rPr lang="en-US" altLang="ko-KR" dirty="0" smtClean="0"/>
              <a:t>ounded by </a:t>
            </a:r>
            <a:br>
              <a:rPr lang="en-US" altLang="ko-KR" dirty="0" smtClean="0"/>
            </a:br>
            <a:r>
              <a:rPr lang="en-US" altLang="ko-KR" dirty="0" smtClean="0"/>
              <a:t>1 hyper-sphere</a:t>
            </a:r>
            <a:endParaRPr lang="ko-KR" altLang="en-US" dirty="0"/>
          </a:p>
        </p:txBody>
      </p:sp>
      <p:grpSp>
        <p:nvGrpSpPr>
          <p:cNvPr id="4" name="그룹 3"/>
          <p:cNvGrpSpPr/>
          <p:nvPr/>
        </p:nvGrpSpPr>
        <p:grpSpPr>
          <a:xfrm>
            <a:off x="2596341" y="917850"/>
            <a:ext cx="3944672" cy="2886060"/>
            <a:chOff x="2637698" y="1637930"/>
            <a:chExt cx="3944672" cy="2886060"/>
          </a:xfrm>
        </p:grpSpPr>
        <p:pic>
          <p:nvPicPr>
            <p:cNvPr id="78" name="Picture 4" descr="E:\Presentation\Images\2-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4190" y="1637930"/>
              <a:ext cx="1615619" cy="1509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5" descr="E:\Presentation\Images\2-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7698" y="3014562"/>
              <a:ext cx="1615619" cy="1509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6" descr="E:\Presentation\Images\2-3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6751" y="2972756"/>
              <a:ext cx="1615619" cy="1509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1" name="Picture 7" descr="E:\Presentation\Images\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826" y="1519418"/>
            <a:ext cx="1615619" cy="150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TextBox 81"/>
          <p:cNvSpPr txBox="1">
            <a:spLocks noChangeAspect="1"/>
          </p:cNvSpPr>
          <p:nvPr/>
        </p:nvSpPr>
        <p:spPr>
          <a:xfrm>
            <a:off x="3623806" y="3778452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b</a:t>
            </a:r>
            <a:r>
              <a:rPr lang="en-US" altLang="ko-KR" dirty="0" smtClean="0"/>
              <a:t>ounded by </a:t>
            </a:r>
            <a:br>
              <a:rPr lang="en-US" altLang="ko-KR" dirty="0" smtClean="0"/>
            </a:br>
            <a:r>
              <a:rPr lang="en-US" altLang="ko-KR" dirty="0" smtClean="0"/>
              <a:t>2 hyper-sphere</a:t>
            </a:r>
            <a:endParaRPr lang="ko-KR" altLang="en-US" dirty="0"/>
          </a:p>
        </p:txBody>
      </p:sp>
      <p:sp>
        <p:nvSpPr>
          <p:cNvPr id="83" name="TextBox 82"/>
          <p:cNvSpPr txBox="1">
            <a:spLocks noChangeAspect="1"/>
          </p:cNvSpPr>
          <p:nvPr/>
        </p:nvSpPr>
        <p:spPr>
          <a:xfrm>
            <a:off x="7157531" y="3778452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b</a:t>
            </a:r>
            <a:r>
              <a:rPr lang="en-US" altLang="ko-KR" dirty="0" smtClean="0"/>
              <a:t>ounded by </a:t>
            </a:r>
            <a:br>
              <a:rPr lang="en-US" altLang="ko-KR" dirty="0" smtClean="0"/>
            </a:br>
            <a:r>
              <a:rPr lang="en-US" altLang="ko-KR" dirty="0" smtClean="0"/>
              <a:t>3 hyper-sphere</a:t>
            </a:r>
            <a:endParaRPr lang="ko-KR" alt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125181" y="4586352"/>
            <a:ext cx="89045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400" dirty="0" smtClean="0"/>
              <a:t>The sizes of colored regions are getting smaller as the number of bounding hyper-spheres increases.</a:t>
            </a:r>
          </a:p>
          <a:p>
            <a:pPr algn="just"/>
            <a:endParaRPr lang="en-US" altLang="ko-KR" sz="2400" dirty="0" smtClean="0">
              <a:sym typeface="Wingdings" panose="05000000000000000000" pitchFamily="2" charset="2"/>
            </a:endParaRPr>
          </a:p>
          <a:p>
            <a:pPr algn="just"/>
            <a:r>
              <a:rPr lang="en-US" altLang="ko-KR" sz="2400" dirty="0" smtClean="0">
                <a:sym typeface="Wingdings" panose="05000000000000000000" pitchFamily="2" charset="2"/>
              </a:rPr>
              <a:t> Expected distance between two points getting smaller as the number of common ‘1’ bits </a:t>
            </a:r>
            <a:r>
              <a:rPr lang="en-US" altLang="ko-KR" sz="2000" dirty="0" smtClean="0">
                <a:sym typeface="Wingdings" panose="05000000000000000000" pitchFamily="2" charset="2"/>
              </a:rPr>
              <a:t>(common bounding hyper-spheres) </a:t>
            </a:r>
            <a:r>
              <a:rPr lang="en-US" altLang="ko-KR" sz="2400" dirty="0" smtClean="0">
                <a:sym typeface="Wingdings" panose="05000000000000000000" pitchFamily="2" charset="2"/>
              </a:rPr>
              <a:t>increases.</a:t>
            </a:r>
            <a:endParaRPr lang="en-US" altLang="ko-KR" dirty="0"/>
          </a:p>
        </p:txBody>
      </p:sp>
      <p:sp>
        <p:nvSpPr>
          <p:cNvPr id="14" name="타원 13"/>
          <p:cNvSpPr/>
          <p:nvPr/>
        </p:nvSpPr>
        <p:spPr bwMode="auto">
          <a:xfrm>
            <a:off x="755576" y="2636912"/>
            <a:ext cx="42334" cy="31720"/>
          </a:xfrm>
          <a:prstGeom prst="ellipse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타원 14"/>
          <p:cNvSpPr/>
          <p:nvPr/>
        </p:nvSpPr>
        <p:spPr bwMode="auto">
          <a:xfrm>
            <a:off x="1331640" y="2636912"/>
            <a:ext cx="42334" cy="31720"/>
          </a:xfrm>
          <a:prstGeom prst="ellipse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타원 15"/>
          <p:cNvSpPr/>
          <p:nvPr/>
        </p:nvSpPr>
        <p:spPr bwMode="auto">
          <a:xfrm>
            <a:off x="4522630" y="1628800"/>
            <a:ext cx="42334" cy="31720"/>
          </a:xfrm>
          <a:prstGeom prst="ellipse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타원 16"/>
          <p:cNvSpPr/>
          <p:nvPr/>
        </p:nvSpPr>
        <p:spPr bwMode="auto">
          <a:xfrm>
            <a:off x="4499992" y="1165032"/>
            <a:ext cx="42334" cy="31720"/>
          </a:xfrm>
          <a:prstGeom prst="ellipse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타원 17"/>
          <p:cNvSpPr/>
          <p:nvPr/>
        </p:nvSpPr>
        <p:spPr bwMode="auto">
          <a:xfrm>
            <a:off x="3491880" y="2924944"/>
            <a:ext cx="42334" cy="31720"/>
          </a:xfrm>
          <a:prstGeom prst="ellipse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타원 18"/>
          <p:cNvSpPr/>
          <p:nvPr/>
        </p:nvSpPr>
        <p:spPr bwMode="auto">
          <a:xfrm>
            <a:off x="3089506" y="3181256"/>
            <a:ext cx="42334" cy="31720"/>
          </a:xfrm>
          <a:prstGeom prst="ellipse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타원 19"/>
          <p:cNvSpPr/>
          <p:nvPr/>
        </p:nvSpPr>
        <p:spPr bwMode="auto">
          <a:xfrm>
            <a:off x="5652120" y="2893224"/>
            <a:ext cx="42334" cy="31720"/>
          </a:xfrm>
          <a:prstGeom prst="ellipse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타원 20"/>
          <p:cNvSpPr/>
          <p:nvPr/>
        </p:nvSpPr>
        <p:spPr bwMode="auto">
          <a:xfrm>
            <a:off x="6084168" y="3109248"/>
            <a:ext cx="42334" cy="31720"/>
          </a:xfrm>
          <a:prstGeom prst="ellipse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타원 21"/>
          <p:cNvSpPr/>
          <p:nvPr/>
        </p:nvSpPr>
        <p:spPr bwMode="auto">
          <a:xfrm>
            <a:off x="7956376" y="2132856"/>
            <a:ext cx="42334" cy="31720"/>
          </a:xfrm>
          <a:prstGeom prst="ellipse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타원 22"/>
          <p:cNvSpPr/>
          <p:nvPr/>
        </p:nvSpPr>
        <p:spPr bwMode="auto">
          <a:xfrm>
            <a:off x="8130066" y="2276872"/>
            <a:ext cx="42334" cy="31720"/>
          </a:xfrm>
          <a:prstGeom prst="ellipse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54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9332" cy="1143000"/>
          </a:xfrm>
        </p:spPr>
        <p:txBody>
          <a:bodyPr>
            <a:normAutofit/>
          </a:bodyPr>
          <a:lstStyle/>
          <a:p>
            <a:r>
              <a:rPr lang="en-US" altLang="ko-KR" sz="4000" dirty="0" smtClean="0"/>
              <a:t>Spherical Hamming Distance (SHD)</a:t>
            </a:r>
            <a:endParaRPr lang="ko-KR" altLang="en-US" sz="4000" dirty="0"/>
          </a:p>
        </p:txBody>
      </p:sp>
      <p:sp>
        <p:nvSpPr>
          <p:cNvPr id="3" name="슬라이드 번호 개체 틀 2"/>
          <p:cNvSpPr>
            <a:spLocks noGrp="1" noChangeAspect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51</a:t>
            </a:fld>
            <a:endParaRPr lang="ko-KR" altLang="en-US"/>
          </a:p>
        </p:txBody>
      </p:sp>
      <p:pic>
        <p:nvPicPr>
          <p:cNvPr id="7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446" y="2212970"/>
            <a:ext cx="5085107" cy="1429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0" y="4221088"/>
                <a:ext cx="91440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ko-KR" sz="2800" dirty="0" smtClean="0"/>
                  <a:t>Hamming Distance divided by the number of common ‘1’s.</a:t>
                </a:r>
              </a:p>
              <a:p>
                <a:pPr algn="just"/>
                <a:endParaRPr lang="en-US" altLang="ko-KR" sz="2800" dirty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8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altLang="ko-KR" sz="28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ko-KR" sz="2800" b="0" i="1" smtClean="0">
                          <a:latin typeface="Cambria Math"/>
                        </a:rPr>
                        <m:t>: </m:t>
                      </m:r>
                      <m:r>
                        <a:rPr lang="en-US" altLang="ko-KR" sz="2800" b="0" i="1" smtClean="0">
                          <a:latin typeface="Cambria Math"/>
                        </a:rPr>
                        <m:t>𝑏𝑖𝑛𝑎𝑟𝑦</m:t>
                      </m:r>
                      <m:r>
                        <a:rPr lang="en-US" altLang="ko-KR" sz="2800" b="0" i="1" smtClean="0">
                          <a:latin typeface="Cambria Math"/>
                        </a:rPr>
                        <m:t> </m:t>
                      </m:r>
                      <m:r>
                        <a:rPr lang="en-US" altLang="ko-KR" sz="2800" b="0" i="1" smtClean="0">
                          <a:latin typeface="Cambria Math"/>
                        </a:rPr>
                        <m:t>𝑐𝑜𝑑𝑒</m:t>
                      </m:r>
                      <m:r>
                        <a:rPr lang="en-US" altLang="ko-KR" sz="2800" b="0" i="1" smtClean="0">
                          <a:latin typeface="Cambria Math"/>
                        </a:rPr>
                        <m:t>     ⊕:</m:t>
                      </m:r>
                      <m:r>
                        <a:rPr lang="en-US" altLang="ko-KR" sz="2800" b="0" i="1" smtClean="0">
                          <a:latin typeface="Cambria Math"/>
                          <a:ea typeface="Cambria Math"/>
                        </a:rPr>
                        <m:t>𝑋𝑂𝑅</m:t>
                      </m:r>
                      <m:r>
                        <a:rPr lang="en-US" altLang="ko-KR" sz="2800" b="0" i="1" smtClean="0">
                          <a:latin typeface="Cambria Math"/>
                          <a:ea typeface="Cambria Math"/>
                        </a:rPr>
                        <m:t>       ⋏:</m:t>
                      </m:r>
                      <m:r>
                        <a:rPr lang="en-US" altLang="ko-KR" sz="2800" b="0" i="1" smtClean="0">
                          <a:latin typeface="Cambria Math"/>
                          <a:ea typeface="Cambria Math"/>
                        </a:rPr>
                        <m:t>𝐴𝑁𝐷</m:t>
                      </m:r>
                    </m:oMath>
                  </m:oMathPara>
                </a14:m>
                <a:endParaRPr lang="en-US" altLang="ko-KR" sz="2800" dirty="0" smtClean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21088"/>
                <a:ext cx="9144000" cy="1384995"/>
              </a:xfrm>
              <a:prstGeom prst="rect">
                <a:avLst/>
              </a:prstGeom>
              <a:blipFill rotWithShape="0">
                <a:blip r:embed="rId3"/>
                <a:stretch>
                  <a:fillRect l="-1333" t="-438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202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9332" cy="1143000"/>
          </a:xfrm>
        </p:spPr>
        <p:txBody>
          <a:bodyPr>
            <a:normAutofit/>
          </a:bodyPr>
          <a:lstStyle/>
          <a:p>
            <a:r>
              <a:rPr lang="en-US" altLang="ko-KR" sz="4000" dirty="0" err="1" smtClean="0"/>
              <a:t>Orthogonality</a:t>
            </a:r>
            <a:r>
              <a:rPr lang="en-US" altLang="ko-KR" sz="4000" dirty="0" smtClean="0"/>
              <a:t> in High-Dim Space*</a:t>
            </a:r>
            <a:endParaRPr lang="ko-KR" altLang="en-US" sz="4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52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내용 개체 틀 2"/>
              <p:cNvSpPr txBox="1">
                <a:spLocks/>
              </p:cNvSpPr>
              <p:nvPr/>
            </p:nvSpPr>
            <p:spPr>
              <a:xfrm>
                <a:off x="207055" y="1052736"/>
                <a:ext cx="8892480" cy="56886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2800" dirty="0" smtClean="0"/>
                  <a:t>The surface area of a hyper-sphere in a high-dim space is dominated by its equator.</a:t>
                </a:r>
              </a:p>
              <a:p>
                <a:endParaRPr lang="en-US" altLang="ko-KR" sz="2800" dirty="0"/>
              </a:p>
              <a:p>
                <a:r>
                  <a:rPr lang="en-US" altLang="ko-KR" sz="2800" dirty="0" smtClean="0"/>
                  <a:t>Given randomly chosen point </a:t>
                </a:r>
                <a14:m>
                  <m:oMath xmlns:m="http://schemas.openxmlformats.org/officeDocument/2006/math">
                    <m:r>
                      <a:rPr lang="en-US" altLang="ko-KR" sz="28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ko-KR" sz="2800" dirty="0" smtClean="0"/>
                  <a:t> on the</a:t>
                </a:r>
                <a:br>
                  <a:rPr lang="en-US" altLang="ko-KR" sz="2800" dirty="0" smtClean="0"/>
                </a:br>
                <a:r>
                  <a:rPr lang="en-US" altLang="ko-KR" sz="2800" dirty="0" smtClean="0"/>
                  <a:t>surface. We rotate coordinate system </a:t>
                </a:r>
                <a:br>
                  <a:rPr lang="en-US" altLang="ko-KR" sz="2800" dirty="0" smtClean="0"/>
                </a:br>
                <a:r>
                  <a:rPr lang="en-US" altLang="ko-KR" sz="2800" dirty="0" smtClean="0"/>
                  <a:t>such that </a:t>
                </a:r>
                <a14:m>
                  <m:oMath xmlns:m="http://schemas.openxmlformats.org/officeDocument/2006/math">
                    <m:r>
                      <a:rPr lang="en-US" altLang="ko-KR" sz="28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ko-KR" sz="2800" dirty="0" smtClean="0"/>
                  <a:t> located at the north pole.</a:t>
                </a:r>
              </a:p>
              <a:p>
                <a:endParaRPr lang="en-US" altLang="ko-KR" sz="2800" dirty="0" smtClean="0"/>
              </a:p>
              <a:p>
                <a:r>
                  <a:rPr lang="en-US" altLang="ko-KR" sz="2800" dirty="0" smtClean="0"/>
                  <a:t>We have high probability that another randomly chosen point </a:t>
                </a:r>
                <a14:m>
                  <m:oMath xmlns:m="http://schemas.openxmlformats.org/officeDocument/2006/math">
                    <m:r>
                      <a:rPr lang="en-US" altLang="ko-KR" sz="2800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altLang="ko-KR" sz="2800" dirty="0" smtClean="0"/>
                  <a:t> located at the equator. Thus it is highly likely that </a:t>
                </a:r>
                <a14:m>
                  <m:oMath xmlns:m="http://schemas.openxmlformats.org/officeDocument/2006/math">
                    <m:r>
                      <a:rPr lang="en-US" altLang="ko-KR" sz="2800" i="1">
                        <a:latin typeface="Cambria Math"/>
                      </a:rPr>
                      <m:t>𝑥</m:t>
                    </m:r>
                    <m:r>
                      <a:rPr lang="en-US" altLang="ko-KR" sz="2800" b="0" i="1" smtClean="0">
                        <a:latin typeface="Cambria Math"/>
                      </a:rPr>
                      <m:t>−</m:t>
                    </m:r>
                    <m:r>
                      <a:rPr lang="en-US" altLang="ko-KR" sz="2800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altLang="ko-KR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ko-KR" sz="2800" b="0" i="1" smtClean="0">
                        <a:latin typeface="Cambria Math"/>
                      </a:rPr>
                      <m:t>𝑦</m:t>
                    </m:r>
                    <m:r>
                      <a:rPr lang="en-US" altLang="ko-KR" sz="2800" b="0" i="1" smtClean="0">
                        <a:latin typeface="Cambria Math"/>
                      </a:rPr>
                      <m:t>−</m:t>
                    </m:r>
                    <m:r>
                      <a:rPr lang="en-US" altLang="ko-KR" sz="2800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altLang="ko-KR" sz="2800" dirty="0" smtClean="0"/>
                  <a:t> are orthogonal.</a:t>
                </a:r>
              </a:p>
              <a:p>
                <a:endParaRPr lang="en-US" altLang="ko-KR" sz="2800" dirty="0"/>
              </a:p>
              <a:p>
                <a:endParaRPr lang="en-US" altLang="ko-KR" sz="2800" dirty="0" smtClean="0"/>
              </a:p>
              <a:p>
                <a:endParaRPr lang="en-US" altLang="ko-KR" sz="2400" dirty="0" smtClean="0"/>
              </a:p>
              <a:p>
                <a:endParaRPr lang="en-US" altLang="ko-KR" dirty="0" smtClean="0"/>
              </a:p>
              <a:p>
                <a:endParaRPr lang="en-US" altLang="ko-KR" dirty="0" smtClean="0"/>
              </a:p>
            </p:txBody>
          </p:sp>
        </mc:Choice>
        <mc:Fallback xmlns="">
          <p:sp>
            <p:nvSpPr>
              <p:cNvPr id="13" name="내용 개체 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055" y="1052736"/>
                <a:ext cx="8892480" cy="5688632"/>
              </a:xfrm>
              <a:prstGeom prst="rect">
                <a:avLst/>
              </a:prstGeom>
              <a:blipFill rotWithShape="0">
                <a:blip r:embed="rId2"/>
                <a:stretch>
                  <a:fillRect l="-1234" t="-1179" r="-96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그룹 39"/>
          <p:cNvGrpSpPr/>
          <p:nvPr/>
        </p:nvGrpSpPr>
        <p:grpSpPr>
          <a:xfrm>
            <a:off x="6804115" y="1540434"/>
            <a:ext cx="2273446" cy="2200310"/>
            <a:chOff x="6804115" y="1540434"/>
            <a:chExt cx="2273446" cy="2200310"/>
          </a:xfrm>
        </p:grpSpPr>
        <p:sp>
          <p:nvSpPr>
            <p:cNvPr id="8" name="타원 7"/>
            <p:cNvSpPr/>
            <p:nvPr/>
          </p:nvSpPr>
          <p:spPr>
            <a:xfrm>
              <a:off x="7277361" y="1940544"/>
              <a:ext cx="1800200" cy="1800200"/>
            </a:xfrm>
            <a:prstGeom prst="ellipse">
              <a:avLst/>
            </a:prstGeom>
            <a:noFill/>
            <a:ln>
              <a:solidFill>
                <a:srgbClr val="1C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타원 8"/>
            <p:cNvSpPr/>
            <p:nvPr/>
          </p:nvSpPr>
          <p:spPr>
            <a:xfrm>
              <a:off x="7277361" y="2732632"/>
              <a:ext cx="1800200" cy="324036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7956243" y="1540434"/>
                  <a:ext cx="64125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000" b="0" i="1" smtClean="0"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ko-KR" altLang="en-US" sz="20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56243" y="1540434"/>
                  <a:ext cx="641255" cy="40011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타원 18"/>
            <p:cNvSpPr/>
            <p:nvPr/>
          </p:nvSpPr>
          <p:spPr>
            <a:xfrm>
              <a:off x="8125610" y="1914417"/>
              <a:ext cx="84733" cy="84773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8063674" y="2656558"/>
                  <a:ext cx="64125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000" b="0" i="1" smtClean="0">
                            <a:latin typeface="Cambria Math"/>
                          </a:rPr>
                          <m:t>𝑐</m:t>
                        </m:r>
                      </m:oMath>
                    </m:oMathPara>
                  </a14:m>
                  <a:endParaRPr lang="ko-KR" altLang="en-US" sz="20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3674" y="2656558"/>
                  <a:ext cx="641255" cy="40011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타원 20"/>
            <p:cNvSpPr/>
            <p:nvPr/>
          </p:nvSpPr>
          <p:spPr>
            <a:xfrm>
              <a:off x="8121177" y="2868523"/>
              <a:ext cx="84733" cy="84773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6804115" y="2640589"/>
                  <a:ext cx="64125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000" b="0" i="1" smtClean="0"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ko-KR" altLang="en-US" sz="2000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4115" y="2640589"/>
                  <a:ext cx="641255" cy="40011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0606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타원 23"/>
            <p:cNvSpPr/>
            <p:nvPr/>
          </p:nvSpPr>
          <p:spPr>
            <a:xfrm>
              <a:off x="7236163" y="2863400"/>
              <a:ext cx="84733" cy="84773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cxnSp>
          <p:nvCxnSpPr>
            <p:cNvPr id="25" name="직선 연결선 24"/>
            <p:cNvCxnSpPr/>
            <p:nvPr/>
          </p:nvCxnSpPr>
          <p:spPr>
            <a:xfrm flipH="1">
              <a:off x="8163558" y="1986775"/>
              <a:ext cx="4433" cy="894163"/>
            </a:xfrm>
            <a:prstGeom prst="line">
              <a:avLst/>
            </a:prstGeom>
            <a:ln w="25400">
              <a:solidFill>
                <a:srgbClr val="1C1C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연결선 27"/>
            <p:cNvCxnSpPr>
              <a:stCxn id="24" idx="6"/>
              <a:endCxn id="21" idx="2"/>
            </p:cNvCxnSpPr>
            <p:nvPr/>
          </p:nvCxnSpPr>
          <p:spPr>
            <a:xfrm>
              <a:off x="7320896" y="2905787"/>
              <a:ext cx="800281" cy="5123"/>
            </a:xfrm>
            <a:prstGeom prst="line">
              <a:avLst/>
            </a:prstGeom>
            <a:ln w="25400">
              <a:solidFill>
                <a:srgbClr val="1C1C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그룹 38"/>
            <p:cNvGrpSpPr/>
            <p:nvPr/>
          </p:nvGrpSpPr>
          <p:grpSpPr>
            <a:xfrm>
              <a:off x="7956243" y="2732632"/>
              <a:ext cx="207315" cy="175716"/>
              <a:chOff x="7812360" y="2916718"/>
              <a:chExt cx="207315" cy="175716"/>
            </a:xfrm>
          </p:grpSpPr>
          <p:cxnSp>
            <p:nvCxnSpPr>
              <p:cNvPr id="34" name="직선 연결선 33"/>
              <p:cNvCxnSpPr/>
              <p:nvPr/>
            </p:nvCxnSpPr>
            <p:spPr>
              <a:xfrm flipV="1">
                <a:off x="7812360" y="2916718"/>
                <a:ext cx="0" cy="175716"/>
              </a:xfrm>
              <a:prstGeom prst="line">
                <a:avLst/>
              </a:prstGeom>
              <a:ln w="25400">
                <a:solidFill>
                  <a:srgbClr val="0000CC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직선 연결선 37"/>
              <p:cNvCxnSpPr/>
              <p:nvPr/>
            </p:nvCxnSpPr>
            <p:spPr>
              <a:xfrm flipH="1">
                <a:off x="7812360" y="2916718"/>
                <a:ext cx="207315" cy="0"/>
              </a:xfrm>
              <a:prstGeom prst="line">
                <a:avLst/>
              </a:prstGeom>
              <a:ln w="25400">
                <a:solidFill>
                  <a:srgbClr val="0000CC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3" name="TextBox 42"/>
          <p:cNvSpPr txBox="1"/>
          <p:nvPr/>
        </p:nvSpPr>
        <p:spPr>
          <a:xfrm>
            <a:off x="3345528" y="5973071"/>
            <a:ext cx="58236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 smtClean="0"/>
              <a:t>* Detailed proof is given in the course notes of mathematical foundations for the information age </a:t>
            </a:r>
            <a:br>
              <a:rPr lang="en-US" altLang="ko-KR" dirty="0" smtClean="0"/>
            </a:br>
            <a:r>
              <a:rPr lang="en-US" altLang="ko-KR" dirty="0" smtClean="0"/>
              <a:t>[J. </a:t>
            </a:r>
            <a:r>
              <a:rPr lang="en-US" altLang="ko-KR" dirty="0" err="1" smtClean="0"/>
              <a:t>Hopcroft</a:t>
            </a:r>
            <a:r>
              <a:rPr lang="en-US" altLang="ko-KR" dirty="0" smtClean="0"/>
              <a:t>, 2010]</a:t>
            </a:r>
          </a:p>
        </p:txBody>
      </p:sp>
    </p:spTree>
    <p:extLst>
      <p:ext uri="{BB962C8B-B14F-4D97-AF65-F5344CB8AC3E}">
        <p14:creationId xmlns:p14="http://schemas.microsoft.com/office/powerpoint/2010/main" val="255173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9332" cy="1143000"/>
          </a:xfrm>
        </p:spPr>
        <p:txBody>
          <a:bodyPr>
            <a:normAutofit/>
          </a:bodyPr>
          <a:lstStyle/>
          <a:p>
            <a:r>
              <a:rPr lang="en-US" altLang="ko-KR" sz="4000" dirty="0" smtClean="0"/>
              <a:t>Image Search Framework</a:t>
            </a:r>
            <a:endParaRPr lang="ko-KR" altLang="en-US" sz="4000" dirty="0"/>
          </a:p>
        </p:txBody>
      </p:sp>
      <p:sp>
        <p:nvSpPr>
          <p:cNvPr id="40" name="슬라이드 번호 개체 틀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371557" y="3084189"/>
            <a:ext cx="1613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CC"/>
                </a:solidFill>
              </a:rPr>
              <a:t>index</a:t>
            </a:r>
            <a:br>
              <a:rPr lang="en-US" sz="2000" dirty="0" smtClean="0">
                <a:solidFill>
                  <a:srgbClr val="0000CC"/>
                </a:solidFill>
              </a:rPr>
            </a:br>
            <a:r>
              <a:rPr lang="en-US" sz="2000" dirty="0" smtClean="0">
                <a:solidFill>
                  <a:srgbClr val="0000CC"/>
                </a:solidFill>
              </a:rPr>
              <a:t>encode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0" name="Right Arrow 15"/>
          <p:cNvSpPr/>
          <p:nvPr/>
        </p:nvSpPr>
        <p:spPr>
          <a:xfrm>
            <a:off x="1668328" y="3753515"/>
            <a:ext cx="832465" cy="267419"/>
          </a:xfrm>
          <a:prstGeom prst="rightArrow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그룹 10"/>
          <p:cNvGrpSpPr/>
          <p:nvPr/>
        </p:nvGrpSpPr>
        <p:grpSpPr>
          <a:xfrm>
            <a:off x="113310" y="5153738"/>
            <a:ext cx="1514137" cy="679268"/>
            <a:chOff x="61374" y="4923688"/>
            <a:chExt cx="1514137" cy="679268"/>
          </a:xfrm>
        </p:grpSpPr>
        <p:sp>
          <p:nvSpPr>
            <p:cNvPr id="12" name="직사각형 55"/>
            <p:cNvSpPr/>
            <p:nvPr/>
          </p:nvSpPr>
          <p:spPr>
            <a:xfrm>
              <a:off x="61374" y="4923688"/>
              <a:ext cx="1514137" cy="67926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dirty="0" smtClean="0">
                  <a:solidFill>
                    <a:schemeClr val="tx1"/>
                  </a:solidFill>
                </a:rPr>
                <a:t>Query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pic>
          <p:nvPicPr>
            <p:cNvPr id="13" name="Picture 2" descr="C:\Users\heo\Downloads\tiger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442" y="4982501"/>
              <a:ext cx="702050" cy="561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순서도: 다중 문서 53"/>
          <p:cNvSpPr/>
          <p:nvPr/>
        </p:nvSpPr>
        <p:spPr>
          <a:xfrm>
            <a:off x="3887227" y="3232318"/>
            <a:ext cx="1767840" cy="1264920"/>
          </a:xfrm>
          <a:prstGeom prst="flowChartMultidocumen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00CC"/>
                </a:solidFill>
              </a:rPr>
              <a:t>Indexed Images</a:t>
            </a:r>
            <a:endParaRPr lang="ko-KR" altLang="en-US" dirty="0">
              <a:solidFill>
                <a:srgbClr val="0000CC"/>
              </a:solidFill>
            </a:endParaRPr>
          </a:p>
        </p:txBody>
      </p:sp>
      <p:sp>
        <p:nvSpPr>
          <p:cNvPr id="15" name="Right Arrow 11"/>
          <p:cNvSpPr/>
          <p:nvPr/>
        </p:nvSpPr>
        <p:spPr>
          <a:xfrm>
            <a:off x="2682205" y="3740660"/>
            <a:ext cx="925902" cy="267419"/>
          </a:xfrm>
          <a:prstGeom prst="rightArrow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ight Arrow 13"/>
          <p:cNvSpPr/>
          <p:nvPr/>
        </p:nvSpPr>
        <p:spPr>
          <a:xfrm>
            <a:off x="5796341" y="3740660"/>
            <a:ext cx="925902" cy="267419"/>
          </a:xfrm>
          <a:prstGeom prst="rightArrow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52722" y="3371328"/>
            <a:ext cx="1613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CC"/>
                </a:solidFill>
              </a:rPr>
              <a:t>search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8" name="Folded Corner 18"/>
          <p:cNvSpPr/>
          <p:nvPr/>
        </p:nvSpPr>
        <p:spPr>
          <a:xfrm>
            <a:off x="6853741" y="3232318"/>
            <a:ext cx="2031788" cy="1234059"/>
          </a:xfrm>
          <a:prstGeom prst="foldedCorne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CC"/>
                </a:solidFill>
              </a:rPr>
              <a:t>Similar Images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9" name="Picture 3" descr="C:\Users\heo\Downloads\tiger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832" y="3667856"/>
            <a:ext cx="629495" cy="43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heo\Downloads\103822523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300" y="3623569"/>
            <a:ext cx="369908" cy="55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heo\Downloads\45304887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836" y="3667856"/>
            <a:ext cx="367361" cy="55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C:\Users\heo\Downloads\AR1061-0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925" y="3695793"/>
            <a:ext cx="333997" cy="44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4"/>
          <p:cNvSpPr/>
          <p:nvPr/>
        </p:nvSpPr>
        <p:spPr>
          <a:xfrm>
            <a:off x="2564314" y="3005977"/>
            <a:ext cx="6494918" cy="1639390"/>
          </a:xfrm>
          <a:prstGeom prst="rect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직사각형 55"/>
          <p:cNvSpPr/>
          <p:nvPr/>
        </p:nvSpPr>
        <p:spPr>
          <a:xfrm>
            <a:off x="113310" y="3012732"/>
            <a:ext cx="1514137" cy="163939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chemeClr val="tx1"/>
                </a:solidFill>
              </a:rPr>
              <a:t>Feature Extractor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25" name="Right Arrow 26"/>
          <p:cNvSpPr/>
          <p:nvPr/>
        </p:nvSpPr>
        <p:spPr>
          <a:xfrm rot="16200000">
            <a:off x="656694" y="4769221"/>
            <a:ext cx="427369" cy="267419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Rectangle 27"/>
          <p:cNvSpPr/>
          <p:nvPr/>
        </p:nvSpPr>
        <p:spPr>
          <a:xfrm>
            <a:off x="1599600" y="3322327"/>
            <a:ext cx="956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 smtClean="0"/>
              <a:t>features</a:t>
            </a:r>
            <a:endParaRPr lang="ko-KR" altLang="en-US" dirty="0"/>
          </a:p>
        </p:txBody>
      </p:sp>
      <p:sp>
        <p:nvSpPr>
          <p:cNvPr id="27" name="순서도: 자기 디스크 26"/>
          <p:cNvSpPr/>
          <p:nvPr/>
        </p:nvSpPr>
        <p:spPr>
          <a:xfrm>
            <a:off x="258310" y="1412776"/>
            <a:ext cx="1224136" cy="1098339"/>
          </a:xfrm>
          <a:prstGeom prst="flowChartMagneticDisk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Image </a:t>
            </a:r>
            <a:r>
              <a:rPr lang="en-US" altLang="ko-KR" dirty="0" smtClean="0">
                <a:solidFill>
                  <a:schemeClr val="tx1"/>
                </a:solidFill>
              </a:rPr>
              <a:t>Database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8" name="Right Arrow 26"/>
          <p:cNvSpPr/>
          <p:nvPr/>
        </p:nvSpPr>
        <p:spPr>
          <a:xfrm rot="5400000">
            <a:off x="656694" y="2628214"/>
            <a:ext cx="427369" cy="267419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74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9332" cy="1143000"/>
          </a:xfrm>
        </p:spPr>
        <p:txBody>
          <a:bodyPr>
            <a:normAutofit/>
          </a:bodyPr>
          <a:lstStyle/>
          <a:p>
            <a:r>
              <a:rPr lang="en-US" altLang="ko-KR" sz="4000" dirty="0" smtClean="0"/>
              <a:t>Challenge</a:t>
            </a:r>
            <a:endParaRPr lang="ko-KR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내용 개체 틀 2"/>
              <p:cNvSpPr txBox="1">
                <a:spLocks/>
              </p:cNvSpPr>
              <p:nvPr/>
            </p:nvSpPr>
            <p:spPr>
              <a:xfrm>
                <a:off x="207055" y="1052735"/>
                <a:ext cx="8892480" cy="54753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2400" dirty="0"/>
                  <a:t>High dimensionality </a:t>
                </a:r>
                <a:r>
                  <a:rPr lang="en-US" altLang="ko-KR" sz="2400" dirty="0" smtClean="0"/>
                  <a:t>(&gt;</a:t>
                </a:r>
                <a:r>
                  <a:rPr lang="en-US" altLang="ko-KR" sz="2400" dirty="0"/>
                  <a:t>100dim)</a:t>
                </a:r>
              </a:p>
              <a:p>
                <a:r>
                  <a:rPr lang="en-US" altLang="ko-KR" sz="2400" dirty="0"/>
                  <a:t>Massive image databases (&gt; 100M</a:t>
                </a:r>
                <a:r>
                  <a:rPr lang="en-US" altLang="ko-KR" sz="2400" dirty="0" smtClean="0"/>
                  <a:t>)</a:t>
                </a:r>
              </a:p>
              <a:p>
                <a:endParaRPr lang="en-US" altLang="ko-KR" sz="2400" dirty="0"/>
              </a:p>
              <a:p>
                <a:endParaRPr lang="en-US" altLang="ko-KR" sz="2400" dirty="0" smtClean="0"/>
              </a:p>
              <a:p>
                <a:r>
                  <a:rPr lang="en-US" altLang="ko-KR" sz="2400" dirty="0" smtClean="0"/>
                  <a:t>A </a:t>
                </a:r>
                <a:r>
                  <a:rPr lang="en-US" altLang="ko-KR" sz="2400" dirty="0"/>
                  <a:t>simple calculation: </a:t>
                </a:r>
                <a14:m>
                  <m:oMath xmlns:m="http://schemas.openxmlformats.org/officeDocument/2006/math">
                    <m:r>
                      <a:rPr lang="en-US" altLang="ko-KR" sz="2400" i="1">
                        <a:latin typeface="Cambria Math" panose="02040503050406030204" pitchFamily="18" charset="0"/>
                      </a:rPr>
                      <m:t>128 </m:t>
                    </m:r>
                    <m:r>
                      <a:rPr lang="en-US" altLang="ko-KR" sz="2400" i="1">
                        <a:latin typeface="Cambria Math" panose="02040503050406030204" pitchFamily="18" charset="0"/>
                      </a:rPr>
                      <m:t>𝑏𝑖𝑡𝑠</m:t>
                    </m:r>
                    <m:r>
                      <a:rPr lang="en-US" altLang="ko-KR" sz="2400" i="1">
                        <a:latin typeface="Cambria Math" panose="02040503050406030204" pitchFamily="18" charset="0"/>
                      </a:rPr>
                      <m:t> ×100</m:t>
                    </m:r>
                    <m:r>
                      <a:rPr lang="en-US" altLang="ko-K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altLang="ko-K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≈1.6 </m:t>
                    </m:r>
                    <m:r>
                      <a:rPr lang="en-US" altLang="ko-K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𝐺𝐵</m:t>
                    </m:r>
                    <m:r>
                      <a:rPr lang="en-US" altLang="ko-K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ko-KR" sz="2400" dirty="0"/>
              </a:p>
              <a:p>
                <a:pPr lvl="1"/>
                <a:r>
                  <a:rPr lang="en-US" altLang="ko-KR" sz="2000" dirty="0"/>
                  <a:t>A few hundreds bits can be allocated to handle 100M images in a </a:t>
                </a:r>
                <a:r>
                  <a:rPr lang="en-US" altLang="ko-KR" sz="2000" dirty="0" smtClean="0"/>
                  <a:t>PC</a:t>
                </a:r>
                <a:r>
                  <a:rPr lang="en-US" altLang="ko-KR" sz="2000" dirty="0"/>
                  <a:t>.</a:t>
                </a:r>
              </a:p>
              <a:p>
                <a:endParaRPr lang="en-US" altLang="ko-KR" sz="2400" dirty="0" smtClean="0"/>
              </a:p>
              <a:p>
                <a:r>
                  <a:rPr lang="en-US" altLang="ko-KR" sz="2400" dirty="0"/>
                  <a:t>Hierarchical data </a:t>
                </a:r>
                <a:r>
                  <a:rPr lang="en-US" altLang="ko-KR" sz="2400" dirty="0" smtClean="0"/>
                  <a:t>structures </a:t>
                </a:r>
                <a:r>
                  <a:rPr lang="en-US" altLang="ko-KR" sz="2000" dirty="0" smtClean="0"/>
                  <a:t>(ex: </a:t>
                </a:r>
                <a:r>
                  <a:rPr lang="en-US" altLang="ko-KR" sz="2000" dirty="0" err="1" smtClean="0"/>
                  <a:t>kd</a:t>
                </a:r>
                <a:r>
                  <a:rPr lang="en-US" altLang="ko-KR" sz="2000" dirty="0" smtClean="0"/>
                  <a:t>-tree, R-tree)</a:t>
                </a:r>
                <a:endParaRPr lang="en-US" altLang="ko-KR" sz="2400" dirty="0"/>
              </a:p>
              <a:p>
                <a:pPr lvl="1"/>
                <a:r>
                  <a:rPr lang="en-US" altLang="ko-KR" sz="2200" dirty="0"/>
                  <a:t>Suffer from ‘curse of dimensionality’</a:t>
                </a:r>
              </a:p>
              <a:p>
                <a:pPr lvl="1"/>
                <a:r>
                  <a:rPr lang="en-US" altLang="ko-KR" sz="2200" dirty="0"/>
                  <a:t>Do not provide </a:t>
                </a:r>
                <a:r>
                  <a:rPr lang="en-US" altLang="ko-KR" sz="2200" dirty="0" smtClean="0"/>
                  <a:t>a compact data representation</a:t>
                </a:r>
                <a:endParaRPr lang="en-US" altLang="ko-KR" sz="2200" dirty="0"/>
              </a:p>
              <a:p>
                <a:pPr lvl="1"/>
                <a:r>
                  <a:rPr lang="en-US" altLang="ko-KR" sz="2200" dirty="0"/>
                  <a:t>Hard to support dynamic data</a:t>
                </a:r>
              </a:p>
              <a:p>
                <a:endParaRPr lang="en-US" altLang="ko-KR" sz="2400" dirty="0"/>
              </a:p>
            </p:txBody>
          </p:sp>
        </mc:Choice>
        <mc:Fallback xmlns="">
          <p:sp>
            <p:nvSpPr>
              <p:cNvPr id="164" name="내용 개체 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055" y="1052735"/>
                <a:ext cx="8892480" cy="5475375"/>
              </a:xfrm>
              <a:prstGeom prst="rect">
                <a:avLst/>
              </a:prstGeom>
              <a:blipFill rotWithShape="0">
                <a:blip r:embed="rId2"/>
                <a:stretch>
                  <a:fillRect l="-960" t="-89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9" name="슬라이드 번호 개체 틀 2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7</a:t>
            </a:fld>
            <a:endParaRPr lang="ko-KR" altLang="en-US"/>
          </a:p>
        </p:txBody>
      </p:sp>
      <p:graphicFrame>
        <p:nvGraphicFramePr>
          <p:cNvPr id="11" name="표 1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378052"/>
              </p:ext>
            </p:extLst>
          </p:nvPr>
        </p:nvGraphicFramePr>
        <p:xfrm>
          <a:off x="5363843" y="1196752"/>
          <a:ext cx="3670392" cy="1341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2120"/>
                <a:gridCol w="1368152"/>
                <a:gridCol w="1080120"/>
              </a:tblGrid>
              <a:tr h="28792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0" dirty="0" smtClean="0"/>
                        <a:t>Descriptor</a:t>
                      </a:r>
                      <a:endParaRPr lang="ko-KR" alt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/>
                        <a:t>Bag of Words</a:t>
                      </a:r>
                      <a:endParaRPr lang="ko-KR" alt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/>
                        <a:t>CNN</a:t>
                      </a:r>
                      <a:endParaRPr lang="ko-KR" altLang="en-US" sz="1600" b="0" dirty="0"/>
                    </a:p>
                  </a:txBody>
                  <a:tcPr anchor="ctr"/>
                </a:tc>
              </a:tr>
              <a:tr h="28835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0" dirty="0" smtClean="0"/>
                        <a:t>Dim</a:t>
                      </a:r>
                      <a:endParaRPr lang="ko-KR" alt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b="0" dirty="0" smtClean="0"/>
                        <a:t>1000+</a:t>
                      </a:r>
                      <a:endParaRPr lang="ko-KR" alt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b="0" dirty="0" smtClean="0"/>
                        <a:t>4000+</a:t>
                      </a:r>
                      <a:endParaRPr lang="ko-KR" altLang="en-US" sz="1600" b="0" dirty="0"/>
                    </a:p>
                  </a:txBody>
                  <a:tcPr anchor="ctr"/>
                </a:tc>
              </a:tr>
              <a:tr h="28792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0" dirty="0" smtClean="0"/>
                        <a:t>1 item</a:t>
                      </a:r>
                      <a:endParaRPr lang="ko-KR" alt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b="0" dirty="0" smtClean="0"/>
                        <a:t>4 KB</a:t>
                      </a:r>
                      <a:r>
                        <a:rPr lang="en-US" altLang="ko-KR" sz="1600" b="0" baseline="0" dirty="0" smtClean="0"/>
                        <a:t>+</a:t>
                      </a:r>
                      <a:endParaRPr lang="ko-KR" alt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b="0" dirty="0" smtClean="0"/>
                        <a:t>16 KB+</a:t>
                      </a:r>
                      <a:endParaRPr lang="ko-KR" altLang="en-US" sz="1600" b="0" dirty="0"/>
                    </a:p>
                  </a:txBody>
                  <a:tcPr anchor="ctr"/>
                </a:tc>
              </a:tr>
              <a:tr h="28792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0" dirty="0" smtClean="0"/>
                        <a:t>100M</a:t>
                      </a:r>
                      <a:r>
                        <a:rPr lang="en-US" altLang="ko-KR" sz="1600" b="0" baseline="0" dirty="0" smtClean="0"/>
                        <a:t> </a:t>
                      </a:r>
                      <a:r>
                        <a:rPr lang="en-US" altLang="ko-KR" sz="1600" b="0" dirty="0" smtClean="0"/>
                        <a:t>items</a:t>
                      </a:r>
                      <a:endParaRPr lang="ko-KR" alt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b="0" dirty="0" smtClean="0"/>
                        <a:t>400 GB+</a:t>
                      </a:r>
                      <a:endParaRPr lang="ko-KR" alt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b="0" dirty="0" smtClean="0"/>
                        <a:t>1.6 TB+</a:t>
                      </a:r>
                      <a:endParaRPr lang="ko-KR" altLang="en-US" sz="1600" b="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2" name="직사각형 32"/>
          <p:cNvSpPr/>
          <p:nvPr/>
        </p:nvSpPr>
        <p:spPr bwMode="auto">
          <a:xfrm>
            <a:off x="6444208" y="6381328"/>
            <a:ext cx="3024336" cy="369332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 err="1" smtClean="0">
                <a:ea typeface="맑은 고딕" pitchFamily="50" charset="-127"/>
              </a:rPr>
              <a:t>kd</a:t>
            </a:r>
            <a:r>
              <a:rPr lang="en-US" altLang="ko-KR" dirty="0" smtClean="0">
                <a:ea typeface="맑은 고딕" pitchFamily="50" charset="-127"/>
              </a:rPr>
              <a:t>-tree </a:t>
            </a:r>
            <a:r>
              <a:rPr lang="en-US" altLang="ko-KR" sz="1200" dirty="0" smtClean="0">
                <a:ea typeface="맑은 고딕" pitchFamily="50" charset="-127"/>
              </a:rPr>
              <a:t>[Bentley1975]</a:t>
            </a:r>
            <a:endParaRPr kumimoji="0" lang="ko-KR" altLang="en-US" sz="3200" i="0" u="none" strike="noStrike" cap="none" normalizeH="0" baseline="0" dirty="0" smtClean="0">
              <a:ln>
                <a:noFill/>
              </a:ln>
              <a:effectLst/>
              <a:ea typeface="맑은 고딕" pitchFamily="50" charset="-127"/>
            </a:endParaRPr>
          </a:p>
        </p:txBody>
      </p:sp>
      <p:grpSp>
        <p:nvGrpSpPr>
          <p:cNvPr id="13" name="Group 150"/>
          <p:cNvGrpSpPr/>
          <p:nvPr/>
        </p:nvGrpSpPr>
        <p:grpSpPr>
          <a:xfrm>
            <a:off x="6811152" y="5182924"/>
            <a:ext cx="2219204" cy="1197237"/>
            <a:chOff x="2156237" y="3645098"/>
            <a:chExt cx="3171210" cy="1710834"/>
          </a:xfrm>
        </p:grpSpPr>
        <p:grpSp>
          <p:nvGrpSpPr>
            <p:cNvPr id="14" name="그룹 236"/>
            <p:cNvGrpSpPr/>
            <p:nvPr/>
          </p:nvGrpSpPr>
          <p:grpSpPr>
            <a:xfrm>
              <a:off x="2156237" y="3645098"/>
              <a:ext cx="1710833" cy="1710834"/>
              <a:chOff x="1115616" y="4454052"/>
              <a:chExt cx="1710833" cy="1710834"/>
            </a:xfrm>
          </p:grpSpPr>
          <p:sp>
            <p:nvSpPr>
              <p:cNvPr id="45" name="직사각형 75"/>
              <p:cNvSpPr/>
              <p:nvPr/>
            </p:nvSpPr>
            <p:spPr>
              <a:xfrm>
                <a:off x="1115616" y="4454052"/>
                <a:ext cx="1710833" cy="171083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6" name="타원 76"/>
              <p:cNvSpPr/>
              <p:nvPr/>
            </p:nvSpPr>
            <p:spPr>
              <a:xfrm>
                <a:off x="2118614" y="5828776"/>
                <a:ext cx="84639" cy="9170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7" name="타원 77"/>
              <p:cNvSpPr/>
              <p:nvPr/>
            </p:nvSpPr>
            <p:spPr>
              <a:xfrm>
                <a:off x="1422965" y="5584373"/>
                <a:ext cx="84639" cy="9170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8" name="타원 78"/>
              <p:cNvSpPr/>
              <p:nvPr/>
            </p:nvSpPr>
            <p:spPr>
              <a:xfrm>
                <a:off x="2522786" y="5065064"/>
                <a:ext cx="84639" cy="9170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9" name="타원 79"/>
              <p:cNvSpPr/>
              <p:nvPr/>
            </p:nvSpPr>
            <p:spPr>
              <a:xfrm>
                <a:off x="2278381" y="4698456"/>
                <a:ext cx="84639" cy="9170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0" name="타원 80"/>
              <p:cNvSpPr/>
              <p:nvPr/>
            </p:nvSpPr>
            <p:spPr>
              <a:xfrm>
                <a:off x="1690907" y="5889879"/>
                <a:ext cx="84639" cy="9170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1" name="타원 81"/>
              <p:cNvSpPr/>
              <p:nvPr/>
            </p:nvSpPr>
            <p:spPr>
              <a:xfrm>
                <a:off x="2461685" y="5492771"/>
                <a:ext cx="84639" cy="9170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2" name="타원 82"/>
              <p:cNvSpPr/>
              <p:nvPr/>
            </p:nvSpPr>
            <p:spPr>
              <a:xfrm>
                <a:off x="1972875" y="5065064"/>
                <a:ext cx="84639" cy="9170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53" name="직선 연결선 83"/>
              <p:cNvCxnSpPr/>
              <p:nvPr/>
            </p:nvCxnSpPr>
            <p:spPr>
              <a:xfrm>
                <a:off x="1115616" y="5309469"/>
                <a:ext cx="1710833" cy="0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직선 연결선 84"/>
              <p:cNvCxnSpPr/>
              <p:nvPr/>
            </p:nvCxnSpPr>
            <p:spPr>
              <a:xfrm>
                <a:off x="2160933" y="4454052"/>
                <a:ext cx="0" cy="855417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직선 연결선 85"/>
              <p:cNvCxnSpPr/>
              <p:nvPr/>
            </p:nvCxnSpPr>
            <p:spPr>
              <a:xfrm>
                <a:off x="1882312" y="5309469"/>
                <a:ext cx="0" cy="855417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직선 연결선 86"/>
              <p:cNvCxnSpPr/>
              <p:nvPr/>
            </p:nvCxnSpPr>
            <p:spPr>
              <a:xfrm>
                <a:off x="1678251" y="4479285"/>
                <a:ext cx="0" cy="855417"/>
              </a:xfrm>
              <a:prstGeom prst="line">
                <a:avLst/>
              </a:prstGeom>
              <a:ln w="38100">
                <a:solidFill>
                  <a:schemeClr val="accent3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직선 연결선 87"/>
              <p:cNvCxnSpPr/>
              <p:nvPr/>
            </p:nvCxnSpPr>
            <p:spPr>
              <a:xfrm>
                <a:off x="2160933" y="4906992"/>
                <a:ext cx="665516" cy="0"/>
              </a:xfrm>
              <a:prstGeom prst="line">
                <a:avLst/>
              </a:prstGeom>
              <a:ln w="38100">
                <a:solidFill>
                  <a:schemeClr val="accent3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직선 연결선 88"/>
              <p:cNvCxnSpPr/>
              <p:nvPr/>
            </p:nvCxnSpPr>
            <p:spPr>
              <a:xfrm>
                <a:off x="1882312" y="5758082"/>
                <a:ext cx="944137" cy="0"/>
              </a:xfrm>
              <a:prstGeom prst="line">
                <a:avLst/>
              </a:prstGeom>
              <a:ln w="38100">
                <a:solidFill>
                  <a:schemeClr val="accent3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직선 연결선 89"/>
              <p:cNvCxnSpPr/>
              <p:nvPr/>
            </p:nvCxnSpPr>
            <p:spPr>
              <a:xfrm>
                <a:off x="1559867" y="5327345"/>
                <a:ext cx="0" cy="837540"/>
              </a:xfrm>
              <a:prstGeom prst="line">
                <a:avLst/>
              </a:prstGeom>
              <a:ln w="38100">
                <a:solidFill>
                  <a:schemeClr val="accent3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타원 90"/>
              <p:cNvSpPr/>
              <p:nvPr/>
            </p:nvSpPr>
            <p:spPr>
              <a:xfrm>
                <a:off x="1287265" y="4864880"/>
                <a:ext cx="84639" cy="9170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1" name="포인트가 5개인 별 91"/>
              <p:cNvSpPr/>
              <p:nvPr/>
            </p:nvSpPr>
            <p:spPr>
              <a:xfrm>
                <a:off x="1422965" y="4666145"/>
                <a:ext cx="165278" cy="165278"/>
              </a:xfrm>
              <a:prstGeom prst="star5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5" name="그룹 166"/>
            <p:cNvGrpSpPr/>
            <p:nvPr/>
          </p:nvGrpSpPr>
          <p:grpSpPr>
            <a:xfrm>
              <a:off x="4016934" y="4271369"/>
              <a:ext cx="1310513" cy="1084563"/>
              <a:chOff x="2606570" y="4347327"/>
              <a:chExt cx="1637725" cy="1355359"/>
            </a:xfrm>
          </p:grpSpPr>
          <p:sp>
            <p:nvSpPr>
              <p:cNvPr id="16" name="직사각형 93"/>
              <p:cNvSpPr/>
              <p:nvPr/>
            </p:nvSpPr>
            <p:spPr>
              <a:xfrm>
                <a:off x="3333191" y="4347327"/>
                <a:ext cx="225893" cy="225893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직사각형 94"/>
              <p:cNvSpPr/>
              <p:nvPr/>
            </p:nvSpPr>
            <p:spPr>
              <a:xfrm>
                <a:off x="3107298" y="4714632"/>
                <a:ext cx="225893" cy="225893"/>
              </a:xfrm>
              <a:prstGeom prst="rect">
                <a:avLst/>
              </a:prstGeom>
              <a:noFill/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직사각형 95"/>
              <p:cNvSpPr/>
              <p:nvPr/>
            </p:nvSpPr>
            <p:spPr>
              <a:xfrm>
                <a:off x="3552743" y="4719956"/>
                <a:ext cx="225893" cy="225893"/>
              </a:xfrm>
              <a:prstGeom prst="rect">
                <a:avLst/>
              </a:prstGeom>
              <a:noFill/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직사각형 96"/>
              <p:cNvSpPr/>
              <p:nvPr/>
            </p:nvSpPr>
            <p:spPr>
              <a:xfrm>
                <a:off x="2775990" y="5137953"/>
                <a:ext cx="225893" cy="225893"/>
              </a:xfrm>
              <a:prstGeom prst="rect">
                <a:avLst/>
              </a:prstGeom>
              <a:noFill/>
              <a:ln w="190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직사각형 97"/>
              <p:cNvSpPr/>
              <p:nvPr/>
            </p:nvSpPr>
            <p:spPr>
              <a:xfrm>
                <a:off x="3101500" y="5137953"/>
                <a:ext cx="225893" cy="225893"/>
              </a:xfrm>
              <a:prstGeom prst="rect">
                <a:avLst/>
              </a:prstGeom>
              <a:noFill/>
              <a:ln w="190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직사각형 98"/>
              <p:cNvSpPr/>
              <p:nvPr/>
            </p:nvSpPr>
            <p:spPr>
              <a:xfrm>
                <a:off x="3564842" y="5137953"/>
                <a:ext cx="225893" cy="225893"/>
              </a:xfrm>
              <a:prstGeom prst="rect">
                <a:avLst/>
              </a:prstGeom>
              <a:noFill/>
              <a:ln w="190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직사각형 99"/>
              <p:cNvSpPr/>
              <p:nvPr/>
            </p:nvSpPr>
            <p:spPr>
              <a:xfrm>
                <a:off x="3905455" y="5137953"/>
                <a:ext cx="225893" cy="225893"/>
              </a:xfrm>
              <a:prstGeom prst="rect">
                <a:avLst/>
              </a:prstGeom>
              <a:noFill/>
              <a:ln w="190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23" name="직선 연결선 100"/>
              <p:cNvCxnSpPr>
                <a:stCxn id="16" idx="2"/>
                <a:endCxn id="17" idx="0"/>
              </p:cNvCxnSpPr>
              <p:nvPr/>
            </p:nvCxnSpPr>
            <p:spPr>
              <a:xfrm flipH="1">
                <a:off x="3220245" y="4573220"/>
                <a:ext cx="225893" cy="141411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직선 연결선 101"/>
              <p:cNvCxnSpPr>
                <a:stCxn id="16" idx="2"/>
                <a:endCxn id="18" idx="0"/>
              </p:cNvCxnSpPr>
              <p:nvPr/>
            </p:nvCxnSpPr>
            <p:spPr>
              <a:xfrm>
                <a:off x="3446138" y="4573220"/>
                <a:ext cx="219552" cy="146736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직선 연결선 102"/>
              <p:cNvCxnSpPr>
                <a:stCxn id="17" idx="2"/>
                <a:endCxn id="19" idx="0"/>
              </p:cNvCxnSpPr>
              <p:nvPr/>
            </p:nvCxnSpPr>
            <p:spPr>
              <a:xfrm flipH="1">
                <a:off x="2888936" y="4940525"/>
                <a:ext cx="331308" cy="197428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직선 연결선 103"/>
              <p:cNvCxnSpPr>
                <a:stCxn id="17" idx="2"/>
                <a:endCxn id="20" idx="0"/>
              </p:cNvCxnSpPr>
              <p:nvPr/>
            </p:nvCxnSpPr>
            <p:spPr>
              <a:xfrm flipH="1">
                <a:off x="3214447" y="4940525"/>
                <a:ext cx="5798" cy="197428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직선 연결선 104"/>
              <p:cNvCxnSpPr>
                <a:stCxn id="18" idx="2"/>
                <a:endCxn id="21" idx="0"/>
              </p:cNvCxnSpPr>
              <p:nvPr/>
            </p:nvCxnSpPr>
            <p:spPr>
              <a:xfrm>
                <a:off x="3665689" y="4945849"/>
                <a:ext cx="12100" cy="192104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직선 연결선 105"/>
              <p:cNvCxnSpPr>
                <a:stCxn id="18" idx="2"/>
                <a:endCxn id="22" idx="0"/>
              </p:cNvCxnSpPr>
              <p:nvPr/>
            </p:nvCxnSpPr>
            <p:spPr>
              <a:xfrm>
                <a:off x="3665689" y="4945849"/>
                <a:ext cx="352713" cy="192104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타원 106"/>
              <p:cNvSpPr/>
              <p:nvPr/>
            </p:nvSpPr>
            <p:spPr>
              <a:xfrm>
                <a:off x="2606570" y="5582003"/>
                <a:ext cx="111386" cy="12068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0" name="타원 107"/>
              <p:cNvSpPr/>
              <p:nvPr/>
            </p:nvSpPr>
            <p:spPr>
              <a:xfrm>
                <a:off x="2832463" y="5582003"/>
                <a:ext cx="111386" cy="12068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타원 108"/>
              <p:cNvSpPr/>
              <p:nvPr/>
            </p:nvSpPr>
            <p:spPr>
              <a:xfrm>
                <a:off x="3045027" y="5582003"/>
                <a:ext cx="111386" cy="12068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타원 109"/>
              <p:cNvSpPr/>
              <p:nvPr/>
            </p:nvSpPr>
            <p:spPr>
              <a:xfrm>
                <a:off x="3257769" y="5582003"/>
                <a:ext cx="111386" cy="12068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" name="타원 110"/>
              <p:cNvSpPr/>
              <p:nvPr/>
            </p:nvSpPr>
            <p:spPr>
              <a:xfrm>
                <a:off x="3510142" y="5582003"/>
                <a:ext cx="111386" cy="12068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" name="타원 111"/>
              <p:cNvSpPr/>
              <p:nvPr/>
            </p:nvSpPr>
            <p:spPr>
              <a:xfrm>
                <a:off x="3731021" y="5582003"/>
                <a:ext cx="111386" cy="12068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타원 112"/>
              <p:cNvSpPr/>
              <p:nvPr/>
            </p:nvSpPr>
            <p:spPr>
              <a:xfrm>
                <a:off x="3907016" y="5582003"/>
                <a:ext cx="111386" cy="12068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" name="타원 113"/>
              <p:cNvSpPr/>
              <p:nvPr/>
            </p:nvSpPr>
            <p:spPr>
              <a:xfrm>
                <a:off x="4132909" y="5582003"/>
                <a:ext cx="111386" cy="12068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37" name="직선 연결선 114"/>
              <p:cNvCxnSpPr>
                <a:stCxn id="19" idx="2"/>
                <a:endCxn id="29" idx="0"/>
              </p:cNvCxnSpPr>
              <p:nvPr/>
            </p:nvCxnSpPr>
            <p:spPr>
              <a:xfrm flipH="1">
                <a:off x="2662263" y="5363846"/>
                <a:ext cx="226673" cy="218157"/>
              </a:xfrm>
              <a:prstGeom prst="line">
                <a:avLst/>
              </a:prstGeom>
              <a:ln w="190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직선 연결선 115"/>
              <p:cNvCxnSpPr>
                <a:stCxn id="19" idx="2"/>
                <a:endCxn id="30" idx="0"/>
              </p:cNvCxnSpPr>
              <p:nvPr/>
            </p:nvCxnSpPr>
            <p:spPr>
              <a:xfrm flipH="1">
                <a:off x="2888156" y="5363846"/>
                <a:ext cx="780" cy="218157"/>
              </a:xfrm>
              <a:prstGeom prst="line">
                <a:avLst/>
              </a:prstGeom>
              <a:ln w="190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직선 연결선 116"/>
              <p:cNvCxnSpPr>
                <a:stCxn id="20" idx="2"/>
                <a:endCxn id="31" idx="0"/>
              </p:cNvCxnSpPr>
              <p:nvPr/>
            </p:nvCxnSpPr>
            <p:spPr>
              <a:xfrm flipH="1">
                <a:off x="3100720" y="5363846"/>
                <a:ext cx="113727" cy="218157"/>
              </a:xfrm>
              <a:prstGeom prst="line">
                <a:avLst/>
              </a:prstGeom>
              <a:ln w="190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직선 연결선 117"/>
              <p:cNvCxnSpPr>
                <a:stCxn id="20" idx="2"/>
                <a:endCxn id="32" idx="0"/>
              </p:cNvCxnSpPr>
              <p:nvPr/>
            </p:nvCxnSpPr>
            <p:spPr>
              <a:xfrm>
                <a:off x="3214447" y="5363846"/>
                <a:ext cx="99016" cy="218157"/>
              </a:xfrm>
              <a:prstGeom prst="line">
                <a:avLst/>
              </a:prstGeom>
              <a:ln w="190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직선 연결선 118"/>
              <p:cNvCxnSpPr>
                <a:stCxn id="21" idx="2"/>
                <a:endCxn id="33" idx="0"/>
              </p:cNvCxnSpPr>
              <p:nvPr/>
            </p:nvCxnSpPr>
            <p:spPr>
              <a:xfrm flipH="1">
                <a:off x="3565835" y="5363846"/>
                <a:ext cx="111954" cy="218157"/>
              </a:xfrm>
              <a:prstGeom prst="line">
                <a:avLst/>
              </a:prstGeom>
              <a:ln w="190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직선 연결선 119"/>
              <p:cNvCxnSpPr>
                <a:stCxn id="21" idx="2"/>
                <a:endCxn id="34" idx="0"/>
              </p:cNvCxnSpPr>
              <p:nvPr/>
            </p:nvCxnSpPr>
            <p:spPr>
              <a:xfrm>
                <a:off x="3677789" y="5363846"/>
                <a:ext cx="108925" cy="218157"/>
              </a:xfrm>
              <a:prstGeom prst="line">
                <a:avLst/>
              </a:prstGeom>
              <a:ln w="190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직선 연결선 120"/>
              <p:cNvCxnSpPr>
                <a:stCxn id="22" idx="2"/>
                <a:endCxn id="35" idx="0"/>
              </p:cNvCxnSpPr>
              <p:nvPr/>
            </p:nvCxnSpPr>
            <p:spPr>
              <a:xfrm flipH="1">
                <a:off x="3962709" y="5363846"/>
                <a:ext cx="55693" cy="218157"/>
              </a:xfrm>
              <a:prstGeom prst="line">
                <a:avLst/>
              </a:prstGeom>
              <a:ln w="190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직선 연결선 121"/>
              <p:cNvCxnSpPr>
                <a:stCxn id="22" idx="2"/>
                <a:endCxn id="36" idx="0"/>
              </p:cNvCxnSpPr>
              <p:nvPr/>
            </p:nvCxnSpPr>
            <p:spPr>
              <a:xfrm>
                <a:off x="4018402" y="5363846"/>
                <a:ext cx="170200" cy="218157"/>
              </a:xfrm>
              <a:prstGeom prst="line">
                <a:avLst/>
              </a:prstGeom>
              <a:ln w="190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82063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9332" cy="1143000"/>
          </a:xfrm>
        </p:spPr>
        <p:txBody>
          <a:bodyPr>
            <a:normAutofit/>
          </a:bodyPr>
          <a:lstStyle/>
          <a:p>
            <a:r>
              <a:rPr lang="en-US" altLang="ko-KR" sz="4000" dirty="0" smtClean="0"/>
              <a:t>Indexing and Encoding</a:t>
            </a:r>
            <a:endParaRPr lang="ko-KR" altLang="en-US" sz="4000" dirty="0"/>
          </a:p>
        </p:txBody>
      </p:sp>
      <p:sp>
        <p:nvSpPr>
          <p:cNvPr id="40" name="슬라이드 번호 개체 틀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8</a:t>
            </a:fld>
            <a:endParaRPr lang="ko-KR" altLang="en-US"/>
          </a:p>
        </p:txBody>
      </p:sp>
      <p:sp>
        <p:nvSpPr>
          <p:cNvPr id="71" name="Rectangle 6"/>
          <p:cNvSpPr/>
          <p:nvPr/>
        </p:nvSpPr>
        <p:spPr>
          <a:xfrm>
            <a:off x="918494" y="3041978"/>
            <a:ext cx="1428750" cy="10306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i="1" dirty="0" smtClean="0">
                <a:solidFill>
                  <a:schemeClr val="tx1"/>
                </a:solidFill>
              </a:rPr>
              <a:t>Indexer</a:t>
            </a:r>
          </a:p>
          <a:p>
            <a:pPr algn="ctr"/>
            <a:r>
              <a:rPr lang="en-US" sz="1600" i="1" dirty="0" smtClean="0">
                <a:solidFill>
                  <a:schemeClr val="tx1"/>
                </a:solidFill>
              </a:rPr>
              <a:t>(ex: Vector</a:t>
            </a:r>
            <a:br>
              <a:rPr lang="en-US" sz="1600" i="1" dirty="0" smtClean="0">
                <a:solidFill>
                  <a:schemeClr val="tx1"/>
                </a:solidFill>
              </a:rPr>
            </a:br>
            <a:r>
              <a:rPr lang="en-US" sz="1600" i="1" dirty="0" err="1" smtClean="0">
                <a:solidFill>
                  <a:schemeClr val="tx1"/>
                </a:solidFill>
              </a:rPr>
              <a:t>Quantizer</a:t>
            </a:r>
            <a:r>
              <a:rPr lang="en-US" sz="1600" i="1" dirty="0" smtClean="0">
                <a:solidFill>
                  <a:schemeClr val="tx1"/>
                </a:solidFill>
              </a:rPr>
              <a:t>)</a:t>
            </a:r>
            <a:endParaRPr lang="en-US" sz="1600" i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2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10964099"/>
                  </p:ext>
                </p:extLst>
              </p:nvPr>
            </p:nvGraphicFramePr>
            <p:xfrm>
              <a:off x="4766062" y="3142002"/>
              <a:ext cx="3995449" cy="31413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49829"/>
                    <a:gridCol w="784300"/>
                    <a:gridCol w="767065"/>
                    <a:gridCol w="869663"/>
                    <a:gridCol w="824592"/>
                  </a:tblGrid>
                  <a:tr h="295694">
                    <a:tc>
                      <a:txBody>
                        <a:bodyPr/>
                        <a:lstStyle/>
                        <a:p>
                          <a:pPr marL="0" marR="0" indent="0" algn="ctr" defTabSz="108829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400" b="0" i="1" smtClean="0">
                                        <a:latin typeface="Cambria Math"/>
                                      </a:rPr>
                                      <m:t>𝐷𝑎𝑡𝑎</m:t>
                                    </m:r>
                                  </m:e>
                                  <m:sub>
                                    <m:r>
                                      <a:rPr lang="en-US" altLang="ko-KR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ko-KR" sz="1400" b="0" i="1" smtClean="0">
                                        <a:latin typeface="Cambria Math"/>
                                      </a:rPr>
                                      <m:t>,1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400" b="0" i="1" smtClean="0">
                                        <a:latin typeface="Cambria Math"/>
                                      </a:rPr>
                                      <m:t>𝐷𝑎𝑡𝑎</m:t>
                                    </m:r>
                                  </m:e>
                                  <m:sub>
                                    <m:r>
                                      <a:rPr lang="en-US" altLang="ko-KR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ko-KR" sz="1400" b="0" i="1" smtClean="0">
                                        <a:latin typeface="Cambria Math"/>
                                      </a:rPr>
                                      <m:t>,2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400" b="0" i="1" smtClean="0">
                                        <a:latin typeface="Cambria Math"/>
                                      </a:rPr>
                                      <m:t>𝐷𝑎𝑡𝑎</m:t>
                                    </m:r>
                                  </m:e>
                                  <m:sub>
                                    <m:r>
                                      <a:rPr lang="en-US" altLang="ko-KR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ko-KR" sz="1400" b="0" i="1" smtClean="0">
                                        <a:latin typeface="Cambria Math"/>
                                      </a:rPr>
                                      <m:t>,3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…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108829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400" b="0" i="1" smtClean="0">
                                        <a:latin typeface="Cambria Math"/>
                                      </a:rPr>
                                      <m:t>𝐷𝑎𝑡𝑎</m:t>
                                    </m:r>
                                  </m:e>
                                  <m:sub>
                                    <m:r>
                                      <a:rPr lang="en-US" altLang="ko-KR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ko-KR" sz="1400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altLang="ko-KR" sz="14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altLang="ko-KR" sz="1400" b="0" i="1" smtClean="0">
                                        <a:latin typeface="Cambria Math"/>
                                      </a:rPr>
                                      <m:t>_1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2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10964099"/>
                  </p:ext>
                </p:extLst>
              </p:nvPr>
            </p:nvGraphicFramePr>
            <p:xfrm>
              <a:off x="4766062" y="3142002"/>
              <a:ext cx="3995449" cy="31413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49829"/>
                    <a:gridCol w="784300"/>
                    <a:gridCol w="767065"/>
                    <a:gridCol w="869663"/>
                    <a:gridCol w="824592"/>
                  </a:tblGrid>
                  <a:tr h="314135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13" t="-3846" r="-435772" b="-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96124" t="-3846" r="-315504" b="-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0794" t="-3846" r="-223016" b="-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…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83824" t="-3846" r="-1471" b="-1538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4028626" y="3114655"/>
                <a:ext cx="781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altLang="ko-KR" b="0" i="1" smtClean="0">
                              <a:latin typeface="Cambria Math"/>
                            </a:rPr>
                            <m:t>𝑖𝑠𝑡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8626" y="3114655"/>
                <a:ext cx="781050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4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5243839"/>
                  </p:ext>
                </p:extLst>
              </p:nvPr>
            </p:nvGraphicFramePr>
            <p:xfrm>
              <a:off x="4766062" y="3594359"/>
              <a:ext cx="4003614" cy="31413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49829"/>
                    <a:gridCol w="784300"/>
                    <a:gridCol w="767065"/>
                    <a:gridCol w="861498"/>
                    <a:gridCol w="840922"/>
                  </a:tblGrid>
                  <a:tr h="295694">
                    <a:tc>
                      <a:txBody>
                        <a:bodyPr/>
                        <a:lstStyle/>
                        <a:p>
                          <a:pPr marL="0" marR="0" indent="0" algn="ctr" defTabSz="108829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400" b="0" i="1" smtClean="0">
                                        <a:latin typeface="Cambria Math"/>
                                      </a:rPr>
                                      <m:t>𝐷𝑎𝑡𝑎</m:t>
                                    </m:r>
                                  </m:e>
                                  <m:sub>
                                    <m:r>
                                      <a:rPr lang="en-US" altLang="ko-KR" sz="1400" b="0" i="1" smtClean="0">
                                        <a:latin typeface="Cambria Math"/>
                                      </a:rPr>
                                      <m:t>2,1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400" b="0" i="1" smtClean="0">
                                        <a:latin typeface="Cambria Math"/>
                                      </a:rPr>
                                      <m:t>𝐷𝑎𝑡𝑎</m:t>
                                    </m:r>
                                  </m:e>
                                  <m:sub>
                                    <m:r>
                                      <a:rPr lang="en-US" altLang="ko-KR" sz="1400" b="0" i="1" smtClean="0">
                                        <a:latin typeface="Cambria Math"/>
                                      </a:rPr>
                                      <m:t>2,2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400" b="0" i="1" smtClean="0">
                                        <a:latin typeface="Cambria Math"/>
                                      </a:rPr>
                                      <m:t>𝐷𝑎𝑡𝑎</m:t>
                                    </m:r>
                                  </m:e>
                                  <m:sub>
                                    <m:r>
                                      <a:rPr lang="en-US" altLang="ko-KR" sz="1400" b="0" i="1" smtClean="0">
                                        <a:latin typeface="Cambria Math"/>
                                      </a:rPr>
                                      <m:t>2,3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…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108829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400" b="0" i="1" smtClean="0">
                                        <a:latin typeface="Cambria Math"/>
                                      </a:rPr>
                                      <m:t>𝐷𝑎𝑡𝑎</m:t>
                                    </m:r>
                                  </m:e>
                                  <m:sub>
                                    <m:r>
                                      <a:rPr lang="en-US" altLang="ko-KR" sz="1400" b="0" i="1" smtClean="0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en-US" altLang="ko-KR" sz="14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altLang="ko-KR" sz="1400" b="0" i="1" smtClean="0">
                                        <a:latin typeface="Cambria Math"/>
                                      </a:rPr>
                                      <m:t>_2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4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5243839"/>
                  </p:ext>
                </p:extLst>
              </p:nvPr>
            </p:nvGraphicFramePr>
            <p:xfrm>
              <a:off x="4766062" y="3594359"/>
              <a:ext cx="4003614" cy="31413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49829"/>
                    <a:gridCol w="784300"/>
                    <a:gridCol w="767065"/>
                    <a:gridCol w="861498"/>
                    <a:gridCol w="840922"/>
                  </a:tblGrid>
                  <a:tr h="314135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813" t="-3774" r="-436585" b="-132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96124" t="-3774" r="-316279" b="-132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200794" t="-3774" r="-223810" b="-132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…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377536" t="-3774" r="-1449" b="-1320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4028626" y="3557309"/>
                <a:ext cx="781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altLang="ko-KR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𝑖𝑠𝑡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8626" y="3557309"/>
                <a:ext cx="781050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6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16304198"/>
                  </p:ext>
                </p:extLst>
              </p:nvPr>
            </p:nvGraphicFramePr>
            <p:xfrm>
              <a:off x="4766062" y="4255280"/>
              <a:ext cx="4003614" cy="31413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49829"/>
                    <a:gridCol w="784300"/>
                    <a:gridCol w="767065"/>
                    <a:gridCol w="877827"/>
                    <a:gridCol w="824593"/>
                  </a:tblGrid>
                  <a:tr h="295694">
                    <a:tc>
                      <a:txBody>
                        <a:bodyPr/>
                        <a:lstStyle/>
                        <a:p>
                          <a:pPr marL="0" marR="0" indent="0" algn="ctr" defTabSz="108829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400" b="0" i="1" smtClean="0">
                                        <a:latin typeface="Cambria Math"/>
                                      </a:rPr>
                                      <m:t>𝐷𝑎𝑡𝑎</m:t>
                                    </m:r>
                                  </m:e>
                                  <m:sub>
                                    <m:r>
                                      <a:rPr lang="en-US" altLang="ko-KR" sz="1400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  <m:r>
                                      <a:rPr lang="en-US" altLang="ko-KR" sz="1400" b="0" i="1" smtClean="0">
                                        <a:latin typeface="Cambria Math"/>
                                      </a:rPr>
                                      <m:t>,1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400" b="0" i="1" smtClean="0">
                                        <a:latin typeface="Cambria Math"/>
                                      </a:rPr>
                                      <m:t>𝐷𝑎𝑡𝑎</m:t>
                                    </m:r>
                                  </m:e>
                                  <m:sub>
                                    <m:r>
                                      <a:rPr lang="en-US" altLang="ko-KR" sz="1400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  <m:r>
                                      <a:rPr lang="en-US" altLang="ko-KR" sz="1400" b="0" i="1" smtClean="0">
                                        <a:latin typeface="Cambria Math"/>
                                      </a:rPr>
                                      <m:t>,2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400" b="0" i="1" smtClean="0">
                                        <a:latin typeface="Cambria Math"/>
                                      </a:rPr>
                                      <m:t>𝐷𝑎𝑡𝑎</m:t>
                                    </m:r>
                                  </m:e>
                                  <m:sub>
                                    <m:r>
                                      <a:rPr lang="en-US" altLang="ko-KR" sz="1400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  <m:r>
                                      <a:rPr lang="en-US" altLang="ko-KR" sz="1400" b="0" i="1" smtClean="0">
                                        <a:latin typeface="Cambria Math"/>
                                      </a:rPr>
                                      <m:t>,3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…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108829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400" b="0" i="1" smtClean="0">
                                        <a:latin typeface="Cambria Math"/>
                                      </a:rPr>
                                      <m:t>𝐷𝑎𝑡𝑎</m:t>
                                    </m:r>
                                  </m:e>
                                  <m:sub>
                                    <m:r>
                                      <a:rPr lang="en-US" altLang="ko-KR" sz="1400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en-US" altLang="ko-KR" sz="1400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altLang="ko-KR" sz="14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altLang="ko-KR" sz="1400" b="0" i="1" smtClean="0">
                                        <a:latin typeface="Cambria Math"/>
                                      </a:rPr>
                                      <m:t>_</m:t>
                                    </m:r>
                                    <m:r>
                                      <a:rPr lang="en-US" altLang="ko-KR" sz="1400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6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16304198"/>
                  </p:ext>
                </p:extLst>
              </p:nvPr>
            </p:nvGraphicFramePr>
            <p:xfrm>
              <a:off x="4766062" y="4255280"/>
              <a:ext cx="4003614" cy="31413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49829"/>
                    <a:gridCol w="784300"/>
                    <a:gridCol w="767065"/>
                    <a:gridCol w="877827"/>
                    <a:gridCol w="824593"/>
                  </a:tblGrid>
                  <a:tr h="314135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813" t="-5769" r="-436585" b="-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96124" t="-5769" r="-316279" b="-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200794" t="-5769" r="-223810" b="-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…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384559" t="-5769" r="-1471" b="-1538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4028626" y="4218230"/>
                <a:ext cx="781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altLang="ko-KR" b="0" i="1" smtClean="0">
                              <a:latin typeface="Cambria Math"/>
                            </a:rPr>
                            <m:t>𝑖𝑠𝑡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8626" y="4218230"/>
                <a:ext cx="781050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Box 77"/>
          <p:cNvSpPr txBox="1"/>
          <p:nvPr/>
        </p:nvSpPr>
        <p:spPr>
          <a:xfrm>
            <a:off x="6447115" y="3919685"/>
            <a:ext cx="492443" cy="45126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sz="2000" dirty="0" smtClean="0"/>
              <a:t>…</a:t>
            </a:r>
            <a:endParaRPr lang="en-US" sz="2000" dirty="0"/>
          </a:p>
        </p:txBody>
      </p:sp>
      <p:sp>
        <p:nvSpPr>
          <p:cNvPr id="79" name="Rectangle 25"/>
          <p:cNvSpPr/>
          <p:nvPr/>
        </p:nvSpPr>
        <p:spPr>
          <a:xfrm>
            <a:off x="5037150" y="4810329"/>
            <a:ext cx="2591427" cy="36739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chemeClr val="tx1"/>
                </a:solidFill>
              </a:rPr>
              <a:t>Img</a:t>
            </a:r>
            <a:r>
              <a:rPr lang="en-US" sz="1600" b="1" dirty="0">
                <a:solidFill>
                  <a:schemeClr val="tx1"/>
                </a:solidFill>
              </a:rPr>
              <a:t>-</a:t>
            </a:r>
            <a:r>
              <a:rPr lang="en-US" sz="1600" b="1" dirty="0" smtClean="0">
                <a:solidFill>
                  <a:schemeClr val="tx1"/>
                </a:solidFill>
              </a:rPr>
              <a:t>ID / Compact Code</a:t>
            </a:r>
            <a:endParaRPr lang="en-US" sz="16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23320" y="3289618"/>
                <a:ext cx="3905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80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20" y="3289618"/>
                <a:ext cx="390525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Straight Connector 78"/>
          <p:cNvCxnSpPr/>
          <p:nvPr/>
        </p:nvCxnSpPr>
        <p:spPr>
          <a:xfrm flipH="1">
            <a:off x="5028697" y="4569415"/>
            <a:ext cx="502741" cy="24091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79"/>
          <p:cNvCxnSpPr/>
          <p:nvPr/>
        </p:nvCxnSpPr>
        <p:spPr>
          <a:xfrm>
            <a:off x="6290969" y="4569415"/>
            <a:ext cx="1337608" cy="24091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167"/>
          <p:cNvSpPr/>
          <p:nvPr/>
        </p:nvSpPr>
        <p:spPr>
          <a:xfrm>
            <a:off x="928018" y="4453424"/>
            <a:ext cx="1428750" cy="1100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i="1" dirty="0" smtClean="0">
                <a:solidFill>
                  <a:schemeClr val="tx1"/>
                </a:solidFill>
              </a:rPr>
              <a:t>Encoder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091520" y="1814323"/>
            <a:ext cx="1602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/>
              <a:t>feature space</a:t>
            </a:r>
            <a:endParaRPr lang="ko-KR" altLang="en-US" sz="1600" dirty="0"/>
          </a:p>
        </p:txBody>
      </p:sp>
      <p:cxnSp>
        <p:nvCxnSpPr>
          <p:cNvPr id="85" name="Straight Arrow Connector 183"/>
          <p:cNvCxnSpPr>
            <a:stCxn id="80" idx="3"/>
            <a:endCxn id="71" idx="1"/>
          </p:cNvCxnSpPr>
          <p:nvPr/>
        </p:nvCxnSpPr>
        <p:spPr>
          <a:xfrm>
            <a:off x="413845" y="3551228"/>
            <a:ext cx="504649" cy="6081"/>
          </a:xfrm>
          <a:prstGeom prst="straightConnector1">
            <a:avLst/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Elbow Connector 191"/>
          <p:cNvCxnSpPr>
            <a:stCxn id="80" idx="2"/>
            <a:endCxn id="83" idx="1"/>
          </p:cNvCxnSpPr>
          <p:nvPr/>
        </p:nvCxnSpPr>
        <p:spPr>
          <a:xfrm rot="16200000" flipH="1">
            <a:off x="-22020" y="4053440"/>
            <a:ext cx="1190640" cy="709435"/>
          </a:xfrm>
          <a:prstGeom prst="bentConnector2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199"/>
          <p:cNvCxnSpPr/>
          <p:nvPr/>
        </p:nvCxnSpPr>
        <p:spPr>
          <a:xfrm>
            <a:off x="3833894" y="3289618"/>
            <a:ext cx="0" cy="11132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200"/>
          <p:cNvCxnSpPr/>
          <p:nvPr/>
        </p:nvCxnSpPr>
        <p:spPr>
          <a:xfrm flipH="1">
            <a:off x="3833894" y="3289618"/>
            <a:ext cx="19473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205"/>
          <p:cNvCxnSpPr>
            <a:endCxn id="75" idx="1"/>
          </p:cNvCxnSpPr>
          <p:nvPr/>
        </p:nvCxnSpPr>
        <p:spPr>
          <a:xfrm>
            <a:off x="3833894" y="3741975"/>
            <a:ext cx="19473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209"/>
          <p:cNvCxnSpPr/>
          <p:nvPr/>
        </p:nvCxnSpPr>
        <p:spPr>
          <a:xfrm>
            <a:off x="3833894" y="4394473"/>
            <a:ext cx="19473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212"/>
          <p:cNvCxnSpPr>
            <a:stCxn id="71" idx="3"/>
          </p:cNvCxnSpPr>
          <p:nvPr/>
        </p:nvCxnSpPr>
        <p:spPr>
          <a:xfrm>
            <a:off x="2347244" y="3557309"/>
            <a:ext cx="1484747" cy="3371"/>
          </a:xfrm>
          <a:prstGeom prst="straightConnector1">
            <a:avLst/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2759385" y="3257766"/>
            <a:ext cx="7435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Index</a:t>
            </a:r>
            <a:endParaRPr lang="en-US" sz="1600" dirty="0"/>
          </a:p>
        </p:txBody>
      </p:sp>
      <p:cxnSp>
        <p:nvCxnSpPr>
          <p:cNvPr id="93" name="Straight Arrow Connector 216"/>
          <p:cNvCxnSpPr>
            <a:stCxn id="83" idx="3"/>
            <a:endCxn id="79" idx="1"/>
          </p:cNvCxnSpPr>
          <p:nvPr/>
        </p:nvCxnSpPr>
        <p:spPr>
          <a:xfrm flipV="1">
            <a:off x="2356768" y="4994026"/>
            <a:ext cx="2680382" cy="9452"/>
          </a:xfrm>
          <a:prstGeom prst="straightConnector1">
            <a:avLst/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3021904" y="4689871"/>
            <a:ext cx="1764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Compact Code</a:t>
            </a:r>
            <a:endParaRPr lang="en-US" sz="1600" b="1" dirty="0"/>
          </a:p>
        </p:txBody>
      </p:sp>
      <p:grpSp>
        <p:nvGrpSpPr>
          <p:cNvPr id="95" name="Group 21"/>
          <p:cNvGrpSpPr/>
          <p:nvPr/>
        </p:nvGrpSpPr>
        <p:grpSpPr>
          <a:xfrm>
            <a:off x="1919642" y="1629566"/>
            <a:ext cx="1612098" cy="1650694"/>
            <a:chOff x="3169212" y="958358"/>
            <a:chExt cx="1612098" cy="1650694"/>
          </a:xfrm>
        </p:grpSpPr>
        <p:grpSp>
          <p:nvGrpSpPr>
            <p:cNvPr id="96" name="그룹 121"/>
            <p:cNvGrpSpPr/>
            <p:nvPr/>
          </p:nvGrpSpPr>
          <p:grpSpPr>
            <a:xfrm>
              <a:off x="3169212" y="1194446"/>
              <a:ext cx="1612098" cy="1414606"/>
              <a:chOff x="251520" y="1358611"/>
              <a:chExt cx="3672408" cy="3222517"/>
            </a:xfrm>
          </p:grpSpPr>
          <p:cxnSp>
            <p:nvCxnSpPr>
              <p:cNvPr id="107" name="직선 연결선 24"/>
              <p:cNvCxnSpPr/>
              <p:nvPr/>
            </p:nvCxnSpPr>
            <p:spPr>
              <a:xfrm flipH="1">
                <a:off x="503548" y="1562417"/>
                <a:ext cx="1008112" cy="1008112"/>
              </a:xfrm>
              <a:prstGeom prst="line">
                <a:avLst/>
              </a:prstGeom>
              <a:ln w="25400">
                <a:solidFill>
                  <a:srgbClr val="1C1C1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직선 연결선 28"/>
              <p:cNvCxnSpPr/>
              <p:nvPr/>
            </p:nvCxnSpPr>
            <p:spPr>
              <a:xfrm>
                <a:off x="1511660" y="1562417"/>
                <a:ext cx="468052" cy="1152128"/>
              </a:xfrm>
              <a:prstGeom prst="line">
                <a:avLst/>
              </a:prstGeom>
              <a:ln w="25400">
                <a:solidFill>
                  <a:srgbClr val="1C1C1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직선 연결선 32"/>
              <p:cNvCxnSpPr/>
              <p:nvPr/>
            </p:nvCxnSpPr>
            <p:spPr>
              <a:xfrm flipH="1">
                <a:off x="1223628" y="2714545"/>
                <a:ext cx="756084" cy="720080"/>
              </a:xfrm>
              <a:prstGeom prst="line">
                <a:avLst/>
              </a:prstGeom>
              <a:ln w="25400">
                <a:solidFill>
                  <a:srgbClr val="1C1C1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직선 연결선 35"/>
              <p:cNvCxnSpPr/>
              <p:nvPr/>
            </p:nvCxnSpPr>
            <p:spPr>
              <a:xfrm>
                <a:off x="503548" y="2570529"/>
                <a:ext cx="720080" cy="864096"/>
              </a:xfrm>
              <a:prstGeom prst="line">
                <a:avLst/>
              </a:prstGeom>
              <a:ln w="25400">
                <a:solidFill>
                  <a:srgbClr val="1C1C1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직선 연결선 38"/>
              <p:cNvCxnSpPr/>
              <p:nvPr/>
            </p:nvCxnSpPr>
            <p:spPr>
              <a:xfrm flipH="1">
                <a:off x="1511660" y="1358611"/>
                <a:ext cx="12899" cy="233867"/>
              </a:xfrm>
              <a:prstGeom prst="line">
                <a:avLst/>
              </a:prstGeom>
              <a:ln w="25400">
                <a:solidFill>
                  <a:srgbClr val="1C1C1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직선 연결선 40"/>
              <p:cNvCxnSpPr/>
              <p:nvPr/>
            </p:nvCxnSpPr>
            <p:spPr>
              <a:xfrm flipH="1">
                <a:off x="251520" y="2570529"/>
                <a:ext cx="252028" cy="0"/>
              </a:xfrm>
              <a:prstGeom prst="line">
                <a:avLst/>
              </a:prstGeom>
              <a:ln w="25400">
                <a:solidFill>
                  <a:srgbClr val="1C1C1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직선 연결선 43"/>
              <p:cNvCxnSpPr/>
              <p:nvPr/>
            </p:nvCxnSpPr>
            <p:spPr>
              <a:xfrm flipH="1" flipV="1">
                <a:off x="1979712" y="2714545"/>
                <a:ext cx="411636" cy="120717"/>
              </a:xfrm>
              <a:prstGeom prst="line">
                <a:avLst/>
              </a:prstGeom>
              <a:ln w="25400">
                <a:solidFill>
                  <a:srgbClr val="1C1C1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직선 연결선 46"/>
              <p:cNvCxnSpPr/>
              <p:nvPr/>
            </p:nvCxnSpPr>
            <p:spPr>
              <a:xfrm flipV="1">
                <a:off x="1230840" y="3434625"/>
                <a:ext cx="0" cy="312387"/>
              </a:xfrm>
              <a:prstGeom prst="line">
                <a:avLst/>
              </a:prstGeom>
              <a:ln w="25400">
                <a:solidFill>
                  <a:srgbClr val="1C1C1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직선 연결선 68"/>
              <p:cNvCxnSpPr/>
              <p:nvPr/>
            </p:nvCxnSpPr>
            <p:spPr>
              <a:xfrm flipH="1">
                <a:off x="2391348" y="1592478"/>
                <a:ext cx="380452" cy="1242784"/>
              </a:xfrm>
              <a:prstGeom prst="line">
                <a:avLst/>
              </a:prstGeom>
              <a:ln w="25400">
                <a:solidFill>
                  <a:srgbClr val="1C1C1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직선 연결선 71"/>
              <p:cNvCxnSpPr/>
              <p:nvPr/>
            </p:nvCxnSpPr>
            <p:spPr>
              <a:xfrm flipH="1" flipV="1">
                <a:off x="1213422" y="3747012"/>
                <a:ext cx="622274" cy="690100"/>
              </a:xfrm>
              <a:prstGeom prst="line">
                <a:avLst/>
              </a:prstGeom>
              <a:ln w="25400">
                <a:solidFill>
                  <a:srgbClr val="1C1C1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직선 연결선 75"/>
              <p:cNvCxnSpPr/>
              <p:nvPr/>
            </p:nvCxnSpPr>
            <p:spPr>
              <a:xfrm flipH="1">
                <a:off x="1007604" y="3747012"/>
                <a:ext cx="205818" cy="114036"/>
              </a:xfrm>
              <a:prstGeom prst="line">
                <a:avLst/>
              </a:prstGeom>
              <a:ln w="25400">
                <a:solidFill>
                  <a:srgbClr val="1C1C1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직선 연결선 81"/>
              <p:cNvCxnSpPr/>
              <p:nvPr/>
            </p:nvCxnSpPr>
            <p:spPr>
              <a:xfrm flipV="1">
                <a:off x="1835696" y="4221088"/>
                <a:ext cx="936104" cy="216024"/>
              </a:xfrm>
              <a:prstGeom prst="line">
                <a:avLst/>
              </a:prstGeom>
              <a:ln w="25400">
                <a:solidFill>
                  <a:srgbClr val="1C1C1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직선 연결선 84"/>
              <p:cNvCxnSpPr/>
              <p:nvPr/>
            </p:nvCxnSpPr>
            <p:spPr>
              <a:xfrm flipH="1" flipV="1">
                <a:off x="2391348" y="2835262"/>
                <a:ext cx="380452" cy="1385827"/>
              </a:xfrm>
              <a:prstGeom prst="line">
                <a:avLst/>
              </a:prstGeom>
              <a:ln w="25400">
                <a:solidFill>
                  <a:srgbClr val="1C1C1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직선 연결선 88"/>
              <p:cNvCxnSpPr/>
              <p:nvPr/>
            </p:nvCxnSpPr>
            <p:spPr>
              <a:xfrm flipH="1" flipV="1">
                <a:off x="2744505" y="1358611"/>
                <a:ext cx="36004" cy="233867"/>
              </a:xfrm>
              <a:prstGeom prst="line">
                <a:avLst/>
              </a:prstGeom>
              <a:ln w="25400">
                <a:solidFill>
                  <a:srgbClr val="1C1C1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직선 연결선 92"/>
              <p:cNvCxnSpPr/>
              <p:nvPr/>
            </p:nvCxnSpPr>
            <p:spPr>
              <a:xfrm flipH="1" flipV="1">
                <a:off x="2793054" y="1591179"/>
                <a:ext cx="914850" cy="901717"/>
              </a:xfrm>
              <a:prstGeom prst="line">
                <a:avLst/>
              </a:prstGeom>
              <a:ln w="25400">
                <a:solidFill>
                  <a:srgbClr val="1C1C1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직선 연결선 94"/>
              <p:cNvCxnSpPr/>
              <p:nvPr/>
            </p:nvCxnSpPr>
            <p:spPr>
              <a:xfrm flipV="1">
                <a:off x="2793054" y="3434625"/>
                <a:ext cx="914850" cy="786464"/>
              </a:xfrm>
              <a:prstGeom prst="line">
                <a:avLst/>
              </a:prstGeom>
              <a:ln w="25400">
                <a:solidFill>
                  <a:srgbClr val="1C1C1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직선 연결선 98"/>
              <p:cNvCxnSpPr/>
              <p:nvPr/>
            </p:nvCxnSpPr>
            <p:spPr>
              <a:xfrm>
                <a:off x="3707904" y="2492896"/>
                <a:ext cx="0" cy="941729"/>
              </a:xfrm>
              <a:prstGeom prst="line">
                <a:avLst/>
              </a:prstGeom>
              <a:ln w="25400">
                <a:solidFill>
                  <a:srgbClr val="1C1C1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직선 연결선 102"/>
              <p:cNvCxnSpPr/>
              <p:nvPr/>
            </p:nvCxnSpPr>
            <p:spPr>
              <a:xfrm flipH="1">
                <a:off x="3693220" y="2276872"/>
                <a:ext cx="230708" cy="211546"/>
              </a:xfrm>
              <a:prstGeom prst="line">
                <a:avLst/>
              </a:prstGeom>
              <a:ln w="25400">
                <a:solidFill>
                  <a:srgbClr val="1C1C1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직선 연결선 109"/>
              <p:cNvCxnSpPr/>
              <p:nvPr/>
            </p:nvCxnSpPr>
            <p:spPr>
              <a:xfrm>
                <a:off x="3707904" y="3434625"/>
                <a:ext cx="216024" cy="156193"/>
              </a:xfrm>
              <a:prstGeom prst="line">
                <a:avLst/>
              </a:prstGeom>
              <a:ln w="25400">
                <a:solidFill>
                  <a:srgbClr val="1C1C1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직선 연결선 118"/>
              <p:cNvCxnSpPr/>
              <p:nvPr/>
            </p:nvCxnSpPr>
            <p:spPr>
              <a:xfrm flipH="1">
                <a:off x="1745686" y="4437112"/>
                <a:ext cx="90010" cy="144016"/>
              </a:xfrm>
              <a:prstGeom prst="line">
                <a:avLst/>
              </a:prstGeom>
              <a:ln w="25400">
                <a:solidFill>
                  <a:srgbClr val="1C1C1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7" name="타원 122"/>
            <p:cNvSpPr/>
            <p:nvPr/>
          </p:nvSpPr>
          <p:spPr>
            <a:xfrm>
              <a:off x="3550846" y="1667045"/>
              <a:ext cx="37196" cy="37213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8" name="타원 123"/>
            <p:cNvSpPr/>
            <p:nvPr/>
          </p:nvSpPr>
          <p:spPr>
            <a:xfrm>
              <a:off x="4341090" y="1830696"/>
              <a:ext cx="37196" cy="37213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/>
                <p:cNvSpPr txBox="1"/>
                <p:nvPr/>
              </p:nvSpPr>
              <p:spPr>
                <a:xfrm>
                  <a:off x="3950114" y="958358"/>
                  <a:ext cx="347707" cy="1621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0114" y="958358"/>
                  <a:ext cx="347707" cy="162128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103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/>
                <p:cNvSpPr txBox="1"/>
                <p:nvPr/>
              </p:nvSpPr>
              <p:spPr>
                <a:xfrm>
                  <a:off x="3438398" y="1666083"/>
                  <a:ext cx="281496" cy="2713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8398" y="1666083"/>
                  <a:ext cx="281496" cy="271311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r="-28261" b="-38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1" name="타원 147"/>
            <p:cNvSpPr/>
            <p:nvPr/>
          </p:nvSpPr>
          <p:spPr>
            <a:xfrm>
              <a:off x="4095844" y="1292378"/>
              <a:ext cx="37196" cy="37213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/>
                <p:cNvSpPr txBox="1"/>
                <p:nvPr/>
              </p:nvSpPr>
              <p:spPr>
                <a:xfrm>
                  <a:off x="4263208" y="1822268"/>
                  <a:ext cx="281496" cy="1621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3208" y="1822268"/>
                  <a:ext cx="281496" cy="162127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r="-19565" b="-134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3" name="타원 122"/>
            <p:cNvSpPr/>
            <p:nvPr/>
          </p:nvSpPr>
          <p:spPr>
            <a:xfrm>
              <a:off x="3934579" y="1269829"/>
              <a:ext cx="37196" cy="37213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/>
                <p:cNvSpPr txBox="1"/>
                <p:nvPr/>
              </p:nvSpPr>
              <p:spPr>
                <a:xfrm>
                  <a:off x="3822131" y="1268867"/>
                  <a:ext cx="2814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ko-KR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227" name="TextBox 2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2131" y="1268867"/>
                  <a:ext cx="281496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r="-23913"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5" name="타원 122"/>
            <p:cNvSpPr/>
            <p:nvPr/>
          </p:nvSpPr>
          <p:spPr>
            <a:xfrm>
              <a:off x="3854673" y="2149479"/>
              <a:ext cx="37196" cy="37213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/>
                <p:cNvSpPr txBox="1"/>
                <p:nvPr/>
              </p:nvSpPr>
              <p:spPr>
                <a:xfrm>
                  <a:off x="3742225" y="2148517"/>
                  <a:ext cx="281496" cy="2713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229" name="TextBox 2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2225" y="2148517"/>
                  <a:ext cx="281496" cy="271311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r="-23913" b="-3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7" name="Rectangle 229"/>
          <p:cNvSpPr/>
          <p:nvPr/>
        </p:nvSpPr>
        <p:spPr>
          <a:xfrm>
            <a:off x="655820" y="1628800"/>
            <a:ext cx="8352928" cy="418559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231"/>
          <p:cNvSpPr/>
          <p:nvPr/>
        </p:nvSpPr>
        <p:spPr>
          <a:xfrm>
            <a:off x="765935" y="1536829"/>
            <a:ext cx="1934609" cy="26715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solidFill>
                  <a:schemeClr val="tx1"/>
                </a:solidFill>
              </a:rPr>
              <a:t>Inverted File</a:t>
            </a:r>
            <a:endParaRPr lang="en-US" sz="2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49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9332" cy="1143000"/>
          </a:xfrm>
        </p:spPr>
        <p:txBody>
          <a:bodyPr>
            <a:normAutofit/>
          </a:bodyPr>
          <a:lstStyle/>
          <a:p>
            <a:r>
              <a:rPr lang="en-US" altLang="ko-KR" sz="4000" dirty="0" smtClean="0"/>
              <a:t>Search</a:t>
            </a:r>
            <a:endParaRPr lang="ko-KR" altLang="en-US" sz="4000" dirty="0"/>
          </a:p>
        </p:txBody>
      </p:sp>
      <p:sp>
        <p:nvSpPr>
          <p:cNvPr id="40" name="슬라이드 번호 개체 틀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9</a:t>
            </a:fld>
            <a:endParaRPr lang="ko-KR" altLang="en-US"/>
          </a:p>
        </p:txBody>
      </p:sp>
      <p:pic>
        <p:nvPicPr>
          <p:cNvPr id="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824" y="2182105"/>
            <a:ext cx="1537539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Rectangle 6"/>
          <p:cNvSpPr/>
          <p:nvPr/>
        </p:nvSpPr>
        <p:spPr>
          <a:xfrm>
            <a:off x="873964" y="3510842"/>
            <a:ext cx="2435469" cy="3511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i="1" dirty="0" smtClean="0">
                <a:solidFill>
                  <a:schemeClr val="tx1"/>
                </a:solidFill>
              </a:rPr>
              <a:t>Near cluster search</a:t>
            </a:r>
            <a:endParaRPr lang="en-US" sz="2200" i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81588" y="3420947"/>
                <a:ext cx="3905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800" b="0" i="1" smtClean="0"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88" y="3420947"/>
                <a:ext cx="390525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/>
          <p:cNvSpPr txBox="1"/>
          <p:nvPr/>
        </p:nvSpPr>
        <p:spPr>
          <a:xfrm>
            <a:off x="3184948" y="2182105"/>
            <a:ext cx="18540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/>
              <a:t>feature space</a:t>
            </a:r>
            <a:endParaRPr lang="ko-KR" altLang="en-US" sz="1600" dirty="0"/>
          </a:p>
        </p:txBody>
      </p:sp>
      <p:cxnSp>
        <p:nvCxnSpPr>
          <p:cNvPr id="75" name="Straight Arrow Connector 183"/>
          <p:cNvCxnSpPr>
            <a:stCxn id="73" idx="3"/>
            <a:endCxn id="72" idx="1"/>
          </p:cNvCxnSpPr>
          <p:nvPr/>
        </p:nvCxnSpPr>
        <p:spPr>
          <a:xfrm>
            <a:off x="472113" y="3682557"/>
            <a:ext cx="401851" cy="3878"/>
          </a:xfrm>
          <a:prstGeom prst="straightConnector1">
            <a:avLst/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212"/>
          <p:cNvCxnSpPr>
            <a:stCxn id="72" idx="3"/>
          </p:cNvCxnSpPr>
          <p:nvPr/>
        </p:nvCxnSpPr>
        <p:spPr>
          <a:xfrm>
            <a:off x="3309433" y="3686435"/>
            <a:ext cx="394848" cy="0"/>
          </a:xfrm>
          <a:prstGeom prst="straightConnector1">
            <a:avLst/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6603688" y="3897618"/>
            <a:ext cx="2000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Shortlist</a:t>
            </a:r>
            <a:endParaRPr lang="en-US" sz="1600" dirty="0"/>
          </a:p>
        </p:txBody>
      </p:sp>
      <p:sp>
        <p:nvSpPr>
          <p:cNvPr id="78" name="Rectangle 229"/>
          <p:cNvSpPr/>
          <p:nvPr/>
        </p:nvSpPr>
        <p:spPr>
          <a:xfrm>
            <a:off x="683568" y="1820759"/>
            <a:ext cx="8132548" cy="407938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231"/>
          <p:cNvSpPr/>
          <p:nvPr/>
        </p:nvSpPr>
        <p:spPr>
          <a:xfrm>
            <a:off x="953515" y="1753921"/>
            <a:ext cx="2069958" cy="26715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solidFill>
                  <a:schemeClr val="tx1"/>
                </a:solidFill>
              </a:rPr>
              <a:t>Inverted File</a:t>
            </a:r>
            <a:endParaRPr lang="en-US" sz="2400" i="1" dirty="0">
              <a:solidFill>
                <a:schemeClr val="tx1"/>
              </a:solidFill>
            </a:endParaRPr>
          </a:p>
        </p:txBody>
      </p:sp>
      <p:sp>
        <p:nvSpPr>
          <p:cNvPr id="80" name="직사각형 3"/>
          <p:cNvSpPr/>
          <p:nvPr/>
        </p:nvSpPr>
        <p:spPr>
          <a:xfrm>
            <a:off x="4085281" y="3911075"/>
            <a:ext cx="1981200" cy="144000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직사각형 6"/>
          <p:cNvSpPr/>
          <p:nvPr/>
        </p:nvSpPr>
        <p:spPr>
          <a:xfrm>
            <a:off x="4070041" y="3490753"/>
            <a:ext cx="1600200" cy="144000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직사각형 8"/>
          <p:cNvSpPr/>
          <p:nvPr/>
        </p:nvSpPr>
        <p:spPr>
          <a:xfrm>
            <a:off x="4070041" y="3235664"/>
            <a:ext cx="1981200" cy="144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3704281" y="3144876"/>
                <a:ext cx="381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281" y="3144876"/>
                <a:ext cx="381000" cy="3077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3704281" y="3372980"/>
                <a:ext cx="381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281" y="3372980"/>
                <a:ext cx="381000" cy="3077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3704281" y="3829187"/>
                <a:ext cx="381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281" y="3829187"/>
                <a:ext cx="381000" cy="3077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TextBox 85"/>
          <p:cNvSpPr txBox="1"/>
          <p:nvPr/>
        </p:nvSpPr>
        <p:spPr>
          <a:xfrm>
            <a:off x="4731262" y="3653651"/>
            <a:ext cx="400110" cy="45126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sz="1400" dirty="0" smtClean="0"/>
              <a:t>…</a:t>
            </a:r>
            <a:endParaRPr lang="en-US" sz="1400" dirty="0"/>
          </a:p>
        </p:txBody>
      </p:sp>
      <p:graphicFrame>
        <p:nvGraphicFramePr>
          <p:cNvPr id="87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152898"/>
              </p:ext>
            </p:extLst>
          </p:nvPr>
        </p:nvGraphicFramePr>
        <p:xfrm>
          <a:off x="6488709" y="3610688"/>
          <a:ext cx="2082800" cy="2969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296965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8" name="Straight Arrow Connector 239"/>
          <p:cNvCxnSpPr/>
          <p:nvPr/>
        </p:nvCxnSpPr>
        <p:spPr>
          <a:xfrm>
            <a:off x="5953461" y="3764975"/>
            <a:ext cx="376672" cy="1"/>
          </a:xfrm>
          <a:prstGeom prst="straightConnector1">
            <a:avLst/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Left Brace 26"/>
          <p:cNvSpPr/>
          <p:nvPr/>
        </p:nvSpPr>
        <p:spPr>
          <a:xfrm rot="5400000">
            <a:off x="7433564" y="2386731"/>
            <a:ext cx="179789" cy="2082799"/>
          </a:xfrm>
          <a:prstGeom prst="leftBrace">
            <a:avLst>
              <a:gd name="adj1" fmla="val 8333"/>
              <a:gd name="adj2" fmla="val 4878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6312667" y="3009931"/>
                <a:ext cx="255448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ko-KR" sz="140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ko-KR" altLang="en-US" sz="1400" dirty="0" smtClean="0"/>
                  <a:t> </a:t>
                </a:r>
                <a:r>
                  <a:rPr lang="en-US" altLang="ko-KR" sz="1400" dirty="0" smtClean="0"/>
                  <a:t>(shortlist size)</a:t>
                </a:r>
                <a:endParaRPr lang="ko-KR" altLang="en-US" sz="14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667" y="3009931"/>
                <a:ext cx="2554488" cy="307777"/>
              </a:xfrm>
              <a:prstGeom prst="rect">
                <a:avLst/>
              </a:prstGeom>
              <a:blipFill rotWithShape="0">
                <a:blip r:embed="rId8"/>
                <a:stretch>
                  <a:fillRect t="-6000" b="-18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1" name="Table 2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936845"/>
              </p:ext>
            </p:extLst>
          </p:nvPr>
        </p:nvGraphicFramePr>
        <p:xfrm>
          <a:off x="3275984" y="4885491"/>
          <a:ext cx="833120" cy="2969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  <a:gridCol w="208280"/>
                <a:gridCol w="208280"/>
                <a:gridCol w="208280"/>
              </a:tblGrid>
              <a:tr h="296965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2" name="Rectangle 244"/>
          <p:cNvSpPr/>
          <p:nvPr/>
        </p:nvSpPr>
        <p:spPr>
          <a:xfrm>
            <a:off x="5084401" y="4865398"/>
            <a:ext cx="2201488" cy="3511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i="1" dirty="0" smtClean="0">
                <a:solidFill>
                  <a:schemeClr val="tx1"/>
                </a:solidFill>
              </a:rPr>
              <a:t>Re-ranking</a:t>
            </a:r>
            <a:endParaRPr lang="en-US" sz="2200" i="1" dirty="0">
              <a:solidFill>
                <a:schemeClr val="tx1"/>
              </a:solidFill>
            </a:endParaRPr>
          </a:p>
        </p:txBody>
      </p:sp>
      <p:cxnSp>
        <p:nvCxnSpPr>
          <p:cNvPr id="93" name="Elbow Connector 246"/>
          <p:cNvCxnSpPr/>
          <p:nvPr/>
        </p:nvCxnSpPr>
        <p:spPr>
          <a:xfrm rot="5400000">
            <a:off x="7167896" y="4651838"/>
            <a:ext cx="558526" cy="205744"/>
          </a:xfrm>
          <a:prstGeom prst="bentConnector2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248"/>
          <p:cNvCxnSpPr>
            <a:stCxn id="92" idx="1"/>
            <a:endCxn id="91" idx="3"/>
          </p:cNvCxnSpPr>
          <p:nvPr/>
        </p:nvCxnSpPr>
        <p:spPr>
          <a:xfrm flipH="1" flipV="1">
            <a:off x="4109104" y="5033973"/>
            <a:ext cx="975297" cy="7018"/>
          </a:xfrm>
          <a:prstGeom prst="straightConnector1">
            <a:avLst/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2119372" y="5166293"/>
                <a:ext cx="299377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0" dirty="0" smtClean="0"/>
                  <a:t>Top 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sz="1600" dirty="0" smtClean="0"/>
                  <a:t> elements according to </a:t>
                </a:r>
                <a:br>
                  <a:rPr lang="en-US" sz="1600" dirty="0" smtClean="0"/>
                </a:br>
                <a:r>
                  <a:rPr lang="en-US" sz="1600" dirty="0" smtClean="0"/>
                  <a:t>estimated distance</a:t>
                </a:r>
                <a:endParaRPr lang="en-US" sz="1600" dirty="0"/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9372" y="5166293"/>
                <a:ext cx="2993775" cy="584775"/>
              </a:xfrm>
              <a:prstGeom prst="rect">
                <a:avLst/>
              </a:prstGeom>
              <a:blipFill rotWithShape="0">
                <a:blip r:embed="rId9"/>
                <a:stretch>
                  <a:fillRect t="-4167" b="-1145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Left Brace 252"/>
          <p:cNvSpPr/>
          <p:nvPr/>
        </p:nvSpPr>
        <p:spPr>
          <a:xfrm rot="5400000">
            <a:off x="3590389" y="4335417"/>
            <a:ext cx="193565" cy="843863"/>
          </a:xfrm>
          <a:prstGeom prst="leftBrace">
            <a:avLst>
              <a:gd name="adj1" fmla="val 8333"/>
              <a:gd name="adj2" fmla="val 4878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3444119" y="4413628"/>
                <a:ext cx="5623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119" y="4413628"/>
                <a:ext cx="562303" cy="30777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226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사용자 지정 4">
      <a:dk1>
        <a:srgbClr val="1C1C1C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3">
      <a:majorFont>
        <a:latin typeface="Cambria"/>
        <a:ea typeface="맑은 고딕"/>
        <a:cs typeface=""/>
      </a:majorFont>
      <a:minorFont>
        <a:latin typeface="Cambria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18207</TotalTime>
  <Words>1583</Words>
  <Application>Microsoft Office PowerPoint</Application>
  <PresentationFormat>화면 슬라이드 쇼(4:3)</PresentationFormat>
  <Paragraphs>771</Paragraphs>
  <Slides>52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52</vt:i4>
      </vt:variant>
    </vt:vector>
  </HeadingPairs>
  <TitlesOfParts>
    <vt:vector size="58" baseType="lpstr">
      <vt:lpstr>맑은 고딕</vt:lpstr>
      <vt:lpstr>Arial</vt:lpstr>
      <vt:lpstr>Cambria</vt:lpstr>
      <vt:lpstr>Cambria Math</vt:lpstr>
      <vt:lpstr>Wingdings</vt:lpstr>
      <vt:lpstr>Office 테마</vt:lpstr>
      <vt:lpstr>Image Search</vt:lpstr>
      <vt:lpstr>Image Search Framework</vt:lpstr>
      <vt:lpstr>Image Search Framework</vt:lpstr>
      <vt:lpstr>Image Features</vt:lpstr>
      <vt:lpstr>Image Features</vt:lpstr>
      <vt:lpstr>Image Search Framework</vt:lpstr>
      <vt:lpstr>Challenge</vt:lpstr>
      <vt:lpstr>Indexing and Encoding</vt:lpstr>
      <vt:lpstr>Search</vt:lpstr>
      <vt:lpstr>My Contributions</vt:lpstr>
      <vt:lpstr>Contents</vt:lpstr>
      <vt:lpstr>Compact Data Representation</vt:lpstr>
      <vt:lpstr>Design Principles</vt:lpstr>
      <vt:lpstr>PowerPoint 프레젠테이션</vt:lpstr>
      <vt:lpstr>Prior Hashing Methods</vt:lpstr>
      <vt:lpstr>Related Work – Hashing</vt:lpstr>
      <vt:lpstr>Spherical Hashing</vt:lpstr>
      <vt:lpstr>Bounding Power of Hyper-Spheres</vt:lpstr>
      <vt:lpstr>Two Criteria for Hashing [Yeiss 2008, He 2011]</vt:lpstr>
      <vt:lpstr>Two Criteria with Hyper-Spheres</vt:lpstr>
      <vt:lpstr>Iterative Optimization</vt:lpstr>
      <vt:lpstr>Convergence Rate</vt:lpstr>
      <vt:lpstr>Distance Estimation</vt:lpstr>
      <vt:lpstr>Result (1M, 384-Dim GIST)</vt:lpstr>
      <vt:lpstr>Result (1M, 960-Dim GIST)</vt:lpstr>
      <vt:lpstr>Result (1M, 8192-Dim VLAD)</vt:lpstr>
      <vt:lpstr>Result (75M, 384-Dim GIST)</vt:lpstr>
      <vt:lpstr>PowerPoint 프레젠테이션</vt:lpstr>
      <vt:lpstr>Product Quantization [Jegou et al., TPAMI 2011]</vt:lpstr>
      <vt:lpstr>Product Quantization [Jegou et al., TPAMI 2011]</vt:lpstr>
      <vt:lpstr>Motivation</vt:lpstr>
      <vt:lpstr>Distance Encoded PQ</vt:lpstr>
      <vt:lpstr>Orthogonality in High Dim. Space</vt:lpstr>
      <vt:lpstr>Distance Estimation</vt:lpstr>
      <vt:lpstr>Result (1M, 960-Dim GIST)</vt:lpstr>
      <vt:lpstr>Result (1M, 1024-Dim BoW)</vt:lpstr>
      <vt:lpstr>Result (Accuracy/Time/Memory)</vt:lpstr>
      <vt:lpstr>Image Search Demo</vt:lpstr>
      <vt:lpstr>Contents</vt:lpstr>
      <vt:lpstr>Search (Revisited)</vt:lpstr>
      <vt:lpstr>To Improve Shortlist</vt:lpstr>
      <vt:lpstr>Distance Estimator and Approach</vt:lpstr>
      <vt:lpstr>Pre-Computation</vt:lpstr>
      <vt:lpstr>Shortlist Computation (Runtime)</vt:lpstr>
      <vt:lpstr>Shortlist Comp. based on H2R2 (Runtime)</vt:lpstr>
      <vt:lpstr>Current Result</vt:lpstr>
      <vt:lpstr>Bounding Power of Hyper-Spheres</vt:lpstr>
      <vt:lpstr>Max Dist. and Common ‘1’</vt:lpstr>
      <vt:lpstr>Convergence Rate</vt:lpstr>
      <vt:lpstr>Distance Estimation</vt:lpstr>
      <vt:lpstr>Spherical Hamming Distance (SHD)</vt:lpstr>
      <vt:lpstr>Orthogonality in High-Dim Space*</vt:lpstr>
    </vt:vector>
  </TitlesOfParts>
  <Company>R&amp;D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JPHeo_Dissertation_Proposal</dc:title>
  <dc:creator>Jae-Pil Heo</dc:creator>
  <cp:lastModifiedBy>Jae-Pil Heo</cp:lastModifiedBy>
  <cp:revision>539</cp:revision>
  <cp:lastPrinted>2014-11-21T07:17:57Z</cp:lastPrinted>
  <dcterms:created xsi:type="dcterms:W3CDTF">2006-10-05T04:04:58Z</dcterms:created>
  <dcterms:modified xsi:type="dcterms:W3CDTF">2016-05-24T00:16:03Z</dcterms:modified>
</cp:coreProperties>
</file>