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3" r:id="rId3"/>
    <p:sldId id="302" r:id="rId4"/>
    <p:sldId id="310" r:id="rId5"/>
    <p:sldId id="311" r:id="rId6"/>
    <p:sldId id="303" r:id="rId7"/>
    <p:sldId id="304" r:id="rId8"/>
    <p:sldId id="323" r:id="rId9"/>
    <p:sldId id="305" r:id="rId10"/>
    <p:sldId id="309" r:id="rId11"/>
    <p:sldId id="306" r:id="rId12"/>
    <p:sldId id="314" r:id="rId13"/>
    <p:sldId id="307" r:id="rId14"/>
    <p:sldId id="321" r:id="rId15"/>
    <p:sldId id="308" r:id="rId16"/>
    <p:sldId id="327" r:id="rId17"/>
    <p:sldId id="312" r:id="rId18"/>
    <p:sldId id="326" r:id="rId19"/>
    <p:sldId id="328" r:id="rId20"/>
    <p:sldId id="329" r:id="rId21"/>
    <p:sldId id="336" r:id="rId22"/>
    <p:sldId id="330" r:id="rId23"/>
    <p:sldId id="334" r:id="rId24"/>
    <p:sldId id="335" r:id="rId25"/>
    <p:sldId id="279" r:id="rId26"/>
    <p:sldId id="337" r:id="rId27"/>
    <p:sldId id="283" r:id="rId28"/>
    <p:sldId id="296" r:id="rId29"/>
    <p:sldId id="298" r:id="rId30"/>
    <p:sldId id="281" r:id="rId31"/>
    <p:sldId id="294" r:id="rId32"/>
    <p:sldId id="295" r:id="rId33"/>
    <p:sldId id="276" r:id="rId34"/>
    <p:sldId id="331" r:id="rId35"/>
    <p:sldId id="332" r:id="rId36"/>
    <p:sldId id="320" r:id="rId37"/>
    <p:sldId id="316" r:id="rId38"/>
    <p:sldId id="317" r:id="rId39"/>
    <p:sldId id="318" r:id="rId40"/>
    <p:sldId id="319" r:id="rId41"/>
    <p:sldId id="333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4F81BD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030" autoAdjust="0"/>
  </p:normalViewPr>
  <p:slideViewPr>
    <p:cSldViewPr snapToGrid="0">
      <p:cViewPr varScale="1">
        <p:scale>
          <a:sx n="47" d="100"/>
          <a:sy n="47" d="100"/>
        </p:scale>
        <p:origin x="62" y="9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balance_heuristic_result_m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balance_heuristic_result_m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balance_heuristic_result_m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balance_heuristic_result_ms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balance_heuristic_result_ms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MSE </a:t>
            </a:r>
          </a:p>
        </c:rich>
      </c:tx>
      <c:layout>
        <c:manualLayout>
          <c:xMode val="edge"/>
          <c:yMode val="edge"/>
          <c:x val="3.6387306892177188E-2"/>
          <c:y val="1.95302888637370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MSE 256spp</c:v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'Killeroo-gold'!$C$22:$K$22</c:f>
              <c:strCache>
                <c:ptCount val="9"/>
                <c:pt idx="0">
                  <c:v>1:9</c:v>
                </c:pt>
                <c:pt idx="1">
                  <c:v>2:8</c:v>
                </c:pt>
                <c:pt idx="2">
                  <c:v>3:7</c:v>
                </c:pt>
                <c:pt idx="3">
                  <c:v>4:6</c:v>
                </c:pt>
                <c:pt idx="4">
                  <c:v>5:5</c:v>
                </c:pt>
                <c:pt idx="5">
                  <c:v>6:4</c:v>
                </c:pt>
                <c:pt idx="6">
                  <c:v>7:3</c:v>
                </c:pt>
                <c:pt idx="7">
                  <c:v>8:2</c:v>
                </c:pt>
                <c:pt idx="8">
                  <c:v>9:1</c:v>
                </c:pt>
              </c:strCache>
            </c:strRef>
          </c:cat>
          <c:val>
            <c:numRef>
              <c:f>'Killeroo-gold'!$C$23:$K$23</c:f>
              <c:numCache>
                <c:formatCode>0.000000000_ </c:formatCode>
                <c:ptCount val="9"/>
                <c:pt idx="0">
                  <c:v>4.8084900000000003E-3</c:v>
                </c:pt>
                <c:pt idx="1">
                  <c:v>3.7017600000000001E-3</c:v>
                </c:pt>
                <c:pt idx="2">
                  <c:v>3.25458E-3</c:v>
                </c:pt>
                <c:pt idx="3">
                  <c:v>3.0272400000000001E-3</c:v>
                </c:pt>
                <c:pt idx="4">
                  <c:v>2.9688000000000002E-3</c:v>
                </c:pt>
                <c:pt idx="5">
                  <c:v>3.1028800000000001E-3</c:v>
                </c:pt>
                <c:pt idx="6">
                  <c:v>3.5052099999999999E-3</c:v>
                </c:pt>
                <c:pt idx="7">
                  <c:v>4.3300600000000002E-3</c:v>
                </c:pt>
                <c:pt idx="8">
                  <c:v>5.93532E-3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95-4642-B506-C6C59D40E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1311808"/>
        <c:axId val="891315168"/>
      </c:lineChart>
      <c:catAx>
        <c:axId val="891311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1315168"/>
        <c:crosses val="autoZero"/>
        <c:auto val="1"/>
        <c:lblAlgn val="ctr"/>
        <c:lblOffset val="100"/>
        <c:noMultiLvlLbl val="0"/>
      </c:catAx>
      <c:valAx>
        <c:axId val="89131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00000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131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MSE</a:t>
            </a:r>
            <a:endParaRPr lang="en-US" dirty="0"/>
          </a:p>
        </c:rich>
      </c:tx>
      <c:layout>
        <c:manualLayout>
          <c:xMode val="edge"/>
          <c:yMode val="edge"/>
          <c:x val="3.3379336230893071E-2"/>
          <c:y val="1.770772356523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MSE 256spp</c:v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'teapot-area_direct'!$C$22:$K$22</c:f>
              <c:strCache>
                <c:ptCount val="9"/>
                <c:pt idx="0">
                  <c:v>1:9</c:v>
                </c:pt>
                <c:pt idx="1">
                  <c:v>2:8</c:v>
                </c:pt>
                <c:pt idx="2">
                  <c:v>3:7</c:v>
                </c:pt>
                <c:pt idx="3">
                  <c:v>4:6</c:v>
                </c:pt>
                <c:pt idx="4">
                  <c:v>5:5</c:v>
                </c:pt>
                <c:pt idx="5">
                  <c:v>6:4</c:v>
                </c:pt>
                <c:pt idx="6">
                  <c:v>7:3</c:v>
                </c:pt>
                <c:pt idx="7">
                  <c:v>8:2</c:v>
                </c:pt>
                <c:pt idx="8">
                  <c:v>9:1</c:v>
                </c:pt>
              </c:strCache>
            </c:strRef>
          </c:cat>
          <c:val>
            <c:numRef>
              <c:f>'teapot-area_direct'!$C$23:$K$23</c:f>
              <c:numCache>
                <c:formatCode>0.000000000_ </c:formatCode>
                <c:ptCount val="9"/>
                <c:pt idx="0">
                  <c:v>4.80665E-6</c:v>
                </c:pt>
                <c:pt idx="1">
                  <c:v>2.22278E-6</c:v>
                </c:pt>
                <c:pt idx="2">
                  <c:v>1.2331300000000001E-6</c:v>
                </c:pt>
                <c:pt idx="3">
                  <c:v>7.6413100000000003E-7</c:v>
                </c:pt>
                <c:pt idx="4">
                  <c:v>5.1886299999999995E-7</c:v>
                </c:pt>
                <c:pt idx="5">
                  <c:v>3.8515199999999998E-7</c:v>
                </c:pt>
                <c:pt idx="6">
                  <c:v>3.12246E-7</c:v>
                </c:pt>
                <c:pt idx="7">
                  <c:v>2.7469599999999999E-7</c:v>
                </c:pt>
                <c:pt idx="8">
                  <c:v>2.5847000000000001E-7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C1-4985-BA45-96ADD84C6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1312928"/>
        <c:axId val="891310688"/>
      </c:lineChart>
      <c:catAx>
        <c:axId val="891312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1310688"/>
        <c:crosses val="autoZero"/>
        <c:auto val="1"/>
        <c:lblAlgn val="ctr"/>
        <c:lblOffset val="100"/>
        <c:noMultiLvlLbl val="0"/>
      </c:catAx>
      <c:valAx>
        <c:axId val="89131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00000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131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MSE</a:t>
            </a:r>
            <a:endParaRPr lang="ko-KR" dirty="0"/>
          </a:p>
        </c:rich>
      </c:tx>
      <c:layout>
        <c:manualLayout>
          <c:xMode val="edge"/>
          <c:yMode val="edge"/>
          <c:x val="5.0340503916879435E-2"/>
          <c:y val="4.2846140425453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'killeroo-gold_diffuse_no_text'!$C$22:$K$22</c:f>
              <c:strCache>
                <c:ptCount val="9"/>
                <c:pt idx="0">
                  <c:v>1:9</c:v>
                </c:pt>
                <c:pt idx="1">
                  <c:v>2:8</c:v>
                </c:pt>
                <c:pt idx="2">
                  <c:v>3:7</c:v>
                </c:pt>
                <c:pt idx="3">
                  <c:v>4:6</c:v>
                </c:pt>
                <c:pt idx="4">
                  <c:v>5:5</c:v>
                </c:pt>
                <c:pt idx="5">
                  <c:v>6:4</c:v>
                </c:pt>
                <c:pt idx="6">
                  <c:v>7:3</c:v>
                </c:pt>
                <c:pt idx="7">
                  <c:v>8:2</c:v>
                </c:pt>
                <c:pt idx="8">
                  <c:v>9:1</c:v>
                </c:pt>
              </c:strCache>
            </c:strRef>
          </c:cat>
          <c:val>
            <c:numRef>
              <c:f>'killeroo-gold_diffuse_no_text'!$C$23:$K$23</c:f>
              <c:numCache>
                <c:formatCode>0.000000000_ </c:formatCode>
                <c:ptCount val="9"/>
                <c:pt idx="0">
                  <c:v>1.5319299999999999E-3</c:v>
                </c:pt>
                <c:pt idx="1">
                  <c:v>4.7664000000000002E-4</c:v>
                </c:pt>
                <c:pt idx="2">
                  <c:v>2.6244300000000001E-4</c:v>
                </c:pt>
                <c:pt idx="3">
                  <c:v>1.9227799999999999E-4</c:v>
                </c:pt>
                <c:pt idx="4">
                  <c:v>1.63931E-4</c:v>
                </c:pt>
                <c:pt idx="5">
                  <c:v>1.51278E-4</c:v>
                </c:pt>
                <c:pt idx="6">
                  <c:v>1.45465E-4</c:v>
                </c:pt>
                <c:pt idx="7">
                  <c:v>1.4295599999999999E-4</c:v>
                </c:pt>
                <c:pt idx="8">
                  <c:v>1.4212099999999999E-4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D3-43F3-B0B1-EFC6707BC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1302848"/>
        <c:axId val="891300608"/>
      </c:lineChart>
      <c:catAx>
        <c:axId val="8913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1300608"/>
        <c:crosses val="autoZero"/>
        <c:auto val="1"/>
        <c:lblAlgn val="ctr"/>
        <c:lblOffset val="100"/>
        <c:noMultiLvlLbl val="0"/>
      </c:catAx>
      <c:valAx>
        <c:axId val="89130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00000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130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400"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MSE</a:t>
            </a:r>
            <a:endParaRPr lang="en-US" dirty="0"/>
          </a:p>
        </c:rich>
      </c:tx>
      <c:layout>
        <c:manualLayout>
          <c:xMode val="edge"/>
          <c:yMode val="edge"/>
          <c:x val="5.3516073736784783E-2"/>
          <c:y val="2.1831514245124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MSE 256spp</c:v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yeahright_path!$C$22:$K$22</c:f>
              <c:strCache>
                <c:ptCount val="9"/>
                <c:pt idx="0">
                  <c:v>1:9</c:v>
                </c:pt>
                <c:pt idx="1">
                  <c:v>2:8</c:v>
                </c:pt>
                <c:pt idx="2">
                  <c:v>3:7</c:v>
                </c:pt>
                <c:pt idx="3">
                  <c:v>4:6</c:v>
                </c:pt>
                <c:pt idx="4">
                  <c:v>5:5</c:v>
                </c:pt>
                <c:pt idx="5">
                  <c:v>6:4</c:v>
                </c:pt>
                <c:pt idx="6">
                  <c:v>7:3</c:v>
                </c:pt>
                <c:pt idx="7">
                  <c:v>8:2</c:v>
                </c:pt>
                <c:pt idx="8">
                  <c:v>9:1</c:v>
                </c:pt>
              </c:strCache>
            </c:strRef>
          </c:cat>
          <c:val>
            <c:numRef>
              <c:f>yeahright_path!$C$23:$K$23</c:f>
              <c:numCache>
                <c:formatCode>0.000000000_);[Red]\(0.000000000\)</c:formatCode>
                <c:ptCount val="9"/>
                <c:pt idx="0">
                  <c:v>5.3390200000000003E-5</c:v>
                </c:pt>
                <c:pt idx="1">
                  <c:v>5.3431599999999998E-5</c:v>
                </c:pt>
                <c:pt idx="2">
                  <c:v>5.3626699999999999E-5</c:v>
                </c:pt>
                <c:pt idx="3">
                  <c:v>5.4093199999999999E-5</c:v>
                </c:pt>
                <c:pt idx="4">
                  <c:v>5.5099500000000003E-5</c:v>
                </c:pt>
                <c:pt idx="5">
                  <c:v>5.7308900000000003E-5</c:v>
                </c:pt>
                <c:pt idx="6">
                  <c:v>6.2640999999999999E-5</c:v>
                </c:pt>
                <c:pt idx="7">
                  <c:v>7.8678599999999996E-5</c:v>
                </c:pt>
                <c:pt idx="8">
                  <c:v>1.6101099999999999E-4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FD-4811-A1B0-0EC690781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2889120"/>
        <c:axId val="1272898640"/>
      </c:lineChart>
      <c:catAx>
        <c:axId val="1272889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72898640"/>
        <c:crosses val="autoZero"/>
        <c:auto val="1"/>
        <c:lblAlgn val="ctr"/>
        <c:lblOffset val="100"/>
        <c:noMultiLvlLbl val="0"/>
      </c:catAx>
      <c:valAx>
        <c:axId val="127289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0000000_);[Red]\(0.0000000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7288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MSE</a:t>
            </a:r>
            <a:endParaRPr lang="en-US" dirty="0"/>
          </a:p>
        </c:rich>
      </c:tx>
      <c:layout>
        <c:manualLayout>
          <c:xMode val="edge"/>
          <c:yMode val="edge"/>
          <c:x val="1.7027253329011716E-2"/>
          <c:y val="1.9182599720568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MSE 256spp</c:v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tt_direct!$C$22:$K$22</c:f>
              <c:strCache>
                <c:ptCount val="9"/>
                <c:pt idx="0">
                  <c:v>1:9</c:v>
                </c:pt>
                <c:pt idx="1">
                  <c:v>2:8</c:v>
                </c:pt>
                <c:pt idx="2">
                  <c:v>3:7</c:v>
                </c:pt>
                <c:pt idx="3">
                  <c:v>4:6</c:v>
                </c:pt>
                <c:pt idx="4">
                  <c:v>5:5</c:v>
                </c:pt>
                <c:pt idx="5">
                  <c:v>6:4</c:v>
                </c:pt>
                <c:pt idx="6">
                  <c:v>7:3</c:v>
                </c:pt>
                <c:pt idx="7">
                  <c:v>8:2</c:v>
                </c:pt>
                <c:pt idx="8">
                  <c:v>9:1</c:v>
                </c:pt>
              </c:strCache>
            </c:strRef>
          </c:cat>
          <c:val>
            <c:numRef>
              <c:f>tt_direct!$C$23:$K$23</c:f>
              <c:numCache>
                <c:formatCode>0.000000000_ </c:formatCode>
                <c:ptCount val="9"/>
                <c:pt idx="0">
                  <c:v>9.9624300000000001E-6</c:v>
                </c:pt>
                <c:pt idx="1">
                  <c:v>5.1771500000000001E-6</c:v>
                </c:pt>
                <c:pt idx="2">
                  <c:v>3.9968399999999998E-6</c:v>
                </c:pt>
                <c:pt idx="3">
                  <c:v>3.5551500000000002E-6</c:v>
                </c:pt>
                <c:pt idx="4">
                  <c:v>3.4288300000000001E-6</c:v>
                </c:pt>
                <c:pt idx="5">
                  <c:v>3.5623799999999998E-6</c:v>
                </c:pt>
                <c:pt idx="6">
                  <c:v>4.0800300000000003E-6</c:v>
                </c:pt>
                <c:pt idx="7">
                  <c:v>5.4627999999999996E-6</c:v>
                </c:pt>
                <c:pt idx="8">
                  <c:v>9.9410500000000003E-6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83-43C3-95EC-464370F8B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2896960"/>
        <c:axId val="1272889680"/>
      </c:lineChart>
      <c:catAx>
        <c:axId val="1272896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72889680"/>
        <c:crosses val="autoZero"/>
        <c:auto val="1"/>
        <c:lblAlgn val="ctr"/>
        <c:lblOffset val="100"/>
        <c:noMultiLvlLbl val="0"/>
      </c:catAx>
      <c:valAx>
        <c:axId val="127288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00000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7289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89904-69F9-41C8-A810-2ED8BADA8D7E}" type="datetimeFigureOut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25E34-9A3D-4BFE-BC1B-0E68F18799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11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Good</a:t>
            </a:r>
            <a:r>
              <a:rPr lang="en-US" altLang="ko-KR" baseline="0" dirty="0" smtClean="0"/>
              <a:t> morning, Professors.</a:t>
            </a:r>
          </a:p>
          <a:p>
            <a:r>
              <a:rPr lang="en-US" altLang="ko-KR" baseline="0" dirty="0" smtClean="0"/>
              <a:t>I’m </a:t>
            </a:r>
            <a:r>
              <a:rPr lang="en-US" altLang="ko-KR" baseline="0" dirty="0" err="1" smtClean="0"/>
              <a:t>Myounghwan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Seo</a:t>
            </a:r>
            <a:r>
              <a:rPr lang="en-US" altLang="ko-KR" baseline="0" dirty="0" smtClean="0"/>
              <a:t>, master student of Professor Sung-</a:t>
            </a:r>
            <a:r>
              <a:rPr lang="en-US" altLang="ko-KR" baseline="0" dirty="0" err="1" smtClean="0"/>
              <a:t>Eui</a:t>
            </a:r>
            <a:r>
              <a:rPr lang="en-US" altLang="ko-KR" baseline="0" dirty="0" smtClean="0"/>
              <a:t> Yoon.</a:t>
            </a:r>
          </a:p>
          <a:p>
            <a:r>
              <a:rPr lang="en-US" altLang="ko-KR" baseline="0" dirty="0" smtClean="0"/>
              <a:t>Today I’m going to present Data-driven Multiple Importance Sampling for Monte Carlo Rendering.</a:t>
            </a:r>
          </a:p>
          <a:p>
            <a:r>
              <a:rPr lang="en-US" altLang="ko-KR" baseline="0" dirty="0" smtClean="0"/>
              <a:t>Please never mind to interrupt me whenever you have anything unclear.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3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876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Thank you for</a:t>
            </a:r>
            <a:r>
              <a:rPr lang="en-US" altLang="ko-KR" baseline="0" dirty="0" smtClean="0"/>
              <a:t> your attention.</a:t>
            </a:r>
          </a:p>
          <a:p>
            <a:r>
              <a:rPr lang="en-US" altLang="ko-KR" baseline="0" dirty="0" smtClean="0"/>
              <a:t>Please let me know, if you have any question or feedback to me.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45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First</a:t>
            </a:r>
            <a:r>
              <a:rPr lang="en-US" altLang="ko-KR" baseline="0" dirty="0" smtClean="0"/>
              <a:t> of all, </a:t>
            </a:r>
            <a:r>
              <a:rPr lang="en-US" altLang="ko-KR" dirty="0" smtClean="0"/>
              <a:t>Rendering, especially</a:t>
            </a:r>
            <a:r>
              <a:rPr lang="en-US" altLang="ko-KR" baseline="0" dirty="0" smtClean="0"/>
              <a:t> ray tracing</a:t>
            </a:r>
            <a:r>
              <a:rPr lang="en-US" altLang="ko-KR" dirty="0" smtClean="0"/>
              <a:t> method</a:t>
            </a:r>
            <a:r>
              <a:rPr lang="en-US" altLang="ko-KR" baseline="0" dirty="0" smtClean="0"/>
              <a:t> is widely used in the industry including movie, animation and game.</a:t>
            </a:r>
          </a:p>
          <a:p>
            <a:r>
              <a:rPr lang="en-US" altLang="ko-KR" baseline="0" dirty="0" smtClean="0"/>
              <a:t>My research part is that</a:t>
            </a:r>
          </a:p>
          <a:p>
            <a:r>
              <a:rPr lang="en-US" altLang="ko-KR" baseline="0" dirty="0" smtClean="0"/>
              <a:t>We focus on rendering part in computer graphics, blah </a:t>
            </a:r>
            <a:r>
              <a:rPr lang="en-US" altLang="ko-KR" baseline="0" dirty="0" err="1" smtClean="0"/>
              <a:t>blah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53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050" dirty="0" smtClean="0"/>
              <a:t>Rendering</a:t>
            </a:r>
            <a:r>
              <a:rPr lang="en-US" altLang="ko-KR" sz="1050" baseline="0" dirty="0" smtClean="0"/>
              <a:t> equation is presented by </a:t>
            </a:r>
            <a:r>
              <a:rPr lang="en-US" altLang="ko-KR" sz="1050" baseline="0" dirty="0" err="1" smtClean="0"/>
              <a:t>Kajiya</a:t>
            </a:r>
            <a:r>
              <a:rPr lang="en-US" altLang="ko-KR" sz="1050" baseline="0" dirty="0" smtClean="0"/>
              <a:t> in 1986.</a:t>
            </a:r>
          </a:p>
          <a:p>
            <a:r>
              <a:rPr lang="en-US" altLang="ko-KR" sz="1050" baseline="0" dirty="0" smtClean="0"/>
              <a:t>It is a light transport equation. When we want to photo-realistic rendering image, we have to solve </a:t>
            </a:r>
            <a:r>
              <a:rPr lang="en-US" altLang="ko-KR" sz="1200" baseline="0" dirty="0" smtClean="0"/>
              <a:t>this</a:t>
            </a:r>
            <a:r>
              <a:rPr lang="en-US" altLang="ko-KR" sz="1050" baseline="0" dirty="0" smtClean="0"/>
              <a:t> equation for global or direct illumination.</a:t>
            </a:r>
          </a:p>
          <a:p>
            <a:r>
              <a:rPr lang="en-US" altLang="ko-KR" sz="1050" baseline="0" dirty="0" smtClean="0"/>
              <a:t>As you can see, this term consists of BRDF function and incident light.</a:t>
            </a:r>
          </a:p>
          <a:p>
            <a:r>
              <a:rPr lang="en-US" altLang="ko-KR" sz="1050" baseline="0" dirty="0" smtClean="0"/>
              <a:t>To efficiency this equation, we use </a:t>
            </a:r>
            <a:r>
              <a:rPr lang="en-US" altLang="ko-KR" sz="1050" baseline="0" dirty="0" err="1" smtClean="0"/>
              <a:t>monte-carlo</a:t>
            </a:r>
            <a:r>
              <a:rPr lang="en-US" altLang="ko-KR" sz="1050" baseline="0" dirty="0" smtClean="0"/>
              <a:t> integration to estimate the value for image.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43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Monte-Carlo</a:t>
            </a:r>
            <a:r>
              <a:rPr lang="en-US" altLang="ko-KR" baseline="0" dirty="0" smtClean="0"/>
              <a:t> integration is a way to approximate integrals.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13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 have</a:t>
            </a:r>
            <a:r>
              <a:rPr lang="en-US" altLang="ko-KR" baseline="0" dirty="0" smtClean="0"/>
              <a:t> to focus on Pdf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352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Limitation</a:t>
            </a:r>
            <a:r>
              <a:rPr lang="en-US" altLang="ko-KR" baseline="0" dirty="0" smtClean="0"/>
              <a:t> case.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For example,</a:t>
            </a:r>
            <a:r>
              <a:rPr lang="en-US" altLang="ko-KR" baseline="0" dirty="0" smtClean="0"/>
              <a:t> t</a:t>
            </a:r>
            <a:r>
              <a:rPr lang="en-US" altLang="ko-KR" dirty="0" smtClean="0"/>
              <a:t>here</a:t>
            </a:r>
            <a:r>
              <a:rPr lang="en-US" altLang="ko-KR" baseline="0" dirty="0" smtClean="0"/>
              <a:t> are two distribution for sampling the </a:t>
            </a:r>
            <a:r>
              <a:rPr lang="en-US" altLang="ko-KR" baseline="0" dirty="0" err="1" smtClean="0"/>
              <a:t>intergrand</a:t>
            </a:r>
            <a:r>
              <a:rPr lang="en-US" altLang="ko-KR" baseline="0" dirty="0" smtClean="0"/>
              <a:t>. Where f is original integrand distribution. And p1 and p2 is given two strategy distribution.</a:t>
            </a:r>
          </a:p>
          <a:p>
            <a:r>
              <a:rPr lang="en-US" altLang="ko-KR" baseline="0" dirty="0" smtClean="0"/>
              <a:t>As you can see p1 is proportional to f and p2 is the uniform distribution.</a:t>
            </a:r>
          </a:p>
          <a:p>
            <a:r>
              <a:rPr lang="en-US" altLang="ko-KR" baseline="0" dirty="0" smtClean="0"/>
              <a:t>Assume that we take an equal number of samples from both p1 and p2, and apply for balance heuristic.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252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So we focus on estimating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weight</a:t>
            </a:r>
            <a:r>
              <a:rPr lang="en-US" altLang="ko-KR" baseline="0" dirty="0" smtClean="0"/>
              <a:t> to solve limitation case.</a:t>
            </a:r>
            <a:endParaRPr lang="en-US" altLang="ko-KR" dirty="0" smtClean="0"/>
          </a:p>
          <a:p>
            <a:r>
              <a:rPr lang="en-US" altLang="ko-KR" dirty="0" smtClean="0"/>
              <a:t>Because Balance</a:t>
            </a:r>
            <a:r>
              <a:rPr lang="en-US" altLang="ko-KR" baseline="0" dirty="0" smtClean="0"/>
              <a:t> heuristic assumes that pre defined weight and apply this for sampling. So, sampling result has high dependency weight value. And occurs light and </a:t>
            </a:r>
            <a:r>
              <a:rPr lang="en-US" altLang="ko-KR" baseline="0" dirty="0" err="1" smtClean="0"/>
              <a:t>brdf</a:t>
            </a:r>
            <a:r>
              <a:rPr lang="en-US" altLang="ko-KR" baseline="0" dirty="0" smtClean="0"/>
              <a:t> sampling problems as I previous mentioned.</a:t>
            </a:r>
          </a:p>
          <a:p>
            <a:r>
              <a:rPr lang="en-US" altLang="ko-KR" baseline="0" dirty="0" smtClean="0"/>
              <a:t>Because of this, I will estimate weight using preprocess and find optimal weight.</a:t>
            </a:r>
          </a:p>
          <a:p>
            <a:r>
              <a:rPr lang="en-US" altLang="ko-KR" baseline="0" dirty="0" smtClean="0"/>
              <a:t>So I want to get Our Goal which is robust &amp; efficient weight for balance heuristic.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58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25E34-9A3D-4BFE-BC1B-0E68F187994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41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FC000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225F-AABC-4608-83CE-D3767CE5EEB0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83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AA2D-513C-4AE7-928E-D5D2E9FD68AE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74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30FE-4A3F-497B-B0D5-60D744A2C08F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60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92D-E7F2-44F7-B43C-2537DC14A355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608028"/>
            <a:ext cx="457200" cy="8397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46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BD55-2A58-427A-BFEB-3D1B17EB671A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72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0A3D-5FAA-4CE6-8D3D-D9A148BE062E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89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1EE-BDF6-42AF-A2BB-4EC413806B94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83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939D6-BDB9-41A5-977B-E9D5E968A9A7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0" y="608028"/>
            <a:ext cx="457200" cy="8397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42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7B28B-DC27-438E-B609-2D62F00D2C60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7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1F3F-180B-4111-8F49-F9AFE0DCA514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15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2445-9F17-4E33-83A9-A006D463B7B9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1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FD56-A813-4159-BDFD-19F0827B7626}" type="datetime1">
              <a:rPr lang="ko-KR" altLang="en-US" smtClean="0"/>
              <a:t>2016-08-14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1FD44-9BA8-49FC-BF5A-2EC933BD5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5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5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12" Type="http://schemas.openxmlformats.org/officeDocument/2006/relationships/image" Target="../media/image3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11" Type="http://schemas.openxmlformats.org/officeDocument/2006/relationships/image" Target="../media/image33.png"/><Relationship Id="rId5" Type="http://schemas.openxmlformats.org/officeDocument/2006/relationships/image" Target="../media/image21.tiff"/><Relationship Id="rId10" Type="http://schemas.openxmlformats.org/officeDocument/2006/relationships/image" Target="../media/image32.png"/><Relationship Id="rId4" Type="http://schemas.openxmlformats.org/officeDocument/2006/relationships/image" Target="../media/image20.tiff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11" Type="http://schemas.openxmlformats.org/officeDocument/2006/relationships/image" Target="../media/image42.png"/><Relationship Id="rId5" Type="http://schemas.openxmlformats.org/officeDocument/2006/relationships/image" Target="../media/image22.tiff"/><Relationship Id="rId10" Type="http://schemas.openxmlformats.org/officeDocument/2006/relationships/image" Target="../media/image41.png"/><Relationship Id="rId4" Type="http://schemas.openxmlformats.org/officeDocument/2006/relationships/image" Target="../media/image21.tiff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Data-driven Multiple Importance Sampling </a:t>
            </a:r>
            <a:br>
              <a:rPr lang="en-US" altLang="ko-KR" sz="3200" dirty="0" smtClean="0"/>
            </a:br>
            <a:r>
              <a:rPr lang="en-US" altLang="ko-KR" sz="3200" dirty="0" smtClean="0"/>
              <a:t>for Monte Carlo Rendering</a:t>
            </a:r>
            <a:br>
              <a:rPr lang="en-US" altLang="ko-KR" sz="3200" dirty="0" smtClean="0"/>
            </a:b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861813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000" b="1" dirty="0" err="1" smtClean="0"/>
              <a:t>Myounghwan</a:t>
            </a:r>
            <a:r>
              <a:rPr lang="en-US" altLang="ko-KR" sz="2000" b="1" dirty="0" smtClean="0"/>
              <a:t> </a:t>
            </a:r>
            <a:r>
              <a:rPr lang="en-US" altLang="ko-KR" sz="2000" b="1" dirty="0" err="1" smtClean="0"/>
              <a:t>Seo</a:t>
            </a:r>
            <a:r>
              <a:rPr lang="en-US" altLang="ko-KR" sz="2000" b="1" dirty="0" smtClean="0"/>
              <a:t> (</a:t>
            </a:r>
            <a:r>
              <a:rPr lang="ko-KR" altLang="en-US" sz="2000" b="1" dirty="0" smtClean="0"/>
              <a:t>서</a:t>
            </a:r>
            <a:r>
              <a:rPr lang="en-US" altLang="ko-KR" sz="2000" b="1" dirty="0"/>
              <a:t> </a:t>
            </a:r>
            <a:r>
              <a:rPr lang="ko-KR" altLang="en-US" sz="2000" b="1" dirty="0" smtClean="0"/>
              <a:t>명 환</a:t>
            </a:r>
            <a:r>
              <a:rPr lang="en-US" altLang="ko-KR" sz="2000" b="1" dirty="0" smtClean="0"/>
              <a:t>)</a:t>
            </a:r>
          </a:p>
          <a:p>
            <a:endParaRPr lang="en-US" altLang="ko-KR" sz="2000" b="1" dirty="0"/>
          </a:p>
          <a:p>
            <a:r>
              <a:rPr lang="en-US" altLang="ko-KR" sz="2000" b="1" dirty="0" smtClean="0"/>
              <a:t>Advisor: Professor Sung-</a:t>
            </a:r>
            <a:r>
              <a:rPr lang="en-US" altLang="ko-KR" sz="2000" b="1" dirty="0" err="1" smtClean="0"/>
              <a:t>Eui</a:t>
            </a:r>
            <a:r>
              <a:rPr lang="en-US" altLang="ko-KR" sz="2000" b="1" dirty="0" smtClean="0"/>
              <a:t> Yoon</a:t>
            </a:r>
          </a:p>
          <a:p>
            <a:r>
              <a:rPr lang="en-US" altLang="ko-KR" sz="2000" b="1" dirty="0" smtClean="0"/>
              <a:t>Graduate School of Culture Technology</a:t>
            </a:r>
            <a:endParaRPr lang="ko-KR" altLang="en-US" sz="20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1122363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M.S. Defense (2014. 06. 17.)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45" y="5908102"/>
            <a:ext cx="1842655" cy="5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Combining Sampling Strategies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5" name="Picture 2" descr="C:\Users\user\Desktop\Optimally Combining\figure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03" y="1978025"/>
            <a:ext cx="2868997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63756" y="4613945"/>
            <a:ext cx="3015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</a:rPr>
              <a:t>A combination of samples </a:t>
            </a:r>
          </a:p>
          <a:p>
            <a:r>
              <a:rPr lang="en-US" altLang="ko-KR" sz="1800" dirty="0" smtClean="0">
                <a:solidFill>
                  <a:schemeClr val="bg1"/>
                </a:solidFill>
              </a:rPr>
              <a:t>Light and BRDF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user\Desktop\Optimally Combining\figure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0682"/>
            <a:ext cx="286899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Optimally Combining\figure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02" y="1978025"/>
            <a:ext cx="286899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3068" y="4613945"/>
            <a:ext cx="288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</a:rPr>
              <a:t>Sampling the light source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6557" y="461695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</a:rPr>
              <a:t>Sampling the BRDF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7282" y="6155551"/>
            <a:ext cx="2266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From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Veach</a:t>
            </a:r>
            <a:r>
              <a:rPr lang="en-US" altLang="ko-KR" sz="1200" dirty="0" smtClean="0">
                <a:solidFill>
                  <a:schemeClr val="bg1"/>
                </a:solidFill>
              </a:rPr>
              <a:t> and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Guibas</a:t>
            </a:r>
            <a:r>
              <a:rPr lang="en-US" altLang="ko-KR" sz="1200" dirty="0" smtClean="0">
                <a:solidFill>
                  <a:schemeClr val="bg1"/>
                </a:solidFill>
              </a:rPr>
              <a:t>, 1995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Related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BRDF sampling</a:t>
            </a:r>
          </a:p>
          <a:p>
            <a:pPr lvl="1"/>
            <a:r>
              <a:rPr lang="en-US" altLang="ko-KR" dirty="0" smtClean="0"/>
              <a:t>Material function[</a:t>
            </a:r>
            <a:r>
              <a:rPr lang="en-US" altLang="ko-KR" dirty="0" smtClean="0">
                <a:solidFill>
                  <a:srgbClr val="00B0F0"/>
                </a:solidFill>
              </a:rPr>
              <a:t>Phong75, Blinn77, Ward92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Complex BRDF[</a:t>
            </a:r>
            <a:r>
              <a:rPr lang="en-US" altLang="ko-KR" dirty="0" smtClean="0">
                <a:solidFill>
                  <a:srgbClr val="00B0F0"/>
                </a:solidFill>
              </a:rPr>
              <a:t>TS92, CT82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Wavelet[</a:t>
            </a:r>
            <a:r>
              <a:rPr lang="en-US" altLang="ko-KR" dirty="0" err="1" smtClean="0">
                <a:solidFill>
                  <a:srgbClr val="00B0F0"/>
                </a:solidFill>
              </a:rPr>
              <a:t>Claustres</a:t>
            </a:r>
            <a:r>
              <a:rPr lang="en-US" altLang="ko-KR" dirty="0" smtClean="0">
                <a:solidFill>
                  <a:srgbClr val="00B0F0"/>
                </a:solidFill>
              </a:rPr>
              <a:t> et al, 03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Factored representation[</a:t>
            </a:r>
            <a:r>
              <a:rPr lang="en-US" altLang="ko-KR" dirty="0" smtClean="0">
                <a:solidFill>
                  <a:srgbClr val="00B0F0"/>
                </a:solidFill>
              </a:rPr>
              <a:t>Lawrence et al, 04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Spherical Harmonics[</a:t>
            </a:r>
            <a:r>
              <a:rPr lang="en-US" altLang="ko-KR" dirty="0" err="1" smtClean="0">
                <a:solidFill>
                  <a:srgbClr val="00B0F0"/>
                </a:solidFill>
              </a:rPr>
              <a:t>Jarosz</a:t>
            </a:r>
            <a:r>
              <a:rPr lang="en-US" altLang="ko-KR" dirty="0" smtClean="0">
                <a:solidFill>
                  <a:srgbClr val="00B0F0"/>
                </a:solidFill>
              </a:rPr>
              <a:t> 09</a:t>
            </a:r>
            <a:r>
              <a:rPr lang="en-US" altLang="ko-KR" dirty="0" smtClean="0"/>
              <a:t>]</a:t>
            </a:r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11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14615" y="5038959"/>
                <a:ext cx="4962769" cy="1138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𝑰</m:t>
                      </m:r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𝒄𝒐𝒔</m:t>
                              </m:r>
                              <m:r>
                                <a:rPr lang="ko-KR" altLang="en-US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615" y="5038959"/>
                <a:ext cx="4962769" cy="11380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직선 연결선 5"/>
          <p:cNvCxnSpPr/>
          <p:nvPr/>
        </p:nvCxnSpPr>
        <p:spPr bwMode="auto">
          <a:xfrm>
            <a:off x="5046935" y="5597402"/>
            <a:ext cx="1512615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19331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Related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Light sampling</a:t>
            </a:r>
          </a:p>
          <a:p>
            <a:pPr lvl="1"/>
            <a:r>
              <a:rPr lang="en-US" altLang="ko-KR" dirty="0" smtClean="0"/>
              <a:t>Environment map[</a:t>
            </a:r>
            <a:r>
              <a:rPr lang="en-US" altLang="ko-KR" dirty="0" smtClean="0">
                <a:solidFill>
                  <a:srgbClr val="00B0F0"/>
                </a:solidFill>
              </a:rPr>
              <a:t>ARBJ 03, KK 03, ODJ 04</a:t>
            </a:r>
            <a:r>
              <a:rPr lang="en-US" altLang="ko-KR" dirty="0" smtClean="0"/>
              <a:t>]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Product sampling</a:t>
            </a:r>
          </a:p>
          <a:p>
            <a:pPr lvl="1"/>
            <a:r>
              <a:rPr lang="en-US" altLang="ko-KR" dirty="0" smtClean="0"/>
              <a:t>Wavelet[</a:t>
            </a:r>
            <a:r>
              <a:rPr lang="en-US" altLang="ko-KR" dirty="0" err="1" smtClean="0">
                <a:solidFill>
                  <a:srgbClr val="00B0F0"/>
                </a:solidFill>
              </a:rPr>
              <a:t>Clarberg</a:t>
            </a:r>
            <a:r>
              <a:rPr lang="en-US" altLang="ko-KR" dirty="0" smtClean="0">
                <a:solidFill>
                  <a:srgbClr val="00B0F0"/>
                </a:solidFill>
              </a:rPr>
              <a:t> et al, 05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Resampling[</a:t>
            </a:r>
            <a:r>
              <a:rPr lang="en-US" altLang="ko-KR" dirty="0" smtClean="0">
                <a:solidFill>
                  <a:srgbClr val="00B0F0"/>
                </a:solidFill>
              </a:rPr>
              <a:t>Burke et al, 05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Rejection[</a:t>
            </a:r>
            <a:r>
              <a:rPr lang="en-US" altLang="ko-KR" dirty="0" smtClean="0">
                <a:solidFill>
                  <a:srgbClr val="00B0F0"/>
                </a:solidFill>
              </a:rPr>
              <a:t>Talbot et al, 05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12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14615" y="5038959"/>
                <a:ext cx="4962769" cy="1138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𝑰</m:t>
                      </m:r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𝒄𝒐𝒔</m:t>
                              </m:r>
                              <m:r>
                                <a:rPr lang="ko-KR" altLang="en-US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615" y="5038959"/>
                <a:ext cx="4962769" cy="11380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직선 연결선 6"/>
          <p:cNvCxnSpPr/>
          <p:nvPr/>
        </p:nvCxnSpPr>
        <p:spPr bwMode="auto">
          <a:xfrm>
            <a:off x="6578599" y="5603752"/>
            <a:ext cx="1143001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직선 연결선 8"/>
          <p:cNvCxnSpPr/>
          <p:nvPr/>
        </p:nvCxnSpPr>
        <p:spPr bwMode="auto">
          <a:xfrm>
            <a:off x="5052254" y="5602650"/>
            <a:ext cx="333466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8432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Related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</a:t>
            </a:r>
          </a:p>
          <a:p>
            <a:pPr lvl="1"/>
            <a:r>
              <a:rPr lang="en-US" altLang="ko-KR" dirty="0" err="1" smtClean="0"/>
              <a:t>Representativity</a:t>
            </a:r>
            <a:r>
              <a:rPr lang="en-US" altLang="ko-KR" dirty="0"/>
              <a:t> </a:t>
            </a:r>
            <a:r>
              <a:rPr lang="en-US" altLang="ko-KR" dirty="0" smtClean="0"/>
              <a:t>strategy[</a:t>
            </a:r>
            <a:r>
              <a:rPr lang="en-US" altLang="ko-KR" dirty="0" err="1" smtClean="0">
                <a:solidFill>
                  <a:srgbClr val="00B0F0"/>
                </a:solidFill>
              </a:rPr>
              <a:t>Pajot</a:t>
            </a:r>
            <a:r>
              <a:rPr lang="en-US" altLang="ko-KR" dirty="0" smtClean="0">
                <a:solidFill>
                  <a:srgbClr val="00B0F0"/>
                </a:solidFill>
              </a:rPr>
              <a:t> et al, 11</a:t>
            </a:r>
            <a:r>
              <a:rPr lang="en-US" altLang="ko-KR" dirty="0" smtClean="0"/>
              <a:t>]</a:t>
            </a:r>
          </a:p>
          <a:p>
            <a:pPr lvl="1"/>
            <a:r>
              <a:rPr lang="en-US" altLang="ko-KR" dirty="0" smtClean="0"/>
              <a:t>Second-order </a:t>
            </a:r>
            <a:r>
              <a:rPr lang="en-US" altLang="ko-KR" dirty="0" err="1" smtClean="0"/>
              <a:t>taylor</a:t>
            </a:r>
            <a:r>
              <a:rPr lang="en-US" altLang="ko-KR" dirty="0" smtClean="0"/>
              <a:t> expansion[</a:t>
            </a:r>
            <a:r>
              <a:rPr lang="en-US" altLang="ko-KR" dirty="0" smtClean="0">
                <a:solidFill>
                  <a:srgbClr val="00B0F0"/>
                </a:solidFill>
              </a:rPr>
              <a:t>Lu et al, 13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31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734149"/>
                <a:ext cx="10515600" cy="2442813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ko-KR" b="1" i="1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ko-KR" dirty="0"/>
                  <a:t> is Zero-variance importance sampling </a:t>
                </a:r>
                <a:r>
                  <a:rPr lang="en-US" altLang="ko-KR" dirty="0" smtClean="0"/>
                  <a:t>distribution</a:t>
                </a:r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r>
                  <a:rPr lang="en-US" altLang="ko-KR" dirty="0" smtClean="0"/>
                  <a:t>Optimal weight function</a:t>
                </a:r>
                <a:endParaRPr lang="en-US" altLang="ko-K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lang="en-US" altLang="ko-KR" b="1" i="1">
                              <a:latin typeface="Cambria Math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altLang="ko-KR" b="1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ko-KR" b="1" i="1">
                          <a:latin typeface="Cambria Math"/>
                          <a:ea typeface="Cambria Math"/>
                        </a:rPr>
                        <m:t>𝟏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ko-KR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latin typeface="Cambria Math"/>
                              <a:ea typeface="Cambria Math"/>
                            </a:rPr>
                            <m:t>𝒘</m:t>
                          </m:r>
                        </m:e>
                        <m:sub>
                          <m:r>
                            <a:rPr lang="en-US" altLang="ko-KR" b="1" i="1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en-US" altLang="ko-KR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ko-KR" b="1" i="1">
                              <a:latin typeface="Cambria Math"/>
                              <a:ea typeface="Cambria Math"/>
                            </a:rPr>
                            <m:t>𝑿</m:t>
                          </m:r>
                        </m:e>
                      </m:d>
                      <m:r>
                        <a:rPr lang="en-US" altLang="ko-KR" b="1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ko-KR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altLang="ko-KR" b="1" dirty="0">
                  <a:ea typeface="Cambria Math"/>
                </a:endParaRPr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734149"/>
                <a:ext cx="10515600" cy="2442813"/>
              </a:xfrm>
              <a:blipFill rotWithShape="0">
                <a:blip r:embed="rId3"/>
                <a:stretch>
                  <a:fillRect l="-928" t="-7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18" y="1625600"/>
            <a:ext cx="2847975" cy="175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8124" y="3382468"/>
            <a:ext cx="3331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Two distributions for sampling the integrand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01892" y="2042369"/>
                <a:ext cx="317901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ko-KR" altLang="en-US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∝</m:t>
                    </m:r>
                    <m:r>
                      <a:rPr lang="en-US" altLang="ko-KR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𝒇</m:t>
                    </m:r>
                  </m:oMath>
                </a14:m>
                <a:endParaRPr lang="en-US" altLang="ko-KR" b="1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:</m:t>
                      </m:r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𝑼𝒏𝒊𝒇𝒐𝒓𝒎</m:t>
                      </m:r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𝒅𝒊𝒔𝒕𝒓𝒊𝒃𝒖𝒕𝒊𝒐𝒏</m:t>
                      </m:r>
                    </m:oMath>
                  </m:oMathPara>
                </a14:m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892" y="2042369"/>
                <a:ext cx="3179012" cy="92333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4835" y="4126825"/>
                <a:ext cx="5953125" cy="94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𝒇</m:t>
                          </m:r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𝑿</m:t>
                          </m:r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ko-KR" sz="18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𝑿</m:t>
                          </m:r>
                          <m:r>
                            <a:rPr lang="en-US" altLang="ko-KR" sz="1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altLang="ko-KR" sz="1800" b="1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ko-KR" sz="1800" b="1" i="1">
                          <a:solidFill>
                            <a:schemeClr val="bg1"/>
                          </a:solidFill>
                          <a:latin typeface="Cambria Math"/>
                        </a:rPr>
                        <m:t>𝑭</m:t>
                      </m:r>
                      <m:r>
                        <a:rPr lang="en-US" altLang="ko-KR" sz="1800" b="1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ko-KR" sz="1800" b="1" i="1">
                          <a:solidFill>
                            <a:schemeClr val="bg1"/>
                          </a:solidFill>
                          <a:latin typeface="Cambria Math"/>
                        </a:rPr>
                        <m:t>𝒄𝒐𝒏𝒔𝒕𝒂𝒏𝒕</m:t>
                      </m:r>
                      <m:r>
                        <a:rPr lang="en-US" altLang="ko-KR" sz="1800" b="1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ko-KR" altLang="en-US" sz="1800" dirty="0">
                  <a:solidFill>
                    <a:schemeClr val="bg1"/>
                  </a:solidFill>
                </a:endParaRPr>
              </a:p>
              <a:p>
                <a:pPr algn="ctr"/>
                <a:endParaRPr lang="ko-KR" alt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835" y="4126825"/>
                <a:ext cx="5953125" cy="94609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Objectives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Limitations</a:t>
            </a:r>
          </a:p>
          <a:p>
            <a:pPr lvl="1"/>
            <a:r>
              <a:rPr lang="en-US" altLang="ko-KR" dirty="0" smtClean="0"/>
              <a:t>Balance heuristic weight function</a:t>
            </a:r>
          </a:p>
          <a:p>
            <a:pPr lvl="1"/>
            <a:r>
              <a:rPr lang="en-US" altLang="ko-KR" dirty="0" smtClean="0"/>
              <a:t>Pre-defined weight before samples taken</a:t>
            </a:r>
          </a:p>
          <a:p>
            <a:pPr lvl="1"/>
            <a:r>
              <a:rPr lang="en-US" altLang="ko-KR" dirty="0" smtClean="0"/>
              <a:t>No prior knowledge about the scene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Goals</a:t>
            </a:r>
          </a:p>
          <a:p>
            <a:pPr lvl="1"/>
            <a:r>
              <a:rPr lang="en-US" altLang="ko-KR" dirty="0" smtClean="0"/>
              <a:t>Find optimal weight using preprocessing</a:t>
            </a:r>
          </a:p>
          <a:p>
            <a:pPr lvl="1"/>
            <a:r>
              <a:rPr lang="en-US" altLang="ko-KR" dirty="0" smtClean="0"/>
              <a:t>Robust &amp; Efficient weight with balance heuristic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Overview of Our Approach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" y="2593975"/>
            <a:ext cx="2798234" cy="20986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5" y="1516856"/>
            <a:ext cx="2499783" cy="18748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42" y="1516856"/>
            <a:ext cx="2499784" cy="187483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516856"/>
            <a:ext cx="2499784" cy="18748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1385" y="3022362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BRDF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9842" y="3022362"/>
            <a:ext cx="2484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Balance Heuristic(4spp)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8300" y="3022362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Light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81385" y="1516856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6357408" y="1516856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9258301" y="1525588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4025102" y="1876860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941850" y="1876860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9820155" y="1876860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294477" y="4323318"/>
            <a:ext cx="217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Reference(8k </a:t>
            </a:r>
            <a:r>
              <a:rPr lang="en-US" altLang="ko-KR" b="1" dirty="0" err="1" smtClean="0">
                <a:solidFill>
                  <a:schemeClr val="bg1"/>
                </a:solidFill>
              </a:rPr>
              <a:t>spp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1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Overview of Our Approach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17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" y="2593975"/>
            <a:ext cx="2798234" cy="20986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5" y="1516856"/>
            <a:ext cx="2499783" cy="18748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42" y="1516856"/>
            <a:ext cx="2499784" cy="187483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516856"/>
            <a:ext cx="2499784" cy="18748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1385" y="3022362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BRDF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9842" y="3022362"/>
            <a:ext cx="2484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Balance Heuristic(4spp)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8300" y="3022362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Light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81385" y="1516856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6357408" y="1516856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9258301" y="1525588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4025102" y="1876860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941850" y="1876860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9820155" y="1876860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연결선 28"/>
          <p:cNvCxnSpPr/>
          <p:nvPr/>
        </p:nvCxnSpPr>
        <p:spPr>
          <a:xfrm flipV="1">
            <a:off x="4290573" y="1353488"/>
            <a:ext cx="512588" cy="5233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8529" r="67586" b="67317"/>
          <a:stretch/>
        </p:blipFill>
        <p:spPr>
          <a:xfrm>
            <a:off x="4806950" y="1353488"/>
            <a:ext cx="972910" cy="970612"/>
          </a:xfrm>
          <a:prstGeom prst="rect">
            <a:avLst/>
          </a:prstGeom>
        </p:spPr>
      </p:pic>
      <p:cxnSp>
        <p:nvCxnSpPr>
          <p:cNvPr id="30" name="직선 연결선 29"/>
          <p:cNvCxnSpPr/>
          <p:nvPr/>
        </p:nvCxnSpPr>
        <p:spPr>
          <a:xfrm>
            <a:off x="4276921" y="2147145"/>
            <a:ext cx="526239" cy="1839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4803161" y="1353488"/>
            <a:ext cx="977638" cy="97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연결선 33"/>
          <p:cNvCxnSpPr/>
          <p:nvPr/>
        </p:nvCxnSpPr>
        <p:spPr>
          <a:xfrm flipV="1">
            <a:off x="7224027" y="1353488"/>
            <a:ext cx="512588" cy="5233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7210375" y="2147145"/>
            <a:ext cx="526239" cy="1839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10097626" y="1353488"/>
            <a:ext cx="512588" cy="5233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10083974" y="2147145"/>
            <a:ext cx="526239" cy="1839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18604" r="67363" b="67252"/>
          <a:stretch/>
        </p:blipFill>
        <p:spPr>
          <a:xfrm>
            <a:off x="7738736" y="1353488"/>
            <a:ext cx="973393" cy="970030"/>
          </a:xfrm>
          <a:prstGeom prst="rect">
            <a:avLst/>
          </a:prstGeom>
        </p:spPr>
      </p:pic>
      <p:sp>
        <p:nvSpPr>
          <p:cNvPr id="36" name="직사각형 35"/>
          <p:cNvSpPr/>
          <p:nvPr/>
        </p:nvSpPr>
        <p:spPr>
          <a:xfrm>
            <a:off x="7736615" y="1353488"/>
            <a:ext cx="977638" cy="97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t="18381" r="67473" b="67361"/>
          <a:stretch/>
        </p:blipFill>
        <p:spPr>
          <a:xfrm>
            <a:off x="10616330" y="1350540"/>
            <a:ext cx="977900" cy="977900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10610214" y="1353488"/>
            <a:ext cx="977638" cy="97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8529" r="67586" b="67317"/>
          <a:stretch/>
        </p:blipFill>
        <p:spPr>
          <a:xfrm>
            <a:off x="4197880" y="3793998"/>
            <a:ext cx="972910" cy="97061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18604" r="67363" b="67252"/>
          <a:stretch/>
        </p:blipFill>
        <p:spPr>
          <a:xfrm>
            <a:off x="5413577" y="3786710"/>
            <a:ext cx="973393" cy="970030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t="18381" r="67473" b="67361"/>
          <a:stretch/>
        </p:blipFill>
        <p:spPr>
          <a:xfrm>
            <a:off x="6612151" y="3778840"/>
            <a:ext cx="977900" cy="977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21795" y="4761080"/>
                <a:ext cx="525080" cy="416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795" y="4761080"/>
                <a:ext cx="525080" cy="416140"/>
              </a:xfrm>
              <a:prstGeom prst="rect">
                <a:avLst/>
              </a:prstGeom>
              <a:blipFill rotWithShape="0">
                <a:blip r:embed="rId9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638758" y="4756740"/>
                <a:ext cx="531043" cy="416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758" y="4756740"/>
                <a:ext cx="531043" cy="416781"/>
              </a:xfrm>
              <a:prstGeom prst="rect">
                <a:avLst/>
              </a:prstGeom>
              <a:blipFill rotWithShape="0">
                <a:blip r:embed="rId10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835283" y="4748870"/>
                <a:ext cx="531043" cy="418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283" y="4748870"/>
                <a:ext cx="531043" cy="418384"/>
              </a:xfrm>
              <a:prstGeom prst="rect">
                <a:avLst/>
              </a:prstGeom>
              <a:blipFill rotWithShape="0">
                <a:blip r:embed="rId11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3813143" y="5331582"/>
            <a:ext cx="3651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C000"/>
                </a:solidFill>
              </a:rPr>
              <a:t>Comparing Patch Variance</a:t>
            </a:r>
            <a:endParaRPr lang="ko-KR" altLang="en-US" sz="2000" b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985717" y="5782182"/>
                <a:ext cx="4111318" cy="554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𝐶𝑜𝑚𝑝</m:t>
                      </m:r>
                      <m:d>
                        <m:d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𝑜𝑝𝑡𝑖𝑚𝑎𝑙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717" y="5782182"/>
                <a:ext cx="4111318" cy="55496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그림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931" y="4280457"/>
            <a:ext cx="2602462" cy="195184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94477" y="4323318"/>
            <a:ext cx="217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Reference(8k </a:t>
            </a:r>
            <a:r>
              <a:rPr lang="en-US" altLang="ko-KR" b="1" dirty="0" err="1" smtClean="0">
                <a:solidFill>
                  <a:schemeClr val="bg1"/>
                </a:solidFill>
              </a:rPr>
              <a:t>spp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424931" y="5862972"/>
            <a:ext cx="166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Ours(128spp)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50" grpId="0"/>
      <p:bldP spid="51" grpId="0"/>
      <p:bldP spid="52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Overview of Our Approach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err="1" smtClean="0"/>
              <a:t>Precomputing</a:t>
            </a:r>
            <a:r>
              <a:rPr lang="en-US" altLang="ko-KR" dirty="0" smtClean="0"/>
              <a:t> variance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Comparing variance in each patch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Optimization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Precomputing</a:t>
            </a:r>
            <a:r>
              <a:rPr lang="en-US" altLang="ko-KR" dirty="0" smtClean="0"/>
              <a:t> variance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 is unbiased method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sz="2400" dirty="0" smtClean="0"/>
              <a:t>Render the scene with small sample(</a:t>
            </a:r>
            <a:r>
              <a:rPr lang="en-US" altLang="ko-KR" sz="2400" dirty="0" err="1" smtClean="0"/>
              <a:t>precomputation</a:t>
            </a:r>
            <a:r>
              <a:rPr lang="en-US" altLang="ko-KR" sz="2400" dirty="0" smtClean="0"/>
              <a:t> sample, 2 or 4)</a:t>
            </a:r>
          </a:p>
          <a:p>
            <a:pPr lvl="1"/>
            <a:r>
              <a:rPr lang="en-US" altLang="ko-KR" sz="2000" dirty="0" smtClean="0"/>
              <a:t>Calculate variance for every pixel in render image</a:t>
            </a:r>
          </a:p>
          <a:p>
            <a:pPr lvl="1"/>
            <a:r>
              <a:rPr lang="en-US" altLang="ko-KR" sz="2000" dirty="0" smtClean="0"/>
              <a:t>Grouping variance for patch of specific size(ex, 16X16, 32X32)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19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38101" y="2487561"/>
                <a:ext cx="29157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101" y="2487561"/>
                <a:ext cx="2915798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47933" y="2487565"/>
                <a:ext cx="18138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933" y="2487565"/>
                <a:ext cx="181389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26" y="4599071"/>
            <a:ext cx="2499783" cy="187483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83" y="4599071"/>
            <a:ext cx="2499784" cy="187483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41" y="4599071"/>
            <a:ext cx="2499784" cy="1874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1026" y="6104577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BRDF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9483" y="6135355"/>
            <a:ext cx="2484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Balance Heuristic(4spp)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7941" y="610457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Light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47933" y="2487555"/>
                <a:ext cx="18683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∝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𝑣𝑎𝑟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933" y="2487555"/>
                <a:ext cx="1868397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직사각형 13"/>
          <p:cNvSpPr/>
          <p:nvPr/>
        </p:nvSpPr>
        <p:spPr>
          <a:xfrm>
            <a:off x="1835320" y="4599071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4723777" y="4599071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7611979" y="4599071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88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56" y="2412140"/>
            <a:ext cx="4601115" cy="258812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 fov="4200000">
              <a:rot lat="0" lon="1800000" rev="0"/>
            </a:camera>
            <a:lightRig rig="threePt" dir="t"/>
          </a:scene3d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" y="2424885"/>
            <a:ext cx="4897823" cy="256263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Front" fov="4200000">
              <a:rot lat="0" lon="19800000" rev="0"/>
            </a:camera>
            <a:lightRig rig="threePt" dir="t"/>
          </a:scene3d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Movie Animation Game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8302" b="7681"/>
          <a:stretch/>
        </p:blipFill>
        <p:spPr>
          <a:xfrm>
            <a:off x="3957145" y="2514600"/>
            <a:ext cx="4277710" cy="242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 rot="21396645">
            <a:off x="1408390" y="4979247"/>
            <a:ext cx="1079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>
                    <a:lumMod val="85000"/>
                  </a:schemeClr>
                </a:solidFill>
              </a:rPr>
              <a:t>IronMan3</a:t>
            </a:r>
            <a:endParaRPr lang="ko-KR" alt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9197" y="4863040"/>
            <a:ext cx="1933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>
                    <a:lumMod val="85000"/>
                  </a:schemeClr>
                </a:solidFill>
              </a:rPr>
              <a:t>Monster University</a:t>
            </a:r>
            <a:endParaRPr lang="ko-KR" alt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75831">
            <a:off x="9453152" y="494548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>
                    <a:lumMod val="85000"/>
                  </a:schemeClr>
                </a:solidFill>
              </a:rPr>
              <a:t>BattleField4</a:t>
            </a:r>
            <a:endParaRPr lang="ko-KR" alt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Comparing variance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Compare variance in each patch</a:t>
            </a: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Use the least square method for comparing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20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54" y="2519748"/>
            <a:ext cx="2499783" cy="187483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11" y="2519748"/>
            <a:ext cx="2499784" cy="18748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769" y="2519748"/>
            <a:ext cx="2499784" cy="1874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2854" y="4025254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BRDF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1311" y="4025254"/>
            <a:ext cx="2484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Balance Heuristic(4spp)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9769" y="402525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Light Sampling(4spp)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222854" y="2519748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5098877" y="2519748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7999770" y="2528480"/>
            <a:ext cx="2499783" cy="18748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766571" y="2879752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683319" y="2879752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8561624" y="2879752"/>
            <a:ext cx="265471" cy="26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3032042" y="2356380"/>
            <a:ext cx="512588" cy="5233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8529" r="67586" b="67317"/>
          <a:stretch/>
        </p:blipFill>
        <p:spPr>
          <a:xfrm>
            <a:off x="3548419" y="2356380"/>
            <a:ext cx="972910" cy="970612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3018390" y="3150037"/>
            <a:ext cx="526239" cy="1839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3544630" y="2356380"/>
            <a:ext cx="977638" cy="97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연결선 20"/>
          <p:cNvCxnSpPr/>
          <p:nvPr/>
        </p:nvCxnSpPr>
        <p:spPr>
          <a:xfrm flipV="1">
            <a:off x="5965496" y="2356380"/>
            <a:ext cx="512588" cy="5233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5951844" y="3150037"/>
            <a:ext cx="526239" cy="1839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 flipV="1">
            <a:off x="8839095" y="2356380"/>
            <a:ext cx="512588" cy="5233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8825443" y="3150037"/>
            <a:ext cx="526239" cy="18398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18604" r="67363" b="67252"/>
          <a:stretch/>
        </p:blipFill>
        <p:spPr>
          <a:xfrm>
            <a:off x="6480205" y="2356380"/>
            <a:ext cx="973393" cy="970030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6478084" y="2356380"/>
            <a:ext cx="977638" cy="97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t="18381" r="67473" b="67361"/>
          <a:stretch/>
        </p:blipFill>
        <p:spPr>
          <a:xfrm>
            <a:off x="9357799" y="2353432"/>
            <a:ext cx="977900" cy="977900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9351683" y="2356380"/>
            <a:ext cx="977638" cy="97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822097" y="2909248"/>
                <a:ext cx="525080" cy="416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097" y="2909248"/>
                <a:ext cx="525080" cy="416140"/>
              </a:xfrm>
              <a:prstGeom prst="rect">
                <a:avLst/>
              </a:prstGeom>
              <a:blipFill rotWithShape="0">
                <a:blip r:embed="rId8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8567" y="2909629"/>
                <a:ext cx="531043" cy="416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567" y="2909629"/>
                <a:ext cx="531043" cy="416781"/>
              </a:xfrm>
              <a:prstGeom prst="rect">
                <a:avLst/>
              </a:prstGeom>
              <a:blipFill rotWithShape="0">
                <a:blip r:embed="rId9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595211" y="2922293"/>
                <a:ext cx="531043" cy="418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211" y="2922293"/>
                <a:ext cx="531043" cy="418384"/>
              </a:xfrm>
              <a:prstGeom prst="rect">
                <a:avLst/>
              </a:prstGeom>
              <a:blipFill rotWithShape="0">
                <a:blip r:embed="rId10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985717" y="5556040"/>
                <a:ext cx="4111318" cy="554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𝐶𝑜𝑚𝑝</m:t>
                      </m:r>
                      <m:d>
                        <m:d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𝑜𝑝𝑡𝑖𝑚𝑎𝑙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717" y="5556040"/>
                <a:ext cx="4111318" cy="55496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2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brt-scenes\pbrt-scenes_MH\readme_images\killeroo-go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8" y="1715893"/>
            <a:ext cx="3396341" cy="254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차트 4"/>
          <p:cNvGraphicFramePr>
            <a:graphicFrameLocks/>
          </p:cNvGraphicFramePr>
          <p:nvPr>
            <p:extLst/>
          </p:nvPr>
        </p:nvGraphicFramePr>
        <p:xfrm>
          <a:off x="4197346" y="1729289"/>
          <a:ext cx="7273333" cy="455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타원 6"/>
          <p:cNvSpPr/>
          <p:nvPr/>
        </p:nvSpPr>
        <p:spPr>
          <a:xfrm>
            <a:off x="5612491" y="3357122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8362648" y="4192809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0939792" y="2856379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812701" y="5889305"/>
            <a:ext cx="156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Weight ratio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0942" y="2710791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BRDF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Sampling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0435" y="4333486"/>
            <a:ext cx="1367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1:1 balance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heuristic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61749" y="2210048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Light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Sampling</a:t>
            </a:r>
            <a:endParaRPr lang="ko-KR" altLang="en-US" dirty="0">
              <a:solidFill>
                <a:srgbClr val="FFC000"/>
              </a:solidFill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8241547" y="2533213"/>
            <a:ext cx="0" cy="298430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47028" y="5288862"/>
            <a:ext cx="17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Optimal weight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 result</a:t>
            </a:r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47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/>
      <p:bldP spid="12" grpId="1"/>
      <p:bldP spid="13" grpId="0"/>
      <p:bldP spid="13" grpId="1"/>
      <p:bldP spid="14" grpId="0"/>
      <p:bldP spid="14" grpId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Optimization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Numerical error</a:t>
            </a:r>
          </a:p>
          <a:p>
            <a:pPr lvl="1"/>
            <a:r>
              <a:rPr lang="en-US" altLang="ko-KR" dirty="0" smtClean="0"/>
              <a:t>Truncation error</a:t>
            </a:r>
          </a:p>
          <a:p>
            <a:pPr lvl="1"/>
            <a:r>
              <a:rPr lang="en-US" altLang="ko-KR" dirty="0" smtClean="0"/>
              <a:t>Round-off error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Use Gaussian filter for patch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13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Equal-sample comparison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23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20325"/>
              </p:ext>
            </p:extLst>
          </p:nvPr>
        </p:nvGraphicFramePr>
        <p:xfrm>
          <a:off x="960284" y="2548467"/>
          <a:ext cx="10523793" cy="1482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4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Method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Scene6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Balance 0.5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Ours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0.80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1.02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27095" y="2071432"/>
            <a:ext cx="3110210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The smaller the better: MSE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3120" y="700403"/>
            <a:ext cx="7545408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Ours: 128spp(6spp: </a:t>
            </a:r>
            <a:r>
              <a:rPr lang="en-US" altLang="ko-KR" dirty="0" err="1" smtClean="0">
                <a:solidFill>
                  <a:schemeClr val="bg1"/>
                </a:solidFill>
              </a:rPr>
              <a:t>precomputation</a:t>
            </a:r>
            <a:r>
              <a:rPr lang="en-US" altLang="ko-KR" dirty="0" smtClean="0">
                <a:solidFill>
                  <a:schemeClr val="bg1"/>
                </a:solidFill>
              </a:rPr>
              <a:t> sample + 122spp: render sample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3121" y="1130876"/>
            <a:ext cx="1736079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Other: 128spp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02" y="4399505"/>
            <a:ext cx="1711493" cy="171149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55" y="4368336"/>
            <a:ext cx="1736080" cy="173608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24" y="4669964"/>
            <a:ext cx="1912602" cy="14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Equal-time comparison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24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540339"/>
              </p:ext>
            </p:extLst>
          </p:nvPr>
        </p:nvGraphicFramePr>
        <p:xfrm>
          <a:off x="960284" y="2548467"/>
          <a:ext cx="10523793" cy="1482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4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Method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Scene6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Balance 0.5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Ours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27095" y="2071432"/>
            <a:ext cx="3110210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The smaller the better: MSE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graphicFrame>
        <p:nvGraphicFramePr>
          <p:cNvPr id="5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766391"/>
              </p:ext>
            </p:extLst>
          </p:nvPr>
        </p:nvGraphicFramePr>
        <p:xfrm>
          <a:off x="4356177" y="1625951"/>
          <a:ext cx="7172012" cy="4303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타원 5"/>
          <p:cNvSpPr/>
          <p:nvPr/>
        </p:nvSpPr>
        <p:spPr>
          <a:xfrm>
            <a:off x="10673024" y="4995706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094981" y="4349375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Light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Sampling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491" y="5359040"/>
            <a:ext cx="355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Teapot-area-light (diffuse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" y="1625951"/>
            <a:ext cx="3733089" cy="37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63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 </a:t>
            </a:r>
            <a:r>
              <a:rPr lang="en-US" altLang="ko-KR" sz="2800" dirty="0" smtClean="0"/>
              <a:t>(</a:t>
            </a:r>
            <a:r>
              <a:rPr lang="en-US" altLang="ko-KR" sz="2800" dirty="0" err="1" smtClean="0"/>
              <a:t>precompute</a:t>
            </a:r>
            <a:r>
              <a:rPr lang="en-US" altLang="ko-KR" sz="2800" dirty="0" smtClean="0"/>
              <a:t> sample: 2spp, ratio 2:8)</a:t>
            </a:r>
            <a:endParaRPr lang="ko-KR" altLang="en-US" sz="28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055"/>
              </p:ext>
            </p:extLst>
          </p:nvPr>
        </p:nvGraphicFramePr>
        <p:xfrm>
          <a:off x="4550343" y="2530417"/>
          <a:ext cx="7417675" cy="21895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005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Balance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time)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#samples)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 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</a:t>
                      </a:r>
                      <a:r>
                        <a:rPr lang="en-US" altLang="ko-KR" sz="1400" baseline="0" dirty="0" smtClean="0"/>
                        <a:t> effective samples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Sample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126(6+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122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134(6+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128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Time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340s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342.9s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349.5s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368.3s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MSE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1.244e-6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8.16699e-7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9.84233e-7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7.46e-7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" y="1625951"/>
            <a:ext cx="3733089" cy="3733089"/>
          </a:xfrm>
          <a:prstGeom prst="rect">
            <a:avLst/>
          </a:prstGeom>
        </p:spPr>
      </p:pic>
      <p:sp>
        <p:nvSpPr>
          <p:cNvPr id="14" name="오른쪽 화살표 13"/>
          <p:cNvSpPr/>
          <p:nvPr/>
        </p:nvSpPr>
        <p:spPr>
          <a:xfrm>
            <a:off x="6712299" y="4521759"/>
            <a:ext cx="954594" cy="542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793301" y="4608398"/>
            <a:ext cx="92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C000"/>
                </a:solidFill>
              </a:rPr>
              <a:t>35%</a:t>
            </a:r>
            <a:endParaRPr lang="ko-KR" altLang="en-US" b="1" dirty="0">
              <a:solidFill>
                <a:srgbClr val="FFC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36491" y="5359040"/>
            <a:ext cx="355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Teapot-area-light (diffuse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3" y="1736921"/>
            <a:ext cx="4129425" cy="3097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903" y="4833990"/>
            <a:ext cx="351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</a:rPr>
              <a:t>Killeroo</a:t>
            </a:r>
            <a:r>
              <a:rPr lang="en-US" altLang="ko-KR" dirty="0" smtClean="0">
                <a:solidFill>
                  <a:schemeClr val="bg1"/>
                </a:solidFill>
              </a:rPr>
              <a:t>-gold-</a:t>
            </a:r>
            <a:r>
              <a:rPr lang="en-US" altLang="ko-KR" dirty="0" err="1" smtClean="0">
                <a:solidFill>
                  <a:schemeClr val="bg1"/>
                </a:solidFill>
              </a:rPr>
              <a:t>diffuse_no_texture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(diffuse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467017"/>
              </p:ext>
            </p:extLst>
          </p:nvPr>
        </p:nvGraphicFramePr>
        <p:xfrm>
          <a:off x="4714126" y="1512870"/>
          <a:ext cx="6916220" cy="4149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타원 6"/>
          <p:cNvSpPr/>
          <p:nvPr/>
        </p:nvSpPr>
        <p:spPr>
          <a:xfrm>
            <a:off x="11074958" y="4915323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496915" y="4268992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Light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Sampling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11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 </a:t>
            </a:r>
            <a:r>
              <a:rPr lang="en-US" altLang="ko-KR" sz="2800" dirty="0" smtClean="0"/>
              <a:t>(</a:t>
            </a:r>
            <a:r>
              <a:rPr lang="en-US" altLang="ko-KR" sz="2800" dirty="0" err="1" smtClean="0"/>
              <a:t>precompute</a:t>
            </a:r>
            <a:r>
              <a:rPr lang="en-US" altLang="ko-KR" sz="2800" dirty="0" smtClean="0"/>
              <a:t> sample: 2spp, BRDF/Light ratio 2:8)</a:t>
            </a:r>
            <a:endParaRPr lang="ko-KR" altLang="en-US" sz="2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3" y="1736921"/>
            <a:ext cx="4129425" cy="3097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903" y="4833990"/>
            <a:ext cx="351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</a:rPr>
              <a:t>Killeroo</a:t>
            </a:r>
            <a:r>
              <a:rPr lang="en-US" altLang="ko-KR" dirty="0" smtClean="0">
                <a:solidFill>
                  <a:schemeClr val="bg1"/>
                </a:solidFill>
              </a:rPr>
              <a:t>-gold-</a:t>
            </a:r>
            <a:r>
              <a:rPr lang="en-US" altLang="ko-KR" dirty="0" err="1" smtClean="0">
                <a:solidFill>
                  <a:schemeClr val="bg1"/>
                </a:solidFill>
              </a:rPr>
              <a:t>diffuse_no_texture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(diffuse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597094"/>
              </p:ext>
            </p:extLst>
          </p:nvPr>
        </p:nvGraphicFramePr>
        <p:xfrm>
          <a:off x="4590999" y="2538673"/>
          <a:ext cx="7417675" cy="21895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005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Balance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time)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#samples)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 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</a:t>
                      </a:r>
                      <a:r>
                        <a:rPr lang="en-US" altLang="ko-KR" sz="1400" baseline="0" dirty="0" smtClean="0"/>
                        <a:t> effective samples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Sample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126(6+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122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134(6+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128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Time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213s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214s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228s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232.7s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MSE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3.25015e-4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3.06812e-4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3.02086e-4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2.88389e-4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0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2"/>
          <p:cNvSpPr/>
          <p:nvPr/>
        </p:nvSpPr>
        <p:spPr>
          <a:xfrm>
            <a:off x="2697225" y="4798154"/>
            <a:ext cx="7056723" cy="809709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2"/>
          <p:cNvCxnSpPr>
            <a:stCxn id="5" idx="0"/>
          </p:cNvCxnSpPr>
          <p:nvPr/>
        </p:nvCxnSpPr>
        <p:spPr>
          <a:xfrm flipH="1" flipV="1">
            <a:off x="1242861" y="2294084"/>
            <a:ext cx="4982726" cy="2504070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Rendering Equation [</a:t>
            </a:r>
            <a:r>
              <a:rPr lang="en-US" altLang="ko-KR" dirty="0" err="1" smtClean="0"/>
              <a:t>Kajiya</a:t>
            </a:r>
            <a:r>
              <a:rPr lang="en-US" altLang="ko-KR" dirty="0" smtClean="0"/>
              <a:t> 86]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8733" y="4798154"/>
                <a:ext cx="6513708" cy="809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𝑐𝑜𝑠</m:t>
                          </m:r>
                          <m:r>
                            <a:rPr lang="ko-KR" alt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𝜃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733" y="4798154"/>
                <a:ext cx="6513708" cy="8097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67492" y="5607863"/>
                <a:ext cx="3872920" cy="957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ko-KR" alt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492" y="5607863"/>
                <a:ext cx="3872920" cy="95782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32"/>
          <p:cNvGrpSpPr/>
          <p:nvPr/>
        </p:nvGrpSpPr>
        <p:grpSpPr>
          <a:xfrm rot="21060864">
            <a:off x="663571" y="1668564"/>
            <a:ext cx="694637" cy="832366"/>
            <a:chOff x="700933" y="2592664"/>
            <a:chExt cx="694637" cy="832366"/>
          </a:xfrm>
        </p:grpSpPr>
        <p:cxnSp>
          <p:nvCxnSpPr>
            <p:cNvPr id="72" name="Straight Connector 33"/>
            <p:cNvCxnSpPr/>
            <p:nvPr/>
          </p:nvCxnSpPr>
          <p:spPr>
            <a:xfrm>
              <a:off x="808328" y="2866133"/>
              <a:ext cx="587242" cy="27944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4"/>
            <p:cNvCxnSpPr/>
            <p:nvPr/>
          </p:nvCxnSpPr>
          <p:spPr>
            <a:xfrm>
              <a:off x="808328" y="2866133"/>
              <a:ext cx="371218" cy="55889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35"/>
            <p:cNvSpPr/>
            <p:nvPr/>
          </p:nvSpPr>
          <p:spPr>
            <a:xfrm rot="6153810">
              <a:off x="614835" y="2678762"/>
              <a:ext cx="720080" cy="547883"/>
            </a:xfrm>
            <a:prstGeom prst="arc">
              <a:avLst>
                <a:gd name="adj1" fmla="val 16884327"/>
                <a:gd name="adj2" fmla="val 19886834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그룹 23"/>
          <p:cNvGrpSpPr/>
          <p:nvPr/>
        </p:nvGrpSpPr>
        <p:grpSpPr>
          <a:xfrm>
            <a:off x="1543562" y="1995212"/>
            <a:ext cx="1357181" cy="1909285"/>
            <a:chOff x="2714625" y="3219450"/>
            <a:chExt cx="2933700" cy="2943225"/>
          </a:xfrm>
          <a:solidFill>
            <a:schemeClr val="tx1">
              <a:lumMod val="95000"/>
              <a:lumOff val="5000"/>
              <a:alpha val="27000"/>
            </a:schemeClr>
          </a:solidFill>
          <a:scene3d>
            <a:camera prst="isometricRightUp"/>
            <a:lightRig rig="threePt" dir="t"/>
          </a:scene3d>
        </p:grpSpPr>
        <p:sp>
          <p:nvSpPr>
            <p:cNvPr id="91" name="직사각형 7"/>
            <p:cNvSpPr/>
            <p:nvPr/>
          </p:nvSpPr>
          <p:spPr bwMode="auto">
            <a:xfrm>
              <a:off x="2714625" y="3219450"/>
              <a:ext cx="2924175" cy="2933700"/>
            </a:xfrm>
            <a:prstGeom prst="rect">
              <a:avLst/>
            </a:prstGeom>
            <a:grpFill/>
            <a:ln w="38100" cap="flat" cmpd="sng" algn="ctr">
              <a:solidFill>
                <a:schemeClr val="accent3">
                  <a:lumMod val="50000"/>
                  <a:alpha val="21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2" name="직선 연결선 9"/>
            <p:cNvCxnSpPr/>
            <p:nvPr/>
          </p:nvCxnSpPr>
          <p:spPr bwMode="auto">
            <a:xfrm>
              <a:off x="2724150" y="3629025"/>
              <a:ext cx="2924175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직선 연결선 10"/>
            <p:cNvCxnSpPr/>
            <p:nvPr/>
          </p:nvCxnSpPr>
          <p:spPr bwMode="auto">
            <a:xfrm>
              <a:off x="2724150" y="4057650"/>
              <a:ext cx="2924175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직선 연결선 11"/>
            <p:cNvCxnSpPr/>
            <p:nvPr/>
          </p:nvCxnSpPr>
          <p:spPr bwMode="auto">
            <a:xfrm>
              <a:off x="2724150" y="4476750"/>
              <a:ext cx="2924175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직선 연결선 12"/>
            <p:cNvCxnSpPr/>
            <p:nvPr/>
          </p:nvCxnSpPr>
          <p:spPr bwMode="auto">
            <a:xfrm>
              <a:off x="2724150" y="4886325"/>
              <a:ext cx="2924175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직선 연결선 13"/>
            <p:cNvCxnSpPr/>
            <p:nvPr/>
          </p:nvCxnSpPr>
          <p:spPr bwMode="auto">
            <a:xfrm>
              <a:off x="2724150" y="5286375"/>
              <a:ext cx="2924175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직선 연결선 14"/>
            <p:cNvCxnSpPr/>
            <p:nvPr/>
          </p:nvCxnSpPr>
          <p:spPr bwMode="auto">
            <a:xfrm>
              <a:off x="2724150" y="5715000"/>
              <a:ext cx="2924175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직선 연결선 15"/>
            <p:cNvCxnSpPr/>
            <p:nvPr/>
          </p:nvCxnSpPr>
          <p:spPr bwMode="auto">
            <a:xfrm rot="5400000">
              <a:off x="1647825" y="4686300"/>
              <a:ext cx="2933700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직선 연결선 18"/>
            <p:cNvCxnSpPr/>
            <p:nvPr/>
          </p:nvCxnSpPr>
          <p:spPr bwMode="auto">
            <a:xfrm rot="5400000">
              <a:off x="2057400" y="4695825"/>
              <a:ext cx="2933700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직선 연결선 19"/>
            <p:cNvCxnSpPr/>
            <p:nvPr/>
          </p:nvCxnSpPr>
          <p:spPr bwMode="auto">
            <a:xfrm rot="5400000">
              <a:off x="2457450" y="4695825"/>
              <a:ext cx="2933700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직선 연결선 20"/>
            <p:cNvCxnSpPr/>
            <p:nvPr/>
          </p:nvCxnSpPr>
          <p:spPr bwMode="auto">
            <a:xfrm rot="5400000">
              <a:off x="2867025" y="4695825"/>
              <a:ext cx="2933700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직선 연결선 21"/>
            <p:cNvCxnSpPr/>
            <p:nvPr/>
          </p:nvCxnSpPr>
          <p:spPr bwMode="auto">
            <a:xfrm rot="5400000">
              <a:off x="3286125" y="4695825"/>
              <a:ext cx="2933700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직선 연결선 22"/>
            <p:cNvCxnSpPr/>
            <p:nvPr/>
          </p:nvCxnSpPr>
          <p:spPr bwMode="auto">
            <a:xfrm rot="5400000">
              <a:off x="3695700" y="4695825"/>
              <a:ext cx="2933700" cy="0"/>
            </a:xfrm>
            <a:prstGeom prst="line">
              <a:avLst/>
            </a:prstGeom>
            <a:grp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4" name="정육면체 103"/>
          <p:cNvSpPr/>
          <p:nvPr/>
        </p:nvSpPr>
        <p:spPr>
          <a:xfrm>
            <a:off x="4339883" y="2329457"/>
            <a:ext cx="855218" cy="1412518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원통 104"/>
          <p:cNvSpPr/>
          <p:nvPr/>
        </p:nvSpPr>
        <p:spPr>
          <a:xfrm>
            <a:off x="7683680" y="2782799"/>
            <a:ext cx="1080120" cy="1399324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6" name="Picture 2" descr="C:\Users\Administrator\AppData\Local\Microsoft\Windows\Temporary Internet Files\Content.IE5\O2J6YYXP\MC900352800[1]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45" y="1770798"/>
            <a:ext cx="360040" cy="38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Chord 46"/>
          <p:cNvSpPr/>
          <p:nvPr/>
        </p:nvSpPr>
        <p:spPr>
          <a:xfrm rot="5400000">
            <a:off x="5354699" y="3837692"/>
            <a:ext cx="1741774" cy="1920924"/>
          </a:xfrm>
          <a:prstGeom prst="chord">
            <a:avLst>
              <a:gd name="adj1" fmla="val 5441464"/>
              <a:gd name="adj2" fmla="val 16200000"/>
            </a:avLst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Arrow Connector 54"/>
          <p:cNvCxnSpPr/>
          <p:nvPr/>
        </p:nvCxnSpPr>
        <p:spPr>
          <a:xfrm flipH="1" flipV="1">
            <a:off x="5815013" y="4027311"/>
            <a:ext cx="410575" cy="752817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54"/>
          <p:cNvCxnSpPr/>
          <p:nvPr/>
        </p:nvCxnSpPr>
        <p:spPr>
          <a:xfrm flipH="1" flipV="1">
            <a:off x="5521924" y="4198151"/>
            <a:ext cx="697624" cy="588489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54"/>
          <p:cNvCxnSpPr/>
          <p:nvPr/>
        </p:nvCxnSpPr>
        <p:spPr>
          <a:xfrm flipH="1" flipV="1">
            <a:off x="5315803" y="4551218"/>
            <a:ext cx="909784" cy="228001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54"/>
          <p:cNvCxnSpPr/>
          <p:nvPr/>
        </p:nvCxnSpPr>
        <p:spPr>
          <a:xfrm flipV="1">
            <a:off x="6225588" y="3954516"/>
            <a:ext cx="200081" cy="823111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54"/>
          <p:cNvCxnSpPr/>
          <p:nvPr/>
        </p:nvCxnSpPr>
        <p:spPr>
          <a:xfrm flipV="1">
            <a:off x="6231625" y="4169307"/>
            <a:ext cx="626957" cy="607586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54"/>
          <p:cNvCxnSpPr/>
          <p:nvPr/>
        </p:nvCxnSpPr>
        <p:spPr>
          <a:xfrm flipV="1">
            <a:off x="6221082" y="3232548"/>
            <a:ext cx="1604552" cy="1554976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54"/>
          <p:cNvCxnSpPr/>
          <p:nvPr/>
        </p:nvCxnSpPr>
        <p:spPr>
          <a:xfrm flipV="1">
            <a:off x="6225588" y="1982638"/>
            <a:ext cx="675793" cy="2780138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54"/>
          <p:cNvCxnSpPr/>
          <p:nvPr/>
        </p:nvCxnSpPr>
        <p:spPr>
          <a:xfrm flipH="1" flipV="1">
            <a:off x="4534723" y="3373399"/>
            <a:ext cx="1675849" cy="1413683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54"/>
          <p:cNvCxnSpPr/>
          <p:nvPr/>
        </p:nvCxnSpPr>
        <p:spPr>
          <a:xfrm flipH="1" flipV="1">
            <a:off x="5078484" y="2674210"/>
            <a:ext cx="1148536" cy="2105918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타원 141"/>
          <p:cNvSpPr/>
          <p:nvPr/>
        </p:nvSpPr>
        <p:spPr>
          <a:xfrm>
            <a:off x="6158790" y="4729596"/>
            <a:ext cx="125724" cy="1257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06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826115"/>
              </p:ext>
            </p:extLst>
          </p:nvPr>
        </p:nvGraphicFramePr>
        <p:xfrm>
          <a:off x="4372706" y="1632134"/>
          <a:ext cx="6841253" cy="4072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타원 6"/>
          <p:cNvSpPr/>
          <p:nvPr/>
        </p:nvSpPr>
        <p:spPr>
          <a:xfrm>
            <a:off x="5767755" y="4184226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446206" y="3537895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BRDF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Sampling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30</a:t>
            </a:fld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62274" y="5305998"/>
            <a:ext cx="270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</a:rPr>
              <a:t>yeahright</a:t>
            </a:r>
            <a:r>
              <a:rPr lang="en-US" altLang="ko-KR" dirty="0" smtClean="0">
                <a:solidFill>
                  <a:schemeClr val="bg1"/>
                </a:solidFill>
              </a:rPr>
              <a:t> (glossy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6" y="1700963"/>
            <a:ext cx="3673864" cy="36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r>
              <a:rPr lang="en-US" altLang="ko-KR" sz="2800" dirty="0" smtClean="0"/>
              <a:t>(</a:t>
            </a:r>
            <a:r>
              <a:rPr lang="en-US" altLang="ko-KR" sz="2800" dirty="0" err="1" smtClean="0"/>
              <a:t>precompute</a:t>
            </a:r>
            <a:r>
              <a:rPr lang="en-US" altLang="ko-KR" sz="2800" dirty="0" smtClean="0"/>
              <a:t> sample: 2spp, BRDF/Light ratio: 8:2)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903987"/>
              </p:ext>
            </p:extLst>
          </p:nvPr>
        </p:nvGraphicFramePr>
        <p:xfrm>
          <a:off x="4445424" y="2609075"/>
          <a:ext cx="7417675" cy="21895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005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Balance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time)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#samples)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 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</a:t>
                      </a:r>
                      <a:r>
                        <a:rPr lang="en-US" altLang="ko-KR" sz="1400" baseline="0" dirty="0" smtClean="0"/>
                        <a:t> effective samples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Sample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126(6+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122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134(6+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128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Time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87s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87.9s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91.1s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93.4s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MSE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1.1617e-4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1.20705e-4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1.18624e-4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1.11e-4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31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62274" y="5305998"/>
            <a:ext cx="270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</a:rPr>
              <a:t>yeahright</a:t>
            </a:r>
            <a:r>
              <a:rPr lang="en-US" altLang="ko-KR" dirty="0" smtClean="0">
                <a:solidFill>
                  <a:schemeClr val="bg1"/>
                </a:solidFill>
              </a:rPr>
              <a:t> (glossy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6" y="1700963"/>
            <a:ext cx="3673864" cy="36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endParaRPr lang="ko-KR" altLang="en-US" dirty="0"/>
          </a:p>
        </p:txBody>
      </p:sp>
      <p:graphicFrame>
        <p:nvGraphicFramePr>
          <p:cNvPr id="5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994466"/>
              </p:ext>
            </p:extLst>
          </p:nvPr>
        </p:nvGraphicFramePr>
        <p:xfrm>
          <a:off x="4953315" y="1789126"/>
          <a:ext cx="7034370" cy="397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타원 5"/>
          <p:cNvSpPr/>
          <p:nvPr/>
        </p:nvSpPr>
        <p:spPr>
          <a:xfrm>
            <a:off x="8899749" y="4272224"/>
            <a:ext cx="140677" cy="1406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547536" y="4412901"/>
            <a:ext cx="1367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C000"/>
                </a:solidFill>
              </a:rPr>
              <a:t>1:1 balance</a:t>
            </a:r>
          </a:p>
          <a:p>
            <a:r>
              <a:rPr lang="en-US" altLang="ko-KR" dirty="0" smtClean="0">
                <a:solidFill>
                  <a:srgbClr val="FFC000"/>
                </a:solidFill>
              </a:rPr>
              <a:t>heuristic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32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325386" y="4892833"/>
            <a:ext cx="210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TT (general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2" y="2248787"/>
            <a:ext cx="4454874" cy="24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</a:t>
            </a:r>
            <a:r>
              <a:rPr lang="en-US" altLang="ko-KR" sz="2400" dirty="0" smtClean="0"/>
              <a:t>(</a:t>
            </a:r>
            <a:r>
              <a:rPr lang="en-US" altLang="ko-KR" sz="2400" dirty="0" err="1" smtClean="0"/>
              <a:t>precompute</a:t>
            </a:r>
            <a:r>
              <a:rPr lang="en-US" altLang="ko-KR" sz="2400" dirty="0" smtClean="0"/>
              <a:t> </a:t>
            </a:r>
            <a:r>
              <a:rPr lang="en-US" altLang="ko-KR" sz="2400" dirty="0"/>
              <a:t>sample: </a:t>
            </a:r>
            <a:r>
              <a:rPr lang="en-US" altLang="ko-KR" sz="2400" dirty="0" smtClean="0"/>
              <a:t>2spp</a:t>
            </a:r>
            <a:r>
              <a:rPr lang="en-US" altLang="ko-KR" sz="2400" dirty="0"/>
              <a:t>, , BRDF/Light ratio: </a:t>
            </a:r>
            <a:r>
              <a:rPr lang="en-US" altLang="ko-KR" sz="2400" dirty="0" smtClean="0"/>
              <a:t>6:4)</a:t>
            </a:r>
            <a:endParaRPr lang="ko-KR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25386" y="4892833"/>
            <a:ext cx="210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TT (general scene)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2" y="2248787"/>
            <a:ext cx="4454874" cy="2473940"/>
          </a:xfrm>
          <a:prstGeom prst="rect">
            <a:avLst/>
          </a:prstGeom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623231"/>
              </p:ext>
            </p:extLst>
          </p:nvPr>
        </p:nvGraphicFramePr>
        <p:xfrm>
          <a:off x="4701063" y="2530417"/>
          <a:ext cx="7417675" cy="21895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005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Balance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time)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 #samples)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Ours 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(same</a:t>
                      </a:r>
                      <a:r>
                        <a:rPr lang="en-US" altLang="ko-KR" sz="1400" baseline="0" dirty="0" smtClean="0"/>
                        <a:t> effective samples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Sample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126(6+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128(6+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122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134(6+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128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Time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147s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148s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152.5s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157.3s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0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MSE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8.252e-6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1.07279e-5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1.06342e-5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8.44e-6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20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Our Goals</a:t>
            </a:r>
          </a:p>
          <a:p>
            <a:pPr lvl="1"/>
            <a:r>
              <a:rPr lang="en-US" altLang="ko-KR" dirty="0"/>
              <a:t>Find optimal weight using preprocessing</a:t>
            </a:r>
          </a:p>
          <a:p>
            <a:pPr lvl="1"/>
            <a:r>
              <a:rPr lang="en-US" altLang="ko-KR" dirty="0"/>
              <a:t>Robust &amp; Efficient weight with balance </a:t>
            </a:r>
            <a:r>
              <a:rPr lang="en-US" altLang="ko-KR" dirty="0" smtClean="0"/>
              <a:t>heuristic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We present robust &amp; efficient algorithm</a:t>
            </a:r>
          </a:p>
          <a:p>
            <a:pPr lvl="1"/>
            <a:r>
              <a:rPr lang="en-US" altLang="ko-KR" dirty="0" smtClean="0"/>
              <a:t>Variance reduction with local weighting function</a:t>
            </a:r>
          </a:p>
          <a:p>
            <a:pPr lvl="1"/>
            <a:r>
              <a:rPr lang="en-US" altLang="ko-KR" dirty="0" smtClean="0"/>
              <a:t>Find good balancing weight on preprocessing for small samples</a:t>
            </a:r>
            <a:endParaRPr lang="ko-KR" altLang="en-US" dirty="0"/>
          </a:p>
          <a:p>
            <a:pPr lvl="1"/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60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Future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Automatical</a:t>
            </a:r>
            <a:r>
              <a:rPr lang="en-US" altLang="ko-KR" dirty="0" smtClean="0"/>
              <a:t> patch size</a:t>
            </a:r>
          </a:p>
          <a:p>
            <a:r>
              <a:rPr lang="en-US" altLang="ko-KR" dirty="0" smtClean="0"/>
              <a:t>Extension to the more sampling strategies</a:t>
            </a:r>
          </a:p>
          <a:p>
            <a:r>
              <a:rPr lang="en-US" altLang="ko-KR" dirty="0" smtClean="0"/>
              <a:t>Variance reduction for all the pixels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77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rgbClr val="FFC000"/>
                </a:solidFill>
              </a:rPr>
              <a:t>Thanks for your attention</a:t>
            </a:r>
            <a:br>
              <a:rPr lang="en-US" altLang="ko-KR" sz="5400" dirty="0" smtClean="0">
                <a:solidFill>
                  <a:srgbClr val="FFC000"/>
                </a:solidFill>
              </a:rPr>
            </a:br>
            <a:r>
              <a:rPr lang="en-US" altLang="ko-KR" sz="5400" dirty="0" smtClean="0">
                <a:solidFill>
                  <a:srgbClr val="FFC000"/>
                </a:solidFill>
              </a:rPr>
              <a:t>Any question or feedback?</a:t>
            </a:r>
            <a:endParaRPr lang="ko-KR" altLang="en-US" sz="5400" dirty="0">
              <a:solidFill>
                <a:srgbClr val="FFC000"/>
              </a:solidFill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1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– Light Sampling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37</a:t>
            </a:fld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 bwMode="auto">
          <a:xfrm flipH="1">
            <a:off x="5412016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직선 연결선 5"/>
          <p:cNvCxnSpPr/>
          <p:nvPr/>
        </p:nvCxnSpPr>
        <p:spPr bwMode="auto">
          <a:xfrm>
            <a:off x="2793096" y="5286375"/>
            <a:ext cx="56769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직선 연결선 6"/>
          <p:cNvCxnSpPr/>
          <p:nvPr/>
        </p:nvCxnSpPr>
        <p:spPr bwMode="auto">
          <a:xfrm>
            <a:off x="5464858" y="1816917"/>
            <a:ext cx="2081213" cy="1955800"/>
          </a:xfrm>
          <a:prstGeom prst="line">
            <a:avLst/>
          </a:prstGeom>
          <a:ln w="57150">
            <a:solidFill>
              <a:srgbClr val="4F81BD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자유형 7"/>
          <p:cNvSpPr/>
          <p:nvPr/>
        </p:nvSpPr>
        <p:spPr bwMode="auto">
          <a:xfrm>
            <a:off x="5262493" y="4148020"/>
            <a:ext cx="1728156" cy="1152474"/>
          </a:xfrm>
          <a:custGeom>
            <a:avLst/>
            <a:gdLst>
              <a:gd name="connsiteX0" fmla="*/ 226178 w 1728156"/>
              <a:gd name="connsiteY0" fmla="*/ 1081205 h 1152474"/>
              <a:gd name="connsiteX1" fmla="*/ 7103 w 1728156"/>
              <a:gd name="connsiteY1" fmla="*/ 938330 h 1152474"/>
              <a:gd name="connsiteX2" fmla="*/ 216653 w 1728156"/>
              <a:gd name="connsiteY2" fmla="*/ 833555 h 1152474"/>
              <a:gd name="connsiteX3" fmla="*/ 1645403 w 1728156"/>
              <a:gd name="connsiteY3" fmla="*/ 4880 h 1152474"/>
              <a:gd name="connsiteX4" fmla="*/ 1454903 w 1728156"/>
              <a:gd name="connsiteY4" fmla="*/ 519230 h 1152474"/>
              <a:gd name="connsiteX5" fmla="*/ 607178 w 1728156"/>
              <a:gd name="connsiteY5" fmla="*/ 1109780 h 1152474"/>
              <a:gd name="connsiteX6" fmla="*/ 273803 w 1728156"/>
              <a:gd name="connsiteY6" fmla="*/ 1100255 h 1152474"/>
              <a:gd name="connsiteX7" fmla="*/ 226178 w 1728156"/>
              <a:gd name="connsiteY7" fmla="*/ 1081205 h 11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8156" h="1152474">
                <a:moveTo>
                  <a:pt x="226178" y="1081205"/>
                </a:moveTo>
                <a:cubicBezTo>
                  <a:pt x="181728" y="1054217"/>
                  <a:pt x="8690" y="979605"/>
                  <a:pt x="7103" y="938330"/>
                </a:cubicBezTo>
                <a:cubicBezTo>
                  <a:pt x="5516" y="897055"/>
                  <a:pt x="-56397" y="989130"/>
                  <a:pt x="216653" y="833555"/>
                </a:cubicBezTo>
                <a:cubicBezTo>
                  <a:pt x="489703" y="677980"/>
                  <a:pt x="1439028" y="57267"/>
                  <a:pt x="1645403" y="4880"/>
                </a:cubicBezTo>
                <a:cubicBezTo>
                  <a:pt x="1851778" y="-47508"/>
                  <a:pt x="1627941" y="335080"/>
                  <a:pt x="1454903" y="519230"/>
                </a:cubicBezTo>
                <a:cubicBezTo>
                  <a:pt x="1281866" y="703380"/>
                  <a:pt x="804028" y="1012943"/>
                  <a:pt x="607178" y="1109780"/>
                </a:cubicBezTo>
                <a:cubicBezTo>
                  <a:pt x="410328" y="1206617"/>
                  <a:pt x="343653" y="1109780"/>
                  <a:pt x="273803" y="1100255"/>
                </a:cubicBezTo>
                <a:cubicBezTo>
                  <a:pt x="203953" y="1090730"/>
                  <a:pt x="270628" y="1108193"/>
                  <a:pt x="226178" y="10812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5517246" y="5248275"/>
            <a:ext cx="76200" cy="76200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직선 화살표 연결선 9"/>
          <p:cNvCxnSpPr>
            <a:stCxn id="9" idx="7"/>
          </p:cNvCxnSpPr>
          <p:nvPr/>
        </p:nvCxnSpPr>
        <p:spPr bwMode="auto">
          <a:xfrm flipV="1">
            <a:off x="5582287" y="2228850"/>
            <a:ext cx="144509" cy="303058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395408" y="2047875"/>
            <a:ext cx="219803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800" b="1" dirty="0" smtClean="0">
                <a:solidFill>
                  <a:srgbClr val="FFC000"/>
                </a:solidFill>
              </a:rPr>
              <a:t>BRDF very small</a:t>
            </a:r>
          </a:p>
          <a:p>
            <a:r>
              <a:rPr lang="en-US" altLang="ko-KR" sz="1800" b="1" dirty="0" smtClean="0">
                <a:solidFill>
                  <a:srgbClr val="FFC000"/>
                </a:solidFill>
              </a:rPr>
              <a:t>: Low contribution</a:t>
            </a:r>
            <a:endParaRPr lang="ko-KR" altLang="en-US" sz="18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4933" y="4077926"/>
            <a:ext cx="2413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 smtClean="0">
                <a:solidFill>
                  <a:srgbClr val="FFC000"/>
                </a:solidFill>
              </a:rPr>
              <a:t>PDF very small</a:t>
            </a:r>
          </a:p>
          <a:p>
            <a:r>
              <a:rPr lang="en-US" altLang="ko-KR" sz="1800" b="1" dirty="0" smtClean="0">
                <a:solidFill>
                  <a:srgbClr val="FFC000"/>
                </a:solidFill>
              </a:rPr>
              <a:t>: unexpectedly high</a:t>
            </a:r>
          </a:p>
          <a:p>
            <a:r>
              <a:rPr lang="en-US" altLang="ko-KR" sz="1800" b="1" dirty="0" smtClean="0">
                <a:solidFill>
                  <a:srgbClr val="FFC000"/>
                </a:solidFill>
              </a:rPr>
              <a:t>Contribution / spike</a:t>
            </a:r>
            <a:endParaRPr lang="ko-KR" altLang="en-US" sz="1800" b="1" dirty="0">
              <a:solidFill>
                <a:srgbClr val="FFC000"/>
              </a:solidFill>
            </a:endParaRPr>
          </a:p>
        </p:txBody>
      </p:sp>
      <p:cxnSp>
        <p:nvCxnSpPr>
          <p:cNvPr id="13" name="직선 화살표 연결선 12"/>
          <p:cNvCxnSpPr>
            <a:stCxn id="9" idx="7"/>
          </p:cNvCxnSpPr>
          <p:nvPr/>
        </p:nvCxnSpPr>
        <p:spPr bwMode="auto">
          <a:xfrm flipV="1">
            <a:off x="5582287" y="3819525"/>
            <a:ext cx="1811384" cy="143990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 rot="2649313">
            <a:off x="6209926" y="237613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</a:rPr>
              <a:t>Light</a:t>
            </a:r>
            <a:endParaRPr lang="ko-KR" altLang="en-US" sz="1600" b="1" dirty="0">
              <a:solidFill>
                <a:srgbClr val="FFC000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 bwMode="auto">
          <a:xfrm flipH="1">
            <a:off x="2888346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직선 연결선 15"/>
          <p:cNvCxnSpPr/>
          <p:nvPr/>
        </p:nvCxnSpPr>
        <p:spPr bwMode="auto">
          <a:xfrm flipH="1">
            <a:off x="3140713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/>
          <p:cNvCxnSpPr/>
          <p:nvPr/>
        </p:nvCxnSpPr>
        <p:spPr bwMode="auto">
          <a:xfrm flipH="1">
            <a:off x="3393080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연결선 17"/>
          <p:cNvCxnSpPr/>
          <p:nvPr/>
        </p:nvCxnSpPr>
        <p:spPr bwMode="auto">
          <a:xfrm flipH="1">
            <a:off x="3645447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직선 연결선 18"/>
          <p:cNvCxnSpPr/>
          <p:nvPr/>
        </p:nvCxnSpPr>
        <p:spPr bwMode="auto">
          <a:xfrm flipH="1">
            <a:off x="3897814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직선 연결선 19"/>
          <p:cNvCxnSpPr/>
          <p:nvPr/>
        </p:nvCxnSpPr>
        <p:spPr bwMode="auto">
          <a:xfrm flipH="1">
            <a:off x="4150181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 flipH="1">
            <a:off x="4402548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21"/>
          <p:cNvCxnSpPr/>
          <p:nvPr/>
        </p:nvCxnSpPr>
        <p:spPr bwMode="auto">
          <a:xfrm flipH="1">
            <a:off x="4654915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22"/>
          <p:cNvCxnSpPr/>
          <p:nvPr/>
        </p:nvCxnSpPr>
        <p:spPr bwMode="auto">
          <a:xfrm flipH="1">
            <a:off x="4907282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/>
          <p:cNvCxnSpPr/>
          <p:nvPr/>
        </p:nvCxnSpPr>
        <p:spPr bwMode="auto">
          <a:xfrm flipH="1">
            <a:off x="5159649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/>
          <p:nvPr/>
        </p:nvCxnSpPr>
        <p:spPr bwMode="auto">
          <a:xfrm flipH="1">
            <a:off x="5664383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25"/>
          <p:cNvCxnSpPr/>
          <p:nvPr/>
        </p:nvCxnSpPr>
        <p:spPr bwMode="auto">
          <a:xfrm flipH="1">
            <a:off x="5916750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26"/>
          <p:cNvCxnSpPr/>
          <p:nvPr/>
        </p:nvCxnSpPr>
        <p:spPr bwMode="auto">
          <a:xfrm flipH="1">
            <a:off x="6169117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/>
          <p:cNvCxnSpPr/>
          <p:nvPr/>
        </p:nvCxnSpPr>
        <p:spPr bwMode="auto">
          <a:xfrm flipH="1">
            <a:off x="6421484" y="530542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28"/>
          <p:cNvCxnSpPr/>
          <p:nvPr/>
        </p:nvCxnSpPr>
        <p:spPr bwMode="auto">
          <a:xfrm flipH="1">
            <a:off x="6673851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29"/>
          <p:cNvCxnSpPr/>
          <p:nvPr/>
        </p:nvCxnSpPr>
        <p:spPr bwMode="auto">
          <a:xfrm flipH="1">
            <a:off x="6926218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직선 연결선 30"/>
          <p:cNvCxnSpPr/>
          <p:nvPr/>
        </p:nvCxnSpPr>
        <p:spPr bwMode="auto">
          <a:xfrm flipH="1">
            <a:off x="7178585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/>
          <p:cNvCxnSpPr/>
          <p:nvPr/>
        </p:nvCxnSpPr>
        <p:spPr bwMode="auto">
          <a:xfrm flipH="1">
            <a:off x="7430952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32"/>
          <p:cNvCxnSpPr/>
          <p:nvPr/>
        </p:nvCxnSpPr>
        <p:spPr bwMode="auto">
          <a:xfrm flipH="1">
            <a:off x="7683319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직선 연결선 33"/>
          <p:cNvCxnSpPr/>
          <p:nvPr/>
        </p:nvCxnSpPr>
        <p:spPr bwMode="auto">
          <a:xfrm flipH="1">
            <a:off x="7935686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직선 연결선 34"/>
          <p:cNvCxnSpPr/>
          <p:nvPr/>
        </p:nvCxnSpPr>
        <p:spPr bwMode="auto">
          <a:xfrm flipH="1">
            <a:off x="8188063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49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– Light Sampling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38</a:t>
            </a:fld>
            <a:endParaRPr lang="ko-KR" altLang="en-US"/>
          </a:p>
        </p:txBody>
      </p:sp>
      <p:pic>
        <p:nvPicPr>
          <p:cNvPr id="4" name="Picture 2" descr="C:\Users\user\Desktop\Optimally Combining\figure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11" y="2308819"/>
            <a:ext cx="3412778" cy="312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3970" y="5440092"/>
            <a:ext cx="288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</a:rPr>
              <a:t>Sampling the light source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7478" y="6162932"/>
            <a:ext cx="2266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From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Veach</a:t>
            </a:r>
            <a:r>
              <a:rPr lang="en-US" altLang="ko-KR" sz="1200" dirty="0" smtClean="0">
                <a:solidFill>
                  <a:schemeClr val="bg1"/>
                </a:solidFill>
              </a:rPr>
              <a:t> and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Guibas</a:t>
            </a:r>
            <a:r>
              <a:rPr lang="en-US" altLang="ko-KR" sz="1200" dirty="0" smtClean="0">
                <a:solidFill>
                  <a:schemeClr val="bg1"/>
                </a:solidFill>
              </a:rPr>
              <a:t>, 1995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 bwMode="auto">
          <a:xfrm>
            <a:off x="7931991" y="3514976"/>
            <a:ext cx="6297" cy="187642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967522" y="3410201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Glossy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3194" y="511414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Diffuse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 bwMode="auto">
          <a:xfrm>
            <a:off x="4431149" y="2229101"/>
            <a:ext cx="332991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22042" y="18692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Big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1149" y="183917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Small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– BRDF Sampling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39</a:t>
            </a:fld>
            <a:endParaRPr lang="ko-KR" altLang="en-US"/>
          </a:p>
        </p:txBody>
      </p:sp>
      <p:sp>
        <p:nvSpPr>
          <p:cNvPr id="4" name="자유형 3"/>
          <p:cNvSpPr/>
          <p:nvPr/>
        </p:nvSpPr>
        <p:spPr bwMode="auto">
          <a:xfrm>
            <a:off x="4543983" y="3766878"/>
            <a:ext cx="2959800" cy="1520843"/>
          </a:xfrm>
          <a:custGeom>
            <a:avLst/>
            <a:gdLst>
              <a:gd name="connsiteX0" fmla="*/ 952542 w 3021436"/>
              <a:gd name="connsiteY0" fmla="*/ 1724025 h 1764909"/>
              <a:gd name="connsiteX1" fmla="*/ 42 w 3021436"/>
              <a:gd name="connsiteY1" fmla="*/ 1247775 h 1764909"/>
              <a:gd name="connsiteX2" fmla="*/ 990642 w 3021436"/>
              <a:gd name="connsiteY2" fmla="*/ 304800 h 1764909"/>
              <a:gd name="connsiteX3" fmla="*/ 2066967 w 3021436"/>
              <a:gd name="connsiteY3" fmla="*/ 0 h 1764909"/>
              <a:gd name="connsiteX4" fmla="*/ 2828967 w 3021436"/>
              <a:gd name="connsiteY4" fmla="*/ 333375 h 1764909"/>
              <a:gd name="connsiteX5" fmla="*/ 2990892 w 3021436"/>
              <a:gd name="connsiteY5" fmla="*/ 923925 h 1764909"/>
              <a:gd name="connsiteX6" fmla="*/ 2343192 w 3021436"/>
              <a:gd name="connsiteY6" fmla="*/ 1409700 h 1764909"/>
              <a:gd name="connsiteX7" fmla="*/ 1524042 w 3021436"/>
              <a:gd name="connsiteY7" fmla="*/ 1704975 h 1764909"/>
              <a:gd name="connsiteX8" fmla="*/ 952542 w 3021436"/>
              <a:gd name="connsiteY8" fmla="*/ 1724025 h 176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1436" h="1764909">
                <a:moveTo>
                  <a:pt x="952542" y="1724025"/>
                </a:moveTo>
                <a:cubicBezTo>
                  <a:pt x="698542" y="1647825"/>
                  <a:pt x="-6308" y="1484312"/>
                  <a:pt x="42" y="1247775"/>
                </a:cubicBezTo>
                <a:cubicBezTo>
                  <a:pt x="6392" y="1011238"/>
                  <a:pt x="646155" y="512762"/>
                  <a:pt x="990642" y="304800"/>
                </a:cubicBezTo>
                <a:cubicBezTo>
                  <a:pt x="1335129" y="96838"/>
                  <a:pt x="1760580" y="-4762"/>
                  <a:pt x="2066967" y="0"/>
                </a:cubicBezTo>
                <a:cubicBezTo>
                  <a:pt x="2373354" y="4762"/>
                  <a:pt x="2674980" y="179388"/>
                  <a:pt x="2828967" y="333375"/>
                </a:cubicBezTo>
                <a:cubicBezTo>
                  <a:pt x="2982954" y="487362"/>
                  <a:pt x="3071855" y="744537"/>
                  <a:pt x="2990892" y="923925"/>
                </a:cubicBezTo>
                <a:cubicBezTo>
                  <a:pt x="2909930" y="1103312"/>
                  <a:pt x="2587667" y="1279525"/>
                  <a:pt x="2343192" y="1409700"/>
                </a:cubicBezTo>
                <a:cubicBezTo>
                  <a:pt x="2098717" y="1539875"/>
                  <a:pt x="1762167" y="1654175"/>
                  <a:pt x="1524042" y="1704975"/>
                </a:cubicBezTo>
                <a:cubicBezTo>
                  <a:pt x="1285917" y="1755775"/>
                  <a:pt x="1206542" y="1800225"/>
                  <a:pt x="952542" y="1724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직선 연결선 4"/>
          <p:cNvCxnSpPr/>
          <p:nvPr/>
        </p:nvCxnSpPr>
        <p:spPr bwMode="auto">
          <a:xfrm flipH="1">
            <a:off x="5565764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직선 연결선 5"/>
          <p:cNvCxnSpPr/>
          <p:nvPr/>
        </p:nvCxnSpPr>
        <p:spPr bwMode="auto">
          <a:xfrm>
            <a:off x="2946844" y="5286375"/>
            <a:ext cx="56769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직선 연결선 6"/>
          <p:cNvCxnSpPr/>
          <p:nvPr/>
        </p:nvCxnSpPr>
        <p:spPr bwMode="auto">
          <a:xfrm>
            <a:off x="5980119" y="2018121"/>
            <a:ext cx="724119" cy="230958"/>
          </a:xfrm>
          <a:prstGeom prst="line">
            <a:avLst/>
          </a:prstGeom>
          <a:ln w="57150">
            <a:solidFill>
              <a:srgbClr val="4F81BD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 bwMode="auto">
          <a:xfrm>
            <a:off x="5670994" y="5248275"/>
            <a:ext cx="76200" cy="76200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직선 화살표 연결선 8"/>
          <p:cNvCxnSpPr>
            <a:stCxn id="8" idx="7"/>
          </p:cNvCxnSpPr>
          <p:nvPr/>
        </p:nvCxnSpPr>
        <p:spPr bwMode="auto">
          <a:xfrm flipV="1">
            <a:off x="5736035" y="2207084"/>
            <a:ext cx="521710" cy="305235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549156" y="2047875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 smtClean="0">
                <a:solidFill>
                  <a:srgbClr val="FFC000"/>
                </a:solidFill>
              </a:rPr>
              <a:t>PDF small</a:t>
            </a:r>
          </a:p>
          <a:p>
            <a:r>
              <a:rPr lang="en-US" altLang="ko-KR" sz="1800" b="1" dirty="0" smtClean="0">
                <a:solidFill>
                  <a:srgbClr val="FFC000"/>
                </a:solidFill>
              </a:rPr>
              <a:t>: Large contribution</a:t>
            </a:r>
            <a:endParaRPr lang="ko-KR" altLang="en-US" sz="18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7067" y="3597873"/>
            <a:ext cx="2242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 smtClean="0">
                <a:solidFill>
                  <a:srgbClr val="FFC000"/>
                </a:solidFill>
              </a:rPr>
              <a:t>Miss light</a:t>
            </a:r>
          </a:p>
          <a:p>
            <a:r>
              <a:rPr lang="en-US" altLang="ko-KR" sz="1800" b="1" dirty="0" smtClean="0">
                <a:solidFill>
                  <a:srgbClr val="FFC000"/>
                </a:solidFill>
              </a:rPr>
              <a:t>: zero contribution</a:t>
            </a:r>
            <a:endParaRPr lang="ko-KR" altLang="en-US" sz="1800" b="1" dirty="0">
              <a:solidFill>
                <a:srgbClr val="FFC000"/>
              </a:solidFill>
            </a:endParaRPr>
          </a:p>
        </p:txBody>
      </p:sp>
      <p:cxnSp>
        <p:nvCxnSpPr>
          <p:cNvPr id="12" name="직선 화살표 연결선 11"/>
          <p:cNvCxnSpPr>
            <a:stCxn id="8" idx="7"/>
          </p:cNvCxnSpPr>
          <p:nvPr/>
        </p:nvCxnSpPr>
        <p:spPr bwMode="auto">
          <a:xfrm flipV="1">
            <a:off x="5736035" y="3228975"/>
            <a:ext cx="2605776" cy="203045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 rot="1082603">
            <a:off x="6089447" y="1770551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</a:rPr>
              <a:t>Light</a:t>
            </a:r>
            <a:endParaRPr lang="ko-KR" altLang="en-US" sz="1600" b="1" dirty="0">
              <a:solidFill>
                <a:srgbClr val="FFC000"/>
              </a:solidFill>
            </a:endParaRPr>
          </a:p>
        </p:txBody>
      </p:sp>
      <p:cxnSp>
        <p:nvCxnSpPr>
          <p:cNvPr id="14" name="직선 연결선 13"/>
          <p:cNvCxnSpPr/>
          <p:nvPr/>
        </p:nvCxnSpPr>
        <p:spPr bwMode="auto">
          <a:xfrm flipH="1">
            <a:off x="3042094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직선 연결선 14"/>
          <p:cNvCxnSpPr/>
          <p:nvPr/>
        </p:nvCxnSpPr>
        <p:spPr bwMode="auto">
          <a:xfrm flipH="1">
            <a:off x="3294461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직선 연결선 15"/>
          <p:cNvCxnSpPr/>
          <p:nvPr/>
        </p:nvCxnSpPr>
        <p:spPr bwMode="auto">
          <a:xfrm flipH="1">
            <a:off x="3546828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/>
          <p:cNvCxnSpPr/>
          <p:nvPr/>
        </p:nvCxnSpPr>
        <p:spPr bwMode="auto">
          <a:xfrm flipH="1">
            <a:off x="3799195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연결선 17"/>
          <p:cNvCxnSpPr/>
          <p:nvPr/>
        </p:nvCxnSpPr>
        <p:spPr bwMode="auto">
          <a:xfrm flipH="1">
            <a:off x="4051562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직선 연결선 18"/>
          <p:cNvCxnSpPr/>
          <p:nvPr/>
        </p:nvCxnSpPr>
        <p:spPr bwMode="auto">
          <a:xfrm flipH="1">
            <a:off x="4303929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직선 연결선 19"/>
          <p:cNvCxnSpPr/>
          <p:nvPr/>
        </p:nvCxnSpPr>
        <p:spPr bwMode="auto">
          <a:xfrm flipH="1">
            <a:off x="4556296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 flipH="1">
            <a:off x="4808663" y="528637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21"/>
          <p:cNvCxnSpPr/>
          <p:nvPr/>
        </p:nvCxnSpPr>
        <p:spPr bwMode="auto">
          <a:xfrm flipH="1">
            <a:off x="5061030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직선 연결선 22"/>
          <p:cNvCxnSpPr/>
          <p:nvPr/>
        </p:nvCxnSpPr>
        <p:spPr bwMode="auto">
          <a:xfrm flipH="1">
            <a:off x="5313397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/>
          <p:cNvCxnSpPr/>
          <p:nvPr/>
        </p:nvCxnSpPr>
        <p:spPr bwMode="auto">
          <a:xfrm flipH="1">
            <a:off x="5818131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/>
          <p:nvPr/>
        </p:nvCxnSpPr>
        <p:spPr bwMode="auto">
          <a:xfrm flipH="1">
            <a:off x="6070498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25"/>
          <p:cNvCxnSpPr/>
          <p:nvPr/>
        </p:nvCxnSpPr>
        <p:spPr bwMode="auto">
          <a:xfrm flipH="1">
            <a:off x="6322865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26"/>
          <p:cNvCxnSpPr/>
          <p:nvPr/>
        </p:nvCxnSpPr>
        <p:spPr bwMode="auto">
          <a:xfrm flipH="1">
            <a:off x="6575232" y="5305425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/>
          <p:cNvCxnSpPr/>
          <p:nvPr/>
        </p:nvCxnSpPr>
        <p:spPr bwMode="auto">
          <a:xfrm flipH="1">
            <a:off x="6827599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28"/>
          <p:cNvCxnSpPr/>
          <p:nvPr/>
        </p:nvCxnSpPr>
        <p:spPr bwMode="auto">
          <a:xfrm flipH="1">
            <a:off x="7079966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29"/>
          <p:cNvCxnSpPr/>
          <p:nvPr/>
        </p:nvCxnSpPr>
        <p:spPr bwMode="auto">
          <a:xfrm flipH="1">
            <a:off x="7332333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직선 연결선 30"/>
          <p:cNvCxnSpPr/>
          <p:nvPr/>
        </p:nvCxnSpPr>
        <p:spPr bwMode="auto">
          <a:xfrm flipH="1">
            <a:off x="7584700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/>
          <p:cNvCxnSpPr/>
          <p:nvPr/>
        </p:nvCxnSpPr>
        <p:spPr bwMode="auto">
          <a:xfrm flipH="1">
            <a:off x="7837067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32"/>
          <p:cNvCxnSpPr/>
          <p:nvPr/>
        </p:nvCxnSpPr>
        <p:spPr bwMode="auto">
          <a:xfrm flipH="1">
            <a:off x="8089434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직선 연결선 33"/>
          <p:cNvCxnSpPr/>
          <p:nvPr/>
        </p:nvCxnSpPr>
        <p:spPr bwMode="auto">
          <a:xfrm flipH="1">
            <a:off x="8341811" y="5295900"/>
            <a:ext cx="171450" cy="29527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87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291618" y="4367284"/>
            <a:ext cx="859809" cy="4094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Issue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 accelerate Monte Carlo Rendering</a:t>
            </a:r>
          </a:p>
          <a:p>
            <a:pPr lvl="1"/>
            <a:r>
              <a:rPr lang="en-US" altLang="ko-KR" dirty="0" smtClean="0"/>
              <a:t>Choose optimal </a:t>
            </a:r>
            <a:r>
              <a:rPr lang="en-US" altLang="ko-KR" dirty="0" smtClean="0">
                <a:solidFill>
                  <a:srgbClr val="FFC000"/>
                </a:solidFill>
              </a:rPr>
              <a:t>probability density</a:t>
            </a:r>
            <a:r>
              <a:rPr lang="en-US" altLang="ko-KR" dirty="0" smtClean="0"/>
              <a:t> of choosing direction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4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84987" y="3741986"/>
                <a:ext cx="4865050" cy="1130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𝐿</m:t>
                      </m:r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ko-KR" alt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3741986"/>
                <a:ext cx="4865050" cy="11308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9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– BRDF Sampling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40</a:t>
            </a:fld>
            <a:endParaRPr lang="ko-KR" altLang="en-US"/>
          </a:p>
        </p:txBody>
      </p:sp>
      <p:pic>
        <p:nvPicPr>
          <p:cNvPr id="4" name="Picture 3" descr="C:\Users\user\Desktop\Optimally Combining\figure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11" y="2308819"/>
            <a:ext cx="3412777" cy="31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4156" y="543492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</a:rPr>
              <a:t>Sampling the BRDF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 bwMode="auto">
          <a:xfrm>
            <a:off x="7931991" y="3514976"/>
            <a:ext cx="6297" cy="187642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967522" y="3410201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Glossy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3194" y="511414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Diffuse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 bwMode="auto">
          <a:xfrm>
            <a:off x="4431149" y="2229101"/>
            <a:ext cx="332991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22042" y="18692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Big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1149" y="183917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C000"/>
                </a:solidFill>
              </a:rPr>
              <a:t>Small</a:t>
            </a:r>
            <a:endParaRPr lang="ko-KR" altLang="en-US" sz="18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7478" y="6162932"/>
            <a:ext cx="2266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From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Veach</a:t>
            </a:r>
            <a:r>
              <a:rPr lang="en-US" altLang="ko-KR" sz="1200" dirty="0" smtClean="0">
                <a:solidFill>
                  <a:schemeClr val="bg1"/>
                </a:solidFill>
              </a:rPr>
              <a:t> and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Guibas</a:t>
            </a:r>
            <a:r>
              <a:rPr lang="en-US" altLang="ko-KR" sz="1200" dirty="0" smtClean="0">
                <a:solidFill>
                  <a:schemeClr val="bg1"/>
                </a:solidFill>
              </a:rPr>
              <a:t>, 1995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 results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87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6291618" y="4367284"/>
            <a:ext cx="859809" cy="4094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Main Contribution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 accelerate Monte Carlo Rendering</a:t>
            </a:r>
          </a:p>
          <a:p>
            <a:pPr lvl="1"/>
            <a:r>
              <a:rPr lang="en-US" altLang="ko-KR" dirty="0"/>
              <a:t>Choose optimal </a:t>
            </a:r>
            <a:r>
              <a:rPr lang="en-US" altLang="ko-KR" dirty="0">
                <a:solidFill>
                  <a:srgbClr val="FFC000"/>
                </a:solidFill>
              </a:rPr>
              <a:t>probability density</a:t>
            </a:r>
            <a:r>
              <a:rPr lang="en-US" altLang="ko-KR" dirty="0"/>
              <a:t> of choosing direction</a:t>
            </a:r>
          </a:p>
          <a:p>
            <a:pPr lvl="2"/>
            <a:r>
              <a:rPr lang="en-US" altLang="ko-KR" dirty="0" smtClean="0"/>
              <a:t>Multiple Importance Sampling (heuristic method)[</a:t>
            </a:r>
            <a:r>
              <a:rPr lang="en-US" altLang="ko-KR" dirty="0" err="1" smtClean="0">
                <a:solidFill>
                  <a:srgbClr val="00B0F0"/>
                </a:solidFill>
              </a:rPr>
              <a:t>Veach</a:t>
            </a:r>
            <a:r>
              <a:rPr lang="en-US" altLang="ko-KR" dirty="0" smtClean="0">
                <a:solidFill>
                  <a:srgbClr val="00B0F0"/>
                </a:solidFill>
              </a:rPr>
              <a:t> &amp; </a:t>
            </a:r>
            <a:r>
              <a:rPr lang="en-US" altLang="ko-KR" dirty="0" err="1" smtClean="0">
                <a:solidFill>
                  <a:srgbClr val="00B0F0"/>
                </a:solidFill>
              </a:rPr>
              <a:t>Guibas</a:t>
            </a:r>
            <a:r>
              <a:rPr lang="en-US" altLang="ko-KR" dirty="0" smtClean="0">
                <a:solidFill>
                  <a:srgbClr val="00B0F0"/>
                </a:solidFill>
              </a:rPr>
              <a:t>, SIG 95</a:t>
            </a:r>
            <a:r>
              <a:rPr lang="en-US" altLang="ko-KR" dirty="0" smtClean="0"/>
              <a:t>]</a:t>
            </a:r>
          </a:p>
          <a:p>
            <a:pPr lvl="2"/>
            <a:r>
              <a:rPr lang="en-US" altLang="ko-KR" dirty="0" smtClean="0"/>
              <a:t>Local weighting function (ours)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5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84987" y="3741986"/>
                <a:ext cx="4865050" cy="1130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𝐿</m:t>
                      </m:r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ko-KR" alt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87" y="3741986"/>
                <a:ext cx="4865050" cy="113082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13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Importance Sampling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8"/>
          <a:stretch/>
        </p:blipFill>
        <p:spPr bwMode="auto">
          <a:xfrm>
            <a:off x="7506928" y="2349002"/>
            <a:ext cx="2880852" cy="26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5"/>
          <a:stretch/>
        </p:blipFill>
        <p:spPr bwMode="auto">
          <a:xfrm>
            <a:off x="1804220" y="2349002"/>
            <a:ext cx="2930012" cy="26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5" r="33563"/>
          <a:stretch/>
        </p:blipFill>
        <p:spPr bwMode="auto">
          <a:xfrm>
            <a:off x="4734231" y="2349002"/>
            <a:ext cx="2772697" cy="26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화살표 연결선 7"/>
          <p:cNvCxnSpPr/>
          <p:nvPr/>
        </p:nvCxnSpPr>
        <p:spPr bwMode="auto">
          <a:xfrm flipV="1">
            <a:off x="2078300" y="2349002"/>
            <a:ext cx="0" cy="152310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139815" y="2349002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C000"/>
                </a:solidFill>
              </a:rPr>
              <a:t>Light density</a:t>
            </a:r>
            <a:endParaRPr lang="ko-KR" altLang="en-US" b="1" dirty="0">
              <a:solidFill>
                <a:srgbClr val="FFC000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 bwMode="auto">
          <a:xfrm>
            <a:off x="2265636" y="3999925"/>
            <a:ext cx="1661650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866713" y="3999925"/>
            <a:ext cx="177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C000"/>
                </a:solidFill>
              </a:rPr>
              <a:t>Sample region</a:t>
            </a:r>
            <a:endParaRPr lang="ko-KR" alt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8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323117" y="3752316"/>
            <a:ext cx="859809" cy="4094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Importance Sampling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7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4150" y="3104656"/>
                <a:ext cx="5002844" cy="1138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𝑳</m:t>
                      </m:r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𝒄𝒐𝒔</m:t>
                              </m:r>
                              <m:r>
                                <a:rPr lang="ko-KR" altLang="en-US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150" y="3104656"/>
                <a:ext cx="5002844" cy="11380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8"/>
          <a:stretch/>
        </p:blipFill>
        <p:spPr bwMode="auto">
          <a:xfrm>
            <a:off x="6781777" y="2365725"/>
            <a:ext cx="2880852" cy="26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7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dirty="0" smtClean="0"/>
              <a:t>Choosing Sampling Strategy</a:t>
            </a:r>
            <a:endParaRPr lang="ko-KR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내용 개체 틀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Variance depends on </a:t>
                </a:r>
                <a14:m>
                  <m:oMath xmlns:m="http://schemas.openxmlformats.org/officeDocument/2006/math">
                    <m:r>
                      <a:rPr lang="en-US" altLang="ko-KR" b="1" i="1">
                        <a:latin typeface="Cambria Math"/>
                      </a:rPr>
                      <m:t>𝒑</m:t>
                    </m:r>
                    <m:r>
                      <a:rPr lang="en-US" altLang="ko-KR" b="1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ko-K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US" altLang="ko-KR" b="1" i="1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altLang="ko-KR" b="1" i="1">
                        <a:latin typeface="Cambria Math"/>
                      </a:rPr>
                      <m:t>)</m:t>
                    </m:r>
                  </m:oMath>
                </a14:m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r>
                  <a:rPr lang="en-US" altLang="ko-KR" dirty="0" smtClean="0"/>
                  <a:t>Ideal sampling strategy </a:t>
                </a:r>
                <a14:m>
                  <m:oMath xmlns:m="http://schemas.openxmlformats.org/officeDocument/2006/math">
                    <m:r>
                      <a:rPr lang="en-US" altLang="ko-KR" b="1" i="1">
                        <a:latin typeface="Cambria Math"/>
                      </a:rPr>
                      <m:t>𝒑</m:t>
                    </m:r>
                    <m:d>
                      <m:dPr>
                        <m:ctrlPr>
                          <a:rPr lang="en-US" altLang="ko-KR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1"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lang="en-US" altLang="ko-KR" b="1" i="1"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𝑩𝑹𝑫𝑭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𝑳𝒊𝒈𝒉𝒕</m:t>
                    </m:r>
                  </m:oMath>
                </a14:m>
                <a:endParaRPr lang="en-US" altLang="ko-KR" dirty="0" smtClean="0"/>
              </a:p>
            </p:txBody>
          </p:sp>
        </mc:Choice>
        <mc:Fallback xmlns="">
          <p:sp>
            <p:nvSpPr>
              <p:cNvPr id="5" name="내용 개체 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8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14615" y="2377069"/>
                <a:ext cx="5002844" cy="1138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𝑳</m:t>
                      </m:r>
                      <m:r>
                        <a:rPr lang="en-US" altLang="ko-KR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US" altLang="ko-KR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altLang="ko-KR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ko-KR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𝒄𝒐𝒔</m:t>
                              </m:r>
                              <m:r>
                                <a:rPr lang="ko-KR" altLang="en-US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𝜽</m:t>
                              </m:r>
                            </m:num>
                            <m:den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ko-KR" sz="24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ko-KR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615" y="2377069"/>
                <a:ext cx="5002844" cy="11380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0824" y="4427091"/>
                <a:ext cx="2910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𝒑</m:t>
                      </m:r>
                      <m:d>
                        <m:dPr>
                          <m:ctrlPr>
                            <a:rPr lang="en-US" altLang="ko-KR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altLang="ko-KR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ko-KR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𝒄𝒇</m:t>
                      </m:r>
                      <m:d>
                        <m:dPr>
                          <m:ctrlP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ko-KR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824" y="4427091"/>
                <a:ext cx="291035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511844" y="4488646"/>
            <a:ext cx="350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FC000"/>
                </a:solidFill>
              </a:rPr>
              <a:t>Ideal sampling density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1801" y="5249694"/>
            <a:ext cx="5608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FFC000"/>
                </a:solidFill>
              </a:rPr>
              <a:t>However, it needs a lot of work and </a:t>
            </a:r>
          </a:p>
          <a:p>
            <a:pPr algn="ctr"/>
            <a:r>
              <a:rPr lang="en-US" altLang="ko-KR" sz="2400" b="1" dirty="0" err="1" smtClean="0">
                <a:solidFill>
                  <a:srgbClr val="FFC000"/>
                </a:solidFill>
              </a:rPr>
              <a:t>precomputation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 needed! 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/>
              <a:t>Optimally Combining Sampling Techniques for Monte Carlo Rendering</a:t>
            </a:r>
          </a:p>
          <a:p>
            <a:r>
              <a:rPr lang="en-US" altLang="ko-KR" sz="2000" dirty="0" smtClean="0"/>
              <a:t>[</a:t>
            </a:r>
            <a:r>
              <a:rPr lang="en-US" altLang="ko-KR" sz="2000" dirty="0" err="1" smtClean="0">
                <a:solidFill>
                  <a:srgbClr val="00B0F0"/>
                </a:solidFill>
              </a:rPr>
              <a:t>Veach</a:t>
            </a:r>
            <a:r>
              <a:rPr lang="en-US" altLang="ko-KR" sz="2000" dirty="0" smtClean="0">
                <a:solidFill>
                  <a:srgbClr val="00B0F0"/>
                </a:solidFill>
              </a:rPr>
              <a:t> &amp; </a:t>
            </a:r>
            <a:r>
              <a:rPr lang="en-US" altLang="ko-KR" sz="2000" dirty="0" err="1" smtClean="0">
                <a:solidFill>
                  <a:srgbClr val="00B0F0"/>
                </a:solidFill>
              </a:rPr>
              <a:t>Guibas</a:t>
            </a:r>
            <a:r>
              <a:rPr lang="en-US" altLang="ko-KR" sz="2000" dirty="0" smtClean="0">
                <a:solidFill>
                  <a:srgbClr val="00B0F0"/>
                </a:solidFill>
              </a:rPr>
              <a:t>, SIGGRAPH 95</a:t>
            </a:r>
            <a:r>
              <a:rPr lang="en-US" altLang="ko-KR" sz="2000" dirty="0" smtClean="0"/>
              <a:t>]</a:t>
            </a:r>
            <a:endParaRPr lang="en-US" altLang="ko-KR" sz="2000" dirty="0"/>
          </a:p>
          <a:p>
            <a:endParaRPr lang="en-US" altLang="ko-KR" sz="2000" dirty="0" smtClean="0"/>
          </a:p>
          <a:p>
            <a:r>
              <a:rPr lang="en-US" altLang="ko-KR" sz="2400" dirty="0" smtClean="0"/>
              <a:t>To solve these problem, they</a:t>
            </a:r>
          </a:p>
          <a:p>
            <a:pPr lvl="1"/>
            <a:r>
              <a:rPr lang="en-US" altLang="ko-KR" sz="1800" dirty="0" smtClean="0"/>
              <a:t>Presents combine sampling strategies</a:t>
            </a:r>
          </a:p>
          <a:p>
            <a:pPr lvl="1"/>
            <a:r>
              <a:rPr lang="en-US" altLang="ko-KR" sz="1800" dirty="0" smtClean="0"/>
              <a:t>Use weighting function</a:t>
            </a:r>
          </a:p>
          <a:p>
            <a:pPr lvl="1"/>
            <a:endParaRPr lang="en-US" altLang="ko-KR" sz="1800" dirty="0"/>
          </a:p>
          <a:p>
            <a:pPr lvl="1"/>
            <a:endParaRPr lang="ko-KR" altLang="en-US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FD44-9BA8-49FC-BF5A-2EC933BD5696}" type="slidenum">
              <a:rPr lang="ko-KR" altLang="en-US" smtClean="0"/>
              <a:t>9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475" y="4566890"/>
                <a:ext cx="4865050" cy="1130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𝐿</m:t>
                      </m:r>
                      <m:r>
                        <a:rPr lang="en-US" altLang="ko-KR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ko-KR" alt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475" y="4566890"/>
                <a:ext cx="4865050" cy="113082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6263" y="4805769"/>
                <a:ext cx="2132763" cy="959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63" y="4805769"/>
                <a:ext cx="2132763" cy="9596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53643" y="4509043"/>
                <a:ext cx="7562262" cy="1266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1,</m:t>
                                          </m:r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1,</m:t>
                                          </m:r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2,</m:t>
                                          </m:r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f>
                                    <m:f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ko-KR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2,</m:t>
                                              </m:r>
                                              <m:r>
                                                <a:rPr lang="en-US" altLang="ko-KR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+⋯</m:t>
                                  </m:r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43" y="4509043"/>
                <a:ext cx="7562262" cy="12661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91750" y="5807631"/>
            <a:ext cx="208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C000"/>
                </a:solidFill>
              </a:rPr>
              <a:t>Balance Heuristic</a:t>
            </a:r>
            <a:endParaRPr lang="ko-KR" alt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12317</TotalTime>
  <Words>1299</Words>
  <Application>Microsoft Office PowerPoint</Application>
  <PresentationFormat>Widescreen</PresentationFormat>
  <Paragraphs>431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맑은 고딕</vt:lpstr>
      <vt:lpstr>Arial</vt:lpstr>
      <vt:lpstr>Cambria Math</vt:lpstr>
      <vt:lpstr>Office 테마</vt:lpstr>
      <vt:lpstr>Data-driven Multiple Importance Sampling  for Monte Carlo Rendering </vt:lpstr>
      <vt:lpstr>Movie Animation Game</vt:lpstr>
      <vt:lpstr>Rendering Equation [Kajiya 86]</vt:lpstr>
      <vt:lpstr>Issue</vt:lpstr>
      <vt:lpstr>Main Contribution</vt:lpstr>
      <vt:lpstr>Importance Sampling</vt:lpstr>
      <vt:lpstr>Importance Sampling</vt:lpstr>
      <vt:lpstr>Choosing Sampling Strategy</vt:lpstr>
      <vt:lpstr>Multiple Importance Sampling</vt:lpstr>
      <vt:lpstr>Combining Sampling Strategies</vt:lpstr>
      <vt:lpstr>Related Work</vt:lpstr>
      <vt:lpstr>Related Work</vt:lpstr>
      <vt:lpstr>Related Work</vt:lpstr>
      <vt:lpstr>Observation</vt:lpstr>
      <vt:lpstr>Objectives</vt:lpstr>
      <vt:lpstr>Overview of Our Approach</vt:lpstr>
      <vt:lpstr>Overview of Our Approach</vt:lpstr>
      <vt:lpstr>Overview of Our Approach</vt:lpstr>
      <vt:lpstr>Precomputing variance</vt:lpstr>
      <vt:lpstr>Comparing variance</vt:lpstr>
      <vt:lpstr>Experiment result</vt:lpstr>
      <vt:lpstr>Optimization</vt:lpstr>
      <vt:lpstr>Results</vt:lpstr>
      <vt:lpstr>Results</vt:lpstr>
      <vt:lpstr>Results</vt:lpstr>
      <vt:lpstr>Results</vt:lpstr>
      <vt:lpstr>Results (precompute sample: 2spp, ratio 2:8)</vt:lpstr>
      <vt:lpstr>Results</vt:lpstr>
      <vt:lpstr>Results (precompute sample: 2spp, BRDF/Light ratio 2:8)</vt:lpstr>
      <vt:lpstr>Results</vt:lpstr>
      <vt:lpstr>Results(precompute sample: 2spp, BRDF/Light ratio: 8:2)</vt:lpstr>
      <vt:lpstr>Results</vt:lpstr>
      <vt:lpstr>Results(precompute sample: 2spp, , BRDF/Light ratio: 6:4)</vt:lpstr>
      <vt:lpstr>Conclusion</vt:lpstr>
      <vt:lpstr>Future Work</vt:lpstr>
      <vt:lpstr>Thanks for your attention Any question or feedback?</vt:lpstr>
      <vt:lpstr>Problem – Light Sampling</vt:lpstr>
      <vt:lpstr>Problem – Light Sampling</vt:lpstr>
      <vt:lpstr>Problem – BRDF Sampling</vt:lpstr>
      <vt:lpstr>Problem – BRDF Sampling</vt:lpstr>
      <vt:lpstr>Experiment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sungeui</cp:lastModifiedBy>
  <cp:revision>684</cp:revision>
  <dcterms:created xsi:type="dcterms:W3CDTF">2014-04-01T04:23:28Z</dcterms:created>
  <dcterms:modified xsi:type="dcterms:W3CDTF">2016-08-14T12:52:37Z</dcterms:modified>
</cp:coreProperties>
</file>