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99"/>
  </p:notesMasterIdLst>
  <p:handoutMasterIdLst>
    <p:handoutMasterId r:id="rId100"/>
  </p:handoutMasterIdLst>
  <p:sldIdLst>
    <p:sldId id="341" r:id="rId2"/>
    <p:sldId id="339" r:id="rId3"/>
    <p:sldId id="340" r:id="rId4"/>
    <p:sldId id="342" r:id="rId5"/>
    <p:sldId id="343" r:id="rId6"/>
    <p:sldId id="344" r:id="rId7"/>
    <p:sldId id="346" r:id="rId8"/>
    <p:sldId id="347" r:id="rId9"/>
    <p:sldId id="353" r:id="rId10"/>
    <p:sldId id="357" r:id="rId11"/>
    <p:sldId id="358" r:id="rId12"/>
    <p:sldId id="359" r:id="rId13"/>
    <p:sldId id="356" r:id="rId14"/>
    <p:sldId id="467" r:id="rId15"/>
    <p:sldId id="457" r:id="rId16"/>
    <p:sldId id="469" r:id="rId17"/>
    <p:sldId id="459" r:id="rId18"/>
    <p:sldId id="380" r:id="rId19"/>
    <p:sldId id="368" r:id="rId20"/>
    <p:sldId id="482" r:id="rId21"/>
    <p:sldId id="369" r:id="rId22"/>
    <p:sldId id="377" r:id="rId23"/>
    <p:sldId id="373" r:id="rId24"/>
    <p:sldId id="366" r:id="rId25"/>
    <p:sldId id="374" r:id="rId26"/>
    <p:sldId id="470" r:id="rId27"/>
    <p:sldId id="379" r:id="rId28"/>
    <p:sldId id="375" r:id="rId29"/>
    <p:sldId id="381" r:id="rId30"/>
    <p:sldId id="382" r:id="rId31"/>
    <p:sldId id="383" r:id="rId32"/>
    <p:sldId id="385" r:id="rId33"/>
    <p:sldId id="386" r:id="rId34"/>
    <p:sldId id="390" r:id="rId35"/>
    <p:sldId id="389" r:id="rId36"/>
    <p:sldId id="391" r:id="rId37"/>
    <p:sldId id="392" r:id="rId38"/>
    <p:sldId id="393" r:id="rId39"/>
    <p:sldId id="388" r:id="rId40"/>
    <p:sldId id="394" r:id="rId41"/>
    <p:sldId id="395" r:id="rId42"/>
    <p:sldId id="396" r:id="rId43"/>
    <p:sldId id="397" r:id="rId44"/>
    <p:sldId id="476" r:id="rId45"/>
    <p:sldId id="399" r:id="rId46"/>
    <p:sldId id="400" r:id="rId47"/>
    <p:sldId id="402" r:id="rId48"/>
    <p:sldId id="403" r:id="rId49"/>
    <p:sldId id="398" r:id="rId50"/>
    <p:sldId id="405" r:id="rId51"/>
    <p:sldId id="410" r:id="rId52"/>
    <p:sldId id="471" r:id="rId53"/>
    <p:sldId id="404" r:id="rId54"/>
    <p:sldId id="406" r:id="rId55"/>
    <p:sldId id="408" r:id="rId56"/>
    <p:sldId id="478" r:id="rId57"/>
    <p:sldId id="409" r:id="rId58"/>
    <p:sldId id="412" r:id="rId59"/>
    <p:sldId id="413" r:id="rId60"/>
    <p:sldId id="411" r:id="rId61"/>
    <p:sldId id="414" r:id="rId62"/>
    <p:sldId id="415" r:id="rId63"/>
    <p:sldId id="479" r:id="rId64"/>
    <p:sldId id="480" r:id="rId65"/>
    <p:sldId id="419" r:id="rId66"/>
    <p:sldId id="481" r:id="rId67"/>
    <p:sldId id="420" r:id="rId68"/>
    <p:sldId id="421" r:id="rId69"/>
    <p:sldId id="422" r:id="rId70"/>
    <p:sldId id="449" r:id="rId71"/>
    <p:sldId id="423" r:id="rId72"/>
    <p:sldId id="424" r:id="rId73"/>
    <p:sldId id="425" r:id="rId74"/>
    <p:sldId id="426" r:id="rId75"/>
    <p:sldId id="427" r:id="rId76"/>
    <p:sldId id="428" r:id="rId77"/>
    <p:sldId id="416" r:id="rId78"/>
    <p:sldId id="432" r:id="rId79"/>
    <p:sldId id="430" r:id="rId80"/>
    <p:sldId id="433" r:id="rId81"/>
    <p:sldId id="434" r:id="rId82"/>
    <p:sldId id="436" r:id="rId83"/>
    <p:sldId id="437" r:id="rId84"/>
    <p:sldId id="456" r:id="rId85"/>
    <p:sldId id="442" r:id="rId86"/>
    <p:sldId id="475" r:id="rId87"/>
    <p:sldId id="454" r:id="rId88"/>
    <p:sldId id="443" r:id="rId89"/>
    <p:sldId id="444" r:id="rId90"/>
    <p:sldId id="445" r:id="rId91"/>
    <p:sldId id="447" r:id="rId92"/>
    <p:sldId id="354" r:id="rId93"/>
    <p:sldId id="355" r:id="rId94"/>
    <p:sldId id="438" r:id="rId95"/>
    <p:sldId id="458" r:id="rId96"/>
    <p:sldId id="439" r:id="rId97"/>
    <p:sldId id="440" r:id="rId98"/>
  </p:sldIdLst>
  <p:sldSz cx="9144000" cy="6858000" type="screen4x3"/>
  <p:notesSz cx="10234613" cy="70993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236">
          <p15:clr>
            <a:srgbClr val="A4A3A4"/>
          </p15:clr>
        </p15:guide>
        <p15:guide id="2" pos="322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스타일 없음, 표 눈금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4420" autoAdjust="0"/>
    <p:restoredTop sz="80069" autoAdjust="0"/>
  </p:normalViewPr>
  <p:slideViewPr>
    <p:cSldViewPr>
      <p:cViewPr varScale="1">
        <p:scale>
          <a:sx n="92" d="100"/>
          <a:sy n="92" d="100"/>
        </p:scale>
        <p:origin x="-2184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5" d="100"/>
        <a:sy n="125" d="100"/>
      </p:scale>
      <p:origin x="0" y="0"/>
    </p:cViewPr>
  </p:sorterViewPr>
  <p:notesViewPr>
    <p:cSldViewPr>
      <p:cViewPr varScale="1">
        <p:scale>
          <a:sx n="88" d="100"/>
          <a:sy n="88" d="100"/>
        </p:scale>
        <p:origin x="-3822" y="-102"/>
      </p:cViewPr>
      <p:guideLst>
        <p:guide orient="horz" pos="2236"/>
        <p:guide pos="322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viewProps" Target="view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notesMaster" Target="notesMasters/notesMaster1.xml"/><Relationship Id="rId10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Motion planning</c:v>
                </c:pt>
              </c:strCache>
            </c:strRef>
          </c:tx>
          <c:dLbls>
            <c:dLbl>
              <c:idx val="0"/>
              <c:layout>
                <c:manualLayout>
                  <c:x val="-0.26381807499744564"/>
                  <c:y val="-1.7596541444808628E-2"/>
                </c:manualLayout>
              </c:layout>
              <c:tx>
                <c:rich>
                  <a:bodyPr/>
                  <a:lstStyle/>
                  <a:p>
                    <a:r>
                      <a:rPr lang="en-US" altLang="en-US" sz="1200" dirty="0" smtClean="0">
                        <a:latin typeface="Arial" pitchFamily="34" charset="0"/>
                        <a:cs typeface="Arial" pitchFamily="34" charset="0"/>
                      </a:rPr>
                      <a:t>Others</a:t>
                    </a:r>
                    <a:endParaRPr lang="en-US" altLang="en-US" sz="1400" dirty="0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/>
                </a:pPr>
                <a:endParaRPr lang="ko-KR"/>
              </a:p>
            </c:txPr>
            <c:dLblPos val="ctr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Others</c:v>
                </c:pt>
                <c:pt idx="1">
                  <c:v>Collision detection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50</c:v>
                </c:pt>
                <c:pt idx="1">
                  <c:v>60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ko-KR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Realistic redering</c:v>
                </c:pt>
              </c:strCache>
            </c:strRef>
          </c:tx>
          <c:dLbls>
            <c:dLbl>
              <c:idx val="0"/>
              <c:layout>
                <c:manualLayout>
                  <c:x val="-9.5013442853806196E-2"/>
                  <c:y val="0.12513700702381794"/>
                </c:manualLayout>
              </c:layout>
              <c:tx>
                <c:rich>
                  <a:bodyPr/>
                  <a:lstStyle/>
                  <a:p>
                    <a:r>
                      <a:rPr lang="en-US" altLang="en-US" sz="1100" smtClean="0">
                        <a:latin typeface="Arial" pitchFamily="34" charset="0"/>
                        <a:cs typeface="Arial" pitchFamily="34" charset="0"/>
                      </a:rPr>
                      <a:t>Others</a:t>
                    </a:r>
                    <a:endParaRPr lang="en-US" altLang="en-US" sz="1200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>
                    <a:latin typeface="Arial" pitchFamily="34" charset="0"/>
                    <a:cs typeface="Arial" pitchFamily="34" charset="0"/>
                  </a:defRPr>
                </a:pPr>
                <a:endParaRPr lang="ko-KR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Others</c:v>
                </c:pt>
                <c:pt idx="1">
                  <c:v>Ray-tracing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10</c:v>
                </c:pt>
                <c:pt idx="1">
                  <c:v>90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ko-KR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Realistic redering</c:v>
                </c:pt>
              </c:strCache>
            </c:strRef>
          </c:tx>
          <c:dLbls>
            <c:dLbl>
              <c:idx val="0"/>
              <c:layout>
                <c:manualLayout>
                  <c:x val="-0.12965628233914173"/>
                  <c:y val="0.17690482790106141"/>
                </c:manualLayout>
              </c:layout>
              <c:tx>
                <c:rich>
                  <a:bodyPr/>
                  <a:lstStyle/>
                  <a:p>
                    <a:r>
                      <a:rPr lang="en-US" altLang="en-US" sz="1100" smtClean="0">
                        <a:latin typeface="Arial" pitchFamily="34" charset="0"/>
                        <a:cs typeface="Arial" pitchFamily="34" charset="0"/>
                      </a:rPr>
                      <a:t>Others</a:t>
                    </a:r>
                    <a:endParaRPr lang="en-US" altLang="en-US" sz="1200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>
                    <a:latin typeface="Arial" pitchFamily="34" charset="0"/>
                    <a:cs typeface="Arial" pitchFamily="34" charset="0"/>
                  </a:defRPr>
                </a:pPr>
                <a:endParaRPr lang="ko-KR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Others</c:v>
                </c:pt>
                <c:pt idx="1">
                  <c:v>Neighbor search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20</c:v>
                </c:pt>
                <c:pt idx="1">
                  <c:v>80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ko-KR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436115" cy="355306"/>
          </a:xfrm>
          <a:prstGeom prst="rect">
            <a:avLst/>
          </a:prstGeom>
        </p:spPr>
        <p:txBody>
          <a:bodyPr vert="horz" lIns="94759" tIns="47380" rIns="94759" bIns="4738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5796109" y="0"/>
            <a:ext cx="4436115" cy="355306"/>
          </a:xfrm>
          <a:prstGeom prst="rect">
            <a:avLst/>
          </a:prstGeom>
        </p:spPr>
        <p:txBody>
          <a:bodyPr vert="horz" lIns="94759" tIns="47380" rIns="94759" bIns="47380" rtlCol="0"/>
          <a:lstStyle>
            <a:lvl1pPr algn="r">
              <a:defRPr sz="1200"/>
            </a:lvl1pPr>
          </a:lstStyle>
          <a:p>
            <a:fld id="{D4EB0BC6-6A7D-4CAC-B825-B4EB3D6F7847}" type="datetimeFigureOut">
              <a:rPr lang="ko-KR" altLang="en-US" smtClean="0"/>
              <a:t>2014-06-17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6742859"/>
            <a:ext cx="4436115" cy="355306"/>
          </a:xfrm>
          <a:prstGeom prst="rect">
            <a:avLst/>
          </a:prstGeom>
        </p:spPr>
        <p:txBody>
          <a:bodyPr vert="horz" lIns="94759" tIns="47380" rIns="94759" bIns="4738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5796109" y="6742859"/>
            <a:ext cx="4436115" cy="355306"/>
          </a:xfrm>
          <a:prstGeom prst="rect">
            <a:avLst/>
          </a:prstGeom>
        </p:spPr>
        <p:txBody>
          <a:bodyPr vert="horz" lIns="94759" tIns="47380" rIns="94759" bIns="47380" rtlCol="0" anchor="b"/>
          <a:lstStyle>
            <a:lvl1pPr algn="r">
              <a:defRPr sz="1200"/>
            </a:lvl1pPr>
          </a:lstStyle>
          <a:p>
            <a:fld id="{B5661A1E-43BF-4F74-8062-AA1FC3ED978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8700473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4434999" cy="354965"/>
          </a:xfrm>
          <a:prstGeom prst="rect">
            <a:avLst/>
          </a:prstGeom>
        </p:spPr>
        <p:txBody>
          <a:bodyPr vert="horz" lIns="94759" tIns="47380" rIns="94759" bIns="4738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5797248" y="0"/>
            <a:ext cx="4434999" cy="354965"/>
          </a:xfrm>
          <a:prstGeom prst="rect">
            <a:avLst/>
          </a:prstGeom>
        </p:spPr>
        <p:txBody>
          <a:bodyPr vert="horz" lIns="94759" tIns="47380" rIns="94759" bIns="47380" rtlCol="0"/>
          <a:lstStyle>
            <a:lvl1pPr algn="r">
              <a:defRPr sz="1200"/>
            </a:lvl1pPr>
          </a:lstStyle>
          <a:p>
            <a:fld id="{1E7ACCE8-2BEA-4A72-AC8A-10E84069236D}" type="datetimeFigureOut">
              <a:rPr lang="ko-KR" altLang="en-US" smtClean="0"/>
              <a:t>2014-06-17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3341688" y="531813"/>
            <a:ext cx="3551237" cy="26638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759" tIns="47380" rIns="94759" bIns="4738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1023462" y="3372168"/>
            <a:ext cx="8187690" cy="3194685"/>
          </a:xfrm>
          <a:prstGeom prst="rect">
            <a:avLst/>
          </a:prstGeom>
        </p:spPr>
        <p:txBody>
          <a:bodyPr vert="horz" lIns="94759" tIns="47380" rIns="94759" bIns="47380" rtlCol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2" y="6743104"/>
            <a:ext cx="4434999" cy="354965"/>
          </a:xfrm>
          <a:prstGeom prst="rect">
            <a:avLst/>
          </a:prstGeom>
        </p:spPr>
        <p:txBody>
          <a:bodyPr vert="horz" lIns="94759" tIns="47380" rIns="94759" bIns="4738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5797248" y="6743104"/>
            <a:ext cx="4434999" cy="354965"/>
          </a:xfrm>
          <a:prstGeom prst="rect">
            <a:avLst/>
          </a:prstGeom>
        </p:spPr>
        <p:txBody>
          <a:bodyPr vert="horz" lIns="94759" tIns="47380" rIns="94759" bIns="47380" rtlCol="0" anchor="b"/>
          <a:lstStyle>
            <a:lvl1pPr algn="r">
              <a:defRPr sz="1200"/>
            </a:lvl1pPr>
          </a:lstStyle>
          <a:p>
            <a:fld id="{71DEC9DE-5428-4C77-810E-9F4518DF150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649835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DEC9DE-5428-4C77-810E-9F4518DF1501}" type="slidenum">
              <a:rPr lang="ko-KR" altLang="en-US" smtClean="0"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563626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DEC9DE-5428-4C77-810E-9F4518DF1501}" type="slidenum">
              <a:rPr lang="ko-KR" altLang="en-US" smtClean="0"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392154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DEC9DE-5428-4C77-810E-9F4518DF1501}" type="slidenum">
              <a:rPr lang="ko-KR" altLang="en-US" smtClean="0"/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150177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DEC9DE-5428-4C77-810E-9F4518DF1501}" type="slidenum">
              <a:rPr lang="ko-KR" altLang="en-US" smtClean="0"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23638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DEC9DE-5428-4C77-810E-9F4518DF1501}" type="slidenum">
              <a:rPr lang="ko-KR" altLang="en-US" smtClean="0"/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959745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DEC9DE-5428-4C77-810E-9F4518DF1501}" type="slidenum">
              <a:rPr lang="ko-KR" altLang="en-US" smtClean="0"/>
              <a:t>14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371854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DEC9DE-5428-4C77-810E-9F4518DF1501}" type="slidenum">
              <a:rPr lang="ko-KR" altLang="en-US" smtClean="0"/>
              <a:t>15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000971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DEC9DE-5428-4C77-810E-9F4518DF1501}" type="slidenum">
              <a:rPr lang="ko-KR" altLang="en-US" smtClean="0"/>
              <a:t>16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371854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DEC9DE-5428-4C77-810E-9F4518DF1501}" type="slidenum">
              <a:rPr lang="ko-KR" altLang="en-US" smtClean="0"/>
              <a:t>17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1501774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DEC9DE-5428-4C77-810E-9F4518DF1501}" type="slidenum">
              <a:rPr lang="ko-KR" altLang="en-US" smtClean="0"/>
              <a:t>18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5452633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DEC9DE-5428-4C77-810E-9F4518DF1501}" type="slidenum">
              <a:rPr lang="ko-KR" altLang="en-US" smtClean="0"/>
              <a:t>19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763262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DEC9DE-5428-4C77-810E-9F4518DF1501}" type="slidenum">
              <a:rPr lang="ko-KR" altLang="en-US" smtClean="0"/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331637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DEC9DE-5428-4C77-810E-9F4518DF1501}" type="slidenum">
              <a:rPr lang="ko-KR" altLang="en-US" smtClean="0"/>
              <a:t>20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7632621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DEC9DE-5428-4C77-810E-9F4518DF1501}" type="slidenum">
              <a:rPr lang="ko-KR" altLang="en-US" smtClean="0"/>
              <a:t>21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8475599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7593">
              <a:defRPr/>
            </a:pPr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DEC9DE-5428-4C77-810E-9F4518DF1501}" type="slidenum">
              <a:rPr lang="ko-KR" altLang="en-US" smtClean="0"/>
              <a:t>22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9766135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DEC9DE-5428-4C77-810E-9F4518DF1501}" type="slidenum">
              <a:rPr lang="ko-KR" altLang="en-US" smtClean="0"/>
              <a:t>23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6546576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DEC9DE-5428-4C77-810E-9F4518DF1501}" type="slidenum">
              <a:rPr lang="ko-KR" altLang="en-US" smtClean="0"/>
              <a:t>24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4881598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DEC9DE-5428-4C77-810E-9F4518DF1501}" type="slidenum">
              <a:rPr lang="ko-KR" altLang="en-US" smtClean="0"/>
              <a:t>25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8216067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7593"/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DEC9DE-5428-4C77-810E-9F4518DF1501}" type="slidenum">
              <a:rPr lang="ko-KR" altLang="en-US" smtClean="0"/>
              <a:t>26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3718545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7593"/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DEC9DE-5428-4C77-810E-9F4518DF1501}" type="slidenum">
              <a:rPr lang="ko-KR" altLang="en-US" smtClean="0"/>
              <a:t>27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1716493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DEC9DE-5428-4C77-810E-9F4518DF1501}" type="slidenum">
              <a:rPr lang="ko-KR" altLang="en-US" smtClean="0"/>
              <a:t>28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5713184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DEC9DE-5428-4C77-810E-9F4518DF1501}" type="slidenum">
              <a:rPr lang="ko-KR" altLang="en-US" smtClean="0"/>
              <a:t>29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457082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DEC9DE-5428-4C77-810E-9F4518DF1501}" type="slidenum">
              <a:rPr lang="ko-KR" altLang="en-US" smtClean="0"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4575631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DEC9DE-5428-4C77-810E-9F4518DF1501}" type="slidenum">
              <a:rPr lang="ko-KR" altLang="en-US" smtClean="0"/>
              <a:t>30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6481610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DEC9DE-5428-4C77-810E-9F4518DF1501}" type="slidenum">
              <a:rPr lang="ko-KR" altLang="en-US" smtClean="0"/>
              <a:t>31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1145018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DEC9DE-5428-4C77-810E-9F4518DF1501}" type="slidenum">
              <a:rPr lang="ko-KR" altLang="en-US" smtClean="0"/>
              <a:t>32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8305572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DEC9DE-5428-4C77-810E-9F4518DF1501}" type="slidenum">
              <a:rPr lang="ko-KR" altLang="en-US" smtClean="0"/>
              <a:t>33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7071196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341688" y="531813"/>
            <a:ext cx="3551237" cy="266382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DEC9DE-5428-4C77-810E-9F4518DF1501}" type="slidenum">
              <a:rPr lang="ko-KR" altLang="en-US" smtClean="0"/>
              <a:t>34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117949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341688" y="531813"/>
            <a:ext cx="3551237" cy="266382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DEC9DE-5428-4C77-810E-9F4518DF1501}" type="slidenum">
              <a:rPr lang="ko-KR" altLang="en-US" smtClean="0"/>
              <a:t>35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117949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341688" y="531813"/>
            <a:ext cx="3551237" cy="266382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DEC9DE-5428-4C77-810E-9F4518DF1501}" type="slidenum">
              <a:rPr lang="ko-KR" altLang="en-US" smtClean="0"/>
              <a:t>36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2040200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341688" y="531813"/>
            <a:ext cx="3551237" cy="266382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DEC9DE-5428-4C77-810E-9F4518DF1501}" type="slidenum">
              <a:rPr lang="ko-KR" altLang="en-US" smtClean="0"/>
              <a:t>37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4940566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341688" y="531813"/>
            <a:ext cx="3551237" cy="266382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DEC9DE-5428-4C77-810E-9F4518DF1501}" type="slidenum">
              <a:rPr lang="ko-KR" altLang="en-US" smtClean="0"/>
              <a:t>38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2318965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DEC9DE-5428-4C77-810E-9F4518DF1501}" type="slidenum">
              <a:rPr lang="ko-KR" altLang="en-US" smtClean="0"/>
              <a:t>39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095317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DEC9DE-5428-4C77-810E-9F4518DF1501}" type="slidenum">
              <a:rPr lang="ko-KR" altLang="en-US" smtClean="0"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4562656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DEC9DE-5428-4C77-810E-9F4518DF1501}" type="slidenum">
              <a:rPr lang="ko-KR" altLang="en-US" smtClean="0"/>
              <a:t>40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4674162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DEC9DE-5428-4C77-810E-9F4518DF1501}" type="slidenum">
              <a:rPr lang="ko-KR" altLang="en-US" smtClean="0"/>
              <a:t>41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735139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DEC9DE-5428-4C77-810E-9F4518DF1501}" type="slidenum">
              <a:rPr lang="ko-KR" altLang="en-US" smtClean="0"/>
              <a:t>42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9135613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DEC9DE-5428-4C77-810E-9F4518DF1501}" type="slidenum">
              <a:rPr lang="ko-KR" altLang="en-US" smtClean="0"/>
              <a:t>43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4370593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341688" y="531813"/>
            <a:ext cx="3551237" cy="266382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DEC9DE-5428-4C77-810E-9F4518DF1501}" type="slidenum">
              <a:rPr lang="ko-KR" altLang="en-US" smtClean="0"/>
              <a:t>44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9150896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DEC9DE-5428-4C77-810E-9F4518DF1501}" type="slidenum">
              <a:rPr lang="ko-KR" altLang="en-US" smtClean="0"/>
              <a:t>45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2305295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DEC9DE-5428-4C77-810E-9F4518DF1501}" type="slidenum">
              <a:rPr lang="ko-KR" altLang="en-US" smtClean="0"/>
              <a:t>46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5595260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341688" y="531813"/>
            <a:ext cx="3551237" cy="266382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DEC9DE-5428-4C77-810E-9F4518DF1501}" type="slidenum">
              <a:rPr lang="ko-KR" altLang="en-US" smtClean="0"/>
              <a:t>47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7626332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DEC9DE-5428-4C77-810E-9F4518DF1501}" type="slidenum">
              <a:rPr lang="ko-KR" altLang="en-US" smtClean="0"/>
              <a:t>48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0730495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DEC9DE-5428-4C77-810E-9F4518DF1501}" type="slidenum">
              <a:rPr lang="ko-KR" altLang="en-US" smtClean="0"/>
              <a:t>49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661444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DEC9DE-5428-4C77-810E-9F4518DF1501}" type="slidenum">
              <a:rPr lang="ko-KR" altLang="en-US" smtClean="0"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8132052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DEC9DE-5428-4C77-810E-9F4518DF1501}" type="slidenum">
              <a:rPr lang="ko-KR" altLang="en-US" smtClean="0"/>
              <a:t>50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0899237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DEC9DE-5428-4C77-810E-9F4518DF1501}" type="slidenum">
              <a:rPr lang="ko-KR" altLang="en-US" smtClean="0"/>
              <a:t>51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1119452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DEC9DE-5428-4C77-810E-9F4518DF1501}" type="slidenum">
              <a:rPr lang="ko-KR" altLang="en-US" smtClean="0"/>
              <a:t>52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3718545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DEC9DE-5428-4C77-810E-9F4518DF1501}" type="slidenum">
              <a:rPr lang="ko-KR" altLang="en-US" smtClean="0"/>
              <a:t>53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8334869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DEC9DE-5428-4C77-810E-9F4518DF1501}" type="slidenum">
              <a:rPr lang="ko-KR" altLang="en-US" smtClean="0"/>
              <a:t>54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27830358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DEC9DE-5428-4C77-810E-9F4518DF1501}" type="slidenum">
              <a:rPr lang="ko-KR" altLang="en-US" smtClean="0"/>
              <a:t>55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1618992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DEC9DE-5428-4C77-810E-9F4518DF1501}" type="slidenum">
              <a:rPr lang="ko-KR" altLang="en-US" smtClean="0"/>
              <a:t>56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23941043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DEC9DE-5428-4C77-810E-9F4518DF1501}" type="slidenum">
              <a:rPr lang="ko-KR" altLang="en-US" smtClean="0"/>
              <a:t>57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44037642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DEC9DE-5428-4C77-810E-9F4518DF1501}" type="slidenum">
              <a:rPr lang="ko-KR" altLang="en-US" smtClean="0"/>
              <a:t>58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69844889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DEC9DE-5428-4C77-810E-9F4518DF1501}" type="slidenum">
              <a:rPr lang="ko-KR" altLang="en-US" smtClean="0"/>
              <a:t>59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739998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DEC9DE-5428-4C77-810E-9F4518DF1501}" type="slidenum">
              <a:rPr lang="ko-KR" altLang="en-US" smtClean="0"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52900504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DEC9DE-5428-4C77-810E-9F4518DF1501}" type="slidenum">
              <a:rPr lang="ko-KR" altLang="en-US" smtClean="0"/>
              <a:t>60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79017527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DEC9DE-5428-4C77-810E-9F4518DF1501}" type="slidenum">
              <a:rPr lang="ko-KR" altLang="en-US" smtClean="0"/>
              <a:t>61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43205910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DEC9DE-5428-4C77-810E-9F4518DF1501}" type="slidenum">
              <a:rPr lang="ko-KR" altLang="en-US" smtClean="0"/>
              <a:t>62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84409582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DEC9DE-5428-4C77-810E-9F4518DF1501}" type="slidenum">
              <a:rPr lang="ko-KR" altLang="en-US" smtClean="0"/>
              <a:t>63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34229687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DEC9DE-5428-4C77-810E-9F4518DF1501}" type="slidenum">
              <a:rPr lang="ko-KR" altLang="en-US" smtClean="0"/>
              <a:t>64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34229687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DEC9DE-5428-4C77-810E-9F4518DF1501}" type="slidenum">
              <a:rPr lang="ko-KR" altLang="en-US" smtClean="0"/>
              <a:t>65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99149590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DEC9DE-5428-4C77-810E-9F4518DF1501}" type="slidenum">
              <a:rPr lang="ko-KR" altLang="en-US" smtClean="0"/>
              <a:t>66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99149590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DEC9DE-5428-4C77-810E-9F4518DF1501}" type="slidenum">
              <a:rPr lang="ko-KR" altLang="en-US" smtClean="0"/>
              <a:t>67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8293299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DEC9DE-5428-4C77-810E-9F4518DF1501}" type="slidenum">
              <a:rPr lang="ko-KR" altLang="en-US" smtClean="0"/>
              <a:t>68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48626162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DEC9DE-5428-4C77-810E-9F4518DF1501}" type="slidenum">
              <a:rPr lang="ko-KR" altLang="en-US" smtClean="0"/>
              <a:t>69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805339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DEC9DE-5428-4C77-810E-9F4518DF1501}" type="slidenum">
              <a:rPr lang="ko-KR" altLang="en-US" smtClean="0"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73776618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DEC9DE-5428-4C77-810E-9F4518DF1501}" type="slidenum">
              <a:rPr lang="ko-KR" altLang="en-US" smtClean="0"/>
              <a:t>70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80533974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DEC9DE-5428-4C77-810E-9F4518DF1501}" type="slidenum">
              <a:rPr lang="ko-KR" altLang="en-US" smtClean="0"/>
              <a:t>71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81808360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DEC9DE-5428-4C77-810E-9F4518DF1501}" type="slidenum">
              <a:rPr lang="ko-KR" altLang="en-US" smtClean="0"/>
              <a:t>72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56376165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DEC9DE-5428-4C77-810E-9F4518DF1501}" type="slidenum">
              <a:rPr lang="ko-KR" altLang="en-US" smtClean="0"/>
              <a:t>73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32247113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DEC9DE-5428-4C77-810E-9F4518DF1501}" type="slidenum">
              <a:rPr lang="ko-KR" altLang="en-US" smtClean="0"/>
              <a:t>74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87717269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DEC9DE-5428-4C77-810E-9F4518DF1501}" type="slidenum">
              <a:rPr lang="ko-KR" altLang="en-US" smtClean="0"/>
              <a:t>75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22620710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DEC9DE-5428-4C77-810E-9F4518DF1501}" type="slidenum">
              <a:rPr lang="ko-KR" altLang="en-US" smtClean="0"/>
              <a:t>76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74586084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DEC9DE-5428-4C77-810E-9F4518DF1501}" type="slidenum">
              <a:rPr lang="ko-KR" altLang="en-US" smtClean="0"/>
              <a:t>77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87785611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DEC9DE-5428-4C77-810E-9F4518DF1501}" type="slidenum">
              <a:rPr lang="ko-KR" altLang="en-US" smtClean="0"/>
              <a:t>78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18991280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DEC9DE-5428-4C77-810E-9F4518DF1501}" type="slidenum">
              <a:rPr lang="ko-KR" altLang="en-US" smtClean="0"/>
              <a:t>79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692051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DEC9DE-5428-4C77-810E-9F4518DF1501}" type="slidenum">
              <a:rPr lang="ko-KR" altLang="en-US" smtClean="0"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07991360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DEC9DE-5428-4C77-810E-9F4518DF1501}" type="slidenum">
              <a:rPr lang="ko-KR" altLang="en-US" smtClean="0"/>
              <a:t>80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61358987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DEC9DE-5428-4C77-810E-9F4518DF1501}" type="slidenum">
              <a:rPr lang="ko-KR" altLang="en-US" smtClean="0"/>
              <a:t>81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04680336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DEC9DE-5428-4C77-810E-9F4518DF1501}" type="slidenum">
              <a:rPr lang="ko-KR" altLang="en-US" smtClean="0"/>
              <a:t>82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71538801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DEC9DE-5428-4C77-810E-9F4518DF1501}" type="slidenum">
              <a:rPr lang="ko-KR" altLang="en-US" smtClean="0"/>
              <a:t>83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68010135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DEC9DE-5428-4C77-810E-9F4518DF1501}" type="slidenum">
              <a:rPr lang="ko-KR" altLang="en-US" smtClean="0"/>
              <a:t>84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54151370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DEC9DE-5428-4C77-810E-9F4518DF1501}" type="slidenum">
              <a:rPr lang="ko-KR" altLang="en-US" smtClean="0"/>
              <a:t>85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98752787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DEC9DE-5428-4C77-810E-9F4518DF1501}" type="slidenum">
              <a:rPr lang="ko-KR" altLang="en-US" smtClean="0"/>
              <a:t>86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93551094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DEC9DE-5428-4C77-810E-9F4518DF1501}" type="slidenum">
              <a:rPr lang="ko-KR" altLang="en-US" smtClean="0"/>
              <a:t>87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65847115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DEC9DE-5428-4C77-810E-9F4518DF1501}" type="slidenum">
              <a:rPr lang="ko-KR" altLang="en-US" smtClean="0"/>
              <a:t>88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6722497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DEC9DE-5428-4C77-810E-9F4518DF1501}" type="slidenum">
              <a:rPr lang="ko-KR" altLang="en-US" smtClean="0"/>
              <a:t>89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134375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DEC9DE-5428-4C77-810E-9F4518DF1501}" type="slidenum">
              <a:rPr lang="ko-KR" altLang="en-US" smtClean="0"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51012634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DEC9DE-5428-4C77-810E-9F4518DF1501}" type="slidenum">
              <a:rPr lang="ko-KR" altLang="en-US" smtClean="0"/>
              <a:t>90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95670509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DEC9DE-5428-4C77-810E-9F4518DF1501}" type="slidenum">
              <a:rPr lang="ko-KR" altLang="en-US" smtClean="0"/>
              <a:t>91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16414953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DEC9DE-5428-4C77-810E-9F4518DF1501}" type="slidenum">
              <a:rPr lang="ko-KR" altLang="en-US" smtClean="0"/>
              <a:t>95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03076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effectLst>
            <a:reflection blurRad="6350" stA="52000" endA="300" endPos="35000" dir="5400000" sy="-100000" algn="bl" rotWithShape="0"/>
          </a:effectLst>
        </p:spPr>
        <p:txBody>
          <a:bodyPr/>
          <a:lstStyle>
            <a:lvl1pPr>
              <a:defRPr b="1">
                <a:solidFill>
                  <a:schemeClr val="accent5"/>
                </a:solidFill>
                <a:effectLst>
                  <a:reflection blurRad="6350" stA="55000" endA="300" endPos="45500" dist="139700" dir="5400000" sy="-100000" algn="bl" rotWithShape="0"/>
                </a:effectLst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225742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59D27-ADC4-4FEA-B48D-322F84B3B55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265387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59D27-ADC4-4FEA-B48D-322F84B3B55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719867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1"/>
            </a:lvl1pPr>
          </a:lstStyle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59D27-ADC4-4FEA-B48D-322F84B3B55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234444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59D27-ADC4-4FEA-B48D-322F84B3B55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617535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59D27-ADC4-4FEA-B48D-322F84B3B55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877238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59D27-ADC4-4FEA-B48D-322F84B3B55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80808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59D27-ADC4-4FEA-B48D-322F84B3B55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758879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59D27-ADC4-4FEA-B48D-322F84B3B55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441392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59D27-ADC4-4FEA-B48D-322F84B3B55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295042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59D27-ADC4-4FEA-B48D-322F84B3B55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602765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ko-KR" dirty="0" smtClean="0"/>
              <a:t>Master Title Style</a:t>
            </a:r>
            <a:endParaRPr lang="ko-KR" altLang="en-US" dirty="0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1">
                    <a:lumMod val="50000"/>
                    <a:lumOff val="50000"/>
                  </a:schemeClr>
                </a:solidFill>
              </a:defRPr>
            </a:lvl1pPr>
          </a:lstStyle>
          <a:p>
            <a:fld id="{97059D27-ADC4-4FEA-B48D-322F84B3B55B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3293248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1" hangingPunct="1">
        <a:spcBef>
          <a:spcPct val="0"/>
        </a:spcBef>
        <a:buNone/>
        <a:defRPr sz="4400" b="1" kern="1200" baseline="0">
          <a:solidFill>
            <a:srgbClr val="00B0F0"/>
          </a:solidFill>
          <a:effectLst>
            <a:reflection blurRad="25400" stA="46000" endPos="43000" dist="38100" dir="5400000" sy="-10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3.xml"/><Relationship Id="rId3" Type="http://schemas.microsoft.com/office/2007/relationships/media" Target="../media/media6.wmv"/><Relationship Id="rId7" Type="http://schemas.openxmlformats.org/officeDocument/2006/relationships/slideLayout" Target="../slideLayouts/slideLayout2.xml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6" Type="http://schemas.openxmlformats.org/officeDocument/2006/relationships/video" Target="../media/media7.wmv"/><Relationship Id="rId11" Type="http://schemas.openxmlformats.org/officeDocument/2006/relationships/image" Target="../media/image13.png"/><Relationship Id="rId5" Type="http://schemas.microsoft.com/office/2007/relationships/media" Target="../media/media7.wmv"/><Relationship Id="rId10" Type="http://schemas.openxmlformats.org/officeDocument/2006/relationships/image" Target="../media/image12.png"/><Relationship Id="rId4" Type="http://schemas.openxmlformats.org/officeDocument/2006/relationships/video" Target="../media/media6.wmv"/><Relationship Id="rId9" Type="http://schemas.openxmlformats.org/officeDocument/2006/relationships/image" Target="../media/image1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openxmlformats.org/officeDocument/2006/relationships/video" Target="../media/media7.wmv"/><Relationship Id="rId1" Type="http://schemas.microsoft.com/office/2007/relationships/media" Target="../media/media7.wmv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2.wmv"/><Relationship Id="rId7" Type="http://schemas.openxmlformats.org/officeDocument/2006/relationships/image" Target="../media/image2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wmv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4.wmv"/><Relationship Id="rId7" Type="http://schemas.openxmlformats.org/officeDocument/2006/relationships/image" Target="../media/image4.jpeg"/><Relationship Id="rId12" Type="http://schemas.openxmlformats.org/officeDocument/2006/relationships/image" Target="../media/image6.png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6" Type="http://schemas.openxmlformats.org/officeDocument/2006/relationships/notesSlide" Target="../notesSlides/notesSlide4.xml"/><Relationship Id="rId11" Type="http://schemas.openxmlformats.org/officeDocument/2006/relationships/chart" Target="../charts/chart3.xml"/><Relationship Id="rId5" Type="http://schemas.openxmlformats.org/officeDocument/2006/relationships/slideLayout" Target="../slideLayouts/slideLayout2.xml"/><Relationship Id="rId10" Type="http://schemas.openxmlformats.org/officeDocument/2006/relationships/chart" Target="../charts/chart2.xml"/><Relationship Id="rId4" Type="http://schemas.openxmlformats.org/officeDocument/2006/relationships/video" Target="../media/media4.wmv"/><Relationship Id="rId9" Type="http://schemas.openxmlformats.org/officeDocument/2006/relationships/chart" Target="../charts/char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6" Type="http://schemas.openxmlformats.org/officeDocument/2006/relationships/image" Target="../media/image11.png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4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6" Type="http://schemas.openxmlformats.org/officeDocument/2006/relationships/image" Target="../media/image11.png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4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50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wmv"/><Relationship Id="rId1" Type="http://schemas.microsoft.com/office/2007/relationships/media" Target="../media/media8.wmv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notesSlide" Target="../notesSlides/notesSlide5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4.wmv"/><Relationship Id="rId7" Type="http://schemas.openxmlformats.org/officeDocument/2006/relationships/image" Target="../media/image4.jpeg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4.wmv"/><Relationship Id="rId9" Type="http://schemas.openxmlformats.org/officeDocument/2006/relationships/image" Target="../media/image6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0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0.png"/><Relationship Id="rId4" Type="http://schemas.openxmlformats.org/officeDocument/2006/relationships/image" Target="../media/image10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130.png"/><Relationship Id="rId4" Type="http://schemas.openxmlformats.org/officeDocument/2006/relationships/image" Target="../media/image10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130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0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0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0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wmf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wmv"/><Relationship Id="rId1" Type="http://schemas.microsoft.com/office/2007/relationships/media" Target="../media/media8.wmv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notesSlide" Target="../notesSlides/notesSlide81.xml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4.wmv"/><Relationship Id="rId7" Type="http://schemas.openxmlformats.org/officeDocument/2006/relationships/image" Target="../media/image38.png"/><Relationship Id="rId2" Type="http://schemas.openxmlformats.org/officeDocument/2006/relationships/video" Target="../media/media9.wmv"/><Relationship Id="rId1" Type="http://schemas.microsoft.com/office/2007/relationships/media" Target="../media/media9.wmv"/><Relationship Id="rId6" Type="http://schemas.openxmlformats.org/officeDocument/2006/relationships/notesSlide" Target="../notesSlides/notesSlide82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40.png"/><Relationship Id="rId4" Type="http://schemas.openxmlformats.org/officeDocument/2006/relationships/video" Target="../media/media4.wmv"/><Relationship Id="rId9" Type="http://schemas.openxmlformats.org/officeDocument/2006/relationships/image" Target="../media/image39.png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김 덕 수 </a:t>
            </a:r>
            <a:r>
              <a:rPr lang="en-US" altLang="ko-KR" dirty="0" smtClean="0"/>
              <a:t>(Duksu Kim)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2699792" y="1835254"/>
            <a:ext cx="6336704" cy="3898002"/>
          </a:xfrm>
        </p:spPr>
        <p:txBody>
          <a:bodyPr>
            <a:noAutofit/>
          </a:bodyPr>
          <a:lstStyle/>
          <a:p>
            <a:r>
              <a:rPr lang="ko-KR" altLang="en-US" sz="2800" dirty="0" smtClean="0"/>
              <a:t>석</a:t>
            </a:r>
            <a:r>
              <a:rPr lang="en-US" altLang="ko-KR" sz="2800" dirty="0" smtClean="0"/>
              <a:t>·</a:t>
            </a:r>
            <a:r>
              <a:rPr lang="ko-KR" altLang="en-US" sz="2800" dirty="0" smtClean="0"/>
              <a:t>박사 통합과정</a:t>
            </a:r>
            <a:r>
              <a:rPr lang="en-US" altLang="ko-KR" sz="2800" dirty="0" smtClean="0"/>
              <a:t>, </a:t>
            </a:r>
            <a:r>
              <a:rPr lang="ko-KR" altLang="en-US" sz="2800" dirty="0" smtClean="0"/>
              <a:t>전산과</a:t>
            </a:r>
            <a:r>
              <a:rPr lang="en-US" altLang="ko-KR" sz="2800" dirty="0" smtClean="0"/>
              <a:t>, KAIST</a:t>
            </a:r>
          </a:p>
          <a:p>
            <a:pPr lvl="1"/>
            <a:r>
              <a:rPr lang="en-US" altLang="ko-KR" sz="2400" dirty="0" smtClean="0"/>
              <a:t>2008/02 ~ </a:t>
            </a:r>
          </a:p>
          <a:p>
            <a:pPr lvl="1"/>
            <a:r>
              <a:rPr lang="ko-KR" altLang="en-US" sz="2400" dirty="0" smtClean="0"/>
              <a:t>대용량 그래픽스 연구실</a:t>
            </a:r>
            <a:endParaRPr lang="en-US" altLang="ko-KR" sz="2400" dirty="0" smtClean="0"/>
          </a:p>
          <a:p>
            <a:pPr lvl="2"/>
            <a:r>
              <a:rPr lang="ko-KR" altLang="en-US" sz="2000" dirty="0" smtClean="0"/>
              <a:t>지도교수</a:t>
            </a:r>
            <a:r>
              <a:rPr lang="en-US" altLang="ko-KR" sz="2000" dirty="0" smtClean="0"/>
              <a:t>: </a:t>
            </a:r>
            <a:r>
              <a:rPr lang="ko-KR" altLang="en-US" sz="2000" dirty="0" smtClean="0"/>
              <a:t>윤성의</a:t>
            </a:r>
            <a:endParaRPr lang="en-US" altLang="ko-KR" sz="2800" dirty="0" smtClean="0"/>
          </a:p>
          <a:p>
            <a:r>
              <a:rPr lang="en-US" altLang="ko-KR" sz="2800" dirty="0" smtClean="0"/>
              <a:t>B.S., </a:t>
            </a:r>
            <a:r>
              <a:rPr lang="ko-KR" altLang="en-US" sz="2800" dirty="0" smtClean="0"/>
              <a:t>정보통신 공학</a:t>
            </a:r>
            <a:r>
              <a:rPr lang="en-US" altLang="ko-KR" sz="2800" dirty="0" smtClean="0"/>
              <a:t>, </a:t>
            </a:r>
            <a:r>
              <a:rPr lang="ko-KR" altLang="en-US" sz="2800" dirty="0" smtClean="0"/>
              <a:t>성균관 대학교</a:t>
            </a:r>
            <a:endParaRPr lang="en-US" altLang="ko-KR" sz="2800" dirty="0" smtClean="0"/>
          </a:p>
          <a:p>
            <a:pPr lvl="1"/>
            <a:r>
              <a:rPr lang="en-US" altLang="ko-KR" sz="2400" dirty="0" smtClean="0"/>
              <a:t>2001/03 ~ 2008/02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6553200" y="6282432"/>
            <a:ext cx="2133600" cy="365125"/>
          </a:xfrm>
        </p:spPr>
        <p:txBody>
          <a:bodyPr/>
          <a:lstStyle/>
          <a:p>
            <a:fld id="{97059D27-ADC4-4FEA-B48D-322F84B3B55B}" type="slidenum">
              <a:rPr lang="ko-KR" altLang="en-US" smtClean="0"/>
              <a:t>1</a:t>
            </a:fld>
            <a:endParaRPr lang="ko-KR" altLang="en-US"/>
          </a:p>
        </p:txBody>
      </p:sp>
      <p:pic>
        <p:nvPicPr>
          <p:cNvPr id="5" name="Picture 2" descr="F:\DS_Important\DS_Doc\Pictures\내사진\증명20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628800"/>
            <a:ext cx="2376264" cy="3251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7760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모서리가 둥근 직사각형 17"/>
          <p:cNvSpPr/>
          <p:nvPr/>
        </p:nvSpPr>
        <p:spPr>
          <a:xfrm>
            <a:off x="1115616" y="620688"/>
            <a:ext cx="2664296" cy="2592288"/>
          </a:xfrm>
          <a:prstGeom prst="roundRect">
            <a:avLst/>
          </a:prstGeom>
          <a:noFill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altLang="ko-KR" sz="2400" b="1" dirty="0" smtClean="0">
                <a:solidFill>
                  <a:schemeClr val="accent6"/>
                </a:solidFill>
              </a:rPr>
              <a:t>Multi-core CPU</a:t>
            </a:r>
            <a:endParaRPr lang="ko-KR" altLang="en-US" sz="2400" b="1" dirty="0">
              <a:solidFill>
                <a:schemeClr val="accent6"/>
              </a:solidFill>
            </a:endParaRPr>
          </a:p>
        </p:txBody>
      </p:sp>
      <p:sp>
        <p:nvSpPr>
          <p:cNvPr id="21" name="모서리가 둥근 직사각형 20"/>
          <p:cNvSpPr/>
          <p:nvPr/>
        </p:nvSpPr>
        <p:spPr>
          <a:xfrm>
            <a:off x="1295636" y="1924872"/>
            <a:ext cx="2304256" cy="1008112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b="1" dirty="0" smtClean="0"/>
              <a:t>Proximity computation</a:t>
            </a:r>
            <a:endParaRPr lang="ko-KR" altLang="en-US" b="1" dirty="0"/>
          </a:p>
        </p:txBody>
      </p:sp>
      <p:sp>
        <p:nvSpPr>
          <p:cNvPr id="15" name="모서리가 둥근 직사각형 14"/>
          <p:cNvSpPr/>
          <p:nvPr/>
        </p:nvSpPr>
        <p:spPr>
          <a:xfrm>
            <a:off x="5364088" y="620688"/>
            <a:ext cx="2736304" cy="2592288"/>
          </a:xfrm>
          <a:prstGeom prst="roundRect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altLang="ko-KR" sz="3200" b="1" dirty="0" smtClean="0">
                <a:solidFill>
                  <a:schemeClr val="accent3"/>
                </a:solidFill>
              </a:rPr>
              <a:t>GPU</a:t>
            </a:r>
            <a:endParaRPr lang="ko-KR" altLang="en-US" sz="3200" b="1" dirty="0">
              <a:solidFill>
                <a:schemeClr val="accent3"/>
              </a:solidFill>
            </a:endParaRPr>
          </a:p>
        </p:txBody>
      </p:sp>
      <p:sp>
        <p:nvSpPr>
          <p:cNvPr id="16" name="모서리가 둥근 직사각형 15"/>
          <p:cNvSpPr/>
          <p:nvPr/>
        </p:nvSpPr>
        <p:spPr>
          <a:xfrm>
            <a:off x="5580112" y="1924872"/>
            <a:ext cx="2304256" cy="1008112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b="1" dirty="0" smtClean="0"/>
              <a:t>Proximity computation</a:t>
            </a:r>
            <a:endParaRPr lang="ko-KR" altLang="en-US" b="1" dirty="0"/>
          </a:p>
        </p:txBody>
      </p:sp>
      <p:cxnSp>
        <p:nvCxnSpPr>
          <p:cNvPr id="20" name="직선 연결선 19"/>
          <p:cNvCxnSpPr/>
          <p:nvPr/>
        </p:nvCxnSpPr>
        <p:spPr>
          <a:xfrm>
            <a:off x="4572000" y="548680"/>
            <a:ext cx="0" cy="5472608"/>
          </a:xfrm>
          <a:prstGeom prst="line">
            <a:avLst/>
          </a:prstGeom>
          <a:ln w="571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2509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모서리가 둥근 직사각형 17"/>
          <p:cNvSpPr/>
          <p:nvPr/>
        </p:nvSpPr>
        <p:spPr>
          <a:xfrm>
            <a:off x="1115616" y="620688"/>
            <a:ext cx="2664296" cy="2592288"/>
          </a:xfrm>
          <a:prstGeom prst="roundRect">
            <a:avLst/>
          </a:prstGeom>
          <a:noFill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altLang="ko-KR" sz="2400" b="1" dirty="0" smtClean="0">
                <a:solidFill>
                  <a:schemeClr val="accent6"/>
                </a:solidFill>
              </a:rPr>
              <a:t>Multi-core CPU</a:t>
            </a:r>
            <a:endParaRPr lang="ko-KR" altLang="en-US" sz="2400" b="1" dirty="0">
              <a:solidFill>
                <a:schemeClr val="accent6"/>
              </a:solidFill>
            </a:endParaRPr>
          </a:p>
        </p:txBody>
      </p:sp>
      <p:sp>
        <p:nvSpPr>
          <p:cNvPr id="10" name="모서리가 둥근 직사각형 9"/>
          <p:cNvSpPr/>
          <p:nvPr/>
        </p:nvSpPr>
        <p:spPr>
          <a:xfrm>
            <a:off x="1295636" y="1924872"/>
            <a:ext cx="2304256" cy="1008112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b="1" dirty="0" smtClean="0"/>
              <a:t>Proximity computation</a:t>
            </a:r>
            <a:endParaRPr lang="ko-KR" altLang="en-US" b="1" dirty="0"/>
          </a:p>
        </p:txBody>
      </p:sp>
      <p:sp>
        <p:nvSpPr>
          <p:cNvPr id="12" name="모서리가 둥근 직사각형 11"/>
          <p:cNvSpPr/>
          <p:nvPr/>
        </p:nvSpPr>
        <p:spPr>
          <a:xfrm>
            <a:off x="5580112" y="1924872"/>
            <a:ext cx="2304256" cy="1008112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b="1" dirty="0" smtClean="0"/>
              <a:t>Proximity computation</a:t>
            </a:r>
            <a:endParaRPr lang="ko-KR" altLang="en-US" b="1" dirty="0"/>
          </a:p>
        </p:txBody>
      </p:sp>
      <p:sp>
        <p:nvSpPr>
          <p:cNvPr id="13" name="모서리가 둥근 직사각형 12"/>
          <p:cNvSpPr/>
          <p:nvPr/>
        </p:nvSpPr>
        <p:spPr>
          <a:xfrm>
            <a:off x="3415990" y="5373110"/>
            <a:ext cx="2304256" cy="1008112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b="1" dirty="0" smtClean="0"/>
              <a:t>Proximity computation</a:t>
            </a:r>
            <a:endParaRPr lang="ko-KR" altLang="en-US" b="1" dirty="0"/>
          </a:p>
        </p:txBody>
      </p:sp>
      <p:cxnSp>
        <p:nvCxnSpPr>
          <p:cNvPr id="3" name="꺾인 연결선 2"/>
          <p:cNvCxnSpPr>
            <a:stCxn id="13" idx="0"/>
            <a:endCxn id="18" idx="2"/>
          </p:cNvCxnSpPr>
          <p:nvPr/>
        </p:nvCxnSpPr>
        <p:spPr>
          <a:xfrm rot="16200000" flipV="1">
            <a:off x="2427874" y="3232866"/>
            <a:ext cx="2160134" cy="2120354"/>
          </a:xfrm>
          <a:prstGeom prst="bentConnector3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꺾인 연결선 5"/>
          <p:cNvCxnSpPr>
            <a:stCxn id="13" idx="0"/>
            <a:endCxn id="25" idx="2"/>
          </p:cNvCxnSpPr>
          <p:nvPr/>
        </p:nvCxnSpPr>
        <p:spPr>
          <a:xfrm rot="5400000" flipH="1" flipV="1">
            <a:off x="4570112" y="3210982"/>
            <a:ext cx="2160134" cy="2164122"/>
          </a:xfrm>
          <a:prstGeom prst="bentConnector3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모서리가 둥근 직사각형 24"/>
          <p:cNvSpPr/>
          <p:nvPr/>
        </p:nvSpPr>
        <p:spPr>
          <a:xfrm>
            <a:off x="5364088" y="620688"/>
            <a:ext cx="2736304" cy="2592288"/>
          </a:xfrm>
          <a:prstGeom prst="roundRect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altLang="ko-KR" sz="3200" b="1" dirty="0" smtClean="0">
                <a:solidFill>
                  <a:schemeClr val="accent3"/>
                </a:solidFill>
              </a:rPr>
              <a:t>GPU</a:t>
            </a:r>
            <a:endParaRPr lang="ko-KR" altLang="en-US" sz="3200" b="1" dirty="0">
              <a:solidFill>
                <a:schemeClr val="accent3"/>
              </a:solidFill>
            </a:endParaRPr>
          </a:p>
        </p:txBody>
      </p:sp>
      <p:sp>
        <p:nvSpPr>
          <p:cNvPr id="27" name="덧셈 기호 26"/>
          <p:cNvSpPr/>
          <p:nvPr/>
        </p:nvSpPr>
        <p:spPr>
          <a:xfrm>
            <a:off x="3920045" y="1340769"/>
            <a:ext cx="1296146" cy="1152126"/>
          </a:xfrm>
          <a:prstGeom prst="mathPlus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92895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2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모서리가 둥근 직사각형 17"/>
          <p:cNvSpPr/>
          <p:nvPr/>
        </p:nvSpPr>
        <p:spPr>
          <a:xfrm>
            <a:off x="342635" y="1376773"/>
            <a:ext cx="1295143" cy="1260139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altLang="ko-KR" sz="2400" b="1" dirty="0" smtClean="0">
                <a:solidFill>
                  <a:schemeClr val="tx1"/>
                </a:solidFill>
              </a:rPr>
              <a:t>Comp. Res.</a:t>
            </a:r>
            <a:r>
              <a:rPr lang="en-US" altLang="ko-KR" sz="2400" b="1" dirty="0">
                <a:solidFill>
                  <a:schemeClr val="tx1"/>
                </a:solidFill>
              </a:rPr>
              <a:t> </a:t>
            </a:r>
            <a:r>
              <a:rPr lang="en-US" altLang="ko-KR" sz="2400" b="1" dirty="0" smtClean="0">
                <a:solidFill>
                  <a:schemeClr val="tx1"/>
                </a:solidFill>
              </a:rPr>
              <a:t>A</a:t>
            </a:r>
            <a:endParaRPr lang="ko-KR" altLang="en-US" sz="2400" b="1" dirty="0">
              <a:solidFill>
                <a:schemeClr val="tx1"/>
              </a:solidFill>
            </a:endParaRPr>
          </a:p>
        </p:txBody>
      </p:sp>
      <p:sp>
        <p:nvSpPr>
          <p:cNvPr id="22" name="모서리가 둥근 직사각형 21"/>
          <p:cNvSpPr/>
          <p:nvPr/>
        </p:nvSpPr>
        <p:spPr>
          <a:xfrm>
            <a:off x="3906928" y="1376774"/>
            <a:ext cx="1330145" cy="1260138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altLang="ko-KR" sz="2400" b="1" dirty="0">
                <a:solidFill>
                  <a:schemeClr val="tx1"/>
                </a:solidFill>
              </a:rPr>
              <a:t>Comp. Res. </a:t>
            </a:r>
            <a:r>
              <a:rPr lang="en-US" altLang="ko-KR" sz="2400" b="1" dirty="0" smtClean="0">
                <a:solidFill>
                  <a:schemeClr val="tx1"/>
                </a:solidFill>
              </a:rPr>
              <a:t>C</a:t>
            </a:r>
            <a:endParaRPr lang="ko-KR" altLang="en-US" sz="2400" b="1" dirty="0">
              <a:solidFill>
                <a:schemeClr val="tx1"/>
              </a:solidFill>
            </a:endParaRPr>
          </a:p>
        </p:txBody>
      </p:sp>
      <p:sp>
        <p:nvSpPr>
          <p:cNvPr id="24" name="모서리가 둥근 직사각형 23"/>
          <p:cNvSpPr/>
          <p:nvPr/>
        </p:nvSpPr>
        <p:spPr>
          <a:xfrm>
            <a:off x="2106978" y="1376773"/>
            <a:ext cx="1295143" cy="1260139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altLang="ko-KR" sz="2400" b="1" dirty="0">
                <a:solidFill>
                  <a:schemeClr val="tx1"/>
                </a:solidFill>
              </a:rPr>
              <a:t>Comp. Res. </a:t>
            </a:r>
            <a:r>
              <a:rPr lang="en-US" altLang="ko-KR" sz="2400" b="1" dirty="0" smtClean="0">
                <a:solidFill>
                  <a:schemeClr val="tx1"/>
                </a:solidFill>
              </a:rPr>
              <a:t>B</a:t>
            </a:r>
            <a:endParaRPr lang="ko-KR" altLang="en-US" sz="2400" b="1" dirty="0">
              <a:solidFill>
                <a:schemeClr val="tx1"/>
              </a:solidFill>
            </a:endParaRPr>
          </a:p>
        </p:txBody>
      </p:sp>
      <p:sp>
        <p:nvSpPr>
          <p:cNvPr id="25" name="모서리가 둥근 직사각형 24"/>
          <p:cNvSpPr/>
          <p:nvPr/>
        </p:nvSpPr>
        <p:spPr>
          <a:xfrm>
            <a:off x="5652120" y="1376774"/>
            <a:ext cx="1330145" cy="1260138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altLang="ko-KR" sz="2400" b="1" dirty="0">
                <a:solidFill>
                  <a:schemeClr val="tx1"/>
                </a:solidFill>
              </a:rPr>
              <a:t>Comp. Res. D</a:t>
            </a:r>
            <a:endParaRPr lang="ko-KR" alt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모서리가 둥근 직사각형 25"/>
          <p:cNvSpPr/>
          <p:nvPr/>
        </p:nvSpPr>
        <p:spPr>
          <a:xfrm>
            <a:off x="7452320" y="1376774"/>
            <a:ext cx="1330145" cy="1260138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altLang="ko-KR" sz="2400" b="1" dirty="0">
                <a:solidFill>
                  <a:schemeClr val="tx1"/>
                </a:solidFill>
              </a:rPr>
              <a:t>Comp. Res. E</a:t>
            </a:r>
            <a:endParaRPr lang="ko-KR" altLang="en-US" sz="2400" b="1" dirty="0">
              <a:solidFill>
                <a:schemeClr val="tx1"/>
              </a:solidFill>
            </a:endParaRPr>
          </a:p>
        </p:txBody>
      </p:sp>
      <p:sp>
        <p:nvSpPr>
          <p:cNvPr id="2" name="위쪽 화살표 1"/>
          <p:cNvSpPr/>
          <p:nvPr/>
        </p:nvSpPr>
        <p:spPr>
          <a:xfrm>
            <a:off x="4211961" y="4797258"/>
            <a:ext cx="720080" cy="575958"/>
          </a:xfrm>
          <a:prstGeom prst="upArrow">
            <a:avLst/>
          </a:prstGeom>
          <a:solidFill>
            <a:schemeClr val="tx1"/>
          </a:solidFill>
          <a:ln>
            <a:headEnd type="none" w="med" len="med"/>
            <a:tailEnd type="triangle" w="med" len="med"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5" name="꺾인 연결선 4"/>
          <p:cNvCxnSpPr>
            <a:stCxn id="55" idx="0"/>
            <a:endCxn id="18" idx="2"/>
          </p:cNvCxnSpPr>
          <p:nvPr/>
        </p:nvCxnSpPr>
        <p:spPr>
          <a:xfrm rot="16200000" flipV="1">
            <a:off x="1411064" y="2216055"/>
            <a:ext cx="2736198" cy="3577911"/>
          </a:xfrm>
          <a:prstGeom prst="bentConnector3">
            <a:avLst>
              <a:gd name="adj1" fmla="val 50000"/>
            </a:avLst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꺾인 연결선 6"/>
          <p:cNvCxnSpPr>
            <a:stCxn id="55" idx="0"/>
            <a:endCxn id="24" idx="2"/>
          </p:cNvCxnSpPr>
          <p:nvPr/>
        </p:nvCxnSpPr>
        <p:spPr>
          <a:xfrm rot="16200000" flipV="1">
            <a:off x="2293235" y="3098227"/>
            <a:ext cx="2736198" cy="1813568"/>
          </a:xfrm>
          <a:prstGeom prst="bentConnector3">
            <a:avLst>
              <a:gd name="adj1" fmla="val 50000"/>
            </a:avLst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꺾인 연결선 29"/>
          <p:cNvCxnSpPr>
            <a:stCxn id="55" idx="0"/>
            <a:endCxn id="22" idx="2"/>
          </p:cNvCxnSpPr>
          <p:nvPr/>
        </p:nvCxnSpPr>
        <p:spPr>
          <a:xfrm rot="5400000" flipH="1" flipV="1">
            <a:off x="3201960" y="4003070"/>
            <a:ext cx="2736198" cy="3883"/>
          </a:xfrm>
          <a:prstGeom prst="bentConnector3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꺾인 연결선 31"/>
          <p:cNvCxnSpPr>
            <a:stCxn id="55" idx="0"/>
            <a:endCxn id="25" idx="2"/>
          </p:cNvCxnSpPr>
          <p:nvPr/>
        </p:nvCxnSpPr>
        <p:spPr>
          <a:xfrm rot="5400000" flipH="1" flipV="1">
            <a:off x="4074556" y="3130474"/>
            <a:ext cx="2736198" cy="1749075"/>
          </a:xfrm>
          <a:prstGeom prst="bentConnector3">
            <a:avLst>
              <a:gd name="adj1" fmla="val 50000"/>
            </a:avLst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꺾인 연결선 33"/>
          <p:cNvCxnSpPr>
            <a:stCxn id="55" idx="0"/>
            <a:endCxn id="26" idx="2"/>
          </p:cNvCxnSpPr>
          <p:nvPr/>
        </p:nvCxnSpPr>
        <p:spPr>
          <a:xfrm rot="5400000" flipH="1" flipV="1">
            <a:off x="4974656" y="2230374"/>
            <a:ext cx="2736198" cy="3549275"/>
          </a:xfrm>
          <a:prstGeom prst="bentConnector3">
            <a:avLst>
              <a:gd name="adj1" fmla="val 50000"/>
            </a:avLst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모서리가 둥근 직사각형 54"/>
          <p:cNvSpPr/>
          <p:nvPr/>
        </p:nvSpPr>
        <p:spPr>
          <a:xfrm>
            <a:off x="3415990" y="5373110"/>
            <a:ext cx="2304256" cy="1008112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b="1" dirty="0" smtClean="0"/>
              <a:t>Proximity computation</a:t>
            </a:r>
            <a:endParaRPr lang="ko-KR" altLang="en-US" b="1" dirty="0"/>
          </a:p>
        </p:txBody>
      </p:sp>
      <p:sp>
        <p:nvSpPr>
          <p:cNvPr id="56" name="모서리가 둥근 직사각형 55"/>
          <p:cNvSpPr/>
          <p:nvPr/>
        </p:nvSpPr>
        <p:spPr>
          <a:xfrm>
            <a:off x="3419872" y="3717032"/>
            <a:ext cx="2304256" cy="1008112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 dirty="0" smtClean="0">
                <a:solidFill>
                  <a:schemeClr val="bg1"/>
                </a:solidFill>
              </a:rPr>
              <a:t>Work distributor</a:t>
            </a:r>
            <a:br>
              <a:rPr lang="en-US" altLang="ko-KR" sz="2000" b="1" dirty="0" smtClean="0">
                <a:solidFill>
                  <a:schemeClr val="bg1"/>
                </a:solidFill>
              </a:rPr>
            </a:br>
            <a:r>
              <a:rPr lang="en-US" altLang="ko-KR" sz="2000" b="1" dirty="0" smtClean="0">
                <a:solidFill>
                  <a:schemeClr val="bg1"/>
                </a:solidFill>
              </a:rPr>
              <a:t>(Scheduler)</a:t>
            </a:r>
            <a:endParaRPr lang="ko-KR" altLang="en-US" sz="2000" b="1" dirty="0">
              <a:solidFill>
                <a:schemeClr val="bg1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7032712" y="1671191"/>
            <a:ext cx="4122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 smtClean="0"/>
              <a:t>…</a:t>
            </a:r>
            <a:endParaRPr lang="ko-KR" altLang="en-US" sz="2400" dirty="0"/>
          </a:p>
        </p:txBody>
      </p:sp>
      <p:sp>
        <p:nvSpPr>
          <p:cNvPr id="67" name="덧셈 기호 66"/>
          <p:cNvSpPr/>
          <p:nvPr/>
        </p:nvSpPr>
        <p:spPr>
          <a:xfrm>
            <a:off x="1711582" y="1808906"/>
            <a:ext cx="340138" cy="302344"/>
          </a:xfrm>
          <a:prstGeom prst="mathPlus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0" name="덧셈 기호 69"/>
          <p:cNvSpPr/>
          <p:nvPr/>
        </p:nvSpPr>
        <p:spPr>
          <a:xfrm>
            <a:off x="3491880" y="1808906"/>
            <a:ext cx="340138" cy="302344"/>
          </a:xfrm>
          <a:prstGeom prst="mathPlus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1" name="덧셈 기호 70"/>
          <p:cNvSpPr/>
          <p:nvPr/>
        </p:nvSpPr>
        <p:spPr>
          <a:xfrm>
            <a:off x="5271064" y="1808906"/>
            <a:ext cx="340138" cy="302344"/>
          </a:xfrm>
          <a:prstGeom prst="mathPlus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2" name="직사각형 71"/>
          <p:cNvSpPr/>
          <p:nvPr/>
        </p:nvSpPr>
        <p:spPr>
          <a:xfrm>
            <a:off x="179512" y="1124744"/>
            <a:ext cx="8784976" cy="54006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3" name="직사각형 72"/>
          <p:cNvSpPr/>
          <p:nvPr/>
        </p:nvSpPr>
        <p:spPr>
          <a:xfrm>
            <a:off x="3098046" y="3284984"/>
            <a:ext cx="2986122" cy="18002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58024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  <p:bldP spid="72" grpId="1" animBg="1"/>
      <p:bldP spid="7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Thesis Statement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ko-KR" dirty="0" smtClean="0"/>
              <a:t>We design systems that accelerate proximity computation for large-scale data by using heterogeneous computing resources</a:t>
            </a:r>
          </a:p>
          <a:p>
            <a:r>
              <a:rPr lang="en-US" altLang="ko-KR" dirty="0" smtClean="0"/>
              <a:t>We maximize the utilization efficiency of heterogeneous systems by designing scheduling algorithms that consider the heterogeneity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59D27-ADC4-4FEA-B48D-322F84B3B55B}" type="slidenum">
              <a:rPr lang="ko-KR" altLang="en-US" smtClean="0"/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84378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ko-KR" dirty="0" smtClean="0"/>
              <a:t>Heterogeneous computing system </a:t>
            </a:r>
            <a:r>
              <a:rPr lang="en-US" altLang="ko-KR" dirty="0"/>
              <a:t>for a specific proximity query</a:t>
            </a:r>
          </a:p>
          <a:p>
            <a:endParaRPr lang="en-US" altLang="ko-KR" dirty="0" smtClean="0"/>
          </a:p>
          <a:p>
            <a:r>
              <a:rPr lang="en-US" altLang="ko-KR" dirty="0" smtClean="0"/>
              <a:t>General proximity computing system and scheduling algorithm for a various proximity queries</a:t>
            </a:r>
          </a:p>
          <a:p>
            <a:pPr marL="0" indent="0">
              <a:buNone/>
            </a:pPr>
            <a:endParaRPr lang="en-US" altLang="ko-KR" dirty="0" smtClean="0"/>
          </a:p>
          <a:p>
            <a:r>
              <a:rPr lang="en-US" altLang="ko-KR" dirty="0" smtClean="0"/>
              <a:t>Out-of-core proximity computation</a:t>
            </a: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Approaches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59D27-ADC4-4FEA-B48D-322F84B3B55B}" type="slidenum">
              <a:rPr lang="ko-KR" altLang="en-US" smtClean="0"/>
              <a:t>14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5778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Outline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Introduction &amp; Overview</a:t>
            </a:r>
          </a:p>
          <a:p>
            <a:pPr lvl="1"/>
            <a:endParaRPr lang="en-US" altLang="ko-KR" dirty="0" smtClean="0">
              <a:solidFill>
                <a:schemeClr val="bg1">
                  <a:lumMod val="50000"/>
                  <a:lumOff val="50000"/>
                </a:schemeClr>
              </a:solidFill>
            </a:endParaRPr>
          </a:p>
          <a:p>
            <a:r>
              <a:rPr lang="en-US" altLang="ko-KR" dirty="0" smtClean="0"/>
              <a:t>Approaches</a:t>
            </a:r>
          </a:p>
          <a:p>
            <a:endParaRPr lang="en-US" altLang="ko-KR" dirty="0" smtClean="0"/>
          </a:p>
          <a:p>
            <a:r>
              <a:rPr lang="en-US" altLang="ko-KR" dirty="0" smtClean="0"/>
              <a:t>Conclusion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59D27-ADC4-4FEA-B48D-322F84B3B55B}" type="slidenum">
              <a:rPr lang="ko-KR" altLang="en-US" smtClean="0"/>
              <a:t>15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12589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ko-KR" dirty="0" smtClean="0"/>
              <a:t>Heterogeneous computing system </a:t>
            </a:r>
            <a:r>
              <a:rPr lang="en-US" altLang="ko-KR" dirty="0"/>
              <a:t>for a specific proximity query</a:t>
            </a:r>
          </a:p>
          <a:p>
            <a:endParaRPr lang="en-US" altLang="ko-KR" dirty="0" smtClean="0"/>
          </a:p>
          <a:p>
            <a:r>
              <a:rPr lang="en-US" altLang="ko-KR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General proximity computing system and scheduling algorithm for a various proximity queries</a:t>
            </a:r>
          </a:p>
          <a:p>
            <a:pPr marL="0" indent="0">
              <a:buNone/>
            </a:pPr>
            <a:endParaRPr lang="en-US" altLang="ko-KR" dirty="0" smtClean="0">
              <a:solidFill>
                <a:schemeClr val="bg1">
                  <a:lumMod val="50000"/>
                  <a:lumOff val="50000"/>
                </a:schemeClr>
              </a:solidFill>
            </a:endParaRPr>
          </a:p>
          <a:p>
            <a:r>
              <a:rPr lang="en-US" altLang="ko-KR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Out-of-core proximity computation</a:t>
            </a: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Approaches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59D27-ADC4-4FEA-B48D-322F84B3B55B}" type="slidenum">
              <a:rPr lang="ko-KR" altLang="en-US" smtClean="0"/>
              <a:t>16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54156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제목 1"/>
          <p:cNvSpPr>
            <a:spLocks noGrp="1"/>
          </p:cNvSpPr>
          <p:nvPr>
            <p:ph type="title"/>
          </p:nvPr>
        </p:nvSpPr>
        <p:spPr>
          <a:xfrm>
            <a:off x="611560" y="3596256"/>
            <a:ext cx="8229600" cy="2013001"/>
          </a:xfrm>
          <a:effectLst/>
        </p:spPr>
        <p:txBody>
          <a:bodyPr>
            <a:normAutofit fontScale="90000"/>
          </a:bodyPr>
          <a:lstStyle/>
          <a:p>
            <a:pPr algn="l"/>
            <a:r>
              <a:rPr lang="en-US" altLang="ko-KR" sz="4000" dirty="0" smtClean="0">
                <a:effectLst/>
              </a:rPr>
              <a:t>HPCCD:</a:t>
            </a:r>
            <a:br>
              <a:rPr lang="en-US" altLang="ko-KR" sz="4000" dirty="0" smtClean="0">
                <a:effectLst/>
              </a:rPr>
            </a:br>
            <a:r>
              <a:rPr lang="en-US" altLang="ko-KR" sz="4000" dirty="0" smtClean="0">
                <a:effectLst/>
              </a:rPr>
              <a:t>Hybrid </a:t>
            </a:r>
            <a:r>
              <a:rPr lang="en-US" altLang="ko-KR" sz="4000" dirty="0">
                <a:effectLst/>
              </a:rPr>
              <a:t>P</a:t>
            </a:r>
            <a:r>
              <a:rPr lang="en-US" altLang="ko-KR" sz="4000" dirty="0" smtClean="0">
                <a:effectLst/>
              </a:rPr>
              <a:t>arallel </a:t>
            </a:r>
            <a:r>
              <a:rPr lang="en-US" altLang="ko-KR" sz="4000" dirty="0">
                <a:effectLst/>
              </a:rPr>
              <a:t>C</a:t>
            </a:r>
            <a:r>
              <a:rPr lang="en-US" altLang="ko-KR" sz="4000" dirty="0" smtClean="0">
                <a:effectLst/>
              </a:rPr>
              <a:t>ontinuous </a:t>
            </a:r>
            <a:r>
              <a:rPr lang="en-US" altLang="ko-KR" sz="4000" dirty="0">
                <a:effectLst/>
              </a:rPr>
              <a:t>C</a:t>
            </a:r>
            <a:r>
              <a:rPr lang="en-US" altLang="ko-KR" sz="4000" dirty="0" smtClean="0">
                <a:effectLst/>
              </a:rPr>
              <a:t>ollision Detection </a:t>
            </a:r>
            <a:r>
              <a:rPr lang="en-US" altLang="ko-KR" sz="4000" dirty="0">
                <a:effectLst/>
              </a:rPr>
              <a:t>using CPUs and GPUs</a:t>
            </a:r>
            <a:endParaRPr lang="ko-KR" altLang="en-US" sz="4000" dirty="0">
              <a:effectLst/>
            </a:endParaRPr>
          </a:p>
        </p:txBody>
      </p:sp>
      <p:grpSp>
        <p:nvGrpSpPr>
          <p:cNvPr id="2" name="그룹 1"/>
          <p:cNvGrpSpPr/>
          <p:nvPr/>
        </p:nvGrpSpPr>
        <p:grpSpPr>
          <a:xfrm>
            <a:off x="4033781" y="332656"/>
            <a:ext cx="4714683" cy="3888327"/>
            <a:chOff x="1115616" y="620688"/>
            <a:chExt cx="6984776" cy="5760534"/>
          </a:xfrm>
        </p:grpSpPr>
        <p:sp>
          <p:nvSpPr>
            <p:cNvPr id="18" name="모서리가 둥근 직사각형 17"/>
            <p:cNvSpPr/>
            <p:nvPr/>
          </p:nvSpPr>
          <p:spPr>
            <a:xfrm>
              <a:off x="1115616" y="620688"/>
              <a:ext cx="2664296" cy="2592288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altLang="ko-KR" sz="2400" b="1" dirty="0" smtClean="0">
                  <a:solidFill>
                    <a:schemeClr val="accent6"/>
                  </a:solidFill>
                </a:rPr>
                <a:t>Multi-core CPU</a:t>
              </a:r>
              <a:endParaRPr lang="ko-KR" altLang="en-US" sz="2400" b="1" dirty="0">
                <a:solidFill>
                  <a:schemeClr val="accent6"/>
                </a:solidFill>
              </a:endParaRPr>
            </a:p>
          </p:txBody>
        </p:sp>
        <p:sp>
          <p:nvSpPr>
            <p:cNvPr id="10" name="모서리가 둥근 직사각형 9"/>
            <p:cNvSpPr/>
            <p:nvPr/>
          </p:nvSpPr>
          <p:spPr>
            <a:xfrm>
              <a:off x="1295636" y="1924872"/>
              <a:ext cx="2304256" cy="1008112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ko-KR" b="1" dirty="0" smtClean="0"/>
                <a:t>Hierarchical work</a:t>
              </a:r>
              <a:endParaRPr lang="ko-KR" altLang="en-US" b="1" dirty="0"/>
            </a:p>
          </p:txBody>
        </p:sp>
        <p:sp>
          <p:nvSpPr>
            <p:cNvPr id="12" name="모서리가 둥근 직사각형 11"/>
            <p:cNvSpPr/>
            <p:nvPr/>
          </p:nvSpPr>
          <p:spPr>
            <a:xfrm>
              <a:off x="5580112" y="1924872"/>
              <a:ext cx="2304256" cy="1008112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ko-KR" b="1" dirty="0" smtClean="0"/>
                <a:t>Elementary test</a:t>
              </a:r>
              <a:endParaRPr lang="ko-KR" altLang="en-US" b="1" dirty="0"/>
            </a:p>
          </p:txBody>
        </p:sp>
        <p:sp>
          <p:nvSpPr>
            <p:cNvPr id="13" name="모서리가 둥근 직사각형 12"/>
            <p:cNvSpPr/>
            <p:nvPr/>
          </p:nvSpPr>
          <p:spPr>
            <a:xfrm>
              <a:off x="3415990" y="5373110"/>
              <a:ext cx="2304256" cy="1008112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ko-KR" sz="3600" b="1" dirty="0" smtClean="0"/>
                <a:t>CCD</a:t>
              </a:r>
              <a:endParaRPr lang="ko-KR" altLang="en-US" sz="3600" b="1" dirty="0"/>
            </a:p>
          </p:txBody>
        </p:sp>
        <p:cxnSp>
          <p:nvCxnSpPr>
            <p:cNvPr id="3" name="꺾인 연결선 2"/>
            <p:cNvCxnSpPr>
              <a:stCxn id="13" idx="0"/>
              <a:endCxn id="18" idx="2"/>
            </p:cNvCxnSpPr>
            <p:nvPr/>
          </p:nvCxnSpPr>
          <p:spPr>
            <a:xfrm rot="16200000" flipV="1">
              <a:off x="2427874" y="3232866"/>
              <a:ext cx="2160134" cy="2120354"/>
            </a:xfrm>
            <a:prstGeom prst="bentConnector3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꺾인 연결선 5"/>
            <p:cNvCxnSpPr>
              <a:stCxn id="13" idx="0"/>
              <a:endCxn id="25" idx="2"/>
            </p:cNvCxnSpPr>
            <p:nvPr/>
          </p:nvCxnSpPr>
          <p:spPr>
            <a:xfrm rot="5400000" flipH="1" flipV="1">
              <a:off x="4570112" y="3210982"/>
              <a:ext cx="2160134" cy="2164122"/>
            </a:xfrm>
            <a:prstGeom prst="bentConnector3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모서리가 둥근 직사각형 24"/>
            <p:cNvSpPr/>
            <p:nvPr/>
          </p:nvSpPr>
          <p:spPr>
            <a:xfrm>
              <a:off x="5364088" y="620688"/>
              <a:ext cx="2736304" cy="2592288"/>
            </a:xfrm>
            <a:prstGeom prst="roundRect">
              <a:avLst/>
            </a:pr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altLang="ko-KR" sz="3200" b="1" dirty="0" smtClean="0">
                  <a:solidFill>
                    <a:schemeClr val="accent3"/>
                  </a:solidFill>
                </a:rPr>
                <a:t>GPU</a:t>
              </a:r>
              <a:endParaRPr lang="ko-KR" altLang="en-US" sz="3200" b="1" dirty="0">
                <a:solidFill>
                  <a:schemeClr val="accent3"/>
                </a:solidFill>
              </a:endParaRPr>
            </a:p>
          </p:txBody>
        </p:sp>
        <p:sp>
          <p:nvSpPr>
            <p:cNvPr id="27" name="덧셈 기호 26"/>
            <p:cNvSpPr/>
            <p:nvPr/>
          </p:nvSpPr>
          <p:spPr>
            <a:xfrm>
              <a:off x="3920045" y="1340769"/>
              <a:ext cx="1296146" cy="1152126"/>
            </a:xfrm>
            <a:prstGeom prst="mathPlus">
              <a:avLst/>
            </a:prstGeom>
            <a:solidFill>
              <a:schemeClr val="accent5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4" name="직사각형 13"/>
          <p:cNvSpPr/>
          <p:nvPr/>
        </p:nvSpPr>
        <p:spPr>
          <a:xfrm>
            <a:off x="713433" y="5570656"/>
            <a:ext cx="627945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400" dirty="0" smtClean="0"/>
              <a:t>Duksu Kim, Jae-</a:t>
            </a:r>
            <a:r>
              <a:rPr lang="en-US" altLang="ko-KR" sz="1400" dirty="0" err="1" smtClean="0"/>
              <a:t>Pil</a:t>
            </a:r>
            <a:r>
              <a:rPr lang="en-US" altLang="ko-KR" sz="1400" dirty="0" smtClean="0"/>
              <a:t> </a:t>
            </a:r>
            <a:r>
              <a:rPr lang="en-US" altLang="ko-KR" sz="1400" dirty="0" err="1"/>
              <a:t>Heo</a:t>
            </a:r>
            <a:r>
              <a:rPr lang="en-US" altLang="ko-KR" sz="1400" dirty="0"/>
              <a:t>, </a:t>
            </a:r>
            <a:r>
              <a:rPr lang="en-US" altLang="ko-KR" sz="1400" dirty="0" err="1"/>
              <a:t>JaeHyuk</a:t>
            </a:r>
            <a:r>
              <a:rPr lang="en-US" altLang="ko-KR" sz="1400" dirty="0"/>
              <a:t> Huh, John Kim, </a:t>
            </a:r>
            <a:r>
              <a:rPr lang="en-US" altLang="ko-KR" sz="1400" dirty="0" smtClean="0"/>
              <a:t>Sung-Eui Yoon</a:t>
            </a:r>
          </a:p>
          <a:p>
            <a:r>
              <a:rPr lang="en-US" altLang="ko-KR" sz="1400" dirty="0" smtClean="0"/>
              <a:t>Computer </a:t>
            </a:r>
            <a:r>
              <a:rPr lang="en-US" altLang="ko-KR" sz="1400" dirty="0"/>
              <a:t>Graphics Forum (Pacific Graphics), 2009</a:t>
            </a:r>
          </a:p>
          <a:p>
            <a:r>
              <a:rPr lang="en-US" altLang="ko-KR" sz="1400" dirty="0" smtClean="0"/>
              <a:t>Received </a:t>
            </a:r>
            <a:r>
              <a:rPr lang="en-US" altLang="ko-KR" sz="1400" dirty="0"/>
              <a:t>a </a:t>
            </a:r>
            <a:r>
              <a:rPr lang="en-US" altLang="ko-KR" sz="1400" b="1" dirty="0"/>
              <a:t>distinguished paper award</a:t>
            </a:r>
            <a:r>
              <a:rPr lang="en-US" altLang="ko-KR" sz="1400" dirty="0"/>
              <a:t> at the </a:t>
            </a:r>
            <a:r>
              <a:rPr lang="en-US" altLang="ko-KR" sz="1400" dirty="0" smtClean="0"/>
              <a:t>conference</a:t>
            </a:r>
            <a:endParaRPr lang="en-US" altLang="ko-KR" sz="1400" dirty="0"/>
          </a:p>
        </p:txBody>
      </p:sp>
    </p:spTree>
    <p:extLst>
      <p:ext uri="{BB962C8B-B14F-4D97-AF65-F5344CB8AC3E}">
        <p14:creationId xmlns:p14="http://schemas.microsoft.com/office/powerpoint/2010/main" val="2315433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Contributions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/>
              <a:t>Utilize </a:t>
            </a:r>
            <a:r>
              <a:rPr lang="en-US" altLang="ko-KR" dirty="0"/>
              <a:t>both multi-core CPUs and GPUs</a:t>
            </a:r>
          </a:p>
          <a:p>
            <a:pPr lvl="1"/>
            <a:r>
              <a:rPr lang="en-US" altLang="ko-KR" dirty="0"/>
              <a:t>Workload distribution </a:t>
            </a:r>
            <a:r>
              <a:rPr lang="en-US" altLang="ko-KR" dirty="0" smtClean="0"/>
              <a:t>algorithm</a:t>
            </a:r>
          </a:p>
          <a:p>
            <a:pPr lvl="1"/>
            <a:r>
              <a:rPr lang="en-US" altLang="ko-KR" dirty="0" smtClean="0"/>
              <a:t>Efficient data communication technique</a:t>
            </a:r>
            <a:endParaRPr lang="en-US" altLang="ko-KR" dirty="0"/>
          </a:p>
          <a:p>
            <a:r>
              <a:rPr lang="en-US" altLang="ko-KR" dirty="0" smtClean="0"/>
              <a:t>Propose a </a:t>
            </a:r>
            <a:r>
              <a:rPr lang="en-US" altLang="ko-KR" dirty="0"/>
              <a:t>novel parallel continuous collision detection algorithm on multi-core </a:t>
            </a:r>
            <a:r>
              <a:rPr lang="en-US" altLang="ko-KR" dirty="0" smtClean="0"/>
              <a:t>CPUs</a:t>
            </a:r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59D27-ADC4-4FEA-B48D-322F84B3B55B}" type="slidenum">
              <a:rPr lang="ko-KR" altLang="en-US" smtClean="0"/>
              <a:t>18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79363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Workload Distribution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59D27-ADC4-4FEA-B48D-322F84B3B55B}" type="slidenum">
              <a:rPr lang="ko-KR" altLang="en-US" smtClean="0"/>
              <a:t>19</a:t>
            </a:fld>
            <a:endParaRPr lang="ko-KR" altLang="en-US"/>
          </a:p>
        </p:txBody>
      </p:sp>
      <p:sp>
        <p:nvSpPr>
          <p:cNvPr id="5" name="타원 4"/>
          <p:cNvSpPr/>
          <p:nvPr/>
        </p:nvSpPr>
        <p:spPr>
          <a:xfrm>
            <a:off x="3292018" y="3200450"/>
            <a:ext cx="2500330" cy="2500330"/>
          </a:xfrm>
          <a:prstGeom prst="ellipse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54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HY견명조"/>
                <a:cs typeface="+mn-cs"/>
              </a:rPr>
              <a:t>CCD</a:t>
            </a:r>
            <a:endParaRPr kumimoji="0" lang="ko-KR" altLang="en-US" sz="54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HY견명조"/>
              <a:cs typeface="+mn-cs"/>
            </a:endParaRPr>
          </a:p>
        </p:txBody>
      </p:sp>
      <p:sp>
        <p:nvSpPr>
          <p:cNvPr id="6" name="모서리가 둥근 직사각형 5"/>
          <p:cNvSpPr/>
          <p:nvPr/>
        </p:nvSpPr>
        <p:spPr>
          <a:xfrm>
            <a:off x="357158" y="1643050"/>
            <a:ext cx="2604703" cy="787468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2000" b="1" kern="0" dirty="0" smtClean="0">
                <a:solidFill>
                  <a:sysClr val="windowText" lastClr="000000"/>
                </a:solidFill>
                <a:latin typeface="Arial"/>
                <a:ea typeface="HY견명조"/>
              </a:rPr>
              <a:t>Hierarchy</a:t>
            </a:r>
            <a:r>
              <a:rPr kumimoji="0" lang="en-US" altLang="ko-KR" sz="20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HY견명조"/>
                <a:cs typeface="+mn-cs"/>
              </a:rPr>
              <a:t> update</a:t>
            </a:r>
          </a:p>
        </p:txBody>
      </p:sp>
      <p:sp>
        <p:nvSpPr>
          <p:cNvPr id="7" name="모서리가 둥근 직사각형 6"/>
          <p:cNvSpPr/>
          <p:nvPr/>
        </p:nvSpPr>
        <p:spPr>
          <a:xfrm>
            <a:off x="3225978" y="1643050"/>
            <a:ext cx="2604703" cy="787468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latinLnBrk="0">
              <a:defRPr/>
            </a:pPr>
            <a:r>
              <a:rPr lang="en-US" altLang="ko-KR" sz="2000" b="1" kern="0" dirty="0">
                <a:solidFill>
                  <a:sysClr val="windowText" lastClr="000000"/>
                </a:solidFill>
                <a:latin typeface="Arial"/>
                <a:ea typeface="HY견명조"/>
              </a:rPr>
              <a:t>Hierarchy</a:t>
            </a:r>
            <a:r>
              <a:rPr kumimoji="0" lang="en-US" altLang="ko-KR" sz="20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HY견명조"/>
                <a:cs typeface="+mn-cs"/>
              </a:rPr>
              <a:t> traversal</a:t>
            </a:r>
            <a:endParaRPr kumimoji="0" lang="ko-KR" altLang="en-US" sz="20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HY견명조"/>
              <a:cs typeface="+mn-cs"/>
            </a:endParaRPr>
          </a:p>
        </p:txBody>
      </p:sp>
      <p:sp>
        <p:nvSpPr>
          <p:cNvPr id="8" name="모서리가 둥근 직사각형 7"/>
          <p:cNvSpPr/>
          <p:nvPr/>
        </p:nvSpPr>
        <p:spPr>
          <a:xfrm>
            <a:off x="6094797" y="1643050"/>
            <a:ext cx="2604703" cy="787468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b="1" kern="0" dirty="0" smtClean="0">
                <a:solidFill>
                  <a:sysClr val="windowText" lastClr="000000"/>
                </a:solidFill>
                <a:latin typeface="Arial"/>
                <a:ea typeface="HY견명조"/>
              </a:rPr>
              <a:t>Elementary test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b="1" kern="0" dirty="0" smtClean="0">
                <a:solidFill>
                  <a:sysClr val="windowText" lastClr="000000"/>
                </a:solidFill>
                <a:latin typeface="Arial"/>
                <a:ea typeface="HY견명조"/>
              </a:rPr>
              <a:t>(Tri-Tri intersection)</a:t>
            </a:r>
            <a:endParaRPr kumimoji="0" lang="ko-KR" altLang="en-US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HY견명조"/>
            </a:endParaRPr>
          </a:p>
        </p:txBody>
      </p:sp>
      <p:sp>
        <p:nvSpPr>
          <p:cNvPr id="9" name="위쪽 화살표 8"/>
          <p:cNvSpPr/>
          <p:nvPr/>
        </p:nvSpPr>
        <p:spPr>
          <a:xfrm rot="18000000">
            <a:off x="2656231" y="2571125"/>
            <a:ext cx="571504" cy="1000132"/>
          </a:xfrm>
          <a:prstGeom prst="up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HY견명조"/>
              <a:cs typeface="+mn-cs"/>
            </a:endParaRPr>
          </a:p>
        </p:txBody>
      </p:sp>
      <p:sp>
        <p:nvSpPr>
          <p:cNvPr id="10" name="위쪽 화살표 9"/>
          <p:cNvSpPr/>
          <p:nvPr/>
        </p:nvSpPr>
        <p:spPr>
          <a:xfrm>
            <a:off x="4274789" y="2624505"/>
            <a:ext cx="571504" cy="446686"/>
          </a:xfrm>
          <a:prstGeom prst="up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HY견명조"/>
              <a:cs typeface="+mn-cs"/>
            </a:endParaRPr>
          </a:p>
        </p:txBody>
      </p:sp>
      <p:sp>
        <p:nvSpPr>
          <p:cNvPr id="11" name="위쪽 화살표 10"/>
          <p:cNvSpPr/>
          <p:nvPr/>
        </p:nvSpPr>
        <p:spPr>
          <a:xfrm rot="3600000">
            <a:off x="5893347" y="2629280"/>
            <a:ext cx="571504" cy="1000132"/>
          </a:xfrm>
          <a:prstGeom prst="up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HY견명조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2562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4"/>
          <p:cNvSpPr>
            <a:spLocks noGrp="1"/>
          </p:cNvSpPr>
          <p:nvPr>
            <p:ph type="ctrTitle"/>
          </p:nvPr>
        </p:nvSpPr>
        <p:spPr>
          <a:xfrm>
            <a:off x="0" y="2130425"/>
            <a:ext cx="9144000" cy="1442591"/>
          </a:xfrm>
        </p:spPr>
        <p:txBody>
          <a:bodyPr>
            <a:noAutofit/>
          </a:bodyPr>
          <a:lstStyle/>
          <a:p>
            <a:r>
              <a:rPr lang="en-US" altLang="ko-KR" sz="4000" dirty="0" smtClean="0">
                <a:effectLst/>
              </a:rPr>
              <a:t>Proximity Computation on Heterogeneous Computing Systems</a:t>
            </a:r>
            <a:endParaRPr lang="ko-KR" altLang="en-US" sz="4000" dirty="0">
              <a:effectLst/>
            </a:endParaRPr>
          </a:p>
        </p:txBody>
      </p:sp>
      <p:sp>
        <p:nvSpPr>
          <p:cNvPr id="6" name="부제목 5"/>
          <p:cNvSpPr>
            <a:spLocks noGrp="1"/>
          </p:cNvSpPr>
          <p:nvPr>
            <p:ph type="subTitle" idx="1"/>
          </p:nvPr>
        </p:nvSpPr>
        <p:spPr>
          <a:xfrm>
            <a:off x="1371600" y="4509120"/>
            <a:ext cx="6400800" cy="1224136"/>
          </a:xfrm>
        </p:spPr>
        <p:txBody>
          <a:bodyPr>
            <a:normAutofit lnSpcReduction="10000"/>
          </a:bodyPr>
          <a:lstStyle/>
          <a:p>
            <a:r>
              <a:rPr lang="en-US" altLang="ko-KR" sz="3600" dirty="0" smtClean="0"/>
              <a:t>Duksu Kim</a:t>
            </a:r>
          </a:p>
          <a:p>
            <a:r>
              <a:rPr lang="en-US" altLang="ko-KR" dirty="0" smtClean="0"/>
              <a:t>Advisor: Sung-Eui Yoon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4294967295"/>
          </p:nvPr>
        </p:nvSpPr>
        <p:spPr>
          <a:xfrm>
            <a:off x="7010400" y="6356350"/>
            <a:ext cx="2133600" cy="365125"/>
          </a:xfrm>
        </p:spPr>
        <p:txBody>
          <a:bodyPr/>
          <a:lstStyle/>
          <a:p>
            <a:fld id="{97059D27-ADC4-4FEA-B48D-322F84B3B55B}" type="slidenum">
              <a:rPr lang="ko-KR" altLang="en-US" smtClean="0"/>
              <a:t>2</a:t>
            </a:fld>
            <a:endParaRPr lang="ko-KR" alt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323528" y="1916832"/>
            <a:ext cx="35046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b="1" dirty="0" smtClean="0">
                <a:solidFill>
                  <a:schemeClr val="accent6"/>
                </a:solidFill>
              </a:rPr>
              <a:t>Ph. D. Defense (20140520)</a:t>
            </a:r>
            <a:endParaRPr lang="ko-KR" altLang="en-US" sz="2000" b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8194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Workload Distribution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59D27-ADC4-4FEA-B48D-322F84B3B55B}" type="slidenum">
              <a:rPr lang="ko-KR" altLang="en-US" smtClean="0"/>
              <a:t>20</a:t>
            </a:fld>
            <a:endParaRPr lang="ko-KR" altLang="en-US"/>
          </a:p>
        </p:txBody>
      </p:sp>
      <p:sp>
        <p:nvSpPr>
          <p:cNvPr id="6" name="모서리가 둥근 직사각형 5"/>
          <p:cNvSpPr/>
          <p:nvPr/>
        </p:nvSpPr>
        <p:spPr>
          <a:xfrm>
            <a:off x="357158" y="1643050"/>
            <a:ext cx="2604703" cy="787468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2000" b="1" kern="0" dirty="0" smtClean="0">
                <a:solidFill>
                  <a:sysClr val="windowText" lastClr="000000"/>
                </a:solidFill>
                <a:latin typeface="Arial"/>
                <a:ea typeface="HY견명조"/>
              </a:rPr>
              <a:t>Hierarchy</a:t>
            </a:r>
            <a:r>
              <a:rPr kumimoji="0" lang="en-US" altLang="ko-KR" sz="20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HY견명조"/>
                <a:cs typeface="+mn-cs"/>
              </a:rPr>
              <a:t> update</a:t>
            </a:r>
          </a:p>
        </p:txBody>
      </p:sp>
      <p:sp>
        <p:nvSpPr>
          <p:cNvPr id="7" name="모서리가 둥근 직사각형 6"/>
          <p:cNvSpPr/>
          <p:nvPr/>
        </p:nvSpPr>
        <p:spPr>
          <a:xfrm>
            <a:off x="3225978" y="1643050"/>
            <a:ext cx="2604703" cy="787468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latinLnBrk="0">
              <a:defRPr/>
            </a:pPr>
            <a:r>
              <a:rPr lang="en-US" altLang="ko-KR" sz="2000" b="1" kern="0" dirty="0">
                <a:solidFill>
                  <a:sysClr val="windowText" lastClr="000000"/>
                </a:solidFill>
                <a:latin typeface="Arial"/>
                <a:ea typeface="HY견명조"/>
              </a:rPr>
              <a:t>Hierarchy</a:t>
            </a:r>
            <a:r>
              <a:rPr kumimoji="0" lang="en-US" altLang="ko-KR" sz="20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HY견명조"/>
                <a:cs typeface="+mn-cs"/>
              </a:rPr>
              <a:t> traversal</a:t>
            </a:r>
            <a:endParaRPr kumimoji="0" lang="ko-KR" altLang="en-US" sz="20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HY견명조"/>
              <a:cs typeface="+mn-cs"/>
            </a:endParaRPr>
          </a:p>
        </p:txBody>
      </p:sp>
      <p:sp>
        <p:nvSpPr>
          <p:cNvPr id="8" name="모서리가 둥근 직사각형 7"/>
          <p:cNvSpPr/>
          <p:nvPr/>
        </p:nvSpPr>
        <p:spPr>
          <a:xfrm>
            <a:off x="6094797" y="1643050"/>
            <a:ext cx="2604703" cy="787468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b="1" kern="0" dirty="0" smtClean="0">
                <a:solidFill>
                  <a:sysClr val="windowText" lastClr="000000"/>
                </a:solidFill>
                <a:latin typeface="Arial"/>
                <a:ea typeface="HY견명조"/>
              </a:rPr>
              <a:t>Elementary test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b="1" kern="0" dirty="0" smtClean="0">
                <a:solidFill>
                  <a:sysClr val="windowText" lastClr="000000"/>
                </a:solidFill>
                <a:latin typeface="Arial"/>
                <a:ea typeface="HY견명조"/>
              </a:rPr>
              <a:t>(Tri-Tri intersection)</a:t>
            </a:r>
            <a:endParaRPr kumimoji="0" lang="ko-KR" altLang="en-US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HY견명조"/>
            </a:endParaRPr>
          </a:p>
        </p:txBody>
      </p:sp>
      <p:sp>
        <p:nvSpPr>
          <p:cNvPr id="12" name="모서리가 둥근 직사각형 11"/>
          <p:cNvSpPr/>
          <p:nvPr/>
        </p:nvSpPr>
        <p:spPr>
          <a:xfrm>
            <a:off x="523844" y="3492167"/>
            <a:ext cx="5000659" cy="2571768"/>
          </a:xfrm>
          <a:prstGeom prst="roundRect">
            <a:avLst>
              <a:gd name="adj" fmla="val 4386"/>
            </a:avLst>
          </a:prstGeom>
          <a:gradFill flip="none" rotWithShape="1">
            <a:gsLst>
              <a:gs pos="100000">
                <a:srgbClr val="F79646">
                  <a:tint val="50000"/>
                  <a:satMod val="300000"/>
                </a:srgbClr>
              </a:gs>
              <a:gs pos="35000">
                <a:srgbClr val="F79646">
                  <a:tint val="37000"/>
                  <a:satMod val="300000"/>
                </a:srgbClr>
              </a:gs>
              <a:gs pos="100000">
                <a:srgbClr val="F79646">
                  <a:tint val="15000"/>
                  <a:satMod val="350000"/>
                </a:srgbClr>
              </a:gs>
            </a:gsLst>
            <a:lin ang="10800000" scaled="1"/>
            <a:tileRect/>
          </a:gradFill>
          <a:ln w="28575" cap="flat" cmpd="sng" algn="ctr">
            <a:solidFill>
              <a:srgbClr val="F79646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j-lt"/>
              <a:ea typeface="맑은 고딕"/>
              <a:cs typeface="Arial" pitchFamily="34" charset="0"/>
            </a:endParaRPr>
          </a:p>
        </p:txBody>
      </p:sp>
      <p:sp>
        <p:nvSpPr>
          <p:cNvPr id="13" name="모서리가 둥근 직사각형 12"/>
          <p:cNvSpPr/>
          <p:nvPr/>
        </p:nvSpPr>
        <p:spPr>
          <a:xfrm>
            <a:off x="666720" y="3563605"/>
            <a:ext cx="4714907" cy="1928825"/>
          </a:xfrm>
          <a:prstGeom prst="roundRect">
            <a:avLst>
              <a:gd name="adj" fmla="val 10334"/>
            </a:avLst>
          </a:prstGeom>
          <a:solidFill>
            <a:sysClr val="window" lastClr="FFFFFF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lIns="36000" tIns="36000" rIns="36000" bIns="0" rtlCol="0" anchor="b" anchorCtr="0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0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ea typeface="맑은 고딕"/>
                <a:cs typeface="Arial" pitchFamily="34" charset="0"/>
              </a:rPr>
              <a:t>BVH update and traversal</a:t>
            </a:r>
          </a:p>
        </p:txBody>
      </p:sp>
      <p:sp>
        <p:nvSpPr>
          <p:cNvPr id="14" name="모서리가 둥근 직사각형 13"/>
          <p:cNvSpPr/>
          <p:nvPr/>
        </p:nvSpPr>
        <p:spPr>
          <a:xfrm>
            <a:off x="6453197" y="3492167"/>
            <a:ext cx="2166953" cy="2571768"/>
          </a:xfrm>
          <a:prstGeom prst="roundRect">
            <a:avLst>
              <a:gd name="adj" fmla="val 5385"/>
            </a:avLst>
          </a:prstGeom>
          <a:gradFill rotWithShape="1">
            <a:gsLst>
              <a:gs pos="100000">
                <a:srgbClr val="9BBB59">
                  <a:tint val="50000"/>
                  <a:satMod val="300000"/>
                </a:srgbClr>
              </a:gs>
              <a:gs pos="35000">
                <a:srgbClr val="9BBB59">
                  <a:tint val="37000"/>
                  <a:satMod val="300000"/>
                </a:srgbClr>
              </a:gs>
              <a:gs pos="100000">
                <a:srgbClr val="9BBB59">
                  <a:tint val="15000"/>
                  <a:satMod val="350000"/>
                </a:srgbClr>
              </a:gs>
            </a:gsLst>
            <a:lin ang="16200000" scaled="1"/>
          </a:gradFill>
          <a:ln w="2857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j-lt"/>
              <a:ea typeface="맑은 고딕"/>
              <a:cs typeface="Arial" pitchFamily="34" charset="0"/>
            </a:endParaRPr>
          </a:p>
        </p:txBody>
      </p:sp>
      <p:sp>
        <p:nvSpPr>
          <p:cNvPr id="15" name="모서리가 둥근 직사각형 14"/>
          <p:cNvSpPr/>
          <p:nvPr/>
        </p:nvSpPr>
        <p:spPr>
          <a:xfrm>
            <a:off x="6607979" y="3563604"/>
            <a:ext cx="1857388" cy="1785949"/>
          </a:xfrm>
          <a:prstGeom prst="roundRect">
            <a:avLst>
              <a:gd name="adj" fmla="val 11178"/>
            </a:avLst>
          </a:prstGeom>
          <a:solidFill>
            <a:sysClr val="window" lastClr="FFFFFF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b" anchorCtr="0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0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ea typeface="맑은 고딕"/>
                <a:cs typeface="Arial" pitchFamily="34" charset="0"/>
              </a:rPr>
              <a:t>Elementary tests</a:t>
            </a:r>
            <a:endParaRPr kumimoji="0" lang="ko-KR" altLang="en-US" sz="20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j-lt"/>
              <a:ea typeface="맑은 고딕"/>
              <a:cs typeface="Arial" pitchFamily="34" charset="0"/>
            </a:endParaRPr>
          </a:p>
        </p:txBody>
      </p:sp>
      <p:sp>
        <p:nvSpPr>
          <p:cNvPr id="16" name="한쪽 모서리가 잘린 사각형 15"/>
          <p:cNvSpPr/>
          <p:nvPr/>
        </p:nvSpPr>
        <p:spPr>
          <a:xfrm>
            <a:off x="514150" y="5649595"/>
            <a:ext cx="2640520" cy="428628"/>
          </a:xfrm>
          <a:prstGeom prst="snip1Rect">
            <a:avLst/>
          </a:prstGeom>
          <a:solidFill>
            <a:srgbClr val="F79646">
              <a:lumMod val="75000"/>
            </a:srgbClr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+mj-lt"/>
              <a:ea typeface="맑은 고딕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93364" y="5627686"/>
            <a:ext cx="2661306" cy="477054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altLang="ko-KR" sz="2500" b="1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Multi-core</a:t>
            </a:r>
            <a:r>
              <a:rPr lang="ko-KR" altLang="en-US" sz="2500" b="1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 </a:t>
            </a:r>
            <a:r>
              <a:rPr lang="en-US" altLang="ko-KR" sz="2500" b="1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CPUs</a:t>
            </a:r>
            <a:endParaRPr lang="ko-KR" altLang="en-US" sz="25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sp>
        <p:nvSpPr>
          <p:cNvPr id="18" name="한쪽 모서리가 잘린 사각형 17"/>
          <p:cNvSpPr/>
          <p:nvPr/>
        </p:nvSpPr>
        <p:spPr>
          <a:xfrm flipH="1">
            <a:off x="7610166" y="5649595"/>
            <a:ext cx="1024717" cy="428628"/>
          </a:xfrm>
          <a:prstGeom prst="snip1Rect">
            <a:avLst/>
          </a:prstGeom>
          <a:solidFill>
            <a:srgbClr val="9BBB59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+mj-lt"/>
              <a:ea typeface="맑은 고딕"/>
              <a:cs typeface="Arial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610166" y="5649595"/>
            <a:ext cx="994183" cy="477054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rtlCol="0">
            <a:spAutoFit/>
          </a:bodyPr>
          <a:lstStyle/>
          <a:p>
            <a:r>
              <a:rPr lang="en-US" altLang="ko-KR" sz="2500" b="1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GPUs</a:t>
            </a:r>
            <a:endParaRPr lang="ko-KR" altLang="en-US" sz="25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627981" y="2235904"/>
            <a:ext cx="3078490" cy="775652"/>
          </a:xfrm>
          <a:prstGeom prst="rect">
            <a:avLst/>
          </a:prstGeom>
          <a:solidFill>
            <a:sysClr val="window" lastClr="FFFFFF">
              <a:tint val="100000"/>
              <a:shade val="100000"/>
              <a:hueMod val="100000"/>
              <a:satMod val="100000"/>
            </a:sysClr>
          </a:solidFill>
          <a:ln w="25400" cap="flat" cmpd="sng" algn="ctr">
            <a:solidFill>
              <a:schemeClr val="accent6"/>
            </a:solidFill>
            <a:prstDash val="solid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ko-KR" sz="1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HY견명조"/>
                <a:cs typeface="+mn-cs"/>
              </a:rPr>
              <a:t>Random accesses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627980" y="3989294"/>
            <a:ext cx="3078491" cy="707886"/>
          </a:xfrm>
          <a:prstGeom prst="rect">
            <a:avLst/>
          </a:prstGeom>
          <a:solidFill>
            <a:sysClr val="window" lastClr="FFFFFF">
              <a:tint val="100000"/>
              <a:shade val="100000"/>
              <a:hueMod val="100000"/>
              <a:satMod val="100000"/>
            </a:sysClr>
          </a:solidFill>
          <a:ln w="25400" cap="flat" cmpd="sng" algn="ctr">
            <a:solidFill>
              <a:schemeClr val="accent6"/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0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HY견명조"/>
                <a:cs typeface="+mn-cs"/>
              </a:rPr>
              <a:t>- Branch prediction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0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HY견명조"/>
                <a:cs typeface="+mn-cs"/>
              </a:rPr>
              <a:t>- Caching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984376" y="2235904"/>
            <a:ext cx="3915289" cy="775652"/>
          </a:xfrm>
          <a:prstGeom prst="rect">
            <a:avLst/>
          </a:prstGeom>
          <a:solidFill>
            <a:sysClr val="window" lastClr="FFFFFF">
              <a:tint val="100000"/>
              <a:shade val="100000"/>
              <a:hueMod val="100000"/>
              <a:satMod val="100000"/>
            </a:sysClr>
          </a:solidFill>
          <a:ln w="25400" cap="flat" cmpd="sng" algn="ctr">
            <a:solidFill>
              <a:schemeClr val="accent3"/>
            </a:solidFill>
            <a:prstDash val="solid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HY견명조"/>
                <a:cs typeface="+mn-cs"/>
              </a:rPr>
              <a:t>- Solving cubic equations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984376" y="3856054"/>
            <a:ext cx="3915289" cy="1015663"/>
          </a:xfrm>
          <a:prstGeom prst="rect">
            <a:avLst/>
          </a:prstGeom>
          <a:solidFill>
            <a:sysClr val="window" lastClr="FFFFFF">
              <a:tint val="100000"/>
              <a:shade val="100000"/>
              <a:hueMod val="100000"/>
              <a:satMod val="100000"/>
            </a:sysClr>
          </a:solidFill>
          <a:ln w="25400" cap="flat" cmpd="sng" algn="ctr">
            <a:solidFill>
              <a:schemeClr val="accent3"/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0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HY견명조"/>
                <a:cs typeface="+mn-cs"/>
              </a:rPr>
              <a:t>Streaming processors optimized with floating point operations</a:t>
            </a:r>
          </a:p>
        </p:txBody>
      </p:sp>
      <p:sp>
        <p:nvSpPr>
          <p:cNvPr id="24" name="아래쪽 화살표 23"/>
          <p:cNvSpPr/>
          <p:nvPr/>
        </p:nvSpPr>
        <p:spPr bwMode="auto">
          <a:xfrm>
            <a:off x="2534683" y="2903712"/>
            <a:ext cx="1382589" cy="1085582"/>
          </a:xfrm>
          <a:prstGeom prst="down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" name="아래쪽 화살표 24"/>
          <p:cNvSpPr/>
          <p:nvPr/>
        </p:nvSpPr>
        <p:spPr bwMode="auto">
          <a:xfrm>
            <a:off x="6802809" y="2903712"/>
            <a:ext cx="1382589" cy="1085582"/>
          </a:xfrm>
          <a:prstGeom prst="down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8349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5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r>
              <a:rPr lang="en-US" altLang="ko-KR" sz="3200" dirty="0" smtClean="0"/>
              <a:t>Improve the Efficiency of Parallel Computing</a:t>
            </a:r>
            <a:endParaRPr lang="ko-KR" altLang="en-US" sz="320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59D27-ADC4-4FEA-B48D-322F84B3B55B}" type="slidenum">
              <a:rPr lang="ko-KR" altLang="en-US" smtClean="0"/>
              <a:t>21</a:t>
            </a:fld>
            <a:endParaRPr lang="ko-KR" altLang="en-US"/>
          </a:p>
        </p:txBody>
      </p:sp>
      <p:sp>
        <p:nvSpPr>
          <p:cNvPr id="12" name="모서리가 둥근 직사각형 11"/>
          <p:cNvSpPr/>
          <p:nvPr/>
        </p:nvSpPr>
        <p:spPr>
          <a:xfrm>
            <a:off x="523844" y="3492167"/>
            <a:ext cx="5000659" cy="2571768"/>
          </a:xfrm>
          <a:prstGeom prst="roundRect">
            <a:avLst>
              <a:gd name="adj" fmla="val 4386"/>
            </a:avLst>
          </a:prstGeom>
          <a:gradFill flip="none" rotWithShape="1">
            <a:gsLst>
              <a:gs pos="100000">
                <a:srgbClr val="F79646">
                  <a:tint val="50000"/>
                  <a:satMod val="300000"/>
                </a:srgbClr>
              </a:gs>
              <a:gs pos="35000">
                <a:srgbClr val="F79646">
                  <a:tint val="37000"/>
                  <a:satMod val="300000"/>
                </a:srgbClr>
              </a:gs>
              <a:gs pos="100000">
                <a:srgbClr val="F79646">
                  <a:tint val="15000"/>
                  <a:satMod val="350000"/>
                </a:srgbClr>
              </a:gs>
            </a:gsLst>
            <a:lin ang="10800000" scaled="1"/>
            <a:tileRect/>
          </a:gradFill>
          <a:ln w="28575" cap="flat" cmpd="sng" algn="ctr">
            <a:solidFill>
              <a:srgbClr val="F79646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j-lt"/>
              <a:ea typeface="맑은 고딕"/>
              <a:cs typeface="Arial" pitchFamily="34" charset="0"/>
            </a:endParaRPr>
          </a:p>
        </p:txBody>
      </p:sp>
      <p:sp>
        <p:nvSpPr>
          <p:cNvPr id="13" name="모서리가 둥근 직사각형 12"/>
          <p:cNvSpPr/>
          <p:nvPr/>
        </p:nvSpPr>
        <p:spPr>
          <a:xfrm>
            <a:off x="666720" y="3563605"/>
            <a:ext cx="4714907" cy="1928825"/>
          </a:xfrm>
          <a:prstGeom prst="roundRect">
            <a:avLst>
              <a:gd name="adj" fmla="val 10334"/>
            </a:avLst>
          </a:prstGeom>
          <a:solidFill>
            <a:sysClr val="window" lastClr="FFFFFF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lIns="36000" tIns="36000" rIns="36000" bIns="0" rtlCol="0" anchor="b" anchorCtr="0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0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ea typeface="맑은 고딕"/>
                <a:cs typeface="Arial" pitchFamily="34" charset="0"/>
              </a:rPr>
              <a:t>BVH update and traversal</a:t>
            </a:r>
          </a:p>
        </p:txBody>
      </p:sp>
      <p:sp>
        <p:nvSpPr>
          <p:cNvPr id="14" name="모서리가 둥근 직사각형 13"/>
          <p:cNvSpPr/>
          <p:nvPr/>
        </p:nvSpPr>
        <p:spPr>
          <a:xfrm>
            <a:off x="6453197" y="3492167"/>
            <a:ext cx="2166953" cy="2571768"/>
          </a:xfrm>
          <a:prstGeom prst="roundRect">
            <a:avLst>
              <a:gd name="adj" fmla="val 5385"/>
            </a:avLst>
          </a:prstGeom>
          <a:gradFill rotWithShape="1">
            <a:gsLst>
              <a:gs pos="100000">
                <a:srgbClr val="9BBB59">
                  <a:tint val="50000"/>
                  <a:satMod val="300000"/>
                </a:srgbClr>
              </a:gs>
              <a:gs pos="35000">
                <a:srgbClr val="9BBB59">
                  <a:tint val="37000"/>
                  <a:satMod val="300000"/>
                </a:srgbClr>
              </a:gs>
              <a:gs pos="100000">
                <a:srgbClr val="9BBB59">
                  <a:tint val="15000"/>
                  <a:satMod val="350000"/>
                </a:srgbClr>
              </a:gs>
            </a:gsLst>
            <a:lin ang="16200000" scaled="1"/>
          </a:gradFill>
          <a:ln w="2857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j-lt"/>
              <a:ea typeface="맑은 고딕"/>
              <a:cs typeface="Arial" pitchFamily="34" charset="0"/>
            </a:endParaRPr>
          </a:p>
        </p:txBody>
      </p:sp>
      <p:sp>
        <p:nvSpPr>
          <p:cNvPr id="15" name="모서리가 둥근 직사각형 14"/>
          <p:cNvSpPr/>
          <p:nvPr/>
        </p:nvSpPr>
        <p:spPr>
          <a:xfrm>
            <a:off x="6607979" y="3563604"/>
            <a:ext cx="1857388" cy="1785949"/>
          </a:xfrm>
          <a:prstGeom prst="roundRect">
            <a:avLst>
              <a:gd name="adj" fmla="val 11178"/>
            </a:avLst>
          </a:prstGeom>
          <a:solidFill>
            <a:sysClr val="window" lastClr="FFFFFF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b" anchorCtr="0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0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ea typeface="맑은 고딕"/>
                <a:cs typeface="Arial" pitchFamily="34" charset="0"/>
              </a:rPr>
              <a:t>Elementary tests</a:t>
            </a:r>
            <a:endParaRPr kumimoji="0" lang="ko-KR" altLang="en-US" sz="20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j-lt"/>
              <a:ea typeface="맑은 고딕"/>
              <a:cs typeface="Arial" pitchFamily="34" charset="0"/>
            </a:endParaRPr>
          </a:p>
        </p:txBody>
      </p:sp>
      <p:sp>
        <p:nvSpPr>
          <p:cNvPr id="16" name="한쪽 모서리가 잘린 사각형 15"/>
          <p:cNvSpPr/>
          <p:nvPr/>
        </p:nvSpPr>
        <p:spPr>
          <a:xfrm>
            <a:off x="514150" y="5649595"/>
            <a:ext cx="2640520" cy="428628"/>
          </a:xfrm>
          <a:prstGeom prst="snip1Rect">
            <a:avLst/>
          </a:prstGeom>
          <a:solidFill>
            <a:srgbClr val="F79646">
              <a:lumMod val="75000"/>
            </a:srgbClr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+mj-lt"/>
              <a:ea typeface="맑은 고딕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93364" y="5627686"/>
            <a:ext cx="2661306" cy="477054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altLang="ko-KR" sz="2500" b="1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Multi-core</a:t>
            </a:r>
            <a:r>
              <a:rPr lang="ko-KR" altLang="en-US" sz="2500" b="1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 </a:t>
            </a:r>
            <a:r>
              <a:rPr lang="en-US" altLang="ko-KR" sz="2500" b="1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CPUs</a:t>
            </a:r>
            <a:endParaRPr lang="ko-KR" altLang="en-US" sz="25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sp>
        <p:nvSpPr>
          <p:cNvPr id="18" name="한쪽 모서리가 잘린 사각형 17"/>
          <p:cNvSpPr/>
          <p:nvPr/>
        </p:nvSpPr>
        <p:spPr>
          <a:xfrm flipH="1">
            <a:off x="7610166" y="5649595"/>
            <a:ext cx="1024717" cy="428628"/>
          </a:xfrm>
          <a:prstGeom prst="snip1Rect">
            <a:avLst/>
          </a:prstGeom>
          <a:solidFill>
            <a:srgbClr val="9BBB59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+mj-lt"/>
              <a:ea typeface="맑은 고딕"/>
              <a:cs typeface="Arial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610166" y="5649595"/>
            <a:ext cx="994183" cy="477054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rtlCol="0">
            <a:spAutoFit/>
          </a:bodyPr>
          <a:lstStyle/>
          <a:p>
            <a:r>
              <a:rPr lang="en-US" altLang="ko-KR" sz="2500" b="1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GPUs</a:t>
            </a:r>
            <a:endParaRPr lang="ko-KR" altLang="en-US" sz="25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sp>
        <p:nvSpPr>
          <p:cNvPr id="26" name="모서리가 둥근 직사각형 25"/>
          <p:cNvSpPr/>
          <p:nvPr/>
        </p:nvSpPr>
        <p:spPr bwMode="auto">
          <a:xfrm>
            <a:off x="821722" y="3709139"/>
            <a:ext cx="2598150" cy="1350119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lvl="0"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2000" b="1" kern="0" dirty="0" smtClean="0">
                <a:solidFill>
                  <a:sysClr val="windowText" lastClr="000000"/>
                </a:solidFill>
                <a:ea typeface="맑은 고딕"/>
                <a:cs typeface="Arial" pitchFamily="34" charset="0"/>
              </a:rPr>
              <a:t>Synchronization free parallel hierarchy update and traversal</a:t>
            </a:r>
          </a:p>
        </p:txBody>
      </p:sp>
      <p:sp>
        <p:nvSpPr>
          <p:cNvPr id="3" name="왼쪽/오른쪽 화살표 2"/>
          <p:cNvSpPr/>
          <p:nvPr/>
        </p:nvSpPr>
        <p:spPr>
          <a:xfrm>
            <a:off x="3992998" y="3635713"/>
            <a:ext cx="3027274" cy="1496969"/>
          </a:xfrm>
          <a:prstGeom prst="leftRightArrow">
            <a:avLst>
              <a:gd name="adj1" fmla="val 63305"/>
              <a:gd name="adj2" fmla="val 52772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ko-KR" b="1" kern="0" dirty="0">
                <a:solidFill>
                  <a:sysClr val="windowText" lastClr="000000"/>
                </a:solidFill>
                <a:cs typeface="Arial" pitchFamily="34" charset="0"/>
              </a:rPr>
              <a:t>Data communication optimization</a:t>
            </a:r>
          </a:p>
        </p:txBody>
      </p:sp>
      <p:sp>
        <p:nvSpPr>
          <p:cNvPr id="28" name="내용 개체 틀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756792"/>
          </a:xfrm>
        </p:spPr>
        <p:txBody>
          <a:bodyPr>
            <a:normAutofit fontScale="85000" lnSpcReduction="10000"/>
          </a:bodyPr>
          <a:lstStyle/>
          <a:p>
            <a:r>
              <a:rPr lang="en-US" altLang="ko-KR" dirty="0" smtClean="0"/>
              <a:t>Remove synchronization in the main loop of continuous collision detection algorithm</a:t>
            </a:r>
          </a:p>
          <a:p>
            <a:r>
              <a:rPr lang="en-US" altLang="ko-KR" dirty="0" smtClean="0"/>
              <a:t>Optimize data communication between CPU and GPU</a:t>
            </a:r>
            <a:endParaRPr lang="ko-KR" alt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523844" y="6237312"/>
            <a:ext cx="8215444" cy="411500"/>
          </a:xfrm>
          <a:prstGeom prst="rect">
            <a:avLst/>
          </a:prstGeom>
          <a:solidFill>
            <a:schemeClr val="tx1"/>
          </a:solidFill>
          <a:ln w="19050">
            <a:solidFill>
              <a:schemeClr val="tx1"/>
            </a:soli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noAutofit/>
          </a:bodyPr>
          <a:lstStyle/>
          <a:p>
            <a:pPr algn="ctr"/>
            <a:r>
              <a:rPr lang="en-US" altLang="ko-KR" sz="28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Please see the thesis for the details</a:t>
            </a:r>
            <a:endParaRPr lang="en-US" altLang="ko-KR" sz="28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11749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Results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ko-KR" dirty="0" smtClean="0"/>
              <a:t>Testing Environment</a:t>
            </a:r>
          </a:p>
          <a:p>
            <a:pPr lvl="1"/>
            <a:r>
              <a:rPr lang="en-US" altLang="ko-KR" b="1" dirty="0">
                <a:solidFill>
                  <a:schemeClr val="accent6"/>
                </a:solidFill>
              </a:rPr>
              <a:t>One quad-core CPU </a:t>
            </a:r>
            <a:r>
              <a:rPr lang="en-US" altLang="ko-KR" dirty="0"/>
              <a:t>(Intel i7 CPU, 3.2 GHz )</a:t>
            </a:r>
          </a:p>
          <a:p>
            <a:pPr lvl="1"/>
            <a:r>
              <a:rPr lang="en-US" altLang="ko-KR" b="1" dirty="0">
                <a:solidFill>
                  <a:schemeClr val="accent3"/>
                </a:solidFill>
              </a:rPr>
              <a:t>Two GPUs </a:t>
            </a:r>
            <a:r>
              <a:rPr lang="en-US" altLang="ko-KR" dirty="0"/>
              <a:t>(</a:t>
            </a:r>
            <a:r>
              <a:rPr lang="en-US" altLang="ko-KR" dirty="0" smtClean="0"/>
              <a:t>NVIDIA GeForce </a:t>
            </a:r>
            <a:r>
              <a:rPr lang="en-US" altLang="ko-KR" dirty="0"/>
              <a:t>GTX285)</a:t>
            </a:r>
          </a:p>
          <a:p>
            <a:pPr lvl="1"/>
            <a:r>
              <a:rPr lang="en-US" altLang="ko-KR" dirty="0"/>
              <a:t>Run eight CPU threads by using Intel’s hyper threading </a:t>
            </a:r>
            <a:r>
              <a:rPr lang="en-US" altLang="ko-KR" dirty="0" smtClean="0"/>
              <a:t>technology</a:t>
            </a:r>
          </a:p>
          <a:p>
            <a:pPr marL="0" indent="0">
              <a:buNone/>
            </a:pPr>
            <a:endParaRPr lang="en-US" altLang="ko-KR" dirty="0">
              <a:ea typeface="굴림" charset="-127"/>
            </a:endParaRPr>
          </a:p>
          <a:p>
            <a:r>
              <a:rPr lang="en-US" altLang="ko-KR" dirty="0">
                <a:ea typeface="굴림" charset="-127"/>
              </a:rPr>
              <a:t>C</a:t>
            </a:r>
            <a:r>
              <a:rPr lang="en-US" altLang="ko-KR" dirty="0" smtClean="0">
                <a:ea typeface="굴림" charset="-127"/>
              </a:rPr>
              <a:t>ompare </a:t>
            </a:r>
            <a:r>
              <a:rPr lang="en-US" altLang="ko-KR" dirty="0">
                <a:ea typeface="굴림" charset="-127"/>
              </a:rPr>
              <a:t>the performance over using a single </a:t>
            </a:r>
            <a:r>
              <a:rPr lang="en-US" altLang="ko-KR" dirty="0" smtClean="0">
                <a:ea typeface="굴림" charset="-127"/>
              </a:rPr>
              <a:t>CPU-core</a:t>
            </a:r>
            <a:endParaRPr lang="en-US" altLang="ko-KR" dirty="0">
              <a:ea typeface="굴림" charset="-127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59D27-ADC4-4FEA-B48D-322F84B3B55B}" type="slidenum">
              <a:rPr lang="ko-KR" altLang="en-US" smtClean="0"/>
              <a:t>22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69101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Results</a:t>
            </a:r>
            <a:endParaRPr lang="ko-KR" altLang="en-US" dirty="0"/>
          </a:p>
        </p:txBody>
      </p:sp>
      <p:pic>
        <p:nvPicPr>
          <p:cNvPr id="7" name="c_Dragon_Movie_15fps_Low_Res.asf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228184" y="1576540"/>
            <a:ext cx="2438741" cy="2438741"/>
          </a:xfrm>
        </p:spPr>
      </p:pic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59D27-ADC4-4FEA-B48D-322F84B3B55B}" type="slidenum">
              <a:rPr lang="ko-KR" altLang="en-US" smtClean="0"/>
              <a:t>23</a:t>
            </a:fld>
            <a:endParaRPr lang="ko-KR" altLang="en-US"/>
          </a:p>
        </p:txBody>
      </p:sp>
      <p:pic>
        <p:nvPicPr>
          <p:cNvPr id="5" name="c_N_Body_Movie_15fps_Low_Res.asf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383867" y="1576540"/>
            <a:ext cx="2438741" cy="2438741"/>
          </a:xfrm>
          <a:prstGeom prst="rect">
            <a:avLst/>
          </a:prstGeom>
        </p:spPr>
      </p:pic>
      <p:pic>
        <p:nvPicPr>
          <p:cNvPr id="6" name="c_Cloth_Ball_Movie_15fps_Low_Res.asf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39551" y="1576540"/>
            <a:ext cx="2438741" cy="2438741"/>
          </a:xfrm>
          <a:prstGeom prst="rect">
            <a:avLst/>
          </a:prstGeom>
        </p:spPr>
      </p:pic>
      <p:sp>
        <p:nvSpPr>
          <p:cNvPr id="9" name="내용 개체 틀 2"/>
          <p:cNvSpPr txBox="1">
            <a:spLocks/>
          </p:cNvSpPr>
          <p:nvPr/>
        </p:nvSpPr>
        <p:spPr bwMode="auto">
          <a:xfrm>
            <a:off x="3275856" y="4015521"/>
            <a:ext cx="2664295" cy="142970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292100" indent="-292100" algn="l" rtl="0" eaLnBrk="0" fontAlgn="base" hangingPunct="0"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buClr>
                <a:srgbClr val="0C7B9C"/>
              </a:buClr>
              <a:buFont typeface="Arial" charset="0"/>
              <a:buChar char="●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0100" indent="-342900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400"/>
              </a:spcAft>
              <a:buClr>
                <a:srgbClr val="0C7B9C"/>
              </a:buClr>
              <a:buFont typeface="Arial" charset="0"/>
              <a:buChar char="●"/>
              <a:defRPr sz="2400" b="1">
                <a:solidFill>
                  <a:schemeClr val="tx1"/>
                </a:solidFill>
                <a:latin typeface="+mn-lt"/>
              </a:defRPr>
            </a:lvl2pPr>
            <a:lvl3pPr marL="914400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400"/>
              </a:spcAft>
              <a:buClr>
                <a:srgbClr val="0C7B9C"/>
              </a:buClr>
              <a:buFont typeface="Arial" charset="0"/>
              <a:buChar char="●"/>
              <a:defRPr sz="2400" b="1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2000" dirty="0" smtClean="0"/>
              <a:t>146K triangles</a:t>
            </a:r>
          </a:p>
          <a:p>
            <a:r>
              <a:rPr lang="en-US" sz="2000" dirty="0" smtClean="0">
                <a:solidFill>
                  <a:schemeClr val="accent6"/>
                </a:solidFill>
              </a:rPr>
              <a:t>13.6 X</a:t>
            </a:r>
            <a:r>
              <a:rPr lang="en-US" sz="2000" dirty="0" smtClean="0"/>
              <a:t> speed-up</a:t>
            </a:r>
            <a:endParaRPr lang="en-US" sz="2000" dirty="0"/>
          </a:p>
          <a:p>
            <a:r>
              <a:rPr lang="en-US" sz="2000" dirty="0" smtClean="0"/>
              <a:t>54ms (19 FPS)</a:t>
            </a:r>
            <a:endParaRPr lang="en-US" sz="2000" dirty="0"/>
          </a:p>
        </p:txBody>
      </p:sp>
      <p:sp>
        <p:nvSpPr>
          <p:cNvPr id="10" name="내용 개체 틀 2"/>
          <p:cNvSpPr txBox="1">
            <a:spLocks/>
          </p:cNvSpPr>
          <p:nvPr/>
        </p:nvSpPr>
        <p:spPr bwMode="auto">
          <a:xfrm>
            <a:off x="426773" y="4015521"/>
            <a:ext cx="2664295" cy="142970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292100" indent="-292100" algn="l" rtl="0" eaLnBrk="0" fontAlgn="base" hangingPunct="0"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buClr>
                <a:srgbClr val="0C7B9C"/>
              </a:buClr>
              <a:buFont typeface="Arial" charset="0"/>
              <a:buChar char="●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0100" indent="-342900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400"/>
              </a:spcAft>
              <a:buClr>
                <a:srgbClr val="0C7B9C"/>
              </a:buClr>
              <a:buFont typeface="Arial" charset="0"/>
              <a:buChar char="●"/>
              <a:defRPr sz="2400" b="1">
                <a:solidFill>
                  <a:schemeClr val="tx1"/>
                </a:solidFill>
                <a:latin typeface="+mn-lt"/>
              </a:defRPr>
            </a:lvl2pPr>
            <a:lvl3pPr marL="914400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400"/>
              </a:spcAft>
              <a:buClr>
                <a:srgbClr val="0C7B9C"/>
              </a:buClr>
              <a:buFont typeface="Arial" charset="0"/>
              <a:buChar char="●"/>
              <a:defRPr sz="2400" b="1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2000" dirty="0" smtClean="0"/>
              <a:t>94K triangles</a:t>
            </a:r>
          </a:p>
          <a:p>
            <a:r>
              <a:rPr lang="en-US" sz="2000" dirty="0" smtClean="0">
                <a:solidFill>
                  <a:schemeClr val="accent6"/>
                </a:solidFill>
              </a:rPr>
              <a:t>10.4 X</a:t>
            </a:r>
            <a:r>
              <a:rPr lang="en-US" sz="2000" dirty="0" smtClean="0"/>
              <a:t> speed-up</a:t>
            </a:r>
            <a:endParaRPr lang="en-US" sz="2000" dirty="0"/>
          </a:p>
          <a:p>
            <a:r>
              <a:rPr lang="en-US" sz="2000" dirty="0" smtClean="0"/>
              <a:t>23ms (43 FPS)</a:t>
            </a:r>
            <a:endParaRPr lang="en-US" sz="2000" dirty="0"/>
          </a:p>
        </p:txBody>
      </p:sp>
      <p:sp>
        <p:nvSpPr>
          <p:cNvPr id="11" name="내용 개체 틀 2"/>
          <p:cNvSpPr txBox="1">
            <a:spLocks/>
          </p:cNvSpPr>
          <p:nvPr/>
        </p:nvSpPr>
        <p:spPr bwMode="auto">
          <a:xfrm>
            <a:off x="6156176" y="4015521"/>
            <a:ext cx="2664295" cy="142970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292100" indent="-292100" algn="l" rtl="0" eaLnBrk="0" fontAlgn="base" hangingPunct="0"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buClr>
                <a:srgbClr val="0C7B9C"/>
              </a:buClr>
              <a:buFont typeface="Arial" charset="0"/>
              <a:buChar char="●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0100" indent="-342900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400"/>
              </a:spcAft>
              <a:buClr>
                <a:srgbClr val="0C7B9C"/>
              </a:buClr>
              <a:buFont typeface="Arial" charset="0"/>
              <a:buChar char="●"/>
              <a:defRPr sz="2400" b="1">
                <a:solidFill>
                  <a:schemeClr val="tx1"/>
                </a:solidFill>
                <a:latin typeface="+mn-lt"/>
              </a:defRPr>
            </a:lvl2pPr>
            <a:lvl3pPr marL="914400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400"/>
              </a:spcAft>
              <a:buClr>
                <a:srgbClr val="0C7B9C"/>
              </a:buClr>
              <a:buFont typeface="Arial" charset="0"/>
              <a:buChar char="●"/>
              <a:defRPr sz="2400" b="1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2000" dirty="0" smtClean="0"/>
              <a:t>252K triangles</a:t>
            </a:r>
          </a:p>
          <a:p>
            <a:r>
              <a:rPr lang="en-US" sz="2000" dirty="0" smtClean="0">
                <a:solidFill>
                  <a:schemeClr val="accent6"/>
                </a:solidFill>
              </a:rPr>
              <a:t>12.5 X</a:t>
            </a:r>
            <a:r>
              <a:rPr lang="en-US" sz="2000" dirty="0" smtClean="0"/>
              <a:t> speed-up</a:t>
            </a:r>
            <a:endParaRPr lang="en-US" sz="2000" dirty="0"/>
          </a:p>
          <a:p>
            <a:r>
              <a:rPr lang="en-US" sz="2000" dirty="0" smtClean="0"/>
              <a:t>54ms (19 FPS)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357931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7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91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23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Results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59D27-ADC4-4FEA-B48D-322F84B3B55B}" type="slidenum">
              <a:rPr lang="ko-KR" altLang="en-US" smtClean="0"/>
              <a:t>24</a:t>
            </a:fld>
            <a:endParaRPr lang="ko-KR" altLang="en-US"/>
          </a:p>
        </p:txBody>
      </p:sp>
      <p:pic>
        <p:nvPicPr>
          <p:cNvPr id="5" name="c_Cloth_Ball_Movie_15fps_Low_Res.as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9512" y="1833907"/>
            <a:ext cx="3158480" cy="3158480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4504" y="2283953"/>
            <a:ext cx="5734000" cy="2347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3632" y="4631645"/>
            <a:ext cx="3672408" cy="247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직사각형 9"/>
          <p:cNvSpPr/>
          <p:nvPr/>
        </p:nvSpPr>
        <p:spPr>
          <a:xfrm>
            <a:off x="1544616" y="4992387"/>
            <a:ext cx="179337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000" b="1" dirty="0"/>
              <a:t>94K triangles</a:t>
            </a:r>
          </a:p>
        </p:txBody>
      </p:sp>
      <p:sp>
        <p:nvSpPr>
          <p:cNvPr id="3" name="직사각형 2"/>
          <p:cNvSpPr/>
          <p:nvPr/>
        </p:nvSpPr>
        <p:spPr>
          <a:xfrm>
            <a:off x="3707904" y="2564904"/>
            <a:ext cx="1800200" cy="2066741"/>
          </a:xfrm>
          <a:prstGeom prst="rect">
            <a:avLst/>
          </a:prstGeom>
          <a:noFill/>
          <a:ln w="28575">
            <a:solidFill>
              <a:schemeClr val="accent6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직사각형 10"/>
          <p:cNvSpPr/>
          <p:nvPr/>
        </p:nvSpPr>
        <p:spPr>
          <a:xfrm>
            <a:off x="5508104" y="2564904"/>
            <a:ext cx="1800200" cy="2066741"/>
          </a:xfrm>
          <a:prstGeom prst="rect">
            <a:avLst/>
          </a:prstGeom>
          <a:noFill/>
          <a:ln w="28575">
            <a:solidFill>
              <a:schemeClr val="accent6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직사각형 11"/>
          <p:cNvSpPr/>
          <p:nvPr/>
        </p:nvSpPr>
        <p:spPr>
          <a:xfrm>
            <a:off x="7308304" y="2564904"/>
            <a:ext cx="1800200" cy="2066741"/>
          </a:xfrm>
          <a:prstGeom prst="rect">
            <a:avLst/>
          </a:prstGeom>
          <a:noFill/>
          <a:ln w="28575">
            <a:solidFill>
              <a:schemeClr val="accent6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34947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7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33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3" grpId="0" animBg="1"/>
      <p:bldP spid="3" grpId="1" animBg="1"/>
      <p:bldP spid="11" grpId="0" animBg="1"/>
      <p:bldP spid="11" grpId="1" animBg="1"/>
      <p:bldP spid="1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Limitations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/>
              <a:t>Generality issue</a:t>
            </a:r>
            <a:endParaRPr lang="en-US" altLang="ko-KR" dirty="0"/>
          </a:p>
          <a:p>
            <a:pPr lvl="1"/>
            <a:r>
              <a:rPr lang="en-US" altLang="ko-KR" dirty="0" smtClean="0"/>
              <a:t>Specialize for CCD</a:t>
            </a:r>
            <a:endParaRPr lang="en-US" altLang="ko-KR" dirty="0"/>
          </a:p>
          <a:p>
            <a:r>
              <a:rPr lang="en-US" altLang="ko-KR" dirty="0"/>
              <a:t>No guarantee to efficient </a:t>
            </a:r>
            <a:r>
              <a:rPr lang="en-US" altLang="ko-KR" dirty="0" smtClean="0"/>
              <a:t>utilization of computing resource</a:t>
            </a:r>
          </a:p>
          <a:p>
            <a:pPr lvl="1"/>
            <a:r>
              <a:rPr lang="en-US" altLang="ko-KR" dirty="0" smtClean="0"/>
              <a:t>Manual </a:t>
            </a:r>
            <a:r>
              <a:rPr lang="en-US" altLang="ko-KR" dirty="0"/>
              <a:t>workload distribution depending on the application-dependent heuristic</a:t>
            </a: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59D27-ADC4-4FEA-B48D-322F84B3B55B}" type="slidenum">
              <a:rPr lang="ko-KR" altLang="en-US" smtClean="0"/>
              <a:t>25</a:t>
            </a:fld>
            <a:endParaRPr lang="ko-KR" alt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4722454"/>
            <a:ext cx="5040560" cy="2063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직선 연결선 5"/>
          <p:cNvCxnSpPr/>
          <p:nvPr/>
        </p:nvCxnSpPr>
        <p:spPr>
          <a:xfrm>
            <a:off x="5372241" y="6237312"/>
            <a:ext cx="1864055" cy="0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직선 연결선 6"/>
          <p:cNvCxnSpPr/>
          <p:nvPr/>
        </p:nvCxnSpPr>
        <p:spPr>
          <a:xfrm>
            <a:off x="5660273" y="5994105"/>
            <a:ext cx="1864055" cy="0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1667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ko-KR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Heterogeneous computing system </a:t>
            </a:r>
            <a:r>
              <a:rPr lang="en-US" altLang="ko-KR" dirty="0">
                <a:solidFill>
                  <a:schemeClr val="bg1">
                    <a:lumMod val="50000"/>
                    <a:lumOff val="50000"/>
                  </a:schemeClr>
                </a:solidFill>
              </a:rPr>
              <a:t>for a specific proximity query</a:t>
            </a:r>
          </a:p>
          <a:p>
            <a:endParaRPr lang="en-US" altLang="ko-KR" dirty="0" smtClean="0"/>
          </a:p>
          <a:p>
            <a:r>
              <a:rPr lang="en-US" altLang="ko-KR" dirty="0" smtClean="0"/>
              <a:t>General proximity computing system and scheduling algorithm for a various proximity queries</a:t>
            </a:r>
          </a:p>
          <a:p>
            <a:pPr marL="0" indent="0">
              <a:buNone/>
            </a:pPr>
            <a:endParaRPr lang="en-US" altLang="ko-KR" dirty="0" smtClean="0"/>
          </a:p>
          <a:p>
            <a:r>
              <a:rPr lang="en-US" altLang="ko-KR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Out-of-core proximity computation</a:t>
            </a: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Approaches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59D27-ADC4-4FEA-B48D-322F84B3B55B}" type="slidenum">
              <a:rPr lang="ko-KR" altLang="en-US" smtClean="0"/>
              <a:t>26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5688034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07798" y="4437112"/>
            <a:ext cx="8229600" cy="1155612"/>
          </a:xfrm>
          <a:effectLst/>
        </p:spPr>
        <p:txBody>
          <a:bodyPr>
            <a:normAutofit fontScale="90000"/>
          </a:bodyPr>
          <a:lstStyle/>
          <a:p>
            <a:pPr algn="l"/>
            <a:r>
              <a:rPr lang="en-US" altLang="ko-KR" sz="3600" dirty="0">
                <a:effectLst/>
              </a:rPr>
              <a:t>Scheduling in Heterogeneous Computing Environments for Proximity Queries</a:t>
            </a:r>
            <a:endParaRPr lang="ko-KR" altLang="en-US" sz="3600" dirty="0">
              <a:effectLst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59D27-ADC4-4FEA-B48D-322F84B3B55B}" type="slidenum">
              <a:rPr lang="ko-KR" altLang="en-US" smtClean="0"/>
              <a:t>27</a:t>
            </a:fld>
            <a:endParaRPr lang="ko-KR" altLang="en-US"/>
          </a:p>
        </p:txBody>
      </p:sp>
      <p:sp>
        <p:nvSpPr>
          <p:cNvPr id="7" name="직사각형 6"/>
          <p:cNvSpPr/>
          <p:nvPr/>
        </p:nvSpPr>
        <p:spPr>
          <a:xfrm>
            <a:off x="370378" y="5517232"/>
            <a:ext cx="842493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400" dirty="0"/>
              <a:t>Duksu Kim, </a:t>
            </a:r>
            <a:r>
              <a:rPr lang="en-US" altLang="ko-KR" sz="1400" dirty="0" err="1"/>
              <a:t>Jinkyu</a:t>
            </a:r>
            <a:r>
              <a:rPr lang="en-US" altLang="ko-KR" sz="1400" dirty="0"/>
              <a:t> Lee, </a:t>
            </a:r>
            <a:r>
              <a:rPr lang="en-US" altLang="ko-KR" sz="1400" dirty="0" err="1"/>
              <a:t>Junghwan</a:t>
            </a:r>
            <a:r>
              <a:rPr lang="en-US" altLang="ko-KR" sz="1400" dirty="0"/>
              <a:t> Lee, Insik Shin, John </a:t>
            </a:r>
            <a:r>
              <a:rPr lang="en-US" altLang="ko-KR" sz="1400" dirty="0" smtClean="0"/>
              <a:t>Kim, </a:t>
            </a:r>
            <a:r>
              <a:rPr lang="en-US" altLang="ko-KR" sz="1400" dirty="0"/>
              <a:t>Sung-Eui </a:t>
            </a:r>
            <a:r>
              <a:rPr lang="en-US" altLang="ko-KR" sz="1400" dirty="0" smtClean="0"/>
              <a:t>Yoon</a:t>
            </a:r>
          </a:p>
          <a:p>
            <a:r>
              <a:rPr lang="en-US" altLang="ko-KR" sz="1400" dirty="0"/>
              <a:t>IEEE Transactions on Visualization and Computer </a:t>
            </a:r>
            <a:r>
              <a:rPr lang="en-US" altLang="ko-KR" sz="1400" dirty="0" smtClean="0"/>
              <a:t>Graphics, Sept., 2013</a:t>
            </a:r>
          </a:p>
          <a:p>
            <a:r>
              <a:rPr lang="en-US" altLang="ko-KR" sz="1400" dirty="0"/>
              <a:t>Selected as the </a:t>
            </a:r>
            <a:r>
              <a:rPr lang="en-US" altLang="ko-KR" sz="1400" b="1" dirty="0"/>
              <a:t>S</a:t>
            </a:r>
            <a:r>
              <a:rPr lang="en-US" altLang="ko-KR" sz="1400" b="1" dirty="0" smtClean="0"/>
              <a:t>potlight </a:t>
            </a:r>
            <a:r>
              <a:rPr lang="en-US" altLang="ko-KR" sz="1400" b="1" dirty="0"/>
              <a:t>Paper</a:t>
            </a:r>
            <a:r>
              <a:rPr lang="en-US" altLang="ko-KR" sz="1400" dirty="0"/>
              <a:t> for </a:t>
            </a:r>
            <a:r>
              <a:rPr lang="en-US" altLang="ko-KR" sz="1400" dirty="0" smtClean="0"/>
              <a:t>the issue</a:t>
            </a:r>
            <a:endParaRPr lang="ko-KR" altLang="en-US" sz="1400" dirty="0"/>
          </a:p>
        </p:txBody>
      </p:sp>
      <p:grpSp>
        <p:nvGrpSpPr>
          <p:cNvPr id="3" name="그룹 2"/>
          <p:cNvGrpSpPr/>
          <p:nvPr/>
        </p:nvGrpSpPr>
        <p:grpSpPr>
          <a:xfrm>
            <a:off x="1259632" y="547038"/>
            <a:ext cx="6317597" cy="3746058"/>
            <a:chOff x="342635" y="1376773"/>
            <a:chExt cx="8439830" cy="5004449"/>
          </a:xfrm>
        </p:grpSpPr>
        <p:sp>
          <p:nvSpPr>
            <p:cNvPr id="23" name="모서리가 둥근 직사각형 22"/>
            <p:cNvSpPr/>
            <p:nvPr/>
          </p:nvSpPr>
          <p:spPr>
            <a:xfrm>
              <a:off x="342635" y="1376773"/>
              <a:ext cx="1295143" cy="1260139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altLang="ko-KR" b="1" dirty="0" smtClean="0">
                  <a:solidFill>
                    <a:schemeClr val="tx1"/>
                  </a:solidFill>
                </a:rPr>
                <a:t>Comp. Res.</a:t>
              </a:r>
              <a:r>
                <a:rPr lang="en-US" altLang="ko-KR" b="1" dirty="0">
                  <a:solidFill>
                    <a:schemeClr val="tx1"/>
                  </a:solidFill>
                </a:rPr>
                <a:t> </a:t>
              </a:r>
              <a:r>
                <a:rPr lang="en-US" altLang="ko-KR" b="1" dirty="0" smtClean="0">
                  <a:solidFill>
                    <a:schemeClr val="tx1"/>
                  </a:solidFill>
                </a:rPr>
                <a:t>A</a:t>
              </a:r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4" name="모서리가 둥근 직사각형 23"/>
            <p:cNvSpPr/>
            <p:nvPr/>
          </p:nvSpPr>
          <p:spPr>
            <a:xfrm>
              <a:off x="3906928" y="1376774"/>
              <a:ext cx="1330145" cy="1260138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altLang="ko-KR" b="1" dirty="0">
                  <a:solidFill>
                    <a:schemeClr val="tx1"/>
                  </a:solidFill>
                </a:rPr>
                <a:t>Comp. Res. </a:t>
              </a:r>
              <a:r>
                <a:rPr lang="en-US" altLang="ko-KR" b="1" dirty="0" smtClean="0">
                  <a:solidFill>
                    <a:schemeClr val="tx1"/>
                  </a:solidFill>
                </a:rPr>
                <a:t>C</a:t>
              </a:r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5" name="모서리가 둥근 직사각형 24"/>
            <p:cNvSpPr/>
            <p:nvPr/>
          </p:nvSpPr>
          <p:spPr>
            <a:xfrm>
              <a:off x="2106978" y="1376773"/>
              <a:ext cx="1295143" cy="1260139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altLang="ko-KR" b="1" dirty="0">
                  <a:solidFill>
                    <a:schemeClr val="tx1"/>
                  </a:solidFill>
                </a:rPr>
                <a:t>Comp. Res. </a:t>
              </a:r>
              <a:r>
                <a:rPr lang="en-US" altLang="ko-KR" b="1" dirty="0" smtClean="0">
                  <a:solidFill>
                    <a:schemeClr val="tx1"/>
                  </a:solidFill>
                </a:rPr>
                <a:t>B</a:t>
              </a:r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6" name="모서리가 둥근 직사각형 25"/>
            <p:cNvSpPr/>
            <p:nvPr/>
          </p:nvSpPr>
          <p:spPr>
            <a:xfrm>
              <a:off x="5652120" y="1376774"/>
              <a:ext cx="1330145" cy="1260138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altLang="ko-KR" b="1" dirty="0">
                  <a:solidFill>
                    <a:schemeClr val="tx1"/>
                  </a:solidFill>
                </a:rPr>
                <a:t>Comp. Res. D</a:t>
              </a:r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7" name="모서리가 둥근 직사각형 26"/>
            <p:cNvSpPr/>
            <p:nvPr/>
          </p:nvSpPr>
          <p:spPr>
            <a:xfrm>
              <a:off x="7452320" y="1376774"/>
              <a:ext cx="1330145" cy="1260138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altLang="ko-KR" b="1" dirty="0">
                  <a:solidFill>
                    <a:schemeClr val="tx1"/>
                  </a:solidFill>
                </a:rPr>
                <a:t>Comp. Res. E</a:t>
              </a:r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8" name="위쪽 화살표 27"/>
            <p:cNvSpPr/>
            <p:nvPr/>
          </p:nvSpPr>
          <p:spPr>
            <a:xfrm>
              <a:off x="4211961" y="4797258"/>
              <a:ext cx="720080" cy="575958"/>
            </a:xfrm>
            <a:prstGeom prst="upArrow">
              <a:avLst/>
            </a:prstGeom>
            <a:solidFill>
              <a:schemeClr val="tx1"/>
            </a:solidFill>
            <a:ln>
              <a:headEnd type="none" w="med" len="med"/>
              <a:tailEnd type="triangle" w="med" len="med"/>
            </a:ln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/>
            </a:p>
          </p:txBody>
        </p:sp>
        <p:cxnSp>
          <p:nvCxnSpPr>
            <p:cNvPr id="29" name="꺾인 연결선 28"/>
            <p:cNvCxnSpPr>
              <a:stCxn id="34" idx="0"/>
              <a:endCxn id="23" idx="2"/>
            </p:cNvCxnSpPr>
            <p:nvPr/>
          </p:nvCxnSpPr>
          <p:spPr>
            <a:xfrm rot="16200000" flipV="1">
              <a:off x="1411064" y="2216055"/>
              <a:ext cx="2736198" cy="3577911"/>
            </a:xfrm>
            <a:prstGeom prst="bentConnector3">
              <a:avLst>
                <a:gd name="adj1" fmla="val 50000"/>
              </a:avLst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꺾인 연결선 29"/>
            <p:cNvCxnSpPr>
              <a:stCxn id="34" idx="0"/>
              <a:endCxn id="25" idx="2"/>
            </p:cNvCxnSpPr>
            <p:nvPr/>
          </p:nvCxnSpPr>
          <p:spPr>
            <a:xfrm rot="16200000" flipV="1">
              <a:off x="2293235" y="3098227"/>
              <a:ext cx="2736198" cy="1813568"/>
            </a:xfrm>
            <a:prstGeom prst="bentConnector3">
              <a:avLst>
                <a:gd name="adj1" fmla="val 50000"/>
              </a:avLst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꺾인 연결선 30"/>
            <p:cNvCxnSpPr>
              <a:stCxn id="34" idx="0"/>
              <a:endCxn id="24" idx="2"/>
            </p:cNvCxnSpPr>
            <p:nvPr/>
          </p:nvCxnSpPr>
          <p:spPr>
            <a:xfrm rot="5400000" flipH="1" flipV="1">
              <a:off x="3201960" y="4003070"/>
              <a:ext cx="2736198" cy="3883"/>
            </a:xfrm>
            <a:prstGeom prst="bentConnector3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꺾인 연결선 31"/>
            <p:cNvCxnSpPr>
              <a:stCxn id="34" idx="0"/>
              <a:endCxn id="26" idx="2"/>
            </p:cNvCxnSpPr>
            <p:nvPr/>
          </p:nvCxnSpPr>
          <p:spPr>
            <a:xfrm rot="5400000" flipH="1" flipV="1">
              <a:off x="4074556" y="3130474"/>
              <a:ext cx="2736198" cy="1749075"/>
            </a:xfrm>
            <a:prstGeom prst="bentConnector3">
              <a:avLst>
                <a:gd name="adj1" fmla="val 50000"/>
              </a:avLst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꺾인 연결선 32"/>
            <p:cNvCxnSpPr>
              <a:stCxn id="34" idx="0"/>
              <a:endCxn id="27" idx="2"/>
            </p:cNvCxnSpPr>
            <p:nvPr/>
          </p:nvCxnSpPr>
          <p:spPr>
            <a:xfrm rot="5400000" flipH="1" flipV="1">
              <a:off x="4974656" y="2230374"/>
              <a:ext cx="2736198" cy="3549275"/>
            </a:xfrm>
            <a:prstGeom prst="bentConnector3">
              <a:avLst>
                <a:gd name="adj1" fmla="val 50000"/>
              </a:avLst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모서리가 둥근 직사각형 33"/>
            <p:cNvSpPr/>
            <p:nvPr/>
          </p:nvSpPr>
          <p:spPr>
            <a:xfrm>
              <a:off x="3415990" y="5373110"/>
              <a:ext cx="2304256" cy="1008112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ko-KR" sz="1400" b="1" dirty="0" smtClean="0"/>
                <a:t>Proximity computation</a:t>
              </a:r>
              <a:endParaRPr lang="ko-KR" altLang="en-US" sz="1400" b="1" dirty="0"/>
            </a:p>
          </p:txBody>
        </p:sp>
        <p:sp>
          <p:nvSpPr>
            <p:cNvPr id="35" name="모서리가 둥근 직사각형 34"/>
            <p:cNvSpPr/>
            <p:nvPr/>
          </p:nvSpPr>
          <p:spPr>
            <a:xfrm>
              <a:off x="3103156" y="3717031"/>
              <a:ext cx="2937689" cy="1008112"/>
            </a:xfrm>
            <a:prstGeom prst="roundRect">
              <a:avLst/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</a:rPr>
                <a:t>Optimization-based scheduling</a:t>
              </a:r>
              <a:endParaRPr lang="ko-KR" altLang="en-US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7032712" y="1671191"/>
              <a:ext cx="475840" cy="4934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/>
                <a:t>…</a:t>
              </a:r>
              <a:endParaRPr lang="ko-KR" altLang="en-US" dirty="0"/>
            </a:p>
          </p:txBody>
        </p:sp>
        <p:sp>
          <p:nvSpPr>
            <p:cNvPr id="37" name="덧셈 기호 36"/>
            <p:cNvSpPr/>
            <p:nvPr/>
          </p:nvSpPr>
          <p:spPr>
            <a:xfrm>
              <a:off x="1711582" y="1808906"/>
              <a:ext cx="340138" cy="302344"/>
            </a:xfrm>
            <a:prstGeom prst="mathPlus">
              <a:avLst/>
            </a:prstGeom>
            <a:solidFill>
              <a:schemeClr val="accent5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/>
            </a:p>
          </p:txBody>
        </p:sp>
        <p:sp>
          <p:nvSpPr>
            <p:cNvPr id="38" name="덧셈 기호 37"/>
            <p:cNvSpPr/>
            <p:nvPr/>
          </p:nvSpPr>
          <p:spPr>
            <a:xfrm>
              <a:off x="3491880" y="1808906"/>
              <a:ext cx="340138" cy="302344"/>
            </a:xfrm>
            <a:prstGeom prst="mathPlus">
              <a:avLst/>
            </a:prstGeom>
            <a:solidFill>
              <a:schemeClr val="accent5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/>
            </a:p>
          </p:txBody>
        </p:sp>
        <p:sp>
          <p:nvSpPr>
            <p:cNvPr id="39" name="덧셈 기호 38"/>
            <p:cNvSpPr/>
            <p:nvPr/>
          </p:nvSpPr>
          <p:spPr>
            <a:xfrm>
              <a:off x="5271064" y="1808906"/>
              <a:ext cx="340138" cy="302344"/>
            </a:xfrm>
            <a:prstGeom prst="mathPlus">
              <a:avLst/>
            </a:prstGeom>
            <a:solidFill>
              <a:schemeClr val="accent5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/>
            </a:p>
          </p:txBody>
        </p:sp>
      </p:grpSp>
    </p:spTree>
    <p:extLst>
      <p:ext uri="{BB962C8B-B14F-4D97-AF65-F5344CB8AC3E}">
        <p14:creationId xmlns:p14="http://schemas.microsoft.com/office/powerpoint/2010/main" val="1380417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Contributions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/>
              <a:t>Design a general heterogeneous computing framework for various proximity queries</a:t>
            </a:r>
          </a:p>
          <a:p>
            <a:r>
              <a:rPr lang="en-US" altLang="ko-KR" dirty="0" smtClean="0"/>
              <a:t>Propose optimization-based scheduling algorithm</a:t>
            </a:r>
          </a:p>
          <a:p>
            <a:pPr lvl="1"/>
            <a:r>
              <a:rPr lang="en-US" altLang="ko-KR" dirty="0" smtClean="0"/>
              <a:t>Maximize the utilization efficiency of heterogeneous computing resources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59D27-ADC4-4FEA-B48D-322F84B3B55B}" type="slidenum">
              <a:rPr lang="ko-KR" altLang="en-US" smtClean="0"/>
              <a:t>28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45348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Overview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59D27-ADC4-4FEA-B48D-322F84B3B55B}" type="slidenum">
              <a:rPr lang="ko-KR" altLang="en-US" smtClean="0"/>
              <a:t>29</a:t>
            </a:fld>
            <a:endParaRPr lang="ko-KR" altLang="en-US"/>
          </a:p>
        </p:txBody>
      </p:sp>
      <p:sp>
        <p:nvSpPr>
          <p:cNvPr id="5" name="타원 4"/>
          <p:cNvSpPr/>
          <p:nvPr/>
        </p:nvSpPr>
        <p:spPr>
          <a:xfrm>
            <a:off x="539552" y="2371082"/>
            <a:ext cx="2952328" cy="2952328"/>
          </a:xfrm>
          <a:prstGeom prst="ellipse">
            <a:avLst/>
          </a:prstGeom>
          <a:noFill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ko-KR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Proximity queries</a:t>
            </a:r>
            <a:endParaRPr lang="ko-KR" altLang="en-US" sz="2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모서리가 둥근 직사각형 5"/>
          <p:cNvSpPr/>
          <p:nvPr/>
        </p:nvSpPr>
        <p:spPr>
          <a:xfrm>
            <a:off x="7092280" y="2227066"/>
            <a:ext cx="1440160" cy="72008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 smtClean="0">
                <a:latin typeface="Arial" pitchFamily="34" charset="0"/>
                <a:cs typeface="Arial" pitchFamily="34" charset="0"/>
              </a:rPr>
              <a:t>Resource 1</a:t>
            </a:r>
            <a:endParaRPr lang="ko-KR" altLang="en-US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모서리가 둥근 직사각형 6"/>
          <p:cNvSpPr/>
          <p:nvPr/>
        </p:nvSpPr>
        <p:spPr>
          <a:xfrm>
            <a:off x="7092280" y="3499056"/>
            <a:ext cx="1440160" cy="72008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 smtClean="0">
                <a:latin typeface="Arial" pitchFamily="34" charset="0"/>
                <a:cs typeface="Arial" pitchFamily="34" charset="0"/>
              </a:rPr>
              <a:t>Resource 2</a:t>
            </a:r>
            <a:endParaRPr lang="ko-KR" altLang="en-US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모서리가 둥근 직사각형 7"/>
          <p:cNvSpPr/>
          <p:nvPr/>
        </p:nvSpPr>
        <p:spPr>
          <a:xfrm>
            <a:off x="7092280" y="4771046"/>
            <a:ext cx="1440160" cy="72008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 smtClean="0">
                <a:latin typeface="Arial" pitchFamily="34" charset="0"/>
                <a:cs typeface="Arial" pitchFamily="34" charset="0"/>
              </a:rPr>
              <a:t>Resource </a:t>
            </a:r>
            <a:r>
              <a:rPr lang="en-US" altLang="ko-KR" sz="1600" b="1" i="1" dirty="0" smtClean="0">
                <a:latin typeface="Arial" pitchFamily="34" charset="0"/>
                <a:cs typeface="Arial" pitchFamily="34" charset="0"/>
              </a:rPr>
              <a:t>n</a:t>
            </a:r>
            <a:endParaRPr lang="ko-KR" altLang="en-US" sz="1600" b="1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모서리가 둥근 직사각형 8"/>
          <p:cNvSpPr/>
          <p:nvPr/>
        </p:nvSpPr>
        <p:spPr>
          <a:xfrm>
            <a:off x="4644008" y="2227066"/>
            <a:ext cx="1800200" cy="326406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vert="horz" lIns="0" tIns="0" rIns="0" bIns="0" rtlCol="0" anchor="ctr"/>
          <a:lstStyle/>
          <a:p>
            <a:pPr algn="ctr"/>
            <a:r>
              <a:rPr lang="en-US" altLang="ko-KR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Optimization based job</a:t>
            </a:r>
          </a:p>
          <a:p>
            <a:pPr algn="ctr"/>
            <a:r>
              <a:rPr lang="en-US" altLang="ko-KR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lang="en-US" altLang="ko-KR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cheduling</a:t>
            </a:r>
          </a:p>
        </p:txBody>
      </p:sp>
      <p:sp>
        <p:nvSpPr>
          <p:cNvPr id="10" name="오른쪽 화살표 9"/>
          <p:cNvSpPr/>
          <p:nvPr/>
        </p:nvSpPr>
        <p:spPr>
          <a:xfrm>
            <a:off x="6588224" y="2371082"/>
            <a:ext cx="360040" cy="432048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오른쪽 화살표 10"/>
          <p:cNvSpPr/>
          <p:nvPr/>
        </p:nvSpPr>
        <p:spPr>
          <a:xfrm>
            <a:off x="6588224" y="3643072"/>
            <a:ext cx="360040" cy="432048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오른쪽 화살표 11"/>
          <p:cNvSpPr/>
          <p:nvPr/>
        </p:nvSpPr>
        <p:spPr>
          <a:xfrm>
            <a:off x="6588224" y="4915062"/>
            <a:ext cx="360040" cy="432048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오른쪽 화살표 12"/>
          <p:cNvSpPr/>
          <p:nvPr/>
        </p:nvSpPr>
        <p:spPr>
          <a:xfrm>
            <a:off x="2915816" y="2587106"/>
            <a:ext cx="1858481" cy="1224134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Hierarchical</a:t>
            </a:r>
            <a:br>
              <a:rPr lang="en-US" altLang="ko-KR" b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</a:br>
            <a:r>
              <a:rPr lang="en-US" altLang="ko-KR" b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traversal</a:t>
            </a:r>
            <a:endParaRPr lang="ko-KR" altLang="en-US" b="1" dirty="0">
              <a:solidFill>
                <a:schemeClr val="accent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698196" y="4231596"/>
            <a:ext cx="245580" cy="5235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50000"/>
              </a:lnSpc>
            </a:pPr>
            <a:r>
              <a:rPr lang="en-US" altLang="ko-KR" b="1" dirty="0" smtClean="0"/>
              <a:t>.</a:t>
            </a:r>
          </a:p>
          <a:p>
            <a:pPr>
              <a:lnSpc>
                <a:spcPct val="50000"/>
              </a:lnSpc>
            </a:pPr>
            <a:r>
              <a:rPr lang="en-US" altLang="ko-KR" b="1" dirty="0" smtClean="0"/>
              <a:t>.</a:t>
            </a:r>
          </a:p>
          <a:p>
            <a:pPr>
              <a:lnSpc>
                <a:spcPct val="50000"/>
              </a:lnSpc>
            </a:pPr>
            <a:r>
              <a:rPr lang="en-US" altLang="ko-KR" b="1" dirty="0"/>
              <a:t>.</a:t>
            </a:r>
            <a:endParaRPr lang="ko-KR" altLang="en-US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6588224" y="4231596"/>
            <a:ext cx="245580" cy="5235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50000"/>
              </a:lnSpc>
            </a:pPr>
            <a:r>
              <a:rPr lang="en-US" altLang="ko-KR" b="1" dirty="0" smtClean="0"/>
              <a:t>.</a:t>
            </a:r>
          </a:p>
          <a:p>
            <a:pPr>
              <a:lnSpc>
                <a:spcPct val="50000"/>
              </a:lnSpc>
            </a:pPr>
            <a:r>
              <a:rPr lang="en-US" altLang="ko-KR" b="1" dirty="0" smtClean="0"/>
              <a:t>.</a:t>
            </a:r>
          </a:p>
          <a:p>
            <a:pPr>
              <a:lnSpc>
                <a:spcPct val="50000"/>
              </a:lnSpc>
            </a:pPr>
            <a:r>
              <a:rPr lang="en-US" altLang="ko-KR" b="1" dirty="0"/>
              <a:t>.</a:t>
            </a:r>
            <a:endParaRPr lang="ko-KR" altLang="en-US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1547664" y="5347110"/>
            <a:ext cx="29930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solidFill>
                  <a:schemeClr val="accent6"/>
                </a:solidFill>
              </a:rPr>
              <a:t>Common job types of</a:t>
            </a:r>
          </a:p>
          <a:p>
            <a:r>
              <a:rPr lang="en-US" altLang="ko-KR" b="1" dirty="0" smtClean="0">
                <a:solidFill>
                  <a:schemeClr val="accent6"/>
                </a:solidFill>
              </a:rPr>
              <a:t>various proximity queries</a:t>
            </a:r>
            <a:endParaRPr lang="ko-KR" altLang="en-US" b="1" dirty="0">
              <a:solidFill>
                <a:schemeClr val="accent6"/>
              </a:solidFill>
            </a:endParaRPr>
          </a:p>
        </p:txBody>
      </p:sp>
      <p:cxnSp>
        <p:nvCxnSpPr>
          <p:cNvPr id="17" name="직선 화살표 연결선 16"/>
          <p:cNvCxnSpPr/>
          <p:nvPr/>
        </p:nvCxnSpPr>
        <p:spPr>
          <a:xfrm flipV="1">
            <a:off x="3379959" y="4915062"/>
            <a:ext cx="335763" cy="40834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8" name="직선 화살표 연결선 17"/>
          <p:cNvCxnSpPr>
            <a:stCxn id="16" idx="0"/>
          </p:cNvCxnSpPr>
          <p:nvPr/>
        </p:nvCxnSpPr>
        <p:spPr>
          <a:xfrm flipV="1">
            <a:off x="3044196" y="3643072"/>
            <a:ext cx="800860" cy="170403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9" name="오른쪽 화살표 18"/>
          <p:cNvSpPr/>
          <p:nvPr/>
        </p:nvSpPr>
        <p:spPr>
          <a:xfrm>
            <a:off x="2915816" y="3931104"/>
            <a:ext cx="1858481" cy="1176282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Leaf-level computation</a:t>
            </a:r>
            <a:endParaRPr lang="ko-KR" altLang="en-US" b="1" dirty="0">
              <a:solidFill>
                <a:schemeClr val="accent6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6395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latin typeface="Arial" pitchFamily="34" charset="0"/>
                <a:cs typeface="Arial" pitchFamily="34" charset="0"/>
              </a:rPr>
              <a:t>Proximity Queries (PQs)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600200"/>
            <a:ext cx="6310039" cy="4525963"/>
          </a:xfrm>
        </p:spPr>
        <p:txBody>
          <a:bodyPr>
            <a:normAutofit fontScale="92500" lnSpcReduction="10000"/>
          </a:bodyPr>
          <a:lstStyle/>
          <a:p>
            <a:r>
              <a:rPr lang="en-US" altLang="ko-KR" dirty="0">
                <a:latin typeface="Arial" pitchFamily="34" charset="0"/>
                <a:cs typeface="Arial" pitchFamily="34" charset="0"/>
              </a:rPr>
              <a:t>Compute relative placement or configuration of two objects</a:t>
            </a:r>
          </a:p>
          <a:p>
            <a:pPr lvl="1"/>
            <a:r>
              <a:rPr lang="en-US" altLang="ko-KR" dirty="0">
                <a:latin typeface="Arial" pitchFamily="34" charset="0"/>
                <a:cs typeface="Arial" pitchFamily="34" charset="0"/>
              </a:rPr>
              <a:t>Collision detection</a:t>
            </a:r>
          </a:p>
          <a:p>
            <a:pPr lvl="1"/>
            <a:r>
              <a:rPr lang="en-US" altLang="ko-KR" dirty="0">
                <a:latin typeface="Arial" pitchFamily="34" charset="0"/>
                <a:cs typeface="Arial" pitchFamily="34" charset="0"/>
              </a:rPr>
              <a:t>Distance </a:t>
            </a:r>
            <a:r>
              <a:rPr lang="en-US" altLang="ko-KR" dirty="0" smtClean="0">
                <a:latin typeface="Arial" pitchFamily="34" charset="0"/>
                <a:cs typeface="Arial" pitchFamily="34" charset="0"/>
              </a:rPr>
              <a:t>computation</a:t>
            </a:r>
          </a:p>
          <a:p>
            <a:pPr lvl="2"/>
            <a:r>
              <a:rPr lang="en-US" altLang="ko-KR" dirty="0" smtClean="0">
                <a:latin typeface="Arial" pitchFamily="34" charset="0"/>
                <a:cs typeface="Arial" pitchFamily="34" charset="0"/>
              </a:rPr>
              <a:t>Neighbor search</a:t>
            </a:r>
            <a:endParaRPr lang="en-US" altLang="ko-KR" dirty="0">
              <a:latin typeface="Arial" pitchFamily="34" charset="0"/>
              <a:cs typeface="Arial" pitchFamily="34" charset="0"/>
            </a:endParaRPr>
          </a:p>
          <a:p>
            <a:endParaRPr lang="en-US" altLang="ko-KR" dirty="0">
              <a:latin typeface="Arial" pitchFamily="34" charset="0"/>
              <a:cs typeface="Arial" pitchFamily="34" charset="0"/>
            </a:endParaRPr>
          </a:p>
          <a:p>
            <a:r>
              <a:rPr lang="en-US" altLang="ko-KR" dirty="0">
                <a:latin typeface="Arial" pitchFamily="34" charset="0"/>
                <a:cs typeface="Arial" pitchFamily="34" charset="0"/>
              </a:rPr>
              <a:t>Basic operations in various applications</a:t>
            </a:r>
          </a:p>
          <a:p>
            <a:pPr lvl="1"/>
            <a:r>
              <a:rPr lang="en-US" altLang="ko-KR" dirty="0">
                <a:latin typeface="Arial" pitchFamily="34" charset="0"/>
                <a:cs typeface="Arial" pitchFamily="34" charset="0"/>
              </a:rPr>
              <a:t>Graphics, simulations,</a:t>
            </a:r>
          </a:p>
          <a:p>
            <a:pPr marL="457200" lvl="1" indent="0">
              <a:buNone/>
            </a:pPr>
            <a:r>
              <a:rPr lang="en-US" altLang="ko-KR" dirty="0">
                <a:latin typeface="Arial" pitchFamily="34" charset="0"/>
                <a:cs typeface="Arial" pitchFamily="34" charset="0"/>
              </a:rPr>
              <a:t>  robotics, Etc</a:t>
            </a:r>
            <a:r>
              <a:rPr lang="en-US" altLang="ko-KR" dirty="0" smtClean="0">
                <a:latin typeface="Arial" pitchFamily="34" charset="0"/>
                <a:cs typeface="Arial" pitchFamily="34" charset="0"/>
              </a:rPr>
              <a:t>.</a:t>
            </a:r>
            <a:endParaRPr lang="en-US" altLang="ko-K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59D27-ADC4-4FEA-B48D-322F84B3B55B}" type="slidenum">
              <a:rPr lang="ko-KR" altLang="en-US" smtClean="0"/>
              <a:t>3</a:t>
            </a:fld>
            <a:endParaRPr lang="ko-KR" altLang="en-US"/>
          </a:p>
        </p:txBody>
      </p:sp>
      <p:pic>
        <p:nvPicPr>
          <p:cNvPr id="5" name="c_dist_n.asf">
            <a:hlinkClick r:id="" action="ppaction://media"/>
          </p:cNvPr>
          <p:cNvPicPr preferRelativeResize="0"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735944" y="4186063"/>
            <a:ext cx="2103581" cy="1829202"/>
          </a:xfrm>
          <a:prstGeom prst="rect">
            <a:avLst/>
          </a:prstGeom>
        </p:spPr>
      </p:pic>
      <p:pic>
        <p:nvPicPr>
          <p:cNvPr id="6" name="c_cd.asf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748549" y="1700808"/>
            <a:ext cx="2090976" cy="2090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688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3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91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033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91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9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video>
              <p:cMediaNode vol="80000">
                <p:cTn id="20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Overview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59D27-ADC4-4FEA-B48D-322F84B3B55B}" type="slidenum">
              <a:rPr lang="ko-KR" altLang="en-US" smtClean="0"/>
              <a:t>30</a:t>
            </a:fld>
            <a:endParaRPr lang="ko-KR" altLang="en-US"/>
          </a:p>
        </p:txBody>
      </p:sp>
      <p:sp>
        <p:nvSpPr>
          <p:cNvPr id="17" name="타원 16"/>
          <p:cNvSpPr/>
          <p:nvPr/>
        </p:nvSpPr>
        <p:spPr>
          <a:xfrm>
            <a:off x="539552" y="2371082"/>
            <a:ext cx="2952328" cy="2952328"/>
          </a:xfrm>
          <a:prstGeom prst="ellipse">
            <a:avLst/>
          </a:prstGeom>
          <a:noFill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ko-KR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Proximity queries</a:t>
            </a:r>
            <a:endParaRPr lang="ko-KR" altLang="en-US" sz="2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모서리가 둥근 직사각형 17"/>
          <p:cNvSpPr/>
          <p:nvPr/>
        </p:nvSpPr>
        <p:spPr>
          <a:xfrm>
            <a:off x="7092280" y="2227066"/>
            <a:ext cx="1440160" cy="72008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 smtClean="0">
                <a:latin typeface="Arial" pitchFamily="34" charset="0"/>
                <a:cs typeface="Arial" pitchFamily="34" charset="0"/>
              </a:rPr>
              <a:t>Resource 1</a:t>
            </a:r>
            <a:endParaRPr lang="ko-KR" altLang="en-US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모서리가 둥근 직사각형 18"/>
          <p:cNvSpPr/>
          <p:nvPr/>
        </p:nvSpPr>
        <p:spPr>
          <a:xfrm>
            <a:off x="7092280" y="3499056"/>
            <a:ext cx="1440160" cy="72008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 smtClean="0">
                <a:latin typeface="Arial" pitchFamily="34" charset="0"/>
                <a:cs typeface="Arial" pitchFamily="34" charset="0"/>
              </a:rPr>
              <a:t>Resource 2</a:t>
            </a:r>
            <a:endParaRPr lang="ko-KR" altLang="en-US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모서리가 둥근 직사각형 19"/>
          <p:cNvSpPr/>
          <p:nvPr/>
        </p:nvSpPr>
        <p:spPr>
          <a:xfrm>
            <a:off x="7092280" y="4771046"/>
            <a:ext cx="1440160" cy="72008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 smtClean="0">
                <a:latin typeface="Arial" pitchFamily="34" charset="0"/>
                <a:cs typeface="Arial" pitchFamily="34" charset="0"/>
              </a:rPr>
              <a:t>Resource </a:t>
            </a:r>
            <a:r>
              <a:rPr lang="en-US" altLang="ko-KR" sz="1600" b="1" i="1" dirty="0" smtClean="0">
                <a:latin typeface="Arial" pitchFamily="34" charset="0"/>
                <a:cs typeface="Arial" pitchFamily="34" charset="0"/>
              </a:rPr>
              <a:t>n</a:t>
            </a:r>
            <a:endParaRPr lang="ko-KR" altLang="en-US" sz="1600" b="1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모서리가 둥근 직사각형 20"/>
          <p:cNvSpPr/>
          <p:nvPr/>
        </p:nvSpPr>
        <p:spPr>
          <a:xfrm>
            <a:off x="4644008" y="2227066"/>
            <a:ext cx="1800200" cy="3264060"/>
          </a:xfrm>
          <a:prstGeom prst="roundRect">
            <a:avLst/>
          </a:prstGeom>
          <a:ln>
            <a:solidFill>
              <a:schemeClr val="accent3"/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vert="horz" lIns="0" tIns="0" rIns="0" bIns="0" rtlCol="0" anchor="ctr"/>
          <a:lstStyle/>
          <a:p>
            <a:pPr algn="ctr"/>
            <a:r>
              <a:rPr lang="en-US" altLang="ko-KR" sz="2000" b="1" dirty="0" smtClean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Optimization based job</a:t>
            </a:r>
          </a:p>
          <a:p>
            <a:pPr algn="ctr"/>
            <a:r>
              <a:rPr lang="en-US" altLang="ko-KR" sz="2000" b="1" dirty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lang="en-US" altLang="ko-KR" sz="2000" b="1" dirty="0" smtClean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cheduling</a:t>
            </a:r>
          </a:p>
        </p:txBody>
      </p:sp>
      <p:sp>
        <p:nvSpPr>
          <p:cNvPr id="22" name="오른쪽 화살표 21"/>
          <p:cNvSpPr/>
          <p:nvPr/>
        </p:nvSpPr>
        <p:spPr>
          <a:xfrm>
            <a:off x="6588224" y="2371082"/>
            <a:ext cx="360040" cy="432048"/>
          </a:xfrm>
          <a:prstGeom prst="rightArrow">
            <a:avLst/>
          </a:prstGeom>
          <a:ln>
            <a:solidFill>
              <a:schemeClr val="accent3"/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오른쪽 화살표 22"/>
          <p:cNvSpPr/>
          <p:nvPr/>
        </p:nvSpPr>
        <p:spPr>
          <a:xfrm>
            <a:off x="6588224" y="3643072"/>
            <a:ext cx="360040" cy="432048"/>
          </a:xfrm>
          <a:prstGeom prst="rightArrow">
            <a:avLst/>
          </a:prstGeom>
          <a:ln>
            <a:solidFill>
              <a:schemeClr val="accent3"/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오른쪽 화살표 23"/>
          <p:cNvSpPr/>
          <p:nvPr/>
        </p:nvSpPr>
        <p:spPr>
          <a:xfrm>
            <a:off x="6588224" y="4915062"/>
            <a:ext cx="360040" cy="432048"/>
          </a:xfrm>
          <a:prstGeom prst="rightArrow">
            <a:avLst/>
          </a:prstGeom>
          <a:ln>
            <a:solidFill>
              <a:schemeClr val="accent3"/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오른쪽 화살표 24"/>
          <p:cNvSpPr/>
          <p:nvPr/>
        </p:nvSpPr>
        <p:spPr>
          <a:xfrm>
            <a:off x="2915816" y="2587106"/>
            <a:ext cx="1858481" cy="1224134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Hierarchical</a:t>
            </a:r>
            <a:br>
              <a:rPr lang="en-US" altLang="ko-KR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en-US" altLang="ko-KR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traversal</a:t>
            </a:r>
            <a:endParaRPr lang="ko-KR" altLang="en-US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698196" y="4231596"/>
            <a:ext cx="245580" cy="5235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50000"/>
              </a:lnSpc>
            </a:pPr>
            <a:r>
              <a:rPr lang="en-US" altLang="ko-KR" b="1" dirty="0" smtClean="0"/>
              <a:t>.</a:t>
            </a:r>
          </a:p>
          <a:p>
            <a:pPr>
              <a:lnSpc>
                <a:spcPct val="50000"/>
              </a:lnSpc>
            </a:pPr>
            <a:r>
              <a:rPr lang="en-US" altLang="ko-KR" b="1" dirty="0" smtClean="0"/>
              <a:t>.</a:t>
            </a:r>
          </a:p>
          <a:p>
            <a:pPr>
              <a:lnSpc>
                <a:spcPct val="50000"/>
              </a:lnSpc>
            </a:pPr>
            <a:r>
              <a:rPr lang="en-US" altLang="ko-KR" b="1" dirty="0"/>
              <a:t>.</a:t>
            </a:r>
            <a:endParaRPr lang="ko-KR" altLang="en-US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6588224" y="4231596"/>
            <a:ext cx="245580" cy="5235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50000"/>
              </a:lnSpc>
            </a:pPr>
            <a:r>
              <a:rPr lang="en-US" altLang="ko-KR" b="1" dirty="0" smtClean="0"/>
              <a:t>.</a:t>
            </a:r>
          </a:p>
          <a:p>
            <a:pPr>
              <a:lnSpc>
                <a:spcPct val="50000"/>
              </a:lnSpc>
            </a:pPr>
            <a:r>
              <a:rPr lang="en-US" altLang="ko-KR" b="1" dirty="0" smtClean="0"/>
              <a:t>.</a:t>
            </a:r>
          </a:p>
          <a:p>
            <a:pPr>
              <a:lnSpc>
                <a:spcPct val="50000"/>
              </a:lnSpc>
            </a:pPr>
            <a:r>
              <a:rPr lang="en-US" altLang="ko-KR" b="1" dirty="0"/>
              <a:t>.</a:t>
            </a:r>
            <a:endParaRPr lang="ko-KR" altLang="en-US" b="1" dirty="0"/>
          </a:p>
        </p:txBody>
      </p:sp>
      <p:sp>
        <p:nvSpPr>
          <p:cNvPr id="31" name="오른쪽 화살표 30"/>
          <p:cNvSpPr/>
          <p:nvPr/>
        </p:nvSpPr>
        <p:spPr>
          <a:xfrm>
            <a:off x="2915816" y="3931104"/>
            <a:ext cx="1858481" cy="1176282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Leaf-level computation</a:t>
            </a:r>
            <a:endParaRPr lang="ko-KR" altLang="en-US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4885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ko-KR" dirty="0">
                <a:latin typeface="Arial" pitchFamily="34" charset="0"/>
                <a:cs typeface="Arial" pitchFamily="34" charset="0"/>
              </a:rPr>
              <a:t>Optimization-based Scheduling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3356992"/>
            <a:ext cx="8229600" cy="2769171"/>
          </a:xfrm>
        </p:spPr>
        <p:txBody>
          <a:bodyPr/>
          <a:lstStyle/>
          <a:p>
            <a:r>
              <a:rPr lang="en-US" altLang="ko-KR" dirty="0">
                <a:latin typeface="Arial" pitchFamily="34" charset="0"/>
                <a:cs typeface="Arial" pitchFamily="34" charset="0"/>
              </a:rPr>
              <a:t>Design an accurate </a:t>
            </a:r>
            <a:r>
              <a:rPr lang="en-US" altLang="ko-KR" dirty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performance model</a:t>
            </a:r>
          </a:p>
          <a:p>
            <a:pPr lvl="1"/>
            <a:r>
              <a:rPr lang="en-US" altLang="ko-KR" dirty="0">
                <a:latin typeface="Arial" pitchFamily="34" charset="0"/>
                <a:cs typeface="Arial" pitchFamily="34" charset="0"/>
              </a:rPr>
              <a:t>Predict how much computation time is required to finish jobs on a resource</a:t>
            </a:r>
          </a:p>
          <a:p>
            <a:pPr lvl="1"/>
            <a:r>
              <a:rPr lang="en-US" altLang="ko-KR" dirty="0">
                <a:latin typeface="Arial" pitchFamily="34" charset="0"/>
                <a:cs typeface="Arial" pitchFamily="34" charset="0"/>
              </a:rPr>
              <a:t>Important to achieve the optimal scheduling </a:t>
            </a:r>
            <a:r>
              <a:rPr lang="en-US" altLang="ko-KR" dirty="0" smtClean="0">
                <a:latin typeface="Arial" pitchFamily="34" charset="0"/>
                <a:cs typeface="Arial" pitchFamily="34" charset="0"/>
              </a:rPr>
              <a:t>result</a:t>
            </a:r>
            <a:endParaRPr lang="en-US" altLang="ko-K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59D27-ADC4-4FEA-B48D-322F84B3B55B}" type="slidenum">
              <a:rPr lang="ko-KR" altLang="en-US" smtClean="0"/>
              <a:t>31</a:t>
            </a:fld>
            <a:endParaRPr lang="ko-KR" altLang="en-US"/>
          </a:p>
        </p:txBody>
      </p:sp>
      <p:sp>
        <p:nvSpPr>
          <p:cNvPr id="5" name="모서리가 둥근 직사각형 4"/>
          <p:cNvSpPr/>
          <p:nvPr/>
        </p:nvSpPr>
        <p:spPr>
          <a:xfrm>
            <a:off x="539552" y="1946297"/>
            <a:ext cx="2016224" cy="978647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/>
              <a:t>Expected </a:t>
            </a:r>
            <a:r>
              <a:rPr lang="en-US" altLang="ko-KR" b="1" dirty="0" smtClean="0"/>
              <a:t>running time </a:t>
            </a:r>
            <a:r>
              <a:rPr lang="en-US" altLang="ko-KR" b="1" dirty="0"/>
              <a:t>m</a:t>
            </a:r>
            <a:r>
              <a:rPr lang="en-US" altLang="ko-KR" b="1" dirty="0" smtClean="0"/>
              <a:t>odel</a:t>
            </a:r>
            <a:endParaRPr lang="ko-KR" altLang="en-US" b="1" dirty="0"/>
          </a:p>
        </p:txBody>
      </p:sp>
      <p:sp>
        <p:nvSpPr>
          <p:cNvPr id="6" name="오른쪽 화살표 5"/>
          <p:cNvSpPr/>
          <p:nvPr/>
        </p:nvSpPr>
        <p:spPr>
          <a:xfrm>
            <a:off x="2771800" y="2195594"/>
            <a:ext cx="576064" cy="480053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모서리가 둥근 직사각형 6"/>
          <p:cNvSpPr/>
          <p:nvPr/>
        </p:nvSpPr>
        <p:spPr>
          <a:xfrm>
            <a:off x="3563888" y="1946297"/>
            <a:ext cx="2016224" cy="978647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b="1" dirty="0"/>
              <a:t>Optimization</a:t>
            </a:r>
            <a:r>
              <a:rPr lang="ko-KR" altLang="en-US" b="1" dirty="0"/>
              <a:t> </a:t>
            </a:r>
            <a:r>
              <a:rPr lang="en-US" altLang="ko-KR" b="1" dirty="0"/>
              <a:t>f</a:t>
            </a:r>
            <a:r>
              <a:rPr lang="en-US" altLang="ko-KR" b="1" dirty="0" smtClean="0"/>
              <a:t>ormulation</a:t>
            </a:r>
            <a:endParaRPr lang="en-US" altLang="ko-KR" b="1" dirty="0"/>
          </a:p>
        </p:txBody>
      </p:sp>
      <p:sp>
        <p:nvSpPr>
          <p:cNvPr id="8" name="모서리가 둥근 직사각형 7"/>
          <p:cNvSpPr/>
          <p:nvPr/>
        </p:nvSpPr>
        <p:spPr>
          <a:xfrm>
            <a:off x="6588224" y="1946297"/>
            <a:ext cx="2016224" cy="978647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b="1" dirty="0" smtClean="0"/>
              <a:t>Iterative LP solver</a:t>
            </a:r>
            <a:endParaRPr lang="ko-KR" altLang="en-US" b="1" dirty="0"/>
          </a:p>
        </p:txBody>
      </p:sp>
      <p:sp>
        <p:nvSpPr>
          <p:cNvPr id="9" name="오른쪽 화살표 8"/>
          <p:cNvSpPr/>
          <p:nvPr/>
        </p:nvSpPr>
        <p:spPr>
          <a:xfrm>
            <a:off x="5796136" y="2195594"/>
            <a:ext cx="576064" cy="480053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680492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latin typeface="Arial" pitchFamily="34" charset="0"/>
                <a:cs typeface="Arial" pitchFamily="34" charset="0"/>
              </a:rPr>
              <a:t>Performance Model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>
                <a:latin typeface="Arial" pitchFamily="34" charset="0"/>
                <a:cs typeface="Arial" pitchFamily="34" charset="0"/>
              </a:rPr>
              <a:t>Performance relationship between jobs and resources is complex</a:t>
            </a:r>
            <a:endParaRPr lang="ko-KR" altLang="en-US" dirty="0">
              <a:latin typeface="Arial" pitchFamily="34" charset="0"/>
              <a:cs typeface="Arial" pitchFamily="34" charset="0"/>
            </a:endParaRP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59D27-ADC4-4FEA-B48D-322F84B3B55B}" type="slidenum">
              <a:rPr lang="ko-KR" altLang="en-US" smtClean="0"/>
              <a:t>32</a:t>
            </a:fld>
            <a:endParaRPr lang="ko-KR" altLang="en-US"/>
          </a:p>
        </p:txBody>
      </p:sp>
      <p:grpSp>
        <p:nvGrpSpPr>
          <p:cNvPr id="5" name="그룹 4"/>
          <p:cNvGrpSpPr/>
          <p:nvPr/>
        </p:nvGrpSpPr>
        <p:grpSpPr>
          <a:xfrm>
            <a:off x="683568" y="3034572"/>
            <a:ext cx="8873925" cy="3145390"/>
            <a:chOff x="827584" y="2708920"/>
            <a:chExt cx="10563926" cy="3744416"/>
          </a:xfrm>
        </p:grpSpPr>
        <p:sp>
          <p:nvSpPr>
            <p:cNvPr id="6" name="모서리가 둥근 직사각형 5"/>
            <p:cNvSpPr/>
            <p:nvPr/>
          </p:nvSpPr>
          <p:spPr>
            <a:xfrm>
              <a:off x="827584" y="3609020"/>
              <a:ext cx="1512168" cy="504056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600" dirty="0" smtClean="0">
                  <a:latin typeface="Arial" pitchFamily="34" charset="0"/>
                  <a:cs typeface="Arial" pitchFamily="34" charset="0"/>
                </a:rPr>
                <a:t>Job type 1</a:t>
              </a:r>
              <a:endParaRPr lang="ko-KR" altLang="en-US" sz="16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834130" y="4869160"/>
              <a:ext cx="1505622" cy="504056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600" dirty="0" smtClean="0">
                  <a:latin typeface="Arial" pitchFamily="34" charset="0"/>
                  <a:cs typeface="Arial" pitchFamily="34" charset="0"/>
                </a:rPr>
                <a:t>Job type n</a:t>
              </a:r>
              <a:endParaRPr lang="ko-KR" altLang="en-US" sz="16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" name="모서리가 둥근 직사각형 7"/>
            <p:cNvSpPr/>
            <p:nvPr/>
          </p:nvSpPr>
          <p:spPr>
            <a:xfrm>
              <a:off x="4860032" y="2708920"/>
              <a:ext cx="3168352" cy="3744416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tIns="0" rtlCol="0" anchor="t"/>
            <a:lstStyle/>
            <a:p>
              <a:pPr algn="ctr"/>
              <a:r>
                <a:rPr lang="en-US" altLang="ko-KR" sz="1600" b="1" dirty="0" smtClean="0">
                  <a:latin typeface="Arial" pitchFamily="34" charset="0"/>
                  <a:cs typeface="Arial" pitchFamily="34" charset="0"/>
                </a:rPr>
                <a:t>Resource 1</a:t>
              </a:r>
            </a:p>
          </p:txBody>
        </p:sp>
        <p:sp>
          <p:nvSpPr>
            <p:cNvPr id="9" name="모서리가 둥근 직사각형 8"/>
            <p:cNvSpPr/>
            <p:nvPr/>
          </p:nvSpPr>
          <p:spPr>
            <a:xfrm>
              <a:off x="5265022" y="3248980"/>
              <a:ext cx="2331314" cy="576064"/>
            </a:xfrm>
            <a:prstGeom prst="roundRect">
              <a:avLst/>
            </a:prstGeom>
            <a:ln w="19050"/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ko-KR" sz="1600" dirty="0" smtClean="0">
                  <a:latin typeface="Arial" pitchFamily="34" charset="0"/>
                  <a:cs typeface="Arial" pitchFamily="34" charset="0"/>
                </a:rPr>
                <a:t>Processor architecture</a:t>
              </a:r>
              <a:endParaRPr lang="ko-KR" altLang="en-US" sz="16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" name="모서리가 둥근 직사각형 9"/>
            <p:cNvSpPr/>
            <p:nvPr/>
          </p:nvSpPr>
          <p:spPr>
            <a:xfrm>
              <a:off x="5257443" y="3933056"/>
              <a:ext cx="2331314" cy="576064"/>
            </a:xfrm>
            <a:prstGeom prst="roundRect">
              <a:avLst/>
            </a:prstGeom>
            <a:ln w="19050"/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ko-KR" sz="1600" dirty="0" smtClean="0">
                  <a:latin typeface="Arial" pitchFamily="34" charset="0"/>
                  <a:cs typeface="Arial" pitchFamily="34" charset="0"/>
                </a:rPr>
                <a:t>Memory</a:t>
              </a:r>
              <a:endParaRPr lang="ko-KR" altLang="en-US" sz="16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" name="모서리가 둥근 직사각형 10"/>
            <p:cNvSpPr/>
            <p:nvPr/>
          </p:nvSpPr>
          <p:spPr>
            <a:xfrm>
              <a:off x="5265022" y="5301208"/>
              <a:ext cx="2331314" cy="576064"/>
            </a:xfrm>
            <a:prstGeom prst="roundRect">
              <a:avLst/>
            </a:prstGeom>
            <a:ln w="19050"/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ko-KR" sz="1600" dirty="0" smtClean="0">
                  <a:latin typeface="Arial" pitchFamily="34" charset="0"/>
                  <a:cs typeface="Arial" pitchFamily="34" charset="0"/>
                </a:rPr>
                <a:t>Communication</a:t>
              </a:r>
              <a:endParaRPr lang="ko-KR" altLang="en-US" sz="16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" name="모서리가 둥근 직사각형 11"/>
            <p:cNvSpPr/>
            <p:nvPr/>
          </p:nvSpPr>
          <p:spPr>
            <a:xfrm>
              <a:off x="5257443" y="4617132"/>
              <a:ext cx="2331314" cy="576064"/>
            </a:xfrm>
            <a:prstGeom prst="roundRect">
              <a:avLst/>
            </a:prstGeom>
            <a:ln w="19050"/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ko-KR" sz="1600" dirty="0" smtClean="0">
                  <a:latin typeface="Arial" pitchFamily="34" charset="0"/>
                  <a:cs typeface="Arial" pitchFamily="34" charset="0"/>
                </a:rPr>
                <a:t>Execution model</a:t>
              </a:r>
              <a:endParaRPr lang="ko-KR" altLang="en-US" sz="16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" name="모서리가 둥근 직사각형 12"/>
            <p:cNvSpPr/>
            <p:nvPr/>
          </p:nvSpPr>
          <p:spPr>
            <a:xfrm>
              <a:off x="5265022" y="5985284"/>
              <a:ext cx="2331314" cy="360040"/>
            </a:xfrm>
            <a:prstGeom prst="roundRect">
              <a:avLst/>
            </a:prstGeom>
            <a:ln w="19050"/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ko-KR" sz="1600" dirty="0" smtClean="0">
                  <a:latin typeface="Arial" pitchFamily="34" charset="0"/>
                  <a:cs typeface="Arial" pitchFamily="34" charset="0"/>
                </a:rPr>
                <a:t>…</a:t>
              </a:r>
              <a:endParaRPr lang="ko-KR" altLang="en-US" sz="1600" dirty="0"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14" name="직선 화살표 연결선 13"/>
            <p:cNvCxnSpPr>
              <a:stCxn id="6" idx="3"/>
              <a:endCxn id="9" idx="1"/>
            </p:cNvCxnSpPr>
            <p:nvPr/>
          </p:nvCxnSpPr>
          <p:spPr>
            <a:xfrm flipV="1">
              <a:off x="2339752" y="3537012"/>
              <a:ext cx="2925270" cy="324036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5" name="직선 화살표 연결선 14"/>
            <p:cNvCxnSpPr>
              <a:stCxn id="6" idx="3"/>
              <a:endCxn id="10" idx="1"/>
            </p:cNvCxnSpPr>
            <p:nvPr/>
          </p:nvCxnSpPr>
          <p:spPr>
            <a:xfrm>
              <a:off x="2339752" y="3861048"/>
              <a:ext cx="2917691" cy="360040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6" name="직선 화살표 연결선 15"/>
            <p:cNvCxnSpPr>
              <a:stCxn id="6" idx="3"/>
              <a:endCxn id="12" idx="1"/>
            </p:cNvCxnSpPr>
            <p:nvPr/>
          </p:nvCxnSpPr>
          <p:spPr>
            <a:xfrm>
              <a:off x="2339752" y="3861048"/>
              <a:ext cx="2917691" cy="1044116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7" name="직선 화살표 연결선 16"/>
            <p:cNvCxnSpPr>
              <a:stCxn id="6" idx="3"/>
              <a:endCxn id="11" idx="1"/>
            </p:cNvCxnSpPr>
            <p:nvPr/>
          </p:nvCxnSpPr>
          <p:spPr>
            <a:xfrm>
              <a:off x="2339752" y="3861048"/>
              <a:ext cx="2925270" cy="1728192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8" name="직선 화살표 연결선 17"/>
            <p:cNvCxnSpPr>
              <a:stCxn id="6" idx="3"/>
              <a:endCxn id="13" idx="1"/>
            </p:cNvCxnSpPr>
            <p:nvPr/>
          </p:nvCxnSpPr>
          <p:spPr>
            <a:xfrm>
              <a:off x="2339752" y="3861048"/>
              <a:ext cx="2925270" cy="2304256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9" name="직선 화살표 연결선 18"/>
            <p:cNvCxnSpPr>
              <a:stCxn id="7" idx="3"/>
              <a:endCxn id="9" idx="1"/>
            </p:cNvCxnSpPr>
            <p:nvPr/>
          </p:nvCxnSpPr>
          <p:spPr>
            <a:xfrm flipV="1">
              <a:off x="2339752" y="3537012"/>
              <a:ext cx="2925270" cy="1584176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0" name="직선 화살표 연결선 19"/>
            <p:cNvCxnSpPr>
              <a:stCxn id="7" idx="3"/>
              <a:endCxn id="10" idx="1"/>
            </p:cNvCxnSpPr>
            <p:nvPr/>
          </p:nvCxnSpPr>
          <p:spPr>
            <a:xfrm flipV="1">
              <a:off x="2339752" y="4221088"/>
              <a:ext cx="2917691" cy="900100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1" name="직선 화살표 연결선 20"/>
            <p:cNvCxnSpPr>
              <a:stCxn id="7" idx="3"/>
              <a:endCxn id="12" idx="1"/>
            </p:cNvCxnSpPr>
            <p:nvPr/>
          </p:nvCxnSpPr>
          <p:spPr>
            <a:xfrm flipV="1">
              <a:off x="2339752" y="4905164"/>
              <a:ext cx="2917691" cy="216024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2" name="직선 화살표 연결선 21"/>
            <p:cNvCxnSpPr>
              <a:stCxn id="7" idx="3"/>
              <a:endCxn id="11" idx="1"/>
            </p:cNvCxnSpPr>
            <p:nvPr/>
          </p:nvCxnSpPr>
          <p:spPr>
            <a:xfrm>
              <a:off x="2339752" y="5121188"/>
              <a:ext cx="2925270" cy="468052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3" name="직선 화살표 연결선 22"/>
            <p:cNvCxnSpPr>
              <a:stCxn id="7" idx="3"/>
              <a:endCxn id="13" idx="1"/>
            </p:cNvCxnSpPr>
            <p:nvPr/>
          </p:nvCxnSpPr>
          <p:spPr>
            <a:xfrm>
              <a:off x="2339752" y="5121188"/>
              <a:ext cx="2925270" cy="1044116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sp>
          <p:nvSpPr>
            <p:cNvPr id="24" name="모서리가 둥근 직사각형 23"/>
            <p:cNvSpPr/>
            <p:nvPr/>
          </p:nvSpPr>
          <p:spPr>
            <a:xfrm>
              <a:off x="8223158" y="2708920"/>
              <a:ext cx="3168352" cy="3744416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tIns="0" rtlCol="0" anchor="t"/>
            <a:lstStyle/>
            <a:p>
              <a:r>
                <a:rPr lang="en-US" altLang="ko-KR" sz="1600" b="1" dirty="0" smtClean="0">
                  <a:latin typeface="Arial" pitchFamily="34" charset="0"/>
                  <a:cs typeface="Arial" pitchFamily="34" charset="0"/>
                </a:rPr>
                <a:t>Resource 2</a:t>
              </a:r>
            </a:p>
          </p:txBody>
        </p:sp>
        <p:sp>
          <p:nvSpPr>
            <p:cNvPr id="25" name="모서리가 둥근 직사각형 24"/>
            <p:cNvSpPr/>
            <p:nvPr/>
          </p:nvSpPr>
          <p:spPr>
            <a:xfrm>
              <a:off x="8532440" y="3248980"/>
              <a:ext cx="2331314" cy="576064"/>
            </a:xfrm>
            <a:prstGeom prst="roundRect">
              <a:avLst/>
            </a:prstGeom>
            <a:ln w="19050"/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ko-KR" sz="1600" dirty="0" smtClean="0">
                  <a:latin typeface="Arial" pitchFamily="34" charset="0"/>
                  <a:cs typeface="Arial" pitchFamily="34" charset="0"/>
                </a:rPr>
                <a:t>Processor architecture</a:t>
              </a:r>
              <a:endParaRPr lang="ko-KR" altLang="en-US" sz="16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6" name="모서리가 둥근 직사각형 25"/>
            <p:cNvSpPr/>
            <p:nvPr/>
          </p:nvSpPr>
          <p:spPr>
            <a:xfrm>
              <a:off x="8524861" y="3933056"/>
              <a:ext cx="2331314" cy="576064"/>
            </a:xfrm>
            <a:prstGeom prst="roundRect">
              <a:avLst/>
            </a:prstGeom>
            <a:ln w="19050"/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ko-KR" sz="1600" dirty="0" smtClean="0">
                  <a:latin typeface="Arial" pitchFamily="34" charset="0"/>
                  <a:cs typeface="Arial" pitchFamily="34" charset="0"/>
                </a:rPr>
                <a:t>Memory</a:t>
              </a:r>
              <a:endParaRPr lang="ko-KR" altLang="en-US" sz="16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7" name="모서리가 둥근 직사각형 26"/>
            <p:cNvSpPr/>
            <p:nvPr/>
          </p:nvSpPr>
          <p:spPr>
            <a:xfrm>
              <a:off x="8532440" y="5301208"/>
              <a:ext cx="2331314" cy="576064"/>
            </a:xfrm>
            <a:prstGeom prst="roundRect">
              <a:avLst/>
            </a:prstGeom>
            <a:ln w="19050"/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ko-KR" sz="1600" dirty="0" smtClean="0">
                  <a:latin typeface="Arial" pitchFamily="34" charset="0"/>
                  <a:cs typeface="Arial" pitchFamily="34" charset="0"/>
                </a:rPr>
                <a:t>Communication</a:t>
              </a:r>
              <a:endParaRPr lang="ko-KR" altLang="en-US" sz="16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8" name="모서리가 둥근 직사각형 27"/>
            <p:cNvSpPr/>
            <p:nvPr/>
          </p:nvSpPr>
          <p:spPr>
            <a:xfrm>
              <a:off x="8524861" y="4617132"/>
              <a:ext cx="2331314" cy="576064"/>
            </a:xfrm>
            <a:prstGeom prst="roundRect">
              <a:avLst/>
            </a:prstGeom>
            <a:ln w="19050"/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ko-KR" sz="1600" dirty="0" smtClean="0">
                  <a:latin typeface="Arial" pitchFamily="34" charset="0"/>
                  <a:cs typeface="Arial" pitchFamily="34" charset="0"/>
                </a:rPr>
                <a:t>Execution model</a:t>
              </a:r>
              <a:endParaRPr lang="ko-KR" altLang="en-US" sz="16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9" name="모서리가 둥근 직사각형 28"/>
            <p:cNvSpPr/>
            <p:nvPr/>
          </p:nvSpPr>
          <p:spPr>
            <a:xfrm>
              <a:off x="8532440" y="5985284"/>
              <a:ext cx="2331314" cy="360040"/>
            </a:xfrm>
            <a:prstGeom prst="roundRect">
              <a:avLst/>
            </a:prstGeom>
            <a:ln w="19050"/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ko-KR" sz="1600" dirty="0" smtClean="0">
                  <a:latin typeface="Arial" pitchFamily="34" charset="0"/>
                  <a:cs typeface="Arial" pitchFamily="34" charset="0"/>
                </a:rPr>
                <a:t>…</a:t>
              </a:r>
              <a:endParaRPr lang="ko-KR" altLang="en-US" sz="16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405574" y="4271028"/>
              <a:ext cx="494628" cy="4396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b="1" dirty="0" smtClean="0">
                  <a:latin typeface="Arial" pitchFamily="34" charset="0"/>
                  <a:cs typeface="Arial" pitchFamily="34" charset="0"/>
                </a:rPr>
                <a:t>…</a:t>
              </a:r>
              <a:endParaRPr lang="ko-KR" altLang="en-US" b="1" dirty="0"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44625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latin typeface="Arial" pitchFamily="34" charset="0"/>
                <a:cs typeface="Arial" pitchFamily="34" charset="0"/>
              </a:rPr>
              <a:t>Performance Model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>
                <a:latin typeface="Arial" pitchFamily="34" charset="0"/>
                <a:cs typeface="Arial" pitchFamily="34" charset="0"/>
              </a:rPr>
              <a:t>Abstract the complex relationship as an expected, linear model</a:t>
            </a: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59D27-ADC4-4FEA-B48D-322F84B3B55B}" type="slidenum">
              <a:rPr lang="ko-KR" altLang="en-US" smtClean="0"/>
              <a:t>33</a:t>
            </a:fld>
            <a:endParaRPr lang="ko-KR" altLang="en-US"/>
          </a:p>
        </p:txBody>
      </p:sp>
      <p:grpSp>
        <p:nvGrpSpPr>
          <p:cNvPr id="5" name="그룹 4"/>
          <p:cNvGrpSpPr/>
          <p:nvPr/>
        </p:nvGrpSpPr>
        <p:grpSpPr>
          <a:xfrm>
            <a:off x="683568" y="3034572"/>
            <a:ext cx="8873925" cy="3145390"/>
            <a:chOff x="827584" y="2708920"/>
            <a:chExt cx="10563926" cy="3744416"/>
          </a:xfrm>
        </p:grpSpPr>
        <p:sp>
          <p:nvSpPr>
            <p:cNvPr id="6" name="모서리가 둥근 직사각형 5"/>
            <p:cNvSpPr/>
            <p:nvPr/>
          </p:nvSpPr>
          <p:spPr>
            <a:xfrm>
              <a:off x="827584" y="3609020"/>
              <a:ext cx="1512168" cy="504056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600" dirty="0" smtClean="0">
                  <a:latin typeface="Arial" pitchFamily="34" charset="0"/>
                  <a:cs typeface="Arial" pitchFamily="34" charset="0"/>
                </a:rPr>
                <a:t>Job type 1</a:t>
              </a:r>
              <a:endParaRPr lang="ko-KR" altLang="en-US" sz="16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834130" y="4869160"/>
              <a:ext cx="1505622" cy="504056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600" dirty="0" smtClean="0">
                  <a:latin typeface="Arial" pitchFamily="34" charset="0"/>
                  <a:cs typeface="Arial" pitchFamily="34" charset="0"/>
                </a:rPr>
                <a:t>Job type n</a:t>
              </a:r>
              <a:endParaRPr lang="ko-KR" altLang="en-US" sz="16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" name="모서리가 둥근 직사각형 7"/>
            <p:cNvSpPr/>
            <p:nvPr/>
          </p:nvSpPr>
          <p:spPr>
            <a:xfrm>
              <a:off x="4860032" y="2708920"/>
              <a:ext cx="3168352" cy="3744416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tIns="0" rtlCol="0" anchor="t"/>
            <a:lstStyle/>
            <a:p>
              <a:pPr algn="ctr"/>
              <a:r>
                <a:rPr lang="en-US" altLang="ko-KR" sz="1600" b="1" dirty="0" smtClean="0">
                  <a:latin typeface="Arial" pitchFamily="34" charset="0"/>
                  <a:cs typeface="Arial" pitchFamily="34" charset="0"/>
                </a:rPr>
                <a:t>Resource 1</a:t>
              </a:r>
            </a:p>
          </p:txBody>
        </p:sp>
        <p:sp>
          <p:nvSpPr>
            <p:cNvPr id="9" name="모서리가 둥근 직사각형 8"/>
            <p:cNvSpPr/>
            <p:nvPr/>
          </p:nvSpPr>
          <p:spPr>
            <a:xfrm>
              <a:off x="5265022" y="3248980"/>
              <a:ext cx="2331314" cy="576064"/>
            </a:xfrm>
            <a:prstGeom prst="roundRect">
              <a:avLst/>
            </a:prstGeom>
            <a:ln w="19050"/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ko-KR" sz="1600" dirty="0" smtClean="0">
                  <a:latin typeface="Arial" pitchFamily="34" charset="0"/>
                  <a:cs typeface="Arial" pitchFamily="34" charset="0"/>
                </a:rPr>
                <a:t>Processor architecture</a:t>
              </a:r>
              <a:endParaRPr lang="ko-KR" altLang="en-US" sz="16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" name="모서리가 둥근 직사각형 9"/>
            <p:cNvSpPr/>
            <p:nvPr/>
          </p:nvSpPr>
          <p:spPr>
            <a:xfrm>
              <a:off x="5257443" y="3933056"/>
              <a:ext cx="2331314" cy="576064"/>
            </a:xfrm>
            <a:prstGeom prst="roundRect">
              <a:avLst/>
            </a:prstGeom>
            <a:ln w="19050"/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ko-KR" sz="1600" dirty="0" smtClean="0">
                  <a:latin typeface="Arial" pitchFamily="34" charset="0"/>
                  <a:cs typeface="Arial" pitchFamily="34" charset="0"/>
                </a:rPr>
                <a:t>Memory</a:t>
              </a:r>
              <a:endParaRPr lang="ko-KR" altLang="en-US" sz="16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" name="모서리가 둥근 직사각형 10"/>
            <p:cNvSpPr/>
            <p:nvPr/>
          </p:nvSpPr>
          <p:spPr>
            <a:xfrm>
              <a:off x="5265022" y="5301208"/>
              <a:ext cx="2331314" cy="576064"/>
            </a:xfrm>
            <a:prstGeom prst="roundRect">
              <a:avLst/>
            </a:prstGeom>
            <a:ln w="19050"/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ko-KR" sz="1600" dirty="0" smtClean="0">
                  <a:latin typeface="Arial" pitchFamily="34" charset="0"/>
                  <a:cs typeface="Arial" pitchFamily="34" charset="0"/>
                </a:rPr>
                <a:t>Communication</a:t>
              </a:r>
              <a:endParaRPr lang="ko-KR" altLang="en-US" sz="16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" name="모서리가 둥근 직사각형 11"/>
            <p:cNvSpPr/>
            <p:nvPr/>
          </p:nvSpPr>
          <p:spPr>
            <a:xfrm>
              <a:off x="5257443" y="4617132"/>
              <a:ext cx="2331314" cy="576064"/>
            </a:xfrm>
            <a:prstGeom prst="roundRect">
              <a:avLst/>
            </a:prstGeom>
            <a:ln w="19050"/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ko-KR" sz="1600" dirty="0" smtClean="0">
                  <a:latin typeface="Arial" pitchFamily="34" charset="0"/>
                  <a:cs typeface="Arial" pitchFamily="34" charset="0"/>
                </a:rPr>
                <a:t>Execution model</a:t>
              </a:r>
              <a:endParaRPr lang="ko-KR" altLang="en-US" sz="16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" name="모서리가 둥근 직사각형 12"/>
            <p:cNvSpPr/>
            <p:nvPr/>
          </p:nvSpPr>
          <p:spPr>
            <a:xfrm>
              <a:off x="5265022" y="5985284"/>
              <a:ext cx="2331314" cy="360040"/>
            </a:xfrm>
            <a:prstGeom prst="roundRect">
              <a:avLst/>
            </a:prstGeom>
            <a:ln w="19050"/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ko-KR" sz="1600" dirty="0" smtClean="0">
                  <a:latin typeface="Arial" pitchFamily="34" charset="0"/>
                  <a:cs typeface="Arial" pitchFamily="34" charset="0"/>
                </a:rPr>
                <a:t>…</a:t>
              </a:r>
              <a:endParaRPr lang="ko-KR" altLang="en-US" sz="16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4" name="모서리가 둥근 직사각형 23"/>
            <p:cNvSpPr/>
            <p:nvPr/>
          </p:nvSpPr>
          <p:spPr>
            <a:xfrm>
              <a:off x="8223158" y="2708920"/>
              <a:ext cx="3168352" cy="3744416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tIns="0" rtlCol="0" anchor="t"/>
            <a:lstStyle/>
            <a:p>
              <a:r>
                <a:rPr lang="en-US" altLang="ko-KR" sz="1600" b="1" dirty="0" smtClean="0">
                  <a:latin typeface="Arial" pitchFamily="34" charset="0"/>
                  <a:cs typeface="Arial" pitchFamily="34" charset="0"/>
                </a:rPr>
                <a:t>Resource 2</a:t>
              </a:r>
            </a:p>
          </p:txBody>
        </p:sp>
        <p:sp>
          <p:nvSpPr>
            <p:cNvPr id="25" name="모서리가 둥근 직사각형 24"/>
            <p:cNvSpPr/>
            <p:nvPr/>
          </p:nvSpPr>
          <p:spPr>
            <a:xfrm>
              <a:off x="8532440" y="3248980"/>
              <a:ext cx="2331314" cy="576064"/>
            </a:xfrm>
            <a:prstGeom prst="roundRect">
              <a:avLst/>
            </a:prstGeom>
            <a:ln w="19050"/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ko-KR" sz="1600" dirty="0" smtClean="0">
                  <a:latin typeface="Arial" pitchFamily="34" charset="0"/>
                  <a:cs typeface="Arial" pitchFamily="34" charset="0"/>
                </a:rPr>
                <a:t>Processor architecture</a:t>
              </a:r>
              <a:endParaRPr lang="ko-KR" altLang="en-US" sz="16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6" name="모서리가 둥근 직사각형 25"/>
            <p:cNvSpPr/>
            <p:nvPr/>
          </p:nvSpPr>
          <p:spPr>
            <a:xfrm>
              <a:off x="8524861" y="3933056"/>
              <a:ext cx="2331314" cy="576064"/>
            </a:xfrm>
            <a:prstGeom prst="roundRect">
              <a:avLst/>
            </a:prstGeom>
            <a:ln w="19050"/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ko-KR" sz="1600" dirty="0" smtClean="0">
                  <a:latin typeface="Arial" pitchFamily="34" charset="0"/>
                  <a:cs typeface="Arial" pitchFamily="34" charset="0"/>
                </a:rPr>
                <a:t>Memory</a:t>
              </a:r>
              <a:endParaRPr lang="ko-KR" altLang="en-US" sz="16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7" name="모서리가 둥근 직사각형 26"/>
            <p:cNvSpPr/>
            <p:nvPr/>
          </p:nvSpPr>
          <p:spPr>
            <a:xfrm>
              <a:off x="8532440" y="5301208"/>
              <a:ext cx="2331314" cy="576064"/>
            </a:xfrm>
            <a:prstGeom prst="roundRect">
              <a:avLst/>
            </a:prstGeom>
            <a:ln w="19050"/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ko-KR" sz="1600" dirty="0" smtClean="0">
                  <a:latin typeface="Arial" pitchFamily="34" charset="0"/>
                  <a:cs typeface="Arial" pitchFamily="34" charset="0"/>
                </a:rPr>
                <a:t>Communication</a:t>
              </a:r>
              <a:endParaRPr lang="ko-KR" altLang="en-US" sz="16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8" name="모서리가 둥근 직사각형 27"/>
            <p:cNvSpPr/>
            <p:nvPr/>
          </p:nvSpPr>
          <p:spPr>
            <a:xfrm>
              <a:off x="8524861" y="4617132"/>
              <a:ext cx="2331314" cy="576064"/>
            </a:xfrm>
            <a:prstGeom prst="roundRect">
              <a:avLst/>
            </a:prstGeom>
            <a:ln w="19050"/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ko-KR" sz="1600" dirty="0" smtClean="0">
                  <a:latin typeface="Arial" pitchFamily="34" charset="0"/>
                  <a:cs typeface="Arial" pitchFamily="34" charset="0"/>
                </a:rPr>
                <a:t>Execution model</a:t>
              </a:r>
              <a:endParaRPr lang="ko-KR" altLang="en-US" sz="16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9" name="모서리가 둥근 직사각형 28"/>
            <p:cNvSpPr/>
            <p:nvPr/>
          </p:nvSpPr>
          <p:spPr>
            <a:xfrm>
              <a:off x="8532440" y="5985284"/>
              <a:ext cx="2331314" cy="360040"/>
            </a:xfrm>
            <a:prstGeom prst="roundRect">
              <a:avLst/>
            </a:prstGeom>
            <a:ln w="19050"/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ko-KR" sz="1600" dirty="0" smtClean="0">
                  <a:latin typeface="Arial" pitchFamily="34" charset="0"/>
                  <a:cs typeface="Arial" pitchFamily="34" charset="0"/>
                </a:rPr>
                <a:t>…</a:t>
              </a:r>
              <a:endParaRPr lang="ko-KR" altLang="en-US" sz="16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405574" y="4271028"/>
              <a:ext cx="494628" cy="4396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b="1" dirty="0" smtClean="0">
                  <a:latin typeface="Arial" pitchFamily="34" charset="0"/>
                  <a:cs typeface="Arial" pitchFamily="34" charset="0"/>
                </a:rPr>
                <a:t>…</a:t>
              </a:r>
              <a:endParaRPr lang="ko-KR" altLang="en-US" b="1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34" name="그룹 33"/>
          <p:cNvGrpSpPr/>
          <p:nvPr/>
        </p:nvGrpSpPr>
        <p:grpSpPr>
          <a:xfrm>
            <a:off x="1691680" y="3774626"/>
            <a:ext cx="2629336" cy="1653756"/>
            <a:chOff x="1821722" y="2994811"/>
            <a:chExt cx="2952328" cy="1856906"/>
          </a:xfrm>
        </p:grpSpPr>
        <p:sp>
          <p:nvSpPr>
            <p:cNvPr id="35" name="왼쪽/오른쪽 화살표 34"/>
            <p:cNvSpPr/>
            <p:nvPr/>
          </p:nvSpPr>
          <p:spPr>
            <a:xfrm>
              <a:off x="1821722" y="3527220"/>
              <a:ext cx="2952328" cy="720080"/>
            </a:xfrm>
            <a:prstGeom prst="leftRightArrow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6" name="모서리가 둥근 직사각형 35"/>
            <p:cNvSpPr/>
            <p:nvPr/>
          </p:nvSpPr>
          <p:spPr>
            <a:xfrm>
              <a:off x="2389069" y="2994811"/>
              <a:ext cx="1858260" cy="1856906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ko-KR" sz="2400" b="1" dirty="0" smtClean="0">
                  <a:solidFill>
                    <a:schemeClr val="accent3"/>
                  </a:solidFill>
                  <a:latin typeface="Arial" pitchFamily="34" charset="0"/>
                  <a:cs typeface="Arial" pitchFamily="34" charset="0"/>
                </a:rPr>
                <a:t>Expected, linear Running Time</a:t>
              </a:r>
              <a:endParaRPr lang="ko-KR" altLang="en-US" sz="2400" b="1" dirty="0">
                <a:solidFill>
                  <a:schemeClr val="accent3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35450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latin typeface="Arial" pitchFamily="34" charset="0"/>
                <a:cs typeface="Arial" pitchFamily="34" charset="0"/>
              </a:rPr>
              <a:t>Performance Model</a:t>
            </a:r>
            <a:endParaRPr lang="ko-KR" alt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4509120"/>
            <a:ext cx="8229600" cy="1905076"/>
          </a:xfrm>
        </p:spPr>
        <p:txBody>
          <a:bodyPr tIns="0">
            <a:normAutofit/>
          </a:bodyPr>
          <a:lstStyle/>
          <a:p>
            <a:r>
              <a:rPr lang="en-US" altLang="ko-KR" sz="2800" dirty="0" smtClean="0">
                <a:latin typeface="Arial" pitchFamily="34" charset="0"/>
                <a:cs typeface="Arial" pitchFamily="34" charset="0"/>
              </a:rPr>
              <a:t>Running time is </a:t>
            </a:r>
            <a:r>
              <a:rPr lang="en-US" altLang="ko-KR" sz="2800" dirty="0" smtClean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linearly increased</a:t>
            </a:r>
            <a:r>
              <a:rPr lang="en-US" altLang="ko-KR" sz="2800" dirty="0" smtClean="0">
                <a:latin typeface="Arial" pitchFamily="34" charset="0"/>
                <a:cs typeface="Arial" pitchFamily="34" charset="0"/>
              </a:rPr>
              <a:t> as the number of jobs is increased</a:t>
            </a: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59D27-ADC4-4FEA-B48D-322F84B3B55B}" type="slidenum">
              <a:rPr lang="ko-KR" altLang="en-US" smtClean="0">
                <a:latin typeface="Arial" pitchFamily="34" charset="0"/>
                <a:cs typeface="Arial" pitchFamily="34" charset="0"/>
              </a:rPr>
              <a:t>34</a:t>
            </a:fld>
            <a:endParaRPr lang="ko-KR" altLang="en-US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861" y="1772816"/>
            <a:ext cx="7628281" cy="25797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79127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861" y="1772816"/>
            <a:ext cx="7628281" cy="25797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latin typeface="Arial" pitchFamily="34" charset="0"/>
                <a:cs typeface="Arial" pitchFamily="34" charset="0"/>
              </a:rPr>
              <a:t>Performance Model</a:t>
            </a:r>
            <a:endParaRPr lang="ko-KR" alt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4509120"/>
            <a:ext cx="8229600" cy="1905076"/>
          </a:xfrm>
        </p:spPr>
        <p:txBody>
          <a:bodyPr tIns="0">
            <a:noAutofit/>
          </a:bodyPr>
          <a:lstStyle/>
          <a:p>
            <a:r>
              <a:rPr lang="en-US" altLang="ko-KR" sz="2800" dirty="0" smtClean="0">
                <a:latin typeface="Arial" pitchFamily="34" charset="0"/>
                <a:cs typeface="Arial" pitchFamily="34" charset="0"/>
              </a:rPr>
              <a:t>Running time is </a:t>
            </a:r>
            <a:r>
              <a:rPr lang="en-US" altLang="ko-KR" sz="2800" dirty="0" smtClean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linearly increased</a:t>
            </a:r>
            <a:r>
              <a:rPr lang="en-US" altLang="ko-KR" sz="2800" dirty="0" smtClean="0">
                <a:latin typeface="Arial" pitchFamily="34" charset="0"/>
                <a:cs typeface="Arial" pitchFamily="34" charset="0"/>
              </a:rPr>
              <a:t> as the number of jobs is increased</a:t>
            </a:r>
          </a:p>
          <a:p>
            <a:r>
              <a:rPr lang="en-US" altLang="ko-KR" sz="2800" dirty="0" smtClean="0">
                <a:latin typeface="Arial" pitchFamily="34" charset="0"/>
                <a:cs typeface="Arial" pitchFamily="34" charset="0"/>
              </a:rPr>
              <a:t>Each computing resource requires a specific amount of </a:t>
            </a:r>
            <a:r>
              <a:rPr lang="en-US" altLang="ko-KR" sz="2800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setup cost</a:t>
            </a: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59D27-ADC4-4FEA-B48D-322F84B3B55B}" type="slidenum">
              <a:rPr lang="ko-KR" altLang="en-US" smtClean="0">
                <a:latin typeface="Arial" pitchFamily="34" charset="0"/>
                <a:cs typeface="Arial" pitchFamily="34" charset="0"/>
              </a:rPr>
              <a:t>35</a:t>
            </a:fld>
            <a:endParaRPr lang="ko-KR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타원 3"/>
          <p:cNvSpPr/>
          <p:nvPr/>
        </p:nvSpPr>
        <p:spPr>
          <a:xfrm>
            <a:off x="1196502" y="3277488"/>
            <a:ext cx="648072" cy="648072"/>
          </a:xfrm>
          <a:prstGeom prst="ellipse">
            <a:avLst/>
          </a:prstGeom>
          <a:noFill/>
          <a:ln w="57150">
            <a:solidFill>
              <a:srgbClr val="FF000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46546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latin typeface="Arial" pitchFamily="34" charset="0"/>
                <a:cs typeface="Arial" pitchFamily="34" charset="0"/>
              </a:rPr>
              <a:t>Performance Model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4206687"/>
            <a:ext cx="8229600" cy="2193107"/>
          </a:xfrm>
        </p:spPr>
        <p:txBody>
          <a:bodyPr>
            <a:normAutofit/>
          </a:bodyPr>
          <a:lstStyle/>
          <a:p>
            <a:r>
              <a:rPr lang="en-US" altLang="ko-KR" dirty="0" smtClean="0">
                <a:solidFill>
                  <a:schemeClr val="accent5"/>
                </a:solidFill>
              </a:rPr>
              <a:t>Inter-device data transfer time </a:t>
            </a:r>
            <a:r>
              <a:rPr lang="en-US" altLang="ko-KR" dirty="0" smtClean="0"/>
              <a:t>depends on the pair of devices</a:t>
            </a:r>
          </a:p>
          <a:p>
            <a:r>
              <a:rPr lang="en-US" altLang="ko-KR" dirty="0" smtClean="0"/>
              <a:t>Data transfer time is linearly increased as the number of jobs is increased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59D27-ADC4-4FEA-B48D-322F84B3B55B}" type="slidenum">
              <a:rPr lang="ko-KR" altLang="en-US" smtClean="0"/>
              <a:t>36</a:t>
            </a:fld>
            <a:endParaRPr lang="ko-KR" altLang="en-US"/>
          </a:p>
        </p:txBody>
      </p:sp>
      <p:pic>
        <p:nvPicPr>
          <p:cNvPr id="23" name="Picture 2" descr="http://www.blogcdn.com/www.engadget.com/media/2008/08/8-2-08-9800_gt_geforc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1614" y="2420888"/>
            <a:ext cx="2178818" cy="1368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http://www.nvidia.co.kr/docs/IO/53566/tesla_c870_prod_shot_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276872"/>
            <a:ext cx="2401058" cy="1507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http://postfiles12.naver.net/data11/2005/10/1/219/xeon-cpu-cjs5364.jpg?type=w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734" b="95562" l="3778" r="9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768" y="1411175"/>
            <a:ext cx="1728193" cy="1081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구부러진 연결선 5"/>
          <p:cNvCxnSpPr>
            <a:stCxn id="25" idx="1"/>
            <a:endCxn id="24" idx="0"/>
          </p:cNvCxnSpPr>
          <p:nvPr/>
        </p:nvCxnSpPr>
        <p:spPr>
          <a:xfrm rot="10800000" flipV="1">
            <a:off x="2028114" y="1952036"/>
            <a:ext cx="1600655" cy="324836"/>
          </a:xfrm>
          <a:prstGeom prst="curvedConnector2">
            <a:avLst/>
          </a:prstGeom>
          <a:ln w="38100">
            <a:solidFill>
              <a:schemeClr val="accent5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구부러진 연결선 10"/>
          <p:cNvCxnSpPr>
            <a:stCxn id="23" idx="0"/>
            <a:endCxn id="25" idx="3"/>
          </p:cNvCxnSpPr>
          <p:nvPr/>
        </p:nvCxnSpPr>
        <p:spPr>
          <a:xfrm rot="16200000" flipV="1">
            <a:off x="6129566" y="1179431"/>
            <a:ext cx="468852" cy="2014062"/>
          </a:xfrm>
          <a:prstGeom prst="curvedConnector2">
            <a:avLst/>
          </a:prstGeom>
          <a:ln w="38100">
            <a:solidFill>
              <a:schemeClr val="accent5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구부러진 연결선 13"/>
          <p:cNvCxnSpPr>
            <a:stCxn id="23" idx="2"/>
            <a:endCxn id="24" idx="2"/>
          </p:cNvCxnSpPr>
          <p:nvPr/>
        </p:nvCxnSpPr>
        <p:spPr>
          <a:xfrm rot="5400000" flipH="1">
            <a:off x="4697282" y="1115445"/>
            <a:ext cx="4572" cy="5342910"/>
          </a:xfrm>
          <a:prstGeom prst="curvedConnector3">
            <a:avLst>
              <a:gd name="adj1" fmla="val -6379309"/>
            </a:avLst>
          </a:prstGeom>
          <a:ln w="38100">
            <a:solidFill>
              <a:schemeClr val="accent5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0425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ko-KR" dirty="0" smtClean="0">
                <a:latin typeface="Arial" pitchFamily="34" charset="0"/>
                <a:cs typeface="Arial" pitchFamily="34" charset="0"/>
              </a:rPr>
              <a:t>Expected Running Time </a:t>
            </a:r>
            <a:r>
              <a:rPr lang="en-US" altLang="ko-KR" dirty="0">
                <a:latin typeface="Arial" pitchFamily="34" charset="0"/>
                <a:cs typeface="Arial" pitchFamily="34" charset="0"/>
              </a:rPr>
              <a:t>Model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ko-KR" sz="2800" dirty="0" smtClean="0"/>
              <a:t>T() : Expected </a:t>
            </a:r>
            <a:r>
              <a:rPr lang="en-US" altLang="ko-KR" sz="2800" dirty="0"/>
              <a:t>running time on computing resource </a:t>
            </a:r>
            <a:r>
              <a:rPr lang="en-US" altLang="ko-KR" sz="2800" b="0" i="1" dirty="0" err="1" smtClean="0"/>
              <a:t>i</a:t>
            </a:r>
            <a:r>
              <a:rPr lang="en-US" altLang="ko-KR" sz="2800" dirty="0" smtClean="0"/>
              <a:t> </a:t>
            </a:r>
            <a:r>
              <a:rPr lang="en-US" altLang="ko-KR" sz="2800" dirty="0"/>
              <a:t>for processing </a:t>
            </a:r>
            <a:r>
              <a:rPr lang="en-US" altLang="ko-KR" sz="2800" b="0" i="1" dirty="0" smtClean="0"/>
              <a:t>n</a:t>
            </a:r>
            <a:r>
              <a:rPr lang="en-US" altLang="ko-KR" sz="2800" dirty="0" smtClean="0"/>
              <a:t> jobs of job types </a:t>
            </a:r>
            <a:r>
              <a:rPr lang="en-US" altLang="ko-KR" sz="2800" b="0" i="1" dirty="0" smtClean="0"/>
              <a:t>j </a:t>
            </a:r>
            <a:r>
              <a:rPr lang="en-US" altLang="ko-KR" sz="2800" dirty="0"/>
              <a:t>that are </a:t>
            </a:r>
            <a:r>
              <a:rPr lang="en-US" altLang="ko-KR" sz="2800" dirty="0" smtClean="0"/>
              <a:t>generated </a:t>
            </a:r>
            <a:r>
              <a:rPr lang="en-US" altLang="ko-KR" sz="2800" dirty="0"/>
              <a:t>from computing resource </a:t>
            </a:r>
            <a:r>
              <a:rPr lang="en-US" altLang="ko-KR" sz="2800" b="0" i="1" dirty="0"/>
              <a:t>k</a:t>
            </a:r>
            <a:endParaRPr lang="ko-KR" altLang="en-US" sz="2800" b="0" i="1" dirty="0"/>
          </a:p>
          <a:p>
            <a:endParaRPr lang="ko-KR" altLang="en-US" sz="280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59D27-ADC4-4FEA-B48D-322F84B3B55B}" type="slidenum">
              <a:rPr lang="ko-KR" altLang="en-US" smtClean="0"/>
              <a:t>37</a:t>
            </a:fld>
            <a:endParaRPr lang="ko-KR" altLang="en-US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704" y="4491022"/>
            <a:ext cx="7821454" cy="1225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7" name="직선 연결선 16"/>
          <p:cNvCxnSpPr/>
          <p:nvPr/>
        </p:nvCxnSpPr>
        <p:spPr>
          <a:xfrm>
            <a:off x="3336026" y="5292706"/>
            <a:ext cx="1440160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0" name="직선 연결선 19"/>
          <p:cNvCxnSpPr/>
          <p:nvPr/>
        </p:nvCxnSpPr>
        <p:spPr>
          <a:xfrm>
            <a:off x="5216562" y="5325541"/>
            <a:ext cx="2307766" cy="0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2" name="직선 연결선 21"/>
          <p:cNvCxnSpPr/>
          <p:nvPr/>
        </p:nvCxnSpPr>
        <p:spPr>
          <a:xfrm>
            <a:off x="3625133" y="5691375"/>
            <a:ext cx="3107107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3445691" y="3855371"/>
            <a:ext cx="1388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solidFill>
                  <a:schemeClr val="accent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Setup time</a:t>
            </a:r>
            <a:endParaRPr lang="ko-KR" altLang="en-US" b="1" dirty="0">
              <a:solidFill>
                <a:schemeClr val="accent6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436096" y="4024978"/>
            <a:ext cx="1937197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solidFill>
                  <a:schemeClr val="accent3"/>
                </a:solidFill>
              </a:rPr>
              <a:t>Processing time</a:t>
            </a:r>
            <a:endParaRPr lang="ko-KR" altLang="en-US" b="1" dirty="0">
              <a:solidFill>
                <a:schemeClr val="accent3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165637" y="5773145"/>
            <a:ext cx="2207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solidFill>
                  <a:schemeClr val="accent5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Data transfer time</a:t>
            </a:r>
            <a:endParaRPr lang="ko-KR" altLang="en-US" b="1" dirty="0">
              <a:solidFill>
                <a:schemeClr val="accent5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cxnSp>
        <p:nvCxnSpPr>
          <p:cNvPr id="27" name="직선 연결선 26"/>
          <p:cNvCxnSpPr/>
          <p:nvPr/>
        </p:nvCxnSpPr>
        <p:spPr>
          <a:xfrm>
            <a:off x="4139952" y="4275141"/>
            <a:ext cx="1" cy="664461"/>
          </a:xfrm>
          <a:prstGeom prst="line">
            <a:avLst/>
          </a:prstGeom>
          <a:ln>
            <a:prstDash val="sysDot"/>
            <a:headEnd type="none" w="med" len="med"/>
            <a:tailEnd type="triangl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8" name="직선 연결선 27"/>
          <p:cNvCxnSpPr>
            <a:stCxn id="25" idx="2"/>
          </p:cNvCxnSpPr>
          <p:nvPr/>
        </p:nvCxnSpPr>
        <p:spPr>
          <a:xfrm>
            <a:off x="6404695" y="4394310"/>
            <a:ext cx="0" cy="600911"/>
          </a:xfrm>
          <a:prstGeom prst="line">
            <a:avLst/>
          </a:prstGeom>
          <a:ln>
            <a:prstDash val="sysDot"/>
            <a:headEnd type="none" w="med" len="med"/>
            <a:tailEnd type="triangle" w="med" len="me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9" name="직선 연결선 28"/>
          <p:cNvCxnSpPr>
            <a:stCxn id="26" idx="1"/>
          </p:cNvCxnSpPr>
          <p:nvPr/>
        </p:nvCxnSpPr>
        <p:spPr>
          <a:xfrm flipH="1" flipV="1">
            <a:off x="4834213" y="5773145"/>
            <a:ext cx="331424" cy="184666"/>
          </a:xfrm>
          <a:prstGeom prst="line">
            <a:avLst/>
          </a:prstGeom>
          <a:ln>
            <a:solidFill>
              <a:schemeClr val="accent5"/>
            </a:solidFill>
            <a:prstDash val="sysDot"/>
            <a:headEnd type="none" w="med" len="med"/>
            <a:tailEnd type="triangle" w="med" len="me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5995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704" y="4491022"/>
            <a:ext cx="7821454" cy="1225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ko-KR" dirty="0">
                <a:latin typeface="Arial" pitchFamily="34" charset="0"/>
                <a:cs typeface="Arial" pitchFamily="34" charset="0"/>
              </a:rPr>
              <a:t>Expected Running Time Model</a:t>
            </a:r>
            <a:endParaRPr lang="ko-KR" alt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ko-KR" sz="2800" dirty="0" smtClean="0">
                <a:latin typeface="Arial" pitchFamily="34" charset="0"/>
                <a:cs typeface="Arial" pitchFamily="34" charset="0"/>
              </a:rPr>
              <a:t>Measure coefficients of our linear formulation for each proximity query with sample jobs</a:t>
            </a:r>
          </a:p>
          <a:p>
            <a:pPr lvl="1"/>
            <a:r>
              <a:rPr lang="en-US" altLang="ko-KR" sz="2400" dirty="0" smtClean="0">
                <a:latin typeface="Arial" pitchFamily="34" charset="0"/>
                <a:cs typeface="Arial" pitchFamily="34" charset="0"/>
              </a:rPr>
              <a:t>The expected running time model shows </a:t>
            </a:r>
            <a:r>
              <a:rPr lang="en-US" altLang="ko-KR" sz="2400" b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high correlation</a:t>
            </a:r>
            <a:r>
              <a:rPr lang="en-US" altLang="ko-KR" sz="2400" dirty="0" smtClean="0">
                <a:latin typeface="Arial" pitchFamily="34" charset="0"/>
                <a:cs typeface="Arial" pitchFamily="34" charset="0"/>
              </a:rPr>
              <a:t> (0.91 on average) with the observed data in tested benchmarks</a:t>
            </a: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59D27-ADC4-4FEA-B48D-322F84B3B55B}" type="slidenum">
              <a:rPr lang="ko-KR" altLang="en-US" smtClean="0">
                <a:latin typeface="Arial" pitchFamily="34" charset="0"/>
                <a:cs typeface="Arial" pitchFamily="34" charset="0"/>
              </a:rPr>
              <a:t>38</a:t>
            </a:fld>
            <a:endParaRPr lang="ko-KR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3347864" y="4931972"/>
            <a:ext cx="1512168" cy="369236"/>
          </a:xfrm>
          <a:prstGeom prst="rect">
            <a:avLst/>
          </a:prstGeom>
          <a:noFill/>
          <a:ln w="1905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직사각형 11"/>
          <p:cNvSpPr/>
          <p:nvPr/>
        </p:nvSpPr>
        <p:spPr>
          <a:xfrm>
            <a:off x="5183860" y="4931972"/>
            <a:ext cx="1368152" cy="369236"/>
          </a:xfrm>
          <a:prstGeom prst="rect">
            <a:avLst/>
          </a:prstGeom>
          <a:noFill/>
          <a:ln w="1905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직사각형 12"/>
          <p:cNvSpPr/>
          <p:nvPr/>
        </p:nvSpPr>
        <p:spPr>
          <a:xfrm>
            <a:off x="3680745" y="5332995"/>
            <a:ext cx="2160032" cy="365789"/>
          </a:xfrm>
          <a:prstGeom prst="rect">
            <a:avLst/>
          </a:prstGeom>
          <a:noFill/>
          <a:ln w="1905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2341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ko-KR" dirty="0">
                <a:latin typeface="Arial" pitchFamily="34" charset="0"/>
                <a:cs typeface="Arial" pitchFamily="34" charset="0"/>
              </a:rPr>
              <a:t>Optimization-based Scheduling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3501008"/>
            <a:ext cx="8229600" cy="2625155"/>
          </a:xfrm>
        </p:spPr>
        <p:txBody>
          <a:bodyPr/>
          <a:lstStyle/>
          <a:p>
            <a:r>
              <a:rPr lang="en-US" altLang="ko-KR" dirty="0">
                <a:latin typeface="Arial" pitchFamily="34" charset="0"/>
                <a:cs typeface="Arial" pitchFamily="34" charset="0"/>
              </a:rPr>
              <a:t>Formulate an </a:t>
            </a:r>
            <a:r>
              <a:rPr lang="en-US" altLang="ko-KR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optimization problem</a:t>
            </a:r>
          </a:p>
          <a:p>
            <a:pPr lvl="1"/>
            <a:r>
              <a:rPr lang="en-US" altLang="ko-KR" dirty="0">
                <a:latin typeface="Arial" pitchFamily="34" charset="0"/>
                <a:cs typeface="Arial" pitchFamily="34" charset="0"/>
              </a:rPr>
              <a:t>Based on the expected running time model</a:t>
            </a:r>
          </a:p>
          <a:p>
            <a:pPr lvl="1"/>
            <a:r>
              <a:rPr lang="en-US" altLang="ko-KR" dirty="0">
                <a:latin typeface="Arial" pitchFamily="34" charset="0"/>
                <a:cs typeface="Arial" pitchFamily="34" charset="0"/>
              </a:rPr>
              <a:t>Need to represent the scheduling problem as a form of optimization </a:t>
            </a:r>
            <a:r>
              <a:rPr lang="en-US" altLang="ko-KR" dirty="0" smtClean="0">
                <a:latin typeface="Arial" pitchFamily="34" charset="0"/>
                <a:cs typeface="Arial" pitchFamily="34" charset="0"/>
              </a:rPr>
              <a:t>problem</a:t>
            </a:r>
            <a:endParaRPr lang="en-US" altLang="ko-K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59D27-ADC4-4FEA-B48D-322F84B3B55B}" type="slidenum">
              <a:rPr lang="ko-KR" altLang="en-US" smtClean="0"/>
              <a:t>39</a:t>
            </a:fld>
            <a:endParaRPr lang="ko-KR" altLang="en-US"/>
          </a:p>
        </p:txBody>
      </p:sp>
      <p:sp>
        <p:nvSpPr>
          <p:cNvPr id="5" name="모서리가 둥근 직사각형 4"/>
          <p:cNvSpPr/>
          <p:nvPr/>
        </p:nvSpPr>
        <p:spPr>
          <a:xfrm>
            <a:off x="539552" y="1946297"/>
            <a:ext cx="2016224" cy="978647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b="1" dirty="0"/>
              <a:t>Expected </a:t>
            </a:r>
            <a:r>
              <a:rPr lang="en-US" altLang="ko-KR" b="1" dirty="0" smtClean="0"/>
              <a:t>running time </a:t>
            </a:r>
            <a:r>
              <a:rPr lang="en-US" altLang="ko-KR" b="1" dirty="0"/>
              <a:t>m</a:t>
            </a:r>
            <a:r>
              <a:rPr lang="en-US" altLang="ko-KR" b="1" dirty="0" smtClean="0"/>
              <a:t>odel</a:t>
            </a:r>
            <a:endParaRPr lang="ko-KR" altLang="en-US" b="1" dirty="0"/>
          </a:p>
        </p:txBody>
      </p:sp>
      <p:sp>
        <p:nvSpPr>
          <p:cNvPr id="6" name="오른쪽 화살표 5"/>
          <p:cNvSpPr/>
          <p:nvPr/>
        </p:nvSpPr>
        <p:spPr>
          <a:xfrm>
            <a:off x="2771800" y="2195594"/>
            <a:ext cx="576064" cy="480053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모서리가 둥근 직사각형 6"/>
          <p:cNvSpPr/>
          <p:nvPr/>
        </p:nvSpPr>
        <p:spPr>
          <a:xfrm>
            <a:off x="3563888" y="1946297"/>
            <a:ext cx="2016224" cy="978647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/>
              <a:t>Optimization</a:t>
            </a:r>
            <a:r>
              <a:rPr lang="ko-KR" altLang="en-US" b="1" dirty="0"/>
              <a:t> </a:t>
            </a:r>
            <a:r>
              <a:rPr lang="en-US" altLang="ko-KR" b="1" dirty="0"/>
              <a:t>f</a:t>
            </a:r>
            <a:r>
              <a:rPr lang="en-US" altLang="ko-KR" b="1" dirty="0" smtClean="0"/>
              <a:t>ormulation</a:t>
            </a:r>
            <a:endParaRPr lang="en-US" altLang="ko-KR" b="1" dirty="0"/>
          </a:p>
        </p:txBody>
      </p:sp>
      <p:sp>
        <p:nvSpPr>
          <p:cNvPr id="8" name="모서리가 둥근 직사각형 7"/>
          <p:cNvSpPr/>
          <p:nvPr/>
        </p:nvSpPr>
        <p:spPr>
          <a:xfrm>
            <a:off x="6588224" y="1946297"/>
            <a:ext cx="2016224" cy="978647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b="1" dirty="0" smtClean="0"/>
              <a:t>Iterative LP solver</a:t>
            </a:r>
            <a:endParaRPr lang="ko-KR" altLang="en-US" b="1" dirty="0"/>
          </a:p>
        </p:txBody>
      </p:sp>
      <p:sp>
        <p:nvSpPr>
          <p:cNvPr id="9" name="오른쪽 화살표 8"/>
          <p:cNvSpPr/>
          <p:nvPr/>
        </p:nvSpPr>
        <p:spPr>
          <a:xfrm>
            <a:off x="5796136" y="2195594"/>
            <a:ext cx="576064" cy="480053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977513"/>
            <a:ext cx="2756606" cy="36003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887199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Proximity Queries in App.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59D27-ADC4-4FEA-B48D-322F84B3B55B}" type="slidenum">
              <a:rPr lang="ko-KR" altLang="en-US" smtClean="0"/>
              <a:t>4</a:t>
            </a:fld>
            <a:endParaRPr lang="ko-KR" altLang="en-US"/>
          </a:p>
        </p:txBody>
      </p:sp>
      <p:pic>
        <p:nvPicPr>
          <p:cNvPr id="6" name="Picture 2" descr="http://sglab.kaist.ac.kr/CORR/small_sponza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7194" y="2053937"/>
            <a:ext cx="2624713" cy="2099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motion(low_resolution)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25108" y="2046850"/>
            <a:ext cx="2809143" cy="2106858"/>
          </a:xfrm>
          <a:prstGeom prst="rect">
            <a:avLst/>
          </a:prstGeom>
        </p:spPr>
      </p:pic>
      <p:graphicFrame>
        <p:nvGraphicFramePr>
          <p:cNvPr id="8" name="차트 7"/>
          <p:cNvGraphicFramePr/>
          <p:nvPr>
            <p:extLst>
              <p:ext uri="{D42A27DB-BD31-4B8C-83A1-F6EECF244321}">
                <p14:modId xmlns:p14="http://schemas.microsoft.com/office/powerpoint/2010/main" val="1751756693"/>
              </p:ext>
            </p:extLst>
          </p:nvPr>
        </p:nvGraphicFramePr>
        <p:xfrm>
          <a:off x="450739" y="4281212"/>
          <a:ext cx="2868807" cy="20535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985698" y="6213002"/>
            <a:ext cx="171232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50" dirty="0" smtClean="0">
                <a:solidFill>
                  <a:schemeClr val="bg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[</a:t>
            </a:r>
            <a:r>
              <a:rPr lang="en-US" altLang="ko-KR" sz="1050" dirty="0" err="1" smtClean="0">
                <a:solidFill>
                  <a:schemeClr val="bg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Jia</a:t>
            </a:r>
            <a:r>
              <a:rPr lang="en-US" altLang="ko-KR" sz="1050" dirty="0" smtClean="0">
                <a:solidFill>
                  <a:schemeClr val="bg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2010] [</a:t>
            </a:r>
            <a:r>
              <a:rPr lang="en-US" altLang="ko-KR" sz="1050" dirty="0" err="1" smtClean="0">
                <a:solidFill>
                  <a:schemeClr val="bg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Liangjun</a:t>
            </a:r>
            <a:r>
              <a:rPr lang="en-US" altLang="ko-KR" sz="1050" dirty="0" smtClean="0">
                <a:solidFill>
                  <a:schemeClr val="bg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ko-KR" sz="1000" dirty="0" smtClean="0">
                <a:solidFill>
                  <a:schemeClr val="bg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2008</a:t>
            </a:r>
            <a:r>
              <a:rPr lang="en-US" altLang="ko-KR" sz="1050" dirty="0" smtClean="0">
                <a:solidFill>
                  <a:schemeClr val="bg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]</a:t>
            </a:r>
            <a:endParaRPr lang="ko-KR" altLang="en-US" sz="1050" dirty="0">
              <a:solidFill>
                <a:schemeClr val="bg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61563" y="4773671"/>
            <a:ext cx="11728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Collision</a:t>
            </a:r>
          </a:p>
          <a:p>
            <a:r>
              <a:rPr lang="en-US" altLang="ko-KR" sz="16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detection </a:t>
            </a:r>
            <a:endParaRPr lang="ko-KR" altLang="en-US" sz="16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19173" y="1630358"/>
            <a:ext cx="20329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/>
              <a:t>Motion planning</a:t>
            </a:r>
            <a:endParaRPr lang="ko-KR" alt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3772149" y="1630358"/>
            <a:ext cx="23148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/>
              <a:t>Realistic rendering</a:t>
            </a:r>
            <a:endParaRPr lang="ko-KR" altLang="en-US" b="1" dirty="0"/>
          </a:p>
        </p:txBody>
      </p:sp>
      <p:graphicFrame>
        <p:nvGraphicFramePr>
          <p:cNvPr id="13" name="차트 12"/>
          <p:cNvGraphicFramePr/>
          <p:nvPr>
            <p:extLst>
              <p:ext uri="{D42A27DB-BD31-4B8C-83A1-F6EECF244321}">
                <p14:modId xmlns:p14="http://schemas.microsoft.com/office/powerpoint/2010/main" val="1035420330"/>
              </p:ext>
            </p:extLst>
          </p:nvPr>
        </p:nvGraphicFramePr>
        <p:xfrm>
          <a:off x="3367407" y="4228725"/>
          <a:ext cx="2932785" cy="22079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4012100" y="6189835"/>
            <a:ext cx="152157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50" dirty="0" smtClean="0">
                <a:solidFill>
                  <a:schemeClr val="bg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[Our in-house render]</a:t>
            </a:r>
            <a:endParaRPr lang="ko-KR" altLang="en-US" sz="1050" dirty="0">
              <a:solidFill>
                <a:schemeClr val="bg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474758" y="4896781"/>
            <a:ext cx="12939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Ray tracing</a:t>
            </a:r>
            <a:endParaRPr lang="ko-KR" altLang="en-US" sz="16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377211" y="1648848"/>
            <a:ext cx="2290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/>
              <a:t>Particle-based </a:t>
            </a:r>
            <a:r>
              <a:rPr lang="en-US" altLang="ko-KR" b="1" dirty="0" err="1" smtClean="0"/>
              <a:t>Sim</a:t>
            </a:r>
            <a:r>
              <a:rPr lang="en-US" altLang="ko-KR" b="1" dirty="0" smtClean="0"/>
              <a:t>.</a:t>
            </a:r>
            <a:endParaRPr lang="ko-KR" altLang="en-US" b="1" dirty="0"/>
          </a:p>
        </p:txBody>
      </p:sp>
      <p:graphicFrame>
        <p:nvGraphicFramePr>
          <p:cNvPr id="18" name="차트 17"/>
          <p:cNvGraphicFramePr/>
          <p:nvPr>
            <p:extLst>
              <p:ext uri="{D42A27DB-BD31-4B8C-83A1-F6EECF244321}">
                <p14:modId xmlns:p14="http://schemas.microsoft.com/office/powerpoint/2010/main" val="745629279"/>
              </p:ext>
            </p:extLst>
          </p:nvPr>
        </p:nvGraphicFramePr>
        <p:xfrm>
          <a:off x="5959695" y="4228725"/>
          <a:ext cx="2932785" cy="22079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6149421" y="4659420"/>
            <a:ext cx="11047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Neighbor</a:t>
            </a:r>
          </a:p>
          <a:p>
            <a:r>
              <a:rPr lang="en-US" altLang="ko-KR" sz="16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search</a:t>
            </a:r>
            <a:endParaRPr lang="ko-KR" altLang="en-US" sz="16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692009" y="6189835"/>
            <a:ext cx="166103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50" dirty="0" smtClean="0">
                <a:solidFill>
                  <a:schemeClr val="bg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[Our in-house simulator]</a:t>
            </a:r>
            <a:endParaRPr lang="ko-KR" altLang="en-US" sz="1050" dirty="0">
              <a:solidFill>
                <a:schemeClr val="bg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2" name="32M_overview_small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519715" y="2053937"/>
            <a:ext cx="2099771" cy="2099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459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0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5166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4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video>
              <p:cMediaNode vol="80000">
                <p:cTn id="20" repeatCount="indefinite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780928"/>
            <a:ext cx="6308884" cy="1950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직사각형 23"/>
          <p:cNvSpPr/>
          <p:nvPr/>
        </p:nvSpPr>
        <p:spPr>
          <a:xfrm>
            <a:off x="899592" y="3284984"/>
            <a:ext cx="7621234" cy="166862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latin typeface="Arial" pitchFamily="34" charset="0"/>
                <a:cs typeface="Arial" pitchFamily="34" charset="0"/>
              </a:rPr>
              <a:t>Optimization Formulation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>
                <a:latin typeface="Arial" pitchFamily="34" charset="0"/>
                <a:cs typeface="Arial" pitchFamily="34" charset="0"/>
              </a:rPr>
              <a:t>Minimize the makespan (L) </a:t>
            </a:r>
            <a:r>
              <a:rPr lang="en-US" altLang="ko-KR" dirty="0" smtClean="0">
                <a:latin typeface="Arial" pitchFamily="34" charset="0"/>
                <a:cs typeface="Arial" pitchFamily="34" charset="0"/>
              </a:rPr>
              <a:t>problem</a:t>
            </a:r>
            <a:endParaRPr lang="en-US" altLang="ko-K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59D27-ADC4-4FEA-B48D-322F84B3B55B}" type="slidenum">
              <a:rPr lang="ko-KR" altLang="en-US" smtClean="0"/>
              <a:t>40</a:t>
            </a:fld>
            <a:endParaRPr lang="ko-KR" altLang="en-US"/>
          </a:p>
        </p:txBody>
      </p:sp>
      <p:grpSp>
        <p:nvGrpSpPr>
          <p:cNvPr id="6" name="그룹 5"/>
          <p:cNvGrpSpPr/>
          <p:nvPr/>
        </p:nvGrpSpPr>
        <p:grpSpPr>
          <a:xfrm>
            <a:off x="1477586" y="3477238"/>
            <a:ext cx="6048267" cy="2400007"/>
            <a:chOff x="423743" y="2792900"/>
            <a:chExt cx="6413799" cy="3054067"/>
          </a:xfrm>
        </p:grpSpPr>
        <p:cxnSp>
          <p:nvCxnSpPr>
            <p:cNvPr id="7" name="직선 연결선 6"/>
            <p:cNvCxnSpPr/>
            <p:nvPr/>
          </p:nvCxnSpPr>
          <p:spPr>
            <a:xfrm>
              <a:off x="1835696" y="3151185"/>
              <a:ext cx="0" cy="2160240"/>
            </a:xfrm>
            <a:prstGeom prst="line">
              <a:avLst/>
            </a:prstGeom>
            <a:ln cap="rnd">
              <a:solidFill>
                <a:schemeClr val="tx1"/>
              </a:solidFill>
            </a:ln>
            <a:effectLst/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8" name="직선 화살표 연결선 7"/>
            <p:cNvCxnSpPr/>
            <p:nvPr/>
          </p:nvCxnSpPr>
          <p:spPr>
            <a:xfrm flipV="1">
              <a:off x="1835696" y="5298493"/>
              <a:ext cx="4463939" cy="12931"/>
            </a:xfrm>
            <a:prstGeom prst="straightConnector1">
              <a:avLst/>
            </a:prstGeom>
            <a:ln cap="rnd">
              <a:solidFill>
                <a:schemeClr val="tx1"/>
              </a:solidFill>
              <a:tailEnd type="arrow"/>
            </a:ln>
            <a:effectLst/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sp>
          <p:nvSpPr>
            <p:cNvPr id="9" name="모서리가 둥근 직사각형 8"/>
            <p:cNvSpPr/>
            <p:nvPr/>
          </p:nvSpPr>
          <p:spPr>
            <a:xfrm>
              <a:off x="1979712" y="3501007"/>
              <a:ext cx="3373178" cy="288032"/>
            </a:xfrm>
            <a:prstGeom prst="roundRect">
              <a:avLst/>
            </a:prstGeom>
            <a:solidFill>
              <a:schemeClr val="accent5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ko-KR" sz="1600" dirty="0" smtClean="0">
                  <a:solidFill>
                    <a:schemeClr val="tx1"/>
                  </a:solidFill>
                </a:rPr>
                <a:t>Processing time</a:t>
              </a:r>
              <a:endParaRPr lang="ko-KR" alt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10" name="모서리가 둥근 직사각형 9"/>
            <p:cNvSpPr/>
            <p:nvPr/>
          </p:nvSpPr>
          <p:spPr>
            <a:xfrm>
              <a:off x="1979712" y="3957058"/>
              <a:ext cx="2881255" cy="288032"/>
            </a:xfrm>
            <a:prstGeom prst="roundRect">
              <a:avLst/>
            </a:prstGeom>
            <a:solidFill>
              <a:schemeClr val="accent5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ko-KR" sz="1600" dirty="0">
                  <a:solidFill>
                    <a:schemeClr val="tx1"/>
                  </a:solidFill>
                </a:rPr>
                <a:t>Processing time</a:t>
              </a:r>
              <a:endParaRPr lang="ko-KR" alt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11" name="모서리가 둥근 직사각형 10"/>
            <p:cNvSpPr/>
            <p:nvPr/>
          </p:nvSpPr>
          <p:spPr>
            <a:xfrm>
              <a:off x="1979712" y="4413111"/>
              <a:ext cx="2740707" cy="288032"/>
            </a:xfrm>
            <a:prstGeom prst="roundRect">
              <a:avLst/>
            </a:prstGeom>
            <a:solidFill>
              <a:schemeClr val="accent5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ko-KR" sz="1600" dirty="0">
                  <a:solidFill>
                    <a:schemeClr val="tx1"/>
                  </a:solidFill>
                </a:rPr>
                <a:t>Processing time</a:t>
              </a:r>
              <a:endParaRPr lang="ko-KR" alt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12" name="모서리가 둥근 직사각형 11"/>
            <p:cNvSpPr/>
            <p:nvPr/>
          </p:nvSpPr>
          <p:spPr>
            <a:xfrm>
              <a:off x="1979713" y="4869160"/>
              <a:ext cx="3021805" cy="288032"/>
            </a:xfrm>
            <a:prstGeom prst="roundRect">
              <a:avLst/>
            </a:prstGeom>
            <a:solidFill>
              <a:schemeClr val="accent5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ko-KR" sz="1600" dirty="0">
                  <a:solidFill>
                    <a:schemeClr val="tx1"/>
                  </a:solidFill>
                </a:rPr>
                <a:t>Processing time</a:t>
              </a:r>
              <a:endParaRPr lang="ko-KR" alt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912043" y="3460979"/>
              <a:ext cx="909777" cy="4699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b="1" dirty="0" smtClean="0">
                  <a:solidFill>
                    <a:schemeClr val="accent5"/>
                  </a:solidFill>
                </a:rPr>
                <a:t>CPU 1</a:t>
              </a:r>
              <a:endParaRPr lang="ko-KR" altLang="en-US" b="1" dirty="0">
                <a:solidFill>
                  <a:schemeClr val="accent5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912044" y="3916409"/>
              <a:ext cx="909777" cy="4699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b="1" dirty="0" smtClean="0">
                  <a:solidFill>
                    <a:schemeClr val="accent5"/>
                  </a:solidFill>
                </a:rPr>
                <a:t>CPU 2</a:t>
              </a:r>
              <a:endParaRPr lang="ko-KR" altLang="en-US" b="1" dirty="0">
                <a:solidFill>
                  <a:schemeClr val="accent5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912044" y="4372460"/>
              <a:ext cx="930175" cy="4699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b="1" dirty="0" smtClean="0">
                  <a:solidFill>
                    <a:schemeClr val="accent5"/>
                  </a:solidFill>
                </a:rPr>
                <a:t>GPU 1</a:t>
              </a:r>
              <a:endParaRPr lang="ko-KR" altLang="en-US" b="1" dirty="0">
                <a:solidFill>
                  <a:schemeClr val="accent5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912044" y="4828510"/>
              <a:ext cx="930175" cy="4699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b="1" dirty="0" smtClean="0">
                  <a:solidFill>
                    <a:schemeClr val="accent5"/>
                  </a:solidFill>
                </a:rPr>
                <a:t>GPU 2</a:t>
              </a:r>
              <a:endParaRPr lang="ko-KR" altLang="en-US" b="1" dirty="0">
                <a:solidFill>
                  <a:schemeClr val="accent5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070555" y="5317007"/>
              <a:ext cx="766987" cy="4699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b="1" dirty="0" smtClean="0"/>
                <a:t>Time</a:t>
              </a:r>
              <a:endParaRPr lang="ko-KR" altLang="en-US" b="1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23743" y="2792900"/>
              <a:ext cx="1350045" cy="7441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altLang="ko-KR" sz="1600" b="1" dirty="0" smtClean="0"/>
                <a:t>Computing</a:t>
              </a:r>
            </a:p>
            <a:p>
              <a:pPr algn="r"/>
              <a:r>
                <a:rPr lang="en-US" altLang="ko-KR" sz="1600" b="1" dirty="0" smtClean="0"/>
                <a:t>resource</a:t>
              </a:r>
              <a:endParaRPr lang="ko-KR" altLang="en-US" sz="1600" b="1" dirty="0"/>
            </a:p>
          </p:txBody>
        </p:sp>
        <p:cxnSp>
          <p:nvCxnSpPr>
            <p:cNvPr id="19" name="직선 연결선 18"/>
            <p:cNvCxnSpPr/>
            <p:nvPr/>
          </p:nvCxnSpPr>
          <p:spPr>
            <a:xfrm>
              <a:off x="5359148" y="3164971"/>
              <a:ext cx="0" cy="2152036"/>
            </a:xfrm>
            <a:prstGeom prst="line">
              <a:avLst/>
            </a:prstGeom>
            <a:ln w="2857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4466998" y="5376983"/>
              <a:ext cx="1766653" cy="4699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b="1" dirty="0" smtClean="0">
                  <a:solidFill>
                    <a:srgbClr val="FF0000"/>
                  </a:solidFill>
                </a:rPr>
                <a:t>Makespan (</a:t>
              </a:r>
              <a:r>
                <a:rPr lang="en-US" altLang="ko-KR" b="1" i="1" dirty="0" smtClean="0">
                  <a:solidFill>
                    <a:srgbClr val="FF0000"/>
                  </a:solidFill>
                </a:rPr>
                <a:t>L</a:t>
              </a:r>
              <a:r>
                <a:rPr lang="en-US" altLang="ko-KR" b="1" dirty="0" smtClean="0">
                  <a:solidFill>
                    <a:srgbClr val="FF0000"/>
                  </a:solidFill>
                </a:rPr>
                <a:t>)</a:t>
              </a:r>
              <a:endParaRPr lang="ko-KR" altLang="en-US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50404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latin typeface="Arial" pitchFamily="34" charset="0"/>
                <a:cs typeface="Arial" pitchFamily="34" charset="0"/>
              </a:rPr>
              <a:t>Optimization Formulation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>
                <a:latin typeface="Arial" pitchFamily="34" charset="0"/>
                <a:cs typeface="Arial" pitchFamily="34" charset="0"/>
              </a:rPr>
              <a:t>Calculate the optimal job distribution with the expected running time</a:t>
            </a: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59D27-ADC4-4FEA-B48D-322F84B3B55B}" type="slidenum">
              <a:rPr lang="ko-KR" altLang="en-US" smtClean="0"/>
              <a:t>41</a:t>
            </a:fld>
            <a:endParaRPr lang="ko-KR" alt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780928"/>
            <a:ext cx="6308884" cy="1950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직사각형 5"/>
          <p:cNvSpPr/>
          <p:nvPr/>
        </p:nvSpPr>
        <p:spPr>
          <a:xfrm>
            <a:off x="871412" y="3756050"/>
            <a:ext cx="7621234" cy="119755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grpSp>
        <p:nvGrpSpPr>
          <p:cNvPr id="7" name="그룹 6"/>
          <p:cNvGrpSpPr/>
          <p:nvPr/>
        </p:nvGrpSpPr>
        <p:grpSpPr>
          <a:xfrm>
            <a:off x="1097593" y="3937461"/>
            <a:ext cx="7225232" cy="793711"/>
            <a:chOff x="1329538" y="4986897"/>
            <a:chExt cx="7246089" cy="822931"/>
          </a:xfrm>
        </p:grpSpPr>
        <p:sp>
          <p:nvSpPr>
            <p:cNvPr id="8" name="TextBox 7"/>
            <p:cNvSpPr txBox="1"/>
            <p:nvPr/>
          </p:nvSpPr>
          <p:spPr>
            <a:xfrm>
              <a:off x="1329538" y="5161755"/>
              <a:ext cx="14035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b="1" dirty="0" smtClean="0"/>
                <a:t>Resource </a:t>
              </a:r>
              <a:r>
                <a:rPr lang="en-US" altLang="ko-KR" b="1" dirty="0" err="1" smtClean="0"/>
                <a:t>i</a:t>
              </a:r>
              <a:r>
                <a:rPr lang="en-US" altLang="ko-KR" b="1" dirty="0" smtClean="0"/>
                <a:t> </a:t>
              </a:r>
              <a:endParaRPr lang="ko-KR" altLang="en-US" b="1" dirty="0"/>
            </a:p>
          </p:txBody>
        </p:sp>
        <p:sp>
          <p:nvSpPr>
            <p:cNvPr id="9" name="모서리가 둥근 직사각형 8"/>
            <p:cNvSpPr/>
            <p:nvPr/>
          </p:nvSpPr>
          <p:spPr>
            <a:xfrm>
              <a:off x="2733062" y="5256774"/>
              <a:ext cx="2415002" cy="553054"/>
            </a:xfrm>
            <a:prstGeom prst="round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ko-KR" sz="1600" dirty="0" smtClean="0">
                  <a:solidFill>
                    <a:schemeClr val="bg1"/>
                  </a:solidFill>
                </a:rPr>
                <a:t>Rest time for completing</a:t>
              </a:r>
            </a:p>
            <a:p>
              <a:pPr algn="ctr"/>
              <a:r>
                <a:rPr lang="en-US" altLang="ko-KR" sz="1600" dirty="0" smtClean="0">
                  <a:solidFill>
                    <a:schemeClr val="bg1"/>
                  </a:solidFill>
                </a:rPr>
                <a:t>already assigned jobs</a:t>
              </a:r>
              <a:endParaRPr lang="ko-KR" alt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10" name="모서리가 둥근 직사각형 9"/>
            <p:cNvSpPr/>
            <p:nvPr/>
          </p:nvSpPr>
          <p:spPr>
            <a:xfrm>
              <a:off x="5254016" y="5272680"/>
              <a:ext cx="3300754" cy="521242"/>
            </a:xfrm>
            <a:prstGeom prst="round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600" dirty="0">
                  <a:solidFill>
                    <a:schemeClr val="bg1"/>
                  </a:solidFill>
                </a:rPr>
                <a:t>Processing </a:t>
              </a:r>
              <a:r>
                <a:rPr lang="en-US" altLang="ko-KR" sz="1600" dirty="0" smtClean="0">
                  <a:solidFill>
                    <a:schemeClr val="bg1"/>
                  </a:solidFill>
                </a:rPr>
                <a:t>time for</a:t>
              </a:r>
            </a:p>
            <a:p>
              <a:pPr algn="ctr"/>
              <a:r>
                <a:rPr lang="en-US" altLang="ko-KR" sz="1600" dirty="0" smtClean="0">
                  <a:solidFill>
                    <a:schemeClr val="bg1"/>
                  </a:solidFill>
                </a:rPr>
                <a:t>jobs will be assigned</a:t>
              </a:r>
              <a:endParaRPr lang="ko-KR" altLang="en-US" sz="1600" dirty="0">
                <a:solidFill>
                  <a:schemeClr val="bg1"/>
                </a:solidFill>
              </a:endParaRPr>
            </a:p>
          </p:txBody>
        </p:sp>
        <p:cxnSp>
          <p:nvCxnSpPr>
            <p:cNvPr id="11" name="직선 연결선 10"/>
            <p:cNvCxnSpPr/>
            <p:nvPr/>
          </p:nvCxnSpPr>
          <p:spPr>
            <a:xfrm flipV="1">
              <a:off x="2714539" y="4986897"/>
              <a:ext cx="0" cy="285782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직선 연결선 11"/>
            <p:cNvCxnSpPr/>
            <p:nvPr/>
          </p:nvCxnSpPr>
          <p:spPr>
            <a:xfrm flipV="1">
              <a:off x="8575627" y="4986897"/>
              <a:ext cx="0" cy="285782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직선 연결선 12"/>
            <p:cNvCxnSpPr/>
            <p:nvPr/>
          </p:nvCxnSpPr>
          <p:spPr>
            <a:xfrm>
              <a:off x="2714539" y="5130913"/>
              <a:ext cx="5840231" cy="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4283968" y="4988579"/>
              <a:ext cx="2395562" cy="25528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lang="en-US" altLang="ko-KR" sz="1600" dirty="0" smtClean="0">
                  <a:solidFill>
                    <a:schemeClr val="accent5"/>
                  </a:solidFill>
                </a:rPr>
                <a:t>Expected processing time</a:t>
              </a:r>
              <a:endParaRPr lang="ko-KR" altLang="en-US" sz="1600" dirty="0">
                <a:solidFill>
                  <a:schemeClr val="accent5"/>
                </a:solidFill>
              </a:endParaRPr>
            </a:p>
          </p:txBody>
        </p:sp>
      </p:grpSp>
      <p:sp>
        <p:nvSpPr>
          <p:cNvPr id="15" name="내용 개체 틀 2"/>
          <p:cNvSpPr txBox="1">
            <a:spLocks/>
          </p:cNvSpPr>
          <p:nvPr/>
        </p:nvSpPr>
        <p:spPr>
          <a:xfrm>
            <a:off x="395536" y="4869160"/>
            <a:ext cx="8280920" cy="13801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14350">
              <a:buFont typeface="+mj-ea"/>
              <a:buAutoNum type="circleNumDbPlain"/>
            </a:pPr>
            <a:r>
              <a:rPr lang="en-US" altLang="ko-KR" sz="2000" b="0" dirty="0" smtClean="0"/>
              <a:t>The expected processing time of computing resources is equal or smaller than the makespan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175901" y="3284984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400" b="1" dirty="0" smtClean="0">
                <a:latin typeface="Arial" pitchFamily="34" charset="0"/>
                <a:cs typeface="Arial" pitchFamily="34" charset="0"/>
              </a:rPr>
              <a:t>①</a:t>
            </a:r>
            <a:endParaRPr lang="en-US" altLang="ko-KR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직사각형 20"/>
          <p:cNvSpPr/>
          <p:nvPr/>
        </p:nvSpPr>
        <p:spPr>
          <a:xfrm>
            <a:off x="2339752" y="3245319"/>
            <a:ext cx="1008112" cy="540993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" name="직사각형 21"/>
          <p:cNvSpPr/>
          <p:nvPr/>
        </p:nvSpPr>
        <p:spPr>
          <a:xfrm>
            <a:off x="3635896" y="3266123"/>
            <a:ext cx="1944216" cy="522917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5196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latin typeface="Arial" pitchFamily="34" charset="0"/>
                <a:cs typeface="Arial" pitchFamily="34" charset="0"/>
              </a:rPr>
              <a:t>Optimization Formulation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>
                <a:latin typeface="Arial" pitchFamily="34" charset="0"/>
                <a:cs typeface="Arial" pitchFamily="34" charset="0"/>
              </a:rPr>
              <a:t>Calculate the optimal job distribution with the expected running time</a:t>
            </a: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59D27-ADC4-4FEA-B48D-322F84B3B55B}" type="slidenum">
              <a:rPr lang="ko-KR" altLang="en-US" smtClean="0"/>
              <a:t>42</a:t>
            </a:fld>
            <a:endParaRPr lang="ko-KR" alt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780928"/>
            <a:ext cx="6308884" cy="1950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직사각형 5"/>
          <p:cNvSpPr/>
          <p:nvPr/>
        </p:nvSpPr>
        <p:spPr>
          <a:xfrm>
            <a:off x="827532" y="4293096"/>
            <a:ext cx="7621234" cy="73251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7" name="내용 개체 틀 2"/>
          <p:cNvSpPr txBox="1">
            <a:spLocks/>
          </p:cNvSpPr>
          <p:nvPr/>
        </p:nvSpPr>
        <p:spPr>
          <a:xfrm>
            <a:off x="395536" y="4869160"/>
            <a:ext cx="8280920" cy="13801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14350">
              <a:buFont typeface="+mj-ea"/>
              <a:buAutoNum type="circleNumDbPlain"/>
            </a:pPr>
            <a:r>
              <a:rPr lang="en-US" altLang="ko-KR" sz="2000" b="0" dirty="0" smtClean="0"/>
              <a:t>The expected processing time of computing resources is equal or smaller than the makespan</a:t>
            </a:r>
          </a:p>
          <a:p>
            <a:pPr marL="571500" indent="-514350">
              <a:buFont typeface="+mj-ea"/>
              <a:buAutoNum type="circleNumDbPlain"/>
            </a:pPr>
            <a:r>
              <a:rPr lang="en-US" altLang="ko-KR" sz="2000" b="0" dirty="0"/>
              <a:t>There are no missing or duplicated jobs</a:t>
            </a:r>
          </a:p>
          <a:p>
            <a:pPr marL="57150" indent="0">
              <a:buNone/>
            </a:pPr>
            <a:endParaRPr lang="en-US" altLang="ko-KR" sz="2000" b="0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7175901" y="3284984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400" b="1" dirty="0" smtClean="0">
                <a:latin typeface="Arial" pitchFamily="34" charset="0"/>
                <a:cs typeface="Arial" pitchFamily="34" charset="0"/>
              </a:rPr>
              <a:t>①</a:t>
            </a:r>
            <a:endParaRPr lang="en-US" altLang="ko-KR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75901" y="3764624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400" b="1" dirty="0" smtClean="0">
                <a:latin typeface="Arial" pitchFamily="34" charset="0"/>
                <a:cs typeface="Arial" pitchFamily="34" charset="0"/>
              </a:rPr>
              <a:t>②</a:t>
            </a:r>
            <a:endParaRPr lang="en-US" altLang="ko-KR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9926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latin typeface="Arial" pitchFamily="34" charset="0"/>
                <a:cs typeface="Arial" pitchFamily="34" charset="0"/>
              </a:rPr>
              <a:t>Optimization Formulation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>
                <a:latin typeface="Arial" pitchFamily="34" charset="0"/>
                <a:cs typeface="Arial" pitchFamily="34" charset="0"/>
              </a:rPr>
              <a:t>Calculate the optimal job distribution with the expected running time</a:t>
            </a: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59D27-ADC4-4FEA-B48D-322F84B3B55B}" type="slidenum">
              <a:rPr lang="ko-KR" altLang="en-US" smtClean="0"/>
              <a:t>43</a:t>
            </a:fld>
            <a:endParaRPr lang="ko-KR" alt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780928"/>
            <a:ext cx="6308884" cy="1950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내용 개체 틀 2"/>
          <p:cNvSpPr txBox="1">
            <a:spLocks/>
          </p:cNvSpPr>
          <p:nvPr/>
        </p:nvSpPr>
        <p:spPr>
          <a:xfrm>
            <a:off x="395536" y="4869160"/>
            <a:ext cx="8280920" cy="13801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14350">
              <a:buFont typeface="+mj-ea"/>
              <a:buAutoNum type="circleNumDbPlain"/>
            </a:pPr>
            <a:r>
              <a:rPr lang="en-US" altLang="ko-KR" sz="2000" b="0" dirty="0" smtClean="0"/>
              <a:t>The expected processing time of computing resources is equal or smaller than the makespan</a:t>
            </a:r>
          </a:p>
          <a:p>
            <a:pPr marL="571500" indent="-514350">
              <a:buFont typeface="+mj-ea"/>
              <a:buAutoNum type="circleNumDbPlain"/>
            </a:pPr>
            <a:r>
              <a:rPr lang="en-US" altLang="ko-KR" sz="2000" b="0" dirty="0"/>
              <a:t>There are no missing or duplicated </a:t>
            </a:r>
            <a:r>
              <a:rPr lang="en-US" altLang="ko-KR" sz="2000" b="0" dirty="0" smtClean="0"/>
              <a:t>jobs</a:t>
            </a:r>
          </a:p>
          <a:p>
            <a:pPr marL="571500" indent="-514350">
              <a:buFont typeface="+mj-ea"/>
              <a:buAutoNum type="circleNumDbPlain"/>
            </a:pPr>
            <a:r>
              <a:rPr lang="en-US" altLang="ko-KR" sz="2000" b="0" dirty="0"/>
              <a:t>Each job is atomic</a:t>
            </a:r>
            <a:endParaRPr lang="ko-KR" altLang="en-US" sz="2000" b="0" dirty="0"/>
          </a:p>
          <a:p>
            <a:pPr marL="571500" indent="-514350">
              <a:buFont typeface="+mj-ea"/>
              <a:buAutoNum type="circleNumDbPlain"/>
            </a:pPr>
            <a:endParaRPr lang="en-US" altLang="ko-KR" sz="2000" b="0" dirty="0"/>
          </a:p>
          <a:p>
            <a:pPr marL="57150" indent="0">
              <a:buNone/>
            </a:pPr>
            <a:endParaRPr lang="en-US" altLang="ko-KR" sz="2000" b="0" dirty="0" smtClean="0"/>
          </a:p>
        </p:txBody>
      </p:sp>
      <p:sp>
        <p:nvSpPr>
          <p:cNvPr id="8" name="타원 7"/>
          <p:cNvSpPr/>
          <p:nvPr/>
        </p:nvSpPr>
        <p:spPr>
          <a:xfrm>
            <a:off x="4932040" y="3307303"/>
            <a:ext cx="535596" cy="446330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TextBox 8"/>
          <p:cNvSpPr txBox="1"/>
          <p:nvPr/>
        </p:nvSpPr>
        <p:spPr>
          <a:xfrm>
            <a:off x="5076056" y="2949751"/>
            <a:ext cx="19343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Job distribution</a:t>
            </a:r>
            <a:endParaRPr lang="ko-KR" altLang="en-US" b="1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175901" y="3284984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400" b="1" dirty="0" smtClean="0">
                <a:latin typeface="Arial" pitchFamily="34" charset="0"/>
                <a:cs typeface="Arial" pitchFamily="34" charset="0"/>
              </a:rPr>
              <a:t>①</a:t>
            </a:r>
            <a:endParaRPr lang="en-US" altLang="ko-KR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175901" y="3764624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400" b="1" dirty="0" smtClean="0">
                <a:latin typeface="Arial" pitchFamily="34" charset="0"/>
                <a:cs typeface="Arial" pitchFamily="34" charset="0"/>
              </a:rPr>
              <a:t>②</a:t>
            </a:r>
            <a:endParaRPr lang="en-US" altLang="ko-KR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175901" y="4244263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400" b="1" dirty="0" smtClean="0">
                <a:latin typeface="Arial" pitchFamily="34" charset="0"/>
                <a:cs typeface="Arial" pitchFamily="34" charset="0"/>
              </a:rPr>
              <a:t>③</a:t>
            </a:r>
            <a:endParaRPr lang="en-US" altLang="ko-KR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5427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ko-KR" dirty="0">
                <a:latin typeface="Arial" pitchFamily="34" charset="0"/>
                <a:cs typeface="Arial" pitchFamily="34" charset="0"/>
              </a:rPr>
              <a:t>Optimization-based S</a:t>
            </a:r>
            <a:r>
              <a:rPr lang="en-US" altLang="ko-KR" dirty="0" smtClean="0">
                <a:latin typeface="Arial" pitchFamily="34" charset="0"/>
                <a:cs typeface="Arial" pitchFamily="34" charset="0"/>
              </a:rPr>
              <a:t>cheduling</a:t>
            </a:r>
            <a:endParaRPr lang="ko-KR" alt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59D27-ADC4-4FEA-B48D-322F84B3B55B}" type="slidenum">
              <a:rPr lang="ko-KR" altLang="en-US" smtClean="0">
                <a:latin typeface="Arial" pitchFamily="34" charset="0"/>
                <a:cs typeface="Arial" pitchFamily="34" charset="0"/>
              </a:rPr>
              <a:t>44</a:t>
            </a:fld>
            <a:endParaRPr lang="ko-KR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모서리가 둥근 직사각형 12"/>
          <p:cNvSpPr/>
          <p:nvPr/>
        </p:nvSpPr>
        <p:spPr>
          <a:xfrm>
            <a:off x="539552" y="1946297"/>
            <a:ext cx="2016224" cy="978647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b="1" dirty="0"/>
              <a:t>Expected </a:t>
            </a:r>
            <a:r>
              <a:rPr lang="en-US" altLang="ko-KR" b="1" dirty="0" smtClean="0"/>
              <a:t>running time </a:t>
            </a:r>
            <a:r>
              <a:rPr lang="en-US" altLang="ko-KR" b="1" dirty="0"/>
              <a:t>m</a:t>
            </a:r>
            <a:r>
              <a:rPr lang="en-US" altLang="ko-KR" b="1" dirty="0" smtClean="0"/>
              <a:t>odel</a:t>
            </a:r>
            <a:endParaRPr lang="ko-KR" altLang="en-US" b="1" dirty="0"/>
          </a:p>
        </p:txBody>
      </p:sp>
      <p:sp>
        <p:nvSpPr>
          <p:cNvPr id="14" name="오른쪽 화살표 13"/>
          <p:cNvSpPr/>
          <p:nvPr/>
        </p:nvSpPr>
        <p:spPr>
          <a:xfrm>
            <a:off x="2771800" y="2195594"/>
            <a:ext cx="576064" cy="480053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모서리가 둥근 직사각형 14"/>
          <p:cNvSpPr/>
          <p:nvPr/>
        </p:nvSpPr>
        <p:spPr>
          <a:xfrm>
            <a:off x="3563888" y="1946297"/>
            <a:ext cx="2016224" cy="978647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/>
              <a:t>Optimization</a:t>
            </a:r>
            <a:r>
              <a:rPr lang="ko-KR" altLang="en-US" b="1" dirty="0"/>
              <a:t> </a:t>
            </a:r>
            <a:r>
              <a:rPr lang="en-US" altLang="ko-KR" b="1" dirty="0"/>
              <a:t>f</a:t>
            </a:r>
            <a:r>
              <a:rPr lang="en-US" altLang="ko-KR" b="1" dirty="0" smtClean="0"/>
              <a:t>ormulation</a:t>
            </a:r>
            <a:endParaRPr lang="en-US" altLang="ko-KR" b="1" dirty="0"/>
          </a:p>
        </p:txBody>
      </p:sp>
      <p:sp>
        <p:nvSpPr>
          <p:cNvPr id="16" name="모서리가 둥근 직사각형 15"/>
          <p:cNvSpPr/>
          <p:nvPr/>
        </p:nvSpPr>
        <p:spPr>
          <a:xfrm>
            <a:off x="6588224" y="1946297"/>
            <a:ext cx="2016224" cy="978647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b="1" dirty="0" smtClean="0"/>
              <a:t>Iterative LP solver</a:t>
            </a:r>
            <a:endParaRPr lang="ko-KR" altLang="en-US" b="1" dirty="0"/>
          </a:p>
        </p:txBody>
      </p:sp>
      <p:sp>
        <p:nvSpPr>
          <p:cNvPr id="17" name="오른쪽 화살표 16"/>
          <p:cNvSpPr/>
          <p:nvPr/>
        </p:nvSpPr>
        <p:spPr>
          <a:xfrm>
            <a:off x="5796136" y="2195594"/>
            <a:ext cx="576064" cy="480053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147758"/>
            <a:ext cx="4173569" cy="1290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98811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ko-KR" dirty="0">
                <a:latin typeface="Arial" pitchFamily="34" charset="0"/>
                <a:cs typeface="Arial" pitchFamily="34" charset="0"/>
              </a:rPr>
              <a:t>Optimization-based Scheduling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59D27-ADC4-4FEA-B48D-322F84B3B55B}" type="slidenum">
              <a:rPr lang="ko-KR" altLang="en-US" smtClean="0"/>
              <a:t>45</a:t>
            </a:fld>
            <a:endParaRPr lang="ko-KR" altLang="en-US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147758"/>
            <a:ext cx="4173569" cy="1290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내용 개체 틀 2"/>
          <p:cNvSpPr>
            <a:spLocks noGrp="1"/>
          </p:cNvSpPr>
          <p:nvPr>
            <p:ph idx="1"/>
          </p:nvPr>
        </p:nvSpPr>
        <p:spPr>
          <a:xfrm>
            <a:off x="539552" y="4437919"/>
            <a:ext cx="8064896" cy="1494666"/>
          </a:xfrm>
        </p:spPr>
        <p:txBody>
          <a:bodyPr>
            <a:normAutofit/>
          </a:bodyPr>
          <a:lstStyle/>
          <a:p>
            <a:r>
              <a:rPr lang="en-US" altLang="ko-KR" sz="2400" dirty="0" smtClean="0"/>
              <a:t>High computational cost</a:t>
            </a:r>
          </a:p>
          <a:p>
            <a:pPr lvl="1"/>
            <a:r>
              <a:rPr lang="en-US" altLang="ko-KR" sz="2000" dirty="0" smtClean="0"/>
              <a:t>Jobs are dynamically generated at runtime</a:t>
            </a:r>
          </a:p>
          <a:p>
            <a:pPr lvl="1"/>
            <a:r>
              <a:rPr lang="en-US" altLang="ko-KR" sz="2000" dirty="0" smtClean="0"/>
              <a:t>Optimization </a:t>
            </a:r>
            <a:r>
              <a:rPr lang="en-US" altLang="ko-KR" sz="2000" dirty="0"/>
              <a:t>process takes long time </a:t>
            </a:r>
            <a:r>
              <a:rPr lang="en-US" altLang="ko-KR" sz="2000" dirty="0" smtClean="0"/>
              <a:t>for interactive or real-time applications</a:t>
            </a:r>
          </a:p>
        </p:txBody>
      </p:sp>
      <p:sp>
        <p:nvSpPr>
          <p:cNvPr id="12" name="모서리가 둥근 직사각형 11"/>
          <p:cNvSpPr/>
          <p:nvPr/>
        </p:nvSpPr>
        <p:spPr>
          <a:xfrm>
            <a:off x="539552" y="1946297"/>
            <a:ext cx="2016224" cy="978647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b="1" dirty="0"/>
              <a:t>Expected </a:t>
            </a:r>
            <a:r>
              <a:rPr lang="en-US" altLang="ko-KR" b="1" dirty="0" smtClean="0"/>
              <a:t>running time </a:t>
            </a:r>
            <a:r>
              <a:rPr lang="en-US" altLang="ko-KR" b="1" dirty="0"/>
              <a:t>m</a:t>
            </a:r>
            <a:r>
              <a:rPr lang="en-US" altLang="ko-KR" b="1" dirty="0" smtClean="0"/>
              <a:t>odel</a:t>
            </a:r>
            <a:endParaRPr lang="ko-KR" altLang="en-US" b="1" dirty="0"/>
          </a:p>
        </p:txBody>
      </p:sp>
      <p:sp>
        <p:nvSpPr>
          <p:cNvPr id="15" name="오른쪽 화살표 14"/>
          <p:cNvSpPr/>
          <p:nvPr/>
        </p:nvSpPr>
        <p:spPr>
          <a:xfrm>
            <a:off x="2771800" y="2195594"/>
            <a:ext cx="576064" cy="480053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모서리가 둥근 직사각형 15"/>
          <p:cNvSpPr/>
          <p:nvPr/>
        </p:nvSpPr>
        <p:spPr>
          <a:xfrm>
            <a:off x="3563888" y="1946297"/>
            <a:ext cx="2016224" cy="978647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/>
              <a:t>Optimization</a:t>
            </a:r>
            <a:r>
              <a:rPr lang="ko-KR" altLang="en-US" b="1" dirty="0"/>
              <a:t> </a:t>
            </a:r>
            <a:r>
              <a:rPr lang="en-US" altLang="ko-KR" b="1" dirty="0"/>
              <a:t>f</a:t>
            </a:r>
            <a:r>
              <a:rPr lang="en-US" altLang="ko-KR" b="1" dirty="0" smtClean="0"/>
              <a:t>ormulation</a:t>
            </a:r>
            <a:endParaRPr lang="en-US" altLang="ko-KR" b="1" dirty="0"/>
          </a:p>
        </p:txBody>
      </p:sp>
      <p:sp>
        <p:nvSpPr>
          <p:cNvPr id="17" name="모서리가 둥근 직사각형 16"/>
          <p:cNvSpPr/>
          <p:nvPr/>
        </p:nvSpPr>
        <p:spPr>
          <a:xfrm>
            <a:off x="6588224" y="1946297"/>
            <a:ext cx="2016224" cy="978647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b="1" dirty="0" smtClean="0"/>
              <a:t>Iterative LP solver</a:t>
            </a:r>
            <a:endParaRPr lang="ko-KR" altLang="en-US" b="1" dirty="0"/>
          </a:p>
        </p:txBody>
      </p:sp>
      <p:sp>
        <p:nvSpPr>
          <p:cNvPr id="18" name="오른쪽 화살표 17"/>
          <p:cNvSpPr/>
          <p:nvPr/>
        </p:nvSpPr>
        <p:spPr>
          <a:xfrm>
            <a:off x="5796136" y="2195594"/>
            <a:ext cx="576064" cy="480053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TextBox 18"/>
          <p:cNvSpPr txBox="1"/>
          <p:nvPr/>
        </p:nvSpPr>
        <p:spPr>
          <a:xfrm>
            <a:off x="1976816" y="3144818"/>
            <a:ext cx="27363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b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NP-hard Problem!</a:t>
            </a:r>
            <a:endParaRPr lang="ko-KR" altLang="en-US" sz="2000" b="1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30648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ko-KR" dirty="0">
                <a:latin typeface="Arial" pitchFamily="34" charset="0"/>
                <a:cs typeface="Arial" pitchFamily="34" charset="0"/>
              </a:rPr>
              <a:t>Optimization-based Scheduling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59D27-ADC4-4FEA-B48D-322F84B3B55B}" type="slidenum">
              <a:rPr lang="ko-KR" altLang="en-US" smtClean="0"/>
              <a:t>46</a:t>
            </a:fld>
            <a:endParaRPr lang="ko-KR" altLang="en-US"/>
          </a:p>
        </p:txBody>
      </p:sp>
      <p:sp>
        <p:nvSpPr>
          <p:cNvPr id="5" name="모서리가 둥근 직사각형 4"/>
          <p:cNvSpPr/>
          <p:nvPr/>
        </p:nvSpPr>
        <p:spPr>
          <a:xfrm>
            <a:off x="539552" y="1946297"/>
            <a:ext cx="2016224" cy="978647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b="1" dirty="0"/>
              <a:t>Expected </a:t>
            </a:r>
            <a:r>
              <a:rPr lang="en-US" altLang="ko-KR" b="1" dirty="0" smtClean="0"/>
              <a:t>running time </a:t>
            </a:r>
            <a:r>
              <a:rPr lang="en-US" altLang="ko-KR" b="1" dirty="0"/>
              <a:t>m</a:t>
            </a:r>
            <a:r>
              <a:rPr lang="en-US" altLang="ko-KR" b="1" dirty="0" smtClean="0"/>
              <a:t>odel</a:t>
            </a:r>
            <a:endParaRPr lang="ko-KR" altLang="en-US" b="1" dirty="0"/>
          </a:p>
        </p:txBody>
      </p:sp>
      <p:sp>
        <p:nvSpPr>
          <p:cNvPr id="6" name="오른쪽 화살표 5"/>
          <p:cNvSpPr/>
          <p:nvPr/>
        </p:nvSpPr>
        <p:spPr>
          <a:xfrm>
            <a:off x="2771800" y="2195594"/>
            <a:ext cx="576064" cy="480053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모서리가 둥근 직사각형 6"/>
          <p:cNvSpPr/>
          <p:nvPr/>
        </p:nvSpPr>
        <p:spPr>
          <a:xfrm>
            <a:off x="3563888" y="1946297"/>
            <a:ext cx="2016224" cy="978647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b="1" dirty="0"/>
              <a:t>Optimization</a:t>
            </a:r>
            <a:r>
              <a:rPr lang="ko-KR" altLang="en-US" b="1" dirty="0"/>
              <a:t> </a:t>
            </a:r>
            <a:r>
              <a:rPr lang="en-US" altLang="ko-KR" b="1" dirty="0"/>
              <a:t>f</a:t>
            </a:r>
            <a:r>
              <a:rPr lang="en-US" altLang="ko-KR" b="1" dirty="0" smtClean="0"/>
              <a:t>ormulation</a:t>
            </a:r>
            <a:endParaRPr lang="en-US" altLang="ko-KR" b="1" dirty="0"/>
          </a:p>
        </p:txBody>
      </p:sp>
      <p:sp>
        <p:nvSpPr>
          <p:cNvPr id="8" name="모서리가 둥근 직사각형 7"/>
          <p:cNvSpPr/>
          <p:nvPr/>
        </p:nvSpPr>
        <p:spPr>
          <a:xfrm>
            <a:off x="6588224" y="1946297"/>
            <a:ext cx="2016224" cy="978647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 smtClean="0"/>
              <a:t>Iterative LP solver</a:t>
            </a:r>
            <a:endParaRPr lang="ko-KR" altLang="en-US" b="1" dirty="0"/>
          </a:p>
        </p:txBody>
      </p:sp>
      <p:sp>
        <p:nvSpPr>
          <p:cNvPr id="9" name="오른쪽 화살표 8"/>
          <p:cNvSpPr/>
          <p:nvPr/>
        </p:nvSpPr>
        <p:spPr>
          <a:xfrm>
            <a:off x="5796136" y="2195594"/>
            <a:ext cx="576064" cy="480053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819" y="3132727"/>
            <a:ext cx="4893998" cy="767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7848" y="4020976"/>
            <a:ext cx="4173569" cy="1290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7" name="직선 연결선 16"/>
          <p:cNvCxnSpPr/>
          <p:nvPr/>
        </p:nvCxnSpPr>
        <p:spPr>
          <a:xfrm>
            <a:off x="6063225" y="5131099"/>
            <a:ext cx="1484666" cy="0"/>
          </a:xfrm>
          <a:prstGeom prst="line">
            <a:avLst/>
          </a:prstGeom>
          <a:ln w="28575">
            <a:solidFill>
              <a:schemeClr val="accent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5266337" y="5431133"/>
            <a:ext cx="32948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b="1" dirty="0" smtClean="0">
                <a:solidFill>
                  <a:schemeClr val="accent3"/>
                </a:solidFill>
              </a:rPr>
              <a:t>Positive floating-point numbers</a:t>
            </a:r>
            <a:endParaRPr lang="ko-KR" altLang="en-US" sz="1600" b="1" dirty="0">
              <a:solidFill>
                <a:schemeClr val="accent3"/>
              </a:solidFill>
            </a:endParaRPr>
          </a:p>
        </p:txBody>
      </p:sp>
      <p:cxnSp>
        <p:nvCxnSpPr>
          <p:cNvPr id="19" name="직선 화살표 연결선 18"/>
          <p:cNvCxnSpPr/>
          <p:nvPr/>
        </p:nvCxnSpPr>
        <p:spPr>
          <a:xfrm>
            <a:off x="6793043" y="5131099"/>
            <a:ext cx="0" cy="300033"/>
          </a:xfrm>
          <a:prstGeom prst="straightConnector1">
            <a:avLst/>
          </a:prstGeom>
          <a:ln w="28575">
            <a:solidFill>
              <a:schemeClr val="accent3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5446817" y="3138130"/>
            <a:ext cx="37517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b="1" dirty="0" smtClean="0">
                <a:solidFill>
                  <a:schemeClr val="accent6"/>
                </a:solidFill>
              </a:rPr>
              <a:t>Designed an iterative LP solving algorithm to handle the piece-wise condition</a:t>
            </a:r>
            <a:endParaRPr lang="ko-KR" altLang="en-US" sz="1600" b="1" dirty="0">
              <a:solidFill>
                <a:schemeClr val="accent6"/>
              </a:solidFill>
            </a:endParaRPr>
          </a:p>
        </p:txBody>
      </p:sp>
      <p:cxnSp>
        <p:nvCxnSpPr>
          <p:cNvPr id="21" name="직선 연결선 20"/>
          <p:cNvCxnSpPr/>
          <p:nvPr/>
        </p:nvCxnSpPr>
        <p:spPr>
          <a:xfrm>
            <a:off x="2291307" y="3395065"/>
            <a:ext cx="3096344" cy="0"/>
          </a:xfrm>
          <a:prstGeom prst="line">
            <a:avLst/>
          </a:prstGeom>
          <a:ln w="28575">
            <a:solidFill>
              <a:schemeClr val="accent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523844" y="6237312"/>
            <a:ext cx="8215444" cy="411500"/>
          </a:xfrm>
          <a:prstGeom prst="rect">
            <a:avLst/>
          </a:prstGeom>
          <a:solidFill>
            <a:schemeClr val="tx1"/>
          </a:solidFill>
          <a:ln w="19050">
            <a:solidFill>
              <a:schemeClr val="tx1"/>
            </a:soli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noAutofit/>
          </a:bodyPr>
          <a:lstStyle/>
          <a:p>
            <a:pPr algn="ctr"/>
            <a:r>
              <a:rPr lang="en-US" altLang="ko-KR" sz="28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Please see the thesis for the details</a:t>
            </a:r>
            <a:endParaRPr lang="en-US" altLang="ko-KR" sz="28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94677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  <p:bldP spid="23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latin typeface="Arial" pitchFamily="34" charset="0"/>
                <a:cs typeface="Arial" pitchFamily="34" charset="0"/>
              </a:rPr>
              <a:t>Results</a:t>
            </a:r>
            <a:endParaRPr lang="ko-KR" alt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508789"/>
            <a:ext cx="8229600" cy="2692896"/>
          </a:xfrm>
        </p:spPr>
        <p:txBody>
          <a:bodyPr/>
          <a:lstStyle/>
          <a:p>
            <a:r>
              <a:rPr lang="en-US" altLang="ko-KR" dirty="0">
                <a:latin typeface="Arial" pitchFamily="34" charset="0"/>
                <a:cs typeface="Arial" pitchFamily="34" charset="0"/>
              </a:rPr>
              <a:t>Tested with various applications</a:t>
            </a:r>
          </a:p>
          <a:p>
            <a:pPr lvl="1"/>
            <a:r>
              <a:rPr lang="en-US" altLang="ko-KR" dirty="0">
                <a:latin typeface="Arial" pitchFamily="34" charset="0"/>
                <a:cs typeface="Arial" pitchFamily="34" charset="0"/>
              </a:rPr>
              <a:t>Simulations (Continuous collision detection) </a:t>
            </a:r>
          </a:p>
          <a:p>
            <a:pPr lvl="1"/>
            <a:r>
              <a:rPr lang="en-US" altLang="ko-KR" dirty="0">
                <a:latin typeface="Arial" pitchFamily="34" charset="0"/>
                <a:cs typeface="Arial" pitchFamily="34" charset="0"/>
              </a:rPr>
              <a:t>Motion planning (Discrete collision detection)</a:t>
            </a:r>
          </a:p>
          <a:p>
            <a:pPr lvl="1"/>
            <a:r>
              <a:rPr lang="en-US" altLang="ko-KR" dirty="0">
                <a:latin typeface="Arial" pitchFamily="34" charset="0"/>
                <a:cs typeface="Arial" pitchFamily="34" charset="0"/>
              </a:rPr>
              <a:t>Global illumination (Ray-Triangle intersection)</a:t>
            </a:r>
            <a:endParaRPr lang="ko-KR" altLang="en-US" dirty="0">
              <a:latin typeface="Arial" pitchFamily="34" charset="0"/>
              <a:cs typeface="Arial" pitchFamily="34" charset="0"/>
            </a:endParaRPr>
          </a:p>
          <a:p>
            <a:endParaRPr lang="ko-KR" altLang="en-US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" name="그룹 3"/>
          <p:cNvGrpSpPr/>
          <p:nvPr/>
        </p:nvGrpSpPr>
        <p:grpSpPr>
          <a:xfrm>
            <a:off x="539552" y="3717032"/>
            <a:ext cx="8064896" cy="2694656"/>
            <a:chOff x="144016" y="3733016"/>
            <a:chExt cx="8892480" cy="2648312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016" y="3741237"/>
              <a:ext cx="2926080" cy="12687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1840" y="3744094"/>
              <a:ext cx="2926080" cy="12658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" name="Picture 4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10416" y="3733016"/>
              <a:ext cx="2926080" cy="12687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8" name="Picture 5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016" y="5101168"/>
              <a:ext cx="6907530" cy="12801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9" name="Picture 6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29616" y="5101168"/>
              <a:ext cx="1706880" cy="12801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05971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Results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59D27-ADC4-4FEA-B48D-322F84B3B55B}" type="slidenum">
              <a:rPr lang="ko-KR" altLang="en-US" smtClean="0"/>
              <a:t>48</a:t>
            </a:fld>
            <a:endParaRPr lang="ko-KR" alt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0098" y="1777381"/>
            <a:ext cx="4889354" cy="3218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c_Dragon_Movie_15fps_Low_Res.as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5536" y="1757796"/>
            <a:ext cx="2955569" cy="295556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612797" y="4830885"/>
            <a:ext cx="662041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ko-KR" sz="1200" b="1" dirty="0" smtClean="0">
                <a:solidFill>
                  <a:srgbClr val="92D050"/>
                </a:solidFill>
                <a:latin typeface="Arial" pitchFamily="34" charset="0"/>
                <a:cs typeface="Arial" pitchFamily="34" charset="0"/>
              </a:rPr>
              <a:t>+GTX480</a:t>
            </a:r>
            <a:endParaRPr lang="ko-KR" altLang="en-US" sz="1200" b="1" dirty="0">
              <a:solidFill>
                <a:srgbClr val="92D05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318334" y="4830885"/>
            <a:ext cx="662041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ko-KR" sz="1200" b="1" dirty="0" smtClean="0">
                <a:solidFill>
                  <a:srgbClr val="92D050"/>
                </a:solidFill>
                <a:latin typeface="Arial" pitchFamily="34" charset="0"/>
                <a:cs typeface="Arial" pitchFamily="34" charset="0"/>
              </a:rPr>
              <a:t>+GTX480</a:t>
            </a:r>
            <a:endParaRPr lang="ko-KR" altLang="en-US" sz="1200" b="1" dirty="0">
              <a:solidFill>
                <a:srgbClr val="92D05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005211" y="4830885"/>
            <a:ext cx="662041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ko-KR" sz="1200" b="1" dirty="0" smtClean="0">
                <a:solidFill>
                  <a:srgbClr val="92D050"/>
                </a:solidFill>
                <a:latin typeface="Arial" pitchFamily="34" charset="0"/>
                <a:cs typeface="Arial" pitchFamily="34" charset="0"/>
              </a:rPr>
              <a:t>+GTX480</a:t>
            </a:r>
            <a:endParaRPr lang="ko-KR" altLang="en-US" sz="1200" b="1" dirty="0">
              <a:solidFill>
                <a:srgbClr val="92D05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12160" y="4830885"/>
            <a:ext cx="572273" cy="184666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altLang="ko-KR" sz="1200" b="1" dirty="0" smtClean="0">
                <a:solidFill>
                  <a:srgbClr val="92D050"/>
                </a:solidFill>
                <a:latin typeface="Arial" pitchFamily="34" charset="0"/>
                <a:cs typeface="Arial" pitchFamily="34" charset="0"/>
              </a:rPr>
              <a:t>GTX480</a:t>
            </a:r>
            <a:endParaRPr lang="ko-KR" altLang="en-US" sz="1200" b="1" dirty="0">
              <a:solidFill>
                <a:srgbClr val="92D05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07380" y="5089748"/>
            <a:ext cx="45888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b="1" dirty="0" smtClean="0">
                <a:solidFill>
                  <a:schemeClr val="accent3"/>
                </a:solidFill>
              </a:rPr>
              <a:t>Use same GPUs (low heterogeneity)</a:t>
            </a:r>
            <a:endParaRPr lang="ko-KR" altLang="en-US" sz="2000" b="1" dirty="0">
              <a:solidFill>
                <a:schemeClr val="accent3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053498" y="1921396"/>
            <a:ext cx="35573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latin typeface="Arial" pitchFamily="34" charset="0"/>
                <a:cs typeface="Arial" pitchFamily="34" charset="0"/>
              </a:rPr>
              <a:t>Continuous collision detection</a:t>
            </a:r>
          </a:p>
        </p:txBody>
      </p:sp>
      <p:sp>
        <p:nvSpPr>
          <p:cNvPr id="13" name="직사각형 12"/>
          <p:cNvSpPr/>
          <p:nvPr/>
        </p:nvSpPr>
        <p:spPr>
          <a:xfrm>
            <a:off x="395536" y="4009628"/>
            <a:ext cx="280397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0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Fracturing simulation</a:t>
            </a:r>
          </a:p>
          <a:p>
            <a:r>
              <a:rPr lang="en-US" altLang="ko-KR" sz="20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(252K Tri.)</a:t>
            </a:r>
            <a:endParaRPr lang="ko-KR" altLang="en-US" sz="20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846232" y="1888998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Ours</a:t>
            </a:r>
            <a:endParaRPr lang="ko-KR" altLang="en-US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046625" y="3145532"/>
            <a:ext cx="1910779" cy="923330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altLang="ko-KR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Work stealing</a:t>
            </a:r>
          </a:p>
          <a:p>
            <a:r>
              <a:rPr lang="en-US" altLang="ko-KR" sz="14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(an well-known</a:t>
            </a:r>
          </a:p>
          <a:p>
            <a:r>
              <a:rPr lang="en-US" altLang="ko-KR" sz="1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lang="en-US" altLang="ko-KR" sz="14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lgorithm for dynamic</a:t>
            </a:r>
          </a:p>
          <a:p>
            <a:r>
              <a:rPr lang="en-US" altLang="ko-KR" sz="14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workload distribution)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95535" y="5733256"/>
            <a:ext cx="64087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For conservative comparison, we did manual tuning to get the best performance for tested methods except for ours</a:t>
            </a:r>
            <a:endParaRPr lang="ko-KR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599891" y="1532494"/>
            <a:ext cx="613080" cy="3565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FPS</a:t>
            </a:r>
            <a:endParaRPr lang="ko-KR" altLang="en-US" sz="16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0907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1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Results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59D27-ADC4-4FEA-B48D-322F84B3B55B}" type="slidenum">
              <a:rPr lang="ko-KR" altLang="en-US" smtClean="0"/>
              <a:t>49</a:t>
            </a:fld>
            <a:endParaRPr lang="ko-KR" altLang="en-US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2144" y="1758846"/>
            <a:ext cx="4899739" cy="3225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c_Dragon_Movie_15fps_Low_Res.as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5536" y="1757796"/>
            <a:ext cx="2955569" cy="295556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537113" y="1550444"/>
            <a:ext cx="5822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FPS</a:t>
            </a:r>
            <a:endParaRPr lang="ko-KR" alt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475817" y="4987032"/>
            <a:ext cx="810928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ko-KR" sz="1200" b="1" dirty="0" smtClean="0">
                <a:solidFill>
                  <a:srgbClr val="92D050"/>
                </a:solidFill>
                <a:latin typeface="Arial" pitchFamily="34" charset="0"/>
                <a:cs typeface="Arial" pitchFamily="34" charset="0"/>
              </a:rPr>
              <a:t>+Tesla2075</a:t>
            </a:r>
            <a:endParaRPr lang="ko-KR" altLang="en-US" sz="1200" b="1" dirty="0">
              <a:solidFill>
                <a:srgbClr val="92D05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244385" y="5173044"/>
            <a:ext cx="662041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ko-KR" sz="1200" b="1" dirty="0" smtClean="0">
                <a:solidFill>
                  <a:srgbClr val="92D050"/>
                </a:solidFill>
                <a:latin typeface="Arial" pitchFamily="34" charset="0"/>
                <a:cs typeface="Arial" pitchFamily="34" charset="0"/>
              </a:rPr>
              <a:t>+GTX480</a:t>
            </a:r>
            <a:endParaRPr lang="ko-KR" altLang="en-US" sz="1200" b="1" dirty="0">
              <a:solidFill>
                <a:srgbClr val="92D05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947411" y="5305762"/>
            <a:ext cx="662041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ko-KR" sz="1200" b="1" dirty="0" smtClean="0">
                <a:solidFill>
                  <a:srgbClr val="92D050"/>
                </a:solidFill>
                <a:latin typeface="Arial" pitchFamily="34" charset="0"/>
                <a:cs typeface="Arial" pitchFamily="34" charset="0"/>
              </a:rPr>
              <a:t>+GTX580</a:t>
            </a:r>
            <a:endParaRPr lang="ko-KR" altLang="en-US" sz="1200" b="1" dirty="0">
              <a:solidFill>
                <a:srgbClr val="92D05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1" name="직선 연결선 10"/>
          <p:cNvCxnSpPr/>
          <p:nvPr/>
        </p:nvCxnSpPr>
        <p:spPr>
          <a:xfrm flipV="1">
            <a:off x="6188135" y="4775984"/>
            <a:ext cx="2152" cy="14614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직선 연결선 11"/>
          <p:cNvCxnSpPr/>
          <p:nvPr/>
        </p:nvCxnSpPr>
        <p:spPr>
          <a:xfrm>
            <a:off x="6881281" y="4686446"/>
            <a:ext cx="0" cy="30058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직선 연결선 12"/>
          <p:cNvCxnSpPr/>
          <p:nvPr/>
        </p:nvCxnSpPr>
        <p:spPr>
          <a:xfrm flipH="1" flipV="1">
            <a:off x="7524328" y="4708833"/>
            <a:ext cx="11028" cy="42659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직선 연결선 13"/>
          <p:cNvCxnSpPr/>
          <p:nvPr/>
        </p:nvCxnSpPr>
        <p:spPr>
          <a:xfrm flipH="1" flipV="1">
            <a:off x="8133611" y="4686446"/>
            <a:ext cx="11028" cy="61931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5868144" y="4862123"/>
            <a:ext cx="662041" cy="184666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altLang="ko-KR" sz="1200" b="1" dirty="0" smtClean="0">
                <a:solidFill>
                  <a:srgbClr val="92D050"/>
                </a:solidFill>
                <a:latin typeface="Arial" pitchFamily="34" charset="0"/>
                <a:cs typeface="Arial" pitchFamily="34" charset="0"/>
              </a:rPr>
              <a:t>+GTX285</a:t>
            </a:r>
            <a:endParaRPr lang="ko-KR" altLang="en-US" sz="1200" b="1" dirty="0">
              <a:solidFill>
                <a:srgbClr val="92D05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758609" y="1737211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Ours</a:t>
            </a:r>
            <a:endParaRPr lang="ko-KR" altLang="en-US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286745" y="3050914"/>
            <a:ext cx="1693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Work stealing</a:t>
            </a:r>
            <a:endParaRPr lang="ko-KR" altLang="en-US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96466" y="5240446"/>
            <a:ext cx="52060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b="1" dirty="0" smtClean="0">
                <a:solidFill>
                  <a:schemeClr val="accent3"/>
                </a:solidFill>
              </a:rPr>
              <a:t>Use different GPUs (high heterogeneity)</a:t>
            </a:r>
            <a:endParaRPr lang="ko-KR" altLang="en-US" sz="2000" b="1" dirty="0">
              <a:solidFill>
                <a:schemeClr val="accent3"/>
              </a:solidFill>
            </a:endParaRPr>
          </a:p>
        </p:txBody>
      </p:sp>
      <p:sp>
        <p:nvSpPr>
          <p:cNvPr id="19" name="직사각형 18"/>
          <p:cNvSpPr/>
          <p:nvPr/>
        </p:nvSpPr>
        <p:spPr>
          <a:xfrm>
            <a:off x="5817645" y="4225653"/>
            <a:ext cx="2858811" cy="1368152"/>
          </a:xfrm>
          <a:prstGeom prst="rect">
            <a:avLst/>
          </a:prstGeom>
          <a:noFill/>
          <a:ln>
            <a:solidFill>
              <a:schemeClr val="accent3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TextBox 19"/>
          <p:cNvSpPr txBox="1"/>
          <p:nvPr/>
        </p:nvSpPr>
        <p:spPr>
          <a:xfrm>
            <a:off x="4053498" y="1921396"/>
            <a:ext cx="35573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latin typeface="Arial" pitchFamily="34" charset="0"/>
                <a:cs typeface="Arial" pitchFamily="34" charset="0"/>
              </a:rPr>
              <a:t>Continuous collision detection</a:t>
            </a:r>
          </a:p>
        </p:txBody>
      </p:sp>
      <p:sp>
        <p:nvSpPr>
          <p:cNvPr id="21" name="직사각형 20"/>
          <p:cNvSpPr/>
          <p:nvPr/>
        </p:nvSpPr>
        <p:spPr>
          <a:xfrm>
            <a:off x="395536" y="4009628"/>
            <a:ext cx="280397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0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Fracturing simulation</a:t>
            </a:r>
          </a:p>
          <a:p>
            <a:r>
              <a:rPr lang="en-US" altLang="ko-KR" sz="20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(252K Tri.)</a:t>
            </a:r>
            <a:endParaRPr lang="ko-KR" altLang="en-US" sz="20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95536" y="5733256"/>
            <a:ext cx="63367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For conservative comparison, we did manual tuning to get the best performance for tested methods except for ours</a:t>
            </a:r>
            <a:endParaRPr lang="ko-KR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8491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18" grpId="0"/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latin typeface="Arial" pitchFamily="34" charset="0"/>
                <a:cs typeface="Arial" pitchFamily="34" charset="0"/>
              </a:rPr>
              <a:t>Proximity Query Acceleration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>
                <a:latin typeface="Arial" pitchFamily="34" charset="0"/>
                <a:cs typeface="Arial" pitchFamily="34" charset="0"/>
              </a:rPr>
              <a:t>Various acceleration techniques</a:t>
            </a:r>
          </a:p>
          <a:p>
            <a:pPr lvl="1"/>
            <a:r>
              <a:rPr lang="en-US" altLang="ko-KR" dirty="0">
                <a:latin typeface="Arial" pitchFamily="34" charset="0"/>
                <a:cs typeface="Arial" pitchFamily="34" charset="0"/>
              </a:rPr>
              <a:t>Acceleration hierarchies</a:t>
            </a:r>
          </a:p>
          <a:p>
            <a:pPr lvl="1"/>
            <a:r>
              <a:rPr lang="en-US" altLang="ko-KR" dirty="0">
                <a:latin typeface="Arial" pitchFamily="34" charset="0"/>
                <a:cs typeface="Arial" pitchFamily="34" charset="0"/>
              </a:rPr>
              <a:t>Culling algorithms</a:t>
            </a:r>
          </a:p>
          <a:p>
            <a:pPr lvl="1"/>
            <a:r>
              <a:rPr lang="en-US" altLang="ko-KR" dirty="0">
                <a:latin typeface="Arial" pitchFamily="34" charset="0"/>
                <a:cs typeface="Arial" pitchFamily="34" charset="0"/>
              </a:rPr>
              <a:t>Specialize algorithms for a target application</a:t>
            </a:r>
          </a:p>
          <a:p>
            <a:pPr lvl="1"/>
            <a:r>
              <a:rPr lang="en-US" altLang="ko-KR" dirty="0">
                <a:latin typeface="Arial" pitchFamily="34" charset="0"/>
                <a:cs typeface="Arial" pitchFamily="34" charset="0"/>
              </a:rPr>
              <a:t>Approximation algorithms</a:t>
            </a:r>
          </a:p>
          <a:p>
            <a:r>
              <a:rPr lang="en-US" altLang="ko-KR" dirty="0">
                <a:latin typeface="Arial" pitchFamily="34" charset="0"/>
                <a:cs typeface="Arial" pitchFamily="34" charset="0"/>
              </a:rPr>
              <a:t>Achieve several orders of magnitude performance </a:t>
            </a:r>
            <a:r>
              <a:rPr lang="en-US" altLang="ko-KR" dirty="0" smtClean="0">
                <a:latin typeface="Arial" pitchFamily="34" charset="0"/>
                <a:cs typeface="Arial" pitchFamily="34" charset="0"/>
              </a:rPr>
              <a:t>improvement</a:t>
            </a:r>
            <a:endParaRPr lang="en-US" altLang="ko-K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59D27-ADC4-4FEA-B48D-322F84B3B55B}" type="slidenum">
              <a:rPr lang="ko-KR" altLang="en-US" smtClean="0"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73786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Results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59D27-ADC4-4FEA-B48D-322F84B3B55B}" type="slidenum">
              <a:rPr lang="ko-KR" altLang="en-US" smtClean="0"/>
              <a:t>50</a:t>
            </a:fld>
            <a:endParaRPr lang="ko-KR" altLang="en-US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8000" y="3631966"/>
            <a:ext cx="5249416" cy="1963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8000" y="1523194"/>
            <a:ext cx="5202769" cy="192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motion(low_resolution)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9277" y="1340769"/>
            <a:ext cx="2692563" cy="2019422"/>
          </a:xfrm>
        </p:spPr>
      </p:pic>
      <p:sp>
        <p:nvSpPr>
          <p:cNvPr id="8" name="TextBox 7"/>
          <p:cNvSpPr txBox="1"/>
          <p:nvPr/>
        </p:nvSpPr>
        <p:spPr>
          <a:xfrm>
            <a:off x="4018862" y="1705548"/>
            <a:ext cx="28393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Motion planning</a:t>
            </a:r>
          </a:p>
          <a:p>
            <a:r>
              <a:rPr lang="en-US" altLang="ko-KR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(137K Tri., 50K samples)</a:t>
            </a:r>
            <a:endParaRPr lang="ko-KR" altLang="en-US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05782" y="1268760"/>
            <a:ext cx="613080" cy="3565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FPS</a:t>
            </a:r>
            <a:endParaRPr lang="ko-KR" alt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917927" y="1347046"/>
            <a:ext cx="761624" cy="3889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Ours</a:t>
            </a:r>
            <a:endParaRPr lang="ko-KR" altLang="en-US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843728" y="2695862"/>
            <a:ext cx="7665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 smtClean="0">
                <a:solidFill>
                  <a:schemeClr val="accent5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Work</a:t>
            </a:r>
          </a:p>
          <a:p>
            <a:r>
              <a:rPr lang="en-US" altLang="ko-KR" sz="1200" b="1" dirty="0" smtClean="0">
                <a:solidFill>
                  <a:schemeClr val="accent5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stealing</a:t>
            </a:r>
            <a:endParaRPr lang="ko-KR" altLang="en-US" sz="1200" b="1" dirty="0">
              <a:solidFill>
                <a:schemeClr val="accent5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743138" y="2213380"/>
            <a:ext cx="11112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 smtClean="0">
                <a:solidFill>
                  <a:schemeClr val="accent3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Round-robin</a:t>
            </a:r>
          </a:p>
        </p:txBody>
      </p:sp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277" y="3528686"/>
            <a:ext cx="2692563" cy="2019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475603" y="3456677"/>
            <a:ext cx="5822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FPS</a:t>
            </a:r>
            <a:endParaRPr lang="ko-KR" alt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285704" y="4143232"/>
            <a:ext cx="7665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 smtClean="0">
                <a:solidFill>
                  <a:schemeClr val="accent5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Work</a:t>
            </a:r>
          </a:p>
          <a:p>
            <a:r>
              <a:rPr lang="en-US" altLang="ko-KR" sz="1200" b="1" dirty="0" smtClean="0">
                <a:solidFill>
                  <a:schemeClr val="accent5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stealing</a:t>
            </a:r>
            <a:endParaRPr lang="ko-KR" altLang="en-US" sz="1200" b="1" dirty="0">
              <a:solidFill>
                <a:schemeClr val="accent5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843729" y="4610069"/>
            <a:ext cx="11078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 smtClean="0">
                <a:solidFill>
                  <a:schemeClr val="accent3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Round-robin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250607" y="3826770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Ours</a:t>
            </a:r>
            <a:endParaRPr lang="ko-KR" altLang="en-US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586467" y="3343934"/>
            <a:ext cx="20899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b="1" dirty="0" smtClean="0"/>
              <a:t>Use different GPUs</a:t>
            </a:r>
            <a:endParaRPr lang="ko-KR" altLang="en-US" sz="16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6520296" y="5493452"/>
            <a:ext cx="20899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b="1" dirty="0" smtClean="0"/>
              <a:t>Use different GPUs</a:t>
            </a:r>
            <a:endParaRPr lang="ko-KR" altLang="en-US" sz="16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4011502" y="3820066"/>
            <a:ext cx="24161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Global illumination</a:t>
            </a:r>
          </a:p>
          <a:p>
            <a:r>
              <a:rPr lang="en-US" altLang="ko-KR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(436K Tri., 80M rays)</a:t>
            </a:r>
            <a:endParaRPr lang="ko-KR" altLang="en-US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95536" y="5733256"/>
            <a:ext cx="63367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For conservative comparison, we did manual tuning to get the best performance for tested methods except for ours</a:t>
            </a:r>
            <a:endParaRPr lang="ko-KR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4041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0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70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Limitation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/>
              <a:t>Scheduling algorithm dose not consider the memory requirement for processing queries</a:t>
            </a:r>
          </a:p>
          <a:p>
            <a:pPr lvl="1"/>
            <a:r>
              <a:rPr lang="en-US" altLang="ko-KR" dirty="0"/>
              <a:t>We assume </a:t>
            </a:r>
            <a:r>
              <a:rPr lang="en-US" altLang="ko-KR" dirty="0" smtClean="0"/>
              <a:t>that all computing resources have enough memory space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59D27-ADC4-4FEA-B48D-322F84B3B55B}" type="slidenum">
              <a:rPr lang="ko-KR" altLang="en-US" smtClean="0"/>
              <a:t>51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6104312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ko-KR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Heterogeneous computing system </a:t>
            </a:r>
            <a:r>
              <a:rPr lang="en-US" altLang="ko-KR" dirty="0">
                <a:solidFill>
                  <a:schemeClr val="bg1">
                    <a:lumMod val="50000"/>
                    <a:lumOff val="50000"/>
                  </a:schemeClr>
                </a:solidFill>
              </a:rPr>
              <a:t>for a specific proximity query</a:t>
            </a:r>
          </a:p>
          <a:p>
            <a:endParaRPr lang="en-US" altLang="ko-KR" dirty="0" smtClean="0">
              <a:solidFill>
                <a:schemeClr val="bg1">
                  <a:lumMod val="50000"/>
                  <a:lumOff val="50000"/>
                </a:schemeClr>
              </a:solidFill>
            </a:endParaRPr>
          </a:p>
          <a:p>
            <a:r>
              <a:rPr lang="en-US" altLang="ko-KR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General proximity computing system and scheduling algorithm for a various proximity queries</a:t>
            </a:r>
          </a:p>
          <a:p>
            <a:pPr marL="0" indent="0">
              <a:buNone/>
            </a:pPr>
            <a:endParaRPr lang="en-US" altLang="ko-KR" dirty="0" smtClean="0"/>
          </a:p>
          <a:p>
            <a:r>
              <a:rPr lang="en-US" altLang="ko-KR" dirty="0" smtClean="0">
                <a:solidFill>
                  <a:schemeClr val="accent3"/>
                </a:solidFill>
              </a:rPr>
              <a:t>Out-of-core</a:t>
            </a:r>
            <a:r>
              <a:rPr lang="en-US" altLang="ko-KR" dirty="0" smtClean="0"/>
              <a:t> proximity computation</a:t>
            </a: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Approaches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59D27-ADC4-4FEA-B48D-322F84B3B55B}" type="slidenum">
              <a:rPr lang="ko-KR" altLang="en-US" smtClean="0"/>
              <a:t>52</a:t>
            </a:fld>
            <a:endParaRPr lang="ko-KR" altLang="en-US"/>
          </a:p>
        </p:txBody>
      </p:sp>
      <p:sp>
        <p:nvSpPr>
          <p:cNvPr id="5" name="모서리가 둥근 직사각형 4"/>
          <p:cNvSpPr/>
          <p:nvPr/>
        </p:nvSpPr>
        <p:spPr>
          <a:xfrm>
            <a:off x="323528" y="1484784"/>
            <a:ext cx="8208912" cy="3456384"/>
          </a:xfrm>
          <a:prstGeom prst="round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TextBox 5"/>
          <p:cNvSpPr txBox="1"/>
          <p:nvPr/>
        </p:nvSpPr>
        <p:spPr>
          <a:xfrm>
            <a:off x="1046738" y="2812866"/>
            <a:ext cx="67624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dirty="0" smtClean="0">
                <a:solidFill>
                  <a:schemeClr val="accent6"/>
                </a:solidFill>
              </a:rPr>
              <a:t>Improve computational efficiency for in-core algorithms</a:t>
            </a:r>
            <a:endParaRPr lang="ko-KR" altLang="en-US" sz="2000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688034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276872"/>
            <a:ext cx="8229600" cy="1800200"/>
          </a:xfrm>
          <a:effectLst>
            <a:reflection blurRad="6350" stA="52000" endA="300" endPos="35000" dir="5400000" sy="-100000" algn="bl" rotWithShape="0"/>
          </a:effectLst>
        </p:spPr>
        <p:txBody>
          <a:bodyPr>
            <a:normAutofit fontScale="90000"/>
          </a:bodyPr>
          <a:lstStyle/>
          <a:p>
            <a:pPr algn="l"/>
            <a:r>
              <a:rPr lang="en-US" altLang="ko-KR" dirty="0">
                <a:effectLst/>
              </a:rPr>
              <a:t>Out-of-Core Proximity Computation for Particle-based Fluid Simulations</a:t>
            </a:r>
            <a:endParaRPr lang="ko-KR" altLang="en-US" dirty="0">
              <a:effectLst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59D27-ADC4-4FEA-B48D-322F84B3B55B}" type="slidenum">
              <a:rPr lang="ko-KR" altLang="en-US" smtClean="0"/>
              <a:t>53</a:t>
            </a:fld>
            <a:endParaRPr lang="ko-KR" altLang="en-US"/>
          </a:p>
        </p:txBody>
      </p:sp>
      <p:sp>
        <p:nvSpPr>
          <p:cNvPr id="6" name="직사각형 5"/>
          <p:cNvSpPr/>
          <p:nvPr/>
        </p:nvSpPr>
        <p:spPr>
          <a:xfrm>
            <a:off x="611560" y="4644425"/>
            <a:ext cx="75608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ko-KR" sz="1600" dirty="0"/>
              <a:t>Duksu </a:t>
            </a:r>
            <a:r>
              <a:rPr lang="en-US" altLang="ko-KR" sz="1600" dirty="0" smtClean="0"/>
              <a:t>Kim, </a:t>
            </a:r>
            <a:r>
              <a:rPr lang="en-US" altLang="ko-KR" sz="1600" dirty="0" err="1"/>
              <a:t>Myung-Bae</a:t>
            </a:r>
            <a:r>
              <a:rPr lang="en-US" altLang="ko-KR" sz="1600" dirty="0"/>
              <a:t> </a:t>
            </a:r>
            <a:r>
              <a:rPr lang="en-US" altLang="ko-KR" sz="1600" dirty="0" smtClean="0"/>
              <a:t>Son, </a:t>
            </a:r>
            <a:r>
              <a:rPr lang="en-US" altLang="ko-KR" sz="1600" dirty="0"/>
              <a:t>Young J. </a:t>
            </a:r>
            <a:r>
              <a:rPr lang="en-US" altLang="ko-KR" sz="1600" dirty="0" smtClean="0"/>
              <a:t>Kim, </a:t>
            </a:r>
            <a:r>
              <a:rPr lang="en-US" altLang="ko-KR" sz="1600" dirty="0" err="1"/>
              <a:t>Jeong</a:t>
            </a:r>
            <a:r>
              <a:rPr lang="en-US" altLang="ko-KR" sz="1600" dirty="0"/>
              <a:t>-Mo </a:t>
            </a:r>
            <a:r>
              <a:rPr lang="en-US" altLang="ko-KR" sz="1600" dirty="0" smtClean="0"/>
              <a:t>Hong, </a:t>
            </a:r>
            <a:r>
              <a:rPr lang="en-US" altLang="ko-KR" sz="1600" dirty="0"/>
              <a:t>Sung-Eui </a:t>
            </a:r>
            <a:r>
              <a:rPr lang="en-US" altLang="ko-KR" sz="1600" dirty="0" smtClean="0"/>
              <a:t>Yoon</a:t>
            </a:r>
          </a:p>
          <a:p>
            <a:pPr algn="r"/>
            <a:r>
              <a:rPr lang="en-US" altLang="ko-KR" sz="1600" dirty="0"/>
              <a:t>(To appear) Computer Graphics Forum (High Performance Graphics), </a:t>
            </a:r>
            <a:r>
              <a:rPr lang="en-US" altLang="ko-KR" sz="1600" dirty="0" smtClean="0"/>
              <a:t>July, 2014</a:t>
            </a:r>
            <a:endParaRPr lang="ko-KR" altLang="en-US" sz="1600" dirty="0"/>
          </a:p>
        </p:txBody>
      </p:sp>
    </p:spTree>
    <p:extLst>
      <p:ext uri="{BB962C8B-B14F-4D97-AF65-F5344CB8AC3E}">
        <p14:creationId xmlns:p14="http://schemas.microsoft.com/office/powerpoint/2010/main" val="2984023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Motivation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altLang="ko-KR" dirty="0" smtClean="0"/>
              <a:t>To meet the higher realism, a large number of particles are required</a:t>
            </a:r>
          </a:p>
          <a:p>
            <a:pPr lvl="1"/>
            <a:r>
              <a:rPr lang="en-US" altLang="ko-KR" dirty="0" smtClean="0"/>
              <a:t>Tens of millions particles</a:t>
            </a:r>
          </a:p>
          <a:p>
            <a:r>
              <a:rPr lang="en-US" altLang="ko-KR" dirty="0" smtClean="0"/>
              <a:t>In-core </a:t>
            </a:r>
            <a:r>
              <a:rPr lang="en-US" altLang="ko-KR" dirty="0"/>
              <a:t>algorithm</a:t>
            </a:r>
          </a:p>
          <a:p>
            <a:pPr lvl="1"/>
            <a:r>
              <a:rPr lang="en-US" altLang="ko-KR" dirty="0"/>
              <a:t>Manage all data in GPU’s video memory</a:t>
            </a:r>
          </a:p>
          <a:p>
            <a:pPr lvl="1"/>
            <a:r>
              <a:rPr lang="en-US" altLang="ko-KR" dirty="0"/>
              <a:t>Can handle up to </a:t>
            </a:r>
            <a:r>
              <a:rPr lang="en-US" altLang="ko-KR" b="1" dirty="0"/>
              <a:t>5 M</a:t>
            </a:r>
            <a:r>
              <a:rPr lang="en-US" altLang="ko-KR" dirty="0"/>
              <a:t> particles with </a:t>
            </a:r>
            <a:r>
              <a:rPr lang="en-US" altLang="ko-KR" b="1" dirty="0"/>
              <a:t>1 GB </a:t>
            </a:r>
            <a:r>
              <a:rPr lang="en-US" altLang="ko-KR" dirty="0"/>
              <a:t>memory for particle-based fluid simulation</a:t>
            </a:r>
          </a:p>
          <a:p>
            <a:pPr lvl="2"/>
            <a:r>
              <a:rPr lang="en-US" altLang="ko-KR" sz="20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[</a:t>
            </a:r>
            <a:r>
              <a:rPr lang="en-US" altLang="ko-KR" sz="2000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HKK </a:t>
            </a:r>
            <a:r>
              <a:rPr lang="en-US" altLang="ko-KR" sz="20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2007</a:t>
            </a:r>
            <a:r>
              <a:rPr lang="en-US" altLang="ko-KR" sz="2000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]</a:t>
            </a:r>
          </a:p>
          <a:p>
            <a:r>
              <a:rPr lang="en-US" altLang="ko-KR" dirty="0" smtClean="0"/>
              <a:t>Recent commodity GPUs have 1 ~ 3 GB memories (up to 12 GB)</a:t>
            </a:r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59D27-ADC4-4FEA-B48D-322F84B3B55B}" type="slidenum">
              <a:rPr lang="ko-KR" altLang="en-US" smtClean="0"/>
              <a:t>54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41923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Contributions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altLang="ko-KR" dirty="0" smtClean="0"/>
              <a:t>Propose out-of-core methods that utilize heterogeneous computing resources and processes neighbor search for a large number of particles</a:t>
            </a:r>
          </a:p>
          <a:p>
            <a:pPr lvl="1"/>
            <a:endParaRPr lang="en-US" altLang="ko-KR" dirty="0" smtClean="0"/>
          </a:p>
          <a:p>
            <a:r>
              <a:rPr lang="en-US" altLang="ko-KR" dirty="0" smtClean="0"/>
              <a:t>Propose memory footprint estimation method to identify a maximal work unit for efficient out-of-core processing</a:t>
            </a:r>
          </a:p>
          <a:p>
            <a:endParaRPr lang="en-US" altLang="ko-KR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59D27-ADC4-4FEA-B48D-322F84B3B55B}" type="slidenum">
              <a:rPr lang="ko-KR" altLang="en-US" smtClean="0"/>
              <a:t>55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2090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1772" y="1869232"/>
            <a:ext cx="5446521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Result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59D27-ADC4-4FEA-B48D-322F84B3B55B}" type="slidenum">
              <a:rPr lang="ko-KR" altLang="en-US" smtClean="0"/>
              <a:t>56</a:t>
            </a:fld>
            <a:endParaRPr lang="ko-KR" altLang="en-US"/>
          </a:p>
        </p:txBody>
      </p:sp>
      <p:sp>
        <p:nvSpPr>
          <p:cNvPr id="7" name="TextBox 6"/>
          <p:cNvSpPr txBox="1"/>
          <p:nvPr/>
        </p:nvSpPr>
        <p:spPr>
          <a:xfrm>
            <a:off x="178901" y="5229200"/>
            <a:ext cx="34740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Up to 65.6 M Particles</a:t>
            </a:r>
          </a:p>
          <a:p>
            <a:r>
              <a:rPr lang="en-US" altLang="ko-KR" sz="2000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Maximum data size: 13 GB</a:t>
            </a:r>
          </a:p>
        </p:txBody>
      </p:sp>
      <p:pic>
        <p:nvPicPr>
          <p:cNvPr id="6" name="65M_overview_small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9513" y="1484785"/>
            <a:ext cx="3744416" cy="3744416"/>
          </a:xfrm>
        </p:spPr>
      </p:pic>
      <p:sp>
        <p:nvSpPr>
          <p:cNvPr id="11" name="TextBox 10"/>
          <p:cNvSpPr txBox="1"/>
          <p:nvPr/>
        </p:nvSpPr>
        <p:spPr>
          <a:xfrm>
            <a:off x="8120416" y="3645024"/>
            <a:ext cx="7053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solidFill>
                  <a:srgbClr val="FF0000"/>
                </a:solidFill>
              </a:rPr>
              <a:t>Ours</a:t>
            </a:r>
            <a:endParaRPr lang="ko-KR" altLang="en-US" b="1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575139" y="2123564"/>
            <a:ext cx="1250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solidFill>
                  <a:schemeClr val="accent3"/>
                </a:solidFill>
              </a:rPr>
              <a:t>Map-GPU</a:t>
            </a:r>
            <a:endParaRPr lang="ko-KR" altLang="en-US" b="1" dirty="0">
              <a:solidFill>
                <a:schemeClr val="accent3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427308" y="1292567"/>
            <a:ext cx="33984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 smtClean="0">
                <a:solidFill>
                  <a:schemeClr val="accent3"/>
                </a:solidFill>
              </a:rPr>
              <a:t>NVIDIA mapped memory Tech.</a:t>
            </a:r>
          </a:p>
          <a:p>
            <a:r>
              <a:rPr lang="en-US" altLang="ko-KR" sz="1600" dirty="0" smtClean="0">
                <a:solidFill>
                  <a:schemeClr val="accent3"/>
                </a:solidFill>
              </a:rPr>
              <a:t>- Map CPU memory space</a:t>
            </a:r>
          </a:p>
          <a:p>
            <a:r>
              <a:rPr lang="en-US" altLang="ko-KR" sz="1600" dirty="0" smtClean="0">
                <a:solidFill>
                  <a:schemeClr val="accent3"/>
                </a:solidFill>
              </a:rPr>
              <a:t>  into GPU memory address space</a:t>
            </a:r>
          </a:p>
        </p:txBody>
      </p:sp>
      <p:sp>
        <p:nvSpPr>
          <p:cNvPr id="5" name="직사각형 4"/>
          <p:cNvSpPr/>
          <p:nvPr/>
        </p:nvSpPr>
        <p:spPr>
          <a:xfrm>
            <a:off x="4264262" y="526445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ko-KR" b="1" dirty="0" smtClean="0">
                <a:solidFill>
                  <a:schemeClr val="accent6"/>
                </a:solidFill>
              </a:rPr>
              <a:t>- Two </a:t>
            </a:r>
            <a:r>
              <a:rPr lang="en-US" altLang="ko-KR" b="1" dirty="0" err="1">
                <a:solidFill>
                  <a:schemeClr val="accent6"/>
                </a:solidFill>
              </a:rPr>
              <a:t>hexa</a:t>
            </a:r>
            <a:r>
              <a:rPr lang="en-US" altLang="ko-KR" b="1" dirty="0">
                <a:solidFill>
                  <a:schemeClr val="accent6"/>
                </a:solidFill>
              </a:rPr>
              <a:t>-core </a:t>
            </a:r>
            <a:r>
              <a:rPr lang="en-US" altLang="ko-KR" b="1" dirty="0" smtClean="0">
                <a:solidFill>
                  <a:schemeClr val="accent6"/>
                </a:solidFill>
              </a:rPr>
              <a:t>CPUs (192 GB </a:t>
            </a:r>
            <a:r>
              <a:rPr lang="en-US" altLang="ko-KR" b="1" dirty="0" err="1" smtClean="0">
                <a:solidFill>
                  <a:schemeClr val="accent6"/>
                </a:solidFill>
              </a:rPr>
              <a:t>Mem</a:t>
            </a:r>
            <a:r>
              <a:rPr lang="en-US" altLang="ko-KR" b="1" dirty="0" smtClean="0">
                <a:solidFill>
                  <a:schemeClr val="accent6"/>
                </a:solidFill>
              </a:rPr>
              <a:t>.)</a:t>
            </a:r>
            <a:endParaRPr lang="en-US" altLang="ko-KR" b="1" dirty="0">
              <a:solidFill>
                <a:schemeClr val="accent6"/>
              </a:solidFill>
            </a:endParaRPr>
          </a:p>
          <a:p>
            <a:r>
              <a:rPr lang="en-US" altLang="ko-KR" b="1" dirty="0" smtClean="0">
                <a:solidFill>
                  <a:schemeClr val="accent6"/>
                </a:solidFill>
              </a:rPr>
              <a:t>- One </a:t>
            </a:r>
            <a:r>
              <a:rPr lang="en-US" altLang="ko-KR" b="1" dirty="0">
                <a:solidFill>
                  <a:schemeClr val="accent6"/>
                </a:solidFill>
              </a:rPr>
              <a:t>GPU </a:t>
            </a:r>
            <a:r>
              <a:rPr lang="en-US" altLang="ko-KR" b="1" dirty="0" smtClean="0">
                <a:solidFill>
                  <a:schemeClr val="accent6"/>
                </a:solidFill>
              </a:rPr>
              <a:t>(3 GB</a:t>
            </a:r>
            <a:r>
              <a:rPr lang="en-US" altLang="ko-KR" b="1" dirty="0">
                <a:solidFill>
                  <a:schemeClr val="accent6"/>
                </a:solidFill>
              </a:rPr>
              <a:t> </a:t>
            </a:r>
            <a:r>
              <a:rPr lang="en-US" altLang="ko-KR" b="1" dirty="0" err="1">
                <a:solidFill>
                  <a:schemeClr val="accent6"/>
                </a:solidFill>
              </a:rPr>
              <a:t>Mem</a:t>
            </a:r>
            <a:r>
              <a:rPr lang="en-US" altLang="ko-KR" b="1" dirty="0">
                <a:solidFill>
                  <a:schemeClr val="accent6"/>
                </a:solidFill>
              </a:rPr>
              <a:t>.</a:t>
            </a:r>
            <a:r>
              <a:rPr lang="en-US" altLang="ko-KR" b="1" dirty="0" smtClean="0">
                <a:solidFill>
                  <a:schemeClr val="accent6"/>
                </a:solidFill>
              </a:rPr>
              <a:t>)</a:t>
            </a:r>
            <a:endParaRPr lang="en-US" altLang="ko-KR" b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4480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ko-KR" dirty="0"/>
              <a:t>Particle-based Fluid Simulation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59D27-ADC4-4FEA-B48D-322F84B3B55B}" type="slidenum">
              <a:rPr lang="ko-KR" altLang="en-US" smtClean="0"/>
              <a:t>57</a:t>
            </a:fld>
            <a:endParaRPr lang="ko-KR" altLang="en-US"/>
          </a:p>
        </p:txBody>
      </p:sp>
      <p:sp>
        <p:nvSpPr>
          <p:cNvPr id="6" name="모서리가 둥근 직사각형 5"/>
          <p:cNvSpPr/>
          <p:nvPr/>
        </p:nvSpPr>
        <p:spPr>
          <a:xfrm>
            <a:off x="1475656" y="1916832"/>
            <a:ext cx="2672946" cy="86409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 dirty="0"/>
              <a:t>Neighbor search</a:t>
            </a:r>
            <a:endParaRPr lang="ko-KR" altLang="en-US" sz="2000" b="1" dirty="0"/>
          </a:p>
        </p:txBody>
      </p:sp>
      <p:sp>
        <p:nvSpPr>
          <p:cNvPr id="7" name="모서리가 둥근 직사각형 6"/>
          <p:cNvSpPr/>
          <p:nvPr/>
        </p:nvSpPr>
        <p:spPr>
          <a:xfrm>
            <a:off x="1475656" y="3465004"/>
            <a:ext cx="2672946" cy="864096"/>
          </a:xfrm>
          <a:prstGeom prst="roundRect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Compute force</a:t>
            </a:r>
          </a:p>
        </p:txBody>
      </p:sp>
      <p:sp>
        <p:nvSpPr>
          <p:cNvPr id="8" name="모서리가 둥근 직사각형 7"/>
          <p:cNvSpPr/>
          <p:nvPr/>
        </p:nvSpPr>
        <p:spPr>
          <a:xfrm>
            <a:off x="1475656" y="5013176"/>
            <a:ext cx="2672946" cy="864096"/>
          </a:xfrm>
          <a:prstGeom prst="roundRect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Move particles </a:t>
            </a:r>
            <a:endParaRPr lang="ko-KR" altLang="en-US" sz="2000" b="1" dirty="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9" name="아래쪽 화살표 8"/>
          <p:cNvSpPr/>
          <p:nvPr/>
        </p:nvSpPr>
        <p:spPr>
          <a:xfrm>
            <a:off x="2488093" y="2924944"/>
            <a:ext cx="648072" cy="432048"/>
          </a:xfrm>
          <a:prstGeom prst="downArrow">
            <a:avLst/>
          </a:prstGeom>
          <a:solidFill>
            <a:schemeClr val="bg1">
              <a:lumMod val="50000"/>
              <a:lumOff val="50000"/>
            </a:schemeClr>
          </a:solidFill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아래쪽 화살표 9"/>
          <p:cNvSpPr/>
          <p:nvPr/>
        </p:nvSpPr>
        <p:spPr>
          <a:xfrm>
            <a:off x="2488093" y="4437112"/>
            <a:ext cx="648072" cy="432048"/>
          </a:xfrm>
          <a:prstGeom prst="downArrow">
            <a:avLst/>
          </a:prstGeom>
          <a:solidFill>
            <a:schemeClr val="bg1">
              <a:lumMod val="50000"/>
              <a:lumOff val="50000"/>
            </a:schemeClr>
          </a:solidFill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2" name="꺾인 연결선 11"/>
          <p:cNvCxnSpPr>
            <a:stCxn id="8" idx="1"/>
            <a:endCxn id="6" idx="1"/>
          </p:cNvCxnSpPr>
          <p:nvPr/>
        </p:nvCxnSpPr>
        <p:spPr>
          <a:xfrm rot="10800000">
            <a:off x="1475656" y="2348880"/>
            <a:ext cx="12700" cy="3096344"/>
          </a:xfrm>
          <a:prstGeom prst="bentConnector3">
            <a:avLst>
              <a:gd name="adj1" fmla="val 5129039"/>
            </a:avLst>
          </a:prstGeom>
          <a:ln w="57150">
            <a:solidFill>
              <a:schemeClr val="bg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그룹 13"/>
          <p:cNvGrpSpPr/>
          <p:nvPr/>
        </p:nvGrpSpPr>
        <p:grpSpPr>
          <a:xfrm>
            <a:off x="5260796" y="3557365"/>
            <a:ext cx="3109035" cy="2191542"/>
            <a:chOff x="1823005" y="1003489"/>
            <a:chExt cx="2253175" cy="1588251"/>
          </a:xfrm>
        </p:grpSpPr>
        <p:sp>
          <p:nvSpPr>
            <p:cNvPr id="15" name="타원 14"/>
            <p:cNvSpPr/>
            <p:nvPr/>
          </p:nvSpPr>
          <p:spPr bwMode="auto">
            <a:xfrm>
              <a:off x="2329721" y="1619938"/>
              <a:ext cx="139148" cy="139148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ko-KR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6" name="타원 15"/>
            <p:cNvSpPr/>
            <p:nvPr/>
          </p:nvSpPr>
          <p:spPr bwMode="auto">
            <a:xfrm>
              <a:off x="2756675" y="1723569"/>
              <a:ext cx="139148" cy="139148"/>
            </a:xfrm>
            <a:prstGeom prst="ellipse">
              <a:avLst/>
            </a:prstGeom>
            <a:gradFill>
              <a:gsLst>
                <a:gs pos="0">
                  <a:srgbClr val="EA8B00"/>
                </a:gs>
                <a:gs pos="80000">
                  <a:srgbClr val="FF9900"/>
                </a:gs>
                <a:gs pos="100000">
                  <a:srgbClr val="FFFF66"/>
                </a:gs>
              </a:gsLst>
            </a:gradFill>
            <a:ln>
              <a:headEnd type="none" w="med" len="med"/>
              <a:tailEnd type="none" w="med" len="med"/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ko-KR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7" name="타원 16"/>
            <p:cNvSpPr/>
            <p:nvPr/>
          </p:nvSpPr>
          <p:spPr bwMode="auto">
            <a:xfrm>
              <a:off x="3044707" y="1003489"/>
              <a:ext cx="139148" cy="139148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ko-KR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8" name="타원 17"/>
            <p:cNvSpPr/>
            <p:nvPr/>
          </p:nvSpPr>
          <p:spPr bwMode="auto">
            <a:xfrm>
              <a:off x="3183855" y="1584421"/>
              <a:ext cx="139148" cy="139148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ko-KR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9" name="타원 18"/>
            <p:cNvSpPr/>
            <p:nvPr/>
          </p:nvSpPr>
          <p:spPr bwMode="auto">
            <a:xfrm>
              <a:off x="2756675" y="2443649"/>
              <a:ext cx="139148" cy="139148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ko-KR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0" name="타원 19"/>
            <p:cNvSpPr/>
            <p:nvPr/>
          </p:nvSpPr>
          <p:spPr bwMode="auto">
            <a:xfrm>
              <a:off x="1892579" y="2083609"/>
              <a:ext cx="139148" cy="139148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ko-KR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1" name="타원 20"/>
            <p:cNvSpPr/>
            <p:nvPr/>
          </p:nvSpPr>
          <p:spPr bwMode="auto">
            <a:xfrm>
              <a:off x="1823005" y="1003489"/>
              <a:ext cx="139148" cy="139148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ko-KR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2" name="타원 21"/>
            <p:cNvSpPr/>
            <p:nvPr/>
          </p:nvSpPr>
          <p:spPr bwMode="auto">
            <a:xfrm>
              <a:off x="3627228" y="2086143"/>
              <a:ext cx="139148" cy="139148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ko-KR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3" name="타원 22"/>
            <p:cNvSpPr/>
            <p:nvPr/>
          </p:nvSpPr>
          <p:spPr bwMode="auto">
            <a:xfrm>
              <a:off x="3330297" y="2452592"/>
              <a:ext cx="139148" cy="139148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ko-KR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4" name="타원 23"/>
            <p:cNvSpPr/>
            <p:nvPr/>
          </p:nvSpPr>
          <p:spPr bwMode="auto">
            <a:xfrm>
              <a:off x="3937032" y="1363529"/>
              <a:ext cx="139148" cy="139148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ko-KR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5" name="타원 24"/>
            <p:cNvSpPr/>
            <p:nvPr/>
          </p:nvSpPr>
          <p:spPr bwMode="auto">
            <a:xfrm>
              <a:off x="2851928" y="1454820"/>
              <a:ext cx="139148" cy="139148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ko-KR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6" name="타원 25"/>
            <p:cNvSpPr/>
            <p:nvPr/>
          </p:nvSpPr>
          <p:spPr bwMode="auto">
            <a:xfrm>
              <a:off x="2964219" y="2010712"/>
              <a:ext cx="139148" cy="139148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ko-KR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7" name="타원 26"/>
            <p:cNvSpPr/>
            <p:nvPr/>
          </p:nvSpPr>
          <p:spPr>
            <a:xfrm>
              <a:off x="2252732" y="1203301"/>
              <a:ext cx="1147034" cy="1147034"/>
            </a:xfrm>
            <a:prstGeom prst="ellipse">
              <a:avLst/>
            </a:prstGeom>
            <a:noFill/>
            <a:ln>
              <a:prstDash val="sysDot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  <p:cxnSp>
        <p:nvCxnSpPr>
          <p:cNvPr id="28" name="직선 화살표 연결선 27"/>
          <p:cNvCxnSpPr/>
          <p:nvPr/>
        </p:nvCxnSpPr>
        <p:spPr>
          <a:xfrm flipH="1">
            <a:off x="6087565" y="4719868"/>
            <a:ext cx="491696" cy="469170"/>
          </a:xfrm>
          <a:prstGeom prst="straightConnector1">
            <a:avLst/>
          </a:prstGeom>
          <a:ln w="19050">
            <a:headEnd type="arrow"/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6067258" y="4592619"/>
            <a:ext cx="3000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altLang="ko-KR" sz="2000" dirty="0" smtClean="0">
                <a:solidFill>
                  <a:schemeClr val="accent6"/>
                </a:solidFill>
              </a:rPr>
              <a:t>ε</a:t>
            </a:r>
            <a:endParaRPr lang="ko-KR" altLang="en-US" sz="2000" dirty="0">
              <a:solidFill>
                <a:schemeClr val="accent6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294589" y="2118047"/>
            <a:ext cx="37147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 smtClean="0">
                <a:solidFill>
                  <a:schemeClr val="accent6"/>
                </a:solidFill>
              </a:rPr>
              <a:t>Performance bottleneck</a:t>
            </a:r>
            <a:endParaRPr lang="ko-KR" altLang="en-US" sz="2400" b="1" dirty="0">
              <a:solidFill>
                <a:schemeClr val="accent6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78999" y="2545005"/>
            <a:ext cx="41402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 smtClean="0"/>
              <a:t>- Takes 60~80% of simulation computation time</a:t>
            </a:r>
            <a:endParaRPr lang="ko-KR" altLang="en-US" sz="1400" dirty="0"/>
          </a:p>
        </p:txBody>
      </p:sp>
      <p:sp>
        <p:nvSpPr>
          <p:cNvPr id="13" name="직사각형 12"/>
          <p:cNvSpPr/>
          <p:nvPr/>
        </p:nvSpPr>
        <p:spPr>
          <a:xfrm>
            <a:off x="5595715" y="5900883"/>
            <a:ext cx="30235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altLang="ko-KR" dirty="0" smtClean="0">
                <a:solidFill>
                  <a:schemeClr val="accent6"/>
                </a:solidFill>
              </a:rPr>
              <a:t>ε-</a:t>
            </a:r>
            <a:r>
              <a:rPr lang="en-US" altLang="ko-KR" dirty="0" smtClean="0">
                <a:solidFill>
                  <a:schemeClr val="accent6"/>
                </a:solidFill>
              </a:rPr>
              <a:t>Nearest Neighbor (</a:t>
            </a:r>
            <a:r>
              <a:rPr lang="el-GR" altLang="ko-KR" dirty="0">
                <a:solidFill>
                  <a:schemeClr val="accent6"/>
                </a:solidFill>
              </a:rPr>
              <a:t>ε</a:t>
            </a:r>
            <a:r>
              <a:rPr lang="en-US" altLang="ko-KR" dirty="0" smtClean="0">
                <a:solidFill>
                  <a:schemeClr val="accent6"/>
                </a:solidFill>
              </a:rPr>
              <a:t>-NN)</a:t>
            </a:r>
            <a:endParaRPr lang="ko-KR" altLang="en-US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465564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Preliminary: Grid-based </a:t>
            </a:r>
            <a:r>
              <a:rPr lang="el-GR" altLang="ko-KR" dirty="0"/>
              <a:t>ε</a:t>
            </a:r>
            <a:r>
              <a:rPr lang="en-US" altLang="ko-KR" dirty="0"/>
              <a:t>-NN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59D27-ADC4-4FEA-B48D-322F84B3B55B}" type="slidenum">
              <a:rPr lang="ko-KR" altLang="en-US" smtClean="0"/>
              <a:t>58</a:t>
            </a:fld>
            <a:endParaRPr lang="ko-KR" altLang="en-US"/>
          </a:p>
        </p:txBody>
      </p:sp>
      <p:graphicFrame>
        <p:nvGraphicFramePr>
          <p:cNvPr id="60" name="내용 개체 틀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50145128"/>
              </p:ext>
            </p:extLst>
          </p:nvPr>
        </p:nvGraphicFramePr>
        <p:xfrm>
          <a:off x="2339752" y="1556792"/>
          <a:ext cx="4320480" cy="50405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80120"/>
                <a:gridCol w="1080120"/>
                <a:gridCol w="1080120"/>
                <a:gridCol w="1080120"/>
              </a:tblGrid>
              <a:tr h="1008112"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</a:tr>
              <a:tr h="1008112"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</a:tr>
              <a:tr h="1008112"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</a:tr>
              <a:tr h="1008112"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</a:tr>
              <a:tr h="1008112"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1" name="타원 60"/>
          <p:cNvSpPr/>
          <p:nvPr/>
        </p:nvSpPr>
        <p:spPr bwMode="auto">
          <a:xfrm>
            <a:off x="3577194" y="3309497"/>
            <a:ext cx="192003" cy="192003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2" name="타원 61"/>
          <p:cNvSpPr/>
          <p:nvPr/>
        </p:nvSpPr>
        <p:spPr bwMode="auto">
          <a:xfrm>
            <a:off x="3851920" y="4221090"/>
            <a:ext cx="192003" cy="192003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3" name="타원 62"/>
          <p:cNvSpPr/>
          <p:nvPr/>
        </p:nvSpPr>
        <p:spPr bwMode="auto">
          <a:xfrm>
            <a:off x="4716016" y="3378183"/>
            <a:ext cx="192003" cy="192003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4" name="타원 63"/>
          <p:cNvSpPr/>
          <p:nvPr/>
        </p:nvSpPr>
        <p:spPr bwMode="auto">
          <a:xfrm>
            <a:off x="2571852" y="1792350"/>
            <a:ext cx="192003" cy="192003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5" name="타원 64"/>
          <p:cNvSpPr/>
          <p:nvPr/>
        </p:nvSpPr>
        <p:spPr bwMode="auto">
          <a:xfrm>
            <a:off x="3947921" y="3184718"/>
            <a:ext cx="192003" cy="192003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6" name="타원 65"/>
          <p:cNvSpPr/>
          <p:nvPr/>
        </p:nvSpPr>
        <p:spPr bwMode="auto">
          <a:xfrm>
            <a:off x="3499691" y="4129710"/>
            <a:ext cx="192003" cy="192003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7" name="타원 66"/>
          <p:cNvSpPr/>
          <p:nvPr/>
        </p:nvSpPr>
        <p:spPr bwMode="auto">
          <a:xfrm>
            <a:off x="2776635" y="3350022"/>
            <a:ext cx="192003" cy="192003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8" name="타원 67"/>
          <p:cNvSpPr/>
          <p:nvPr/>
        </p:nvSpPr>
        <p:spPr bwMode="auto">
          <a:xfrm>
            <a:off x="2968638" y="3147876"/>
            <a:ext cx="192003" cy="192003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9" name="타원 68"/>
          <p:cNvSpPr/>
          <p:nvPr/>
        </p:nvSpPr>
        <p:spPr bwMode="auto">
          <a:xfrm>
            <a:off x="2872636" y="3942329"/>
            <a:ext cx="192003" cy="192003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0" name="타원 69"/>
          <p:cNvSpPr/>
          <p:nvPr/>
        </p:nvSpPr>
        <p:spPr bwMode="auto">
          <a:xfrm>
            <a:off x="2584632" y="4273565"/>
            <a:ext cx="192003" cy="192003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1" name="타원 70"/>
          <p:cNvSpPr/>
          <p:nvPr/>
        </p:nvSpPr>
        <p:spPr bwMode="auto">
          <a:xfrm>
            <a:off x="2907559" y="4336079"/>
            <a:ext cx="192003" cy="192003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2" name="타원 71"/>
          <p:cNvSpPr/>
          <p:nvPr/>
        </p:nvSpPr>
        <p:spPr bwMode="auto">
          <a:xfrm>
            <a:off x="2864804" y="4941170"/>
            <a:ext cx="192003" cy="192003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3" name="타원 72"/>
          <p:cNvSpPr/>
          <p:nvPr/>
        </p:nvSpPr>
        <p:spPr bwMode="auto">
          <a:xfrm>
            <a:off x="2845995" y="6093298"/>
            <a:ext cx="192003" cy="192003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4" name="타원 73"/>
          <p:cNvSpPr/>
          <p:nvPr/>
        </p:nvSpPr>
        <p:spPr bwMode="auto">
          <a:xfrm>
            <a:off x="2950347" y="5661250"/>
            <a:ext cx="192003" cy="192003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5" name="타원 74"/>
          <p:cNvSpPr/>
          <p:nvPr/>
        </p:nvSpPr>
        <p:spPr bwMode="auto">
          <a:xfrm>
            <a:off x="3769197" y="6048535"/>
            <a:ext cx="192003" cy="192003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6" name="타원 75"/>
          <p:cNvSpPr/>
          <p:nvPr/>
        </p:nvSpPr>
        <p:spPr bwMode="auto">
          <a:xfrm>
            <a:off x="5220072" y="5952533"/>
            <a:ext cx="192003" cy="192003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7" name="타원 76"/>
          <p:cNvSpPr/>
          <p:nvPr/>
        </p:nvSpPr>
        <p:spPr bwMode="auto">
          <a:xfrm>
            <a:off x="4943823" y="5037171"/>
            <a:ext cx="192003" cy="192003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8" name="타원 77"/>
          <p:cNvSpPr/>
          <p:nvPr/>
        </p:nvSpPr>
        <p:spPr bwMode="auto">
          <a:xfrm>
            <a:off x="4974982" y="4177563"/>
            <a:ext cx="192003" cy="192003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9" name="타원 78"/>
          <p:cNvSpPr/>
          <p:nvPr/>
        </p:nvSpPr>
        <p:spPr bwMode="auto">
          <a:xfrm>
            <a:off x="5940152" y="3378183"/>
            <a:ext cx="192003" cy="192003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0" name="타원 79"/>
          <p:cNvSpPr/>
          <p:nvPr/>
        </p:nvSpPr>
        <p:spPr bwMode="auto">
          <a:xfrm>
            <a:off x="4716016" y="3846327"/>
            <a:ext cx="192003" cy="192003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1" name="타원 80"/>
          <p:cNvSpPr/>
          <p:nvPr/>
        </p:nvSpPr>
        <p:spPr bwMode="auto">
          <a:xfrm>
            <a:off x="4043923" y="4845168"/>
            <a:ext cx="192003" cy="192003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2" name="타원 81"/>
          <p:cNvSpPr/>
          <p:nvPr/>
        </p:nvSpPr>
        <p:spPr bwMode="auto">
          <a:xfrm>
            <a:off x="6141600" y="5229174"/>
            <a:ext cx="192003" cy="192003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3" name="타원 82"/>
          <p:cNvSpPr/>
          <p:nvPr/>
        </p:nvSpPr>
        <p:spPr bwMode="auto">
          <a:xfrm>
            <a:off x="5949597" y="6120370"/>
            <a:ext cx="192003" cy="192003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4" name="타원 83"/>
          <p:cNvSpPr/>
          <p:nvPr/>
        </p:nvSpPr>
        <p:spPr bwMode="auto">
          <a:xfrm>
            <a:off x="5652120" y="5133173"/>
            <a:ext cx="192003" cy="192003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5" name="타원 84"/>
          <p:cNvSpPr/>
          <p:nvPr/>
        </p:nvSpPr>
        <p:spPr bwMode="auto">
          <a:xfrm>
            <a:off x="5964776" y="4163452"/>
            <a:ext cx="192003" cy="192003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6" name="타원 85"/>
          <p:cNvSpPr/>
          <p:nvPr/>
        </p:nvSpPr>
        <p:spPr bwMode="auto">
          <a:xfrm>
            <a:off x="5039824" y="3051874"/>
            <a:ext cx="192003" cy="192003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7" name="타원 86"/>
          <p:cNvSpPr/>
          <p:nvPr/>
        </p:nvSpPr>
        <p:spPr bwMode="auto">
          <a:xfrm>
            <a:off x="4810959" y="2684414"/>
            <a:ext cx="192003" cy="192003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8" name="타원 87"/>
          <p:cNvSpPr/>
          <p:nvPr/>
        </p:nvSpPr>
        <p:spPr bwMode="auto">
          <a:xfrm>
            <a:off x="6132155" y="2804664"/>
            <a:ext cx="192003" cy="192003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9" name="타원 88"/>
          <p:cNvSpPr/>
          <p:nvPr/>
        </p:nvSpPr>
        <p:spPr bwMode="auto">
          <a:xfrm>
            <a:off x="5772773" y="2132679"/>
            <a:ext cx="192003" cy="192003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0" name="타원 89"/>
          <p:cNvSpPr/>
          <p:nvPr/>
        </p:nvSpPr>
        <p:spPr bwMode="auto">
          <a:xfrm>
            <a:off x="5113076" y="2283764"/>
            <a:ext cx="192003" cy="192003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1" name="타원 90"/>
          <p:cNvSpPr/>
          <p:nvPr/>
        </p:nvSpPr>
        <p:spPr bwMode="auto">
          <a:xfrm>
            <a:off x="4716016" y="2150787"/>
            <a:ext cx="192003" cy="192003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2" name="타원 91"/>
          <p:cNvSpPr/>
          <p:nvPr/>
        </p:nvSpPr>
        <p:spPr bwMode="auto">
          <a:xfrm>
            <a:off x="3947920" y="2624769"/>
            <a:ext cx="192003" cy="192003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3" name="타원 92"/>
          <p:cNvSpPr/>
          <p:nvPr/>
        </p:nvSpPr>
        <p:spPr bwMode="auto">
          <a:xfrm>
            <a:off x="4139923" y="3937707"/>
            <a:ext cx="192003" cy="192003"/>
          </a:xfrm>
          <a:prstGeom prst="ellipse">
            <a:avLst/>
          </a:prstGeom>
          <a:gradFill>
            <a:gsLst>
              <a:gs pos="0">
                <a:srgbClr val="EA8B00"/>
              </a:gs>
              <a:gs pos="80000">
                <a:srgbClr val="FF9900"/>
              </a:gs>
              <a:gs pos="100000">
                <a:srgbClr val="FFFF66"/>
              </a:gs>
            </a:gsLst>
          </a:gradFill>
          <a:ln>
            <a:headEnd type="none" w="med" len="med"/>
            <a:tailEnd type="none" w="med" len="med"/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4" name="타원 93"/>
          <p:cNvSpPr/>
          <p:nvPr/>
        </p:nvSpPr>
        <p:spPr>
          <a:xfrm>
            <a:off x="3637417" y="3339879"/>
            <a:ext cx="1269525" cy="1269524"/>
          </a:xfrm>
          <a:prstGeom prst="ellipse">
            <a:avLst/>
          </a:prstGeom>
          <a:noFill/>
          <a:ln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5" name="TextBox 94"/>
          <p:cNvSpPr txBox="1"/>
          <p:nvPr/>
        </p:nvSpPr>
        <p:spPr>
          <a:xfrm>
            <a:off x="3907455" y="3534688"/>
            <a:ext cx="3000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altLang="ko-KR" sz="2000" dirty="0">
                <a:solidFill>
                  <a:schemeClr val="accent6"/>
                </a:solidFill>
              </a:rPr>
              <a:t>ε</a:t>
            </a:r>
            <a:endParaRPr lang="ko-KR" altLang="en-US" sz="2000" dirty="0">
              <a:solidFill>
                <a:schemeClr val="accent6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6" name="TextBox 95"/>
              <p:cNvSpPr txBox="1"/>
              <p:nvPr/>
            </p:nvSpPr>
            <p:spPr>
              <a:xfrm>
                <a:off x="1883455" y="3808231"/>
                <a:ext cx="364331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2000" b="0" i="1" smtClean="0">
                          <a:solidFill>
                            <a:schemeClr val="accent1"/>
                          </a:solidFill>
                          <a:latin typeface="Cambria Math"/>
                        </a:rPr>
                        <m:t>𝑙</m:t>
                      </m:r>
                    </m:oMath>
                  </m:oMathPara>
                </a14:m>
                <a:endParaRPr lang="ko-KR" altLang="en-US" sz="2000" i="1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96" name="TextBox 9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3455" y="3808231"/>
                <a:ext cx="364331" cy="400110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7" name="직선 화살표 연결선 96"/>
          <p:cNvCxnSpPr/>
          <p:nvPr/>
        </p:nvCxnSpPr>
        <p:spPr>
          <a:xfrm flipH="1" flipV="1">
            <a:off x="4164019" y="3339879"/>
            <a:ext cx="60992" cy="601073"/>
          </a:xfrm>
          <a:prstGeom prst="straightConnector1">
            <a:avLst/>
          </a:prstGeom>
          <a:ln w="19050">
            <a:headEnd type="arrow"/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98" name="직선 화살표 연결선 97"/>
          <p:cNvCxnSpPr/>
          <p:nvPr/>
        </p:nvCxnSpPr>
        <p:spPr>
          <a:xfrm flipV="1">
            <a:off x="2250570" y="3645024"/>
            <a:ext cx="0" cy="828771"/>
          </a:xfrm>
          <a:prstGeom prst="straightConnector1">
            <a:avLst/>
          </a:prstGeom>
          <a:ln w="19050">
            <a:solidFill>
              <a:schemeClr val="accent1"/>
            </a:solidFill>
            <a:headEnd type="arrow"/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9" name="TextBox 98"/>
              <p:cNvSpPr txBox="1"/>
              <p:nvPr/>
            </p:nvSpPr>
            <p:spPr>
              <a:xfrm>
                <a:off x="1208590" y="4256079"/>
                <a:ext cx="941283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2000" b="1" dirty="0" smtClean="0"/>
                  <a:t>(</a:t>
                </a:r>
                <a:r>
                  <a:rPr lang="el-GR" altLang="ko-KR" sz="2000" dirty="0" smtClean="0">
                    <a:solidFill>
                      <a:schemeClr val="accent6"/>
                    </a:solidFill>
                  </a:rPr>
                  <a:t>ε</a:t>
                </a:r>
                <a:r>
                  <a:rPr lang="en-US" altLang="ko-KR" sz="2000" b="1" dirty="0" smtClean="0"/>
                  <a:t> &lt; </a:t>
                </a:r>
                <a14:m>
                  <m:oMath xmlns:m="http://schemas.openxmlformats.org/officeDocument/2006/math">
                    <m:r>
                      <a:rPr lang="en-US" altLang="ko-KR" sz="2000" b="0" i="1" smtClean="0">
                        <a:solidFill>
                          <a:schemeClr val="accent1"/>
                        </a:solidFill>
                        <a:latin typeface="Cambria Math"/>
                      </a:rPr>
                      <m:t>𝑙</m:t>
                    </m:r>
                  </m:oMath>
                </a14:m>
                <a:r>
                  <a:rPr lang="en-US" altLang="ko-KR" sz="2000" b="1" dirty="0" smtClean="0"/>
                  <a:t>)</a:t>
                </a:r>
                <a:endParaRPr lang="ko-KR" altLang="en-US" sz="2000" b="1" dirty="0"/>
              </a:p>
            </p:txBody>
          </p:sp>
        </mc:Choice>
        <mc:Fallback xmlns="">
          <p:sp>
            <p:nvSpPr>
              <p:cNvPr id="99" name="TextBox 9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8590" y="4256079"/>
                <a:ext cx="941283" cy="400110"/>
              </a:xfrm>
              <a:prstGeom prst="rect">
                <a:avLst/>
              </a:prstGeom>
              <a:blipFill rotWithShape="1">
                <a:blip r:embed="rId4"/>
                <a:stretch>
                  <a:fillRect l="-6452" t="-7576" r="-5806" b="-25758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93596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Preliminary: Grid-based </a:t>
            </a:r>
            <a:r>
              <a:rPr lang="el-GR" altLang="ko-KR" dirty="0"/>
              <a:t>ε</a:t>
            </a:r>
            <a:r>
              <a:rPr lang="en-US" altLang="ko-KR" dirty="0"/>
              <a:t>-NN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59D27-ADC4-4FEA-B48D-322F84B3B55B}" type="slidenum">
              <a:rPr lang="ko-KR" altLang="en-US" smtClean="0"/>
              <a:t>59</a:t>
            </a:fld>
            <a:endParaRPr lang="ko-KR" altLang="en-US"/>
          </a:p>
        </p:txBody>
      </p:sp>
      <p:graphicFrame>
        <p:nvGraphicFramePr>
          <p:cNvPr id="5" name="내용 개체 틀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21704849"/>
              </p:ext>
            </p:extLst>
          </p:nvPr>
        </p:nvGraphicFramePr>
        <p:xfrm>
          <a:off x="2339752" y="1556792"/>
          <a:ext cx="4320480" cy="50405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80120"/>
                <a:gridCol w="1080120"/>
                <a:gridCol w="1080120"/>
                <a:gridCol w="1080120"/>
              </a:tblGrid>
              <a:tr h="1008112"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B w="571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B w="571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B w="571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</a:tr>
              <a:tr h="1008112"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571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571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T w="571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R w="571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571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1008112"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571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R w="571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571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1008112"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571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571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B w="571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R w="571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571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571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1008112"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T w="571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T w="571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T w="571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타원 5"/>
          <p:cNvSpPr/>
          <p:nvPr/>
        </p:nvSpPr>
        <p:spPr bwMode="auto">
          <a:xfrm>
            <a:off x="3577194" y="3309497"/>
            <a:ext cx="192003" cy="192003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타원 6"/>
          <p:cNvSpPr/>
          <p:nvPr/>
        </p:nvSpPr>
        <p:spPr bwMode="auto">
          <a:xfrm>
            <a:off x="3851920" y="4221090"/>
            <a:ext cx="192003" cy="192003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타원 7"/>
          <p:cNvSpPr/>
          <p:nvPr/>
        </p:nvSpPr>
        <p:spPr bwMode="auto">
          <a:xfrm>
            <a:off x="4716016" y="3378183"/>
            <a:ext cx="192003" cy="192003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타원 8"/>
          <p:cNvSpPr/>
          <p:nvPr/>
        </p:nvSpPr>
        <p:spPr bwMode="auto">
          <a:xfrm>
            <a:off x="2571852" y="1792350"/>
            <a:ext cx="192003" cy="192003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타원 9"/>
          <p:cNvSpPr/>
          <p:nvPr/>
        </p:nvSpPr>
        <p:spPr bwMode="auto">
          <a:xfrm>
            <a:off x="3947921" y="3184718"/>
            <a:ext cx="192003" cy="192003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타원 10"/>
          <p:cNvSpPr/>
          <p:nvPr/>
        </p:nvSpPr>
        <p:spPr bwMode="auto">
          <a:xfrm>
            <a:off x="3499691" y="4129710"/>
            <a:ext cx="192003" cy="192003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타원 11"/>
          <p:cNvSpPr/>
          <p:nvPr/>
        </p:nvSpPr>
        <p:spPr bwMode="auto">
          <a:xfrm>
            <a:off x="2776635" y="3350022"/>
            <a:ext cx="192003" cy="192003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타원 12"/>
          <p:cNvSpPr/>
          <p:nvPr/>
        </p:nvSpPr>
        <p:spPr bwMode="auto">
          <a:xfrm>
            <a:off x="2968638" y="3147876"/>
            <a:ext cx="192003" cy="192003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타원 13"/>
          <p:cNvSpPr/>
          <p:nvPr/>
        </p:nvSpPr>
        <p:spPr bwMode="auto">
          <a:xfrm>
            <a:off x="2872636" y="3942329"/>
            <a:ext cx="192003" cy="192003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" name="타원 14"/>
          <p:cNvSpPr/>
          <p:nvPr/>
        </p:nvSpPr>
        <p:spPr bwMode="auto">
          <a:xfrm>
            <a:off x="2584632" y="4273565"/>
            <a:ext cx="192003" cy="192003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6" name="타원 15"/>
          <p:cNvSpPr/>
          <p:nvPr/>
        </p:nvSpPr>
        <p:spPr bwMode="auto">
          <a:xfrm>
            <a:off x="2907559" y="4336079"/>
            <a:ext cx="192003" cy="192003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7" name="타원 16"/>
          <p:cNvSpPr/>
          <p:nvPr/>
        </p:nvSpPr>
        <p:spPr bwMode="auto">
          <a:xfrm>
            <a:off x="2864804" y="4941170"/>
            <a:ext cx="192003" cy="192003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8" name="타원 17"/>
          <p:cNvSpPr/>
          <p:nvPr/>
        </p:nvSpPr>
        <p:spPr bwMode="auto">
          <a:xfrm>
            <a:off x="2845995" y="6093298"/>
            <a:ext cx="192003" cy="192003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9" name="타원 18"/>
          <p:cNvSpPr/>
          <p:nvPr/>
        </p:nvSpPr>
        <p:spPr bwMode="auto">
          <a:xfrm>
            <a:off x="2950347" y="5661250"/>
            <a:ext cx="192003" cy="192003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0" name="타원 19"/>
          <p:cNvSpPr/>
          <p:nvPr/>
        </p:nvSpPr>
        <p:spPr bwMode="auto">
          <a:xfrm>
            <a:off x="3769197" y="6048535"/>
            <a:ext cx="192003" cy="192003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1" name="타원 20"/>
          <p:cNvSpPr/>
          <p:nvPr/>
        </p:nvSpPr>
        <p:spPr bwMode="auto">
          <a:xfrm>
            <a:off x="5220072" y="5952533"/>
            <a:ext cx="192003" cy="192003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2" name="타원 21"/>
          <p:cNvSpPr/>
          <p:nvPr/>
        </p:nvSpPr>
        <p:spPr bwMode="auto">
          <a:xfrm>
            <a:off x="4943823" y="5037171"/>
            <a:ext cx="192003" cy="192003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3" name="타원 22"/>
          <p:cNvSpPr/>
          <p:nvPr/>
        </p:nvSpPr>
        <p:spPr bwMode="auto">
          <a:xfrm>
            <a:off x="4974982" y="4177563"/>
            <a:ext cx="192003" cy="192003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4" name="타원 23"/>
          <p:cNvSpPr/>
          <p:nvPr/>
        </p:nvSpPr>
        <p:spPr bwMode="auto">
          <a:xfrm>
            <a:off x="5940152" y="3378183"/>
            <a:ext cx="192003" cy="192003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5" name="타원 24"/>
          <p:cNvSpPr/>
          <p:nvPr/>
        </p:nvSpPr>
        <p:spPr bwMode="auto">
          <a:xfrm>
            <a:off x="4716016" y="3846327"/>
            <a:ext cx="192003" cy="192003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6" name="타원 25"/>
          <p:cNvSpPr/>
          <p:nvPr/>
        </p:nvSpPr>
        <p:spPr bwMode="auto">
          <a:xfrm>
            <a:off x="4043923" y="4845168"/>
            <a:ext cx="192003" cy="192003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7" name="타원 26"/>
          <p:cNvSpPr/>
          <p:nvPr/>
        </p:nvSpPr>
        <p:spPr bwMode="auto">
          <a:xfrm>
            <a:off x="6141600" y="5229174"/>
            <a:ext cx="192003" cy="192003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8" name="타원 27"/>
          <p:cNvSpPr/>
          <p:nvPr/>
        </p:nvSpPr>
        <p:spPr bwMode="auto">
          <a:xfrm>
            <a:off x="5949597" y="6120370"/>
            <a:ext cx="192003" cy="192003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9" name="타원 28"/>
          <p:cNvSpPr/>
          <p:nvPr/>
        </p:nvSpPr>
        <p:spPr bwMode="auto">
          <a:xfrm>
            <a:off x="5652120" y="5133173"/>
            <a:ext cx="192003" cy="192003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0" name="타원 29"/>
          <p:cNvSpPr/>
          <p:nvPr/>
        </p:nvSpPr>
        <p:spPr bwMode="auto">
          <a:xfrm>
            <a:off x="5964776" y="4163452"/>
            <a:ext cx="192003" cy="192003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1" name="타원 30"/>
          <p:cNvSpPr/>
          <p:nvPr/>
        </p:nvSpPr>
        <p:spPr bwMode="auto">
          <a:xfrm>
            <a:off x="5039824" y="3051874"/>
            <a:ext cx="192003" cy="192003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2" name="타원 31"/>
          <p:cNvSpPr/>
          <p:nvPr/>
        </p:nvSpPr>
        <p:spPr bwMode="auto">
          <a:xfrm>
            <a:off x="4810959" y="2684414"/>
            <a:ext cx="192003" cy="192003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3" name="타원 32"/>
          <p:cNvSpPr/>
          <p:nvPr/>
        </p:nvSpPr>
        <p:spPr bwMode="auto">
          <a:xfrm>
            <a:off x="6132155" y="2804664"/>
            <a:ext cx="192003" cy="192003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4" name="타원 33"/>
          <p:cNvSpPr/>
          <p:nvPr/>
        </p:nvSpPr>
        <p:spPr bwMode="auto">
          <a:xfrm>
            <a:off x="5772773" y="2132679"/>
            <a:ext cx="192003" cy="192003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5" name="타원 34"/>
          <p:cNvSpPr/>
          <p:nvPr/>
        </p:nvSpPr>
        <p:spPr bwMode="auto">
          <a:xfrm>
            <a:off x="5113076" y="2283764"/>
            <a:ext cx="192003" cy="192003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6" name="타원 35"/>
          <p:cNvSpPr/>
          <p:nvPr/>
        </p:nvSpPr>
        <p:spPr bwMode="auto">
          <a:xfrm>
            <a:off x="4716016" y="2150787"/>
            <a:ext cx="192003" cy="192003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7" name="타원 36"/>
          <p:cNvSpPr/>
          <p:nvPr/>
        </p:nvSpPr>
        <p:spPr bwMode="auto">
          <a:xfrm>
            <a:off x="3947920" y="2624769"/>
            <a:ext cx="192003" cy="192003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8" name="타원 37"/>
          <p:cNvSpPr/>
          <p:nvPr/>
        </p:nvSpPr>
        <p:spPr bwMode="auto">
          <a:xfrm>
            <a:off x="4139923" y="3937707"/>
            <a:ext cx="192003" cy="192003"/>
          </a:xfrm>
          <a:prstGeom prst="ellipse">
            <a:avLst/>
          </a:prstGeom>
          <a:gradFill>
            <a:gsLst>
              <a:gs pos="0">
                <a:srgbClr val="EA8B00"/>
              </a:gs>
              <a:gs pos="80000">
                <a:srgbClr val="FF9900"/>
              </a:gs>
              <a:gs pos="100000">
                <a:srgbClr val="FFFF66"/>
              </a:gs>
            </a:gsLst>
          </a:gradFill>
          <a:ln>
            <a:headEnd type="none" w="med" len="med"/>
            <a:tailEnd type="none" w="med" len="med"/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40" name="직선 화살표 연결선 39"/>
          <p:cNvCxnSpPr/>
          <p:nvPr/>
        </p:nvCxnSpPr>
        <p:spPr>
          <a:xfrm flipV="1">
            <a:off x="2250570" y="3645024"/>
            <a:ext cx="0" cy="828771"/>
          </a:xfrm>
          <a:prstGeom prst="straightConnector1">
            <a:avLst/>
          </a:prstGeom>
          <a:ln w="19050">
            <a:solidFill>
              <a:schemeClr val="accent1"/>
            </a:solidFill>
            <a:headEnd type="arrow"/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42" name="직선 화살표 연결선 41"/>
          <p:cNvCxnSpPr>
            <a:stCxn id="38" idx="1"/>
            <a:endCxn id="6" idx="5"/>
          </p:cNvCxnSpPr>
          <p:nvPr/>
        </p:nvCxnSpPr>
        <p:spPr>
          <a:xfrm flipH="1" flipV="1">
            <a:off x="3741079" y="3473382"/>
            <a:ext cx="426962" cy="49244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직선 화살표 연결선 42"/>
          <p:cNvCxnSpPr>
            <a:stCxn id="38" idx="0"/>
            <a:endCxn id="10" idx="4"/>
          </p:cNvCxnSpPr>
          <p:nvPr/>
        </p:nvCxnSpPr>
        <p:spPr>
          <a:xfrm flipH="1" flipV="1">
            <a:off x="4043923" y="3376721"/>
            <a:ext cx="192002" cy="56098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직선 화살표 연결선 43"/>
          <p:cNvCxnSpPr>
            <a:endCxn id="37" idx="4"/>
          </p:cNvCxnSpPr>
          <p:nvPr/>
        </p:nvCxnSpPr>
        <p:spPr>
          <a:xfrm flipH="1" flipV="1">
            <a:off x="4043922" y="2816772"/>
            <a:ext cx="192002" cy="112093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직선 화살표 연결선 44"/>
          <p:cNvCxnSpPr>
            <a:endCxn id="32" idx="3"/>
          </p:cNvCxnSpPr>
          <p:nvPr/>
        </p:nvCxnSpPr>
        <p:spPr>
          <a:xfrm flipV="1">
            <a:off x="4235924" y="2848299"/>
            <a:ext cx="603153" cy="108940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직선 화살표 연결선 45"/>
          <p:cNvCxnSpPr>
            <a:stCxn id="38" idx="0"/>
            <a:endCxn id="8" idx="2"/>
          </p:cNvCxnSpPr>
          <p:nvPr/>
        </p:nvCxnSpPr>
        <p:spPr>
          <a:xfrm flipV="1">
            <a:off x="4235925" y="3474185"/>
            <a:ext cx="480091" cy="46352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직선 화살표 연결선 46"/>
          <p:cNvCxnSpPr>
            <a:stCxn id="38" idx="7"/>
            <a:endCxn id="31" idx="3"/>
          </p:cNvCxnSpPr>
          <p:nvPr/>
        </p:nvCxnSpPr>
        <p:spPr>
          <a:xfrm flipV="1">
            <a:off x="4303808" y="3215759"/>
            <a:ext cx="764134" cy="75006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직선 화살표 연결선 47"/>
          <p:cNvCxnSpPr>
            <a:stCxn id="38" idx="7"/>
            <a:endCxn id="25" idx="2"/>
          </p:cNvCxnSpPr>
          <p:nvPr/>
        </p:nvCxnSpPr>
        <p:spPr>
          <a:xfrm flipV="1">
            <a:off x="4303808" y="3942329"/>
            <a:ext cx="412208" cy="2349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직선 화살표 연결선 48"/>
          <p:cNvCxnSpPr>
            <a:stCxn id="38" idx="6"/>
            <a:endCxn id="23" idx="1"/>
          </p:cNvCxnSpPr>
          <p:nvPr/>
        </p:nvCxnSpPr>
        <p:spPr>
          <a:xfrm>
            <a:off x="4331926" y="4033709"/>
            <a:ext cx="671174" cy="17197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직선 화살표 연결선 49"/>
          <p:cNvCxnSpPr>
            <a:stCxn id="38" idx="5"/>
            <a:endCxn id="22" idx="1"/>
          </p:cNvCxnSpPr>
          <p:nvPr/>
        </p:nvCxnSpPr>
        <p:spPr>
          <a:xfrm>
            <a:off x="4303808" y="4101592"/>
            <a:ext cx="668133" cy="96369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직선 화살표 연결선 50"/>
          <p:cNvCxnSpPr>
            <a:stCxn id="38" idx="4"/>
            <a:endCxn id="26" idx="7"/>
          </p:cNvCxnSpPr>
          <p:nvPr/>
        </p:nvCxnSpPr>
        <p:spPr>
          <a:xfrm flipH="1">
            <a:off x="4207808" y="4129710"/>
            <a:ext cx="28117" cy="74357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직선 화살표 연결선 51"/>
          <p:cNvCxnSpPr>
            <a:stCxn id="38" idx="3"/>
            <a:endCxn id="7" idx="7"/>
          </p:cNvCxnSpPr>
          <p:nvPr/>
        </p:nvCxnSpPr>
        <p:spPr>
          <a:xfrm flipH="1">
            <a:off x="4015805" y="4101592"/>
            <a:ext cx="152236" cy="14761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직선 화살표 연결선 52"/>
          <p:cNvCxnSpPr>
            <a:stCxn id="38" idx="3"/>
            <a:endCxn id="11" idx="6"/>
          </p:cNvCxnSpPr>
          <p:nvPr/>
        </p:nvCxnSpPr>
        <p:spPr>
          <a:xfrm flipH="1">
            <a:off x="3691694" y="4101592"/>
            <a:ext cx="476347" cy="12412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직선 화살표 연결선 53"/>
          <p:cNvCxnSpPr>
            <a:stCxn id="38" idx="3"/>
            <a:endCxn id="17" idx="7"/>
          </p:cNvCxnSpPr>
          <p:nvPr/>
        </p:nvCxnSpPr>
        <p:spPr>
          <a:xfrm flipH="1">
            <a:off x="3028689" y="4101592"/>
            <a:ext cx="1139352" cy="86769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직선 화살표 연결선 54"/>
          <p:cNvCxnSpPr>
            <a:stCxn id="38" idx="2"/>
            <a:endCxn id="16" idx="6"/>
          </p:cNvCxnSpPr>
          <p:nvPr/>
        </p:nvCxnSpPr>
        <p:spPr>
          <a:xfrm flipH="1">
            <a:off x="3099562" y="4033709"/>
            <a:ext cx="1040361" cy="39837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직선 화살표 연결선 55"/>
          <p:cNvCxnSpPr>
            <a:stCxn id="38" idx="2"/>
            <a:endCxn id="15" idx="6"/>
          </p:cNvCxnSpPr>
          <p:nvPr/>
        </p:nvCxnSpPr>
        <p:spPr>
          <a:xfrm flipH="1">
            <a:off x="2776635" y="4033709"/>
            <a:ext cx="1363288" cy="33585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직선 화살표 연결선 56"/>
          <p:cNvCxnSpPr>
            <a:stCxn id="38" idx="2"/>
            <a:endCxn id="14" idx="6"/>
          </p:cNvCxnSpPr>
          <p:nvPr/>
        </p:nvCxnSpPr>
        <p:spPr>
          <a:xfrm flipH="1">
            <a:off x="3064639" y="4033709"/>
            <a:ext cx="1075284" cy="462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직선 화살표 연결선 57"/>
          <p:cNvCxnSpPr>
            <a:stCxn id="38" idx="2"/>
            <a:endCxn id="12" idx="5"/>
          </p:cNvCxnSpPr>
          <p:nvPr/>
        </p:nvCxnSpPr>
        <p:spPr>
          <a:xfrm flipH="1" flipV="1">
            <a:off x="2940520" y="3513907"/>
            <a:ext cx="1199403" cy="51980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직선 화살표 연결선 58"/>
          <p:cNvCxnSpPr>
            <a:stCxn id="38" idx="1"/>
            <a:endCxn id="13" idx="5"/>
          </p:cNvCxnSpPr>
          <p:nvPr/>
        </p:nvCxnSpPr>
        <p:spPr>
          <a:xfrm flipH="1" flipV="1">
            <a:off x="3132523" y="3311761"/>
            <a:ext cx="1035518" cy="65406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extBox 61"/>
              <p:cNvSpPr txBox="1"/>
              <p:nvPr/>
            </p:nvSpPr>
            <p:spPr>
              <a:xfrm>
                <a:off x="1883455" y="3808231"/>
                <a:ext cx="364331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2000" b="0" i="1" smtClean="0">
                          <a:solidFill>
                            <a:schemeClr val="accent1"/>
                          </a:solidFill>
                          <a:latin typeface="Cambria Math"/>
                        </a:rPr>
                        <m:t>𝑙</m:t>
                      </m:r>
                    </m:oMath>
                  </m:oMathPara>
                </a14:m>
                <a:endParaRPr lang="ko-KR" altLang="en-US" sz="2000" i="1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62" name="TextBox 6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3455" y="3808231"/>
                <a:ext cx="364331" cy="400110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TextBox 62"/>
              <p:cNvSpPr txBox="1"/>
              <p:nvPr/>
            </p:nvSpPr>
            <p:spPr>
              <a:xfrm>
                <a:off x="1208590" y="4256079"/>
                <a:ext cx="941283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2000" b="1" dirty="0" smtClean="0"/>
                  <a:t>(</a:t>
                </a:r>
                <a:r>
                  <a:rPr lang="el-GR" altLang="ko-KR" sz="2000" dirty="0" smtClean="0">
                    <a:solidFill>
                      <a:schemeClr val="accent6"/>
                    </a:solidFill>
                  </a:rPr>
                  <a:t>ε</a:t>
                </a:r>
                <a:r>
                  <a:rPr lang="en-US" altLang="ko-KR" sz="2000" b="1" dirty="0" smtClean="0"/>
                  <a:t> &lt; </a:t>
                </a:r>
                <a14:m>
                  <m:oMath xmlns:m="http://schemas.openxmlformats.org/officeDocument/2006/math">
                    <m:r>
                      <a:rPr lang="en-US" altLang="ko-KR" sz="2000" b="0" i="1" smtClean="0">
                        <a:solidFill>
                          <a:schemeClr val="accent1"/>
                        </a:solidFill>
                        <a:latin typeface="Cambria Math"/>
                      </a:rPr>
                      <m:t>𝑙</m:t>
                    </m:r>
                  </m:oMath>
                </a14:m>
                <a:r>
                  <a:rPr lang="en-US" altLang="ko-KR" sz="2000" b="1" dirty="0" smtClean="0"/>
                  <a:t>)</a:t>
                </a:r>
                <a:endParaRPr lang="ko-KR" altLang="en-US" sz="2000" b="1" dirty="0"/>
              </a:p>
            </p:txBody>
          </p:sp>
        </mc:Choice>
        <mc:Fallback xmlns="">
          <p:sp>
            <p:nvSpPr>
              <p:cNvPr id="63" name="TextBox 6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8590" y="4256079"/>
                <a:ext cx="941283" cy="400110"/>
              </a:xfrm>
              <a:prstGeom prst="rect">
                <a:avLst/>
              </a:prstGeom>
              <a:blipFill rotWithShape="1">
                <a:blip r:embed="rId4"/>
                <a:stretch>
                  <a:fillRect l="-6452" t="-7576" r="-5806" b="-25758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01352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ko-KR" dirty="0"/>
              <a:t>Demands for High Performance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4005064"/>
            <a:ext cx="8229600" cy="2520280"/>
          </a:xfrm>
        </p:spPr>
        <p:txBody>
          <a:bodyPr>
            <a:normAutofit fontScale="92500" lnSpcReduction="10000"/>
          </a:bodyPr>
          <a:lstStyle/>
          <a:p>
            <a:r>
              <a:rPr lang="en-US" altLang="ko-KR" sz="3300" dirty="0">
                <a:solidFill>
                  <a:schemeClr val="accent6"/>
                </a:solidFill>
              </a:rPr>
              <a:t>Takes </a:t>
            </a:r>
            <a:r>
              <a:rPr lang="en-US" altLang="ko-KR" sz="3300" dirty="0" smtClean="0">
                <a:solidFill>
                  <a:schemeClr val="accent6"/>
                </a:solidFill>
              </a:rPr>
              <a:t>few </a:t>
            </a:r>
            <a:r>
              <a:rPr lang="en-US" altLang="ko-KR" sz="3300" dirty="0">
                <a:solidFill>
                  <a:schemeClr val="accent6"/>
                </a:solidFill>
              </a:rPr>
              <a:t>~ tens or hundreds </a:t>
            </a:r>
            <a:r>
              <a:rPr lang="en-US" altLang="ko-KR" sz="3300" dirty="0" smtClean="0">
                <a:solidFill>
                  <a:schemeClr val="accent6"/>
                </a:solidFill>
              </a:rPr>
              <a:t>seconds</a:t>
            </a:r>
          </a:p>
          <a:p>
            <a:pPr lvl="1"/>
            <a:r>
              <a:rPr lang="en-US" altLang="ko-KR" sz="2600" dirty="0" smtClean="0"/>
              <a:t>for </a:t>
            </a:r>
            <a:r>
              <a:rPr lang="en-US" altLang="ko-KR" sz="2600" dirty="0"/>
              <a:t>solving complex motion planning </a:t>
            </a:r>
            <a:r>
              <a:rPr lang="en-US" altLang="ko-KR" sz="2600" dirty="0" smtClean="0"/>
              <a:t>problem</a:t>
            </a:r>
          </a:p>
          <a:p>
            <a:pPr lvl="1"/>
            <a:r>
              <a:rPr lang="en-US" altLang="ko-KR" sz="2600" dirty="0" smtClean="0"/>
              <a:t>per </a:t>
            </a:r>
            <a:r>
              <a:rPr lang="en-US" altLang="ko-KR" sz="2600" dirty="0"/>
              <a:t>frame for realistic rendering and particle </a:t>
            </a:r>
            <a:r>
              <a:rPr lang="en-US" altLang="ko-KR" sz="2600" dirty="0" smtClean="0"/>
              <a:t>simulations</a:t>
            </a:r>
          </a:p>
          <a:p>
            <a:r>
              <a:rPr lang="en-US" altLang="ko-KR" sz="2800" dirty="0"/>
              <a:t>Model complexity continue to grow for more realistic and accurate outputs</a:t>
            </a:r>
          </a:p>
          <a:p>
            <a:endParaRPr lang="en-US" altLang="ko-KR" sz="300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59D27-ADC4-4FEA-B48D-322F84B3B55B}" type="slidenum">
              <a:rPr lang="ko-KR" altLang="en-US" smtClean="0"/>
              <a:t>6</a:t>
            </a:fld>
            <a:endParaRPr lang="ko-KR" altLang="en-US"/>
          </a:p>
        </p:txBody>
      </p:sp>
      <p:pic>
        <p:nvPicPr>
          <p:cNvPr id="5" name="Picture 2" descr="http://sglab.kaist.ac.kr/CORR/small_sponza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7194" y="1836355"/>
            <a:ext cx="2624713" cy="2099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motion(low_resolution)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25108" y="1829268"/>
            <a:ext cx="2809143" cy="210685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19173" y="1412776"/>
            <a:ext cx="20329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/>
              <a:t>Motion planning</a:t>
            </a:r>
            <a:endParaRPr lang="ko-KR" alt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3772149" y="1412776"/>
            <a:ext cx="23148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/>
              <a:t>Realistic rendering</a:t>
            </a:r>
            <a:endParaRPr lang="ko-KR" alt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6377211" y="1431266"/>
            <a:ext cx="2290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/>
              <a:t>Particle-based </a:t>
            </a:r>
            <a:r>
              <a:rPr lang="en-US" altLang="ko-KR" b="1" dirty="0" err="1" smtClean="0"/>
              <a:t>Sim</a:t>
            </a:r>
            <a:r>
              <a:rPr lang="en-US" altLang="ko-KR" b="1" dirty="0" smtClean="0"/>
              <a:t>.</a:t>
            </a:r>
            <a:endParaRPr lang="ko-KR" altLang="en-US" b="1" dirty="0"/>
          </a:p>
        </p:txBody>
      </p:sp>
      <p:pic>
        <p:nvPicPr>
          <p:cNvPr id="13" name="32M_overview_small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519715" y="1836355"/>
            <a:ext cx="2099771" cy="2099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148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0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51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4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20" repeatCount="indefinite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모서리가 둥근 직사각형 12"/>
          <p:cNvSpPr/>
          <p:nvPr/>
        </p:nvSpPr>
        <p:spPr>
          <a:xfrm>
            <a:off x="395536" y="1554478"/>
            <a:ext cx="3716954" cy="475484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altLang="ko-KR" sz="2000" b="1" dirty="0" smtClean="0"/>
              <a:t>Main memory (CPU side)</a:t>
            </a:r>
            <a:endParaRPr lang="ko-KR" altLang="en-US" sz="2000" b="1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59D27-ADC4-4FEA-B48D-322F84B3B55B}" type="slidenum">
              <a:rPr lang="ko-KR" altLang="en-US" smtClean="0"/>
              <a:t>60</a:t>
            </a:fld>
            <a:endParaRPr lang="ko-KR" altLang="en-US"/>
          </a:p>
        </p:txBody>
      </p:sp>
      <p:graphicFrame>
        <p:nvGraphicFramePr>
          <p:cNvPr id="5" name="표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7694669"/>
              </p:ext>
            </p:extLst>
          </p:nvPr>
        </p:nvGraphicFramePr>
        <p:xfrm>
          <a:off x="899592" y="2262935"/>
          <a:ext cx="2448272" cy="232940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3017"/>
                <a:gridCol w="153017"/>
                <a:gridCol w="153017"/>
                <a:gridCol w="153017"/>
                <a:gridCol w="153017"/>
                <a:gridCol w="153017"/>
                <a:gridCol w="153017"/>
                <a:gridCol w="153017"/>
                <a:gridCol w="153017"/>
                <a:gridCol w="153017"/>
                <a:gridCol w="153017"/>
                <a:gridCol w="153017"/>
                <a:gridCol w="153017"/>
                <a:gridCol w="153017"/>
                <a:gridCol w="153017"/>
                <a:gridCol w="153017"/>
              </a:tblGrid>
              <a:tr h="145588"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5588"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5588"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5588"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5588"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5588"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5588"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5588"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5588"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5588"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5588"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5588"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5588"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5588"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5588"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5588"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모서리가 둥근 직사각형 5"/>
          <p:cNvSpPr/>
          <p:nvPr/>
        </p:nvSpPr>
        <p:spPr>
          <a:xfrm>
            <a:off x="5724128" y="1554478"/>
            <a:ext cx="3024336" cy="475484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altLang="ko-KR" sz="4000" b="1" dirty="0" smtClean="0">
                <a:solidFill>
                  <a:schemeClr val="accent3"/>
                </a:solidFill>
              </a:rPr>
              <a:t>GPU</a:t>
            </a:r>
            <a:endParaRPr lang="ko-KR" altLang="en-US" sz="4000" b="1" dirty="0">
              <a:solidFill>
                <a:schemeClr val="accent3"/>
              </a:solidFill>
            </a:endParaRPr>
          </a:p>
        </p:txBody>
      </p:sp>
      <p:sp>
        <p:nvSpPr>
          <p:cNvPr id="7" name="모서리가 둥근 직사각형 6"/>
          <p:cNvSpPr/>
          <p:nvPr/>
        </p:nvSpPr>
        <p:spPr>
          <a:xfrm>
            <a:off x="5940152" y="2466994"/>
            <a:ext cx="2592288" cy="209966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 dirty="0" smtClean="0"/>
              <a:t>Video memory</a:t>
            </a:r>
            <a:endParaRPr lang="ko-KR" altLang="en-US" sz="2000" b="1" dirty="0"/>
          </a:p>
        </p:txBody>
      </p:sp>
      <p:sp>
        <p:nvSpPr>
          <p:cNvPr id="8" name="오른쪽 화살표 7"/>
          <p:cNvSpPr/>
          <p:nvPr/>
        </p:nvSpPr>
        <p:spPr>
          <a:xfrm>
            <a:off x="3419872" y="2504897"/>
            <a:ext cx="2592288" cy="1140127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ko-KR" dirty="0" smtClean="0"/>
              <a:t>- Grid data</a:t>
            </a:r>
          </a:p>
          <a:p>
            <a:r>
              <a:rPr lang="en-US" altLang="ko-KR" dirty="0" smtClean="0"/>
              <a:t>- Particle data</a:t>
            </a:r>
            <a:endParaRPr lang="ko-KR" altLang="en-US" dirty="0"/>
          </a:p>
        </p:txBody>
      </p:sp>
      <p:sp>
        <p:nvSpPr>
          <p:cNvPr id="9" name="모서리가 둥근 직사각형 8"/>
          <p:cNvSpPr/>
          <p:nvPr/>
        </p:nvSpPr>
        <p:spPr>
          <a:xfrm>
            <a:off x="5940152" y="5401517"/>
            <a:ext cx="2592288" cy="66768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altLang="ko-KR" sz="2800" b="1" dirty="0">
                <a:solidFill>
                  <a:schemeClr val="bg1"/>
                </a:solidFill>
              </a:rPr>
              <a:t>ε-</a:t>
            </a:r>
            <a:r>
              <a:rPr lang="en-US" altLang="ko-KR" sz="2800" b="1" dirty="0">
                <a:solidFill>
                  <a:schemeClr val="bg1"/>
                </a:solidFill>
              </a:rPr>
              <a:t>NN</a:t>
            </a:r>
          </a:p>
        </p:txBody>
      </p:sp>
      <p:sp>
        <p:nvSpPr>
          <p:cNvPr id="10" name="아래쪽 화살표 9"/>
          <p:cNvSpPr/>
          <p:nvPr/>
        </p:nvSpPr>
        <p:spPr>
          <a:xfrm>
            <a:off x="6372200" y="4620654"/>
            <a:ext cx="504056" cy="731468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아래쪽 화살표 10"/>
          <p:cNvSpPr/>
          <p:nvPr/>
        </p:nvSpPr>
        <p:spPr>
          <a:xfrm rot="10800000">
            <a:off x="6876255" y="4620651"/>
            <a:ext cx="1728192" cy="677468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TextBox 11"/>
          <p:cNvSpPr txBox="1"/>
          <p:nvPr/>
        </p:nvSpPr>
        <p:spPr>
          <a:xfrm>
            <a:off x="7255344" y="4811247"/>
            <a:ext cx="11521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 smtClean="0">
                <a:solidFill>
                  <a:schemeClr val="bg1"/>
                </a:solidFill>
              </a:rPr>
              <a:t>Results</a:t>
            </a:r>
            <a:endParaRPr lang="ko-KR" altLang="en-US" b="1" dirty="0">
              <a:solidFill>
                <a:schemeClr val="bg1"/>
              </a:solidFill>
            </a:endParaRPr>
          </a:p>
        </p:txBody>
      </p:sp>
      <p:sp>
        <p:nvSpPr>
          <p:cNvPr id="14" name="오른쪽 화살표 13"/>
          <p:cNvSpPr/>
          <p:nvPr/>
        </p:nvSpPr>
        <p:spPr>
          <a:xfrm rot="9900000">
            <a:off x="3401997" y="3886660"/>
            <a:ext cx="2416686" cy="1299317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5" name="TextBox 14"/>
          <p:cNvSpPr txBox="1"/>
          <p:nvPr/>
        </p:nvSpPr>
        <p:spPr>
          <a:xfrm rot="20700000">
            <a:off x="4144805" y="4270114"/>
            <a:ext cx="11424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b="1" dirty="0" smtClean="0">
                <a:solidFill>
                  <a:schemeClr val="bg1"/>
                </a:solidFill>
              </a:rPr>
              <a:t>Results</a:t>
            </a:r>
          </a:p>
        </p:txBody>
      </p:sp>
      <p:sp>
        <p:nvSpPr>
          <p:cNvPr id="16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altLang="ko-KR" dirty="0" smtClean="0"/>
              <a:t>In-Core Algorithm</a:t>
            </a:r>
            <a:br>
              <a:rPr lang="en-US" altLang="ko-KR" dirty="0" smtClean="0"/>
            </a:br>
            <a:r>
              <a:rPr lang="en-US" altLang="ko-KR" dirty="0" smtClean="0"/>
              <a:t>(Data&lt;Video Memory)</a:t>
            </a:r>
            <a:endParaRPr lang="ko-KR" alt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755576" y="5182576"/>
            <a:ext cx="291009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/>
              <a:t>Assume:</a:t>
            </a:r>
          </a:p>
          <a:p>
            <a:r>
              <a:rPr lang="en-US" altLang="ko-KR" b="1" dirty="0" smtClean="0"/>
              <a:t>Main memory is enough</a:t>
            </a:r>
          </a:p>
          <a:p>
            <a:r>
              <a:rPr lang="en-US" altLang="ko-KR" b="1" dirty="0" smtClean="0"/>
              <a:t>- </a:t>
            </a:r>
            <a:r>
              <a:rPr lang="en-US" altLang="ko-KR" b="1" dirty="0"/>
              <a:t>can equip up to 4 </a:t>
            </a:r>
            <a:r>
              <a:rPr lang="en-US" altLang="ko-KR" b="1" dirty="0" smtClean="0"/>
              <a:t>TB</a:t>
            </a:r>
            <a:endParaRPr lang="en-US" altLang="ko-KR" b="1" dirty="0"/>
          </a:p>
        </p:txBody>
      </p:sp>
    </p:spTree>
    <p:extLst>
      <p:ext uri="{BB962C8B-B14F-4D97-AF65-F5344CB8AC3E}">
        <p14:creationId xmlns:p14="http://schemas.microsoft.com/office/powerpoint/2010/main" val="415211704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모서리가 둥근 직사각형 12"/>
          <p:cNvSpPr/>
          <p:nvPr/>
        </p:nvSpPr>
        <p:spPr>
          <a:xfrm>
            <a:off x="395536" y="1554478"/>
            <a:ext cx="3716954" cy="475484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altLang="ko-KR" sz="2000" b="1" dirty="0" smtClean="0"/>
              <a:t>Main memory (CPU side)</a:t>
            </a:r>
            <a:endParaRPr lang="ko-KR" altLang="en-US" sz="2000" b="1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59D27-ADC4-4FEA-B48D-322F84B3B55B}" type="slidenum">
              <a:rPr lang="ko-KR" altLang="en-US" smtClean="0"/>
              <a:t>61</a:t>
            </a:fld>
            <a:endParaRPr lang="ko-KR" altLang="en-US"/>
          </a:p>
        </p:txBody>
      </p:sp>
      <p:graphicFrame>
        <p:nvGraphicFramePr>
          <p:cNvPr id="5" name="표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6350857"/>
              </p:ext>
            </p:extLst>
          </p:nvPr>
        </p:nvGraphicFramePr>
        <p:xfrm>
          <a:off x="899592" y="2262935"/>
          <a:ext cx="2448272" cy="232940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3017"/>
                <a:gridCol w="153017"/>
                <a:gridCol w="153017"/>
                <a:gridCol w="153017"/>
                <a:gridCol w="153017"/>
                <a:gridCol w="153017"/>
                <a:gridCol w="153017"/>
                <a:gridCol w="153017"/>
                <a:gridCol w="153017"/>
                <a:gridCol w="153017"/>
                <a:gridCol w="153017"/>
                <a:gridCol w="153017"/>
                <a:gridCol w="153017"/>
                <a:gridCol w="153017"/>
                <a:gridCol w="153017"/>
                <a:gridCol w="153017"/>
              </a:tblGrid>
              <a:tr h="145588"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5588"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5588"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5588"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5588"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5588"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5588"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5588"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5588"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5588"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5588"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5588"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5588"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5588"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5588"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5588"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모서리가 둥근 직사각형 5"/>
          <p:cNvSpPr/>
          <p:nvPr/>
        </p:nvSpPr>
        <p:spPr>
          <a:xfrm>
            <a:off x="5724128" y="1554478"/>
            <a:ext cx="3024336" cy="475484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altLang="ko-KR" sz="4000" b="1" dirty="0" smtClean="0">
                <a:solidFill>
                  <a:schemeClr val="accent3"/>
                </a:solidFill>
              </a:rPr>
              <a:t>GPU</a:t>
            </a:r>
            <a:endParaRPr lang="ko-KR" altLang="en-US" sz="4000" b="1" dirty="0">
              <a:solidFill>
                <a:schemeClr val="accent3"/>
              </a:solidFill>
            </a:endParaRPr>
          </a:p>
        </p:txBody>
      </p:sp>
      <p:sp>
        <p:nvSpPr>
          <p:cNvPr id="7" name="모서리가 둥근 직사각형 6"/>
          <p:cNvSpPr/>
          <p:nvPr/>
        </p:nvSpPr>
        <p:spPr>
          <a:xfrm>
            <a:off x="5940152" y="2466994"/>
            <a:ext cx="2592288" cy="209966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 dirty="0" smtClean="0"/>
              <a:t>Video memory</a:t>
            </a:r>
            <a:endParaRPr lang="ko-KR" altLang="en-US" sz="2000" b="1" dirty="0"/>
          </a:p>
        </p:txBody>
      </p:sp>
      <p:sp>
        <p:nvSpPr>
          <p:cNvPr id="8" name="오른쪽 화살표 7"/>
          <p:cNvSpPr/>
          <p:nvPr/>
        </p:nvSpPr>
        <p:spPr>
          <a:xfrm>
            <a:off x="3419872" y="2132857"/>
            <a:ext cx="2592288" cy="1884208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ko-KR" dirty="0" smtClean="0"/>
              <a:t>- Grid data</a:t>
            </a:r>
          </a:p>
          <a:p>
            <a:r>
              <a:rPr lang="en-US" altLang="ko-KR" dirty="0" smtClean="0"/>
              <a:t>- Particle data</a:t>
            </a:r>
            <a:endParaRPr lang="ko-KR" altLang="en-US" dirty="0"/>
          </a:p>
        </p:txBody>
      </p:sp>
      <p:sp>
        <p:nvSpPr>
          <p:cNvPr id="9" name="모서리가 둥근 직사각형 8"/>
          <p:cNvSpPr/>
          <p:nvPr/>
        </p:nvSpPr>
        <p:spPr>
          <a:xfrm>
            <a:off x="5940152" y="5401517"/>
            <a:ext cx="2592288" cy="66768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altLang="ko-KR" sz="2800" b="1" dirty="0">
                <a:solidFill>
                  <a:schemeClr val="bg1"/>
                </a:solidFill>
              </a:rPr>
              <a:t>ε-</a:t>
            </a:r>
            <a:r>
              <a:rPr lang="en-US" altLang="ko-KR" sz="2800" b="1" dirty="0">
                <a:solidFill>
                  <a:schemeClr val="bg1"/>
                </a:solidFill>
              </a:rPr>
              <a:t>NN</a:t>
            </a:r>
          </a:p>
        </p:txBody>
      </p:sp>
      <p:sp>
        <p:nvSpPr>
          <p:cNvPr id="10" name="아래쪽 화살표 9"/>
          <p:cNvSpPr/>
          <p:nvPr/>
        </p:nvSpPr>
        <p:spPr>
          <a:xfrm>
            <a:off x="6034439" y="4620654"/>
            <a:ext cx="841817" cy="731468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아래쪽 화살표 10"/>
          <p:cNvSpPr/>
          <p:nvPr/>
        </p:nvSpPr>
        <p:spPr>
          <a:xfrm rot="10800000">
            <a:off x="6732240" y="4620651"/>
            <a:ext cx="1872207" cy="677468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TextBox 11"/>
          <p:cNvSpPr txBox="1"/>
          <p:nvPr/>
        </p:nvSpPr>
        <p:spPr>
          <a:xfrm>
            <a:off x="7255344" y="4811247"/>
            <a:ext cx="11521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 smtClean="0">
                <a:solidFill>
                  <a:schemeClr val="bg1"/>
                </a:solidFill>
              </a:rPr>
              <a:t>Results</a:t>
            </a:r>
            <a:endParaRPr lang="ko-KR" altLang="en-US" b="1" dirty="0">
              <a:solidFill>
                <a:schemeClr val="bg1"/>
              </a:solidFill>
            </a:endParaRPr>
          </a:p>
        </p:txBody>
      </p:sp>
      <p:sp>
        <p:nvSpPr>
          <p:cNvPr id="14" name="오른쪽 화살표 13"/>
          <p:cNvSpPr/>
          <p:nvPr/>
        </p:nvSpPr>
        <p:spPr>
          <a:xfrm rot="9900000">
            <a:off x="3401997" y="3543620"/>
            <a:ext cx="2416686" cy="1985396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5" name="TextBox 14"/>
          <p:cNvSpPr txBox="1"/>
          <p:nvPr/>
        </p:nvSpPr>
        <p:spPr>
          <a:xfrm rot="20700000">
            <a:off x="4144805" y="4270114"/>
            <a:ext cx="11424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b="1" dirty="0" smtClean="0">
                <a:solidFill>
                  <a:schemeClr val="bg1"/>
                </a:solidFill>
              </a:rPr>
              <a:t>Results</a:t>
            </a:r>
          </a:p>
        </p:txBody>
      </p:sp>
      <p:sp>
        <p:nvSpPr>
          <p:cNvPr id="16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altLang="ko-KR" dirty="0" smtClean="0"/>
              <a:t>Data &gt; Video Memory</a:t>
            </a:r>
            <a:endParaRPr lang="ko-KR" altLang="en-US" dirty="0"/>
          </a:p>
        </p:txBody>
      </p:sp>
      <p:sp>
        <p:nvSpPr>
          <p:cNvPr id="2" name="폭발 1 1"/>
          <p:cNvSpPr/>
          <p:nvPr/>
        </p:nvSpPr>
        <p:spPr>
          <a:xfrm>
            <a:off x="5621739" y="1859174"/>
            <a:ext cx="1633605" cy="1657651"/>
          </a:xfrm>
          <a:prstGeom prst="irregularSeal1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07720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표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9446729"/>
              </p:ext>
            </p:extLst>
          </p:nvPr>
        </p:nvGraphicFramePr>
        <p:xfrm>
          <a:off x="899592" y="2276872"/>
          <a:ext cx="2448272" cy="232940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3017"/>
                <a:gridCol w="153017"/>
                <a:gridCol w="153017"/>
                <a:gridCol w="153017"/>
                <a:gridCol w="153017"/>
                <a:gridCol w="153017"/>
                <a:gridCol w="153017"/>
                <a:gridCol w="153017"/>
                <a:gridCol w="153017"/>
                <a:gridCol w="153017"/>
                <a:gridCol w="153017"/>
                <a:gridCol w="153017"/>
                <a:gridCol w="153017"/>
                <a:gridCol w="153017"/>
                <a:gridCol w="153017"/>
                <a:gridCol w="153017"/>
              </a:tblGrid>
              <a:tr h="145588"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5588"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5588"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5588"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5588"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5588"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5588"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5588"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5588"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5588"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5588"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5588"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5588"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5588"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5588"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5588"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3" name="모서리가 둥근 직사각형 12"/>
          <p:cNvSpPr/>
          <p:nvPr/>
        </p:nvSpPr>
        <p:spPr>
          <a:xfrm>
            <a:off x="395536" y="1554478"/>
            <a:ext cx="3718800" cy="475484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altLang="ko-KR" sz="2000" b="1" dirty="0" smtClean="0"/>
              <a:t>Main memory (CPU side)</a:t>
            </a:r>
            <a:endParaRPr lang="ko-KR" altLang="en-US" sz="2000" b="1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59D27-ADC4-4FEA-B48D-322F84B3B55B}" type="slidenum">
              <a:rPr lang="ko-KR" altLang="en-US" smtClean="0"/>
              <a:t>62</a:t>
            </a:fld>
            <a:endParaRPr lang="ko-KR" altLang="en-US"/>
          </a:p>
        </p:txBody>
      </p:sp>
      <p:graphicFrame>
        <p:nvGraphicFramePr>
          <p:cNvPr id="5" name="표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0179212"/>
              </p:ext>
            </p:extLst>
          </p:nvPr>
        </p:nvGraphicFramePr>
        <p:xfrm>
          <a:off x="899592" y="2262935"/>
          <a:ext cx="2448272" cy="232940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3017"/>
                <a:gridCol w="153017"/>
                <a:gridCol w="153017"/>
                <a:gridCol w="153017"/>
                <a:gridCol w="153017"/>
                <a:gridCol w="153017"/>
                <a:gridCol w="153017"/>
                <a:gridCol w="153017"/>
                <a:gridCol w="153017"/>
                <a:gridCol w="153017"/>
                <a:gridCol w="153017"/>
                <a:gridCol w="153017"/>
                <a:gridCol w="153017"/>
                <a:gridCol w="153017"/>
                <a:gridCol w="153017"/>
                <a:gridCol w="153017"/>
              </a:tblGrid>
              <a:tr h="145588"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5588"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5588"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5588"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5588"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5588"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5588"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5588"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5588"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5588"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5588"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5588"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5588"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5588"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5588"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5588"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모서리가 둥근 직사각형 5"/>
          <p:cNvSpPr/>
          <p:nvPr/>
        </p:nvSpPr>
        <p:spPr>
          <a:xfrm>
            <a:off x="5724128" y="1554478"/>
            <a:ext cx="3024336" cy="475484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altLang="ko-KR" sz="4000" b="1" dirty="0" smtClean="0">
                <a:solidFill>
                  <a:schemeClr val="accent3"/>
                </a:solidFill>
              </a:rPr>
              <a:t>GPU</a:t>
            </a:r>
            <a:endParaRPr lang="ko-KR" altLang="en-US" sz="4000" b="1" dirty="0">
              <a:solidFill>
                <a:schemeClr val="accent3"/>
              </a:solidFill>
            </a:endParaRPr>
          </a:p>
        </p:txBody>
      </p:sp>
      <p:sp>
        <p:nvSpPr>
          <p:cNvPr id="7" name="모서리가 둥근 직사각형 6"/>
          <p:cNvSpPr/>
          <p:nvPr/>
        </p:nvSpPr>
        <p:spPr>
          <a:xfrm>
            <a:off x="5940152" y="2466994"/>
            <a:ext cx="2592288" cy="209966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 dirty="0" smtClean="0"/>
              <a:t>Video memory</a:t>
            </a:r>
            <a:endParaRPr lang="ko-KR" altLang="en-US" sz="2000" b="1" dirty="0"/>
          </a:p>
        </p:txBody>
      </p:sp>
      <p:sp>
        <p:nvSpPr>
          <p:cNvPr id="8" name="오른쪽 화살표 7"/>
          <p:cNvSpPr/>
          <p:nvPr/>
        </p:nvSpPr>
        <p:spPr>
          <a:xfrm>
            <a:off x="3419872" y="2504897"/>
            <a:ext cx="2592288" cy="1212135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ko-KR" sz="1600" dirty="0" smtClean="0"/>
              <a:t>- Sub-grid(</a:t>
            </a:r>
            <a:r>
              <a:rPr lang="en-US" altLang="ko-KR" sz="1600" b="1" dirty="0" smtClean="0"/>
              <a:t>Block</a:t>
            </a:r>
            <a:r>
              <a:rPr lang="en-US" altLang="ko-KR" sz="1600" dirty="0" smtClean="0"/>
              <a:t>) data</a:t>
            </a:r>
          </a:p>
          <a:p>
            <a:r>
              <a:rPr lang="en-US" altLang="ko-KR" sz="1600" dirty="0" smtClean="0"/>
              <a:t>- Particle data</a:t>
            </a:r>
            <a:endParaRPr lang="ko-KR" altLang="en-US" sz="1600" dirty="0"/>
          </a:p>
        </p:txBody>
      </p:sp>
      <p:sp>
        <p:nvSpPr>
          <p:cNvPr id="9" name="모서리가 둥근 직사각형 8"/>
          <p:cNvSpPr/>
          <p:nvPr/>
        </p:nvSpPr>
        <p:spPr>
          <a:xfrm>
            <a:off x="5940152" y="5401517"/>
            <a:ext cx="2592288" cy="66768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altLang="ko-KR" sz="2800" b="1" dirty="0">
                <a:solidFill>
                  <a:schemeClr val="bg1"/>
                </a:solidFill>
              </a:rPr>
              <a:t>ε-</a:t>
            </a:r>
            <a:r>
              <a:rPr lang="en-US" altLang="ko-KR" sz="2800" b="1" dirty="0">
                <a:solidFill>
                  <a:schemeClr val="bg1"/>
                </a:solidFill>
              </a:rPr>
              <a:t>NN</a:t>
            </a:r>
          </a:p>
        </p:txBody>
      </p:sp>
      <p:sp>
        <p:nvSpPr>
          <p:cNvPr id="10" name="아래쪽 화살표 9"/>
          <p:cNvSpPr/>
          <p:nvPr/>
        </p:nvSpPr>
        <p:spPr>
          <a:xfrm>
            <a:off x="6372200" y="4620654"/>
            <a:ext cx="504056" cy="731468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아래쪽 화살표 10"/>
          <p:cNvSpPr/>
          <p:nvPr/>
        </p:nvSpPr>
        <p:spPr>
          <a:xfrm rot="10800000">
            <a:off x="6876255" y="4620651"/>
            <a:ext cx="1728192" cy="677468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TextBox 11"/>
          <p:cNvSpPr txBox="1"/>
          <p:nvPr/>
        </p:nvSpPr>
        <p:spPr>
          <a:xfrm>
            <a:off x="7255344" y="4811247"/>
            <a:ext cx="11521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 smtClean="0">
                <a:solidFill>
                  <a:schemeClr val="bg1"/>
                </a:solidFill>
              </a:rPr>
              <a:t>Results</a:t>
            </a:r>
            <a:endParaRPr lang="ko-KR" altLang="en-US" b="1" dirty="0">
              <a:solidFill>
                <a:schemeClr val="bg1"/>
              </a:solidFill>
            </a:endParaRPr>
          </a:p>
        </p:txBody>
      </p:sp>
      <p:sp>
        <p:nvSpPr>
          <p:cNvPr id="14" name="오른쪽 화살표 13"/>
          <p:cNvSpPr/>
          <p:nvPr/>
        </p:nvSpPr>
        <p:spPr>
          <a:xfrm rot="9900000">
            <a:off x="3378914" y="3889699"/>
            <a:ext cx="2416686" cy="1120944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5" name="TextBox 14"/>
          <p:cNvSpPr txBox="1"/>
          <p:nvPr/>
        </p:nvSpPr>
        <p:spPr>
          <a:xfrm rot="20700000">
            <a:off x="4016045" y="4250115"/>
            <a:ext cx="11424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b="1" dirty="0" smtClean="0">
                <a:solidFill>
                  <a:schemeClr val="bg1"/>
                </a:solidFill>
              </a:rPr>
              <a:t>Results</a:t>
            </a:r>
          </a:p>
        </p:txBody>
      </p:sp>
      <p:sp>
        <p:nvSpPr>
          <p:cNvPr id="16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altLang="ko-KR" dirty="0" smtClean="0"/>
              <a:t>Out-of-Core Algorithm</a:t>
            </a:r>
            <a:endParaRPr lang="ko-KR" altLang="en-US" dirty="0"/>
          </a:p>
        </p:txBody>
      </p:sp>
      <p:graphicFrame>
        <p:nvGraphicFramePr>
          <p:cNvPr id="17" name="표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2612184"/>
              </p:ext>
            </p:extLst>
          </p:nvPr>
        </p:nvGraphicFramePr>
        <p:xfrm>
          <a:off x="899592" y="2267819"/>
          <a:ext cx="2448272" cy="232940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3017"/>
                <a:gridCol w="153017"/>
                <a:gridCol w="153017"/>
                <a:gridCol w="153017"/>
                <a:gridCol w="153017"/>
                <a:gridCol w="153017"/>
                <a:gridCol w="153017"/>
                <a:gridCol w="153017"/>
                <a:gridCol w="153017"/>
                <a:gridCol w="153017"/>
                <a:gridCol w="153017"/>
                <a:gridCol w="153017"/>
                <a:gridCol w="153017"/>
                <a:gridCol w="153017"/>
                <a:gridCol w="153017"/>
                <a:gridCol w="153017"/>
              </a:tblGrid>
              <a:tr h="145588"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571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5588"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571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5588"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571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5588"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571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5588"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571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5588"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571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5588"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571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5588"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571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5588"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571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571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5588"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571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571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5588"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571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571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5588"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571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571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5588"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571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571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5588"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571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571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5588"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571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571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5588"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571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571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" name="직사각형 1"/>
          <p:cNvSpPr/>
          <p:nvPr/>
        </p:nvSpPr>
        <p:spPr>
          <a:xfrm>
            <a:off x="899592" y="2276872"/>
            <a:ext cx="1224136" cy="1152128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5" name="직사각형 24"/>
          <p:cNvSpPr/>
          <p:nvPr/>
        </p:nvSpPr>
        <p:spPr>
          <a:xfrm>
            <a:off x="2135198" y="2276872"/>
            <a:ext cx="1224136" cy="1152128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6" name="직사각형 25"/>
          <p:cNvSpPr/>
          <p:nvPr/>
        </p:nvSpPr>
        <p:spPr>
          <a:xfrm>
            <a:off x="894490" y="3455111"/>
            <a:ext cx="1224136" cy="1152128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7" name="직사각형 26"/>
          <p:cNvSpPr/>
          <p:nvPr/>
        </p:nvSpPr>
        <p:spPr>
          <a:xfrm>
            <a:off x="2135198" y="3455111"/>
            <a:ext cx="612068" cy="576064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8" name="직사각형 27"/>
          <p:cNvSpPr/>
          <p:nvPr/>
        </p:nvSpPr>
        <p:spPr>
          <a:xfrm>
            <a:off x="2742722" y="3455111"/>
            <a:ext cx="612068" cy="576064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9" name="직사각형 28"/>
          <p:cNvSpPr/>
          <p:nvPr/>
        </p:nvSpPr>
        <p:spPr>
          <a:xfrm>
            <a:off x="2112318" y="4005064"/>
            <a:ext cx="612068" cy="576064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0" name="직사각형 29"/>
          <p:cNvSpPr/>
          <p:nvPr/>
        </p:nvSpPr>
        <p:spPr>
          <a:xfrm>
            <a:off x="2747266" y="4005064"/>
            <a:ext cx="612068" cy="576064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42300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0"/>
                            </p:stCondLst>
                            <p:childTnLst>
                              <p:par>
                                <p:cTn id="4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500"/>
                            </p:stCondLst>
                            <p:childTnLst>
                              <p:par>
                                <p:cTn id="5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500"/>
                            </p:stCondLst>
                            <p:childTnLst>
                              <p:par>
                                <p:cTn id="6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500"/>
                            </p:stCondLst>
                            <p:childTnLst>
                              <p:par>
                                <p:cTn id="6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600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6500"/>
                            </p:stCondLst>
                            <p:childTnLst>
                              <p:par>
                                <p:cTn id="7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  <p:bldP spid="14" grpId="0" animBg="1"/>
      <p:bldP spid="2" grpId="0" animBg="1"/>
      <p:bldP spid="2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Boundary </a:t>
            </a:r>
            <a:r>
              <a:rPr lang="en-US" altLang="ko-KR" dirty="0" smtClean="0"/>
              <a:t>Region</a:t>
            </a:r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59D27-ADC4-4FEA-B48D-322F84B3B55B}" type="slidenum">
              <a:rPr lang="ko-KR" altLang="en-US" smtClean="0"/>
              <a:t>63</a:t>
            </a:fld>
            <a:endParaRPr lang="ko-KR" altLang="en-US"/>
          </a:p>
        </p:txBody>
      </p:sp>
      <p:graphicFrame>
        <p:nvGraphicFramePr>
          <p:cNvPr id="5" name="표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3961463"/>
              </p:ext>
            </p:extLst>
          </p:nvPr>
        </p:nvGraphicFramePr>
        <p:xfrm>
          <a:off x="3347864" y="3645024"/>
          <a:ext cx="2448272" cy="232940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3017"/>
                <a:gridCol w="153017"/>
                <a:gridCol w="153017"/>
                <a:gridCol w="153017"/>
                <a:gridCol w="153017"/>
                <a:gridCol w="153017"/>
                <a:gridCol w="153017"/>
                <a:gridCol w="153017"/>
                <a:gridCol w="153017"/>
                <a:gridCol w="153017"/>
                <a:gridCol w="153017"/>
                <a:gridCol w="153017"/>
                <a:gridCol w="153017"/>
                <a:gridCol w="153017"/>
                <a:gridCol w="153017"/>
                <a:gridCol w="153017"/>
              </a:tblGrid>
              <a:tr h="145588"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5588"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5588"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5588"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5588"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5588"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5588"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5588"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5588"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5588"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5588"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5588"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5588"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5588"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5588"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5588"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9" name="내용 개체 틀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81128"/>
          </a:xfrm>
        </p:spPr>
        <p:txBody>
          <a:bodyPr>
            <a:normAutofit/>
          </a:bodyPr>
          <a:lstStyle/>
          <a:p>
            <a:r>
              <a:rPr lang="en-US" altLang="ko-KR" dirty="0" smtClean="0"/>
              <a:t>Required data in adjacent blocks</a:t>
            </a:r>
          </a:p>
          <a:p>
            <a:r>
              <a:rPr lang="en-US" altLang="ko-KR" dirty="0" smtClean="0"/>
              <a:t>Inefficient to handle in out-of-core manner</a:t>
            </a:r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2735268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Boundary </a:t>
            </a:r>
            <a:r>
              <a:rPr lang="en-US" altLang="ko-KR" dirty="0" smtClean="0"/>
              <a:t>Region</a:t>
            </a:r>
            <a:endParaRPr lang="en-US" altLang="ko-KR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81128"/>
          </a:xfrm>
        </p:spPr>
        <p:txBody>
          <a:bodyPr>
            <a:normAutofit/>
          </a:bodyPr>
          <a:lstStyle/>
          <a:p>
            <a:r>
              <a:rPr lang="en-US" altLang="ko-KR" dirty="0" smtClean="0"/>
              <a:t>Required data in adjacent blocks</a:t>
            </a:r>
          </a:p>
          <a:p>
            <a:r>
              <a:rPr lang="en-US" altLang="ko-KR" dirty="0" smtClean="0"/>
              <a:t>Inefficient to handle in out-of-core manner</a:t>
            </a:r>
            <a:endParaRPr lang="en-US" altLang="ko-KR" dirty="0"/>
          </a:p>
          <a:p>
            <a:r>
              <a:rPr lang="en-US" altLang="ko-KR" dirty="0" smtClean="0">
                <a:solidFill>
                  <a:schemeClr val="accent6"/>
                </a:solidFill>
              </a:rPr>
              <a:t>Multi-core CPUs handles the boundary region</a:t>
            </a:r>
          </a:p>
          <a:p>
            <a:pPr lvl="1"/>
            <a:r>
              <a:rPr lang="en-US" altLang="ko-KR" dirty="0" smtClean="0"/>
              <a:t>CPU (main) memory contain all required data</a:t>
            </a:r>
          </a:p>
          <a:p>
            <a:pPr lvl="1"/>
            <a:r>
              <a:rPr lang="en-US" altLang="ko-KR" dirty="0" smtClean="0"/>
              <a:t>Ratio </a:t>
            </a:r>
            <a:r>
              <a:rPr lang="en-US" altLang="ko-KR" dirty="0"/>
              <a:t>of boundary </a:t>
            </a:r>
            <a:r>
              <a:rPr lang="en-US" altLang="ko-KR" dirty="0" smtClean="0"/>
              <a:t>region is usually much smaller than inner region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59D27-ADC4-4FEA-B48D-322F84B3B55B}" type="slidenum">
              <a:rPr lang="ko-KR" altLang="en-US" smtClean="0"/>
              <a:t>64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85727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How to Divide the Grid ?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59D27-ADC4-4FEA-B48D-322F84B3B55B}" type="slidenum">
              <a:rPr lang="ko-KR" altLang="en-US" smtClean="0"/>
              <a:t>65</a:t>
            </a:fld>
            <a:endParaRPr lang="ko-KR" altLang="en-US"/>
          </a:p>
        </p:txBody>
      </p:sp>
      <p:graphicFrame>
        <p:nvGraphicFramePr>
          <p:cNvPr id="5" name="표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9276953"/>
              </p:ext>
            </p:extLst>
          </p:nvPr>
        </p:nvGraphicFramePr>
        <p:xfrm>
          <a:off x="899592" y="2262935"/>
          <a:ext cx="2448272" cy="232940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3017"/>
                <a:gridCol w="153017"/>
                <a:gridCol w="153017"/>
                <a:gridCol w="153017"/>
                <a:gridCol w="153017"/>
                <a:gridCol w="153017"/>
                <a:gridCol w="153017"/>
                <a:gridCol w="153017"/>
                <a:gridCol w="153017"/>
                <a:gridCol w="153017"/>
                <a:gridCol w="153017"/>
                <a:gridCol w="153017"/>
                <a:gridCol w="153017"/>
                <a:gridCol w="153017"/>
                <a:gridCol w="153017"/>
                <a:gridCol w="153017"/>
              </a:tblGrid>
              <a:tr h="145588"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5588"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5588"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5588"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5588"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5588"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5588"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5588"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5588"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5588"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5588"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5588"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5588"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5588"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5588"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5588"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내용 개체 틀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2715952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How to Divide the Grid ?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419872" y="1600200"/>
            <a:ext cx="5266928" cy="5069160"/>
          </a:xfrm>
        </p:spPr>
        <p:txBody>
          <a:bodyPr>
            <a:normAutofit fontScale="92500" lnSpcReduction="10000"/>
          </a:bodyPr>
          <a:lstStyle/>
          <a:p>
            <a:r>
              <a:rPr lang="en-US" altLang="ko-KR" dirty="0" smtClean="0"/>
              <a:t>Goal: Find the largest block that fits to the GPU memory</a:t>
            </a:r>
          </a:p>
          <a:p>
            <a:pPr lvl="1"/>
            <a:r>
              <a:rPr lang="en-US" altLang="ko-KR" dirty="0" smtClean="0"/>
              <a:t>Improve parallel computing efficiency</a:t>
            </a:r>
          </a:p>
          <a:p>
            <a:pPr lvl="2"/>
            <a:r>
              <a:rPr lang="en-US" altLang="ko-KR" dirty="0" smtClean="0"/>
              <a:t>Processing a large number of particles at once</a:t>
            </a:r>
          </a:p>
          <a:p>
            <a:pPr lvl="2"/>
            <a:r>
              <a:rPr lang="en-US" altLang="ko-KR" dirty="0" smtClean="0"/>
              <a:t>Minimize data transfer overhead</a:t>
            </a:r>
          </a:p>
          <a:p>
            <a:pPr lvl="1"/>
            <a:r>
              <a:rPr lang="en-US" altLang="ko-KR" dirty="0" smtClean="0"/>
              <a:t>Reduce the boundary region</a:t>
            </a:r>
          </a:p>
          <a:p>
            <a:pPr lvl="2"/>
            <a:r>
              <a:rPr lang="en-US" altLang="ko-KR" dirty="0"/>
              <a:t>As the ratio of boundary region is increased, the workload of CPU is </a:t>
            </a:r>
            <a:r>
              <a:rPr lang="en-US" altLang="ko-KR" dirty="0" smtClean="0"/>
              <a:t>increased</a:t>
            </a:r>
          </a:p>
          <a:p>
            <a:pPr lvl="3"/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59D27-ADC4-4FEA-B48D-322F84B3B55B}" type="slidenum">
              <a:rPr lang="ko-KR" altLang="en-US" smtClean="0"/>
              <a:t>66</a:t>
            </a:fld>
            <a:endParaRPr lang="ko-KR" altLang="en-US"/>
          </a:p>
        </p:txBody>
      </p:sp>
      <p:graphicFrame>
        <p:nvGraphicFramePr>
          <p:cNvPr id="5" name="표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5788434"/>
              </p:ext>
            </p:extLst>
          </p:nvPr>
        </p:nvGraphicFramePr>
        <p:xfrm>
          <a:off x="899592" y="2262935"/>
          <a:ext cx="2448272" cy="232940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3017"/>
                <a:gridCol w="153017"/>
                <a:gridCol w="153017"/>
                <a:gridCol w="153017"/>
                <a:gridCol w="153017"/>
                <a:gridCol w="153017"/>
                <a:gridCol w="153017"/>
                <a:gridCol w="153017"/>
                <a:gridCol w="153017"/>
                <a:gridCol w="153017"/>
                <a:gridCol w="153017"/>
                <a:gridCol w="153017"/>
                <a:gridCol w="153017"/>
                <a:gridCol w="153017"/>
                <a:gridCol w="153017"/>
                <a:gridCol w="153017"/>
              </a:tblGrid>
              <a:tr h="145588"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5588"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5588"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5588"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5588"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5588"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5588"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5588"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5588"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5588"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5588"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5588"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5588"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5588"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5588"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5588"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09211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ko-KR" dirty="0">
                <a:solidFill>
                  <a:schemeClr val="accent5"/>
                </a:solidFill>
              </a:rPr>
              <a:t>Required </a:t>
            </a:r>
            <a:r>
              <a:rPr lang="en-US" altLang="ko-KR" dirty="0" smtClean="0">
                <a:solidFill>
                  <a:schemeClr val="accent5"/>
                </a:solidFill>
              </a:rPr>
              <a:t>Memory </a:t>
            </a:r>
            <a:r>
              <a:rPr lang="en-US" altLang="ko-KR" dirty="0">
                <a:solidFill>
                  <a:schemeClr val="accent5"/>
                </a:solidFill>
              </a:rPr>
              <a:t>S</a:t>
            </a:r>
            <a:r>
              <a:rPr lang="en-US" altLang="ko-KR" dirty="0" smtClean="0">
                <a:solidFill>
                  <a:schemeClr val="accent5"/>
                </a:solidFill>
              </a:rPr>
              <a:t>ize</a:t>
            </a:r>
            <a:r>
              <a:rPr lang="en-US" altLang="ko-KR" dirty="0">
                <a:solidFill>
                  <a:schemeClr val="accent5"/>
                </a:solidFill>
              </a:rPr>
              <a:t/>
            </a:r>
            <a:br>
              <a:rPr lang="en-US" altLang="ko-KR" dirty="0">
                <a:solidFill>
                  <a:schemeClr val="accent5"/>
                </a:solidFill>
              </a:rPr>
            </a:br>
            <a:r>
              <a:rPr lang="en-US" altLang="ko-KR" dirty="0">
                <a:solidFill>
                  <a:schemeClr val="accent5"/>
                </a:solidFill>
              </a:rPr>
              <a:t>for processing a block, </a:t>
            </a:r>
            <a:r>
              <a:rPr lang="en-US" altLang="ko-KR" dirty="0" smtClean="0">
                <a:solidFill>
                  <a:schemeClr val="accent5"/>
                </a:solidFill>
              </a:rPr>
              <a:t>B</a:t>
            </a:r>
            <a:endParaRPr lang="ko-KR" altLang="en-US" dirty="0">
              <a:solidFill>
                <a:schemeClr val="accent5"/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59D27-ADC4-4FEA-B48D-322F84B3B55B}" type="slidenum">
              <a:rPr lang="ko-KR" altLang="en-US" smtClean="0"/>
              <a:t>67</a:t>
            </a:fld>
            <a:endParaRPr lang="ko-KR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656104" y="2780928"/>
                <a:ext cx="5652200" cy="15045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3600" b="1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𝑺</m:t>
                      </m:r>
                      <m:d>
                        <m:dPr>
                          <m:ctrlPr>
                            <a:rPr lang="en-US" altLang="ko-KR" sz="36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altLang="ko-KR" sz="36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𝑩</m:t>
                          </m:r>
                        </m:e>
                      </m:d>
                      <m:r>
                        <a:rPr lang="en-US" altLang="ko-KR" sz="3600" b="1" i="1" smtClean="0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ko-KR" sz="36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altLang="ko-KR" sz="36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𝒏</m:t>
                          </m:r>
                        </m:e>
                        <m:sub>
                          <m:r>
                            <a:rPr lang="en-US" altLang="ko-KR" sz="36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𝑩</m:t>
                          </m:r>
                        </m:sub>
                      </m:sSub>
                      <m:sSub>
                        <m:sSubPr>
                          <m:ctrlPr>
                            <a:rPr lang="en-US" altLang="ko-KR" sz="36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altLang="ko-KR" sz="36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𝑺</m:t>
                          </m:r>
                        </m:e>
                        <m:sub>
                          <m:r>
                            <a:rPr lang="en-US" altLang="ko-KR" sz="36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𝒑</m:t>
                          </m:r>
                        </m:sub>
                      </m:sSub>
                      <m:r>
                        <a:rPr lang="en-US" altLang="ko-KR" sz="3600" b="1" i="1" smtClean="0">
                          <a:solidFill>
                            <a:schemeClr val="tx1"/>
                          </a:solidFill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US" altLang="ko-KR" sz="36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altLang="ko-KR" sz="36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𝑺</m:t>
                          </m:r>
                        </m:e>
                        <m:sub>
                          <m:r>
                            <a:rPr lang="en-US" altLang="ko-KR" sz="36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𝒏</m:t>
                          </m:r>
                        </m:sub>
                      </m:sSub>
                      <m:nary>
                        <m:naryPr>
                          <m:chr m:val="∑"/>
                          <m:supHide m:val="on"/>
                          <m:ctrlPr>
                            <a:rPr lang="en-US" altLang="ko-KR" sz="36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altLang="ko-KR" sz="3600" b="1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brk m:alnAt="7"/>
                                </m:rPr>
                                <a:rPr lang="en-US" altLang="ko-KR" sz="3600" b="1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𝒑</m:t>
                              </m:r>
                            </m:e>
                            <m:sub>
                              <m:r>
                                <m:rPr>
                                  <m:brk m:alnAt="7"/>
                                </m:rPr>
                                <a:rPr lang="en-US" altLang="ko-KR" sz="3600" b="1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𝒊</m:t>
                              </m:r>
                            </m:sub>
                          </m:sSub>
                          <m:r>
                            <m:rPr>
                              <m:brk m:alnAt="7"/>
                            </m:rPr>
                            <a:rPr lang="en-US" altLang="ko-KR" sz="3600" b="1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∈</m:t>
                          </m:r>
                          <m:r>
                            <a:rPr lang="en-US" altLang="ko-KR" sz="3600" b="1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𝑩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altLang="ko-KR" sz="3600" b="1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ko-KR" sz="3600" b="1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𝒏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altLang="ko-KR" sz="3600" b="1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sz="3600" b="1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𝒑</m:t>
                                  </m:r>
                                </m:e>
                                <m:sub>
                                  <m:r>
                                    <a:rPr lang="en-US" altLang="ko-KR" sz="3600" b="1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𝒊</m:t>
                                  </m:r>
                                </m:sub>
                              </m:sSub>
                            </m:sub>
                          </m:sSub>
                        </m:e>
                      </m:nary>
                    </m:oMath>
                  </m:oMathPara>
                </a14:m>
                <a:endParaRPr lang="ko-KR" altLang="en-US" sz="3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56104" y="2780928"/>
                <a:ext cx="5652200" cy="1504579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2215868" y="4797152"/>
            <a:ext cx="23379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Data size</a:t>
            </a:r>
          </a:p>
          <a:p>
            <a:r>
              <a:rPr lang="en-US" altLang="ko-KR" dirty="0" smtClean="0"/>
              <a:t>for storing a particle</a:t>
            </a:r>
            <a:endParaRPr lang="ko-KR" alt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821848" y="4797152"/>
            <a:ext cx="31274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Data size</a:t>
            </a:r>
          </a:p>
          <a:p>
            <a:r>
              <a:rPr lang="en-US" altLang="ko-KR" dirty="0" smtClean="0"/>
              <a:t>for storing a neighbor info.</a:t>
            </a:r>
            <a:endParaRPr lang="ko-KR" alt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131840" y="2092166"/>
            <a:ext cx="20500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# of particles in B</a:t>
            </a:r>
            <a:endParaRPr lang="ko-KR" alt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156176" y="1953667"/>
            <a:ext cx="25870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# of neighbor particles</a:t>
            </a:r>
          </a:p>
          <a:p>
            <a:r>
              <a:rPr lang="en-US" altLang="ko-KR" dirty="0" smtClean="0"/>
              <a:t>for the particle </a:t>
            </a:r>
            <a:r>
              <a:rPr lang="en-US" altLang="ko-KR" dirty="0" err="1" smtClean="0"/>
              <a:t>i</a:t>
            </a:r>
            <a:r>
              <a:rPr lang="en-US" altLang="ko-KR" dirty="0" smtClean="0"/>
              <a:t> (p</a:t>
            </a:r>
            <a:r>
              <a:rPr lang="en-US" altLang="ko-KR" baseline="-25000" dirty="0" smtClean="0"/>
              <a:t>i</a:t>
            </a:r>
            <a:r>
              <a:rPr lang="en-US" altLang="ko-KR" dirty="0" smtClean="0"/>
              <a:t>)</a:t>
            </a:r>
          </a:p>
        </p:txBody>
      </p:sp>
      <p:cxnSp>
        <p:nvCxnSpPr>
          <p:cNvPr id="12" name="직선 화살표 연결선 11"/>
          <p:cNvCxnSpPr/>
          <p:nvPr/>
        </p:nvCxnSpPr>
        <p:spPr>
          <a:xfrm flipV="1">
            <a:off x="5181888" y="3861048"/>
            <a:ext cx="0" cy="864097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직선 화살표 연결선 15"/>
          <p:cNvCxnSpPr>
            <a:stCxn id="7" idx="0"/>
          </p:cNvCxnSpPr>
          <p:nvPr/>
        </p:nvCxnSpPr>
        <p:spPr>
          <a:xfrm flipV="1">
            <a:off x="3384842" y="3861048"/>
            <a:ext cx="772022" cy="936104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직선 화살표 연결선 19"/>
          <p:cNvCxnSpPr>
            <a:stCxn id="9" idx="2"/>
          </p:cNvCxnSpPr>
          <p:nvPr/>
        </p:nvCxnSpPr>
        <p:spPr>
          <a:xfrm flipH="1">
            <a:off x="3635896" y="2461498"/>
            <a:ext cx="520968" cy="751478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직선 화살표 연결선 22"/>
          <p:cNvCxnSpPr>
            <a:stCxn id="10" idx="2"/>
          </p:cNvCxnSpPr>
          <p:nvPr/>
        </p:nvCxnSpPr>
        <p:spPr>
          <a:xfrm flipH="1">
            <a:off x="6876256" y="2599998"/>
            <a:ext cx="573448" cy="684986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8781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ko-KR" dirty="0" smtClean="0"/>
              <a:t>Hierarchical Work Distribution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59D27-ADC4-4FEA-B48D-322F84B3B55B}" type="slidenum">
              <a:rPr lang="ko-KR" altLang="en-US" smtClean="0"/>
              <a:t>68</a:t>
            </a:fld>
            <a:endParaRPr lang="ko-KR" altLang="en-US"/>
          </a:p>
        </p:txBody>
      </p:sp>
      <p:sp>
        <p:nvSpPr>
          <p:cNvPr id="35" name="자유형 34"/>
          <p:cNvSpPr/>
          <p:nvPr/>
        </p:nvSpPr>
        <p:spPr>
          <a:xfrm>
            <a:off x="3563888" y="3582207"/>
            <a:ext cx="3321050" cy="516606"/>
          </a:xfrm>
          <a:custGeom>
            <a:avLst/>
            <a:gdLst>
              <a:gd name="connsiteX0" fmla="*/ 0 w 3321050"/>
              <a:gd name="connsiteY0" fmla="*/ 84211 h 516606"/>
              <a:gd name="connsiteX1" fmla="*/ 1016000 w 3321050"/>
              <a:gd name="connsiteY1" fmla="*/ 27061 h 516606"/>
              <a:gd name="connsiteX2" fmla="*/ 1600200 w 3321050"/>
              <a:gd name="connsiteY2" fmla="*/ 465211 h 516606"/>
              <a:gd name="connsiteX3" fmla="*/ 3321050 w 3321050"/>
              <a:gd name="connsiteY3" fmla="*/ 490611 h 5166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21050" h="516606">
                <a:moveTo>
                  <a:pt x="0" y="84211"/>
                </a:moveTo>
                <a:cubicBezTo>
                  <a:pt x="374650" y="23886"/>
                  <a:pt x="749300" y="-36439"/>
                  <a:pt x="1016000" y="27061"/>
                </a:cubicBezTo>
                <a:cubicBezTo>
                  <a:pt x="1282700" y="90561"/>
                  <a:pt x="1216025" y="387953"/>
                  <a:pt x="1600200" y="465211"/>
                </a:cubicBezTo>
                <a:cubicBezTo>
                  <a:pt x="1984375" y="542469"/>
                  <a:pt x="2652712" y="516540"/>
                  <a:pt x="3321050" y="490611"/>
                </a:cubicBezTo>
              </a:path>
            </a:pathLst>
          </a:custGeom>
          <a:noFill/>
          <a:ln w="317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6" name="표 3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6971242"/>
              </p:ext>
            </p:extLst>
          </p:nvPr>
        </p:nvGraphicFramePr>
        <p:xfrm>
          <a:off x="611560" y="2806857"/>
          <a:ext cx="2500896" cy="2320464"/>
        </p:xfrm>
        <a:graphic>
          <a:graphicData uri="http://schemas.openxmlformats.org/drawingml/2006/table">
            <a:tbl>
              <a:tblPr firstRow="1" bandRow="1">
                <a:effectLst/>
                <a:tableStyleId>{5940675A-B579-460E-94D1-54222C63F5DA}</a:tableStyleId>
              </a:tblPr>
              <a:tblGrid>
                <a:gridCol w="156306"/>
                <a:gridCol w="156306"/>
                <a:gridCol w="156306"/>
                <a:gridCol w="156306"/>
                <a:gridCol w="156306"/>
                <a:gridCol w="156306"/>
                <a:gridCol w="156306"/>
                <a:gridCol w="156306"/>
                <a:gridCol w="156306"/>
                <a:gridCol w="156306"/>
                <a:gridCol w="156306"/>
                <a:gridCol w="156306"/>
                <a:gridCol w="156306"/>
                <a:gridCol w="156306"/>
                <a:gridCol w="156306"/>
                <a:gridCol w="156306"/>
              </a:tblGrid>
              <a:tr h="145029">
                <a:tc>
                  <a:txBody>
                    <a:bodyPr/>
                    <a:lstStyle/>
                    <a:p>
                      <a:pPr latinLnBrk="1"/>
                      <a:endParaRPr lang="ko-KR" altLang="en-US" sz="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53" marR="65453" marT="32727" marB="32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53" marR="65453" marT="32727" marB="32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53" marR="65453" marT="32727" marB="32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53" marR="65453" marT="32727" marB="32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53" marR="65453" marT="32727" marB="32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53" marR="65453" marT="32727" marB="32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53" marR="65453" marT="32727" marB="32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53" marR="65453" marT="32727" marB="32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53" marR="65453" marT="32727" marB="32727">
                    <a:lnL w="571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53" marR="65453" marT="32727" marB="32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53" marR="65453" marT="32727" marB="32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53" marR="65453" marT="32727" marB="32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53" marR="65453" marT="32727" marB="32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53" marR="65453" marT="32727" marB="32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53" marR="65453" marT="32727" marB="32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53" marR="65453" marT="32727" marB="32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45029">
                <a:tc>
                  <a:txBody>
                    <a:bodyPr/>
                    <a:lstStyle/>
                    <a:p>
                      <a:pPr latinLnBrk="1"/>
                      <a:endParaRPr lang="ko-KR" altLang="en-US" sz="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53" marR="65453" marT="32727" marB="32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53" marR="65453" marT="32727" marB="32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53" marR="65453" marT="32727" marB="32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53" marR="65453" marT="32727" marB="32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53" marR="65453" marT="32727" marB="32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53" marR="65453" marT="32727" marB="32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53" marR="65453" marT="32727" marB="32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53" marR="65453" marT="32727" marB="32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53" marR="65453" marT="32727" marB="32727">
                    <a:lnL w="571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53" marR="65453" marT="32727" marB="32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53" marR="65453" marT="32727" marB="32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53" marR="65453" marT="32727" marB="32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53" marR="65453" marT="32727" marB="32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53" marR="65453" marT="32727" marB="32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53" marR="65453" marT="32727" marB="32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53" marR="65453" marT="32727" marB="32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45029">
                <a:tc>
                  <a:txBody>
                    <a:bodyPr/>
                    <a:lstStyle/>
                    <a:p>
                      <a:pPr latinLnBrk="1"/>
                      <a:endParaRPr lang="ko-KR" altLang="en-US" sz="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53" marR="65453" marT="32727" marB="32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53" marR="65453" marT="32727" marB="32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53" marR="65453" marT="32727" marB="32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53" marR="65453" marT="32727" marB="32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53" marR="65453" marT="32727" marB="32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53" marR="65453" marT="32727" marB="32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53" marR="65453" marT="32727" marB="32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53" marR="65453" marT="32727" marB="32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53" marR="65453" marT="32727" marB="32727">
                    <a:lnL w="571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53" marR="65453" marT="32727" marB="32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53" marR="65453" marT="32727" marB="32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53" marR="65453" marT="32727" marB="32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53" marR="65453" marT="32727" marB="32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53" marR="65453" marT="32727" marB="32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53" marR="65453" marT="32727" marB="32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53" marR="65453" marT="32727" marB="32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45029">
                <a:tc>
                  <a:txBody>
                    <a:bodyPr/>
                    <a:lstStyle/>
                    <a:p>
                      <a:pPr latinLnBrk="1"/>
                      <a:endParaRPr lang="ko-KR" altLang="en-US" sz="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53" marR="65453" marT="32727" marB="32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53" marR="65453" marT="32727" marB="32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53" marR="65453" marT="32727" marB="32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53" marR="65453" marT="32727" marB="32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53" marR="65453" marT="32727" marB="32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53" marR="65453" marT="32727" marB="32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53" marR="65453" marT="32727" marB="32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53" marR="65453" marT="32727" marB="32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53" marR="65453" marT="32727" marB="32727">
                    <a:lnL w="571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53" marR="65453" marT="32727" marB="32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53" marR="65453" marT="32727" marB="32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53" marR="65453" marT="32727" marB="32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53" marR="65453" marT="32727" marB="32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53" marR="65453" marT="32727" marB="32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53" marR="65453" marT="32727" marB="32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53" marR="65453" marT="32727" marB="32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45029">
                <a:tc>
                  <a:txBody>
                    <a:bodyPr/>
                    <a:lstStyle/>
                    <a:p>
                      <a:pPr latinLnBrk="1"/>
                      <a:endParaRPr lang="ko-KR" altLang="en-US" sz="1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53" marR="65453" marT="32727" marB="32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53" marR="65453" marT="32727" marB="32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53" marR="65453" marT="32727" marB="32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53" marR="65453" marT="32727" marB="32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53" marR="65453" marT="32727" marB="32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53" marR="65453" marT="32727" marB="32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53" marR="65453" marT="32727" marB="32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53" marR="65453" marT="32727" marB="32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53" marR="65453" marT="32727" marB="32727">
                    <a:lnL w="571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53" marR="65453" marT="32727" marB="32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53" marR="65453" marT="32727" marB="32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53" marR="65453" marT="32727" marB="32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53" marR="65453" marT="32727" marB="32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53" marR="65453" marT="32727" marB="32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53" marR="65453" marT="32727" marB="32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53" marR="65453" marT="32727" marB="32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45029">
                <a:tc>
                  <a:txBody>
                    <a:bodyPr/>
                    <a:lstStyle/>
                    <a:p>
                      <a:pPr latinLnBrk="1"/>
                      <a:endParaRPr lang="ko-KR" altLang="en-US" sz="1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53" marR="65453" marT="32727" marB="32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53" marR="65453" marT="32727" marB="32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53" marR="65453" marT="32727" marB="32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53" marR="65453" marT="32727" marB="32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53" marR="65453" marT="32727" marB="32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53" marR="65453" marT="32727" marB="32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53" marR="65453" marT="32727" marB="32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53" marR="65453" marT="32727" marB="32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53" marR="65453" marT="32727" marB="32727">
                    <a:lnL w="571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53" marR="65453" marT="32727" marB="32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53" marR="65453" marT="32727" marB="32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53" marR="65453" marT="32727" marB="32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53" marR="65453" marT="32727" marB="32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53" marR="65453" marT="32727" marB="32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53" marR="65453" marT="32727" marB="32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53" marR="65453" marT="32727" marB="32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45029">
                <a:tc>
                  <a:txBody>
                    <a:bodyPr/>
                    <a:lstStyle/>
                    <a:p>
                      <a:pPr latinLnBrk="1"/>
                      <a:endParaRPr lang="ko-KR" altLang="en-US" sz="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53" marR="65453" marT="32727" marB="32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53" marR="65453" marT="32727" marB="32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53" marR="65453" marT="32727" marB="32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53" marR="65453" marT="32727" marB="32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53" marR="65453" marT="32727" marB="32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53" marR="65453" marT="32727" marB="32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53" marR="65453" marT="32727" marB="32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53" marR="65453" marT="32727" marB="32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53" marR="65453" marT="32727" marB="32727">
                    <a:lnL w="571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53" marR="65453" marT="32727" marB="32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53" marR="65453" marT="32727" marB="32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53" marR="65453" marT="32727" marB="32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53" marR="65453" marT="32727" marB="32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53" marR="65453" marT="32727" marB="32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53" marR="65453" marT="32727" marB="32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53" marR="65453" marT="32727" marB="32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45029">
                <a:tc>
                  <a:txBody>
                    <a:bodyPr/>
                    <a:lstStyle/>
                    <a:p>
                      <a:pPr latinLnBrk="1"/>
                      <a:endParaRPr lang="ko-KR" altLang="en-US" sz="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53" marR="65453" marT="32727" marB="32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53" marR="65453" marT="32727" marB="32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53" marR="65453" marT="32727" marB="32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53" marR="65453" marT="32727" marB="32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53" marR="65453" marT="32727" marB="32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53" marR="65453" marT="32727" marB="32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53" marR="65453" marT="32727" marB="32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53" marR="65453" marT="32727" marB="32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53" marR="65453" marT="32727" marB="32727">
                    <a:lnL w="571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53" marR="65453" marT="32727" marB="32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53" marR="65453" marT="32727" marB="32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53" marR="65453" marT="32727" marB="32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53" marR="65453" marT="32727" marB="32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53" marR="65453" marT="32727" marB="32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53" marR="65453" marT="32727" marB="32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53" marR="65453" marT="32727" marB="32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45029">
                <a:tc>
                  <a:txBody>
                    <a:bodyPr/>
                    <a:lstStyle/>
                    <a:p>
                      <a:pPr latinLnBrk="1"/>
                      <a:endParaRPr lang="ko-KR" altLang="en-US" sz="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53" marR="65453" marT="32727" marB="32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53" marR="65453" marT="32727" marB="32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53" marR="65453" marT="32727" marB="32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53" marR="65453" marT="32727" marB="32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53" marR="65453" marT="32727" marB="32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53" marR="65453" marT="32727" marB="32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53" marR="65453" marT="32727" marB="32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53" marR="65453" marT="32727" marB="32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53" marR="65453" marT="32727" marB="32727">
                    <a:lnL w="571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53" marR="65453" marT="32727" marB="32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53" marR="65453" marT="32727" marB="32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53" marR="65453" marT="32727" marB="32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53" marR="65453" marT="32727" marB="32727">
                    <a:lnL w="571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53" marR="65453" marT="32727" marB="32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53" marR="65453" marT="32727" marB="32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53" marR="65453" marT="32727" marB="32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45029">
                <a:tc>
                  <a:txBody>
                    <a:bodyPr/>
                    <a:lstStyle/>
                    <a:p>
                      <a:pPr latinLnBrk="1"/>
                      <a:endParaRPr lang="ko-KR" altLang="en-US" sz="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53" marR="65453" marT="32727" marB="32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53" marR="65453" marT="32727" marB="32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53" marR="65453" marT="32727" marB="32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53" marR="65453" marT="32727" marB="32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53" marR="65453" marT="32727" marB="32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53" marR="65453" marT="32727" marB="32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53" marR="65453" marT="32727" marB="32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53" marR="65453" marT="32727" marB="32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53" marR="65453" marT="32727" marB="32727">
                    <a:lnL w="571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53" marR="65453" marT="32727" marB="32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53" marR="65453" marT="32727" marB="32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53" marR="65453" marT="32727" marB="32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53" marR="65453" marT="32727" marB="32727">
                    <a:lnL w="571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53" marR="65453" marT="32727" marB="32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53" marR="65453" marT="32727" marB="32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53" marR="65453" marT="32727" marB="32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45029">
                <a:tc>
                  <a:txBody>
                    <a:bodyPr/>
                    <a:lstStyle/>
                    <a:p>
                      <a:pPr latinLnBrk="1"/>
                      <a:endParaRPr lang="ko-KR" altLang="en-US" sz="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53" marR="65453" marT="32727" marB="32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53" marR="65453" marT="32727" marB="32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53" marR="65453" marT="32727" marB="32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53" marR="65453" marT="32727" marB="32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53" marR="65453" marT="32727" marB="32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53" marR="65453" marT="32727" marB="32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53" marR="65453" marT="32727" marB="32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53" marR="65453" marT="32727" marB="32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53" marR="65453" marT="32727" marB="32727">
                    <a:lnL w="571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53" marR="65453" marT="32727" marB="32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53" marR="65453" marT="32727" marB="32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53" marR="65453" marT="32727" marB="32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53" marR="65453" marT="32727" marB="32727">
                    <a:lnL w="571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53" marR="65453" marT="32727" marB="32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53" marR="65453" marT="32727" marB="32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53" marR="65453" marT="32727" marB="32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45029">
                <a:tc>
                  <a:txBody>
                    <a:bodyPr/>
                    <a:lstStyle/>
                    <a:p>
                      <a:pPr latinLnBrk="1"/>
                      <a:endParaRPr lang="ko-KR" altLang="en-US" sz="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53" marR="65453" marT="32727" marB="32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53" marR="65453" marT="32727" marB="32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53" marR="65453" marT="32727" marB="32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53" marR="65453" marT="32727" marB="32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53" marR="65453" marT="32727" marB="32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53" marR="65453" marT="32727" marB="32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53" marR="65453" marT="32727" marB="32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53" marR="65453" marT="32727" marB="32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53" marR="65453" marT="32727" marB="32727">
                    <a:lnL w="571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53" marR="65453" marT="32727" marB="32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53" marR="65453" marT="32727" marB="32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53" marR="65453" marT="32727" marB="32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53" marR="65453" marT="32727" marB="32727">
                    <a:lnL w="571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53" marR="65453" marT="32727" marB="32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53" marR="65453" marT="32727" marB="32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53" marR="65453" marT="32727" marB="32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45029">
                <a:tc>
                  <a:txBody>
                    <a:bodyPr/>
                    <a:lstStyle/>
                    <a:p>
                      <a:pPr latinLnBrk="1"/>
                      <a:endParaRPr lang="ko-KR" altLang="en-US" sz="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53" marR="65453" marT="32727" marB="32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53" marR="65453" marT="32727" marB="32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53" marR="65453" marT="32727" marB="32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53" marR="65453" marT="32727" marB="32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53" marR="65453" marT="32727" marB="32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53" marR="65453" marT="32727" marB="32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53" marR="65453" marT="32727" marB="32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53" marR="65453" marT="32727" marB="32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53" marR="65453" marT="32727" marB="32727">
                    <a:lnL w="571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53" marR="65453" marT="32727" marB="32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53" marR="65453" marT="32727" marB="32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53" marR="65453" marT="32727" marB="32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53" marR="65453" marT="32727" marB="32727">
                    <a:lnL w="571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53" marR="65453" marT="32727" marB="32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53" marR="65453" marT="32727" marB="32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53" marR="65453" marT="32727" marB="32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45029">
                <a:tc>
                  <a:txBody>
                    <a:bodyPr/>
                    <a:lstStyle/>
                    <a:p>
                      <a:pPr latinLnBrk="1"/>
                      <a:endParaRPr lang="ko-KR" altLang="en-US" sz="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53" marR="65453" marT="32727" marB="32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53" marR="65453" marT="32727" marB="32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53" marR="65453" marT="32727" marB="32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53" marR="65453" marT="32727" marB="32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53" marR="65453" marT="32727" marB="32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53" marR="65453" marT="32727" marB="32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53" marR="65453" marT="32727" marB="32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53" marR="65453" marT="32727" marB="32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53" marR="65453" marT="32727" marB="32727">
                    <a:lnL w="571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53" marR="65453" marT="32727" marB="32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53" marR="65453" marT="32727" marB="32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53" marR="65453" marT="32727" marB="32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53" marR="65453" marT="32727" marB="32727">
                    <a:lnL w="571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53" marR="65453" marT="32727" marB="32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53" marR="65453" marT="32727" marB="32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53" marR="65453" marT="32727" marB="32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45029">
                <a:tc>
                  <a:txBody>
                    <a:bodyPr/>
                    <a:lstStyle/>
                    <a:p>
                      <a:pPr latinLnBrk="1"/>
                      <a:endParaRPr lang="ko-KR" altLang="en-US" sz="1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53" marR="65453" marT="32727" marB="32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53" marR="65453" marT="32727" marB="32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53" marR="65453" marT="32727" marB="32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53" marR="65453" marT="32727" marB="32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53" marR="65453" marT="32727" marB="32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53" marR="65453" marT="32727" marB="32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53" marR="65453" marT="32727" marB="32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53" marR="65453" marT="32727" marB="32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53" marR="65453" marT="32727" marB="32727">
                    <a:lnL w="571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53" marR="65453" marT="32727" marB="32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53" marR="65453" marT="32727" marB="32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53" marR="65453" marT="32727" marB="32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53" marR="65453" marT="32727" marB="32727">
                    <a:lnL w="571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53" marR="65453" marT="32727" marB="32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53" marR="65453" marT="32727" marB="32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53" marR="65453" marT="32727" marB="32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45029">
                <a:tc>
                  <a:txBody>
                    <a:bodyPr/>
                    <a:lstStyle/>
                    <a:p>
                      <a:pPr latinLnBrk="1"/>
                      <a:endParaRPr lang="ko-KR" altLang="en-US" sz="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53" marR="65453" marT="32727" marB="32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53" marR="65453" marT="32727" marB="32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53" marR="65453" marT="32727" marB="32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53" marR="65453" marT="32727" marB="32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53" marR="65453" marT="32727" marB="32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53" marR="65453" marT="32727" marB="32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53" marR="65453" marT="32727" marB="32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53" marR="65453" marT="32727" marB="32727">
                    <a:lnL w="571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53" marR="65453" marT="32727" marB="32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53" marR="65453" marT="32727" marB="32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53" marR="65453" marT="32727" marB="32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53" marR="65453" marT="32727" marB="32727">
                    <a:lnL w="571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53" marR="65453" marT="32727" marB="32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53" marR="65453" marT="32727" marB="32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53" marR="65453" marT="32727" marB="32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7" name="타원 36"/>
          <p:cNvSpPr/>
          <p:nvPr/>
        </p:nvSpPr>
        <p:spPr>
          <a:xfrm>
            <a:off x="4791720" y="2824864"/>
            <a:ext cx="360040" cy="36004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타원 37"/>
          <p:cNvSpPr/>
          <p:nvPr/>
        </p:nvSpPr>
        <p:spPr>
          <a:xfrm>
            <a:off x="3711600" y="3436989"/>
            <a:ext cx="360040" cy="360040"/>
          </a:xfrm>
          <a:prstGeom prst="ellipse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ko-KR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타원 38"/>
          <p:cNvSpPr/>
          <p:nvPr/>
        </p:nvSpPr>
        <p:spPr>
          <a:xfrm>
            <a:off x="4411067" y="3436989"/>
            <a:ext cx="360040" cy="360040"/>
          </a:xfrm>
          <a:prstGeom prst="ellipse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ko-KR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타원 39"/>
          <p:cNvSpPr/>
          <p:nvPr/>
        </p:nvSpPr>
        <p:spPr>
          <a:xfrm>
            <a:off x="5871840" y="3436989"/>
            <a:ext cx="360040" cy="36004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타원 41"/>
          <p:cNvSpPr/>
          <p:nvPr/>
        </p:nvSpPr>
        <p:spPr>
          <a:xfrm>
            <a:off x="6256944" y="3957014"/>
            <a:ext cx="360040" cy="360040"/>
          </a:xfrm>
          <a:prstGeom prst="ellipse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endParaRPr lang="ko-KR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5832024" y="3909221"/>
            <a:ext cx="4411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ko-KR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4" name="직선 연결선 43"/>
          <p:cNvCxnSpPr>
            <a:stCxn id="37" idx="2"/>
            <a:endCxn id="38" idx="0"/>
          </p:cNvCxnSpPr>
          <p:nvPr/>
        </p:nvCxnSpPr>
        <p:spPr>
          <a:xfrm flipH="1">
            <a:off x="3891620" y="3004884"/>
            <a:ext cx="900100" cy="43210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직선 연결선 44"/>
          <p:cNvCxnSpPr>
            <a:stCxn id="37" idx="3"/>
            <a:endCxn id="39" idx="0"/>
          </p:cNvCxnSpPr>
          <p:nvPr/>
        </p:nvCxnSpPr>
        <p:spPr>
          <a:xfrm flipH="1">
            <a:off x="4591087" y="3132177"/>
            <a:ext cx="253360" cy="30481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6" name="직선 연결선 45"/>
          <p:cNvCxnSpPr>
            <a:stCxn id="37" idx="6"/>
            <a:endCxn id="40" idx="0"/>
          </p:cNvCxnSpPr>
          <p:nvPr/>
        </p:nvCxnSpPr>
        <p:spPr>
          <a:xfrm>
            <a:off x="5151760" y="3004884"/>
            <a:ext cx="900100" cy="43210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직선 연결선 46"/>
          <p:cNvCxnSpPr>
            <a:stCxn id="40" idx="3"/>
            <a:endCxn id="41" idx="0"/>
          </p:cNvCxnSpPr>
          <p:nvPr/>
        </p:nvCxnSpPr>
        <p:spPr>
          <a:xfrm flipH="1">
            <a:off x="5619812" y="3744302"/>
            <a:ext cx="304755" cy="21271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8" name="직선 연결선 47"/>
          <p:cNvCxnSpPr>
            <a:stCxn id="40" idx="5"/>
            <a:endCxn id="42" idx="0"/>
          </p:cNvCxnSpPr>
          <p:nvPr/>
        </p:nvCxnSpPr>
        <p:spPr>
          <a:xfrm>
            <a:off x="6179153" y="3744302"/>
            <a:ext cx="257811" cy="21271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직선 연결선 48"/>
          <p:cNvCxnSpPr>
            <a:stCxn id="42" idx="4"/>
          </p:cNvCxnSpPr>
          <p:nvPr/>
        </p:nvCxnSpPr>
        <p:spPr>
          <a:xfrm>
            <a:off x="6436964" y="4317054"/>
            <a:ext cx="0" cy="290007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직선 연결선 49"/>
          <p:cNvCxnSpPr>
            <a:stCxn id="39" idx="4"/>
          </p:cNvCxnSpPr>
          <p:nvPr/>
        </p:nvCxnSpPr>
        <p:spPr>
          <a:xfrm>
            <a:off x="4591087" y="3797029"/>
            <a:ext cx="0" cy="247962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5151760" y="3342855"/>
            <a:ext cx="4411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ko-KR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6429027" y="3633699"/>
            <a:ext cx="14287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b="1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Front</a:t>
            </a:r>
            <a:r>
              <a:rPr lang="en-US" altLang="ko-KR" b="1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nodes</a:t>
            </a:r>
            <a:endParaRPr lang="ko-KR" altLang="en-US" b="1" dirty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3431046" y="2241111"/>
            <a:ext cx="24009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Workload tree</a:t>
            </a:r>
            <a:endParaRPr lang="ko-KR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4" name="직선 연결선 53"/>
          <p:cNvCxnSpPr>
            <a:stCxn id="41" idx="4"/>
          </p:cNvCxnSpPr>
          <p:nvPr/>
        </p:nvCxnSpPr>
        <p:spPr>
          <a:xfrm>
            <a:off x="5619812" y="4317054"/>
            <a:ext cx="0" cy="290007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직선 연결선 54"/>
          <p:cNvCxnSpPr>
            <a:stCxn id="38" idx="4"/>
          </p:cNvCxnSpPr>
          <p:nvPr/>
        </p:nvCxnSpPr>
        <p:spPr>
          <a:xfrm>
            <a:off x="3891620" y="3797029"/>
            <a:ext cx="0" cy="247962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직선 연결선 55"/>
          <p:cNvCxnSpPr/>
          <p:nvPr/>
        </p:nvCxnSpPr>
        <p:spPr>
          <a:xfrm>
            <a:off x="3275856" y="2750240"/>
            <a:ext cx="0" cy="2432885"/>
          </a:xfrm>
          <a:prstGeom prst="line">
            <a:avLst/>
          </a:pr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653088" y="2830180"/>
            <a:ext cx="300082" cy="369332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ko-K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ko-KR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1950842" y="2837800"/>
            <a:ext cx="312906" cy="369332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ko-K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ko-KR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1910552" y="4008137"/>
            <a:ext cx="287258" cy="369332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ko-K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lang="ko-KR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2540536" y="4584201"/>
            <a:ext cx="312906" cy="369332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ko-K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endParaRPr lang="ko-KR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1" name="표 60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3318208152"/>
              </p:ext>
            </p:extLst>
          </p:nvPr>
        </p:nvGraphicFramePr>
        <p:xfrm>
          <a:off x="3563888" y="4051093"/>
          <a:ext cx="601496" cy="558088"/>
        </p:xfrm>
        <a:graphic>
          <a:graphicData uri="http://schemas.openxmlformats.org/drawingml/2006/table">
            <a:tbl>
              <a:tblPr firstRow="1" bandRow="1">
                <a:effectLst/>
                <a:tableStyleId>{5940675A-B579-460E-94D1-54222C63F5DA}</a:tableStyleId>
              </a:tblPr>
              <a:tblGrid>
                <a:gridCol w="75187"/>
                <a:gridCol w="75187"/>
                <a:gridCol w="75187"/>
                <a:gridCol w="75187"/>
                <a:gridCol w="75187"/>
                <a:gridCol w="75187"/>
                <a:gridCol w="75187"/>
                <a:gridCol w="75187"/>
              </a:tblGrid>
              <a:tr h="69761">
                <a:tc>
                  <a:txBody>
                    <a:bodyPr/>
                    <a:lstStyle/>
                    <a:p>
                      <a:pPr latinLnBrk="1"/>
                      <a:endParaRPr lang="ko-KR" altLang="en-US" sz="1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9761">
                <a:tc>
                  <a:txBody>
                    <a:bodyPr/>
                    <a:lstStyle/>
                    <a:p>
                      <a:pPr latinLnBrk="1"/>
                      <a:endParaRPr lang="ko-KR" altLang="en-US" sz="1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9761">
                <a:tc>
                  <a:txBody>
                    <a:bodyPr/>
                    <a:lstStyle/>
                    <a:p>
                      <a:pPr latinLnBrk="1"/>
                      <a:endParaRPr lang="ko-KR" altLang="en-US" sz="1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9761">
                <a:tc>
                  <a:txBody>
                    <a:bodyPr/>
                    <a:lstStyle/>
                    <a:p>
                      <a:pPr latinLnBrk="1"/>
                      <a:endParaRPr lang="ko-KR" altLang="en-US" sz="1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9761">
                <a:tc>
                  <a:txBody>
                    <a:bodyPr/>
                    <a:lstStyle/>
                    <a:p>
                      <a:pPr latinLnBrk="1"/>
                      <a:endParaRPr lang="ko-KR" altLang="en-US" sz="1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9761">
                <a:tc>
                  <a:txBody>
                    <a:bodyPr/>
                    <a:lstStyle/>
                    <a:p>
                      <a:pPr latinLnBrk="1"/>
                      <a:endParaRPr lang="ko-KR" altLang="en-US" sz="1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9761">
                <a:tc>
                  <a:txBody>
                    <a:bodyPr/>
                    <a:lstStyle/>
                    <a:p>
                      <a:pPr latinLnBrk="1"/>
                      <a:endParaRPr lang="ko-KR" altLang="en-US" sz="1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9761">
                <a:tc>
                  <a:txBody>
                    <a:bodyPr/>
                    <a:lstStyle/>
                    <a:p>
                      <a:pPr latinLnBrk="1"/>
                      <a:endParaRPr lang="ko-KR" altLang="en-US" sz="1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62" name="표 6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3861441"/>
              </p:ext>
            </p:extLst>
          </p:nvPr>
        </p:nvGraphicFramePr>
        <p:xfrm>
          <a:off x="4280659" y="4044993"/>
          <a:ext cx="615192" cy="570808"/>
        </p:xfrm>
        <a:graphic>
          <a:graphicData uri="http://schemas.openxmlformats.org/drawingml/2006/table">
            <a:tbl>
              <a:tblPr firstRow="1" bandRow="1">
                <a:effectLst/>
                <a:tableStyleId>{5940675A-B579-460E-94D1-54222C63F5DA}</a:tableStyleId>
              </a:tblPr>
              <a:tblGrid>
                <a:gridCol w="76899"/>
                <a:gridCol w="76899"/>
                <a:gridCol w="76899"/>
                <a:gridCol w="76899"/>
                <a:gridCol w="76899"/>
                <a:gridCol w="76899"/>
                <a:gridCol w="76899"/>
                <a:gridCol w="76899"/>
              </a:tblGrid>
              <a:tr h="71351">
                <a:tc>
                  <a:txBody>
                    <a:bodyPr/>
                    <a:lstStyle/>
                    <a:p>
                      <a:pPr latinLnBrk="1"/>
                      <a:endParaRPr lang="ko-KR" altLang="en-US" sz="100" dirty="0"/>
                    </a:p>
                  </a:txBody>
                  <a:tcPr marL="0" marR="0" marT="0" marB="0">
                    <a:lnL w="571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1351">
                <a:tc>
                  <a:txBody>
                    <a:bodyPr/>
                    <a:lstStyle/>
                    <a:p>
                      <a:pPr latinLnBrk="1"/>
                      <a:endParaRPr lang="ko-KR" altLang="en-US" sz="100" dirty="0"/>
                    </a:p>
                  </a:txBody>
                  <a:tcPr marL="0" marR="0" marT="0" marB="0">
                    <a:lnL w="571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1351">
                <a:tc>
                  <a:txBody>
                    <a:bodyPr/>
                    <a:lstStyle/>
                    <a:p>
                      <a:pPr latinLnBrk="1"/>
                      <a:endParaRPr lang="ko-KR" altLang="en-US" sz="100" dirty="0"/>
                    </a:p>
                  </a:txBody>
                  <a:tcPr marL="0" marR="0" marT="0" marB="0">
                    <a:lnL w="571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1351">
                <a:tc>
                  <a:txBody>
                    <a:bodyPr/>
                    <a:lstStyle/>
                    <a:p>
                      <a:pPr latinLnBrk="1"/>
                      <a:endParaRPr lang="ko-KR" altLang="en-US" sz="100" dirty="0"/>
                    </a:p>
                  </a:txBody>
                  <a:tcPr marL="0" marR="0" marT="0" marB="0">
                    <a:lnL w="571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1351">
                <a:tc>
                  <a:txBody>
                    <a:bodyPr/>
                    <a:lstStyle/>
                    <a:p>
                      <a:pPr latinLnBrk="1"/>
                      <a:endParaRPr lang="ko-KR" altLang="en-US" sz="100" dirty="0"/>
                    </a:p>
                  </a:txBody>
                  <a:tcPr marL="0" marR="0" marT="0" marB="0">
                    <a:lnL w="571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1351">
                <a:tc>
                  <a:txBody>
                    <a:bodyPr/>
                    <a:lstStyle/>
                    <a:p>
                      <a:pPr latinLnBrk="1"/>
                      <a:endParaRPr lang="ko-KR" altLang="en-US" sz="100" dirty="0"/>
                    </a:p>
                  </a:txBody>
                  <a:tcPr marL="0" marR="0" marT="0" marB="0">
                    <a:lnL w="571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1351">
                <a:tc>
                  <a:txBody>
                    <a:bodyPr/>
                    <a:lstStyle/>
                    <a:p>
                      <a:pPr latinLnBrk="1"/>
                      <a:endParaRPr lang="ko-KR" altLang="en-US" sz="100" dirty="0"/>
                    </a:p>
                  </a:txBody>
                  <a:tcPr marL="0" marR="0" marT="0" marB="0">
                    <a:lnL w="571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1351">
                <a:tc>
                  <a:txBody>
                    <a:bodyPr/>
                    <a:lstStyle/>
                    <a:p>
                      <a:pPr latinLnBrk="1"/>
                      <a:endParaRPr lang="ko-KR" altLang="en-US" sz="100" dirty="0"/>
                    </a:p>
                  </a:txBody>
                  <a:tcPr marL="0" marR="0" marT="0" marB="0">
                    <a:lnL w="571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63" name="표 6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5816414"/>
              </p:ext>
            </p:extLst>
          </p:nvPr>
        </p:nvGraphicFramePr>
        <p:xfrm>
          <a:off x="5423960" y="4603849"/>
          <a:ext cx="355700" cy="330036"/>
        </p:xfrm>
        <a:graphic>
          <a:graphicData uri="http://schemas.openxmlformats.org/drawingml/2006/table">
            <a:tbl>
              <a:tblPr firstRow="1" bandRow="1">
                <a:effectLst/>
                <a:tableStyleId>{5940675A-B579-460E-94D1-54222C63F5DA}</a:tableStyleId>
              </a:tblPr>
              <a:tblGrid>
                <a:gridCol w="88925"/>
                <a:gridCol w="88925"/>
                <a:gridCol w="88925"/>
                <a:gridCol w="88925"/>
              </a:tblGrid>
              <a:tr h="82509">
                <a:tc>
                  <a:txBody>
                    <a:bodyPr/>
                    <a:lstStyle/>
                    <a:p>
                      <a:pPr latinLnBrk="1"/>
                      <a:endParaRPr lang="ko-KR" altLang="en-US" sz="100" dirty="0"/>
                    </a:p>
                  </a:txBody>
                  <a:tcPr marL="0" marR="0" marT="0" marB="0">
                    <a:lnL w="571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82509">
                <a:tc>
                  <a:txBody>
                    <a:bodyPr/>
                    <a:lstStyle/>
                    <a:p>
                      <a:pPr latinLnBrk="1"/>
                      <a:endParaRPr lang="ko-KR" altLang="en-US" sz="100" dirty="0"/>
                    </a:p>
                  </a:txBody>
                  <a:tcPr marL="0" marR="0" marT="0" marB="0">
                    <a:lnL w="571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82509">
                <a:tc>
                  <a:txBody>
                    <a:bodyPr/>
                    <a:lstStyle/>
                    <a:p>
                      <a:pPr latinLnBrk="1"/>
                      <a:endParaRPr lang="ko-KR" altLang="en-US" sz="100" dirty="0"/>
                    </a:p>
                  </a:txBody>
                  <a:tcPr marL="0" marR="0" marT="0" marB="0">
                    <a:lnL w="571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82509">
                <a:tc>
                  <a:txBody>
                    <a:bodyPr/>
                    <a:lstStyle/>
                    <a:p>
                      <a:pPr latinLnBrk="1"/>
                      <a:endParaRPr lang="ko-KR" altLang="en-US" sz="100" dirty="0"/>
                    </a:p>
                  </a:txBody>
                  <a:tcPr marL="0" marR="0" marT="0" marB="0">
                    <a:lnL w="571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64" name="표 6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5677857"/>
              </p:ext>
            </p:extLst>
          </p:nvPr>
        </p:nvGraphicFramePr>
        <p:xfrm>
          <a:off x="6273170" y="4621350"/>
          <a:ext cx="347128" cy="322084"/>
        </p:xfrm>
        <a:graphic>
          <a:graphicData uri="http://schemas.openxmlformats.org/drawingml/2006/table">
            <a:tbl>
              <a:tblPr firstRow="1" bandRow="1">
                <a:effectLst/>
                <a:tableStyleId>{5940675A-B579-460E-94D1-54222C63F5DA}</a:tableStyleId>
              </a:tblPr>
              <a:tblGrid>
                <a:gridCol w="86782"/>
                <a:gridCol w="86782"/>
                <a:gridCol w="86782"/>
                <a:gridCol w="86782"/>
              </a:tblGrid>
              <a:tr h="80521">
                <a:tc>
                  <a:txBody>
                    <a:bodyPr/>
                    <a:lstStyle/>
                    <a:p>
                      <a:pPr latinLnBrk="1"/>
                      <a:endParaRPr lang="ko-KR" altLang="en-US" sz="100" dirty="0"/>
                    </a:p>
                  </a:txBody>
                  <a:tcPr marL="0" marR="0" marT="0" marB="0">
                    <a:lnL w="571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80521">
                <a:tc>
                  <a:txBody>
                    <a:bodyPr/>
                    <a:lstStyle/>
                    <a:p>
                      <a:pPr latinLnBrk="1"/>
                      <a:endParaRPr lang="ko-KR" altLang="en-US" sz="100" dirty="0"/>
                    </a:p>
                  </a:txBody>
                  <a:tcPr marL="0" marR="0" marT="0" marB="0">
                    <a:lnL w="571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80521">
                <a:tc>
                  <a:txBody>
                    <a:bodyPr/>
                    <a:lstStyle/>
                    <a:p>
                      <a:pPr latinLnBrk="1"/>
                      <a:endParaRPr lang="ko-KR" altLang="en-US" sz="100" dirty="0"/>
                    </a:p>
                  </a:txBody>
                  <a:tcPr marL="0" marR="0" marT="0" marB="0">
                    <a:lnL w="571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80521">
                <a:tc>
                  <a:txBody>
                    <a:bodyPr/>
                    <a:lstStyle/>
                    <a:p>
                      <a:pPr latinLnBrk="1"/>
                      <a:endParaRPr lang="ko-KR" altLang="en-US" sz="100" dirty="0"/>
                    </a:p>
                  </a:txBody>
                  <a:tcPr marL="0" marR="0" marT="0" marB="0">
                    <a:lnL w="571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65" name="직사각형 64"/>
              <p:cNvSpPr/>
              <p:nvPr/>
            </p:nvSpPr>
            <p:spPr>
              <a:xfrm>
                <a:off x="5224413" y="5013176"/>
                <a:ext cx="3250570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ko-KR" sz="2400" b="1" i="1" smtClean="0">
                        <a:solidFill>
                          <a:schemeClr val="accent5"/>
                        </a:solidFill>
                        <a:latin typeface="Cambria Math"/>
                      </a:rPr>
                      <m:t>𝑺</m:t>
                    </m:r>
                    <m:d>
                      <m:dPr>
                        <m:ctrlPr>
                          <a:rPr lang="en-US" altLang="ko-KR" sz="2400" b="1" i="1">
                            <a:solidFill>
                              <a:schemeClr val="accent5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en-US" altLang="ko-KR" sz="2400" b="1" i="1">
                            <a:solidFill>
                              <a:schemeClr val="accent5"/>
                            </a:solidFill>
                            <a:latin typeface="Cambria Math"/>
                          </a:rPr>
                          <m:t>𝑩</m:t>
                        </m:r>
                      </m:e>
                    </m:d>
                  </m:oMath>
                </a14:m>
                <a:r>
                  <a:rPr lang="ko-KR" altLang="en-US" sz="2400" b="1" dirty="0" smtClean="0">
                    <a:solidFill>
                      <a:schemeClr val="accent5"/>
                    </a:solidFill>
                  </a:rPr>
                  <a:t> </a:t>
                </a:r>
                <a:r>
                  <a:rPr lang="en-US" altLang="ko-KR" sz="2400" b="1" dirty="0" smtClean="0">
                    <a:solidFill>
                      <a:schemeClr val="accent5"/>
                    </a:solidFill>
                  </a:rPr>
                  <a:t>&lt; GPU memory</a:t>
                </a:r>
                <a:endParaRPr lang="ko-KR" altLang="en-US" sz="2400" b="1" dirty="0">
                  <a:solidFill>
                    <a:schemeClr val="accent5"/>
                  </a:solidFill>
                </a:endParaRPr>
              </a:p>
            </p:txBody>
          </p:sp>
        </mc:Choice>
        <mc:Fallback xmlns="">
          <p:sp>
            <p:nvSpPr>
              <p:cNvPr id="65" name="직사각형 6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24413" y="5013176"/>
                <a:ext cx="3250570" cy="461665"/>
              </a:xfrm>
              <a:prstGeom prst="rect">
                <a:avLst/>
              </a:prstGeom>
              <a:blipFill rotWithShape="1">
                <a:blip r:embed="rId3"/>
                <a:stretch>
                  <a:fillRect l="-375" t="-10526" r="-1876" b="-28947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타원 40"/>
          <p:cNvSpPr/>
          <p:nvPr/>
        </p:nvSpPr>
        <p:spPr>
          <a:xfrm>
            <a:off x="5439792" y="3957014"/>
            <a:ext cx="360040" cy="360040"/>
          </a:xfrm>
          <a:prstGeom prst="ellipse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lang="ko-KR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179153" y="2564904"/>
            <a:ext cx="2809199" cy="643591"/>
          </a:xfrm>
          <a:prstGeom prst="rect">
            <a:avLst/>
          </a:prstGeom>
          <a:noFill/>
          <a:ln>
            <a:solidFill>
              <a:schemeClr val="tx1"/>
            </a:solidFill>
            <a:prstDash val="sysDot"/>
          </a:ln>
        </p:spPr>
        <p:txBody>
          <a:bodyPr wrap="square" lIns="0" tIns="0" rIns="0" bIns="0" rtlCol="0" anchor="ctr">
            <a:noAutofit/>
          </a:bodyPr>
          <a:lstStyle/>
          <a:p>
            <a:r>
              <a:rPr lang="en-US" altLang="ko-KR" sz="1600" dirty="0" smtClean="0"/>
              <a:t> - # of particles in the block</a:t>
            </a:r>
          </a:p>
          <a:p>
            <a:r>
              <a:rPr lang="en-US" altLang="ko-KR" sz="1600" dirty="0" smtClean="0"/>
              <a:t> - # of neighbors in the block</a:t>
            </a:r>
            <a:endParaRPr lang="ko-KR" altLang="en-US" sz="1600" dirty="0"/>
          </a:p>
        </p:txBody>
      </p:sp>
      <p:cxnSp>
        <p:nvCxnSpPr>
          <p:cNvPr id="6" name="직선 연결선 5"/>
          <p:cNvCxnSpPr>
            <a:stCxn id="40" idx="6"/>
            <a:endCxn id="3" idx="2"/>
          </p:cNvCxnSpPr>
          <p:nvPr/>
        </p:nvCxnSpPr>
        <p:spPr>
          <a:xfrm flipV="1">
            <a:off x="6231880" y="3208495"/>
            <a:ext cx="1351873" cy="408514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6790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dirty="0" smtClean="0">
                <a:solidFill>
                  <a:schemeClr val="accent5"/>
                </a:solidFill>
              </a:rPr>
              <a:t>Chicken-and-Egg Problem</a:t>
            </a:r>
            <a:endParaRPr lang="ko-KR" altLang="en-US" dirty="0">
              <a:solidFill>
                <a:schemeClr val="accent5"/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59D27-ADC4-4FEA-B48D-322F84B3B55B}" type="slidenum">
              <a:rPr lang="ko-KR" altLang="en-US" smtClean="0"/>
              <a:t>69</a:t>
            </a:fld>
            <a:endParaRPr lang="ko-KR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656104" y="2780928"/>
                <a:ext cx="5652200" cy="15045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3600" b="1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𝑺</m:t>
                      </m:r>
                      <m:d>
                        <m:dPr>
                          <m:ctrlPr>
                            <a:rPr lang="en-US" altLang="ko-KR" sz="36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altLang="ko-KR" sz="36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𝑩</m:t>
                          </m:r>
                        </m:e>
                      </m:d>
                      <m:r>
                        <a:rPr lang="en-US" altLang="ko-KR" sz="3600" b="1" i="1" smtClean="0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ko-KR" sz="36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altLang="ko-KR" sz="36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𝒏</m:t>
                          </m:r>
                        </m:e>
                        <m:sub>
                          <m:r>
                            <a:rPr lang="en-US" altLang="ko-KR" sz="36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𝑩</m:t>
                          </m:r>
                        </m:sub>
                      </m:sSub>
                      <m:sSub>
                        <m:sSubPr>
                          <m:ctrlPr>
                            <a:rPr lang="en-US" altLang="ko-KR" sz="36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altLang="ko-KR" sz="36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𝑺</m:t>
                          </m:r>
                        </m:e>
                        <m:sub>
                          <m:r>
                            <a:rPr lang="en-US" altLang="ko-KR" sz="36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𝒑</m:t>
                          </m:r>
                        </m:sub>
                      </m:sSub>
                      <m:r>
                        <a:rPr lang="en-US" altLang="ko-KR" sz="3600" b="1" i="1" smtClean="0">
                          <a:solidFill>
                            <a:schemeClr val="tx1"/>
                          </a:solidFill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US" altLang="ko-KR" sz="36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altLang="ko-KR" sz="36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𝑺</m:t>
                          </m:r>
                        </m:e>
                        <m:sub>
                          <m:r>
                            <a:rPr lang="en-US" altLang="ko-KR" sz="36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𝒏</m:t>
                          </m:r>
                        </m:sub>
                      </m:sSub>
                      <m:nary>
                        <m:naryPr>
                          <m:chr m:val="∑"/>
                          <m:supHide m:val="on"/>
                          <m:ctrlPr>
                            <a:rPr lang="en-US" altLang="ko-KR" sz="36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altLang="ko-KR" sz="3600" b="1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brk m:alnAt="7"/>
                                </m:rPr>
                                <a:rPr lang="en-US" altLang="ko-KR" sz="3600" b="1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𝒑</m:t>
                              </m:r>
                            </m:e>
                            <m:sub>
                              <m:r>
                                <m:rPr>
                                  <m:brk m:alnAt="7"/>
                                </m:rPr>
                                <a:rPr lang="en-US" altLang="ko-KR" sz="3600" b="1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𝒊</m:t>
                              </m:r>
                            </m:sub>
                          </m:sSub>
                          <m:r>
                            <m:rPr>
                              <m:brk m:alnAt="7"/>
                            </m:rPr>
                            <a:rPr lang="en-US" altLang="ko-KR" sz="3600" b="1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∈</m:t>
                          </m:r>
                          <m:r>
                            <a:rPr lang="en-US" altLang="ko-KR" sz="3600" b="1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𝑩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altLang="ko-KR" sz="3600" b="1" i="1" smtClean="0">
                                  <a:solidFill>
                                    <a:schemeClr val="accent6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ko-KR" sz="3600" b="1" i="1" smtClean="0">
                                  <a:solidFill>
                                    <a:schemeClr val="accent6"/>
                                  </a:solidFill>
                                  <a:latin typeface="Cambria Math"/>
                                </a:rPr>
                                <m:t>𝒏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altLang="ko-KR" sz="3600" b="1" i="1" smtClean="0">
                                      <a:solidFill>
                                        <a:schemeClr val="accent6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sz="3600" b="1" i="1" smtClean="0">
                                      <a:solidFill>
                                        <a:schemeClr val="accent6"/>
                                      </a:solidFill>
                                      <a:latin typeface="Cambria Math"/>
                                    </a:rPr>
                                    <m:t>𝒑</m:t>
                                  </m:r>
                                </m:e>
                                <m:sub>
                                  <m:r>
                                    <a:rPr lang="en-US" altLang="ko-KR" sz="3600" b="1" i="1" smtClean="0">
                                      <a:solidFill>
                                        <a:schemeClr val="accent6"/>
                                      </a:solidFill>
                                      <a:latin typeface="Cambria Math"/>
                                    </a:rPr>
                                    <m:t>𝒊</m:t>
                                  </m:r>
                                </m:sub>
                              </m:sSub>
                            </m:sub>
                          </m:sSub>
                        </m:e>
                      </m:nary>
                    </m:oMath>
                  </m:oMathPara>
                </a14:m>
                <a:endParaRPr lang="ko-KR" altLang="en-US" sz="3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56104" y="2780928"/>
                <a:ext cx="5652200" cy="1504579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>
            <a:off x="6156176" y="1953667"/>
            <a:ext cx="27179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solidFill>
                  <a:schemeClr val="accent6"/>
                </a:solidFill>
              </a:rPr>
              <a:t># of neighbor particles</a:t>
            </a:r>
          </a:p>
          <a:p>
            <a:r>
              <a:rPr lang="en-US" altLang="ko-KR" b="1" dirty="0" smtClean="0">
                <a:solidFill>
                  <a:schemeClr val="accent6"/>
                </a:solidFill>
              </a:rPr>
              <a:t>for the particle </a:t>
            </a:r>
            <a:r>
              <a:rPr lang="en-US" altLang="ko-KR" b="1" i="1" dirty="0" err="1" smtClean="0">
                <a:solidFill>
                  <a:schemeClr val="accent6"/>
                </a:solidFill>
              </a:rPr>
              <a:t>i</a:t>
            </a:r>
            <a:r>
              <a:rPr lang="en-US" altLang="ko-KR" b="1" i="1" dirty="0" smtClean="0">
                <a:solidFill>
                  <a:schemeClr val="accent6"/>
                </a:solidFill>
              </a:rPr>
              <a:t>, p</a:t>
            </a:r>
            <a:r>
              <a:rPr lang="en-US" altLang="ko-KR" b="1" i="1" baseline="-25000" dirty="0" smtClean="0">
                <a:solidFill>
                  <a:schemeClr val="accent6"/>
                </a:solidFill>
              </a:rPr>
              <a:t>i</a:t>
            </a:r>
            <a:endParaRPr lang="en-US" altLang="ko-KR" b="1" i="1" dirty="0" smtClean="0">
              <a:solidFill>
                <a:schemeClr val="accent6"/>
              </a:solidFill>
            </a:endParaRPr>
          </a:p>
        </p:txBody>
      </p:sp>
      <p:cxnSp>
        <p:nvCxnSpPr>
          <p:cNvPr id="23" name="직선 화살표 연결선 22"/>
          <p:cNvCxnSpPr>
            <a:stCxn id="10" idx="2"/>
          </p:cNvCxnSpPr>
          <p:nvPr/>
        </p:nvCxnSpPr>
        <p:spPr>
          <a:xfrm flipH="1">
            <a:off x="6876256" y="2599998"/>
            <a:ext cx="638914" cy="684986"/>
          </a:xfrm>
          <a:prstGeom prst="straightConnector1">
            <a:avLst/>
          </a:prstGeom>
          <a:ln w="19050">
            <a:solidFill>
              <a:schemeClr val="accent6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215868" y="4797152"/>
            <a:ext cx="23379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Data size</a:t>
            </a:r>
          </a:p>
          <a:p>
            <a:r>
              <a:rPr lang="en-US" altLang="ko-KR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for storing a particle</a:t>
            </a:r>
            <a:endParaRPr lang="ko-KR" altLang="en-US" dirty="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21848" y="4797152"/>
            <a:ext cx="31274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Data size</a:t>
            </a:r>
          </a:p>
          <a:p>
            <a:r>
              <a:rPr lang="en-US" altLang="ko-KR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for storing a neighbor info.</a:t>
            </a:r>
            <a:endParaRPr lang="ko-KR" altLang="en-US" dirty="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131840" y="2092166"/>
            <a:ext cx="20500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# of particles in B</a:t>
            </a:r>
            <a:endParaRPr lang="ko-KR" altLang="en-US" dirty="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11" name="직선 화살표 연결선 10"/>
          <p:cNvCxnSpPr/>
          <p:nvPr/>
        </p:nvCxnSpPr>
        <p:spPr>
          <a:xfrm flipV="1">
            <a:off x="5181888" y="3861048"/>
            <a:ext cx="0" cy="864097"/>
          </a:xfrm>
          <a:prstGeom prst="straightConnector1">
            <a:avLst/>
          </a:prstGeom>
          <a:ln>
            <a:solidFill>
              <a:schemeClr val="bg1">
                <a:lumMod val="50000"/>
                <a:lumOff val="50000"/>
              </a:schemeClr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직선 화살표 연결선 11"/>
          <p:cNvCxnSpPr>
            <a:stCxn id="7" idx="0"/>
          </p:cNvCxnSpPr>
          <p:nvPr/>
        </p:nvCxnSpPr>
        <p:spPr>
          <a:xfrm flipV="1">
            <a:off x="3384842" y="3861048"/>
            <a:ext cx="772022" cy="936104"/>
          </a:xfrm>
          <a:prstGeom prst="straightConnector1">
            <a:avLst/>
          </a:prstGeom>
          <a:ln>
            <a:solidFill>
              <a:schemeClr val="bg1">
                <a:lumMod val="50000"/>
                <a:lumOff val="50000"/>
              </a:schemeClr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직선 화살표 연결선 12"/>
          <p:cNvCxnSpPr>
            <a:stCxn id="9" idx="2"/>
          </p:cNvCxnSpPr>
          <p:nvPr/>
        </p:nvCxnSpPr>
        <p:spPr>
          <a:xfrm flipH="1">
            <a:off x="3635896" y="2461498"/>
            <a:ext cx="520968" cy="751478"/>
          </a:xfrm>
          <a:prstGeom prst="straightConnector1">
            <a:avLst/>
          </a:prstGeom>
          <a:ln>
            <a:solidFill>
              <a:schemeClr val="bg1">
                <a:lumMod val="50000"/>
                <a:lumOff val="50000"/>
              </a:schemeClr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0915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Parallel Computing Trend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sz="2800" dirty="0">
                <a:latin typeface="Arial" pitchFamily="34" charset="0"/>
                <a:cs typeface="Arial" pitchFamily="34" charset="0"/>
              </a:rPr>
              <a:t>Multi/Many-core architectures</a:t>
            </a:r>
          </a:p>
          <a:p>
            <a:pPr lvl="1"/>
            <a:r>
              <a:rPr lang="en-US" altLang="ko-KR" sz="2400" dirty="0">
                <a:latin typeface="Arial" pitchFamily="34" charset="0"/>
                <a:cs typeface="Arial" pitchFamily="34" charset="0"/>
              </a:rPr>
              <a:t>Multi-core CPU</a:t>
            </a:r>
          </a:p>
          <a:p>
            <a:pPr lvl="1"/>
            <a:r>
              <a:rPr lang="en-US" altLang="ko-KR" sz="2400" dirty="0">
                <a:latin typeface="Arial" pitchFamily="34" charset="0"/>
                <a:cs typeface="Arial" pitchFamily="34" charset="0"/>
              </a:rPr>
              <a:t>Graphics processing unit (GPU)</a:t>
            </a: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59D27-ADC4-4FEA-B48D-322F84B3B55B}" type="slidenum">
              <a:rPr lang="ko-KR" altLang="en-US" smtClean="0"/>
              <a:t>7</a:t>
            </a:fld>
            <a:endParaRPr lang="ko-KR" altLang="en-US"/>
          </a:p>
        </p:txBody>
      </p:sp>
      <p:pic>
        <p:nvPicPr>
          <p:cNvPr id="5" name="Picture 4" descr="http://www.artcam.com/eshots/news/2010release/Prospects/images/multi-core-cpu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738" y="3512681"/>
            <a:ext cx="1852204" cy="2116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http://www.blogcdn.com/www.engadget.com/media/2009/05/090506-nvidiatesla-0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3" y="3440673"/>
            <a:ext cx="4409858" cy="2175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588224" y="5616205"/>
            <a:ext cx="144142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i="1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Image from NVIDIA </a:t>
            </a:r>
            <a:endParaRPr lang="en-US" sz="1050" i="1" dirty="0">
              <a:solidFill>
                <a:schemeClr val="bg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8" name="직선 연결선 7"/>
          <p:cNvCxnSpPr/>
          <p:nvPr/>
        </p:nvCxnSpPr>
        <p:spPr>
          <a:xfrm>
            <a:off x="3743063" y="3440674"/>
            <a:ext cx="0" cy="2188812"/>
          </a:xfrm>
          <a:prstGeom prst="line">
            <a:avLst/>
          </a:prstGeom>
          <a:ln w="28575">
            <a:solidFill>
              <a:schemeClr val="bg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7678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dirty="0" smtClean="0">
                <a:solidFill>
                  <a:schemeClr val="accent5"/>
                </a:solidFill>
              </a:rPr>
              <a:t>Chicken-and-Egg Problem</a:t>
            </a:r>
            <a:endParaRPr lang="ko-KR" altLang="en-US" dirty="0">
              <a:solidFill>
                <a:schemeClr val="accent5"/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59D27-ADC4-4FEA-B48D-322F84B3B55B}" type="slidenum">
              <a:rPr lang="ko-KR" altLang="en-US" smtClean="0"/>
              <a:t>70</a:t>
            </a:fld>
            <a:endParaRPr lang="ko-KR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656104" y="2780928"/>
                <a:ext cx="5652200" cy="15045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3600" b="1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𝑺</m:t>
                      </m:r>
                      <m:d>
                        <m:dPr>
                          <m:ctrlPr>
                            <a:rPr lang="en-US" altLang="ko-KR" sz="36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altLang="ko-KR" sz="36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𝑩</m:t>
                          </m:r>
                        </m:e>
                      </m:d>
                      <m:r>
                        <a:rPr lang="en-US" altLang="ko-KR" sz="3600" b="1" i="1" smtClean="0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ko-KR" sz="36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altLang="ko-KR" sz="36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𝒏</m:t>
                          </m:r>
                        </m:e>
                        <m:sub>
                          <m:r>
                            <a:rPr lang="en-US" altLang="ko-KR" sz="36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𝑩</m:t>
                          </m:r>
                        </m:sub>
                      </m:sSub>
                      <m:sSub>
                        <m:sSubPr>
                          <m:ctrlPr>
                            <a:rPr lang="en-US" altLang="ko-KR" sz="36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altLang="ko-KR" sz="36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𝑺</m:t>
                          </m:r>
                        </m:e>
                        <m:sub>
                          <m:r>
                            <a:rPr lang="en-US" altLang="ko-KR" sz="36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𝒑</m:t>
                          </m:r>
                        </m:sub>
                      </m:sSub>
                      <m:r>
                        <a:rPr lang="en-US" altLang="ko-KR" sz="3600" b="1" i="1" smtClean="0">
                          <a:solidFill>
                            <a:schemeClr val="tx1"/>
                          </a:solidFill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US" altLang="ko-KR" sz="36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altLang="ko-KR" sz="36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𝑺</m:t>
                          </m:r>
                        </m:e>
                        <m:sub>
                          <m:r>
                            <a:rPr lang="en-US" altLang="ko-KR" sz="36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𝒏</m:t>
                          </m:r>
                        </m:sub>
                      </m:sSub>
                      <m:nary>
                        <m:naryPr>
                          <m:chr m:val="∑"/>
                          <m:supHide m:val="on"/>
                          <m:ctrlPr>
                            <a:rPr lang="en-US" altLang="ko-KR" sz="36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altLang="ko-KR" sz="3600" b="1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brk m:alnAt="7"/>
                                </m:rPr>
                                <a:rPr lang="en-US" altLang="ko-KR" sz="3600" b="1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𝒑</m:t>
                              </m:r>
                            </m:e>
                            <m:sub>
                              <m:r>
                                <m:rPr>
                                  <m:brk m:alnAt="7"/>
                                </m:rPr>
                                <a:rPr lang="en-US" altLang="ko-KR" sz="3600" b="1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𝒊</m:t>
                              </m:r>
                            </m:sub>
                          </m:sSub>
                          <m:r>
                            <m:rPr>
                              <m:brk m:alnAt="7"/>
                            </m:rPr>
                            <a:rPr lang="en-US" altLang="ko-KR" sz="3600" b="1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∈</m:t>
                          </m:r>
                          <m:r>
                            <a:rPr lang="en-US" altLang="ko-KR" sz="3600" b="1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𝑩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altLang="ko-KR" sz="3600" b="1" i="1" smtClean="0">
                                  <a:solidFill>
                                    <a:schemeClr val="accent6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ko-KR" sz="3600" b="1" i="1" smtClean="0">
                                  <a:solidFill>
                                    <a:schemeClr val="accent6"/>
                                  </a:solidFill>
                                  <a:latin typeface="Cambria Math"/>
                                </a:rPr>
                                <m:t>𝒏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altLang="ko-KR" sz="3600" b="1" i="1" smtClean="0">
                                      <a:solidFill>
                                        <a:schemeClr val="accent6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sz="3600" b="1" i="1" smtClean="0">
                                      <a:solidFill>
                                        <a:schemeClr val="accent6"/>
                                      </a:solidFill>
                                      <a:latin typeface="Cambria Math"/>
                                    </a:rPr>
                                    <m:t>𝒑</m:t>
                                  </m:r>
                                </m:e>
                                <m:sub>
                                  <m:r>
                                    <a:rPr lang="en-US" altLang="ko-KR" sz="3600" b="1" i="1" smtClean="0">
                                      <a:solidFill>
                                        <a:schemeClr val="accent6"/>
                                      </a:solidFill>
                                      <a:latin typeface="Cambria Math"/>
                                    </a:rPr>
                                    <m:t>𝒊</m:t>
                                  </m:r>
                                </m:sub>
                              </m:sSub>
                            </m:sub>
                          </m:sSub>
                        </m:e>
                      </m:nary>
                    </m:oMath>
                  </m:oMathPara>
                </a14:m>
                <a:endParaRPr lang="ko-KR" altLang="en-US" sz="3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56104" y="2780928"/>
                <a:ext cx="5652200" cy="1504579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245040" y="4888120"/>
            <a:ext cx="862261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2800" b="1" dirty="0" smtClean="0">
                <a:solidFill>
                  <a:schemeClr val="accent6"/>
                </a:solidFill>
              </a:rPr>
              <a:t>Our approach:</a:t>
            </a:r>
          </a:p>
          <a:p>
            <a:pPr algn="r"/>
            <a:r>
              <a:rPr lang="en-US" altLang="ko-KR" sz="2800" b="1" dirty="0" smtClean="0">
                <a:solidFill>
                  <a:schemeClr val="accent6"/>
                </a:solidFill>
              </a:rPr>
              <a:t>Estimation the number of neighbors for particles</a:t>
            </a:r>
            <a:endParaRPr lang="ko-KR" altLang="en-US" sz="2800" b="1" dirty="0">
              <a:solidFill>
                <a:schemeClr val="accent6"/>
              </a:solidFill>
            </a:endParaRPr>
          </a:p>
        </p:txBody>
      </p:sp>
      <p:cxnSp>
        <p:nvCxnSpPr>
          <p:cNvPr id="15" name="직선 화살표 연결선 14"/>
          <p:cNvCxnSpPr/>
          <p:nvPr/>
        </p:nvCxnSpPr>
        <p:spPr>
          <a:xfrm flipH="1" flipV="1">
            <a:off x="6804248" y="3861048"/>
            <a:ext cx="391466" cy="936104"/>
          </a:xfrm>
          <a:prstGeom prst="straightConnector1">
            <a:avLst/>
          </a:prstGeom>
          <a:ln w="19050">
            <a:solidFill>
              <a:schemeClr val="accent6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8380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" name="내용 개체 틀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92538311"/>
              </p:ext>
            </p:extLst>
          </p:nvPr>
        </p:nvGraphicFramePr>
        <p:xfrm>
          <a:off x="3563664" y="4879670"/>
          <a:ext cx="2005938" cy="187220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68646"/>
                <a:gridCol w="668646"/>
                <a:gridCol w="668646"/>
              </a:tblGrid>
              <a:tr h="624069">
                <a:tc>
                  <a:txBody>
                    <a:bodyPr/>
                    <a:lstStyle/>
                    <a:p>
                      <a:pPr latinLnBrk="1"/>
                      <a:endParaRPr lang="ko-KR" altLang="en-US" sz="1100" dirty="0"/>
                    </a:p>
                  </a:txBody>
                  <a:tcPr marL="56606" marR="56606" marT="28303" marB="28303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100" dirty="0"/>
                    </a:p>
                  </a:txBody>
                  <a:tcPr marL="56606" marR="56606" marT="28303" marB="28303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100" dirty="0"/>
                    </a:p>
                  </a:txBody>
                  <a:tcPr marL="56606" marR="56606" marT="28303" marB="28303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24069">
                <a:tc>
                  <a:txBody>
                    <a:bodyPr/>
                    <a:lstStyle/>
                    <a:p>
                      <a:pPr latinLnBrk="1"/>
                      <a:endParaRPr lang="ko-KR" altLang="en-US" sz="1100" dirty="0"/>
                    </a:p>
                  </a:txBody>
                  <a:tcPr marL="56606" marR="56606" marT="28303" marB="28303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100" dirty="0"/>
                    </a:p>
                  </a:txBody>
                  <a:tcPr marL="56606" marR="56606" marT="28303" marB="28303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100" dirty="0"/>
                    </a:p>
                  </a:txBody>
                  <a:tcPr marL="56606" marR="56606" marT="28303" marB="28303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24069">
                <a:tc>
                  <a:txBody>
                    <a:bodyPr/>
                    <a:lstStyle/>
                    <a:p>
                      <a:pPr latinLnBrk="1"/>
                      <a:endParaRPr lang="ko-KR" altLang="en-US" sz="1100" dirty="0"/>
                    </a:p>
                  </a:txBody>
                  <a:tcPr marL="56606" marR="56606" marT="28303" marB="28303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100" dirty="0"/>
                    </a:p>
                  </a:txBody>
                  <a:tcPr marL="56606" marR="56606" marT="28303" marB="28303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100" dirty="0"/>
                    </a:p>
                  </a:txBody>
                  <a:tcPr marL="56606" marR="56606" marT="28303" marB="28303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Problem Formulation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175847"/>
          </a:xfrm>
        </p:spPr>
        <p:txBody>
          <a:bodyPr/>
          <a:lstStyle/>
          <a:p>
            <a:r>
              <a:rPr lang="en-US" altLang="ko-KR" dirty="0" smtClean="0"/>
              <a:t>Assumption</a:t>
            </a:r>
          </a:p>
          <a:p>
            <a:pPr lvl="1"/>
            <a:r>
              <a:rPr lang="en-US" altLang="ko-KR" dirty="0" smtClean="0"/>
              <a:t>Particles are uniformly distributed in a cell</a:t>
            </a:r>
          </a:p>
          <a:p>
            <a:r>
              <a:rPr lang="en-US" altLang="ko-KR" dirty="0" smtClean="0"/>
              <a:t>Idea</a:t>
            </a:r>
          </a:p>
          <a:p>
            <a:pPr lvl="1"/>
            <a:r>
              <a:rPr lang="en-US" altLang="ko-KR" dirty="0" smtClean="0"/>
              <a:t>For a particle, the number of neighbors in a cell is proportional to the overlap volume between the search sphere and the cell weighted by the number of particles in the cell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59D27-ADC4-4FEA-B48D-322F84B3B55B}" type="slidenum">
              <a:rPr lang="ko-KR" altLang="en-US" smtClean="0"/>
              <a:t>71</a:t>
            </a:fld>
            <a:endParaRPr lang="ko-KR" altLang="en-US"/>
          </a:p>
        </p:txBody>
      </p:sp>
      <p:graphicFrame>
        <p:nvGraphicFramePr>
          <p:cNvPr id="9" name="내용 개체 틀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43795909"/>
              </p:ext>
            </p:extLst>
          </p:nvPr>
        </p:nvGraphicFramePr>
        <p:xfrm>
          <a:off x="3563888" y="4880479"/>
          <a:ext cx="2005938" cy="187220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68646"/>
                <a:gridCol w="668646"/>
                <a:gridCol w="668646"/>
              </a:tblGrid>
              <a:tr h="624069">
                <a:tc>
                  <a:txBody>
                    <a:bodyPr/>
                    <a:lstStyle/>
                    <a:p>
                      <a:pPr latinLnBrk="1"/>
                      <a:endParaRPr lang="ko-KR" altLang="en-US" sz="1100" dirty="0"/>
                    </a:p>
                  </a:txBody>
                  <a:tcPr marL="56606" marR="56606" marT="28303" marB="28303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100" dirty="0"/>
                    </a:p>
                  </a:txBody>
                  <a:tcPr marL="56606" marR="56606" marT="28303" marB="28303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100" dirty="0"/>
                    </a:p>
                  </a:txBody>
                  <a:tcPr marL="56606" marR="56606" marT="28303" marB="28303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624069">
                <a:tc>
                  <a:txBody>
                    <a:bodyPr/>
                    <a:lstStyle/>
                    <a:p>
                      <a:pPr latinLnBrk="1"/>
                      <a:endParaRPr lang="ko-KR" altLang="en-US" sz="1100" dirty="0"/>
                    </a:p>
                  </a:txBody>
                  <a:tcPr marL="56606" marR="56606" marT="28303" marB="28303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100" dirty="0"/>
                    </a:p>
                  </a:txBody>
                  <a:tcPr marL="56606" marR="56606" marT="28303" marB="28303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100" dirty="0"/>
                    </a:p>
                  </a:txBody>
                  <a:tcPr marL="56606" marR="56606" marT="28303" marB="28303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</a:tr>
              <a:tr h="624069">
                <a:tc>
                  <a:txBody>
                    <a:bodyPr/>
                    <a:lstStyle/>
                    <a:p>
                      <a:pPr latinLnBrk="1"/>
                      <a:endParaRPr lang="ko-KR" altLang="en-US" sz="1100" dirty="0"/>
                    </a:p>
                  </a:txBody>
                  <a:tcPr marL="56606" marR="56606" marT="28303" marB="28303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100" dirty="0"/>
                    </a:p>
                  </a:txBody>
                  <a:tcPr marL="56606" marR="56606" marT="28303" marB="28303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100" dirty="0"/>
                    </a:p>
                  </a:txBody>
                  <a:tcPr marL="56606" marR="56606" marT="28303" marB="28303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6" name="내용 개체 틀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18622926"/>
              </p:ext>
            </p:extLst>
          </p:nvPr>
        </p:nvGraphicFramePr>
        <p:xfrm>
          <a:off x="3563888" y="4880479"/>
          <a:ext cx="2005938" cy="187220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68646"/>
                <a:gridCol w="668646"/>
                <a:gridCol w="668646"/>
              </a:tblGrid>
              <a:tr h="624069">
                <a:tc>
                  <a:txBody>
                    <a:bodyPr/>
                    <a:lstStyle/>
                    <a:p>
                      <a:pPr latinLnBrk="1"/>
                      <a:endParaRPr lang="ko-KR" altLang="en-US" sz="1100" dirty="0"/>
                    </a:p>
                  </a:txBody>
                  <a:tcPr marL="56606" marR="56606" marT="28303" marB="28303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100" dirty="0"/>
                    </a:p>
                  </a:txBody>
                  <a:tcPr marL="56606" marR="56606" marT="28303" marB="28303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100" dirty="0"/>
                    </a:p>
                  </a:txBody>
                  <a:tcPr marL="56606" marR="56606" marT="28303" marB="28303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24069">
                <a:tc>
                  <a:txBody>
                    <a:bodyPr/>
                    <a:lstStyle/>
                    <a:p>
                      <a:pPr latinLnBrk="1"/>
                      <a:endParaRPr lang="ko-KR" altLang="en-US" sz="1100" dirty="0"/>
                    </a:p>
                  </a:txBody>
                  <a:tcPr marL="56606" marR="56606" marT="28303" marB="28303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100" dirty="0"/>
                    </a:p>
                  </a:txBody>
                  <a:tcPr marL="56606" marR="56606" marT="28303" marB="28303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100" dirty="0"/>
                    </a:p>
                  </a:txBody>
                  <a:tcPr marL="56606" marR="56606" marT="28303" marB="28303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24069">
                <a:tc>
                  <a:txBody>
                    <a:bodyPr/>
                    <a:lstStyle/>
                    <a:p>
                      <a:pPr latinLnBrk="1"/>
                      <a:endParaRPr lang="ko-KR" altLang="en-US" sz="1100" dirty="0"/>
                    </a:p>
                  </a:txBody>
                  <a:tcPr marL="56606" marR="56606" marT="28303" marB="28303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100" dirty="0"/>
                    </a:p>
                  </a:txBody>
                  <a:tcPr marL="56606" marR="56606" marT="28303" marB="28303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100" dirty="0"/>
                    </a:p>
                  </a:txBody>
                  <a:tcPr marL="56606" marR="56606" marT="28303" marB="28303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17" name="타원 16"/>
          <p:cNvSpPr/>
          <p:nvPr/>
        </p:nvSpPr>
        <p:spPr>
          <a:xfrm>
            <a:off x="3659916" y="5074271"/>
            <a:ext cx="1621878" cy="1621874"/>
          </a:xfrm>
          <a:prstGeom prst="ellipse">
            <a:avLst/>
          </a:prstGeom>
          <a:solidFill>
            <a:schemeClr val="bg1">
              <a:alpha val="58000"/>
            </a:schemeClr>
          </a:solidFill>
          <a:ln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타원 17"/>
          <p:cNvSpPr/>
          <p:nvPr/>
        </p:nvSpPr>
        <p:spPr bwMode="auto">
          <a:xfrm flipV="1">
            <a:off x="4417654" y="5832007"/>
            <a:ext cx="106404" cy="106404"/>
          </a:xfrm>
          <a:prstGeom prst="ellipse">
            <a:avLst/>
          </a:prstGeom>
          <a:gradFill>
            <a:gsLst>
              <a:gs pos="0">
                <a:srgbClr val="EA8B00"/>
              </a:gs>
              <a:gs pos="80000">
                <a:srgbClr val="FF9900"/>
              </a:gs>
              <a:gs pos="100000">
                <a:srgbClr val="FFFF66"/>
              </a:gs>
            </a:gsLst>
          </a:gradFill>
          <a:ln>
            <a:headEnd type="none" w="med" len="med"/>
            <a:tailEnd type="none" w="med" len="med"/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256392" y="5588623"/>
            <a:ext cx="2676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 i="1" dirty="0" smtClean="0">
                <a:solidFill>
                  <a:schemeClr val="accent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</a:t>
            </a:r>
            <a:endParaRPr lang="ko-KR" altLang="en-US" sz="1400" b="1" i="1" dirty="0">
              <a:solidFill>
                <a:schemeClr val="accent6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cxnSp>
        <p:nvCxnSpPr>
          <p:cNvPr id="20" name="직선 화살표 연결선 19"/>
          <p:cNvCxnSpPr/>
          <p:nvPr/>
        </p:nvCxnSpPr>
        <p:spPr>
          <a:xfrm flipH="1">
            <a:off x="3925958" y="5938411"/>
            <a:ext cx="491696" cy="469170"/>
          </a:xfrm>
          <a:prstGeom prst="straightConnector1">
            <a:avLst/>
          </a:prstGeom>
          <a:ln w="19050">
            <a:headEnd type="arrow"/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3905651" y="5811162"/>
            <a:ext cx="3000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altLang="ko-KR" sz="2000" dirty="0" smtClean="0">
                <a:solidFill>
                  <a:schemeClr val="accent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ε</a:t>
            </a:r>
            <a:endParaRPr lang="ko-KR" altLang="en-US" sz="2000" dirty="0">
              <a:solidFill>
                <a:schemeClr val="accent6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943099" y="5212038"/>
            <a:ext cx="8611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b="1" dirty="0" smtClean="0">
                <a:solidFill>
                  <a:schemeClr val="accent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S(p,</a:t>
            </a:r>
            <a:r>
              <a:rPr lang="el-GR" altLang="ko-KR" sz="2000" b="1" dirty="0" smtClean="0">
                <a:solidFill>
                  <a:schemeClr val="accent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ε</a:t>
            </a:r>
            <a:r>
              <a:rPr lang="en-US" altLang="ko-KR" sz="2000" b="1" dirty="0" smtClean="0">
                <a:solidFill>
                  <a:schemeClr val="accent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)</a:t>
            </a:r>
            <a:endParaRPr lang="ko-KR" altLang="en-US" sz="2000" b="1" dirty="0">
              <a:solidFill>
                <a:schemeClr val="accent6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9702144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/>
      <p:bldP spid="21" grpId="0"/>
      <p:bldP spid="22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82154"/>
          </a:xfrm>
          <a:effectLst>
            <a:reflection blurRad="6350" stA="52000" endA="300" endPos="35000" dir="5400000" sy="-100000" algn="bl" rotWithShape="0"/>
          </a:effectLst>
        </p:spPr>
        <p:txBody>
          <a:bodyPr>
            <a:normAutofit fontScale="90000"/>
          </a:bodyPr>
          <a:lstStyle/>
          <a:p>
            <a:r>
              <a:rPr lang="en-US" altLang="ko-KR" dirty="0">
                <a:effectLst/>
              </a:rPr>
              <a:t>Expected </a:t>
            </a:r>
            <a:r>
              <a:rPr lang="en-US" altLang="ko-KR" dirty="0" smtClean="0">
                <a:effectLst/>
              </a:rPr>
              <a:t>Number </a:t>
            </a:r>
            <a:r>
              <a:rPr lang="en-US" altLang="ko-KR" dirty="0">
                <a:effectLst/>
              </a:rPr>
              <a:t>of </a:t>
            </a:r>
            <a:r>
              <a:rPr lang="en-US" altLang="ko-KR" dirty="0" smtClean="0">
                <a:effectLst/>
              </a:rPr>
              <a:t>Neighbors </a:t>
            </a:r>
            <a:r>
              <a:rPr lang="en-US" altLang="ko-KR" dirty="0">
                <a:effectLst/>
              </a:rPr>
              <a:t>of a particle p located at (x, y, z)</a:t>
            </a:r>
            <a:endParaRPr lang="ko-KR" altLang="en-US" dirty="0">
              <a:effectLst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59D27-ADC4-4FEA-B48D-322F84B3B55B}" type="slidenum">
              <a:rPr lang="ko-KR" altLang="en-US" smtClean="0"/>
              <a:t>72</a:t>
            </a:fld>
            <a:endParaRPr lang="ko-KR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611560" y="4149080"/>
                <a:ext cx="6932603" cy="140185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2000" b="1" dirty="0" smtClean="0"/>
                  <a:t>-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2000" b="1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ko-KR" sz="2000" b="1" i="1">
                            <a:latin typeface="Cambria Math"/>
                          </a:rPr>
                          <m:t>𝑪</m:t>
                        </m:r>
                      </m:e>
                      <m:sub>
                        <m:r>
                          <a:rPr lang="en-US" altLang="ko-KR" sz="2000" b="1" i="1">
                            <a:latin typeface="Cambria Math"/>
                          </a:rPr>
                          <m:t>𝒊</m:t>
                        </m:r>
                      </m:sub>
                    </m:sSub>
                  </m:oMath>
                </a14:m>
                <a:r>
                  <a:rPr lang="en-US" altLang="ko-KR" sz="2000" baseline="-25000" dirty="0" smtClean="0"/>
                  <a:t> </a:t>
                </a:r>
                <a:r>
                  <a:rPr lang="en-US" altLang="ko-KR" sz="2000" dirty="0" smtClean="0"/>
                  <a:t>: cells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2000" b="1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ko-KR" sz="2000" b="1" i="1">
                            <a:latin typeface="Cambria Math"/>
                          </a:rPr>
                          <m:t>𝒑</m:t>
                        </m:r>
                      </m:e>
                      <m:sub>
                        <m:r>
                          <a:rPr lang="en-US" altLang="ko-KR" sz="2000" b="1" i="1">
                            <a:latin typeface="Cambria Math"/>
                          </a:rPr>
                          <m:t>𝒙</m:t>
                        </m:r>
                        <m:r>
                          <a:rPr lang="en-US" altLang="ko-KR" sz="2000" b="1" i="1">
                            <a:latin typeface="Cambria Math"/>
                          </a:rPr>
                          <m:t>,</m:t>
                        </m:r>
                        <m:r>
                          <a:rPr lang="en-US" altLang="ko-KR" sz="2000" b="1" i="1">
                            <a:latin typeface="Cambria Math"/>
                          </a:rPr>
                          <m:t>𝒚</m:t>
                        </m:r>
                        <m:r>
                          <a:rPr lang="en-US" altLang="ko-KR" sz="2000" b="1" i="1">
                            <a:latin typeface="Cambria Math"/>
                          </a:rPr>
                          <m:t>,</m:t>
                        </m:r>
                        <m:r>
                          <a:rPr lang="en-US" altLang="ko-KR" sz="2000" b="1" i="1">
                            <a:latin typeface="Cambria Math"/>
                          </a:rPr>
                          <m:t>𝒛</m:t>
                        </m:r>
                      </m:sub>
                    </m:sSub>
                  </m:oMath>
                </a14:m>
                <a:r>
                  <a:rPr lang="en-US" altLang="ko-KR" sz="2000" dirty="0" smtClean="0"/>
                  <a:t> and its adjacency cells</a:t>
                </a:r>
              </a:p>
              <a:p>
                <a:r>
                  <a:rPr lang="en-US" altLang="ko-KR" sz="2000" dirty="0" smtClean="0"/>
                  <a:t>- </a:t>
                </a:r>
                <a14:m>
                  <m:oMath xmlns:m="http://schemas.openxmlformats.org/officeDocument/2006/math">
                    <m:r>
                      <a:rPr lang="en-US" altLang="ko-KR" sz="2000" b="1" i="1">
                        <a:latin typeface="Cambria Math"/>
                      </a:rPr>
                      <m:t>𝒏</m:t>
                    </m:r>
                    <m:d>
                      <m:dPr>
                        <m:ctrlPr>
                          <a:rPr lang="en-US" altLang="ko-KR" sz="2000" b="1" i="1">
                            <a:latin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ko-KR" sz="2000" b="1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altLang="ko-KR" sz="2000" b="1" i="1">
                                <a:latin typeface="Cambria Math"/>
                              </a:rPr>
                              <m:t>𝑪</m:t>
                            </m:r>
                          </m:e>
                          <m:sub>
                            <m:r>
                              <a:rPr lang="en-US" altLang="ko-KR" sz="2000" b="1" i="1">
                                <a:latin typeface="Cambria Math"/>
                              </a:rPr>
                              <m:t>𝒊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altLang="ko-KR" sz="2000" dirty="0" smtClean="0"/>
                  <a:t> : the number of particles in the cell</a:t>
                </a:r>
              </a:p>
              <a:p>
                <a:r>
                  <a:rPr lang="en-US" altLang="ko-KR" sz="2000" dirty="0" smtClean="0"/>
                  <a:t>- </a:t>
                </a:r>
                <a14:m>
                  <m:oMath xmlns:m="http://schemas.openxmlformats.org/officeDocument/2006/math">
                    <m:r>
                      <a:rPr lang="en-US" altLang="ko-KR" sz="2000" b="1" i="1">
                        <a:latin typeface="Cambria Math"/>
                      </a:rPr>
                      <m:t>𝑶𝒗𝒆𝒓𝒍𝒂𝒑</m:t>
                    </m:r>
                    <m:d>
                      <m:dPr>
                        <m:ctrlPr>
                          <a:rPr lang="en-US" altLang="ko-KR" sz="2000" b="1" i="1" smtClean="0">
                            <a:latin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ko-KR" sz="2000" b="1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altLang="ko-KR" sz="2000" b="1" i="1" smtClean="0">
                                <a:latin typeface="Cambria Math"/>
                              </a:rPr>
                              <m:t>𝑺</m:t>
                            </m:r>
                            <m:r>
                              <a:rPr lang="en-US" altLang="ko-KR" sz="2000" b="1" i="1" smtClean="0">
                                <a:latin typeface="Cambria Math"/>
                              </a:rPr>
                              <m:t>(</m:t>
                            </m:r>
                            <m:r>
                              <a:rPr lang="en-US" altLang="ko-KR" sz="2000" b="1" i="1" smtClean="0">
                                <a:latin typeface="Cambria Math"/>
                              </a:rPr>
                              <m:t>𝒑</m:t>
                            </m:r>
                          </m:e>
                          <m:sub>
                            <m:r>
                              <a:rPr lang="en-US" altLang="ko-KR" sz="2000" b="1" i="1" smtClean="0">
                                <a:latin typeface="Cambria Math"/>
                              </a:rPr>
                              <m:t>𝒙</m:t>
                            </m:r>
                            <m:r>
                              <a:rPr lang="en-US" altLang="ko-KR" sz="2000" b="1" i="1" smtClean="0">
                                <a:latin typeface="Cambria Math"/>
                              </a:rPr>
                              <m:t>,</m:t>
                            </m:r>
                            <m:r>
                              <a:rPr lang="en-US" altLang="ko-KR" sz="2000" b="1" i="1" smtClean="0">
                                <a:latin typeface="Cambria Math"/>
                              </a:rPr>
                              <m:t>𝒚</m:t>
                            </m:r>
                            <m:r>
                              <a:rPr lang="en-US" altLang="ko-KR" sz="2000" b="1" i="1" smtClean="0">
                                <a:latin typeface="Cambria Math"/>
                              </a:rPr>
                              <m:t>,</m:t>
                            </m:r>
                            <m:r>
                              <a:rPr lang="en-US" altLang="ko-KR" sz="2000" b="1" i="1" smtClean="0">
                                <a:latin typeface="Cambria Math"/>
                              </a:rPr>
                              <m:t>𝒛</m:t>
                            </m:r>
                          </m:sub>
                        </m:sSub>
                        <m:r>
                          <a:rPr lang="en-US" altLang="ko-KR" sz="2000" b="1" i="1" smtClean="0">
                            <a:latin typeface="Cambria Math"/>
                          </a:rPr>
                          <m:t>, </m:t>
                        </m:r>
                        <m:r>
                          <a:rPr lang="ko-KR" altLang="en-US" sz="2000" b="1" i="1" smtClean="0">
                            <a:latin typeface="Cambria Math"/>
                          </a:rPr>
                          <m:t>𝜺</m:t>
                        </m:r>
                      </m:e>
                    </m:d>
                    <m:r>
                      <a:rPr lang="en-US" altLang="ko-KR" sz="2000" b="1" i="1" smtClean="0">
                        <a:latin typeface="Cambria Math"/>
                      </a:rPr>
                      <m:t>, </m:t>
                    </m:r>
                    <m:sSub>
                      <m:sSubPr>
                        <m:ctrlPr>
                          <a:rPr lang="en-US" altLang="ko-KR" sz="2000" b="1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ko-KR" sz="2000" b="1" i="1" smtClean="0">
                            <a:latin typeface="Cambria Math"/>
                          </a:rPr>
                          <m:t>𝑪</m:t>
                        </m:r>
                      </m:e>
                      <m:sub>
                        <m:r>
                          <a:rPr lang="en-US" altLang="ko-KR" sz="2000" b="1" i="1" smtClean="0">
                            <a:latin typeface="Cambria Math"/>
                          </a:rPr>
                          <m:t>𝒊</m:t>
                        </m:r>
                      </m:sub>
                    </m:sSub>
                    <m:r>
                      <a:rPr lang="en-US" altLang="ko-KR" sz="2000" b="1" i="1" smtClean="0">
                        <a:latin typeface="Cambria Math"/>
                      </a:rPr>
                      <m:t>)</m:t>
                    </m:r>
                  </m:oMath>
                </a14:m>
                <a:r>
                  <a:rPr lang="en-US" altLang="ko-KR" sz="2000" dirty="0" smtClean="0"/>
                  <a:t> : overlap volume between them</a:t>
                </a:r>
              </a:p>
              <a:p>
                <a:r>
                  <a:rPr lang="en-US" altLang="ko-KR" sz="2000" dirty="0" smtClean="0"/>
                  <a:t>- </a:t>
                </a:r>
                <a14:m>
                  <m:oMath xmlns:m="http://schemas.openxmlformats.org/officeDocument/2006/math">
                    <m:r>
                      <a:rPr lang="en-US" altLang="ko-KR" sz="2000" b="1" i="1" smtClean="0">
                        <a:latin typeface="Cambria Math"/>
                      </a:rPr>
                      <m:t>𝑽</m:t>
                    </m:r>
                    <m:d>
                      <m:dPr>
                        <m:ctrlPr>
                          <a:rPr lang="en-US" altLang="ko-KR" sz="2000" b="1" i="1" smtClean="0">
                            <a:latin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ko-KR" sz="2000" b="1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altLang="ko-KR" sz="2000" b="1" i="1" smtClean="0">
                                <a:latin typeface="Cambria Math"/>
                              </a:rPr>
                              <m:t>𝑪</m:t>
                            </m:r>
                          </m:e>
                          <m:sub>
                            <m:r>
                              <a:rPr lang="en-US" altLang="ko-KR" sz="2000" b="1" i="1" smtClean="0">
                                <a:latin typeface="Cambria Math"/>
                              </a:rPr>
                              <m:t>𝒊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altLang="ko-KR" sz="2000" dirty="0" smtClean="0"/>
                  <a:t> : volume of the cell</a:t>
                </a: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560" y="4149080"/>
                <a:ext cx="6932603" cy="1401859"/>
              </a:xfrm>
              <a:prstGeom prst="rect">
                <a:avLst/>
              </a:prstGeom>
              <a:blipFill rotWithShape="1">
                <a:blip r:embed="rId3"/>
                <a:stretch>
                  <a:fillRect l="-879" t="-2609" b="-6957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251520" y="2493400"/>
                <a:ext cx="8735789" cy="138204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32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𝑬</m:t>
                      </m:r>
                      <m:d>
                        <m:dPr>
                          <m:ctrlPr>
                            <a:rPr lang="en-US" altLang="ko-KR" sz="3200" b="1" i="1" smtClean="0"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ko-KR" sz="3200" b="1" i="1" smtClean="0">
                                  <a:latin typeface="Cambria Math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3200" b="1" i="1" smtClean="0">
                                  <a:latin typeface="Cambria Math"/>
                                  <a:ea typeface="Cambria Math" panose="02040503050406030204" pitchFamily="18" charset="0"/>
                                </a:rPr>
                                <m:t>𝒑</m:t>
                              </m:r>
                            </m:e>
                            <m:sub>
                              <m:r>
                                <a:rPr lang="en-US" altLang="ko-KR" sz="32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𝒙</m:t>
                              </m:r>
                              <m:r>
                                <a:rPr lang="en-US" altLang="ko-KR" sz="32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altLang="ko-KR" sz="32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𝒚</m:t>
                              </m:r>
                              <m:r>
                                <a:rPr lang="en-US" altLang="ko-KR" sz="32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altLang="ko-KR" sz="32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𝒛</m:t>
                              </m:r>
                            </m:sub>
                          </m:sSub>
                        </m:e>
                      </m:d>
                      <m:r>
                        <a:rPr lang="en-US" altLang="ko-KR" sz="32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ko-KR" sz="3200" b="1" i="1" smtClean="0"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ko-KR" sz="3200" b="1" i="1" smtClean="0">
                              <a:latin typeface="Cambria Math"/>
                              <a:ea typeface="Cambria Math" panose="02040503050406030204" pitchFamily="18" charset="0"/>
                            </a:rPr>
                            <m:t>𝒊</m:t>
                          </m:r>
                        </m:sub>
                        <m:sup/>
                        <m:e>
                          <m:r>
                            <a:rPr lang="en-US" altLang="ko-KR" sz="32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𝒏</m:t>
                          </m:r>
                          <m:d>
                            <m:dPr>
                              <m:ctrlPr>
                                <a:rPr lang="en-US" altLang="ko-KR" sz="3200" b="1" i="1">
                                  <a:latin typeface="Cambria Math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ko-KR" sz="3200" b="1" i="1">
                                      <a:latin typeface="Cambria Math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sz="32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𝑪</m:t>
                                  </m:r>
                                </m:e>
                                <m:sub>
                                  <m:r>
                                    <a:rPr lang="en-US" altLang="ko-KR" sz="32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𝒊</m:t>
                                  </m:r>
                                </m:sub>
                              </m:sSub>
                            </m:e>
                          </m:d>
                          <m:r>
                            <a:rPr lang="en-US" altLang="ko-KR" sz="32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∗</m:t>
                          </m:r>
                          <m:f>
                            <m:fPr>
                              <m:ctrlPr>
                                <a:rPr lang="en-US" altLang="ko-KR" sz="3200" b="1" i="1">
                                  <a:latin typeface="Cambria Math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ko-KR" sz="32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𝑶𝒗𝒆𝒓𝒍𝒂𝒑</m:t>
                              </m:r>
                              <m:d>
                                <m:dPr>
                                  <m:ctrlPr>
                                    <a:rPr lang="en-US" altLang="ko-KR" sz="3200" b="1" i="1">
                                      <a:latin typeface="Cambria Math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ko-KR" sz="3200" b="1" i="1">
                                          <a:latin typeface="Cambria Math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ko-KR" sz="3200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𝑺</m:t>
                                      </m:r>
                                      <m:r>
                                        <a:rPr lang="en-US" altLang="ko-KR" sz="3200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lang="en-US" altLang="ko-KR" sz="3200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𝒑</m:t>
                                      </m:r>
                                    </m:e>
                                    <m:sub>
                                      <m:r>
                                        <a:rPr lang="en-US" altLang="ko-KR" sz="3200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𝒙</m:t>
                                      </m:r>
                                      <m:r>
                                        <a:rPr lang="en-US" altLang="ko-KR" sz="3200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altLang="ko-KR" sz="3200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𝒚</m:t>
                                      </m:r>
                                      <m:r>
                                        <a:rPr lang="en-US" altLang="ko-KR" sz="3200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altLang="ko-KR" sz="3200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𝒛</m:t>
                                      </m:r>
                                    </m:sub>
                                  </m:sSub>
                                  <m:r>
                                    <a:rPr lang="en-US" altLang="ko-KR" sz="32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 </m:t>
                                  </m:r>
                                  <m:r>
                                    <a:rPr lang="ko-KR" altLang="en-US" sz="3200" b="1" i="1">
                                      <a:latin typeface="Cambria Math" panose="02040503050406030204" pitchFamily="18" charset="0"/>
                                    </a:rPr>
                                    <m:t>𝜺</m:t>
                                  </m:r>
                                </m:e>
                              </m:d>
                              <m:r>
                                <a:rPr lang="en-US" altLang="ko-KR" sz="32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 </m:t>
                              </m:r>
                              <m:sSub>
                                <m:sSubPr>
                                  <m:ctrlPr>
                                    <a:rPr lang="en-US" altLang="ko-KR" sz="3200" b="1" i="1">
                                      <a:latin typeface="Cambria Math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sz="32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𝑪</m:t>
                                  </m:r>
                                </m:e>
                                <m:sub>
                                  <m:r>
                                    <a:rPr lang="en-US" altLang="ko-KR" sz="32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𝒊</m:t>
                                  </m:r>
                                </m:sub>
                              </m:sSub>
                              <m:r>
                                <a:rPr lang="en-US" altLang="ko-KR" sz="32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num>
                            <m:den>
                              <m:r>
                                <a:rPr lang="en-US" altLang="ko-KR" sz="32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𝑽</m:t>
                              </m:r>
                              <m:r>
                                <a:rPr lang="en-US" altLang="ko-KR" sz="32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altLang="ko-KR" sz="3200" b="1" i="1">
                                      <a:latin typeface="Cambria Math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sz="32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𝑪</m:t>
                                  </m:r>
                                </m:e>
                                <m:sub>
                                  <m:r>
                                    <a:rPr lang="en-US" altLang="ko-KR" sz="32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𝒊</m:t>
                                  </m:r>
                                </m:sub>
                              </m:sSub>
                              <m:r>
                                <a:rPr lang="en-US" altLang="ko-KR" sz="32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den>
                          </m:f>
                        </m:e>
                      </m:nary>
                    </m:oMath>
                  </m:oMathPara>
                </a14:m>
                <a:endParaRPr lang="ko-KR" altLang="en-US" sz="3200" b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20" y="2493400"/>
                <a:ext cx="8735789" cy="1382045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직사각형 2"/>
          <p:cNvSpPr/>
          <p:nvPr/>
        </p:nvSpPr>
        <p:spPr>
          <a:xfrm>
            <a:off x="4427984" y="2406995"/>
            <a:ext cx="4464496" cy="1468450"/>
          </a:xfrm>
          <a:prstGeom prst="rect">
            <a:avLst/>
          </a:prstGeom>
          <a:noFill/>
          <a:ln w="38100">
            <a:solidFill>
              <a:schemeClr val="accent6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직사각형 8"/>
          <p:cNvSpPr/>
          <p:nvPr/>
        </p:nvSpPr>
        <p:spPr>
          <a:xfrm>
            <a:off x="3059831" y="2406995"/>
            <a:ext cx="5832649" cy="1468450"/>
          </a:xfrm>
          <a:prstGeom prst="rect">
            <a:avLst/>
          </a:prstGeom>
          <a:noFill/>
          <a:ln w="38100">
            <a:solidFill>
              <a:schemeClr val="accent6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직사각형 9"/>
          <p:cNvSpPr/>
          <p:nvPr/>
        </p:nvSpPr>
        <p:spPr>
          <a:xfrm>
            <a:off x="2339752" y="2406995"/>
            <a:ext cx="6552728" cy="1468450"/>
          </a:xfrm>
          <a:prstGeom prst="rect">
            <a:avLst/>
          </a:prstGeom>
          <a:noFill/>
          <a:ln w="38100">
            <a:solidFill>
              <a:schemeClr val="accent6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56827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9" grpId="0" animBg="1"/>
      <p:bldP spid="9" grpId="1" animBg="1"/>
      <p:bldP spid="10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Problem Formulation</a:t>
            </a:r>
            <a:endParaRPr lang="ko-KR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내용 개체 틀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altLang="ko-KR" dirty="0" smtClean="0"/>
                  <a:t>Compute </a:t>
                </a:r>
                <a14:m>
                  <m:oMath xmlns:m="http://schemas.openxmlformats.org/officeDocument/2006/math">
                    <m:r>
                      <a:rPr lang="en-US" altLang="ko-KR" b="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𝐸</m:t>
                    </m:r>
                    <m:d>
                      <m:dPr>
                        <m:ctrlPr>
                          <a:rPr lang="en-US" altLang="ko-KR" b="0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ko-KR" b="0" i="1">
                                <a:latin typeface="Cambria Math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b="0" i="1">
                                <a:latin typeface="Cambria Math"/>
                                <a:ea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altLang="ko-KR" b="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altLang="ko-KR" b="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US" altLang="ko-KR" b="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altLang="ko-KR" b="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US" altLang="ko-KR" b="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𝑧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altLang="ko-KR" dirty="0" smtClean="0"/>
                  <a:t> for each particle takes high computational overhead</a:t>
                </a:r>
              </a:p>
              <a:p>
                <a:r>
                  <a:rPr lang="en-US" altLang="ko-KR" dirty="0" smtClean="0"/>
                  <a:t>Instead, (approximation)</a:t>
                </a:r>
              </a:p>
              <a:p>
                <a:pPr lvl="1"/>
                <a:r>
                  <a:rPr lang="en-US" altLang="ko-KR" dirty="0"/>
                  <a:t>C</a:t>
                </a:r>
                <a:r>
                  <a:rPr lang="en-US" altLang="ko-KR" dirty="0" smtClean="0"/>
                  <a:t>ompute the average </a:t>
                </a:r>
                <a14:m>
                  <m:oMath xmlns:m="http://schemas.openxmlformats.org/officeDocument/2006/math">
                    <m:r>
                      <a:rPr lang="en-US" altLang="ko-KR" b="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𝐸</m:t>
                    </m:r>
                    <m:d>
                      <m:dPr>
                        <m:ctrlPr>
                          <a:rPr lang="en-US" altLang="ko-KR" b="0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ko-KR" b="0" i="1">
                                <a:latin typeface="Cambria Math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b="0" i="1">
                                <a:latin typeface="Cambria Math"/>
                                <a:ea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altLang="ko-KR" b="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altLang="ko-KR" b="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US" altLang="ko-KR" b="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altLang="ko-KR" b="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US" altLang="ko-KR" b="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𝑧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altLang="ko-KR" dirty="0" smtClean="0"/>
                  <a:t> for particles in a cell</a:t>
                </a:r>
              </a:p>
              <a:p>
                <a:pPr lvl="1"/>
                <a:r>
                  <a:rPr lang="en-US" altLang="ko-KR" dirty="0" smtClean="0"/>
                  <a:t>Use the value for all particles in the cell</a:t>
                </a:r>
              </a:p>
            </p:txBody>
          </p:sp>
        </mc:Choice>
        <mc:Fallback xmlns="">
          <p:sp>
            <p:nvSpPr>
              <p:cNvPr id="3" name="내용 개체 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3"/>
                <a:stretch>
                  <a:fillRect l="-1630" t="-1348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59D27-ADC4-4FEA-B48D-322F84B3B55B}" type="slidenum">
              <a:rPr lang="ko-KR" altLang="en-US" smtClean="0"/>
              <a:t>73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25226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제목 1"/>
              <p:cNvSpPr>
                <a:spLocks noGrp="1"/>
              </p:cNvSpPr>
              <p:nvPr>
                <p:ph type="title"/>
              </p:nvPr>
            </p:nvSpPr>
            <p:spPr>
              <a:xfrm>
                <a:off x="305570" y="274638"/>
                <a:ext cx="8532860" cy="1143000"/>
              </a:xfrm>
              <a:effectLst>
                <a:reflection blurRad="6350" stA="52000" endA="300" endPos="35000" dir="5400000" sy="-100000" algn="bl" rotWithShape="0"/>
              </a:effectLst>
            </p:spPr>
            <p:txBody>
              <a:bodyPr>
                <a:noAutofit/>
              </a:bodyPr>
              <a:lstStyle/>
              <a:p>
                <a:r>
                  <a:rPr lang="en-US" altLang="ko-KR" sz="3600" dirty="0" smtClean="0">
                    <a:effectLst/>
                  </a:rPr>
                  <a:t>The Average, Expected Number of Neighbors of particles in a cell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3600" b="0" i="1">
                            <a:effectLst/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ko-KR" sz="3600" b="0" i="1">
                            <a:effectLst/>
                            <a:latin typeface="Cambria Math"/>
                          </a:rPr>
                          <m:t>𝐶</m:t>
                        </m:r>
                      </m:e>
                      <m:sub>
                        <m:r>
                          <a:rPr lang="en-US" altLang="ko-KR" sz="3600" b="0" i="1">
                            <a:effectLst/>
                            <a:latin typeface="Cambria Math"/>
                          </a:rPr>
                          <m:t>𝑞</m:t>
                        </m:r>
                      </m:sub>
                    </m:sSub>
                  </m:oMath>
                </a14:m>
                <a:endParaRPr lang="ko-KR" altLang="en-US" sz="3600" dirty="0">
                  <a:effectLst/>
                </a:endParaRPr>
              </a:p>
            </p:txBody>
          </p:sp>
        </mc:Choice>
        <mc:Fallback xmlns="">
          <p:sp>
            <p:nvSpPr>
              <p:cNvPr id="2" name="제목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305570" y="274638"/>
                <a:ext cx="8532860" cy="1143000"/>
              </a:xfrm>
              <a:blipFill rotWithShape="1">
                <a:blip r:embed="rId3"/>
                <a:stretch>
                  <a:fillRect t="-5514"/>
                </a:stretch>
              </a:blipFill>
              <a:effectLst>
                <a:reflection blurRad="6350" stA="52000" endA="300" endPos="35000" dir="5400000" sy="-100000" algn="bl" rotWithShape="0"/>
              </a:effectLst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59D27-ADC4-4FEA-B48D-322F84B3B55B}" type="slidenum">
              <a:rPr lang="ko-KR" altLang="en-US" smtClean="0"/>
              <a:t>74</a:t>
            </a:fld>
            <a:endParaRPr lang="ko-KR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544135" y="2492896"/>
                <a:ext cx="8055731" cy="12883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3200" b="1" i="1" smtClean="0">
                          <a:latin typeface="Cambria Math"/>
                        </a:rPr>
                        <m:t>𝑬</m:t>
                      </m:r>
                      <m:d>
                        <m:dPr>
                          <m:ctrlPr>
                            <a:rPr lang="en-US" altLang="ko-KR" sz="3200" b="1" i="1" smtClean="0"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ko-KR" sz="3200" b="1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ko-KR" sz="3200" b="1" i="1" smtClean="0">
                                  <a:latin typeface="Cambria Math"/>
                                </a:rPr>
                                <m:t>𝑪</m:t>
                              </m:r>
                            </m:e>
                            <m:sub>
                              <m:r>
                                <a:rPr lang="en-US" altLang="ko-KR" sz="3200" b="1" i="1" smtClean="0">
                                  <a:latin typeface="Cambria Math"/>
                                </a:rPr>
                                <m:t>𝒒</m:t>
                              </m:r>
                            </m:sub>
                          </m:sSub>
                        </m:e>
                      </m:d>
                      <m:r>
                        <a:rPr lang="en-US" altLang="ko-KR" sz="3200" b="1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ko-KR" sz="3200" b="1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altLang="ko-KR" sz="3200" b="1" i="1" smtClean="0">
                              <a:latin typeface="Cambria Math"/>
                            </a:rPr>
                            <m:t>𝟏</m:t>
                          </m:r>
                        </m:num>
                        <m:den>
                          <m:r>
                            <a:rPr lang="en-US" altLang="ko-KR" sz="3200" b="1" i="1" smtClean="0">
                              <a:latin typeface="Cambria Math"/>
                            </a:rPr>
                            <m:t>𝑽</m:t>
                          </m:r>
                          <m:d>
                            <m:dPr>
                              <m:ctrlPr>
                                <a:rPr lang="en-US" altLang="ko-KR" sz="3200" b="1" i="1" smtClean="0">
                                  <a:latin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ko-KR" sz="3200" b="1" i="1" smtClean="0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sz="3200" b="1" i="1" smtClean="0">
                                      <a:latin typeface="Cambria Math"/>
                                    </a:rPr>
                                    <m:t>𝑪</m:t>
                                  </m:r>
                                </m:e>
                                <m:sub>
                                  <m:r>
                                    <a:rPr lang="en-US" altLang="ko-KR" sz="3200" b="1" i="1" smtClean="0">
                                      <a:latin typeface="Cambria Math"/>
                                    </a:rPr>
                                    <m:t>𝒒</m:t>
                                  </m:r>
                                </m:sub>
                              </m:sSub>
                            </m:e>
                          </m:d>
                        </m:den>
                      </m:f>
                      <m:r>
                        <a:rPr lang="en-US" altLang="ko-KR" sz="3200" b="1" i="1" smtClean="0">
                          <a:latin typeface="Cambria Math"/>
                        </a:rPr>
                        <m:t>∗</m:t>
                      </m:r>
                      <m:nary>
                        <m:naryPr>
                          <m:ctrlPr>
                            <a:rPr lang="en-US" altLang="ko-KR" sz="3200" b="1" i="1" smtClean="0"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ko-KR" sz="3200" b="1" i="1" smtClean="0">
                              <a:latin typeface="Cambria Math"/>
                            </a:rPr>
                            <m:t>𝟎</m:t>
                          </m:r>
                        </m:sub>
                        <m:sup>
                          <m:r>
                            <a:rPr lang="en-US" altLang="ko-KR" sz="3200" b="1" i="1" smtClean="0">
                              <a:latin typeface="Cambria Math"/>
                            </a:rPr>
                            <m:t>𝒍</m:t>
                          </m:r>
                        </m:sup>
                        <m:e>
                          <m:nary>
                            <m:naryPr>
                              <m:ctrlPr>
                                <a:rPr lang="en-US" altLang="ko-KR" sz="3200" b="1" i="1" smtClean="0">
                                  <a:latin typeface="Cambria Math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altLang="ko-KR" sz="3200" b="1" i="1" smtClean="0">
                                  <a:latin typeface="Cambria Math"/>
                                </a:rPr>
                                <m:t>𝟎</m:t>
                              </m:r>
                            </m:sub>
                            <m:sup>
                              <m:r>
                                <a:rPr lang="en-US" altLang="ko-KR" sz="3200" b="1" i="1" smtClean="0">
                                  <a:latin typeface="Cambria Math"/>
                                </a:rPr>
                                <m:t>𝒍</m:t>
                              </m:r>
                            </m:sup>
                            <m:e>
                              <m:nary>
                                <m:naryPr>
                                  <m:ctrlPr>
                                    <a:rPr lang="en-US" altLang="ko-KR" sz="3200" b="1" i="1" smtClean="0">
                                      <a:latin typeface="Cambria Math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en-US" altLang="ko-KR" sz="3200" b="1" i="1" smtClean="0">
                                      <a:latin typeface="Cambria Math"/>
                                    </a:rPr>
                                    <m:t>𝟎</m:t>
                                  </m:r>
                                </m:sub>
                                <m:sup>
                                  <m:r>
                                    <a:rPr lang="en-US" altLang="ko-KR" sz="3200" b="1" i="1" smtClean="0">
                                      <a:latin typeface="Cambria Math"/>
                                    </a:rPr>
                                    <m:t>𝒍</m:t>
                                  </m:r>
                                </m:sup>
                                <m:e>
                                  <m:r>
                                    <a:rPr lang="en-US" altLang="ko-KR" sz="3200" b="1" i="1" smtClean="0">
                                      <a:latin typeface="Cambria Math"/>
                                    </a:rPr>
                                    <m:t>𝑬</m:t>
                                  </m:r>
                                  <m:d>
                                    <m:dPr>
                                      <m:ctrlPr>
                                        <a:rPr lang="en-US" altLang="ko-KR" sz="3200" b="1" i="1" smtClean="0"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altLang="ko-KR" sz="3200" b="1" i="1" smtClean="0"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ko-KR" sz="3200" b="1" i="1" smtClean="0">
                                              <a:latin typeface="Cambria Math"/>
                                            </a:rPr>
                                            <m:t>𝒑</m:t>
                                          </m:r>
                                        </m:e>
                                        <m:sub>
                                          <m:r>
                                            <a:rPr lang="en-US" altLang="ko-KR" sz="3200" b="1" i="1" smtClean="0">
                                              <a:latin typeface="Cambria Math"/>
                                            </a:rPr>
                                            <m:t>𝒙</m:t>
                                          </m:r>
                                          <m:r>
                                            <a:rPr lang="en-US" altLang="ko-KR" sz="3200" b="1" i="1" smtClean="0">
                                              <a:latin typeface="Cambria Math"/>
                                            </a:rPr>
                                            <m:t>,</m:t>
                                          </m:r>
                                          <m:r>
                                            <a:rPr lang="en-US" altLang="ko-KR" sz="3200" b="1" i="1" smtClean="0">
                                              <a:latin typeface="Cambria Math"/>
                                            </a:rPr>
                                            <m:t>𝒚</m:t>
                                          </m:r>
                                          <m:r>
                                            <a:rPr lang="en-US" altLang="ko-KR" sz="3200" b="1" i="1" smtClean="0">
                                              <a:latin typeface="Cambria Math"/>
                                            </a:rPr>
                                            <m:t>,</m:t>
                                          </m:r>
                                          <m:r>
                                            <a:rPr lang="en-US" altLang="ko-KR" sz="3200" b="1" i="1" smtClean="0">
                                              <a:latin typeface="Cambria Math"/>
                                            </a:rPr>
                                            <m:t>𝒛</m:t>
                                          </m:r>
                                        </m:sub>
                                      </m:sSub>
                                    </m:e>
                                  </m:d>
                                  <m:r>
                                    <a:rPr lang="en-US" altLang="ko-KR" sz="3200" b="1" i="1" smtClean="0">
                                      <a:latin typeface="Cambria Math"/>
                                    </a:rPr>
                                    <m:t>𝒅𝒙</m:t>
                                  </m:r>
                                </m:e>
                              </m:nary>
                              <m:r>
                                <a:rPr lang="en-US" altLang="ko-KR" sz="3200" b="1" i="1" smtClean="0">
                                  <a:latin typeface="Cambria Math"/>
                                </a:rPr>
                                <m:t>𝒅𝒚</m:t>
                              </m:r>
                            </m:e>
                          </m:nary>
                          <m:r>
                            <a:rPr lang="en-US" altLang="ko-KR" sz="3200" b="1" i="1" smtClean="0">
                              <a:latin typeface="Cambria Math"/>
                            </a:rPr>
                            <m:t>𝒅𝒛</m:t>
                          </m:r>
                        </m:e>
                      </m:nary>
                    </m:oMath>
                  </m:oMathPara>
                </a14:m>
                <a:endParaRPr lang="en-US" altLang="ko-KR" sz="3200" b="1" dirty="0" smtClean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135" y="2492896"/>
                <a:ext cx="8055731" cy="1288366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611560" y="4365104"/>
                <a:ext cx="8082854" cy="6717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b="1" dirty="0" smtClean="0"/>
                  <a:t>- </a:t>
                </a:r>
                <a14:m>
                  <m:oMath xmlns:m="http://schemas.openxmlformats.org/officeDocument/2006/math">
                    <m:r>
                      <a:rPr lang="en-US" altLang="ko-KR" i="1">
                        <a:latin typeface="Cambria Math"/>
                      </a:rPr>
                      <m:t>𝑙</m:t>
                    </m:r>
                  </m:oMath>
                </a14:m>
                <a:r>
                  <a:rPr lang="en-US" altLang="ko-KR" dirty="0" smtClean="0"/>
                  <a:t> is the length of a cell along each dimension</a:t>
                </a:r>
              </a:p>
              <a:p>
                <a:r>
                  <a:rPr lang="en-US" altLang="ko-KR" dirty="0" smtClean="0"/>
                  <a:t>-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b="1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ko-KR" b="1" i="1">
                            <a:latin typeface="Cambria Math"/>
                          </a:rPr>
                          <m:t>𝒑</m:t>
                        </m:r>
                      </m:e>
                      <m:sub>
                        <m:r>
                          <a:rPr lang="en-US" altLang="ko-KR" b="1" i="1">
                            <a:latin typeface="Cambria Math"/>
                          </a:rPr>
                          <m:t>𝒙</m:t>
                        </m:r>
                        <m:r>
                          <a:rPr lang="en-US" altLang="ko-KR" b="1" i="1">
                            <a:latin typeface="Cambria Math"/>
                          </a:rPr>
                          <m:t>,</m:t>
                        </m:r>
                        <m:r>
                          <a:rPr lang="en-US" altLang="ko-KR" b="1" i="1">
                            <a:latin typeface="Cambria Math"/>
                          </a:rPr>
                          <m:t>𝒚</m:t>
                        </m:r>
                        <m:r>
                          <a:rPr lang="en-US" altLang="ko-KR" b="1" i="1">
                            <a:latin typeface="Cambria Math"/>
                          </a:rPr>
                          <m:t>,</m:t>
                        </m:r>
                        <m:r>
                          <a:rPr lang="en-US" altLang="ko-KR" b="1" i="1">
                            <a:latin typeface="Cambria Math"/>
                          </a:rPr>
                          <m:t>𝒛</m:t>
                        </m:r>
                      </m:sub>
                    </m:sSub>
                  </m:oMath>
                </a14:m>
                <a:r>
                  <a:rPr lang="en-US" altLang="ko-KR" dirty="0" smtClean="0"/>
                  <a:t> is a particle positioned at (x, y, z) on a local coordinate space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ko-KR" i="1">
                            <a:latin typeface="Cambria Math"/>
                          </a:rPr>
                          <m:t>𝐶</m:t>
                        </m:r>
                      </m:e>
                      <m:sub>
                        <m:r>
                          <a:rPr lang="en-US" altLang="ko-KR" i="1">
                            <a:latin typeface="Cambria Math"/>
                          </a:rPr>
                          <m:t>𝑞</m:t>
                        </m:r>
                      </m:sub>
                    </m:sSub>
                  </m:oMath>
                </a14:m>
                <a:r>
                  <a:rPr lang="en-US" altLang="ko-KR" dirty="0" smtClean="0"/>
                  <a:t> </a:t>
                </a: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560" y="4365104"/>
                <a:ext cx="8082854" cy="671787"/>
              </a:xfrm>
              <a:prstGeom prst="rect">
                <a:avLst/>
              </a:prstGeom>
              <a:blipFill rotWithShape="1">
                <a:blip r:embed="rId5"/>
                <a:stretch>
                  <a:fillRect l="-603" t="-4545" b="-9091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직사각형 7"/>
          <p:cNvSpPr/>
          <p:nvPr/>
        </p:nvSpPr>
        <p:spPr>
          <a:xfrm>
            <a:off x="3779912" y="2492896"/>
            <a:ext cx="4680520" cy="1288366"/>
          </a:xfrm>
          <a:prstGeom prst="rect">
            <a:avLst/>
          </a:prstGeom>
          <a:noFill/>
          <a:ln w="19050">
            <a:solidFill>
              <a:schemeClr val="accent6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직사각형 9"/>
          <p:cNvSpPr/>
          <p:nvPr/>
        </p:nvSpPr>
        <p:spPr>
          <a:xfrm>
            <a:off x="3707904" y="2031231"/>
            <a:ext cx="55623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400" b="1" dirty="0">
                <a:solidFill>
                  <a:schemeClr val="accent6"/>
                </a:solidFill>
              </a:rPr>
              <a:t>Expensive to compute </a:t>
            </a:r>
            <a:r>
              <a:rPr lang="en-US" altLang="ko-KR" sz="2400" b="1" dirty="0" smtClean="0">
                <a:solidFill>
                  <a:schemeClr val="accent6"/>
                </a:solidFill>
              </a:rPr>
              <a:t>at </a:t>
            </a:r>
            <a:r>
              <a:rPr lang="en-US" altLang="ko-KR" sz="2400" b="1" dirty="0">
                <a:solidFill>
                  <a:schemeClr val="accent6"/>
                </a:solidFill>
              </a:rPr>
              <a:t>runtime</a:t>
            </a:r>
          </a:p>
        </p:txBody>
      </p:sp>
    </p:spTree>
    <p:extLst>
      <p:ext uri="{BB962C8B-B14F-4D97-AF65-F5344CB8AC3E}">
        <p14:creationId xmlns:p14="http://schemas.microsoft.com/office/powerpoint/2010/main" val="1218925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59D27-ADC4-4FEA-B48D-322F84B3B55B}" type="slidenum">
              <a:rPr lang="ko-KR" altLang="en-US" smtClean="0"/>
              <a:t>75</a:t>
            </a:fld>
            <a:endParaRPr lang="ko-KR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직사각형 5"/>
              <p:cNvSpPr/>
              <p:nvPr/>
            </p:nvSpPr>
            <p:spPr>
              <a:xfrm>
                <a:off x="1763687" y="3781262"/>
                <a:ext cx="6079549" cy="130702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3200" b="1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ko-KR" sz="3200" b="1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altLang="ko-KR" sz="3200" b="1" i="1">
                              <a:latin typeface="Cambria Math"/>
                            </a:rPr>
                            <m:t>𝟏</m:t>
                          </m:r>
                        </m:num>
                        <m:den>
                          <m:r>
                            <a:rPr lang="en-US" altLang="ko-KR" sz="3200" b="1" i="1">
                              <a:latin typeface="Cambria Math"/>
                            </a:rPr>
                            <m:t>𝑽</m:t>
                          </m:r>
                          <m:d>
                            <m:dPr>
                              <m:ctrlPr>
                                <a:rPr lang="en-US" altLang="ko-KR" sz="3200" b="1" i="1">
                                  <a:latin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ko-KR" sz="3200" b="1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sz="3200" b="1" i="1">
                                      <a:latin typeface="Cambria Math"/>
                                    </a:rPr>
                                    <m:t>𝑪</m:t>
                                  </m:r>
                                </m:e>
                                <m:sub>
                                  <m:r>
                                    <a:rPr lang="en-US" altLang="ko-KR" sz="3200" b="1" i="1">
                                      <a:latin typeface="Cambria Math"/>
                                    </a:rPr>
                                    <m:t>𝒒</m:t>
                                  </m:r>
                                </m:sub>
                              </m:sSub>
                            </m:e>
                          </m:d>
                        </m:den>
                      </m:f>
                      <m:r>
                        <a:rPr lang="en-US" altLang="ko-KR" sz="3200" b="1" i="1">
                          <a:latin typeface="Cambria Math"/>
                        </a:rPr>
                        <m:t>∗</m:t>
                      </m:r>
                      <m:r>
                        <a:rPr lang="en-US" altLang="ko-KR" sz="3200" b="1" i="0" smtClean="0">
                          <a:latin typeface="Cambria Math"/>
                        </a:rPr>
                        <m:t> </m:t>
                      </m:r>
                      <m:nary>
                        <m:naryPr>
                          <m:chr m:val="∑"/>
                          <m:limLoc m:val="subSup"/>
                          <m:supHide m:val="on"/>
                          <m:ctrlPr>
                            <a:rPr lang="en-US" altLang="ko-KR" sz="3200" b="1" i="1" smtClean="0"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9"/>
                            </m:rPr>
                            <a:rPr lang="en-US" altLang="ko-KR" sz="3200" b="1" i="1" smtClean="0">
                              <a:latin typeface="Cambria Math"/>
                            </a:rPr>
                            <m:t>𝒊</m:t>
                          </m:r>
                        </m:sub>
                        <m:sup/>
                        <m:e>
                          <m:r>
                            <a:rPr lang="en-US" altLang="ko-KR" sz="3200" b="1" i="1" smtClean="0">
                              <a:latin typeface="Cambria Math"/>
                            </a:rPr>
                            <m:t>𝒏</m:t>
                          </m:r>
                          <m:d>
                            <m:dPr>
                              <m:ctrlPr>
                                <a:rPr lang="en-US" altLang="ko-KR" sz="3200" b="1" i="1" smtClean="0">
                                  <a:latin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ko-KR" sz="3200" b="1" i="1" smtClean="0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sz="3200" b="1" i="1" smtClean="0">
                                      <a:latin typeface="Cambria Math"/>
                                    </a:rPr>
                                    <m:t>𝑪</m:t>
                                  </m:r>
                                </m:e>
                                <m:sub>
                                  <m:r>
                                    <a:rPr lang="en-US" altLang="ko-KR" sz="3200" b="1" i="1" smtClean="0">
                                      <a:latin typeface="Cambria Math"/>
                                    </a:rPr>
                                    <m:t>𝒊</m:t>
                                  </m:r>
                                </m:sub>
                              </m:sSub>
                            </m:e>
                          </m:d>
                          <m:r>
                            <a:rPr lang="en-US" altLang="ko-KR" sz="3200" b="1" i="1" smtClean="0">
                              <a:latin typeface="Cambria Math"/>
                            </a:rPr>
                            <m:t>∗</m:t>
                          </m:r>
                          <m:f>
                            <m:fPr>
                              <m:ctrlPr>
                                <a:rPr lang="en-US" altLang="ko-KR" sz="3200" b="1" i="1" smtClean="0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US" altLang="ko-KR" sz="3200" b="1" i="1" smtClean="0">
                                  <a:latin typeface="Cambria Math"/>
                                </a:rPr>
                                <m:t>𝑫</m:t>
                              </m:r>
                              <m:d>
                                <m:dPr>
                                  <m:ctrlPr>
                                    <a:rPr lang="en-US" altLang="ko-KR" sz="3200" b="1" i="1" smtClean="0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ko-KR" sz="3200" b="1" i="1" smtClean="0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ko-KR" sz="3200" b="1" i="1" smtClean="0">
                                          <a:latin typeface="Cambria Math"/>
                                        </a:rPr>
                                        <m:t>𝑪</m:t>
                                      </m:r>
                                    </m:e>
                                    <m:sub>
                                      <m:r>
                                        <a:rPr lang="en-US" altLang="ko-KR" sz="3200" b="1" i="1" smtClean="0">
                                          <a:latin typeface="Cambria Math"/>
                                        </a:rPr>
                                        <m:t>𝒒</m:t>
                                      </m:r>
                                    </m:sub>
                                  </m:sSub>
                                  <m:r>
                                    <a:rPr lang="en-US" altLang="ko-KR" sz="3200" b="1" i="1" smtClean="0">
                                      <a:latin typeface="Cambria Math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US" altLang="ko-KR" sz="3200" b="1" i="1" smtClean="0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ko-KR" sz="3200" b="1" i="1" smtClean="0">
                                          <a:latin typeface="Cambria Math"/>
                                        </a:rPr>
                                        <m:t>𝑪</m:t>
                                      </m:r>
                                    </m:e>
                                    <m:sub>
                                      <m:r>
                                        <a:rPr lang="en-US" altLang="ko-KR" sz="3200" b="1" i="1" smtClean="0">
                                          <a:latin typeface="Cambria Math"/>
                                        </a:rPr>
                                        <m:t>𝒊</m:t>
                                      </m:r>
                                    </m:sub>
                                  </m:sSub>
                                </m:e>
                              </m:d>
                            </m:num>
                            <m:den>
                              <m:r>
                                <a:rPr lang="en-US" altLang="ko-KR" sz="3200" b="1" i="1" smtClean="0">
                                  <a:latin typeface="Cambria Math"/>
                                </a:rPr>
                                <m:t>𝑽</m:t>
                              </m:r>
                              <m:d>
                                <m:dPr>
                                  <m:ctrlPr>
                                    <a:rPr lang="en-US" altLang="ko-KR" sz="3200" b="1" i="1" smtClean="0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ko-KR" sz="3200" b="1" i="1" smtClean="0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ko-KR" sz="3200" b="1" i="1" smtClean="0">
                                          <a:latin typeface="Cambria Math"/>
                                        </a:rPr>
                                        <m:t>𝑪</m:t>
                                      </m:r>
                                    </m:e>
                                    <m:sub>
                                      <m:r>
                                        <a:rPr lang="en-US" altLang="ko-KR" sz="3200" b="1" i="1" smtClean="0">
                                          <a:latin typeface="Cambria Math"/>
                                        </a:rPr>
                                        <m:t>𝒊</m:t>
                                      </m:r>
                                    </m:sub>
                                  </m:sSub>
                                </m:e>
                              </m:d>
                            </m:den>
                          </m:f>
                        </m:e>
                      </m:nary>
                    </m:oMath>
                  </m:oMathPara>
                </a14:m>
                <a:endParaRPr lang="en-US" altLang="ko-KR" sz="3200" b="1" dirty="0" smtClean="0"/>
              </a:p>
            </p:txBody>
          </p:sp>
        </mc:Choice>
        <mc:Fallback xmlns="">
          <p:sp>
            <p:nvSpPr>
              <p:cNvPr id="6" name="직사각형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3687" y="3781262"/>
                <a:ext cx="6079549" cy="1307024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544135" y="2492896"/>
                <a:ext cx="8055731" cy="12883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3200" b="1" i="1" smtClean="0">
                          <a:latin typeface="Cambria Math"/>
                        </a:rPr>
                        <m:t>𝑬</m:t>
                      </m:r>
                      <m:d>
                        <m:dPr>
                          <m:ctrlPr>
                            <a:rPr lang="en-US" altLang="ko-KR" sz="3200" b="1" i="1" smtClean="0"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ko-KR" sz="3200" b="1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ko-KR" sz="3200" b="1" i="1" smtClean="0">
                                  <a:latin typeface="Cambria Math"/>
                                </a:rPr>
                                <m:t>𝑪</m:t>
                              </m:r>
                            </m:e>
                            <m:sub>
                              <m:r>
                                <a:rPr lang="en-US" altLang="ko-KR" sz="3200" b="1" i="1" smtClean="0">
                                  <a:latin typeface="Cambria Math"/>
                                </a:rPr>
                                <m:t>𝒒</m:t>
                              </m:r>
                            </m:sub>
                          </m:sSub>
                        </m:e>
                      </m:d>
                      <m:r>
                        <a:rPr lang="en-US" altLang="ko-KR" sz="3200" b="1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ko-KR" sz="3200" b="1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altLang="ko-KR" sz="3200" b="1" i="1" smtClean="0">
                              <a:latin typeface="Cambria Math"/>
                            </a:rPr>
                            <m:t>𝟏</m:t>
                          </m:r>
                        </m:num>
                        <m:den>
                          <m:r>
                            <a:rPr lang="en-US" altLang="ko-KR" sz="3200" b="1" i="1" smtClean="0">
                              <a:latin typeface="Cambria Math"/>
                            </a:rPr>
                            <m:t>𝑽</m:t>
                          </m:r>
                          <m:d>
                            <m:dPr>
                              <m:ctrlPr>
                                <a:rPr lang="en-US" altLang="ko-KR" sz="3200" b="1" i="1" smtClean="0">
                                  <a:latin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ko-KR" sz="3200" b="1" i="1" smtClean="0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sz="3200" b="1" i="1" smtClean="0">
                                      <a:latin typeface="Cambria Math"/>
                                    </a:rPr>
                                    <m:t>𝑪</m:t>
                                  </m:r>
                                </m:e>
                                <m:sub>
                                  <m:r>
                                    <a:rPr lang="en-US" altLang="ko-KR" sz="3200" b="1" i="1" smtClean="0">
                                      <a:latin typeface="Cambria Math"/>
                                    </a:rPr>
                                    <m:t>𝒒</m:t>
                                  </m:r>
                                </m:sub>
                              </m:sSub>
                            </m:e>
                          </m:d>
                        </m:den>
                      </m:f>
                      <m:r>
                        <a:rPr lang="en-US" altLang="ko-KR" sz="3200" b="1" i="1" smtClean="0">
                          <a:latin typeface="Cambria Math"/>
                        </a:rPr>
                        <m:t>∗</m:t>
                      </m:r>
                      <m:nary>
                        <m:naryPr>
                          <m:ctrlPr>
                            <a:rPr lang="en-US" altLang="ko-KR" sz="3200" b="1" i="1" smtClean="0"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ko-KR" sz="3200" b="1" i="1" smtClean="0">
                              <a:latin typeface="Cambria Math"/>
                            </a:rPr>
                            <m:t>𝟎</m:t>
                          </m:r>
                        </m:sub>
                        <m:sup>
                          <m:r>
                            <a:rPr lang="en-US" altLang="ko-KR" sz="3200" b="1" i="1" smtClean="0">
                              <a:latin typeface="Cambria Math"/>
                            </a:rPr>
                            <m:t>𝒍</m:t>
                          </m:r>
                        </m:sup>
                        <m:e>
                          <m:nary>
                            <m:naryPr>
                              <m:ctrlPr>
                                <a:rPr lang="en-US" altLang="ko-KR" sz="3200" b="1" i="1" smtClean="0">
                                  <a:latin typeface="Cambria Math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altLang="ko-KR" sz="3200" b="1" i="1" smtClean="0">
                                  <a:latin typeface="Cambria Math"/>
                                </a:rPr>
                                <m:t>𝟎</m:t>
                              </m:r>
                            </m:sub>
                            <m:sup>
                              <m:r>
                                <a:rPr lang="en-US" altLang="ko-KR" sz="3200" b="1" i="1" smtClean="0">
                                  <a:latin typeface="Cambria Math"/>
                                </a:rPr>
                                <m:t>𝒍</m:t>
                              </m:r>
                            </m:sup>
                            <m:e>
                              <m:nary>
                                <m:naryPr>
                                  <m:ctrlPr>
                                    <a:rPr lang="en-US" altLang="ko-KR" sz="3200" b="1" i="1" smtClean="0">
                                      <a:latin typeface="Cambria Math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en-US" altLang="ko-KR" sz="3200" b="1" i="1" smtClean="0">
                                      <a:latin typeface="Cambria Math"/>
                                    </a:rPr>
                                    <m:t>𝟎</m:t>
                                  </m:r>
                                </m:sub>
                                <m:sup>
                                  <m:r>
                                    <a:rPr lang="en-US" altLang="ko-KR" sz="3200" b="1" i="1" smtClean="0">
                                      <a:latin typeface="Cambria Math"/>
                                    </a:rPr>
                                    <m:t>𝒍</m:t>
                                  </m:r>
                                </m:sup>
                                <m:e>
                                  <m:r>
                                    <a:rPr lang="en-US" altLang="ko-KR" sz="3200" b="1" i="1" smtClean="0">
                                      <a:latin typeface="Cambria Math"/>
                                    </a:rPr>
                                    <m:t>𝑬</m:t>
                                  </m:r>
                                  <m:d>
                                    <m:dPr>
                                      <m:ctrlPr>
                                        <a:rPr lang="en-US" altLang="ko-KR" sz="3200" b="1" i="1" smtClean="0"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altLang="ko-KR" sz="3200" b="1" i="1" smtClean="0"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ko-KR" sz="3200" b="1" i="1" smtClean="0">
                                              <a:latin typeface="Cambria Math"/>
                                            </a:rPr>
                                            <m:t>𝒑</m:t>
                                          </m:r>
                                        </m:e>
                                        <m:sub>
                                          <m:r>
                                            <a:rPr lang="en-US" altLang="ko-KR" sz="3200" b="1" i="1" smtClean="0">
                                              <a:latin typeface="Cambria Math"/>
                                            </a:rPr>
                                            <m:t>𝒙</m:t>
                                          </m:r>
                                          <m:r>
                                            <a:rPr lang="en-US" altLang="ko-KR" sz="3200" b="1" i="1" smtClean="0">
                                              <a:latin typeface="Cambria Math"/>
                                            </a:rPr>
                                            <m:t>,</m:t>
                                          </m:r>
                                          <m:r>
                                            <a:rPr lang="en-US" altLang="ko-KR" sz="3200" b="1" i="1" smtClean="0">
                                              <a:latin typeface="Cambria Math"/>
                                            </a:rPr>
                                            <m:t>𝒚</m:t>
                                          </m:r>
                                          <m:r>
                                            <a:rPr lang="en-US" altLang="ko-KR" sz="3200" b="1" i="1" smtClean="0">
                                              <a:latin typeface="Cambria Math"/>
                                            </a:rPr>
                                            <m:t>,</m:t>
                                          </m:r>
                                          <m:r>
                                            <a:rPr lang="en-US" altLang="ko-KR" sz="3200" b="1" i="1" smtClean="0">
                                              <a:latin typeface="Cambria Math"/>
                                            </a:rPr>
                                            <m:t>𝒛</m:t>
                                          </m:r>
                                        </m:sub>
                                      </m:sSub>
                                    </m:e>
                                  </m:d>
                                  <m:r>
                                    <a:rPr lang="en-US" altLang="ko-KR" sz="3200" b="1" i="1" smtClean="0">
                                      <a:latin typeface="Cambria Math"/>
                                    </a:rPr>
                                    <m:t>𝒅𝒙</m:t>
                                  </m:r>
                                </m:e>
                              </m:nary>
                              <m:r>
                                <a:rPr lang="en-US" altLang="ko-KR" sz="3200" b="1" i="1" smtClean="0">
                                  <a:latin typeface="Cambria Math"/>
                                </a:rPr>
                                <m:t>𝒅𝒚</m:t>
                              </m:r>
                            </m:e>
                          </m:nary>
                          <m:r>
                            <a:rPr lang="en-US" altLang="ko-KR" sz="3200" b="1" i="1" smtClean="0">
                              <a:latin typeface="Cambria Math"/>
                            </a:rPr>
                            <m:t>𝒅𝒛</m:t>
                          </m:r>
                        </m:e>
                      </m:nary>
                    </m:oMath>
                  </m:oMathPara>
                </a14:m>
                <a:endParaRPr lang="en-US" altLang="ko-KR" sz="3200" b="1" dirty="0" smtClean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135" y="2492896"/>
                <a:ext cx="8055731" cy="1288366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971600" y="5229200"/>
                <a:ext cx="7516866" cy="9303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2400" b="0" i="1" smtClean="0">
                          <a:latin typeface="Cambria Math"/>
                        </a:rPr>
                        <m:t>𝐷</m:t>
                      </m:r>
                      <m:d>
                        <m:dPr>
                          <m:ctrlPr>
                            <a:rPr lang="en-US" altLang="ko-KR" sz="2400" b="0" i="1" smtClean="0"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ko-KR" sz="24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ko-KR" sz="2400" b="0" i="1" smtClean="0">
                                  <a:latin typeface="Cambria Math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altLang="ko-KR" sz="2400" b="0" i="1" smtClean="0">
                                  <a:latin typeface="Cambria Math"/>
                                </a:rPr>
                                <m:t>𝑞</m:t>
                              </m:r>
                            </m:sub>
                          </m:sSub>
                          <m:r>
                            <a:rPr lang="en-US" altLang="ko-KR" sz="2400" b="0" i="1" smtClean="0">
                              <a:latin typeface="Cambria Math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ko-KR" sz="24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ko-KR" sz="2400" b="0" i="1" smtClean="0">
                                  <a:latin typeface="Cambria Math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altLang="ko-KR" sz="2400" b="0" i="1" smtClean="0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US" altLang="ko-KR" sz="2400" b="0" i="1" smtClean="0">
                          <a:latin typeface="Cambria Math"/>
                        </a:rPr>
                        <m:t>= </m:t>
                      </m:r>
                      <m:nary>
                        <m:naryPr>
                          <m:ctrlPr>
                            <a:rPr lang="en-US" altLang="ko-KR" sz="2400" b="0" i="1" smtClean="0"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ko-KR" sz="2400" b="0" i="1" smtClean="0">
                              <a:latin typeface="Cambria Math"/>
                            </a:rPr>
                            <m:t>0</m:t>
                          </m:r>
                        </m:sub>
                        <m:sup>
                          <m:r>
                            <a:rPr lang="en-US" altLang="ko-KR" sz="2400" b="0" i="1" smtClean="0">
                              <a:latin typeface="Cambria Math"/>
                            </a:rPr>
                            <m:t>𝑙</m:t>
                          </m:r>
                        </m:sup>
                        <m:e>
                          <m:nary>
                            <m:naryPr>
                              <m:ctrlPr>
                                <a:rPr lang="en-US" altLang="ko-KR" sz="2400" b="0" i="1" smtClean="0">
                                  <a:latin typeface="Cambria Math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altLang="ko-KR" sz="2400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altLang="ko-KR" sz="2400" b="0" i="1" smtClean="0">
                                  <a:latin typeface="Cambria Math"/>
                                </a:rPr>
                                <m:t>𝑙</m:t>
                              </m:r>
                            </m:sup>
                            <m:e>
                              <m:nary>
                                <m:naryPr>
                                  <m:ctrlPr>
                                    <a:rPr lang="en-US" altLang="ko-KR" sz="2400" b="0" i="1" smtClean="0">
                                      <a:latin typeface="Cambria Math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en-US" altLang="ko-KR" sz="2400" b="0" i="1" smtClean="0">
                                      <a:latin typeface="Cambria Math"/>
                                    </a:rPr>
                                    <m:t>0</m:t>
                                  </m:r>
                                </m:sub>
                                <m:sup>
                                  <m:r>
                                    <a:rPr lang="en-US" altLang="ko-KR" sz="2400" b="0" i="1" smtClean="0">
                                      <a:latin typeface="Cambria Math"/>
                                    </a:rPr>
                                    <m:t>𝑙</m:t>
                                  </m:r>
                                </m:sup>
                                <m:e>
                                  <m:r>
                                    <a:rPr lang="en-US" altLang="ko-KR" sz="2400" b="0" i="1" smtClean="0">
                                      <a:latin typeface="Cambria Math"/>
                                    </a:rPr>
                                    <m:t>𝑂𝑣𝑒𝑟𝑙𝑎𝑝</m:t>
                                  </m:r>
                                  <m:d>
                                    <m:dPr>
                                      <m:ctrlPr>
                                        <a:rPr lang="en-US" altLang="ko-KR" sz="2400" b="0" i="1" smtClean="0"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ko-KR" sz="2400" b="0" i="1" smtClean="0">
                                          <a:latin typeface="Cambria Math"/>
                                        </a:rPr>
                                        <m:t>𝑆</m:t>
                                      </m:r>
                                      <m:d>
                                        <m:dPr>
                                          <m:ctrlPr>
                                            <a:rPr lang="en-US" altLang="ko-KR" sz="2400" b="0" i="1" smtClean="0">
                                              <a:latin typeface="Cambria Math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altLang="ko-KR" sz="2400" b="0" i="1" smtClean="0">
                                                  <a:latin typeface="Cambria Math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altLang="ko-KR" sz="2400" b="0" i="1" smtClean="0">
                                                  <a:latin typeface="Cambria Math"/>
                                                </a:rPr>
                                                <m:t>𝑃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altLang="ko-KR" sz="2400" b="0" i="1" smtClean="0">
                                                  <a:latin typeface="Cambria Math"/>
                                                </a:rPr>
                                                <m:t>𝑥</m:t>
                                              </m:r>
                                              <m:r>
                                                <a:rPr lang="en-US" altLang="ko-KR" sz="2400" b="0" i="1" smtClean="0">
                                                  <a:latin typeface="Cambria Math"/>
                                                </a:rPr>
                                                <m:t>,</m:t>
                                              </m:r>
                                              <m:r>
                                                <a:rPr lang="en-US" altLang="ko-KR" sz="2400" b="0" i="1" smtClean="0">
                                                  <a:latin typeface="Cambria Math"/>
                                                </a:rPr>
                                                <m:t>𝑦</m:t>
                                              </m:r>
                                              <m:r>
                                                <a:rPr lang="en-US" altLang="ko-KR" sz="2400" b="0" i="1" smtClean="0">
                                                  <a:latin typeface="Cambria Math"/>
                                                </a:rPr>
                                                <m:t>,</m:t>
                                              </m:r>
                                              <m:r>
                                                <a:rPr lang="en-US" altLang="ko-KR" sz="2400" b="0" i="1" smtClean="0">
                                                  <a:latin typeface="Cambria Math"/>
                                                </a:rPr>
                                                <m:t>𝑧</m:t>
                                              </m:r>
                                            </m:sub>
                                          </m:sSub>
                                          <m:r>
                                            <a:rPr lang="en-US" altLang="ko-KR" sz="2400" b="0" i="1" smtClean="0">
                                              <a:latin typeface="Cambria Math"/>
                                            </a:rPr>
                                            <m:t>, </m:t>
                                          </m:r>
                                          <m:r>
                                            <a:rPr lang="ko-KR" altLang="en-US" sz="2400" b="0" i="1" smtClean="0">
                                              <a:latin typeface="Cambria Math"/>
                                            </a:rPr>
                                            <m:t>𝜀</m:t>
                                          </m:r>
                                        </m:e>
                                      </m:d>
                                      <m:r>
                                        <a:rPr lang="en-US" altLang="ko-KR" sz="2400" b="0" i="1" smtClean="0">
                                          <a:latin typeface="Cambria Math"/>
                                        </a:rPr>
                                        <m:t>, </m:t>
                                      </m:r>
                                      <m:sSub>
                                        <m:sSubPr>
                                          <m:ctrlPr>
                                            <a:rPr lang="en-US" altLang="ko-KR" sz="2400" b="0" i="1" smtClean="0"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ko-KR" sz="2400" b="0" i="1" smtClean="0">
                                              <a:latin typeface="Cambria Math"/>
                                            </a:rPr>
                                            <m:t>𝐶</m:t>
                                          </m:r>
                                        </m:e>
                                        <m:sub>
                                          <m:r>
                                            <a:rPr lang="en-US" altLang="ko-KR" sz="2400" b="0" i="1" smtClean="0">
                                              <a:latin typeface="Cambria Math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e>
                                  </m:d>
                                  <m:r>
                                    <a:rPr lang="en-US" altLang="ko-KR" sz="2400" b="0" i="1" smtClean="0">
                                      <a:latin typeface="Cambria Math"/>
                                    </a:rPr>
                                    <m:t>𝑑𝑥</m:t>
                                  </m:r>
                                </m:e>
                              </m:nary>
                              <m:r>
                                <a:rPr lang="en-US" altLang="ko-KR" sz="2400" b="0" i="1" smtClean="0">
                                  <a:latin typeface="Cambria Math"/>
                                </a:rPr>
                                <m:t>𝑑𝑦</m:t>
                              </m:r>
                            </m:e>
                          </m:nary>
                          <m:r>
                            <a:rPr lang="en-US" altLang="ko-KR" sz="2400" b="0" i="1" smtClean="0">
                              <a:latin typeface="Cambria Math"/>
                            </a:rPr>
                            <m:t>𝑑𝑧</m:t>
                          </m:r>
                          <m:r>
                            <a:rPr lang="en-US" altLang="ko-KR" sz="2400" b="0" i="1" smtClean="0">
                              <a:latin typeface="Cambria Math"/>
                            </a:rPr>
                            <m:t> </m:t>
                          </m:r>
                        </m:e>
                      </m:nary>
                    </m:oMath>
                  </m:oMathPara>
                </a14:m>
                <a:endParaRPr lang="ko-KR" altLang="en-US" sz="24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600" y="5229200"/>
                <a:ext cx="7516866" cy="930383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제목 1"/>
              <p:cNvSpPr>
                <a:spLocks noGrp="1"/>
              </p:cNvSpPr>
              <p:nvPr>
                <p:ph type="title"/>
              </p:nvPr>
            </p:nvSpPr>
            <p:spPr>
              <a:xfrm>
                <a:off x="305570" y="274638"/>
                <a:ext cx="8532860" cy="1143000"/>
              </a:xfrm>
              <a:effectLst>
                <a:reflection blurRad="6350" stA="52000" endA="300" endPos="35000" dir="5400000" sy="-100000" algn="bl" rotWithShape="0"/>
              </a:effectLst>
            </p:spPr>
            <p:txBody>
              <a:bodyPr>
                <a:noAutofit/>
              </a:bodyPr>
              <a:lstStyle/>
              <a:p>
                <a:r>
                  <a:rPr lang="en-US" altLang="ko-KR" sz="3600" dirty="0" smtClean="0">
                    <a:effectLst/>
                  </a:rPr>
                  <a:t>The Average, Expected Number of Neighbors of particles in a cell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3600" b="0" i="1">
                            <a:effectLst/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ko-KR" sz="3600" b="0" i="1">
                            <a:effectLst/>
                            <a:latin typeface="Cambria Math"/>
                          </a:rPr>
                          <m:t>𝐶</m:t>
                        </m:r>
                      </m:e>
                      <m:sub>
                        <m:r>
                          <a:rPr lang="en-US" altLang="ko-KR" sz="3600" b="0" i="1">
                            <a:effectLst/>
                            <a:latin typeface="Cambria Math"/>
                          </a:rPr>
                          <m:t>𝑞</m:t>
                        </m:r>
                      </m:sub>
                    </m:sSub>
                  </m:oMath>
                </a14:m>
                <a:endParaRPr lang="ko-KR" altLang="en-US" sz="3600" dirty="0">
                  <a:effectLst/>
                </a:endParaRPr>
              </a:p>
            </p:txBody>
          </p:sp>
        </mc:Choice>
        <mc:Fallback xmlns="">
          <p:sp>
            <p:nvSpPr>
              <p:cNvPr id="13" name="제목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305570" y="274638"/>
                <a:ext cx="8532860" cy="1143000"/>
              </a:xfrm>
              <a:blipFill rotWithShape="1">
                <a:blip r:embed="rId6"/>
                <a:stretch>
                  <a:fillRect t="-5514"/>
                </a:stretch>
              </a:blipFill>
              <a:effectLst>
                <a:reflection blurRad="6350" stA="52000" endA="300" endPos="35000" dir="5400000" sy="-100000" algn="bl" rotWithShape="0"/>
              </a:effectLst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97678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내용 개체 틀 6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altLang="ko-KR" dirty="0" smtClean="0">
                    <a:solidFill>
                      <a:schemeClr val="accent6"/>
                    </a:solidFill>
                  </a:rPr>
                  <a:t>Pre-compute </a:t>
                </a:r>
                <a14:m>
                  <m:oMath xmlns:m="http://schemas.openxmlformats.org/officeDocument/2006/math">
                    <m:r>
                      <a:rPr lang="en-US" altLang="ko-KR" b="0" i="1">
                        <a:solidFill>
                          <a:schemeClr val="accent6"/>
                        </a:solidFill>
                        <a:latin typeface="Cambria Math"/>
                      </a:rPr>
                      <m:t>𝐷</m:t>
                    </m:r>
                    <m:d>
                      <m:dPr>
                        <m:ctrlPr>
                          <a:rPr lang="en-US" altLang="ko-KR" b="0" i="1">
                            <a:solidFill>
                              <a:schemeClr val="accent6"/>
                            </a:solidFill>
                            <a:latin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ko-KR" b="0" i="1">
                                <a:solidFill>
                                  <a:schemeClr val="accent6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altLang="ko-KR" b="0" i="1">
                                <a:solidFill>
                                  <a:schemeClr val="accent6"/>
                                </a:solidFill>
                                <a:latin typeface="Cambria Math"/>
                              </a:rPr>
                              <m:t>𝐶</m:t>
                            </m:r>
                          </m:e>
                          <m:sub>
                            <m:r>
                              <a:rPr lang="en-US" altLang="ko-KR" b="0" i="1">
                                <a:solidFill>
                                  <a:schemeClr val="accent6"/>
                                </a:solidFill>
                                <a:latin typeface="Cambria Math"/>
                              </a:rPr>
                              <m:t>𝑞</m:t>
                            </m:r>
                          </m:sub>
                        </m:sSub>
                        <m:r>
                          <a:rPr lang="en-US" altLang="ko-KR" b="0" i="1">
                            <a:solidFill>
                              <a:schemeClr val="accent6"/>
                            </a:solidFill>
                            <a:latin typeface="Cambria Math"/>
                          </a:rPr>
                          <m:t>,</m:t>
                        </m:r>
                        <m:sSub>
                          <m:sSubPr>
                            <m:ctrlPr>
                              <a:rPr lang="en-US" altLang="ko-KR" b="0" i="1">
                                <a:solidFill>
                                  <a:schemeClr val="accent6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altLang="ko-KR" b="0" i="1">
                                <a:solidFill>
                                  <a:schemeClr val="accent6"/>
                                </a:solidFill>
                                <a:latin typeface="Cambria Math"/>
                              </a:rPr>
                              <m:t>𝐶</m:t>
                            </m:r>
                          </m:e>
                          <m:sub>
                            <m:r>
                              <a:rPr lang="en-US" altLang="ko-KR" b="0" i="1">
                                <a:solidFill>
                                  <a:schemeClr val="accent6"/>
                                </a:solidFill>
                                <a:latin typeface="Cambria Math"/>
                              </a:rPr>
                              <m:t>𝑖</m:t>
                            </m:r>
                          </m:sub>
                        </m:sSub>
                      </m:e>
                    </m:d>
                  </m:oMath>
                </a14:m>
                <a:endParaRPr lang="en-US" altLang="ko-KR" dirty="0"/>
              </a:p>
              <a:p>
                <a:pPr lvl="1"/>
                <a:r>
                  <a:rPr lang="en-US" altLang="ko-KR" dirty="0"/>
                  <a:t>The value depends on the ratio between </a:t>
                </a:r>
                <a14:m>
                  <m:oMath xmlns:m="http://schemas.openxmlformats.org/officeDocument/2006/math">
                    <m:r>
                      <a:rPr lang="en-US" altLang="ko-KR" i="1">
                        <a:latin typeface="Cambria Math"/>
                      </a:rPr>
                      <m:t>𝑙</m:t>
                    </m:r>
                  </m:oMath>
                </a14:m>
                <a:r>
                  <a:rPr lang="en-US" altLang="ko-KR" dirty="0"/>
                  <a:t> and </a:t>
                </a:r>
                <a14:m>
                  <m:oMath xmlns:m="http://schemas.openxmlformats.org/officeDocument/2006/math">
                    <m:r>
                      <a:rPr lang="ko-KR" altLang="en-US" i="1">
                        <a:latin typeface="Cambria Math"/>
                      </a:rPr>
                      <m:t>𝜀</m:t>
                    </m:r>
                  </m:oMath>
                </a14:m>
                <a:r>
                  <a:rPr lang="en-US" altLang="ko-KR" dirty="0"/>
                  <a:t> values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altLang="ko-KR" i="1">
                        <a:latin typeface="Cambria Math"/>
                      </a:rPr>
                      <m:t>𝑙</m:t>
                    </m:r>
                  </m:oMath>
                </a14:m>
                <a:r>
                  <a:rPr lang="en-US" altLang="ko-KR" dirty="0"/>
                  <a:t> and </a:t>
                </a:r>
                <a14:m>
                  <m:oMath xmlns:m="http://schemas.openxmlformats.org/officeDocument/2006/math">
                    <m:r>
                      <a:rPr lang="ko-KR" altLang="en-US" i="1">
                        <a:latin typeface="Cambria Math"/>
                      </a:rPr>
                      <m:t>𝜀</m:t>
                    </m:r>
                  </m:oMath>
                </a14:m>
                <a:r>
                  <a:rPr lang="en-US" altLang="ko-KR" dirty="0"/>
                  <a:t> are not frequently changed by </a:t>
                </a:r>
                <a:r>
                  <a:rPr lang="en-US" altLang="ko-KR" dirty="0" smtClean="0"/>
                  <a:t>user</a:t>
                </a:r>
              </a:p>
              <a:p>
                <a:pPr lvl="1"/>
                <a:r>
                  <a:rPr lang="en-US" altLang="ko-KR" dirty="0" smtClean="0"/>
                  <a:t>Use Monte-Carlo method with many samples (e.g., 1 M)</a:t>
                </a:r>
              </a:p>
              <a:p>
                <a:r>
                  <a:rPr lang="en-US" altLang="ko-KR" dirty="0" smtClean="0"/>
                  <a:t>Use look-up table at runtime</a:t>
                </a:r>
                <a:endParaRPr lang="en-US" altLang="ko-KR" dirty="0"/>
              </a:p>
              <a:p>
                <a:endParaRPr lang="ko-KR" altLang="en-US" dirty="0"/>
              </a:p>
            </p:txBody>
          </p:sp>
        </mc:Choice>
        <mc:Fallback xmlns="">
          <p:sp>
            <p:nvSpPr>
              <p:cNvPr id="7" name="내용 개체 틀 6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3"/>
                <a:stretch>
                  <a:fillRect l="-1630" t="-1348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59D27-ADC4-4FEA-B48D-322F84B3B55B}" type="slidenum">
              <a:rPr lang="ko-KR" altLang="en-US" smtClean="0"/>
              <a:t>76</a:t>
            </a:fld>
            <a:endParaRPr lang="ko-KR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971600" y="5229200"/>
                <a:ext cx="7516866" cy="9303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2400" b="0" i="1" smtClean="0">
                          <a:latin typeface="Cambria Math"/>
                        </a:rPr>
                        <m:t>𝐷</m:t>
                      </m:r>
                      <m:d>
                        <m:dPr>
                          <m:ctrlPr>
                            <a:rPr lang="en-US" altLang="ko-KR" sz="2400" b="0" i="1" smtClean="0"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ko-KR" sz="24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ko-KR" sz="2400" b="0" i="1" smtClean="0">
                                  <a:latin typeface="Cambria Math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altLang="ko-KR" sz="2400" b="0" i="1" smtClean="0">
                                  <a:latin typeface="Cambria Math"/>
                                </a:rPr>
                                <m:t>𝑞</m:t>
                              </m:r>
                            </m:sub>
                          </m:sSub>
                          <m:r>
                            <a:rPr lang="en-US" altLang="ko-KR" sz="2400" b="0" i="1" smtClean="0">
                              <a:latin typeface="Cambria Math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ko-KR" sz="24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ko-KR" sz="2400" b="0" i="1" smtClean="0">
                                  <a:latin typeface="Cambria Math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altLang="ko-KR" sz="2400" b="0" i="1" smtClean="0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US" altLang="ko-KR" sz="2400" b="0" i="1" smtClean="0">
                          <a:latin typeface="Cambria Math"/>
                        </a:rPr>
                        <m:t>= </m:t>
                      </m:r>
                      <m:nary>
                        <m:naryPr>
                          <m:ctrlPr>
                            <a:rPr lang="en-US" altLang="ko-KR" sz="2400" b="0" i="1" smtClean="0"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ko-KR" sz="2400" b="0" i="1" smtClean="0">
                              <a:latin typeface="Cambria Math"/>
                            </a:rPr>
                            <m:t>0</m:t>
                          </m:r>
                        </m:sub>
                        <m:sup>
                          <m:r>
                            <a:rPr lang="en-US" altLang="ko-KR" sz="2400" b="0" i="1" smtClean="0">
                              <a:latin typeface="Cambria Math"/>
                            </a:rPr>
                            <m:t>𝑙</m:t>
                          </m:r>
                        </m:sup>
                        <m:e>
                          <m:nary>
                            <m:naryPr>
                              <m:ctrlPr>
                                <a:rPr lang="en-US" altLang="ko-KR" sz="2400" b="0" i="1" smtClean="0">
                                  <a:latin typeface="Cambria Math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altLang="ko-KR" sz="2400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altLang="ko-KR" sz="2400" b="0" i="1" smtClean="0">
                                  <a:latin typeface="Cambria Math"/>
                                </a:rPr>
                                <m:t>𝑙</m:t>
                              </m:r>
                            </m:sup>
                            <m:e>
                              <m:nary>
                                <m:naryPr>
                                  <m:ctrlPr>
                                    <a:rPr lang="en-US" altLang="ko-KR" sz="2400" b="0" i="1" smtClean="0">
                                      <a:latin typeface="Cambria Math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en-US" altLang="ko-KR" sz="2400" b="0" i="1" smtClean="0">
                                      <a:latin typeface="Cambria Math"/>
                                    </a:rPr>
                                    <m:t>0</m:t>
                                  </m:r>
                                </m:sub>
                                <m:sup>
                                  <m:r>
                                    <a:rPr lang="en-US" altLang="ko-KR" sz="2400" b="0" i="1" smtClean="0">
                                      <a:latin typeface="Cambria Math"/>
                                    </a:rPr>
                                    <m:t>𝑙</m:t>
                                  </m:r>
                                </m:sup>
                                <m:e>
                                  <m:r>
                                    <a:rPr lang="en-US" altLang="ko-KR" sz="2400" b="0" i="1" smtClean="0">
                                      <a:latin typeface="Cambria Math"/>
                                    </a:rPr>
                                    <m:t>𝑂𝑣𝑒𝑟𝑙𝑎𝑝</m:t>
                                  </m:r>
                                  <m:d>
                                    <m:dPr>
                                      <m:ctrlPr>
                                        <a:rPr lang="en-US" altLang="ko-KR" sz="2400" b="0" i="1" smtClean="0"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ko-KR" sz="2400" b="0" i="1" smtClean="0">
                                          <a:latin typeface="Cambria Math"/>
                                        </a:rPr>
                                        <m:t>𝑆</m:t>
                                      </m:r>
                                      <m:d>
                                        <m:dPr>
                                          <m:ctrlPr>
                                            <a:rPr lang="en-US" altLang="ko-KR" sz="2400" b="0" i="1" smtClean="0">
                                              <a:latin typeface="Cambria Math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altLang="ko-KR" sz="2400" b="0" i="1" smtClean="0">
                                                  <a:latin typeface="Cambria Math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altLang="ko-KR" sz="2400" b="0" i="1" smtClean="0">
                                                  <a:latin typeface="Cambria Math"/>
                                                </a:rPr>
                                                <m:t>𝑃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altLang="ko-KR" sz="2400" b="0" i="1" smtClean="0">
                                                  <a:latin typeface="Cambria Math"/>
                                                </a:rPr>
                                                <m:t>𝑥</m:t>
                                              </m:r>
                                              <m:r>
                                                <a:rPr lang="en-US" altLang="ko-KR" sz="2400" b="0" i="1" smtClean="0">
                                                  <a:latin typeface="Cambria Math"/>
                                                </a:rPr>
                                                <m:t>,</m:t>
                                              </m:r>
                                              <m:r>
                                                <a:rPr lang="en-US" altLang="ko-KR" sz="2400" b="0" i="1" smtClean="0">
                                                  <a:latin typeface="Cambria Math"/>
                                                </a:rPr>
                                                <m:t>𝑦</m:t>
                                              </m:r>
                                              <m:r>
                                                <a:rPr lang="en-US" altLang="ko-KR" sz="2400" b="0" i="1" smtClean="0">
                                                  <a:latin typeface="Cambria Math"/>
                                                </a:rPr>
                                                <m:t>,</m:t>
                                              </m:r>
                                              <m:r>
                                                <a:rPr lang="en-US" altLang="ko-KR" sz="2400" b="0" i="1" smtClean="0">
                                                  <a:latin typeface="Cambria Math"/>
                                                </a:rPr>
                                                <m:t>𝑧</m:t>
                                              </m:r>
                                            </m:sub>
                                          </m:sSub>
                                          <m:r>
                                            <a:rPr lang="en-US" altLang="ko-KR" sz="2400" b="0" i="1" smtClean="0">
                                              <a:latin typeface="Cambria Math"/>
                                            </a:rPr>
                                            <m:t>, </m:t>
                                          </m:r>
                                          <m:r>
                                            <a:rPr lang="ko-KR" altLang="en-US" sz="2400" b="0" i="1" smtClean="0">
                                              <a:latin typeface="Cambria Math"/>
                                            </a:rPr>
                                            <m:t>𝜀</m:t>
                                          </m:r>
                                        </m:e>
                                      </m:d>
                                      <m:r>
                                        <a:rPr lang="en-US" altLang="ko-KR" sz="2400" b="0" i="1" smtClean="0">
                                          <a:latin typeface="Cambria Math"/>
                                        </a:rPr>
                                        <m:t>, </m:t>
                                      </m:r>
                                      <m:sSub>
                                        <m:sSubPr>
                                          <m:ctrlPr>
                                            <a:rPr lang="en-US" altLang="ko-KR" sz="2400" b="0" i="1" smtClean="0"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ko-KR" sz="2400" b="0" i="1" smtClean="0">
                                              <a:latin typeface="Cambria Math"/>
                                            </a:rPr>
                                            <m:t>𝐶</m:t>
                                          </m:r>
                                        </m:e>
                                        <m:sub>
                                          <m:r>
                                            <a:rPr lang="en-US" altLang="ko-KR" sz="2400" b="0" i="1" smtClean="0">
                                              <a:latin typeface="Cambria Math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e>
                                  </m:d>
                                  <m:r>
                                    <a:rPr lang="en-US" altLang="ko-KR" sz="2400" b="0" i="1" smtClean="0">
                                      <a:latin typeface="Cambria Math"/>
                                    </a:rPr>
                                    <m:t>𝑑𝑥</m:t>
                                  </m:r>
                                </m:e>
                              </m:nary>
                              <m:r>
                                <a:rPr lang="en-US" altLang="ko-KR" sz="2400" b="0" i="1" smtClean="0">
                                  <a:latin typeface="Cambria Math"/>
                                </a:rPr>
                                <m:t>𝑑𝑦</m:t>
                              </m:r>
                            </m:e>
                          </m:nary>
                          <m:r>
                            <a:rPr lang="en-US" altLang="ko-KR" sz="2400" b="0" i="1" smtClean="0">
                              <a:latin typeface="Cambria Math"/>
                            </a:rPr>
                            <m:t>𝑑𝑧</m:t>
                          </m:r>
                          <m:r>
                            <a:rPr lang="en-US" altLang="ko-KR" sz="2400" b="0" i="1" smtClean="0">
                              <a:latin typeface="Cambria Math"/>
                            </a:rPr>
                            <m:t> </m:t>
                          </m:r>
                        </m:e>
                      </m:nary>
                    </m:oMath>
                  </m:oMathPara>
                </a14:m>
                <a:endParaRPr lang="ko-KR" altLang="en-US" sz="24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600" y="5229200"/>
                <a:ext cx="7516866" cy="930383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제목 1"/>
              <p:cNvSpPr>
                <a:spLocks noGrp="1"/>
              </p:cNvSpPr>
              <p:nvPr>
                <p:ph type="title"/>
              </p:nvPr>
            </p:nvSpPr>
            <p:spPr>
              <a:xfrm>
                <a:off x="305570" y="274638"/>
                <a:ext cx="8532860" cy="1143000"/>
              </a:xfrm>
              <a:effectLst>
                <a:reflection blurRad="6350" stA="52000" endA="300" endPos="35000" dir="5400000" sy="-100000" algn="bl" rotWithShape="0"/>
              </a:effectLst>
            </p:spPr>
            <p:txBody>
              <a:bodyPr>
                <a:noAutofit/>
              </a:bodyPr>
              <a:lstStyle/>
              <a:p>
                <a:r>
                  <a:rPr lang="en-US" altLang="ko-KR" sz="3600" dirty="0" smtClean="0">
                    <a:effectLst/>
                  </a:rPr>
                  <a:t>The Average, Expected Number of Neighbors of particles in a cell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3600" b="0" i="1">
                            <a:effectLst/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ko-KR" sz="3600" b="0" i="1">
                            <a:effectLst/>
                            <a:latin typeface="Cambria Math"/>
                          </a:rPr>
                          <m:t>𝐶</m:t>
                        </m:r>
                      </m:e>
                      <m:sub>
                        <m:r>
                          <a:rPr lang="en-US" altLang="ko-KR" sz="3600" b="0" i="1">
                            <a:effectLst/>
                            <a:latin typeface="Cambria Math"/>
                          </a:rPr>
                          <m:t>𝑞</m:t>
                        </m:r>
                      </m:sub>
                    </m:sSub>
                  </m:oMath>
                </a14:m>
                <a:endParaRPr lang="ko-KR" altLang="en-US" sz="3600" dirty="0">
                  <a:effectLst/>
                </a:endParaRPr>
              </a:p>
            </p:txBody>
          </p:sp>
        </mc:Choice>
        <mc:Fallback xmlns="">
          <p:sp>
            <p:nvSpPr>
              <p:cNvPr id="9" name="제목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305570" y="274638"/>
                <a:ext cx="8532860" cy="1143000"/>
              </a:xfrm>
              <a:blipFill rotWithShape="1">
                <a:blip r:embed="rId5"/>
                <a:stretch>
                  <a:fillRect t="-5514"/>
                </a:stretch>
              </a:blipFill>
              <a:effectLst>
                <a:reflection blurRad="6350" stA="52000" endA="300" endPos="35000" dir="5400000" sy="-100000" algn="bl" rotWithShape="0"/>
              </a:effectLst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65843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Validation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59D27-ADC4-4FEA-B48D-322F84B3B55B}" type="slidenum">
              <a:rPr lang="ko-KR" altLang="en-US" smtClean="0"/>
              <a:t>77</a:t>
            </a:fld>
            <a:endParaRPr lang="ko-KR" altLang="en-US"/>
          </a:p>
        </p:txBody>
      </p:sp>
      <p:pic>
        <p:nvPicPr>
          <p:cNvPr id="1026" name="Picture 2" descr="F:\DS_Important\Research\Submission\HPG14_OOCNNS\fig\exp_analysi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72816"/>
            <a:ext cx="8659402" cy="3487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내용 개체 틀 2"/>
          <p:cNvSpPr>
            <a:spLocks noGrp="1"/>
          </p:cNvSpPr>
          <p:nvPr>
            <p:ph idx="1"/>
          </p:nvPr>
        </p:nvSpPr>
        <p:spPr>
          <a:xfrm>
            <a:off x="251520" y="5340349"/>
            <a:ext cx="6840760" cy="824955"/>
          </a:xfrm>
        </p:spPr>
        <p:txBody>
          <a:bodyPr>
            <a:normAutofit fontScale="77500" lnSpcReduction="20000"/>
          </a:bodyPr>
          <a:lstStyle/>
          <a:p>
            <a:r>
              <a:rPr lang="en-US" altLang="ko-KR" dirty="0" smtClean="0"/>
              <a:t>Correlation = 0.97</a:t>
            </a:r>
          </a:p>
          <a:p>
            <a:r>
              <a:rPr lang="en-US" altLang="ko-KR" dirty="0" smtClean="0"/>
              <a:t>Root Mean Square Error (RMSE)  = 3.7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83671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trike="sngStrike" dirty="0">
                <a:solidFill>
                  <a:schemeClr val="accent5"/>
                </a:solidFill>
              </a:rPr>
              <a:t>Chicken-and-Egg Problem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59D27-ADC4-4FEA-B48D-322F84B3B55B}" type="slidenum">
              <a:rPr lang="ko-KR" altLang="en-US" smtClean="0"/>
              <a:t>78</a:t>
            </a:fld>
            <a:endParaRPr lang="ko-KR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187624" y="2971111"/>
                <a:ext cx="7381248" cy="15045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3600" b="1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𝑺</m:t>
                      </m:r>
                      <m:d>
                        <m:dPr>
                          <m:ctrlPr>
                            <a:rPr lang="en-US" altLang="ko-KR" sz="36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altLang="ko-KR" sz="36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𝑩</m:t>
                          </m:r>
                        </m:e>
                      </m:d>
                      <m:r>
                        <a:rPr lang="en-US" altLang="ko-KR" sz="3600" b="1" i="1" smtClean="0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ko-KR" sz="36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altLang="ko-KR" sz="36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𝒏</m:t>
                          </m:r>
                        </m:e>
                        <m:sub>
                          <m:r>
                            <a:rPr lang="en-US" altLang="ko-KR" sz="36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𝑩</m:t>
                          </m:r>
                        </m:sub>
                      </m:sSub>
                      <m:sSub>
                        <m:sSubPr>
                          <m:ctrlPr>
                            <a:rPr lang="en-US" altLang="ko-KR" sz="36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altLang="ko-KR" sz="36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𝑺</m:t>
                          </m:r>
                        </m:e>
                        <m:sub>
                          <m:r>
                            <a:rPr lang="en-US" altLang="ko-KR" sz="36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𝒑</m:t>
                          </m:r>
                        </m:sub>
                      </m:sSub>
                      <m:r>
                        <a:rPr lang="en-US" altLang="ko-KR" sz="3600" b="1" i="1" smtClean="0">
                          <a:solidFill>
                            <a:schemeClr val="tx1"/>
                          </a:solidFill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US" altLang="ko-KR" sz="36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altLang="ko-KR" sz="36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𝑺</m:t>
                          </m:r>
                        </m:e>
                        <m:sub>
                          <m:r>
                            <a:rPr lang="en-US" altLang="ko-KR" sz="36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𝒏</m:t>
                          </m:r>
                        </m:sub>
                      </m:sSub>
                      <m:nary>
                        <m:naryPr>
                          <m:chr m:val="∑"/>
                          <m:supHide m:val="on"/>
                          <m:ctrlPr>
                            <a:rPr lang="en-US" altLang="ko-KR" sz="36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altLang="ko-KR" sz="3600" b="1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brk m:alnAt="7"/>
                                </m:rPr>
                                <a:rPr lang="en-US" altLang="ko-KR" sz="3600" b="1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𝒑</m:t>
                              </m:r>
                            </m:e>
                            <m:sub>
                              <m:r>
                                <m:rPr>
                                  <m:brk m:alnAt="7"/>
                                </m:rPr>
                                <a:rPr lang="en-US" altLang="ko-KR" sz="3600" b="1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𝒊</m:t>
                              </m:r>
                            </m:sub>
                          </m:sSub>
                          <m:r>
                            <m:rPr>
                              <m:brk m:alnAt="7"/>
                            </m:rPr>
                            <a:rPr lang="en-US" altLang="ko-KR" sz="3600" b="1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∈</m:t>
                          </m:r>
                          <m:r>
                            <a:rPr lang="en-US" altLang="ko-KR" sz="3600" b="1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𝑩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altLang="ko-KR" sz="3600" b="1" i="1" smtClean="0">
                                  <a:solidFill>
                                    <a:schemeClr val="accent6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ko-KR" sz="3600" b="1" i="1" smtClean="0">
                                  <a:solidFill>
                                    <a:schemeClr val="accent6"/>
                                  </a:solidFill>
                                  <a:latin typeface="Cambria Math"/>
                                </a:rPr>
                                <m:t>𝒏</m:t>
                              </m:r>
                              <m:r>
                                <a:rPr lang="en-US" altLang="ko-KR" sz="3600" b="1" i="1" smtClean="0">
                                  <a:solidFill>
                                    <a:schemeClr val="accent6"/>
                                  </a:solidFill>
                                  <a:latin typeface="Cambria Math"/>
                                </a:rPr>
                                <m:t>′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altLang="ko-KR" sz="3600" b="1" i="1" smtClean="0">
                                      <a:solidFill>
                                        <a:schemeClr val="accent6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sz="3600" b="1" i="1" smtClean="0">
                                      <a:solidFill>
                                        <a:schemeClr val="accent6"/>
                                      </a:solidFill>
                                      <a:latin typeface="Cambria Math"/>
                                    </a:rPr>
                                    <m:t>𝒑</m:t>
                                  </m:r>
                                </m:e>
                                <m:sub>
                                  <m:r>
                                    <a:rPr lang="en-US" altLang="ko-KR" sz="3600" b="1" i="1" smtClean="0">
                                      <a:solidFill>
                                        <a:schemeClr val="accent6"/>
                                      </a:solidFill>
                                      <a:latin typeface="Cambria Math"/>
                                    </a:rPr>
                                    <m:t>𝒊</m:t>
                                  </m:r>
                                </m:sub>
                              </m:sSub>
                            </m:sub>
                          </m:sSub>
                        </m:e>
                      </m:nary>
                      <m:r>
                        <a:rPr lang="en-US" altLang="ko-KR" sz="3600" b="1" i="1" smtClean="0">
                          <a:solidFill>
                            <a:schemeClr val="accent3"/>
                          </a:solidFill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US" altLang="ko-KR" sz="3600" b="1" i="1" smtClean="0">
                              <a:solidFill>
                                <a:schemeClr val="accent3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altLang="ko-KR" sz="3600" b="1" i="1" smtClean="0">
                              <a:solidFill>
                                <a:schemeClr val="accent3"/>
                              </a:solidFill>
                              <a:latin typeface="Cambria Math"/>
                            </a:rPr>
                            <m:t>𝑺</m:t>
                          </m:r>
                        </m:e>
                        <m:sub>
                          <m:r>
                            <a:rPr lang="en-US" altLang="ko-KR" sz="3600" b="1" i="1" smtClean="0">
                              <a:solidFill>
                                <a:schemeClr val="accent3"/>
                              </a:solidFill>
                              <a:latin typeface="Cambria Math"/>
                            </a:rPr>
                            <m:t>𝑨𝒖𝒙</m:t>
                          </m:r>
                        </m:sub>
                      </m:sSub>
                    </m:oMath>
                  </m:oMathPara>
                </a14:m>
                <a:endParaRPr lang="ko-KR" altLang="en-US" sz="3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7624" y="2971111"/>
                <a:ext cx="7381248" cy="1504579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5865984" y="1953667"/>
            <a:ext cx="21152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>
                <a:solidFill>
                  <a:schemeClr val="accent6"/>
                </a:solidFill>
              </a:rPr>
              <a:t>E</a:t>
            </a:r>
            <a:r>
              <a:rPr lang="en-US" altLang="ko-KR" b="1" dirty="0" smtClean="0">
                <a:solidFill>
                  <a:schemeClr val="accent6"/>
                </a:solidFill>
              </a:rPr>
              <a:t>xpected number</a:t>
            </a:r>
          </a:p>
          <a:p>
            <a:r>
              <a:rPr lang="en-US" altLang="ko-KR" b="1" dirty="0" smtClean="0">
                <a:solidFill>
                  <a:schemeClr val="accent6"/>
                </a:solidFill>
              </a:rPr>
              <a:t>of neighbors</a:t>
            </a:r>
            <a:endParaRPr lang="en-US" altLang="ko-KR" b="1" i="1" dirty="0" smtClean="0">
              <a:solidFill>
                <a:schemeClr val="accent6"/>
              </a:solidFill>
            </a:endParaRPr>
          </a:p>
        </p:txBody>
      </p:sp>
      <p:cxnSp>
        <p:nvCxnSpPr>
          <p:cNvPr id="7" name="직선 화살표 연결선 6"/>
          <p:cNvCxnSpPr>
            <a:stCxn id="6" idx="2"/>
          </p:cNvCxnSpPr>
          <p:nvPr/>
        </p:nvCxnSpPr>
        <p:spPr>
          <a:xfrm flipH="1">
            <a:off x="6586087" y="2599998"/>
            <a:ext cx="337527" cy="684986"/>
          </a:xfrm>
          <a:prstGeom prst="straightConnector1">
            <a:avLst/>
          </a:prstGeom>
          <a:ln w="19050">
            <a:solidFill>
              <a:schemeClr val="accent6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865984" y="4653136"/>
            <a:ext cx="28118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 smtClean="0">
                <a:solidFill>
                  <a:schemeClr val="accent3"/>
                </a:solidFill>
              </a:rPr>
              <a:t>Auxiliary space to cover the estimation error</a:t>
            </a:r>
            <a:endParaRPr lang="en-US" altLang="ko-KR" b="1" i="1" dirty="0" smtClean="0">
              <a:solidFill>
                <a:schemeClr val="accent3"/>
              </a:solidFill>
            </a:endParaRPr>
          </a:p>
        </p:txBody>
      </p:sp>
      <p:cxnSp>
        <p:nvCxnSpPr>
          <p:cNvPr id="9" name="직선 화살표 연결선 8"/>
          <p:cNvCxnSpPr>
            <a:stCxn id="8" idx="0"/>
          </p:cNvCxnSpPr>
          <p:nvPr/>
        </p:nvCxnSpPr>
        <p:spPr>
          <a:xfrm flipV="1">
            <a:off x="7271888" y="4005065"/>
            <a:ext cx="324448" cy="648071"/>
          </a:xfrm>
          <a:prstGeom prst="straightConnector1">
            <a:avLst/>
          </a:prstGeom>
          <a:ln w="19050">
            <a:solidFill>
              <a:schemeClr val="accent3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직사각형 11"/>
              <p:cNvSpPr/>
              <p:nvPr/>
            </p:nvSpPr>
            <p:spPr>
              <a:xfrm>
                <a:off x="5868144" y="5284033"/>
                <a:ext cx="2779735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sz="2400" b="1" i="1" smtClean="0">
                              <a:solidFill>
                                <a:schemeClr val="accent3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altLang="ko-KR" sz="2400" b="1" i="1" smtClean="0">
                              <a:solidFill>
                                <a:schemeClr val="accent3"/>
                              </a:solidFill>
                              <a:latin typeface="Cambria Math"/>
                            </a:rPr>
                            <m:t>𝑺</m:t>
                          </m:r>
                        </m:e>
                        <m:sub>
                          <m:r>
                            <a:rPr lang="en-US" altLang="ko-KR" sz="2400" b="1" i="1" smtClean="0">
                              <a:solidFill>
                                <a:schemeClr val="accent3"/>
                              </a:solidFill>
                              <a:latin typeface="Cambria Math"/>
                            </a:rPr>
                            <m:t>𝑨𝒖𝒙</m:t>
                          </m:r>
                        </m:sub>
                      </m:sSub>
                      <m:r>
                        <a:rPr lang="en-US" altLang="ko-KR" sz="2400" b="1" i="1" smtClean="0">
                          <a:solidFill>
                            <a:schemeClr val="accent3"/>
                          </a:solidFill>
                          <a:latin typeface="Cambria Math"/>
                        </a:rPr>
                        <m:t>=</m:t>
                      </m:r>
                      <m:r>
                        <a:rPr lang="en-US" altLang="ko-KR" sz="2400" b="1" i="1" smtClean="0">
                          <a:solidFill>
                            <a:schemeClr val="accent3"/>
                          </a:solidFill>
                          <a:latin typeface="Cambria Math"/>
                        </a:rPr>
                        <m:t>𝟑</m:t>
                      </m:r>
                      <m:r>
                        <a:rPr lang="en-US" altLang="ko-KR" sz="2400" b="1" i="1" smtClean="0">
                          <a:solidFill>
                            <a:schemeClr val="accent3"/>
                          </a:solidFill>
                          <a:latin typeface="Cambria Math"/>
                        </a:rPr>
                        <m:t>.</m:t>
                      </m:r>
                      <m:r>
                        <a:rPr lang="en-US" altLang="ko-KR" sz="2400" b="1" i="1" smtClean="0">
                          <a:solidFill>
                            <a:schemeClr val="accent3"/>
                          </a:solidFill>
                          <a:latin typeface="Cambria Math"/>
                        </a:rPr>
                        <m:t>𝟕</m:t>
                      </m:r>
                      <m:r>
                        <a:rPr lang="en-US" altLang="ko-KR" sz="2400" b="1" i="1" smtClean="0">
                          <a:solidFill>
                            <a:schemeClr val="accent3"/>
                          </a:solidFill>
                          <a:latin typeface="Cambria Math"/>
                        </a:rPr>
                        <m:t>∗</m:t>
                      </m:r>
                      <m:sSub>
                        <m:sSubPr>
                          <m:ctrlPr>
                            <a:rPr lang="en-US" altLang="ko-KR" sz="2400" b="1" i="1" smtClean="0">
                              <a:solidFill>
                                <a:schemeClr val="accent3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altLang="ko-KR" sz="2400" b="1" i="1">
                              <a:solidFill>
                                <a:schemeClr val="accent3"/>
                              </a:solidFill>
                              <a:latin typeface="Cambria Math"/>
                            </a:rPr>
                            <m:t>𝒏</m:t>
                          </m:r>
                        </m:e>
                        <m:sub>
                          <m:r>
                            <a:rPr lang="en-US" altLang="ko-KR" sz="2400" b="1" i="1">
                              <a:solidFill>
                                <a:schemeClr val="accent3"/>
                              </a:solidFill>
                              <a:latin typeface="Cambria Math"/>
                            </a:rPr>
                            <m:t>𝑩</m:t>
                          </m:r>
                        </m:sub>
                      </m:sSub>
                      <m:sSub>
                        <m:sSubPr>
                          <m:ctrlPr>
                            <a:rPr lang="en-US" altLang="ko-KR" sz="2400" b="1" i="1">
                              <a:solidFill>
                                <a:schemeClr val="accent3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altLang="ko-KR" sz="2400" b="1" i="1">
                              <a:solidFill>
                                <a:schemeClr val="accent3"/>
                              </a:solidFill>
                              <a:latin typeface="Cambria Math"/>
                            </a:rPr>
                            <m:t>𝑺</m:t>
                          </m:r>
                        </m:e>
                        <m:sub>
                          <m:r>
                            <a:rPr lang="en-US" altLang="ko-KR" sz="2400" b="1" i="1" smtClean="0">
                              <a:solidFill>
                                <a:schemeClr val="accent3"/>
                              </a:solidFill>
                              <a:latin typeface="Cambria Math"/>
                            </a:rPr>
                            <m:t>𝒏</m:t>
                          </m:r>
                        </m:sub>
                      </m:sSub>
                    </m:oMath>
                  </m:oMathPara>
                </a14:m>
                <a:endParaRPr lang="ko-KR" altLang="en-US" sz="2400" dirty="0">
                  <a:solidFill>
                    <a:schemeClr val="accent3"/>
                  </a:solidFill>
                </a:endParaRPr>
              </a:p>
            </p:txBody>
          </p:sp>
        </mc:Choice>
        <mc:Fallback xmlns="">
          <p:sp>
            <p:nvSpPr>
              <p:cNvPr id="12" name="직사각형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8144" y="5284033"/>
                <a:ext cx="2779735" cy="461665"/>
              </a:xfrm>
              <a:prstGeom prst="rect">
                <a:avLst/>
              </a:prstGeom>
              <a:blipFill rotWithShape="1">
                <a:blip r:embed="rId4"/>
                <a:stretch>
                  <a:fillRect b="-3947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6754850" y="6011996"/>
            <a:ext cx="8499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dirty="0" smtClean="0">
                <a:solidFill>
                  <a:schemeClr val="accent3"/>
                </a:solidFill>
              </a:rPr>
              <a:t>RMSE</a:t>
            </a:r>
            <a:endParaRPr lang="ko-KR" altLang="en-US" sz="2000" dirty="0">
              <a:solidFill>
                <a:schemeClr val="accent3"/>
              </a:solidFill>
            </a:endParaRPr>
          </a:p>
        </p:txBody>
      </p:sp>
      <p:cxnSp>
        <p:nvCxnSpPr>
          <p:cNvPr id="14" name="직선 화살표 연결선 13"/>
          <p:cNvCxnSpPr>
            <a:stCxn id="13" idx="0"/>
            <a:endCxn id="12" idx="2"/>
          </p:cNvCxnSpPr>
          <p:nvPr/>
        </p:nvCxnSpPr>
        <p:spPr>
          <a:xfrm flipV="1">
            <a:off x="7179807" y="5745698"/>
            <a:ext cx="78205" cy="266298"/>
          </a:xfrm>
          <a:prstGeom prst="straightConnector1">
            <a:avLst/>
          </a:prstGeom>
          <a:ln w="19050">
            <a:solidFill>
              <a:schemeClr val="accent3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직사각형 2"/>
          <p:cNvSpPr/>
          <p:nvPr/>
        </p:nvSpPr>
        <p:spPr>
          <a:xfrm>
            <a:off x="5868144" y="4581128"/>
            <a:ext cx="2952328" cy="183097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직사각형 14"/>
          <p:cNvSpPr/>
          <p:nvPr/>
        </p:nvSpPr>
        <p:spPr>
          <a:xfrm>
            <a:off x="6923613" y="3269837"/>
            <a:ext cx="1896859" cy="183097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122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trike="sngStrike" dirty="0">
                <a:solidFill>
                  <a:schemeClr val="accent5"/>
                </a:solidFill>
              </a:rPr>
              <a:t>Chicken-and-Egg Problem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59D27-ADC4-4FEA-B48D-322F84B3B55B}" type="slidenum">
              <a:rPr lang="ko-KR" altLang="en-US" smtClean="0"/>
              <a:t>79</a:t>
            </a:fld>
            <a:endParaRPr lang="ko-KR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187624" y="2971111"/>
                <a:ext cx="7381248" cy="15045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3600" b="1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𝑺</m:t>
                      </m:r>
                      <m:d>
                        <m:dPr>
                          <m:ctrlPr>
                            <a:rPr lang="en-US" altLang="ko-KR" sz="36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altLang="ko-KR" sz="36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𝑩</m:t>
                          </m:r>
                        </m:e>
                      </m:d>
                      <m:r>
                        <a:rPr lang="en-US" altLang="ko-KR" sz="3600" b="1" i="1" smtClean="0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ko-KR" sz="36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altLang="ko-KR" sz="36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𝒏</m:t>
                          </m:r>
                        </m:e>
                        <m:sub>
                          <m:r>
                            <a:rPr lang="en-US" altLang="ko-KR" sz="36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𝑩</m:t>
                          </m:r>
                        </m:sub>
                      </m:sSub>
                      <m:sSub>
                        <m:sSubPr>
                          <m:ctrlPr>
                            <a:rPr lang="en-US" altLang="ko-KR" sz="36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altLang="ko-KR" sz="36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𝑺</m:t>
                          </m:r>
                        </m:e>
                        <m:sub>
                          <m:r>
                            <a:rPr lang="en-US" altLang="ko-KR" sz="36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𝒑</m:t>
                          </m:r>
                        </m:sub>
                      </m:sSub>
                      <m:r>
                        <a:rPr lang="en-US" altLang="ko-KR" sz="3600" b="1" i="1" smtClean="0">
                          <a:solidFill>
                            <a:schemeClr val="tx1"/>
                          </a:solidFill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US" altLang="ko-KR" sz="36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altLang="ko-KR" sz="36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𝑺</m:t>
                          </m:r>
                        </m:e>
                        <m:sub>
                          <m:r>
                            <a:rPr lang="en-US" altLang="ko-KR" sz="36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𝒏</m:t>
                          </m:r>
                        </m:sub>
                      </m:sSub>
                      <m:nary>
                        <m:naryPr>
                          <m:chr m:val="∑"/>
                          <m:supHide m:val="on"/>
                          <m:ctrlPr>
                            <a:rPr lang="en-US" altLang="ko-KR" sz="36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altLang="ko-KR" sz="3600" b="1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brk m:alnAt="7"/>
                                </m:rPr>
                                <a:rPr lang="en-US" altLang="ko-KR" sz="3600" b="1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𝒑</m:t>
                              </m:r>
                            </m:e>
                            <m:sub>
                              <m:r>
                                <m:rPr>
                                  <m:brk m:alnAt="7"/>
                                </m:rPr>
                                <a:rPr lang="en-US" altLang="ko-KR" sz="3600" b="1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𝒊</m:t>
                              </m:r>
                            </m:sub>
                          </m:sSub>
                          <m:r>
                            <m:rPr>
                              <m:brk m:alnAt="7"/>
                            </m:rPr>
                            <a:rPr lang="en-US" altLang="ko-KR" sz="3600" b="1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∈</m:t>
                          </m:r>
                          <m:r>
                            <a:rPr lang="en-US" altLang="ko-KR" sz="3600" b="1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𝑩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altLang="ko-KR" sz="3600" b="1" i="1" smtClean="0">
                                  <a:solidFill>
                                    <a:schemeClr val="accent6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ko-KR" sz="3600" b="1" i="1" smtClean="0">
                                  <a:solidFill>
                                    <a:schemeClr val="accent6"/>
                                  </a:solidFill>
                                  <a:latin typeface="Cambria Math"/>
                                </a:rPr>
                                <m:t>𝒏</m:t>
                              </m:r>
                              <m:r>
                                <a:rPr lang="en-US" altLang="ko-KR" sz="3600" b="1" i="1" smtClean="0">
                                  <a:solidFill>
                                    <a:schemeClr val="accent6"/>
                                  </a:solidFill>
                                  <a:latin typeface="Cambria Math"/>
                                </a:rPr>
                                <m:t>′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altLang="ko-KR" sz="3600" b="1" i="1" smtClean="0">
                                      <a:solidFill>
                                        <a:schemeClr val="accent6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sz="3600" b="1" i="1" smtClean="0">
                                      <a:solidFill>
                                        <a:schemeClr val="accent6"/>
                                      </a:solidFill>
                                      <a:latin typeface="Cambria Math"/>
                                    </a:rPr>
                                    <m:t>𝒑</m:t>
                                  </m:r>
                                </m:e>
                                <m:sub>
                                  <m:r>
                                    <a:rPr lang="en-US" altLang="ko-KR" sz="3600" b="1" i="1" smtClean="0">
                                      <a:solidFill>
                                        <a:schemeClr val="accent6"/>
                                      </a:solidFill>
                                      <a:latin typeface="Cambria Math"/>
                                    </a:rPr>
                                    <m:t>𝒊</m:t>
                                  </m:r>
                                </m:sub>
                              </m:sSub>
                            </m:sub>
                          </m:sSub>
                        </m:e>
                      </m:nary>
                      <m:r>
                        <a:rPr lang="en-US" altLang="ko-KR" sz="3600" b="1" i="1" smtClean="0">
                          <a:solidFill>
                            <a:schemeClr val="accent3"/>
                          </a:solidFill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US" altLang="ko-KR" sz="3600" b="1" i="1" smtClean="0">
                              <a:solidFill>
                                <a:schemeClr val="accent3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altLang="ko-KR" sz="3600" b="1" i="1" smtClean="0">
                              <a:solidFill>
                                <a:schemeClr val="accent3"/>
                              </a:solidFill>
                              <a:latin typeface="Cambria Math"/>
                            </a:rPr>
                            <m:t>𝑺</m:t>
                          </m:r>
                        </m:e>
                        <m:sub>
                          <m:r>
                            <a:rPr lang="en-US" altLang="ko-KR" sz="3600" b="1" i="1" smtClean="0">
                              <a:solidFill>
                                <a:schemeClr val="accent3"/>
                              </a:solidFill>
                              <a:latin typeface="Cambria Math"/>
                            </a:rPr>
                            <m:t>𝑨𝒖𝒙</m:t>
                          </m:r>
                        </m:sub>
                      </m:sSub>
                    </m:oMath>
                  </m:oMathPara>
                </a14:m>
                <a:endParaRPr lang="ko-KR" altLang="en-US" sz="3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7624" y="2971111"/>
                <a:ext cx="7381248" cy="1504579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5865984" y="1953667"/>
            <a:ext cx="21152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>
                <a:solidFill>
                  <a:schemeClr val="accent6"/>
                </a:solidFill>
              </a:rPr>
              <a:t>E</a:t>
            </a:r>
            <a:r>
              <a:rPr lang="en-US" altLang="ko-KR" b="1" dirty="0" smtClean="0">
                <a:solidFill>
                  <a:schemeClr val="accent6"/>
                </a:solidFill>
              </a:rPr>
              <a:t>xpected number</a:t>
            </a:r>
          </a:p>
          <a:p>
            <a:r>
              <a:rPr lang="en-US" altLang="ko-KR" b="1" dirty="0" smtClean="0">
                <a:solidFill>
                  <a:schemeClr val="accent6"/>
                </a:solidFill>
              </a:rPr>
              <a:t>of neighbors</a:t>
            </a:r>
            <a:endParaRPr lang="en-US" altLang="ko-KR" b="1" i="1" dirty="0" smtClean="0">
              <a:solidFill>
                <a:schemeClr val="accent6"/>
              </a:solidFill>
            </a:endParaRPr>
          </a:p>
        </p:txBody>
      </p:sp>
      <p:cxnSp>
        <p:nvCxnSpPr>
          <p:cNvPr id="7" name="직선 화살표 연결선 6"/>
          <p:cNvCxnSpPr>
            <a:stCxn id="6" idx="2"/>
          </p:cNvCxnSpPr>
          <p:nvPr/>
        </p:nvCxnSpPr>
        <p:spPr>
          <a:xfrm flipH="1">
            <a:off x="6586087" y="2599998"/>
            <a:ext cx="337527" cy="684986"/>
          </a:xfrm>
          <a:prstGeom prst="straightConnector1">
            <a:avLst/>
          </a:prstGeom>
          <a:ln w="19050">
            <a:solidFill>
              <a:schemeClr val="accent6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865984" y="4653136"/>
            <a:ext cx="28118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 smtClean="0">
                <a:solidFill>
                  <a:schemeClr val="accent3"/>
                </a:solidFill>
              </a:rPr>
              <a:t>Auxiliary space to cover the estimation error</a:t>
            </a:r>
            <a:endParaRPr lang="en-US" altLang="ko-KR" b="1" i="1" dirty="0" smtClean="0">
              <a:solidFill>
                <a:schemeClr val="accent3"/>
              </a:solidFill>
            </a:endParaRPr>
          </a:p>
        </p:txBody>
      </p:sp>
      <p:cxnSp>
        <p:nvCxnSpPr>
          <p:cNvPr id="9" name="직선 화살표 연결선 8"/>
          <p:cNvCxnSpPr>
            <a:stCxn id="8" idx="0"/>
          </p:cNvCxnSpPr>
          <p:nvPr/>
        </p:nvCxnSpPr>
        <p:spPr>
          <a:xfrm flipV="1">
            <a:off x="7271888" y="4005065"/>
            <a:ext cx="324448" cy="648071"/>
          </a:xfrm>
          <a:prstGeom prst="straightConnector1">
            <a:avLst/>
          </a:prstGeom>
          <a:ln w="19050">
            <a:solidFill>
              <a:schemeClr val="accent3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직사각형 11"/>
              <p:cNvSpPr/>
              <p:nvPr/>
            </p:nvSpPr>
            <p:spPr>
              <a:xfrm>
                <a:off x="5868144" y="5284033"/>
                <a:ext cx="2779735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sz="2400" b="1" i="1" smtClean="0">
                              <a:solidFill>
                                <a:schemeClr val="accent3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altLang="ko-KR" sz="2400" b="1" i="1" smtClean="0">
                              <a:solidFill>
                                <a:schemeClr val="accent3"/>
                              </a:solidFill>
                              <a:latin typeface="Cambria Math"/>
                            </a:rPr>
                            <m:t>𝑺</m:t>
                          </m:r>
                        </m:e>
                        <m:sub>
                          <m:r>
                            <a:rPr lang="en-US" altLang="ko-KR" sz="2400" b="1" i="1" smtClean="0">
                              <a:solidFill>
                                <a:schemeClr val="accent3"/>
                              </a:solidFill>
                              <a:latin typeface="Cambria Math"/>
                            </a:rPr>
                            <m:t>𝑨𝒖𝒙</m:t>
                          </m:r>
                        </m:sub>
                      </m:sSub>
                      <m:r>
                        <a:rPr lang="en-US" altLang="ko-KR" sz="2400" b="1" i="1" smtClean="0">
                          <a:solidFill>
                            <a:schemeClr val="accent3"/>
                          </a:solidFill>
                          <a:latin typeface="Cambria Math"/>
                        </a:rPr>
                        <m:t>=</m:t>
                      </m:r>
                      <m:r>
                        <a:rPr lang="en-US" altLang="ko-KR" sz="2400" b="1" i="1" smtClean="0">
                          <a:solidFill>
                            <a:schemeClr val="accent3"/>
                          </a:solidFill>
                          <a:latin typeface="Cambria Math"/>
                        </a:rPr>
                        <m:t>𝟑</m:t>
                      </m:r>
                      <m:r>
                        <a:rPr lang="en-US" altLang="ko-KR" sz="2400" b="1" i="1" smtClean="0">
                          <a:solidFill>
                            <a:schemeClr val="accent3"/>
                          </a:solidFill>
                          <a:latin typeface="Cambria Math"/>
                        </a:rPr>
                        <m:t>.</m:t>
                      </m:r>
                      <m:r>
                        <a:rPr lang="en-US" altLang="ko-KR" sz="2400" b="1" i="1" smtClean="0">
                          <a:solidFill>
                            <a:schemeClr val="accent3"/>
                          </a:solidFill>
                          <a:latin typeface="Cambria Math"/>
                        </a:rPr>
                        <m:t>𝟕</m:t>
                      </m:r>
                      <m:r>
                        <a:rPr lang="en-US" altLang="ko-KR" sz="2400" b="1" i="1" smtClean="0">
                          <a:solidFill>
                            <a:schemeClr val="accent3"/>
                          </a:solidFill>
                          <a:latin typeface="Cambria Math"/>
                        </a:rPr>
                        <m:t>∗</m:t>
                      </m:r>
                      <m:sSub>
                        <m:sSubPr>
                          <m:ctrlPr>
                            <a:rPr lang="en-US" altLang="ko-KR" sz="2400" b="1" i="1" smtClean="0">
                              <a:solidFill>
                                <a:schemeClr val="accent3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altLang="ko-KR" sz="2400" b="1" i="1">
                              <a:solidFill>
                                <a:schemeClr val="accent3"/>
                              </a:solidFill>
                              <a:latin typeface="Cambria Math"/>
                            </a:rPr>
                            <m:t>𝒏</m:t>
                          </m:r>
                        </m:e>
                        <m:sub>
                          <m:r>
                            <a:rPr lang="en-US" altLang="ko-KR" sz="2400" b="1" i="1">
                              <a:solidFill>
                                <a:schemeClr val="accent3"/>
                              </a:solidFill>
                              <a:latin typeface="Cambria Math"/>
                            </a:rPr>
                            <m:t>𝑩</m:t>
                          </m:r>
                        </m:sub>
                      </m:sSub>
                      <m:sSub>
                        <m:sSubPr>
                          <m:ctrlPr>
                            <a:rPr lang="en-US" altLang="ko-KR" sz="2400" b="1" i="1">
                              <a:solidFill>
                                <a:schemeClr val="accent3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altLang="ko-KR" sz="2400" b="1" i="1">
                              <a:solidFill>
                                <a:schemeClr val="accent3"/>
                              </a:solidFill>
                              <a:latin typeface="Cambria Math"/>
                            </a:rPr>
                            <m:t>𝑺</m:t>
                          </m:r>
                        </m:e>
                        <m:sub>
                          <m:r>
                            <a:rPr lang="en-US" altLang="ko-KR" sz="2400" b="1" i="1" smtClean="0">
                              <a:solidFill>
                                <a:schemeClr val="accent3"/>
                              </a:solidFill>
                              <a:latin typeface="Cambria Math"/>
                            </a:rPr>
                            <m:t>𝒏</m:t>
                          </m:r>
                        </m:sub>
                      </m:sSub>
                    </m:oMath>
                  </m:oMathPara>
                </a14:m>
                <a:endParaRPr lang="ko-KR" altLang="en-US" sz="2400" dirty="0">
                  <a:solidFill>
                    <a:schemeClr val="accent3"/>
                  </a:solidFill>
                </a:endParaRPr>
              </a:p>
            </p:txBody>
          </p:sp>
        </mc:Choice>
        <mc:Fallback xmlns="">
          <p:sp>
            <p:nvSpPr>
              <p:cNvPr id="12" name="직사각형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8144" y="5284033"/>
                <a:ext cx="2779735" cy="461665"/>
              </a:xfrm>
              <a:prstGeom prst="rect">
                <a:avLst/>
              </a:prstGeom>
              <a:blipFill rotWithShape="1">
                <a:blip r:embed="rId4"/>
                <a:stretch>
                  <a:fillRect b="-3947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6754850" y="6011996"/>
            <a:ext cx="8499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dirty="0" smtClean="0">
                <a:solidFill>
                  <a:schemeClr val="accent3"/>
                </a:solidFill>
              </a:rPr>
              <a:t>RMSE</a:t>
            </a:r>
            <a:endParaRPr lang="ko-KR" altLang="en-US" sz="2000" dirty="0">
              <a:solidFill>
                <a:schemeClr val="accent3"/>
              </a:solidFill>
            </a:endParaRPr>
          </a:p>
        </p:txBody>
      </p:sp>
      <p:cxnSp>
        <p:nvCxnSpPr>
          <p:cNvPr id="14" name="직선 화살표 연결선 13"/>
          <p:cNvCxnSpPr>
            <a:stCxn id="13" idx="0"/>
            <a:endCxn id="12" idx="2"/>
          </p:cNvCxnSpPr>
          <p:nvPr/>
        </p:nvCxnSpPr>
        <p:spPr>
          <a:xfrm flipV="1">
            <a:off x="7179807" y="5745698"/>
            <a:ext cx="78205" cy="266298"/>
          </a:xfrm>
          <a:prstGeom prst="straightConnector1">
            <a:avLst/>
          </a:prstGeom>
          <a:ln w="19050">
            <a:solidFill>
              <a:schemeClr val="accent3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9745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Parallel Computing Trend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sz="2800" dirty="0">
                <a:solidFill>
                  <a:schemeClr val="bg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Multi/Many-core architectures</a:t>
            </a:r>
          </a:p>
          <a:p>
            <a:r>
              <a:rPr lang="en-US" altLang="ko-KR" sz="2800" dirty="0">
                <a:latin typeface="Arial" pitchFamily="34" charset="0"/>
                <a:cs typeface="Arial" pitchFamily="34" charset="0"/>
              </a:rPr>
              <a:t>Heterogeneous architectures</a:t>
            </a:r>
          </a:p>
          <a:p>
            <a:pPr lvl="1"/>
            <a:r>
              <a:rPr lang="en-US" altLang="ko-KR" sz="2400" dirty="0">
                <a:latin typeface="Arial" pitchFamily="34" charset="0"/>
                <a:cs typeface="Arial" pitchFamily="34" charset="0"/>
              </a:rPr>
              <a:t>Different types of computing devices in a system</a:t>
            </a:r>
          </a:p>
          <a:p>
            <a:pPr lvl="2"/>
            <a:r>
              <a:rPr lang="en-US" altLang="ko-KR" sz="2000" dirty="0">
                <a:latin typeface="Arial" pitchFamily="34" charset="0"/>
                <a:cs typeface="Arial" pitchFamily="34" charset="0"/>
              </a:rPr>
              <a:t>Multi-core CPUs and GPUs in a PC</a:t>
            </a:r>
          </a:p>
          <a:p>
            <a:pPr lvl="1"/>
            <a:r>
              <a:rPr lang="en-US" altLang="ko-KR" sz="2400" dirty="0">
                <a:latin typeface="Arial" pitchFamily="34" charset="0"/>
                <a:cs typeface="Arial" pitchFamily="34" charset="0"/>
              </a:rPr>
              <a:t>Intel Sandy Bridge, AMD Fusion, Sony Cell, </a:t>
            </a:r>
            <a:r>
              <a:rPr lang="en-US" altLang="ko-KR" sz="2400" dirty="0" smtClean="0">
                <a:latin typeface="Arial" pitchFamily="34" charset="0"/>
                <a:cs typeface="Arial" pitchFamily="34" charset="0"/>
              </a:rPr>
              <a:t>..</a:t>
            </a:r>
            <a:endParaRPr lang="ko-KR" alt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59D27-ADC4-4FEA-B48D-322F84B3B55B}" type="slidenum">
              <a:rPr lang="ko-KR" altLang="en-US" smtClean="0"/>
              <a:t>8</a:t>
            </a:fld>
            <a:endParaRPr lang="ko-KR" altLang="en-US"/>
          </a:p>
        </p:txBody>
      </p:sp>
      <p:pic>
        <p:nvPicPr>
          <p:cNvPr id="5" name="Picture 4" descr="http://www.artcam.com/eshots/news/2010release/Prospects/images/multi-core-cpu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4406461"/>
            <a:ext cx="1160551" cy="1326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http://www.blogcdn.com/www.engadget.com/media/2009/05/090506-nvidiatesla-0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6793" y="4379110"/>
            <a:ext cx="2799424" cy="1381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www.blogcdn.com/www.engadget.com/media/2008/08/8-2-08-9800_gt_geforc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7" y="4406461"/>
            <a:ext cx="2112016" cy="1326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덧셈 기호 7"/>
          <p:cNvSpPr/>
          <p:nvPr/>
        </p:nvSpPr>
        <p:spPr>
          <a:xfrm>
            <a:off x="3563888" y="4809855"/>
            <a:ext cx="584502" cy="519557"/>
          </a:xfrm>
          <a:prstGeom prst="mathPlus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덧셈 기호 8"/>
          <p:cNvSpPr/>
          <p:nvPr/>
        </p:nvSpPr>
        <p:spPr>
          <a:xfrm>
            <a:off x="6291754" y="4809855"/>
            <a:ext cx="584502" cy="519557"/>
          </a:xfrm>
          <a:prstGeom prst="mathPlus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모서리가 둥근 직사각형 9"/>
          <p:cNvSpPr/>
          <p:nvPr/>
        </p:nvSpPr>
        <p:spPr>
          <a:xfrm>
            <a:off x="1619672" y="4304965"/>
            <a:ext cx="7345810" cy="1501573"/>
          </a:xfrm>
          <a:prstGeom prst="roundRect">
            <a:avLst/>
          </a:pr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1" name="Picture 4" descr="E:\임시 인터넷 파일\Content.IE5\AEL71AGX\MC900428945[1].wm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978" y="4500265"/>
            <a:ext cx="1633027" cy="1169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7655990" y="5861379"/>
            <a:ext cx="14366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Images from NVIDIA </a:t>
            </a:r>
            <a:endParaRPr lang="en-US" sz="1000" i="1" dirty="0">
              <a:solidFill>
                <a:schemeClr val="bg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3856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Results</a:t>
            </a:r>
            <a:endParaRPr lang="en-US" altLang="ko-KR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ko-KR" sz="3600" dirty="0"/>
              <a:t>Testing </a:t>
            </a:r>
            <a:r>
              <a:rPr lang="en-US" altLang="ko-KR" sz="3600" dirty="0" smtClean="0"/>
              <a:t>Environment</a:t>
            </a:r>
          </a:p>
          <a:p>
            <a:pPr lvl="1"/>
            <a:r>
              <a:rPr lang="en-US" altLang="ko-KR" sz="3200" dirty="0" smtClean="0"/>
              <a:t>Two </a:t>
            </a:r>
            <a:r>
              <a:rPr lang="en-US" altLang="ko-KR" sz="3200" dirty="0" err="1" smtClean="0"/>
              <a:t>hexa</a:t>
            </a:r>
            <a:r>
              <a:rPr lang="en-US" altLang="ko-KR" sz="3200" dirty="0" smtClean="0"/>
              <a:t>-core CPUs</a:t>
            </a:r>
          </a:p>
          <a:p>
            <a:pPr lvl="1"/>
            <a:r>
              <a:rPr lang="en-US" altLang="ko-KR" sz="3200" dirty="0" smtClean="0"/>
              <a:t>192 GB main memory (CPU side)</a:t>
            </a:r>
          </a:p>
          <a:p>
            <a:pPr lvl="1"/>
            <a:r>
              <a:rPr lang="en-US" altLang="ko-KR" sz="3200" dirty="0" smtClean="0"/>
              <a:t>One GPU (GeForce GTX 780) with 3 GB video memory </a:t>
            </a:r>
            <a:endParaRPr lang="ko-KR" altLang="en-US" sz="320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59D27-ADC4-4FEA-B48D-322F84B3B55B}" type="slidenum">
              <a:rPr lang="ko-KR" altLang="en-US" smtClean="0"/>
              <a:t>80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862355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1772" y="1869232"/>
            <a:ext cx="5446521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Results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59D27-ADC4-4FEA-B48D-322F84B3B55B}" type="slidenum">
              <a:rPr lang="ko-KR" altLang="en-US" smtClean="0"/>
              <a:t>81</a:t>
            </a:fld>
            <a:endParaRPr lang="ko-KR" altLang="en-US"/>
          </a:p>
        </p:txBody>
      </p:sp>
      <p:sp>
        <p:nvSpPr>
          <p:cNvPr id="7" name="TextBox 6"/>
          <p:cNvSpPr txBox="1"/>
          <p:nvPr/>
        </p:nvSpPr>
        <p:spPr>
          <a:xfrm>
            <a:off x="178901" y="5229200"/>
            <a:ext cx="34740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Up to 65.6 M Particles</a:t>
            </a:r>
          </a:p>
          <a:p>
            <a:r>
              <a:rPr lang="en-US" altLang="ko-KR" sz="2000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Maximum data size: 13 GB</a:t>
            </a:r>
          </a:p>
        </p:txBody>
      </p:sp>
      <p:pic>
        <p:nvPicPr>
          <p:cNvPr id="6" name="65M_overview_small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9513" y="1484785"/>
            <a:ext cx="3744416" cy="3744416"/>
          </a:xfrm>
        </p:spPr>
      </p:pic>
      <p:sp>
        <p:nvSpPr>
          <p:cNvPr id="11" name="TextBox 10"/>
          <p:cNvSpPr txBox="1"/>
          <p:nvPr/>
        </p:nvSpPr>
        <p:spPr>
          <a:xfrm>
            <a:off x="8120416" y="3645024"/>
            <a:ext cx="7053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solidFill>
                  <a:srgbClr val="FF0000"/>
                </a:solidFill>
              </a:rPr>
              <a:t>Ours</a:t>
            </a:r>
            <a:endParaRPr lang="ko-KR" altLang="en-US" b="1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575139" y="2123564"/>
            <a:ext cx="1250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solidFill>
                  <a:schemeClr val="accent3"/>
                </a:solidFill>
              </a:rPr>
              <a:t>Map-GPU</a:t>
            </a:r>
            <a:endParaRPr lang="ko-KR" altLang="en-US" b="1" dirty="0">
              <a:solidFill>
                <a:schemeClr val="accent3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427308" y="1292567"/>
            <a:ext cx="33984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 smtClean="0">
                <a:solidFill>
                  <a:schemeClr val="accent3"/>
                </a:solidFill>
              </a:rPr>
              <a:t>NVIDIA mapped memory Tech</a:t>
            </a:r>
          </a:p>
          <a:p>
            <a:r>
              <a:rPr lang="en-US" altLang="ko-KR" sz="1600" dirty="0" smtClean="0">
                <a:solidFill>
                  <a:schemeClr val="accent3"/>
                </a:solidFill>
              </a:rPr>
              <a:t>- Map CPU memory space</a:t>
            </a:r>
          </a:p>
          <a:p>
            <a:r>
              <a:rPr lang="en-US" altLang="ko-KR" sz="1600" dirty="0" smtClean="0">
                <a:solidFill>
                  <a:schemeClr val="accent3"/>
                </a:solidFill>
              </a:rPr>
              <a:t>  into GPU memory address space</a:t>
            </a:r>
          </a:p>
        </p:txBody>
      </p:sp>
    </p:spTree>
    <p:extLst>
      <p:ext uri="{BB962C8B-B14F-4D97-AF65-F5344CB8AC3E}">
        <p14:creationId xmlns:p14="http://schemas.microsoft.com/office/powerpoint/2010/main" val="2279334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59D27-ADC4-4FEA-B48D-322F84B3B55B}" type="slidenum">
              <a:rPr lang="ko-KR" altLang="en-US" smtClean="0"/>
              <a:t>82</a:t>
            </a:fld>
            <a:endParaRPr lang="ko-KR" altLang="en-US"/>
          </a:p>
        </p:txBody>
      </p:sp>
      <p:pic>
        <p:nvPicPr>
          <p:cNvPr id="6" name="15M_overview_small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23528" y="295519"/>
            <a:ext cx="3024336" cy="3024336"/>
          </a:xfrm>
          <a:prstGeom prst="rect">
            <a:avLst/>
          </a:prstGeom>
        </p:spPr>
      </p:pic>
      <p:pic>
        <p:nvPicPr>
          <p:cNvPr id="7" name="32M_overview_small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23528" y="3463871"/>
            <a:ext cx="3024336" cy="302433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23528" y="5920067"/>
            <a:ext cx="28167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Up to 32.7 M Particles</a:t>
            </a:r>
          </a:p>
          <a:p>
            <a:r>
              <a:rPr lang="en-US" altLang="ko-KR" sz="1600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Maximum data size: 16 GB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23528" y="2735080"/>
            <a:ext cx="26981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15.8 M Particles</a:t>
            </a:r>
          </a:p>
          <a:p>
            <a:r>
              <a:rPr lang="en-US" altLang="ko-KR" sz="1600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Maximum data size: 6 GB</a:t>
            </a: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3356992"/>
            <a:ext cx="5256583" cy="3203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295520"/>
            <a:ext cx="5256583" cy="3203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8686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6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51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4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Results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59D27-ADC4-4FEA-B48D-322F84B3B55B}" type="slidenum">
              <a:rPr lang="ko-KR" altLang="en-US" smtClean="0"/>
              <a:t>83</a:t>
            </a:fld>
            <a:endParaRPr lang="ko-KR" altLang="en-US"/>
          </a:p>
        </p:txBody>
      </p:sp>
      <p:sp>
        <p:nvSpPr>
          <p:cNvPr id="5" name="TextBox 4"/>
          <p:cNvSpPr txBox="1"/>
          <p:nvPr/>
        </p:nvSpPr>
        <p:spPr>
          <a:xfrm>
            <a:off x="3224584" y="5463956"/>
            <a:ext cx="27923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00" b="1" dirty="0" smtClean="0"/>
              <a:t>12 CPU cores</a:t>
            </a:r>
            <a:endParaRPr lang="ko-KR" altLang="en-US" sz="32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611560" y="3707526"/>
            <a:ext cx="24172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00" b="1" dirty="0"/>
              <a:t>A</a:t>
            </a:r>
            <a:r>
              <a:rPr lang="en-US" altLang="ko-KR" sz="3200" b="1" dirty="0" smtClean="0"/>
              <a:t> CPU cor</a:t>
            </a:r>
            <a:r>
              <a:rPr lang="en-US" altLang="ko-KR" sz="3200" b="1" dirty="0"/>
              <a:t>e</a:t>
            </a:r>
            <a:endParaRPr lang="ko-KR" altLang="en-US" sz="32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6112717" y="3461550"/>
            <a:ext cx="279236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00" b="1" dirty="0" smtClean="0">
                <a:solidFill>
                  <a:schemeClr val="accent6"/>
                </a:solidFill>
              </a:rPr>
              <a:t>12 CPU cores</a:t>
            </a:r>
          </a:p>
          <a:p>
            <a:r>
              <a:rPr lang="en-US" altLang="ko-KR" sz="3200" b="1" dirty="0" smtClean="0">
                <a:solidFill>
                  <a:schemeClr val="accent6"/>
                </a:solidFill>
              </a:rPr>
              <a:t>+One GPU</a:t>
            </a:r>
            <a:endParaRPr lang="ko-KR" altLang="en-US" sz="3200" b="1" dirty="0">
              <a:solidFill>
                <a:schemeClr val="accent6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11560" y="2197273"/>
            <a:ext cx="23150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600" b="1" dirty="0" smtClean="0"/>
              <a:t>Map-GPU</a:t>
            </a:r>
            <a:endParaRPr lang="ko-KR" altLang="en-US" sz="36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5906667" y="2197273"/>
            <a:ext cx="28793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600" b="1" dirty="0" smtClean="0">
                <a:solidFill>
                  <a:schemeClr val="accent6"/>
                </a:solidFill>
              </a:rPr>
              <a:t>Our method</a:t>
            </a:r>
            <a:endParaRPr lang="ko-KR" altLang="en-US" sz="3600" b="1" dirty="0">
              <a:solidFill>
                <a:schemeClr val="accent6"/>
              </a:solidFill>
            </a:endParaRPr>
          </a:p>
        </p:txBody>
      </p:sp>
      <p:cxnSp>
        <p:nvCxnSpPr>
          <p:cNvPr id="14" name="직선 화살표 연결선 13"/>
          <p:cNvCxnSpPr>
            <a:stCxn id="10" idx="3"/>
            <a:endCxn id="12" idx="1"/>
          </p:cNvCxnSpPr>
          <p:nvPr/>
        </p:nvCxnSpPr>
        <p:spPr>
          <a:xfrm>
            <a:off x="2926617" y="2520439"/>
            <a:ext cx="2980050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427300" y="1935663"/>
            <a:ext cx="20617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800" b="1" dirty="0" smtClean="0">
                <a:solidFill>
                  <a:schemeClr val="accent3"/>
                </a:solidFill>
              </a:rPr>
              <a:t>Up to 26 X</a:t>
            </a:r>
            <a:endParaRPr lang="ko-KR" altLang="en-US" sz="2800" b="1" dirty="0">
              <a:solidFill>
                <a:schemeClr val="accent3"/>
              </a:solidFill>
            </a:endParaRPr>
          </a:p>
        </p:txBody>
      </p:sp>
      <p:cxnSp>
        <p:nvCxnSpPr>
          <p:cNvPr id="17" name="직선 화살표 연결선 16"/>
          <p:cNvCxnSpPr>
            <a:stCxn id="6" idx="3"/>
            <a:endCxn id="7" idx="1"/>
          </p:cNvCxnSpPr>
          <p:nvPr/>
        </p:nvCxnSpPr>
        <p:spPr>
          <a:xfrm>
            <a:off x="3028825" y="3999914"/>
            <a:ext cx="3083892" cy="245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직선 화살표 연결선 18"/>
          <p:cNvCxnSpPr>
            <a:stCxn id="6" idx="2"/>
            <a:endCxn id="5" idx="1"/>
          </p:cNvCxnSpPr>
          <p:nvPr/>
        </p:nvCxnSpPr>
        <p:spPr>
          <a:xfrm>
            <a:off x="1820193" y="4292301"/>
            <a:ext cx="1404391" cy="1464043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직선 화살표 연결선 21"/>
          <p:cNvCxnSpPr>
            <a:stCxn id="5" idx="3"/>
            <a:endCxn id="7" idx="2"/>
          </p:cNvCxnSpPr>
          <p:nvPr/>
        </p:nvCxnSpPr>
        <p:spPr>
          <a:xfrm flipV="1">
            <a:off x="6016951" y="4538768"/>
            <a:ext cx="1491950" cy="1217576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3427300" y="3445916"/>
            <a:ext cx="20617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800" b="1" dirty="0" smtClean="0">
                <a:solidFill>
                  <a:schemeClr val="accent3"/>
                </a:solidFill>
              </a:rPr>
              <a:t>Up to 51 X</a:t>
            </a:r>
            <a:endParaRPr lang="ko-KR" altLang="en-US" sz="2800" b="1" dirty="0">
              <a:solidFill>
                <a:schemeClr val="accent3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49506" y="4948345"/>
            <a:ext cx="21563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800" b="1" dirty="0" smtClean="0"/>
              <a:t>Up to 8.4 X</a:t>
            </a:r>
            <a:endParaRPr lang="ko-KR" altLang="en-US" sz="2800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6664112" y="5107840"/>
            <a:ext cx="21563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800" b="1" dirty="0" smtClean="0"/>
              <a:t>Up to 6.3 X</a:t>
            </a:r>
            <a:endParaRPr lang="ko-KR" alt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097620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Outline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Introduction</a:t>
            </a:r>
          </a:p>
          <a:p>
            <a:pPr lvl="1"/>
            <a:endParaRPr lang="en-US" altLang="ko-KR" dirty="0" smtClean="0">
              <a:solidFill>
                <a:schemeClr val="bg1">
                  <a:lumMod val="50000"/>
                  <a:lumOff val="50000"/>
                </a:schemeClr>
              </a:solidFill>
            </a:endParaRPr>
          </a:p>
          <a:p>
            <a:r>
              <a:rPr lang="en-US" altLang="ko-KR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Approaches</a:t>
            </a:r>
          </a:p>
          <a:p>
            <a:endParaRPr lang="en-US" altLang="ko-KR" dirty="0" smtClean="0"/>
          </a:p>
          <a:p>
            <a:r>
              <a:rPr lang="en-US" altLang="ko-KR" dirty="0" smtClean="0"/>
              <a:t>Conclusion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59D27-ADC4-4FEA-B48D-322F84B3B55B}" type="slidenum">
              <a:rPr lang="ko-KR" altLang="en-US" smtClean="0"/>
              <a:t>84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2559104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Conclusion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25144"/>
          </a:xfrm>
        </p:spPr>
        <p:txBody>
          <a:bodyPr>
            <a:normAutofit/>
          </a:bodyPr>
          <a:lstStyle/>
          <a:p>
            <a:r>
              <a:rPr lang="en-US" altLang="ko-KR" dirty="0" smtClean="0"/>
              <a:t>We accelerate various proximity computation</a:t>
            </a:r>
          </a:p>
          <a:p>
            <a:pPr lvl="1"/>
            <a:r>
              <a:rPr lang="en-US" altLang="ko-KR" dirty="0" smtClean="0"/>
              <a:t>by efficiently utilizing heterogeneous computing resources</a:t>
            </a:r>
          </a:p>
          <a:p>
            <a:pPr lvl="1"/>
            <a:r>
              <a:rPr lang="en-US" altLang="ko-KR" dirty="0" smtClean="0"/>
              <a:t>With scheduling algorithm that considers heterogeneity of computing resources in computational </a:t>
            </a:r>
            <a:r>
              <a:rPr lang="en-US" altLang="ko-KR" dirty="0"/>
              <a:t>and </a:t>
            </a:r>
            <a:r>
              <a:rPr lang="en-US" altLang="ko-KR" dirty="0" smtClean="0"/>
              <a:t>spatial perspective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59D27-ADC4-4FEA-B48D-322F84B3B55B}" type="slidenum">
              <a:rPr lang="ko-KR" altLang="en-US" smtClean="0"/>
              <a:t>85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00806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Future Work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/>
              <a:t>General out-of-core techniques for various proximity queries</a:t>
            </a:r>
          </a:p>
          <a:p>
            <a:endParaRPr lang="en-US" altLang="ko-KR" dirty="0"/>
          </a:p>
          <a:p>
            <a:r>
              <a:rPr lang="en-US" altLang="ko-KR" dirty="0" smtClean="0"/>
              <a:t>Extend our method to other applications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59D27-ADC4-4FEA-B48D-322F84B3B55B}" type="slidenum">
              <a:rPr lang="ko-KR" altLang="en-US" smtClean="0"/>
              <a:t>86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86524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Outcomes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/>
              <a:t>3 Publications</a:t>
            </a:r>
          </a:p>
          <a:p>
            <a:pPr lvl="1"/>
            <a:r>
              <a:rPr lang="en-US" altLang="ko-KR" dirty="0"/>
              <a:t>1 TVCG (SCI), 2 CGF (SCI-E)</a:t>
            </a:r>
          </a:p>
          <a:p>
            <a:r>
              <a:rPr lang="en-US" altLang="ko-KR" dirty="0"/>
              <a:t>6 Presentations</a:t>
            </a:r>
          </a:p>
          <a:p>
            <a:pPr lvl="1"/>
            <a:r>
              <a:rPr lang="en-US" altLang="ko-KR" dirty="0"/>
              <a:t>3 conference talks (I3D, PG, GTC)</a:t>
            </a:r>
          </a:p>
          <a:p>
            <a:pPr lvl="1"/>
            <a:r>
              <a:rPr lang="en-US" altLang="ko-KR" dirty="0"/>
              <a:t>3 conference poster (I3D, SIGGRAPH, HPG)</a:t>
            </a:r>
          </a:p>
          <a:p>
            <a:r>
              <a:rPr lang="en-US" altLang="ko-KR" dirty="0"/>
              <a:t>3 Patents, 1 SW package</a:t>
            </a: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59D27-ADC4-4FEA-B48D-322F84B3B55B}" type="slidenum">
              <a:rPr lang="ko-KR" altLang="en-US" smtClean="0"/>
              <a:t>87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79563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Publications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53136"/>
          </a:xfrm>
        </p:spPr>
        <p:txBody>
          <a:bodyPr>
            <a:normAutofit fontScale="70000" lnSpcReduction="20000"/>
          </a:bodyPr>
          <a:lstStyle/>
          <a:p>
            <a:r>
              <a:rPr lang="en-US" altLang="ko-KR" dirty="0">
                <a:solidFill>
                  <a:schemeClr val="accent6"/>
                </a:solidFill>
              </a:rPr>
              <a:t>HPCCD: Hybrid Parallel Continuous Collision Detection using CPUs and </a:t>
            </a:r>
            <a:r>
              <a:rPr lang="en-US" altLang="ko-KR" dirty="0" smtClean="0">
                <a:solidFill>
                  <a:schemeClr val="accent6"/>
                </a:solidFill>
              </a:rPr>
              <a:t>GPUs</a:t>
            </a:r>
          </a:p>
          <a:p>
            <a:pPr lvl="1"/>
            <a:r>
              <a:rPr lang="en-US" altLang="ko-KR" b="1" dirty="0" smtClean="0"/>
              <a:t>Duksu </a:t>
            </a:r>
            <a:r>
              <a:rPr lang="en-US" altLang="ko-KR" b="1" dirty="0"/>
              <a:t>Kim</a:t>
            </a:r>
            <a:r>
              <a:rPr lang="en-US" altLang="ko-KR" dirty="0"/>
              <a:t>, Jae-</a:t>
            </a:r>
            <a:r>
              <a:rPr lang="en-US" altLang="ko-KR" dirty="0" err="1"/>
              <a:t>Pil</a:t>
            </a:r>
            <a:r>
              <a:rPr lang="en-US" altLang="ko-KR" dirty="0"/>
              <a:t> </a:t>
            </a:r>
            <a:r>
              <a:rPr lang="en-US" altLang="ko-KR" dirty="0" err="1"/>
              <a:t>Heo</a:t>
            </a:r>
            <a:r>
              <a:rPr lang="en-US" altLang="ko-KR" dirty="0"/>
              <a:t>, Jaehyuk Huh, John </a:t>
            </a:r>
            <a:r>
              <a:rPr lang="en-US" altLang="ko-KR" dirty="0" smtClean="0"/>
              <a:t>Kim, </a:t>
            </a:r>
            <a:r>
              <a:rPr lang="en-US" altLang="ko-KR" dirty="0" err="1"/>
              <a:t>Sung-eui</a:t>
            </a:r>
            <a:r>
              <a:rPr lang="en-US" altLang="ko-KR" dirty="0"/>
              <a:t> </a:t>
            </a:r>
            <a:r>
              <a:rPr lang="en-US" altLang="ko-KR" dirty="0" smtClean="0"/>
              <a:t>Yoon</a:t>
            </a:r>
          </a:p>
          <a:p>
            <a:pPr lvl="1"/>
            <a:r>
              <a:rPr lang="en-US" altLang="ko-KR" dirty="0"/>
              <a:t>Computer Graphics </a:t>
            </a:r>
            <a:r>
              <a:rPr lang="en-US" altLang="ko-KR" dirty="0" smtClean="0"/>
              <a:t>Forum, Vol. 28, No. 7, pp 1791-1800, 2009</a:t>
            </a:r>
          </a:p>
          <a:p>
            <a:r>
              <a:rPr lang="en-US" altLang="ko-KR" dirty="0">
                <a:solidFill>
                  <a:schemeClr val="accent6"/>
                </a:solidFill>
              </a:rPr>
              <a:t>Scheduling in Heterogeneous Computing Environments for Proximity Queries </a:t>
            </a:r>
          </a:p>
          <a:p>
            <a:pPr lvl="1"/>
            <a:r>
              <a:rPr lang="en-US" altLang="ko-KR" b="1" dirty="0"/>
              <a:t>Duksu Kim</a:t>
            </a:r>
            <a:r>
              <a:rPr lang="en-US" altLang="ko-KR" dirty="0"/>
              <a:t>, </a:t>
            </a:r>
            <a:r>
              <a:rPr lang="en-US" altLang="ko-KR" dirty="0" err="1"/>
              <a:t>Jinkyu</a:t>
            </a:r>
            <a:r>
              <a:rPr lang="en-US" altLang="ko-KR" dirty="0"/>
              <a:t> Lee, </a:t>
            </a:r>
            <a:r>
              <a:rPr lang="en-US" altLang="ko-KR" dirty="0" err="1"/>
              <a:t>Junghwan</a:t>
            </a:r>
            <a:r>
              <a:rPr lang="en-US" altLang="ko-KR" dirty="0"/>
              <a:t> Lee, </a:t>
            </a:r>
            <a:r>
              <a:rPr lang="en-US" altLang="ko-KR" dirty="0" err="1"/>
              <a:t>InSik</a:t>
            </a:r>
            <a:r>
              <a:rPr lang="en-US" altLang="ko-KR" dirty="0"/>
              <a:t> Shin, John Kim, </a:t>
            </a:r>
            <a:r>
              <a:rPr lang="en-US" altLang="ko-KR" dirty="0" err="1"/>
              <a:t>Sung-eui</a:t>
            </a:r>
            <a:r>
              <a:rPr lang="en-US" altLang="ko-KR" dirty="0"/>
              <a:t> </a:t>
            </a:r>
            <a:r>
              <a:rPr lang="en-US" altLang="ko-KR" dirty="0" smtClean="0"/>
              <a:t>Yoon</a:t>
            </a:r>
          </a:p>
          <a:p>
            <a:pPr lvl="1"/>
            <a:r>
              <a:rPr lang="en-US" altLang="ko-KR" dirty="0"/>
              <a:t>IEEE Transactions on Visualization and Computer </a:t>
            </a:r>
            <a:r>
              <a:rPr lang="en-US" altLang="ko-KR" dirty="0" smtClean="0"/>
              <a:t>Graphics, Vol. 19, No. 9, pp 1513-1525</a:t>
            </a:r>
          </a:p>
          <a:p>
            <a:r>
              <a:rPr lang="en-US" altLang="ko-KR" dirty="0" smtClean="0">
                <a:solidFill>
                  <a:schemeClr val="accent6"/>
                </a:solidFill>
              </a:rPr>
              <a:t>Out-of-Core Proximity Computation for Particle-based Fluid Simulations</a:t>
            </a:r>
          </a:p>
          <a:p>
            <a:pPr lvl="1"/>
            <a:r>
              <a:rPr lang="en-US" altLang="ko-KR" b="1" dirty="0" smtClean="0"/>
              <a:t>Duksu Kim</a:t>
            </a:r>
            <a:r>
              <a:rPr lang="en-US" altLang="ko-KR" dirty="0" smtClean="0"/>
              <a:t>, </a:t>
            </a:r>
            <a:r>
              <a:rPr lang="en-US" altLang="ko-KR" dirty="0" err="1" smtClean="0"/>
              <a:t>Myung-Bae</a:t>
            </a:r>
            <a:r>
              <a:rPr lang="en-US" altLang="ko-KR" dirty="0" smtClean="0"/>
              <a:t> Son, Young J. Kim, </a:t>
            </a:r>
            <a:r>
              <a:rPr lang="en-US" altLang="ko-KR" dirty="0" err="1" smtClean="0"/>
              <a:t>Jeong</a:t>
            </a:r>
            <a:r>
              <a:rPr lang="en-US" altLang="ko-KR" dirty="0" smtClean="0"/>
              <a:t>-Mo Hong, Sung-Eui Yoon</a:t>
            </a:r>
          </a:p>
          <a:p>
            <a:pPr lvl="1"/>
            <a:r>
              <a:rPr lang="en-US" altLang="ko-KR" dirty="0" smtClean="0"/>
              <a:t>(To appear) Computer Graphics Forum, 2014</a:t>
            </a:r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59D27-ADC4-4FEA-B48D-322F84B3B55B}" type="slidenum">
              <a:rPr lang="ko-KR" altLang="en-US" smtClean="0"/>
              <a:t>88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24071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dirty="0" smtClean="0"/>
              <a:t>Awards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accent6"/>
                </a:solidFill>
              </a:rPr>
              <a:t>Distinguished Paper </a:t>
            </a:r>
            <a:r>
              <a:rPr lang="en-US" altLang="ko-KR" dirty="0">
                <a:solidFill>
                  <a:schemeClr val="accent6"/>
                </a:solidFill>
              </a:rPr>
              <a:t>A</a:t>
            </a:r>
            <a:r>
              <a:rPr lang="en-US" altLang="ko-KR" dirty="0" smtClean="0">
                <a:solidFill>
                  <a:schemeClr val="accent6"/>
                </a:solidFill>
              </a:rPr>
              <a:t>ward</a:t>
            </a:r>
          </a:p>
          <a:p>
            <a:pPr lvl="1"/>
            <a:r>
              <a:rPr lang="en-US" altLang="ko-KR" dirty="0" smtClean="0"/>
              <a:t>Pacific graphics 2009</a:t>
            </a:r>
          </a:p>
          <a:p>
            <a:r>
              <a:rPr lang="en-US" altLang="ko-KR" dirty="0" smtClean="0">
                <a:solidFill>
                  <a:schemeClr val="accent6"/>
                </a:solidFill>
              </a:rPr>
              <a:t>Student Stipend Award</a:t>
            </a:r>
          </a:p>
          <a:p>
            <a:pPr lvl="1"/>
            <a:r>
              <a:rPr lang="en-US" altLang="ko-KR" dirty="0" smtClean="0"/>
              <a:t>ACM I3D, Invited poster</a:t>
            </a:r>
          </a:p>
          <a:p>
            <a:r>
              <a:rPr lang="en-US" altLang="ko-KR" dirty="0" smtClean="0">
                <a:solidFill>
                  <a:schemeClr val="accent6"/>
                </a:solidFill>
              </a:rPr>
              <a:t>Best CUDA Programming </a:t>
            </a:r>
            <a:r>
              <a:rPr lang="en-US" altLang="ko-KR" dirty="0">
                <a:solidFill>
                  <a:schemeClr val="accent6"/>
                </a:solidFill>
              </a:rPr>
              <a:t>A</a:t>
            </a:r>
            <a:r>
              <a:rPr lang="en-US" altLang="ko-KR" dirty="0" smtClean="0">
                <a:solidFill>
                  <a:schemeClr val="accent6"/>
                </a:solidFill>
              </a:rPr>
              <a:t>ward</a:t>
            </a:r>
          </a:p>
          <a:p>
            <a:pPr lvl="1"/>
            <a:r>
              <a:rPr lang="en-US" altLang="ko-KR" dirty="0" smtClean="0"/>
              <a:t>NVIDIA (Korea) CUDA coding contest 2010</a:t>
            </a:r>
          </a:p>
          <a:p>
            <a:r>
              <a:rPr lang="en-US" altLang="ko-KR" dirty="0" smtClean="0">
                <a:solidFill>
                  <a:schemeClr val="accent6"/>
                </a:solidFill>
              </a:rPr>
              <a:t>Spotlight Paper</a:t>
            </a:r>
          </a:p>
          <a:p>
            <a:pPr lvl="1"/>
            <a:r>
              <a:rPr lang="en-US" altLang="ko-KR" dirty="0" smtClean="0"/>
              <a:t>IEEE TVCG, Sept., 2014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59D27-ADC4-4FEA-B48D-322F84B3B55B}" type="slidenum">
              <a:rPr lang="ko-KR" altLang="en-US" smtClean="0"/>
              <a:t>89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33754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59D27-ADC4-4FEA-B48D-322F84B3B55B}" type="slidenum">
              <a:rPr lang="ko-KR" altLang="en-US" smtClean="0"/>
              <a:t>9</a:t>
            </a:fld>
            <a:endParaRPr lang="ko-KR" altLang="en-US"/>
          </a:p>
        </p:txBody>
      </p:sp>
      <p:cxnSp>
        <p:nvCxnSpPr>
          <p:cNvPr id="8" name="직선 연결선 7"/>
          <p:cNvCxnSpPr/>
          <p:nvPr/>
        </p:nvCxnSpPr>
        <p:spPr>
          <a:xfrm>
            <a:off x="4572000" y="548680"/>
            <a:ext cx="0" cy="5472608"/>
          </a:xfrm>
          <a:prstGeom prst="line">
            <a:avLst/>
          </a:prstGeom>
          <a:ln w="571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직사각형 12"/>
          <p:cNvSpPr/>
          <p:nvPr/>
        </p:nvSpPr>
        <p:spPr>
          <a:xfrm>
            <a:off x="1090965" y="3645024"/>
            <a:ext cx="278586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dirty="0"/>
              <a:t>[</a:t>
            </a:r>
            <a:r>
              <a:rPr lang="en-US" altLang="ko-KR" dirty="0" err="1"/>
              <a:t>Lawlor</a:t>
            </a:r>
            <a:r>
              <a:rPr lang="en-US" altLang="ko-KR" dirty="0"/>
              <a:t> 2002</a:t>
            </a:r>
            <a:r>
              <a:rPr lang="en-US" altLang="ko-KR" dirty="0" smtClean="0"/>
              <a:t>] </a:t>
            </a:r>
            <a:r>
              <a:rPr lang="en-US" altLang="ko-KR" dirty="0"/>
              <a:t>[</a:t>
            </a:r>
            <a:r>
              <a:rPr lang="en-US" altLang="ko-KR" dirty="0" err="1"/>
              <a:t>Ize</a:t>
            </a:r>
            <a:r>
              <a:rPr lang="en-US" altLang="ko-KR" dirty="0"/>
              <a:t> 2007</a:t>
            </a:r>
            <a:r>
              <a:rPr lang="en-US" altLang="ko-KR" dirty="0" smtClean="0"/>
              <a:t>] </a:t>
            </a:r>
            <a:r>
              <a:rPr lang="en-US" altLang="ko-KR" dirty="0"/>
              <a:t>[Wald 2007</a:t>
            </a:r>
            <a:r>
              <a:rPr lang="en-US" altLang="ko-KR" dirty="0" smtClean="0"/>
              <a:t>] </a:t>
            </a:r>
            <a:r>
              <a:rPr lang="en-US" altLang="ko-KR" dirty="0"/>
              <a:t>[Tang 2009</a:t>
            </a:r>
            <a:r>
              <a:rPr lang="en-US" altLang="ko-KR" dirty="0" smtClean="0"/>
              <a:t>] [</a:t>
            </a:r>
            <a:r>
              <a:rPr lang="en-US" altLang="ko-KR" dirty="0"/>
              <a:t>Lee 2010] [IABT 2011</a:t>
            </a:r>
            <a:r>
              <a:rPr lang="en-US" altLang="ko-KR" dirty="0" smtClean="0"/>
              <a:t>]</a:t>
            </a:r>
          </a:p>
          <a:p>
            <a:r>
              <a:rPr lang="en-US" altLang="ko-KR" dirty="0" smtClean="0"/>
              <a:t>…</a:t>
            </a:r>
            <a:endParaRPr lang="en-US" altLang="ko-KR" dirty="0"/>
          </a:p>
          <a:p>
            <a:endParaRPr lang="en-US" altLang="ko-KR" dirty="0" smtClean="0"/>
          </a:p>
          <a:p>
            <a:endParaRPr lang="en-US" altLang="ko-KR" dirty="0" smtClean="0"/>
          </a:p>
          <a:p>
            <a:endParaRPr lang="en-US" altLang="ko-KR" dirty="0"/>
          </a:p>
        </p:txBody>
      </p:sp>
      <p:sp>
        <p:nvSpPr>
          <p:cNvPr id="17" name="직사각형 16"/>
          <p:cNvSpPr/>
          <p:nvPr/>
        </p:nvSpPr>
        <p:spPr>
          <a:xfrm>
            <a:off x="5076056" y="3645024"/>
            <a:ext cx="359360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altLang="ko-KR" dirty="0"/>
              <a:t>[Vassilev 2001] [Baciu 2002</a:t>
            </a:r>
            <a:r>
              <a:rPr lang="pt-BR" altLang="ko-KR" dirty="0" smtClean="0"/>
              <a:t>] </a:t>
            </a:r>
            <a:r>
              <a:rPr lang="en-US" altLang="ko-KR" dirty="0" smtClean="0"/>
              <a:t>[Govindaraju2005] </a:t>
            </a:r>
            <a:r>
              <a:rPr lang="pt-BR" altLang="ko-KR" dirty="0"/>
              <a:t>[</a:t>
            </a:r>
            <a:r>
              <a:rPr lang="pt-BR" altLang="ko-KR" dirty="0" smtClean="0"/>
              <a:t>Govindaraju2005*] </a:t>
            </a:r>
            <a:r>
              <a:rPr lang="en-US" altLang="ko-KR" dirty="0" smtClean="0"/>
              <a:t>[</a:t>
            </a:r>
            <a:r>
              <a:rPr lang="en-US" altLang="ko-KR" dirty="0" err="1" smtClean="0"/>
              <a:t>Sud</a:t>
            </a:r>
            <a:r>
              <a:rPr lang="en-US" altLang="ko-KR" dirty="0" smtClean="0"/>
              <a:t> 2006</a:t>
            </a:r>
            <a:r>
              <a:rPr lang="en-US" altLang="ko-KR" dirty="0"/>
              <a:t>] [</a:t>
            </a:r>
            <a:r>
              <a:rPr lang="en-US" altLang="ko-KR" dirty="0" smtClean="0"/>
              <a:t>HKK 2007] [</a:t>
            </a:r>
            <a:r>
              <a:rPr lang="en-US" altLang="ko-KR" dirty="0" err="1" smtClean="0"/>
              <a:t>Lauterbach</a:t>
            </a:r>
            <a:r>
              <a:rPr lang="en-US" altLang="ko-KR" dirty="0" smtClean="0"/>
              <a:t> </a:t>
            </a:r>
            <a:r>
              <a:rPr lang="en-US" altLang="ko-KR" dirty="0"/>
              <a:t>2010] [</a:t>
            </a:r>
            <a:r>
              <a:rPr lang="en-US" altLang="ko-KR" dirty="0" smtClean="0"/>
              <a:t>GSSP 2010]</a:t>
            </a:r>
          </a:p>
          <a:p>
            <a:r>
              <a:rPr lang="en-US" altLang="ko-KR" dirty="0" smtClean="0"/>
              <a:t>…</a:t>
            </a:r>
            <a:endParaRPr lang="pt-BR" altLang="ko-KR" dirty="0"/>
          </a:p>
          <a:p>
            <a:endParaRPr lang="en-US" altLang="ko-KR" dirty="0" smtClean="0"/>
          </a:p>
          <a:p>
            <a:endParaRPr lang="en-US" altLang="ko-KR" dirty="0"/>
          </a:p>
        </p:txBody>
      </p:sp>
      <p:grpSp>
        <p:nvGrpSpPr>
          <p:cNvPr id="38" name="그룹 37"/>
          <p:cNvGrpSpPr/>
          <p:nvPr/>
        </p:nvGrpSpPr>
        <p:grpSpPr>
          <a:xfrm>
            <a:off x="1115616" y="620688"/>
            <a:ext cx="2664296" cy="2592288"/>
            <a:chOff x="1115616" y="764704"/>
            <a:chExt cx="2664296" cy="2592288"/>
          </a:xfrm>
        </p:grpSpPr>
        <p:sp>
          <p:nvSpPr>
            <p:cNvPr id="18" name="모서리가 둥근 직사각형 17"/>
            <p:cNvSpPr/>
            <p:nvPr/>
          </p:nvSpPr>
          <p:spPr>
            <a:xfrm>
              <a:off x="1115616" y="764704"/>
              <a:ext cx="2664296" cy="2592288"/>
            </a:xfrm>
            <a:prstGeom prst="roundRect">
              <a:avLst/>
            </a:prstGeom>
            <a:noFill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altLang="ko-KR" sz="2400" b="1" dirty="0" smtClean="0">
                  <a:solidFill>
                    <a:schemeClr val="accent6"/>
                  </a:solidFill>
                </a:rPr>
                <a:t>Multi-core CPU</a:t>
              </a:r>
              <a:endParaRPr lang="ko-KR" altLang="en-US" sz="2400" b="1" dirty="0">
                <a:solidFill>
                  <a:schemeClr val="accent6"/>
                </a:solidFill>
              </a:endParaRPr>
            </a:p>
          </p:txBody>
        </p:sp>
        <p:sp>
          <p:nvSpPr>
            <p:cNvPr id="21" name="모서리가 둥근 직사각형 20"/>
            <p:cNvSpPr/>
            <p:nvPr/>
          </p:nvSpPr>
          <p:spPr>
            <a:xfrm>
              <a:off x="1295636" y="2068888"/>
              <a:ext cx="2304256" cy="1008112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ko-KR" b="1" dirty="0" smtClean="0"/>
                <a:t>Proximity computation</a:t>
              </a:r>
              <a:endParaRPr lang="ko-KR" altLang="en-US" b="1" dirty="0"/>
            </a:p>
          </p:txBody>
        </p:sp>
      </p:grpSp>
      <p:sp>
        <p:nvSpPr>
          <p:cNvPr id="19" name="모서리가 둥근 직사각형 18"/>
          <p:cNvSpPr/>
          <p:nvPr/>
        </p:nvSpPr>
        <p:spPr>
          <a:xfrm>
            <a:off x="5364088" y="620688"/>
            <a:ext cx="2736304" cy="2592288"/>
          </a:xfrm>
          <a:prstGeom prst="roundRect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altLang="ko-KR" sz="3200" b="1" dirty="0" smtClean="0">
                <a:solidFill>
                  <a:schemeClr val="accent3"/>
                </a:solidFill>
              </a:rPr>
              <a:t>GPU</a:t>
            </a:r>
            <a:endParaRPr lang="ko-KR" altLang="en-US" sz="3200" b="1" dirty="0">
              <a:solidFill>
                <a:schemeClr val="accent3"/>
              </a:solidFill>
            </a:endParaRPr>
          </a:p>
        </p:txBody>
      </p:sp>
      <p:sp>
        <p:nvSpPr>
          <p:cNvPr id="22" name="모서리가 둥근 직사각형 21"/>
          <p:cNvSpPr/>
          <p:nvPr/>
        </p:nvSpPr>
        <p:spPr>
          <a:xfrm>
            <a:off x="5580112" y="1924872"/>
            <a:ext cx="2304256" cy="1008112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b="1" dirty="0" smtClean="0"/>
              <a:t>Proximity computation</a:t>
            </a:r>
            <a:endParaRPr lang="ko-KR" altLang="en-US" b="1" dirty="0"/>
          </a:p>
        </p:txBody>
      </p:sp>
      <p:sp>
        <p:nvSpPr>
          <p:cNvPr id="37" name="TextBox 36"/>
          <p:cNvSpPr txBox="1"/>
          <p:nvPr/>
        </p:nvSpPr>
        <p:spPr>
          <a:xfrm>
            <a:off x="501961" y="2132856"/>
            <a:ext cx="8215444" cy="1944216"/>
          </a:xfrm>
          <a:prstGeom prst="rect">
            <a:avLst/>
          </a:prstGeom>
          <a:solidFill>
            <a:schemeClr val="tx1"/>
          </a:solidFill>
          <a:ln w="19050">
            <a:solidFill>
              <a:schemeClr val="tx1"/>
            </a:soli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noAutofit/>
          </a:bodyPr>
          <a:lstStyle/>
          <a:p>
            <a:pPr marL="457200" indent="-457200">
              <a:buFontTx/>
              <a:buChar char="-"/>
            </a:pPr>
            <a:r>
              <a:rPr lang="en-US" altLang="ko-KR" sz="28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Achieve high performance improvement</a:t>
            </a:r>
          </a:p>
          <a:p>
            <a:pPr marL="457200" indent="-457200">
              <a:buFontTx/>
              <a:buChar char="-"/>
            </a:pPr>
            <a:r>
              <a:rPr lang="en-US" altLang="ko-KR" sz="28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Utilize either multi-core CPU or GPU</a:t>
            </a:r>
          </a:p>
          <a:p>
            <a:pPr marL="457200" indent="-457200">
              <a:buFontTx/>
              <a:buChar char="-"/>
            </a:pPr>
            <a:r>
              <a:rPr lang="en-US" altLang="ko-KR" sz="28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Do </a:t>
            </a:r>
            <a:r>
              <a:rPr lang="en-US" altLang="ko-KR" sz="28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not provide </a:t>
            </a:r>
            <a:r>
              <a:rPr lang="en-US" altLang="ko-KR" sz="28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interactive </a:t>
            </a:r>
            <a:r>
              <a:rPr lang="en-US" altLang="ko-KR" sz="28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performance yet for large-scale </a:t>
            </a:r>
            <a:r>
              <a:rPr lang="en-US" altLang="ko-KR" sz="28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models</a:t>
            </a:r>
            <a:endParaRPr lang="en-US" altLang="ko-KR" sz="28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01702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/>
      <p:bldP spid="19" grpId="0" animBg="1"/>
      <p:bldP spid="22" grpId="0" animBg="1"/>
      <p:bldP spid="37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Acknowledgements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/>
              <a:t>Advisor, Sung-Eui Yoon</a:t>
            </a:r>
          </a:p>
          <a:p>
            <a:r>
              <a:rPr lang="en-US" altLang="ko-KR" dirty="0" smtClean="0"/>
              <a:t>Committee members</a:t>
            </a:r>
          </a:p>
          <a:p>
            <a:r>
              <a:rPr lang="en-US" altLang="ko-KR" dirty="0" err="1" smtClean="0"/>
              <a:t>SGLab</a:t>
            </a:r>
            <a:r>
              <a:rPr lang="en-US" altLang="ko-KR" dirty="0" smtClean="0"/>
              <a:t>. members</a:t>
            </a:r>
            <a:r>
              <a:rPr lang="ko-KR" altLang="en-US" dirty="0" smtClean="0"/>
              <a:t> </a:t>
            </a:r>
            <a:r>
              <a:rPr lang="en-US" altLang="ko-KR" dirty="0" smtClean="0"/>
              <a:t>and other co-workers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59D27-ADC4-4FEA-B48D-322F84B3B55B}" type="slidenum">
              <a:rPr lang="ko-KR" altLang="en-US" smtClean="0"/>
              <a:t>90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73475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08920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ko-KR" sz="5400" dirty="0" smtClean="0"/>
              <a:t>Questions &amp; Comments</a:t>
            </a:r>
            <a:endParaRPr lang="ko-KR" altLang="en-US" sz="5400" dirty="0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59D27-ADC4-4FEA-B48D-322F84B3B55B}" type="slidenum">
              <a:rPr lang="ko-KR" altLang="en-US" smtClean="0"/>
              <a:t>91</a:t>
            </a:fld>
            <a:endParaRPr lang="ko-KR" altLang="en-US"/>
          </a:p>
        </p:txBody>
      </p:sp>
      <p:sp>
        <p:nvSpPr>
          <p:cNvPr id="4" name="제목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b="1" kern="1200" baseline="0">
                <a:solidFill>
                  <a:srgbClr val="00B0F0"/>
                </a:solidFill>
                <a:effectLst>
                  <a:reflection blurRad="25400" stA="46000" endPos="43000" dist="381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dirty="0" smtClean="0"/>
              <a:t>Thank you!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797290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References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53136"/>
          </a:xfrm>
        </p:spPr>
        <p:txBody>
          <a:bodyPr>
            <a:noAutofit/>
          </a:bodyPr>
          <a:lstStyle/>
          <a:p>
            <a:r>
              <a:rPr lang="en-US" altLang="ko-KR" sz="1200" b="0" dirty="0">
                <a:solidFill>
                  <a:schemeClr val="accent3"/>
                </a:solidFill>
              </a:rPr>
              <a:t>[Lawler 2002]</a:t>
            </a:r>
            <a:r>
              <a:rPr lang="en-US" altLang="ko-KR" sz="1200" b="0" dirty="0"/>
              <a:t> A voxel-based parallel collision detection algorithm, O. S. </a:t>
            </a:r>
            <a:r>
              <a:rPr lang="en-US" altLang="ko-KR" sz="1200" b="0" dirty="0" err="1"/>
              <a:t>Lawlor</a:t>
            </a:r>
            <a:r>
              <a:rPr lang="en-US" altLang="ko-KR" sz="1200" b="0" dirty="0"/>
              <a:t> and V. K. </a:t>
            </a:r>
            <a:r>
              <a:rPr lang="en-US" altLang="ko-KR" sz="1200" b="0" dirty="0" err="1"/>
              <a:t>Laxmikant</a:t>
            </a:r>
            <a:r>
              <a:rPr lang="en-US" altLang="ko-KR" sz="1200" b="0" dirty="0"/>
              <a:t>, Super-computing, </a:t>
            </a:r>
            <a:r>
              <a:rPr lang="en-US" altLang="ko-KR" sz="1200" b="0" dirty="0" smtClean="0"/>
              <a:t>2002</a:t>
            </a:r>
            <a:endParaRPr lang="en-US" altLang="ko-KR" sz="1200" b="0" dirty="0"/>
          </a:p>
          <a:p>
            <a:r>
              <a:rPr lang="en-US" altLang="ko-KR" sz="1200" b="0" dirty="0">
                <a:solidFill>
                  <a:schemeClr val="accent3"/>
                </a:solidFill>
              </a:rPr>
              <a:t>[</a:t>
            </a:r>
            <a:r>
              <a:rPr lang="en-US" altLang="ko-KR" sz="1200" b="0" dirty="0" err="1">
                <a:solidFill>
                  <a:schemeClr val="accent3"/>
                </a:solidFill>
              </a:rPr>
              <a:t>Ize</a:t>
            </a:r>
            <a:r>
              <a:rPr lang="en-US" altLang="ko-KR" sz="1200" b="0" dirty="0">
                <a:solidFill>
                  <a:schemeClr val="accent3"/>
                </a:solidFill>
              </a:rPr>
              <a:t> 2007] </a:t>
            </a:r>
            <a:r>
              <a:rPr lang="en-US" altLang="ko-KR" sz="1200" b="0" dirty="0"/>
              <a:t>Asynchronous BVH construction for ray tracing dynamic scene on parallel multi-core architectures, T. </a:t>
            </a:r>
            <a:r>
              <a:rPr lang="en-US" altLang="ko-KR" sz="1200" b="0" dirty="0" err="1"/>
              <a:t>Ize</a:t>
            </a:r>
            <a:r>
              <a:rPr lang="en-US" altLang="ko-KR" sz="1200" b="0" dirty="0"/>
              <a:t> et al., </a:t>
            </a:r>
            <a:r>
              <a:rPr lang="en-US" altLang="ko-KR" sz="1200" b="0" dirty="0" err="1"/>
              <a:t>Eurographics</a:t>
            </a:r>
            <a:r>
              <a:rPr lang="en-US" altLang="ko-KR" sz="1200" b="0" dirty="0"/>
              <a:t> Symposium on Parallel Graphics and Visualization, </a:t>
            </a:r>
            <a:r>
              <a:rPr lang="en-US" altLang="ko-KR" sz="1200" b="0" dirty="0" smtClean="0"/>
              <a:t>2007</a:t>
            </a:r>
          </a:p>
          <a:p>
            <a:r>
              <a:rPr lang="en-US" altLang="ko-KR" sz="1200" b="0" dirty="0">
                <a:solidFill>
                  <a:schemeClr val="accent3"/>
                </a:solidFill>
              </a:rPr>
              <a:t>[Wald 2007]</a:t>
            </a:r>
            <a:r>
              <a:rPr lang="en-US" altLang="ko-KR" sz="1200" b="0" dirty="0"/>
              <a:t> On fast construction of </a:t>
            </a:r>
            <a:r>
              <a:rPr lang="en-US" altLang="ko-KR" sz="1200" b="0" dirty="0" err="1"/>
              <a:t>sah</a:t>
            </a:r>
            <a:r>
              <a:rPr lang="en-US" altLang="ko-KR" sz="1200" b="0" dirty="0"/>
              <a:t>-based bounding volume hierarchies, I. Wald, IEEE Symposium on Interactive Ray Tracing, </a:t>
            </a:r>
            <a:r>
              <a:rPr lang="en-US" altLang="ko-KR" sz="1200" b="0" dirty="0" smtClean="0"/>
              <a:t>2007</a:t>
            </a:r>
          </a:p>
          <a:p>
            <a:r>
              <a:rPr lang="en-US" altLang="ko-KR" sz="1200" b="0" dirty="0">
                <a:solidFill>
                  <a:schemeClr val="accent3"/>
                </a:solidFill>
              </a:rPr>
              <a:t>[Tang 2009] </a:t>
            </a:r>
            <a:r>
              <a:rPr lang="en-US" altLang="ko-KR" sz="1200" b="0" dirty="0"/>
              <a:t>Multi-core collision detection between deformable models, M. Tang et al., in SIAM/ACM Joint Conf. on Geometric and Solid &amp; Physical Modeling, </a:t>
            </a:r>
            <a:r>
              <a:rPr lang="en-US" altLang="ko-KR" sz="1200" b="0" dirty="0" smtClean="0"/>
              <a:t>2009</a:t>
            </a:r>
          </a:p>
          <a:p>
            <a:r>
              <a:rPr lang="en-US" altLang="ko-KR" sz="1200" b="0" dirty="0">
                <a:solidFill>
                  <a:schemeClr val="accent3"/>
                </a:solidFill>
              </a:rPr>
              <a:t>[Lee 2010]</a:t>
            </a:r>
            <a:r>
              <a:rPr lang="en-US" altLang="ko-KR" sz="1200" b="0" dirty="0"/>
              <a:t> Simple and Parallel Proximity Algorithms for General Polygonal Models, </a:t>
            </a:r>
            <a:r>
              <a:rPr lang="en-US" altLang="ko-KR" sz="1200" b="0" dirty="0" err="1"/>
              <a:t>Youngeun</a:t>
            </a:r>
            <a:r>
              <a:rPr lang="en-US" altLang="ko-KR" sz="1200" b="0" dirty="0"/>
              <a:t> Lee et al, Journal of Computer Animation and Virtual Worlds, 2010</a:t>
            </a:r>
          </a:p>
          <a:p>
            <a:r>
              <a:rPr lang="en-US" altLang="ko-KR" sz="1200" b="0" dirty="0">
                <a:solidFill>
                  <a:schemeClr val="accent3"/>
                </a:solidFill>
              </a:rPr>
              <a:t>[</a:t>
            </a:r>
            <a:r>
              <a:rPr lang="en-US" altLang="ko-KR" sz="1200" b="0" dirty="0" err="1">
                <a:solidFill>
                  <a:schemeClr val="accent3"/>
                </a:solidFill>
              </a:rPr>
              <a:t>Vassilev</a:t>
            </a:r>
            <a:r>
              <a:rPr lang="en-US" altLang="ko-KR" sz="1200" b="0" dirty="0">
                <a:solidFill>
                  <a:schemeClr val="accent3"/>
                </a:solidFill>
              </a:rPr>
              <a:t> 2001]</a:t>
            </a:r>
            <a:r>
              <a:rPr lang="en-US" altLang="ko-KR" sz="1200" b="0" dirty="0"/>
              <a:t> Fast cloth animation on walking avatars, T. </a:t>
            </a:r>
            <a:r>
              <a:rPr lang="en-US" altLang="ko-KR" sz="1200" b="0" dirty="0" err="1"/>
              <a:t>Vassilev</a:t>
            </a:r>
            <a:r>
              <a:rPr lang="en-US" altLang="ko-KR" sz="1200" b="0" dirty="0"/>
              <a:t> et al., Computer Graphics Forum (</a:t>
            </a:r>
            <a:r>
              <a:rPr lang="en-US" altLang="ko-KR" sz="1200" b="0" dirty="0" err="1"/>
              <a:t>Eurographics</a:t>
            </a:r>
            <a:r>
              <a:rPr lang="en-US" altLang="ko-KR" sz="1200" b="0" dirty="0"/>
              <a:t>), </a:t>
            </a:r>
            <a:r>
              <a:rPr lang="en-US" altLang="ko-KR" sz="1200" b="0" dirty="0" smtClean="0"/>
              <a:t>2001</a:t>
            </a:r>
            <a:endParaRPr lang="en-US" altLang="ko-KR" sz="1200" b="0" dirty="0"/>
          </a:p>
          <a:p>
            <a:r>
              <a:rPr lang="en-US" altLang="ko-KR" sz="1200" b="0" dirty="0">
                <a:solidFill>
                  <a:schemeClr val="accent3"/>
                </a:solidFill>
              </a:rPr>
              <a:t>[</a:t>
            </a:r>
            <a:r>
              <a:rPr lang="en-US" altLang="ko-KR" sz="1200" b="0" dirty="0" err="1">
                <a:solidFill>
                  <a:schemeClr val="accent3"/>
                </a:solidFill>
              </a:rPr>
              <a:t>Baciu</a:t>
            </a:r>
            <a:r>
              <a:rPr lang="en-US" altLang="ko-KR" sz="1200" b="0" dirty="0">
                <a:solidFill>
                  <a:schemeClr val="accent3"/>
                </a:solidFill>
              </a:rPr>
              <a:t> 2002] </a:t>
            </a:r>
            <a:r>
              <a:rPr lang="en-US" altLang="ko-KR" sz="1200" b="0" dirty="0"/>
              <a:t>Image-based techniques in a hybrid collision detector, G. </a:t>
            </a:r>
            <a:r>
              <a:rPr lang="en-US" altLang="ko-KR" sz="1200" b="0" dirty="0" err="1"/>
              <a:t>Baciu</a:t>
            </a:r>
            <a:r>
              <a:rPr lang="en-US" altLang="ko-KR" sz="1200" b="0" dirty="0"/>
              <a:t> and S. Wong, IEEE TVCG, </a:t>
            </a:r>
            <a:r>
              <a:rPr lang="en-US" altLang="ko-KR" sz="1200" b="0" dirty="0" smtClean="0"/>
              <a:t>2002</a:t>
            </a:r>
          </a:p>
          <a:p>
            <a:r>
              <a:rPr lang="en-US" altLang="ko-KR" sz="1200" b="0" dirty="0">
                <a:solidFill>
                  <a:schemeClr val="accent3"/>
                </a:solidFill>
              </a:rPr>
              <a:t>[</a:t>
            </a:r>
            <a:r>
              <a:rPr lang="en-US" altLang="ko-KR" sz="1200" b="0" dirty="0" err="1">
                <a:solidFill>
                  <a:schemeClr val="accent3"/>
                </a:solidFill>
              </a:rPr>
              <a:t>Govindaraju</a:t>
            </a:r>
            <a:r>
              <a:rPr lang="en-US" altLang="ko-KR" sz="1200" b="0" dirty="0">
                <a:solidFill>
                  <a:schemeClr val="accent3"/>
                </a:solidFill>
              </a:rPr>
              <a:t> 2005] </a:t>
            </a:r>
            <a:r>
              <a:rPr lang="en-US" altLang="ko-KR" sz="1200" b="0" dirty="0"/>
              <a:t>CULLIDE: Interactive collision detection between complex models in large environments using graphics hardware, EG. Workshop on Graphics Hardware, 2003</a:t>
            </a:r>
          </a:p>
          <a:p>
            <a:r>
              <a:rPr lang="en-US" altLang="ko-KR" sz="1200" b="0" dirty="0">
                <a:solidFill>
                  <a:schemeClr val="accent3"/>
                </a:solidFill>
              </a:rPr>
              <a:t>[</a:t>
            </a:r>
            <a:r>
              <a:rPr lang="en-US" altLang="ko-KR" sz="1200" b="0" dirty="0" err="1">
                <a:solidFill>
                  <a:schemeClr val="accent3"/>
                </a:solidFill>
              </a:rPr>
              <a:t>Govindaraju</a:t>
            </a:r>
            <a:r>
              <a:rPr lang="en-US" altLang="ko-KR" sz="1200" b="0" dirty="0">
                <a:solidFill>
                  <a:schemeClr val="accent3"/>
                </a:solidFill>
              </a:rPr>
              <a:t> 2005*] </a:t>
            </a:r>
            <a:r>
              <a:rPr lang="en-US" altLang="ko-KR" sz="1200" b="0" dirty="0"/>
              <a:t>Collision detection between deformable models using chromatic decomposition," ACM Trans. on Graphics, 2005</a:t>
            </a:r>
          </a:p>
          <a:p>
            <a:r>
              <a:rPr lang="en-US" altLang="ko-KR" sz="1200" b="0" dirty="0">
                <a:solidFill>
                  <a:schemeClr val="accent3"/>
                </a:solidFill>
              </a:rPr>
              <a:t>[</a:t>
            </a:r>
            <a:r>
              <a:rPr lang="en-US" altLang="ko-KR" sz="1200" b="0" dirty="0" err="1">
                <a:solidFill>
                  <a:schemeClr val="accent3"/>
                </a:solidFill>
              </a:rPr>
              <a:t>Lauterbach</a:t>
            </a:r>
            <a:r>
              <a:rPr lang="en-US" altLang="ko-KR" sz="1200" b="0" dirty="0">
                <a:solidFill>
                  <a:schemeClr val="accent3"/>
                </a:solidFill>
              </a:rPr>
              <a:t> 2010] </a:t>
            </a:r>
            <a:r>
              <a:rPr lang="en-US" altLang="ko-KR" sz="1200" b="0" dirty="0" err="1"/>
              <a:t>gProximity</a:t>
            </a:r>
            <a:r>
              <a:rPr lang="en-US" altLang="ko-KR" sz="1200" b="0" dirty="0"/>
              <a:t>: Hierarchical GPU‐based Operations for Collision and Distance Queries, C </a:t>
            </a:r>
            <a:r>
              <a:rPr lang="en-US" altLang="ko-KR" sz="1200" b="0" dirty="0" err="1"/>
              <a:t>Lauterbach</a:t>
            </a:r>
            <a:r>
              <a:rPr lang="en-US" altLang="ko-KR" sz="1200" b="0" dirty="0"/>
              <a:t> et al., EG </a:t>
            </a:r>
            <a:r>
              <a:rPr lang="en-US" altLang="ko-KR" sz="1200" b="0" dirty="0" smtClean="0"/>
              <a:t>2010</a:t>
            </a:r>
          </a:p>
          <a:p>
            <a:r>
              <a:rPr lang="en-US" altLang="ko-KR" sz="1200" b="0" dirty="0" smtClean="0">
                <a:solidFill>
                  <a:schemeClr val="accent3"/>
                </a:solidFill>
              </a:rPr>
              <a:t>[GSSP 2010]</a:t>
            </a:r>
            <a:r>
              <a:rPr lang="en-US" altLang="ko-KR" sz="1200" b="0" dirty="0"/>
              <a:t> GOSWAMI P., SCHLEGEL P., SOLENTHALER B., PAJAROLA R.: Interactive SPH simulation and rendering on the GPU. In Proc. of ACM SIGGRAPH/</a:t>
            </a:r>
            <a:r>
              <a:rPr lang="en-US" altLang="ko-KR" sz="1200" b="0" dirty="0" err="1"/>
              <a:t>EGSymposium</a:t>
            </a:r>
            <a:r>
              <a:rPr lang="en-US" altLang="ko-KR" sz="1200" b="0" dirty="0"/>
              <a:t> on </a:t>
            </a:r>
            <a:r>
              <a:rPr lang="en-US" altLang="ko-KR" sz="1200" b="0" dirty="0" smtClean="0"/>
              <a:t>Computer Animation, 2010</a:t>
            </a:r>
            <a:endParaRPr lang="en-US" altLang="ko-KR" sz="1200" b="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59D27-ADC4-4FEA-B48D-322F84B3B55B}" type="slidenum">
              <a:rPr lang="ko-KR" altLang="en-US" smtClean="0"/>
              <a:t>92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98663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References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ko-KR" sz="1200" b="0" dirty="0">
                <a:solidFill>
                  <a:schemeClr val="accent3"/>
                </a:solidFill>
              </a:rPr>
              <a:t>[</a:t>
            </a:r>
            <a:r>
              <a:rPr lang="en-US" altLang="ko-KR" sz="1200" b="0" dirty="0" smtClean="0">
                <a:solidFill>
                  <a:schemeClr val="accent3"/>
                </a:solidFill>
              </a:rPr>
              <a:t>HKK 2007</a:t>
            </a:r>
            <a:r>
              <a:rPr lang="en-US" altLang="ko-KR" sz="1200" b="0" dirty="0">
                <a:solidFill>
                  <a:schemeClr val="accent3"/>
                </a:solidFill>
              </a:rPr>
              <a:t>]</a:t>
            </a:r>
            <a:r>
              <a:rPr lang="en-US" altLang="ko-KR" sz="1200" b="0" dirty="0"/>
              <a:t> HARADA T., KOSHIZUKA S., KAWAGUCHI Y</a:t>
            </a:r>
            <a:r>
              <a:rPr lang="en-US" altLang="ko-KR" sz="1200" b="0" dirty="0" smtClean="0"/>
              <a:t>.: Smoothed </a:t>
            </a:r>
            <a:r>
              <a:rPr lang="en-US" altLang="ko-KR" sz="1200" b="0" dirty="0"/>
              <a:t>particle hydrodynamics on GPUs. In Proc. of </a:t>
            </a:r>
            <a:r>
              <a:rPr lang="en-US" altLang="ko-KR" sz="1200" b="0" dirty="0" smtClean="0"/>
              <a:t>Computer Graphics International, 2007</a:t>
            </a:r>
          </a:p>
          <a:p>
            <a:r>
              <a:rPr lang="en-US" altLang="ko-KR" sz="1200" b="0" dirty="0">
                <a:solidFill>
                  <a:schemeClr val="accent3"/>
                </a:solidFill>
              </a:rPr>
              <a:t>[</a:t>
            </a:r>
            <a:r>
              <a:rPr lang="en-US" altLang="ko-KR" sz="1200" b="0" dirty="0" smtClean="0">
                <a:solidFill>
                  <a:schemeClr val="accent3"/>
                </a:solidFill>
              </a:rPr>
              <a:t>IABT 2011</a:t>
            </a:r>
            <a:r>
              <a:rPr lang="en-US" altLang="ko-KR" sz="1200" b="0" dirty="0">
                <a:solidFill>
                  <a:schemeClr val="accent3"/>
                </a:solidFill>
              </a:rPr>
              <a:t>]</a:t>
            </a:r>
            <a:r>
              <a:rPr lang="en-US" altLang="ko-KR" sz="1200" b="0" dirty="0"/>
              <a:t> IHMSEN M., AKINCI N., BECKER M., </a:t>
            </a:r>
            <a:r>
              <a:rPr lang="en-US" altLang="ko-KR" sz="1200" b="0" dirty="0" smtClean="0"/>
              <a:t>TESCHNER M</a:t>
            </a:r>
            <a:r>
              <a:rPr lang="en-US" altLang="ko-KR" sz="1200" b="0" dirty="0"/>
              <a:t>.: A parallel SPH implementation on multi-core CPUs. </a:t>
            </a:r>
            <a:r>
              <a:rPr lang="en-US" altLang="ko-KR" sz="1200" b="0" dirty="0" smtClean="0"/>
              <a:t>Computer Graphics </a:t>
            </a:r>
            <a:r>
              <a:rPr lang="en-US" altLang="ko-KR" sz="1200" b="0" dirty="0"/>
              <a:t>Forum 30, </a:t>
            </a:r>
            <a:r>
              <a:rPr lang="en-US" altLang="ko-KR" sz="1200" b="0" dirty="0" smtClean="0"/>
              <a:t>1, 2011</a:t>
            </a:r>
            <a:endParaRPr lang="ko-KR" altLang="en-US" sz="1200" b="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59D27-ADC4-4FEA-B48D-322F84B3B55B}" type="slidenum">
              <a:rPr lang="ko-KR" altLang="en-US" smtClean="0"/>
              <a:t>93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98597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564904"/>
            <a:ext cx="8229600" cy="1296144"/>
          </a:xfrm>
          <a:effectLst>
            <a:reflection blurRad="6350" stA="52000" endA="300" endPos="35000" dir="5400000" sy="-100000" algn="bl" rotWithShape="0"/>
          </a:effectLst>
        </p:spPr>
        <p:txBody>
          <a:bodyPr>
            <a:normAutofit/>
          </a:bodyPr>
          <a:lstStyle/>
          <a:p>
            <a:r>
              <a:rPr lang="en-US" altLang="ko-KR" sz="6000" dirty="0" smtClean="0">
                <a:effectLst/>
              </a:rPr>
              <a:t>Appendix</a:t>
            </a:r>
            <a:endParaRPr lang="ko-KR" altLang="en-US" sz="6000" dirty="0">
              <a:effectLst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59D27-ADC4-4FEA-B48D-322F84B3B55B}" type="slidenum">
              <a:rPr lang="ko-KR" altLang="en-US" smtClean="0"/>
              <a:t>94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69660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Results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59D27-ADC4-4FEA-B48D-322F84B3B55B}" type="slidenum">
              <a:rPr lang="ko-KR" altLang="en-US" smtClean="0"/>
              <a:t>95</a:t>
            </a:fld>
            <a:endParaRPr lang="ko-KR" alt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9981" y="2420888"/>
            <a:ext cx="4816475" cy="2786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 descr="F:\DS_Important\Research\Submission\PG09\Final\fig\cloth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060848"/>
            <a:ext cx="3214477" cy="3214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826037" y="2057322"/>
            <a:ext cx="5982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dirty="0" smtClean="0"/>
              <a:t>FPS</a:t>
            </a:r>
            <a:endParaRPr lang="ko-KR" altLang="en-US" sz="2000" dirty="0"/>
          </a:p>
        </p:txBody>
      </p:sp>
    </p:spTree>
    <p:extLst>
      <p:ext uri="{BB962C8B-B14F-4D97-AF65-F5344CB8AC3E}">
        <p14:creationId xmlns:p14="http://schemas.microsoft.com/office/powerpoint/2010/main" val="3113222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59D27-ADC4-4FEA-B48D-322F84B3B55B}" type="slidenum">
              <a:rPr lang="ko-KR" altLang="en-US" smtClean="0"/>
              <a:t>96</a:t>
            </a:fld>
            <a:endParaRPr lang="ko-KR" alt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1113" y="166688"/>
            <a:ext cx="6581775" cy="652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5982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59D27-ADC4-4FEA-B48D-322F84B3B55B}" type="slidenum">
              <a:rPr lang="ko-KR" altLang="en-US" smtClean="0"/>
              <a:t>97</a:t>
            </a:fld>
            <a:endParaRPr lang="ko-KR" alt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513" y="2347913"/>
            <a:ext cx="6276975" cy="216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7796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사용자 지정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2D050"/>
      </a:accent3>
      <a:accent4>
        <a:srgbClr val="8064A2"/>
      </a:accent4>
      <a:accent5>
        <a:srgbClr val="00B0F0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3926</Words>
  <Application>Microsoft Office PowerPoint</Application>
  <PresentationFormat>화면 슬라이드 쇼(4:3)</PresentationFormat>
  <Paragraphs>872</Paragraphs>
  <Slides>97</Slides>
  <Notes>92</Notes>
  <HiddenSlides>0</HiddenSlides>
  <MMClips>17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97</vt:i4>
      </vt:variant>
    </vt:vector>
  </HeadingPairs>
  <TitlesOfParts>
    <vt:vector size="98" baseType="lpstr">
      <vt:lpstr>Office 테마</vt:lpstr>
      <vt:lpstr>김 덕 수 (Duksu Kim)</vt:lpstr>
      <vt:lpstr>Proximity Computation on Heterogeneous Computing Systems</vt:lpstr>
      <vt:lpstr>Proximity Queries (PQs)</vt:lpstr>
      <vt:lpstr>Proximity Queries in App.</vt:lpstr>
      <vt:lpstr>Proximity Query Acceleration</vt:lpstr>
      <vt:lpstr>Demands for High Performance</vt:lpstr>
      <vt:lpstr>Parallel Computing Trend</vt:lpstr>
      <vt:lpstr>Parallel Computing Trend</vt:lpstr>
      <vt:lpstr>PowerPoint 프레젠테이션</vt:lpstr>
      <vt:lpstr>PowerPoint 프레젠테이션</vt:lpstr>
      <vt:lpstr>PowerPoint 프레젠테이션</vt:lpstr>
      <vt:lpstr>PowerPoint 프레젠테이션</vt:lpstr>
      <vt:lpstr>Thesis Statement</vt:lpstr>
      <vt:lpstr>Approaches</vt:lpstr>
      <vt:lpstr>Outline</vt:lpstr>
      <vt:lpstr>Approaches</vt:lpstr>
      <vt:lpstr>HPCCD: Hybrid Parallel Continuous Collision Detection using CPUs and GPUs</vt:lpstr>
      <vt:lpstr>Contributions</vt:lpstr>
      <vt:lpstr>Workload Distribution</vt:lpstr>
      <vt:lpstr>Workload Distribution</vt:lpstr>
      <vt:lpstr>Improve the Efficiency of Parallel Computing</vt:lpstr>
      <vt:lpstr>Results</vt:lpstr>
      <vt:lpstr>Results</vt:lpstr>
      <vt:lpstr>Results</vt:lpstr>
      <vt:lpstr>Limitations</vt:lpstr>
      <vt:lpstr>Approaches</vt:lpstr>
      <vt:lpstr>Scheduling in Heterogeneous Computing Environments for Proximity Queries</vt:lpstr>
      <vt:lpstr>Contributions</vt:lpstr>
      <vt:lpstr>Overview</vt:lpstr>
      <vt:lpstr>Overview</vt:lpstr>
      <vt:lpstr>Optimization-based Scheduling</vt:lpstr>
      <vt:lpstr>Performance Model</vt:lpstr>
      <vt:lpstr>Performance Model</vt:lpstr>
      <vt:lpstr>Performance Model</vt:lpstr>
      <vt:lpstr>Performance Model</vt:lpstr>
      <vt:lpstr>Performance Model</vt:lpstr>
      <vt:lpstr>Expected Running Time Model</vt:lpstr>
      <vt:lpstr>Expected Running Time Model</vt:lpstr>
      <vt:lpstr>Optimization-based Scheduling</vt:lpstr>
      <vt:lpstr>Optimization Formulation</vt:lpstr>
      <vt:lpstr>Optimization Formulation</vt:lpstr>
      <vt:lpstr>Optimization Formulation</vt:lpstr>
      <vt:lpstr>Optimization Formulation</vt:lpstr>
      <vt:lpstr>Optimization-based Scheduling</vt:lpstr>
      <vt:lpstr>Optimization-based Scheduling</vt:lpstr>
      <vt:lpstr>Optimization-based Scheduling</vt:lpstr>
      <vt:lpstr>Results</vt:lpstr>
      <vt:lpstr>Results</vt:lpstr>
      <vt:lpstr>Results</vt:lpstr>
      <vt:lpstr>Results</vt:lpstr>
      <vt:lpstr>Limitation</vt:lpstr>
      <vt:lpstr>Approaches</vt:lpstr>
      <vt:lpstr>Out-of-Core Proximity Computation for Particle-based Fluid Simulations</vt:lpstr>
      <vt:lpstr>Motivation</vt:lpstr>
      <vt:lpstr>Contributions</vt:lpstr>
      <vt:lpstr>Result</vt:lpstr>
      <vt:lpstr>Particle-based Fluid Simulation</vt:lpstr>
      <vt:lpstr>Preliminary: Grid-based ε-NN</vt:lpstr>
      <vt:lpstr>Preliminary: Grid-based ε-NN</vt:lpstr>
      <vt:lpstr>In-Core Algorithm (Data&lt;Video Memory)</vt:lpstr>
      <vt:lpstr>Data &gt; Video Memory</vt:lpstr>
      <vt:lpstr>Out-of-Core Algorithm</vt:lpstr>
      <vt:lpstr>Boundary Region</vt:lpstr>
      <vt:lpstr>Boundary Region</vt:lpstr>
      <vt:lpstr>How to Divide the Grid ?</vt:lpstr>
      <vt:lpstr>How to Divide the Grid ?</vt:lpstr>
      <vt:lpstr>Required Memory Size for processing a block, B</vt:lpstr>
      <vt:lpstr>Hierarchical Work Distribution</vt:lpstr>
      <vt:lpstr>Chicken-and-Egg Problem</vt:lpstr>
      <vt:lpstr>Chicken-and-Egg Problem</vt:lpstr>
      <vt:lpstr>Problem Formulation</vt:lpstr>
      <vt:lpstr>Expected Number of Neighbors of a particle p located at (x, y, z)</vt:lpstr>
      <vt:lpstr>Problem Formulation</vt:lpstr>
      <vt:lpstr>The Average, Expected Number of Neighbors of particles in a cell C_q</vt:lpstr>
      <vt:lpstr>The Average, Expected Number of Neighbors of particles in a cell C_q</vt:lpstr>
      <vt:lpstr>The Average, Expected Number of Neighbors of particles in a cell C_q</vt:lpstr>
      <vt:lpstr>Validation</vt:lpstr>
      <vt:lpstr>Chicken-and-Egg Problem</vt:lpstr>
      <vt:lpstr>Chicken-and-Egg Problem</vt:lpstr>
      <vt:lpstr>Results</vt:lpstr>
      <vt:lpstr>Results</vt:lpstr>
      <vt:lpstr>PowerPoint 프레젠테이션</vt:lpstr>
      <vt:lpstr>Results</vt:lpstr>
      <vt:lpstr>Outline</vt:lpstr>
      <vt:lpstr>Conclusion</vt:lpstr>
      <vt:lpstr>Future Work</vt:lpstr>
      <vt:lpstr>Outcomes</vt:lpstr>
      <vt:lpstr>Publications</vt:lpstr>
      <vt:lpstr>Awards</vt:lpstr>
      <vt:lpstr>Acknowledgements</vt:lpstr>
      <vt:lpstr>Questions &amp; Comments</vt:lpstr>
      <vt:lpstr>References</vt:lpstr>
      <vt:lpstr>References</vt:lpstr>
      <vt:lpstr>Appendix</vt:lpstr>
      <vt:lpstr>Results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2014-06-17T07:25:32Z</dcterms:created>
  <dcterms:modified xsi:type="dcterms:W3CDTF">2014-06-17T07:28:37Z</dcterms:modified>
</cp:coreProperties>
</file>