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58" r:id="rId3"/>
    <p:sldId id="298" r:id="rId4"/>
    <p:sldId id="436" r:id="rId5"/>
    <p:sldId id="437" r:id="rId6"/>
    <p:sldId id="438" r:id="rId7"/>
    <p:sldId id="448" r:id="rId8"/>
    <p:sldId id="447" r:id="rId9"/>
    <p:sldId id="392" r:id="rId10"/>
    <p:sldId id="439" r:id="rId11"/>
    <p:sldId id="421" r:id="rId12"/>
    <p:sldId id="422" r:id="rId13"/>
    <p:sldId id="370" r:id="rId14"/>
    <p:sldId id="407" r:id="rId15"/>
    <p:sldId id="441" r:id="rId16"/>
    <p:sldId id="425" r:id="rId17"/>
    <p:sldId id="302" r:id="rId18"/>
    <p:sldId id="446" r:id="rId19"/>
    <p:sldId id="379" r:id="rId20"/>
    <p:sldId id="382" r:id="rId21"/>
    <p:sldId id="383" r:id="rId22"/>
    <p:sldId id="381" r:id="rId23"/>
    <p:sldId id="384" r:id="rId24"/>
    <p:sldId id="385" r:id="rId25"/>
    <p:sldId id="386" r:id="rId26"/>
    <p:sldId id="440" r:id="rId27"/>
    <p:sldId id="390" r:id="rId28"/>
    <p:sldId id="396" r:id="rId29"/>
    <p:sldId id="352" r:id="rId30"/>
    <p:sldId id="427" r:id="rId31"/>
    <p:sldId id="398" r:id="rId32"/>
    <p:sldId id="397" r:id="rId33"/>
    <p:sldId id="408" r:id="rId34"/>
    <p:sldId id="417" r:id="rId35"/>
    <p:sldId id="430" r:id="rId36"/>
    <p:sldId id="433" r:id="rId37"/>
    <p:sldId id="418" r:id="rId38"/>
    <p:sldId id="443" r:id="rId39"/>
    <p:sldId id="419" r:id="rId40"/>
    <p:sldId id="444" r:id="rId41"/>
    <p:sldId id="431" r:id="rId42"/>
    <p:sldId id="432" r:id="rId43"/>
    <p:sldId id="435" r:id="rId44"/>
    <p:sldId id="334" r:id="rId45"/>
  </p:sldIdLst>
  <p:sldSz cx="9144000" cy="6858000" type="screen4x3"/>
  <p:notesSz cx="6799263" cy="991711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yun-chul Yang" initials="YHC" lastIdx="1" clrIdx="0">
    <p:extLst>
      <p:ext uri="{19B8F6BF-5375-455C-9EA6-DF929625EA0E}">
        <p15:presenceInfo xmlns:p15="http://schemas.microsoft.com/office/powerpoint/2012/main" userId="Hyun-chul Y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B00"/>
    <a:srgbClr val="0000FF"/>
    <a:srgbClr val="FF0000"/>
    <a:srgbClr val="FFFF00"/>
    <a:srgbClr val="00FFFF"/>
    <a:srgbClr val="CCECFF"/>
    <a:srgbClr val="CCCCFF"/>
    <a:srgbClr val="99C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7" autoAdjust="0"/>
    <p:restoredTop sz="62628" autoAdjust="0"/>
  </p:normalViewPr>
  <p:slideViewPr>
    <p:cSldViewPr snapToGrid="0" snapToObjects="1">
      <p:cViewPr varScale="1">
        <p:scale>
          <a:sx n="43" d="100"/>
          <a:sy n="43" d="100"/>
        </p:scale>
        <p:origin x="888" y="53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216" y="-90"/>
      </p:cViewPr>
      <p:guideLst>
        <p:guide orient="horz" pos="3125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5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995" y="4709559"/>
            <a:ext cx="4987700" cy="4463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9300"/>
            <a:ext cx="4940300" cy="3705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41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52917" y="0"/>
            <a:ext cx="2946347" cy="4928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52917" y="9422540"/>
            <a:ext cx="2946347" cy="4945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169" tIns="0" rIns="19169" bIns="0" anchor="b"/>
          <a:lstStyle/>
          <a:p>
            <a:pPr algn="r" defTabSz="969963"/>
            <a:r>
              <a:rPr lang="en-US" altLang="ko-KR" sz="1000" i="1">
                <a:latin typeface="Times New Roman" pitchFamily="18" charset="0"/>
                <a:ea typeface="굴림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9422540"/>
            <a:ext cx="2944774" cy="4945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44774" cy="4928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4995" y="4712982"/>
            <a:ext cx="4987700" cy="4459706"/>
          </a:xfrm>
          <a:noFill/>
          <a:ln w="9525"/>
        </p:spPr>
        <p:txBody>
          <a:bodyPr lIns="99037" tIns="49519" rIns="99037" bIns="49519"/>
          <a:lstStyle/>
          <a:p>
            <a:pPr defTabSz="974725"/>
            <a:r>
              <a:rPr lang="en-US" altLang="ko-KR" dirty="0" smtClean="0">
                <a:ea typeface="굴림" charset="-127"/>
              </a:rPr>
              <a:t>Hello everyone.</a:t>
            </a:r>
          </a:p>
          <a:p>
            <a:pPr defTabSz="974725"/>
            <a:r>
              <a:rPr lang="en-US" altLang="ko-KR" dirty="0" smtClean="0">
                <a:ea typeface="굴림" charset="-127"/>
              </a:rPr>
              <a:t>Thanks for coming my master thesis</a:t>
            </a:r>
            <a:r>
              <a:rPr lang="en-US" altLang="ko-KR" baseline="0" dirty="0" smtClean="0">
                <a:ea typeface="굴림" charset="-127"/>
              </a:rPr>
              <a:t> talk.</a:t>
            </a:r>
          </a:p>
          <a:p>
            <a:pPr defTabSz="974725"/>
            <a:r>
              <a:rPr lang="en-US" altLang="ko-KR" baseline="0" dirty="0" smtClean="0">
                <a:ea typeface="굴림" charset="-127"/>
              </a:rPr>
              <a:t>My name is </a:t>
            </a:r>
            <a:r>
              <a:rPr lang="en-US" altLang="ko-KR" baseline="0" dirty="0" err="1" smtClean="0">
                <a:ea typeface="굴림" charset="-127"/>
              </a:rPr>
              <a:t>Hyunchul</a:t>
            </a:r>
            <a:r>
              <a:rPr lang="en-US" altLang="ko-KR" baseline="0" dirty="0" smtClean="0">
                <a:ea typeface="굴림" charset="-127"/>
              </a:rPr>
              <a:t> Yang, and I’ve studied under professor sung-</a:t>
            </a:r>
            <a:r>
              <a:rPr lang="en-US" altLang="ko-KR" baseline="0" dirty="0" err="1" smtClean="0">
                <a:ea typeface="굴림" charset="-127"/>
              </a:rPr>
              <a:t>eui</a:t>
            </a:r>
            <a:r>
              <a:rPr lang="en-US" altLang="ko-KR" baseline="0" dirty="0" smtClean="0">
                <a:ea typeface="굴림" charset="-127"/>
              </a:rPr>
              <a:t> </a:t>
            </a:r>
            <a:r>
              <a:rPr lang="en-US" altLang="ko-KR" baseline="0" dirty="0" err="1" smtClean="0">
                <a:ea typeface="굴림" charset="-127"/>
              </a:rPr>
              <a:t>yoon</a:t>
            </a:r>
            <a:r>
              <a:rPr lang="en-US" altLang="ko-KR" baseline="0" dirty="0" smtClean="0">
                <a:ea typeface="굴림" charset="-127"/>
              </a:rPr>
              <a:t> from 2014</a:t>
            </a:r>
          </a:p>
          <a:p>
            <a:pPr defTabSz="974725"/>
            <a:r>
              <a:rPr lang="en-US" altLang="ko-KR" baseline="0" dirty="0" smtClean="0">
                <a:ea typeface="굴림" charset="-127"/>
              </a:rPr>
              <a:t>My research title is Anytime RRBT for handling uncertainty and dynamic objects.</a:t>
            </a:r>
          </a:p>
          <a:p>
            <a:pPr defTabSz="974725"/>
            <a:endParaRPr lang="en-US" altLang="ko-KR" baseline="0" dirty="0" smtClean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4318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And this</a:t>
            </a:r>
            <a:r>
              <a:rPr lang="en-US" altLang="ko-KR" baseline="0" dirty="0" smtClean="0"/>
              <a:t> is an objective function of navigation problem.</a:t>
            </a:r>
          </a:p>
          <a:p>
            <a:r>
              <a:rPr lang="en-US" altLang="ko-KR" baseline="0" dirty="0" smtClean="0"/>
              <a:t>it is designed to minimize a weighted sum of path lengths and uncertainty, without collision along the path.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328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 this</a:t>
            </a:r>
            <a:r>
              <a:rPr lang="en-US" altLang="ko-KR" baseline="0" dirty="0" smtClean="0"/>
              <a:t> field, </a:t>
            </a:r>
            <a:r>
              <a:rPr lang="en-US" altLang="ko-KR" dirty="0" smtClean="0"/>
              <a:t>Sampling based algorithms have been used to solve motion planning problems</a:t>
            </a:r>
            <a:r>
              <a:rPr lang="en-US" altLang="ko-KR" baseline="0" dirty="0" smtClean="0"/>
              <a:t> in high-dimensional configuration spaces.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Among these techniques, Rapidly-exploring Random Tree (RRT) has received much attention over the last decade.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RRT has many advantages including the probabilistic completeness and scalability in high dimensional spaces.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759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Linear Quadratic Gaussian Motion Planning (LQG-MP) is one of the most popular method that models uncertainty using Gaussian noise and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It propagates the uncertainty using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Kalman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filter iteratively.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But motion planner that considering both uncertainty and real-time has been less studied.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684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Various motion planner that handle dynamic obstacles also have been proposed.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Gaussian-process method have been commonly used to predict trajectory of the moving obstacles.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These studies work well for environments with many occluded zones.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however, they require pre-learned Gaussian processes,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it does not consider to compute the velocity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75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Next</a:t>
            </a:r>
            <a:r>
              <a:rPr lang="en-US" altLang="ko-KR" baseline="0" dirty="0" smtClean="0"/>
              <a:t> is</a:t>
            </a:r>
            <a:r>
              <a:rPr lang="en-US" altLang="ko-KR" dirty="0" smtClean="0"/>
              <a:t> </a:t>
            </a:r>
            <a:r>
              <a:rPr lang="en-US" altLang="ko-KR" baseline="0" dirty="0" smtClean="0"/>
              <a:t>approach.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4757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an overview</a:t>
            </a:r>
            <a:r>
              <a:rPr lang="en-US" altLang="ko-KR" baseline="0" dirty="0" smtClean="0"/>
              <a:t> of the proposed approach.</a:t>
            </a:r>
          </a:p>
          <a:p>
            <a:r>
              <a:rPr lang="en-US" altLang="ko-KR" dirty="0" smtClean="0"/>
              <a:t>Basically, our method can be categorized into 3 different</a:t>
            </a:r>
            <a:r>
              <a:rPr lang="en-US" altLang="ko-KR" baseline="0" dirty="0" smtClean="0"/>
              <a:t> approaches.</a:t>
            </a:r>
          </a:p>
          <a:p>
            <a:r>
              <a:rPr lang="en-US" altLang="ko-KR" baseline="0" dirty="0" smtClean="0"/>
              <a:t>First is Sampling-based motion planner that named RRBT</a:t>
            </a:r>
          </a:p>
          <a:p>
            <a:r>
              <a:rPr lang="en-US" altLang="ko-KR" baseline="0" dirty="0" smtClean="0"/>
              <a:t>And second is its Anytime extension</a:t>
            </a:r>
          </a:p>
          <a:p>
            <a:r>
              <a:rPr lang="en-US" altLang="ko-KR" baseline="0" dirty="0" smtClean="0"/>
              <a:t>And the last is a Uncertainty-aware Velocity Obstacle.</a:t>
            </a:r>
            <a:endParaRPr lang="ko-KR" altLang="en-US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Rapidly-exploring random belief tree consider the uncertainty. But it is too slow to use in real-time problem.</a:t>
            </a:r>
          </a:p>
          <a:p>
            <a:r>
              <a:rPr lang="en-US" altLang="ko-KR" baseline="0" dirty="0" smtClean="0"/>
              <a:t>To address it, I accelerate algorithm with optimization.</a:t>
            </a:r>
          </a:p>
          <a:p>
            <a:r>
              <a:rPr lang="en-US" altLang="ko-KR" baseline="0" dirty="0" smtClean="0"/>
              <a:t>And I propose the UVO method for considering the dynamic environments</a:t>
            </a:r>
          </a:p>
          <a:p>
            <a:r>
              <a:rPr lang="en-US" altLang="ko-KR" baseline="0" dirty="0" smtClean="0"/>
              <a:t>Finally a novel method that named anytime RRBT.</a:t>
            </a:r>
          </a:p>
        </p:txBody>
      </p:sp>
    </p:spTree>
    <p:extLst>
      <p:ext uri="{BB962C8B-B14F-4D97-AF65-F5344CB8AC3E}">
        <p14:creationId xmlns:p14="http://schemas.microsoft.com/office/powerpoint/2010/main" val="368023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First I will describe RRBT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5280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RRBT is an incremental sampling based motion planning algorithm that provably converges to the optimal path, taking the uncertainty,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algorithm incrementally constructs a graph with random sample strategy. The algorithm builds a graph with set of vertices and edges.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approach use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Kalman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filter to propagate Gaussian states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it improve solutions toward optimal.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592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approach guarantees the optimal path. 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However, It has a simple culling method, 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Left figure is an example, nothing can be pruned using partial ordering method.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 it can generate too many belief nodes in the same vertex, 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it is resulting in unsuitable performance for real-time robotics systems.</a:t>
            </a:r>
          </a:p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5683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accelerate RRBT, I propose anytime extension method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 this section, I explain two anytime extension, one is tree reusing and, the other is a branch-and-bound method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114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</a:t>
            </a:r>
            <a:r>
              <a:rPr lang="en-US" altLang="ko-KR" baseline="0" dirty="0" smtClean="0"/>
              <a:t> contents of my presentation.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1175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First is tree</a:t>
            </a:r>
            <a:r>
              <a:rPr lang="en-US" altLang="ko-KR" baseline="0" dirty="0" smtClean="0"/>
              <a:t> reusing </a:t>
            </a:r>
            <a:r>
              <a:rPr lang="en-US" altLang="ko-KR" dirty="0" smtClean="0"/>
              <a:t>method.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6958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Robot fallows</a:t>
            </a:r>
            <a:r>
              <a:rPr lang="en-US" altLang="ko-KR" baseline="0" dirty="0" smtClean="0"/>
              <a:t> path,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4638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After than, delete committed</a:t>
            </a:r>
            <a:r>
              <a:rPr lang="en-US" altLang="ko-KR" baseline="0" dirty="0" smtClean="0"/>
              <a:t> trajectory.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6547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Than make the endpoint as the new tree</a:t>
            </a:r>
            <a:r>
              <a:rPr lang="en-US" altLang="ko-KR" baseline="0" dirty="0" smtClean="0"/>
              <a:t> root.</a:t>
            </a:r>
          </a:p>
        </p:txBody>
      </p:sp>
    </p:spTree>
    <p:extLst>
      <p:ext uri="{BB962C8B-B14F-4D97-AF65-F5344CB8AC3E}">
        <p14:creationId xmlns:p14="http://schemas.microsoft.com/office/powerpoint/2010/main" val="3466326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And Update uncertainty of the node, and update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dynamic obstacles state.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9116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Finally,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Check</a:t>
            </a:r>
            <a:r>
              <a:rPr lang="en-US" altLang="ko-KR" baseline="0" dirty="0" smtClean="0"/>
              <a:t> whether collide or not using UVO method. </a:t>
            </a:r>
          </a:p>
          <a:p>
            <a:r>
              <a:rPr lang="en-US" altLang="ko-KR" baseline="0" dirty="0" smtClean="0"/>
              <a:t>With this method, robot can reuse tree after executing the trajectory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8660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then I propose Branch and bound method.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branch-and-bound technique has been used to accelerate various search problems including graph and tree. I apply this concept to anytime RRBT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Firstly, I focus on balancing between the travel distance and uncertainty. I use a simple, monotonic form for cost function. alpha and beta are the user defined parameters.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altLang="ko-KR" dirty="0" smtClean="0"/>
              <a:t>If alpha is bigger than beta,</a:t>
            </a:r>
            <a:r>
              <a:rPr lang="en-US" altLang="ko-KR" baseline="0" dirty="0" smtClean="0"/>
              <a:t> then robot would be likely to move shown in left figure.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296428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Then I propose a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CostToGo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function like the heuristic function of A* techniques.</a:t>
            </a:r>
          </a:p>
          <a:p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CostToGo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function should have conservative value.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because of uncertainty, I propose to probabilistically conservative heuristic function. by making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입실론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be zero.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with probabilistic approach, we can compute optimal path.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Then I cull out belief nodes that have longer costs than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CostToGo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function.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482286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Next approach</a:t>
            </a:r>
            <a:r>
              <a:rPr lang="en-US" altLang="ko-KR" baseline="0" dirty="0" smtClean="0"/>
              <a:t> is Uncertainty-aware Velocity Obstacle</a:t>
            </a:r>
            <a:endParaRPr lang="en-US" altLang="ko-KR" dirty="0" smtClean="0"/>
          </a:p>
          <a:p>
            <a:r>
              <a:rPr lang="en-US" altLang="ko-KR" dirty="0" smtClean="0"/>
              <a:t>I </a:t>
            </a:r>
            <a:r>
              <a:rPr lang="en-US" altLang="ko-KR" baseline="0" dirty="0" smtClean="0"/>
              <a:t>propose UVO method for considering the dynamic environments.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138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Velocity obstacle has been used for local collision avoidance and navigation of a robot in two dimensions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region of VO has the red triangular shape in the figure.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If the velocity of robot indicate that region, the robot and the obstacle will collide in some future.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avoid collision, planner need to compute a new velocity that is not in that region.</a:t>
            </a:r>
            <a:endParaRPr lang="en-US" altLang="ko-KR" baseline="0" dirty="0" smtClean="0"/>
          </a:p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2846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mobile robot navigation problem has been researched for a long time</a:t>
            </a:r>
          </a:p>
        </p:txBody>
      </p:sp>
    </p:spTree>
    <p:extLst>
      <p:ext uri="{BB962C8B-B14F-4D97-AF65-F5344CB8AC3E}">
        <p14:creationId xmlns:p14="http://schemas.microsoft.com/office/powerpoint/2010/main" val="4100812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design uncertainty-aware velocity obstacle. UVO has more conservative collision boundary.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the region of UVO is an extended triangle for considering the uncertainty.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most powerful point of UVO method is that the UVO calculate new velocity to avoid collision.</a:t>
            </a:r>
          </a:p>
        </p:txBody>
      </p:sp>
    </p:spTree>
    <p:extLst>
      <p:ext uri="{BB962C8B-B14F-4D97-AF65-F5344CB8AC3E}">
        <p14:creationId xmlns:p14="http://schemas.microsoft.com/office/powerpoint/2010/main" val="1567427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Thanks to the UVO method.</a:t>
            </a:r>
          </a:p>
          <a:p>
            <a:r>
              <a:rPr lang="en-US" altLang="ko-KR" baseline="0" dirty="0" smtClean="0"/>
              <a:t>The planner can check collision detection efficiently, moreover, it can calculate adjusted velocity for avoiding collisions</a:t>
            </a:r>
          </a:p>
        </p:txBody>
      </p:sp>
    </p:spTree>
    <p:extLst>
      <p:ext uri="{BB962C8B-B14F-4D97-AF65-F5344CB8AC3E}">
        <p14:creationId xmlns:p14="http://schemas.microsoft.com/office/powerpoint/2010/main" val="528367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the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proposed</a:t>
            </a:r>
            <a:r>
              <a:rPr lang="en-US" altLang="ko-KR" baseline="0" dirty="0" smtClean="0"/>
              <a:t> algorithm,</a:t>
            </a:r>
          </a:p>
          <a:p>
            <a:r>
              <a:rPr lang="en-US" altLang="ko-KR" baseline="0" dirty="0" smtClean="0"/>
              <a:t>It just modified a little line in RRBT algorithm.</a:t>
            </a:r>
          </a:p>
          <a:p>
            <a:r>
              <a:rPr lang="en-US" altLang="ko-KR" dirty="0" smtClean="0"/>
              <a:t>I</a:t>
            </a:r>
            <a:r>
              <a:rPr lang="en-US" altLang="ko-KR" baseline="0" dirty="0" smtClean="0"/>
              <a:t> added a tree re-using method</a:t>
            </a:r>
          </a:p>
          <a:p>
            <a:r>
              <a:rPr lang="en-US" altLang="ko-KR" baseline="0" dirty="0" smtClean="0"/>
              <a:t>And branch-and-bound method in propagate function</a:t>
            </a:r>
          </a:p>
          <a:p>
            <a:r>
              <a:rPr lang="en-US" altLang="ko-KR" baseline="0" dirty="0" smtClean="0"/>
              <a:t>And UVO method.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883376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Next</a:t>
            </a:r>
            <a:r>
              <a:rPr lang="en-US" altLang="ko-KR" baseline="0" dirty="0" smtClean="0"/>
              <a:t> is result;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5901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measured benefits of Branch-and-Bound (BB) method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achieve lower costs given the same time budget than without BB method.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 example, at the cost of 1.7, we achieve about five times faster performance.</a:t>
            </a:r>
          </a:p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Since our BB method culls out belief nodes with higher costs and uncertainty, our method focuses more on exploring new space by generating more vertices, 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54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And</a:t>
            </a:r>
            <a:r>
              <a:rPr lang="en-US" altLang="ko-KR" baseline="0" dirty="0" smtClean="0"/>
              <a:t> this is an intersection scene, without UVO method.</a:t>
            </a:r>
          </a:p>
          <a:p>
            <a:r>
              <a:rPr lang="en-US" altLang="ko-KR" baseline="0" dirty="0" smtClean="0"/>
              <a:t>The robot has zig-zag trajectory. Because the robot doesn’t consider velocity</a:t>
            </a:r>
          </a:p>
        </p:txBody>
      </p:sp>
    </p:spTree>
    <p:extLst>
      <p:ext uri="{BB962C8B-B14F-4D97-AF65-F5344CB8AC3E}">
        <p14:creationId xmlns:p14="http://schemas.microsoft.com/office/powerpoint/2010/main" val="743421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On the other hand, the robot</a:t>
            </a:r>
            <a:r>
              <a:rPr lang="en-US" altLang="ko-KR" baseline="0" dirty="0" smtClean="0"/>
              <a:t> can have smooth trajectory with proposed UVO method.</a:t>
            </a:r>
          </a:p>
          <a:p>
            <a:r>
              <a:rPr lang="en-US" altLang="ko-KR" baseline="0" dirty="0" smtClean="0"/>
              <a:t>As you can see, the robot reduce their velocity when the robot encounters the moving obstacle. After then, the robot restores velocity.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1960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simulated this scene 100 times for each method.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Left is without UVO method, there are many zig-zag trajectories.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With UVO method has smooth paths.</a:t>
            </a:r>
          </a:p>
        </p:txBody>
      </p:sp>
    </p:spTree>
    <p:extLst>
      <p:ext uri="{BB962C8B-B14F-4D97-AF65-F5344CB8AC3E}">
        <p14:creationId xmlns:p14="http://schemas.microsoft.com/office/powerpoint/2010/main" val="2493399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is histograms of path lengths in the scene. With UVO method have 15% shorter path than the other.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9254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also apply our method to a scene with 20 human agents, each human agent follows his or her own path, which is generated randomly</a:t>
            </a:r>
          </a:p>
        </p:txBody>
      </p:sp>
    </p:spTree>
    <p:extLst>
      <p:ext uri="{BB962C8B-B14F-4D97-AF65-F5344CB8AC3E}">
        <p14:creationId xmlns:p14="http://schemas.microsoft.com/office/powerpoint/2010/main" val="110719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the mobile robot navigation problem in dynamic environments are challenging problem in motion planning research area.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One of main issues is to predict potential collisions against other moving obstacles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57366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run this test 30 times, and proposed method is able to find collision-free paths successively</a:t>
            </a:r>
            <a:endParaRPr lang="ko-KR" altLang="en-US" dirty="0" smtClean="0"/>
          </a:p>
          <a:p>
            <a:r>
              <a:rPr lang="en-US" altLang="ko-KR" dirty="0" smtClean="0"/>
              <a:t>Sometimes, the robot reduces velocity,</a:t>
            </a:r>
            <a:r>
              <a:rPr lang="en-US" altLang="ko-KR" baseline="0" dirty="0" smtClean="0"/>
              <a:t> or calculate new trajectory to avoid human agent.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7223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 is conclusion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 have presented a novel anytime RRBT method for handling uncertainty and dynamic environments in an efficient manner.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Proposed method continuously improves collision-free paths toward the optimal solution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I have proposed UVO method to perform collision detection and find an adjusted velocity, avoiding collisions without rejecting samples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9976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is my future works,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achieve better performance, I would like to design a parallel version utilizing recent GPUs.</a:t>
            </a:r>
          </a:p>
          <a:p>
            <a:r>
              <a:rPr lang="en-US" altLang="ko-KR" dirty="0" smtClean="0"/>
              <a:t>And extend to 3d case for more accurate analysis.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7935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my publications.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83234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2448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Moreover, various noises from controllers and sensors are generated in the real world.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Therefore, The motion planner should consider the uncertainty.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160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So I set the</a:t>
            </a:r>
            <a:r>
              <a:rPr lang="en-US" altLang="ko-KR" baseline="0" dirty="0" smtClean="0"/>
              <a:t> goal like below</a:t>
            </a:r>
          </a:p>
          <a:p>
            <a:r>
              <a:rPr lang="en-US" altLang="ko-KR" dirty="0" smtClean="0"/>
              <a:t>I want to propose a motion planner for mobile robot that considers both dynamic obstacles and uncertainty.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405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Before starting the detail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explanation, I prepare one of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main contribution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your interesting. </a:t>
            </a: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robot can update sensor data only on the green region.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black line is computed trajectories of the robot. The robot starts with a high uncertainty.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 the robot should visit the green regions at least one time to collect exact sensor data, 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When the initial path is computed, the robot starts following it, and thanks to the proposed anytime feature, the robot computes better paths while executing the prior path,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reaches the goal in effective way.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751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a video demonstration of our contribution.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After computing an initial path, algorithm improve it to the optimal path, while following the previous path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41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Ok, Let me describe problem formulation.</a:t>
            </a:r>
          </a:p>
          <a:p>
            <a:r>
              <a:rPr lang="en-US" altLang="ko-KR" dirty="0" smtClean="0"/>
              <a:t>This is a general formulation of navigation problem that</a:t>
            </a:r>
            <a:r>
              <a:rPr lang="en-US" altLang="ko-KR" baseline="0" dirty="0" smtClean="0"/>
              <a:t> considers the uncertainty.</a:t>
            </a:r>
          </a:p>
          <a:p>
            <a:r>
              <a:rPr lang="en-US" altLang="ko-KR" dirty="0" smtClean="0"/>
              <a:t>S</a:t>
            </a:r>
            <a:r>
              <a:rPr lang="en-US" altLang="ko-KR" baseline="0" dirty="0" smtClean="0"/>
              <a:t> is a state of the robot, </a:t>
            </a:r>
          </a:p>
          <a:p>
            <a:r>
              <a:rPr lang="en-US" altLang="ko-KR" baseline="0" dirty="0" smtClean="0"/>
              <a:t>Q is a control noise.</a:t>
            </a:r>
          </a:p>
          <a:p>
            <a:r>
              <a:rPr lang="en-US" altLang="ko-KR" baseline="0" dirty="0" smtClean="0"/>
              <a:t>Z is a measurement of the robot</a:t>
            </a:r>
          </a:p>
          <a:p>
            <a:r>
              <a:rPr lang="en-US" altLang="ko-KR" baseline="0" dirty="0" smtClean="0"/>
              <a:t>and R is a sensor noise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Robot state and obstacle state are assumed as a Gaussian distribution with mean and covariance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907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l"/>
            <a:r>
              <a:rPr lang="en-US" altLang="ko-KR" sz="1400">
                <a:ea typeface="굴림" charset="-127"/>
              </a:rPr>
              <a:t> </a:t>
            </a:r>
            <a:fld id="{F0B7A4E1-8E38-4FBF-9554-3D3B0458194B}" type="slidenum">
              <a:rPr lang="en-US" altLang="ko-KR" sz="1400">
                <a:ea typeface="굴림" charset="-127"/>
              </a:rPr>
              <a:pPr algn="l"/>
              <a:t>‹#›</a:t>
            </a:fld>
            <a:endParaRPr lang="en-US" altLang="ko-KR" sz="1400">
              <a:ea typeface="굴림" charset="-127"/>
            </a:endParaRP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</p:grp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9"/>
          <p:cNvGrpSpPr>
            <a:grpSpLocks/>
          </p:cNvGrpSpPr>
          <p:nvPr/>
        </p:nvGrpSpPr>
        <p:grpSpPr bwMode="auto">
          <a:xfrm>
            <a:off x="50800" y="2713038"/>
            <a:ext cx="9075738" cy="152400"/>
            <a:chOff x="296" y="1676"/>
            <a:chExt cx="5088" cy="96"/>
          </a:xfrm>
        </p:grpSpPr>
        <p:sp>
          <p:nvSpPr>
            <p:cNvPr id="2057" name="Rectangle 7"/>
            <p:cNvSpPr>
              <a:spLocks noChangeArrowheads="1"/>
            </p:cNvSpPr>
            <p:nvPr/>
          </p:nvSpPr>
          <p:spPr bwMode="auto">
            <a:xfrm>
              <a:off x="296" y="1676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  <p:sp>
          <p:nvSpPr>
            <p:cNvPr id="2058" name="Rectangle 8"/>
            <p:cNvSpPr>
              <a:spLocks noChangeArrowheads="1"/>
            </p:cNvSpPr>
            <p:nvPr/>
          </p:nvSpPr>
          <p:spPr bwMode="auto">
            <a:xfrm>
              <a:off x="296" y="1748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</p:grp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42963"/>
            <a:ext cx="91440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>
              <a:lnSpc>
                <a:spcPts val="4200"/>
              </a:lnSpc>
            </a:pPr>
            <a:r>
              <a:rPr lang="en-US" altLang="ko-KR" sz="4000" b="1" dirty="0" smtClean="0">
                <a:solidFill>
                  <a:srgbClr val="0000FF"/>
                </a:solidFill>
                <a:ea typeface="굴림" charset="-127"/>
              </a:rPr>
              <a:t>Anytime RRBT for Handling Uncertainty and Dynamic Objects</a:t>
            </a:r>
            <a:endParaRPr lang="en-US" altLang="ko-KR" sz="2800" b="1" dirty="0" smtClean="0">
              <a:solidFill>
                <a:srgbClr val="0000FF"/>
              </a:solidFill>
              <a:ea typeface="굴림" charset="-127"/>
            </a:endParaRP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96888" y="3527425"/>
            <a:ext cx="81534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600" b="1" dirty="0" smtClean="0">
                <a:solidFill>
                  <a:srgbClr val="EA8B00"/>
                </a:solidFill>
                <a:ea typeface="굴림" charset="-127"/>
              </a:rPr>
              <a:t>Hyun-</a:t>
            </a:r>
            <a:r>
              <a:rPr lang="en-US" altLang="ko-KR" sz="3600" b="1" dirty="0" err="1" smtClean="0">
                <a:solidFill>
                  <a:srgbClr val="EA8B00"/>
                </a:solidFill>
                <a:ea typeface="굴림" charset="-127"/>
              </a:rPr>
              <a:t>chul</a:t>
            </a:r>
            <a:r>
              <a:rPr lang="en-US" altLang="ko-KR" sz="3600" b="1" dirty="0" smtClean="0">
                <a:solidFill>
                  <a:srgbClr val="EA8B00"/>
                </a:solidFill>
                <a:ea typeface="굴림" charset="-127"/>
              </a:rPr>
              <a:t> Yang(</a:t>
            </a:r>
            <a:r>
              <a:rPr lang="ko-KR" altLang="en-US" sz="3600" b="1" dirty="0" smtClean="0">
                <a:solidFill>
                  <a:srgbClr val="EA8B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양 현 철</a:t>
            </a:r>
            <a:r>
              <a:rPr lang="en-US" altLang="ko-KR" sz="3600" b="1" dirty="0" smtClean="0">
                <a:solidFill>
                  <a:srgbClr val="EA8B00"/>
                </a:solidFill>
                <a:ea typeface="굴림" charset="-127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ko-KR" sz="3600" b="1" dirty="0" smtClean="0">
                <a:solidFill>
                  <a:srgbClr val="EA8B00"/>
                </a:solidFill>
                <a:ea typeface="굴림" charset="-127"/>
              </a:rPr>
              <a:t>Advisor: Sung-</a:t>
            </a:r>
            <a:r>
              <a:rPr lang="en-US" altLang="ko-KR" sz="3600" b="1" dirty="0" err="1" smtClean="0">
                <a:solidFill>
                  <a:srgbClr val="EA8B00"/>
                </a:solidFill>
                <a:ea typeface="굴림" charset="-127"/>
              </a:rPr>
              <a:t>Eui</a:t>
            </a:r>
            <a:r>
              <a:rPr lang="en-US" altLang="ko-KR" sz="3600" b="1" dirty="0" smtClean="0">
                <a:solidFill>
                  <a:srgbClr val="EA8B00"/>
                </a:solidFill>
                <a:ea typeface="굴림" charset="-127"/>
              </a:rPr>
              <a:t> Yoon</a:t>
            </a:r>
          </a:p>
        </p:txBody>
      </p:sp>
      <p:grpSp>
        <p:nvGrpSpPr>
          <p:cNvPr id="2053" name="Group 25"/>
          <p:cNvGrpSpPr>
            <a:grpSpLocks/>
          </p:cNvGrpSpPr>
          <p:nvPr/>
        </p:nvGrpSpPr>
        <p:grpSpPr bwMode="auto">
          <a:xfrm>
            <a:off x="68263" y="842963"/>
            <a:ext cx="9075737" cy="152400"/>
            <a:chOff x="296" y="1676"/>
            <a:chExt cx="5088" cy="96"/>
          </a:xfrm>
        </p:grpSpPr>
        <p:sp>
          <p:nvSpPr>
            <p:cNvPr id="2055" name="Rectangle 26"/>
            <p:cNvSpPr>
              <a:spLocks noChangeArrowheads="1"/>
            </p:cNvSpPr>
            <p:nvPr/>
          </p:nvSpPr>
          <p:spPr bwMode="auto">
            <a:xfrm>
              <a:off x="296" y="1676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  <p:sp>
          <p:nvSpPr>
            <p:cNvPr id="2056" name="Rectangle 27"/>
            <p:cNvSpPr>
              <a:spLocks noChangeArrowheads="1"/>
            </p:cNvSpPr>
            <p:nvPr/>
          </p:nvSpPr>
          <p:spPr bwMode="auto">
            <a:xfrm>
              <a:off x="296" y="1748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ea typeface="굴림" charset="-127"/>
              </a:endParaRPr>
            </a:p>
          </p:txBody>
        </p:sp>
      </p:grp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7061870" y="5430818"/>
            <a:ext cx="163378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ko-KR" sz="1800" b="1" dirty="0" smtClean="0">
                <a:solidFill>
                  <a:srgbClr val="0000FF"/>
                </a:solidFill>
                <a:ea typeface="굴림" charset="-127"/>
              </a:rPr>
              <a:t>Dec. 09, 2015</a:t>
            </a:r>
            <a:endParaRPr lang="en-US" altLang="ko-KR" sz="1800" b="1" dirty="0">
              <a:solidFill>
                <a:srgbClr val="0000FF"/>
              </a:solidFill>
              <a:ea typeface="굴림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31"/>
    </mc:Choice>
    <mc:Fallback xmlns="">
      <p:transition advTm="148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</a:t>
            </a:r>
            <a:r>
              <a:rPr lang="en-US" altLang="ko-KR" dirty="0" smtClean="0"/>
              <a:t>Formulation </a:t>
            </a:r>
            <a:br>
              <a:rPr lang="en-US" altLang="ko-KR" dirty="0" smtClean="0"/>
            </a:br>
            <a:r>
              <a:rPr lang="en-US" altLang="ko-KR" dirty="0" smtClean="0"/>
              <a:t>Considering Uncertainty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6" y="2036249"/>
            <a:ext cx="4475720" cy="104878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370" y="3041705"/>
            <a:ext cx="4969037" cy="772846"/>
          </a:xfrm>
          <a:prstGeom prst="rect">
            <a:avLst/>
          </a:prstGeom>
        </p:spPr>
      </p:pic>
      <p:sp>
        <p:nvSpPr>
          <p:cNvPr id="22" name="내용 개체 틀 2"/>
          <p:cNvSpPr txBox="1">
            <a:spLocks/>
          </p:cNvSpPr>
          <p:nvPr/>
        </p:nvSpPr>
        <p:spPr bwMode="auto">
          <a:xfrm>
            <a:off x="419100" y="1613564"/>
            <a:ext cx="3781789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Objective function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060" y="3840328"/>
            <a:ext cx="4018828" cy="2501749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 bwMode="auto">
          <a:xfrm flipH="1" flipV="1">
            <a:off x="6143625" y="5055793"/>
            <a:ext cx="781050" cy="43172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864327" y="5363693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 region</a:t>
            </a:r>
            <a:endParaRPr lang="ko-KR" alt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 bwMode="auto">
          <a:xfrm>
            <a:off x="282546" y="5390903"/>
            <a:ext cx="2256306" cy="562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sz="2400" b="0" kern="0" dirty="0">
                <a:latin typeface="+mj-lt"/>
                <a:ea typeface="맑은 고딕" panose="020B0503020000020004" pitchFamily="50" charset="-127"/>
              </a:rPr>
              <a:t>Measurement </a:t>
            </a:r>
            <a: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  <a:t/>
            </a:r>
            <a:b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</a:br>
            <a: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  <a:t>beacon</a:t>
            </a:r>
          </a:p>
        </p:txBody>
      </p:sp>
      <p:cxnSp>
        <p:nvCxnSpPr>
          <p:cNvPr id="10" name="직선 화살표 연결선 9"/>
          <p:cNvCxnSpPr/>
          <p:nvPr/>
        </p:nvCxnSpPr>
        <p:spPr bwMode="auto">
          <a:xfrm>
            <a:off x="2000250" y="5953125"/>
            <a:ext cx="139065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675759" y="333654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: no collision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6187" y="2167704"/>
            <a:ext cx="4956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-100" dirty="0" smtClean="0"/>
              <a:t>Minimize a weighted sum of path lengths and uncertainty</a:t>
            </a:r>
            <a:endParaRPr lang="ko-KR" altLang="en-US" spc="-100" dirty="0"/>
          </a:p>
        </p:txBody>
      </p:sp>
      <p:sp>
        <p:nvSpPr>
          <p:cNvPr id="15" name="내용 개체 틀 2"/>
          <p:cNvSpPr txBox="1">
            <a:spLocks/>
          </p:cNvSpPr>
          <p:nvPr/>
        </p:nvSpPr>
        <p:spPr bwMode="auto">
          <a:xfrm>
            <a:off x="1824042" y="6322813"/>
            <a:ext cx="5470515" cy="562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  <a:t>Bigger circle means higher uncertainty</a:t>
            </a:r>
          </a:p>
        </p:txBody>
      </p:sp>
    </p:spTree>
    <p:extLst>
      <p:ext uri="{BB962C8B-B14F-4D97-AF65-F5344CB8AC3E}">
        <p14:creationId xmlns:p14="http://schemas.microsoft.com/office/powerpoint/2010/main" val="7992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latin typeface="+mj-lt"/>
              </a:rPr>
              <a:t>Sampling based motion planning algorithms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ko-KR" sz="1800" b="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2000" dirty="0" smtClean="0">
                <a:latin typeface="+mj-lt"/>
              </a:rPr>
              <a:t>Rapidly-exploring Random Tree(RRT)</a:t>
            </a:r>
            <a:r>
              <a:rPr lang="en-US" altLang="ko-KR" sz="2000" b="0" dirty="0" smtClean="0">
                <a:latin typeface="+mj-lt"/>
              </a:rPr>
              <a:t> </a:t>
            </a:r>
            <a:r>
              <a:rPr lang="en-US" altLang="ko-KR" sz="1400" b="0" dirty="0" smtClean="0">
                <a:latin typeface="+mj-lt"/>
              </a:rPr>
              <a:t>[</a:t>
            </a:r>
            <a:r>
              <a:rPr lang="en-US" altLang="ko-KR" sz="1400" b="0" dirty="0" err="1" smtClean="0">
                <a:solidFill>
                  <a:srgbClr val="0070C0"/>
                </a:solidFill>
                <a:latin typeface="+mj-lt"/>
              </a:rPr>
              <a:t>LaValle</a:t>
            </a:r>
            <a:r>
              <a:rPr lang="en-US" altLang="ko-KR" sz="1400" b="0" dirty="0" smtClean="0">
                <a:solidFill>
                  <a:srgbClr val="0070C0"/>
                </a:solidFill>
                <a:latin typeface="+mj-lt"/>
              </a:rPr>
              <a:t> &amp; </a:t>
            </a:r>
            <a:r>
              <a:rPr lang="en-US" altLang="ko-KR" sz="1400" b="0" dirty="0" err="1" smtClean="0">
                <a:solidFill>
                  <a:srgbClr val="0070C0"/>
                </a:solidFill>
                <a:latin typeface="+mj-lt"/>
              </a:rPr>
              <a:t>Kufner</a:t>
            </a:r>
            <a:r>
              <a:rPr lang="en-US" altLang="ko-KR" sz="1400" b="0" dirty="0" smtClean="0">
                <a:solidFill>
                  <a:srgbClr val="0070C0"/>
                </a:solidFill>
                <a:latin typeface="+mj-lt"/>
              </a:rPr>
              <a:t>, IJRR 01</a:t>
            </a:r>
            <a:r>
              <a:rPr lang="en-US" altLang="ko-KR" sz="1400" b="0" dirty="0" smtClean="0">
                <a:latin typeface="+mj-lt"/>
              </a:rPr>
              <a:t>]</a:t>
            </a:r>
            <a:endParaRPr lang="en-US" altLang="ko-KR" sz="1800" b="0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1800" b="0" dirty="0" smtClean="0">
                <a:latin typeface="+mj-lt"/>
              </a:rPr>
              <a:t>Probabilistically complete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1800" b="0" dirty="0" smtClean="0">
                <a:latin typeface="+mj-lt"/>
              </a:rPr>
              <a:t>Single query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1800" b="0" dirty="0" smtClean="0">
                <a:latin typeface="+mj-lt"/>
              </a:rPr>
              <a:t>Scalable to high dimensions</a:t>
            </a:r>
          </a:p>
        </p:txBody>
      </p:sp>
      <p:pic>
        <p:nvPicPr>
          <p:cNvPr id="5" name="Picture 3" descr="D:\Desktop\Group\rrt_vs_rrtsta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30" y="3089881"/>
            <a:ext cx="4286870" cy="31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latin typeface="+mj-lt"/>
              </a:rPr>
              <a:t>Handling the uncertainty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1800" spc="-100" dirty="0" smtClean="0">
                <a:latin typeface="+mj-lt"/>
              </a:rPr>
              <a:t>Linear Quadratic Gaussian Motion Planning(LQG-MP) </a:t>
            </a:r>
            <a:r>
              <a:rPr lang="en-US" altLang="ko-KR" sz="1400" b="0" spc="-100" dirty="0" smtClean="0">
                <a:latin typeface="+mj-lt"/>
              </a:rPr>
              <a:t>[</a:t>
            </a:r>
            <a:r>
              <a:rPr lang="en-US" altLang="ko-KR" sz="1400" b="0" spc="-100" dirty="0" err="1" smtClean="0">
                <a:solidFill>
                  <a:srgbClr val="0070C0"/>
                </a:solidFill>
                <a:latin typeface="+mj-lt"/>
              </a:rPr>
              <a:t>J.Van</a:t>
            </a:r>
            <a:r>
              <a:rPr lang="en-US" altLang="ko-KR" sz="1400" b="0" spc="-100" dirty="0" smtClean="0">
                <a:solidFill>
                  <a:srgbClr val="0070C0"/>
                </a:solidFill>
                <a:latin typeface="+mj-lt"/>
              </a:rPr>
              <a:t> Den Berg, et al., IJRR11</a:t>
            </a:r>
            <a:r>
              <a:rPr lang="en-US" altLang="ko-KR" sz="1400" b="0" spc="-100" dirty="0" smtClean="0">
                <a:latin typeface="+mj-lt"/>
              </a:rPr>
              <a:t>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1800" b="0" spc="-10" dirty="0" smtClean="0">
                <a:latin typeface="+mj-lt"/>
              </a:rPr>
              <a:t>Models uncertainty using </a:t>
            </a:r>
            <a:r>
              <a:rPr lang="en-US" altLang="ko-KR" sz="1800" b="0" spc="-10" dirty="0" smtClean="0">
                <a:solidFill>
                  <a:schemeClr val="accent2"/>
                </a:solidFill>
                <a:latin typeface="+mj-lt"/>
              </a:rPr>
              <a:t>Gaussian noise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1800" b="0" spc="-10" dirty="0" smtClean="0">
                <a:latin typeface="+mj-lt"/>
              </a:rPr>
              <a:t>Propagate the uncertainty using the </a:t>
            </a:r>
            <a:r>
              <a:rPr lang="en-US" altLang="ko-KR" sz="1800" b="0" spc="-10" dirty="0" err="1" smtClean="0">
                <a:solidFill>
                  <a:schemeClr val="accent2"/>
                </a:solidFill>
                <a:latin typeface="+mj-lt"/>
              </a:rPr>
              <a:t>Kalman</a:t>
            </a:r>
            <a:r>
              <a:rPr lang="en-US" altLang="ko-KR" sz="1800" b="0" spc="-10" dirty="0" smtClean="0">
                <a:solidFill>
                  <a:schemeClr val="accent2"/>
                </a:solidFill>
                <a:latin typeface="+mj-lt"/>
              </a:rPr>
              <a:t> filter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ko-KR" sz="1800" b="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ko-KR" sz="1800" b="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217" y="5750472"/>
            <a:ext cx="764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ko-KR" sz="1800" dirty="0" smtClean="0">
                <a:solidFill>
                  <a:srgbClr val="FF0000"/>
                </a:solidFill>
              </a:rPr>
              <a:t>Considering both </a:t>
            </a:r>
            <a:r>
              <a:rPr lang="en-US" altLang="ko-KR" sz="1800" dirty="0">
                <a:solidFill>
                  <a:srgbClr val="FF0000"/>
                </a:solidFill>
              </a:rPr>
              <a:t>u</a:t>
            </a:r>
            <a:r>
              <a:rPr lang="en-US" altLang="ko-KR" sz="1800" dirty="0" smtClean="0">
                <a:solidFill>
                  <a:srgbClr val="FF0000"/>
                </a:solidFill>
              </a:rPr>
              <a:t>ncertainty and real-time has been less studied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56" y="3305175"/>
            <a:ext cx="4345045" cy="22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Related work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41900"/>
          </a:xfrm>
        </p:spPr>
        <p:txBody>
          <a:bodyPr/>
          <a:lstStyle/>
          <a:p>
            <a:pPr marL="177800">
              <a:lnSpc>
                <a:spcPct val="100000"/>
              </a:lnSpc>
            </a:pPr>
            <a:r>
              <a:rPr lang="en-US" altLang="ko-KR" sz="2400" dirty="0" smtClean="0">
                <a:latin typeface="+mj-lt"/>
                <a:ea typeface="맑은 고딕" panose="020B0503020000020004" pitchFamily="50" charset="-127"/>
              </a:rPr>
              <a:t>Dynamic environments</a:t>
            </a:r>
          </a:p>
          <a:p>
            <a:pPr marL="177800">
              <a:lnSpc>
                <a:spcPct val="100000"/>
              </a:lnSpc>
            </a:pPr>
            <a:r>
              <a:rPr lang="en-US" altLang="ko-KR" sz="2000" dirty="0" smtClean="0">
                <a:latin typeface="+mj-lt"/>
                <a:ea typeface="맑은 고딕" panose="020B0503020000020004" pitchFamily="50" charset="-127"/>
              </a:rPr>
              <a:t>CC-RRT with Gaussian process </a:t>
            </a:r>
            <a:r>
              <a:rPr lang="en-US" altLang="ko-KR" sz="1400" dirty="0" smtClean="0">
                <a:latin typeface="+mj-lt"/>
                <a:ea typeface="맑은 고딕" panose="020B0503020000020004" pitchFamily="50" charset="-127"/>
              </a:rPr>
              <a:t>[</a:t>
            </a:r>
            <a:r>
              <a:rPr lang="en-US" altLang="ko-KR" sz="1100" dirty="0">
                <a:solidFill>
                  <a:srgbClr val="00B0F0"/>
                </a:solidFill>
              </a:rPr>
              <a:t>Chiara </a:t>
            </a:r>
            <a:r>
              <a:rPr lang="en-US" altLang="ko-KR" sz="1100" dirty="0" err="1" smtClean="0">
                <a:solidFill>
                  <a:srgbClr val="00B0F0"/>
                </a:solidFill>
              </a:rPr>
              <a:t>Fulgenzi</a:t>
            </a:r>
            <a:r>
              <a:rPr lang="en-US" altLang="ko-KR" sz="1100" dirty="0" smtClean="0">
                <a:solidFill>
                  <a:srgbClr val="00B0F0"/>
                </a:solidFill>
              </a:rPr>
              <a:t>, et al,.</a:t>
            </a:r>
            <a:r>
              <a:rPr lang="en-US" altLang="ko-KR" sz="1100" dirty="0" smtClean="0">
                <a:solidFill>
                  <a:srgbClr val="00B0F0"/>
                </a:solidFill>
                <a:latin typeface="+mj-lt"/>
                <a:ea typeface="맑은 고딕" panose="020B0503020000020004" pitchFamily="50" charset="-127"/>
              </a:rPr>
              <a:t>IROS08, AURO13</a:t>
            </a:r>
            <a:r>
              <a:rPr lang="en-US" altLang="ko-KR" sz="1400" dirty="0" smtClean="0">
                <a:latin typeface="+mj-lt"/>
                <a:ea typeface="맑은 고딕" panose="020B0503020000020004" pitchFamily="50" charset="-127"/>
              </a:rPr>
              <a:t>]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sz="1800" b="0" dirty="0" smtClean="0">
                <a:latin typeface="+mj-lt"/>
                <a:ea typeface="맑은 고딕" panose="020B0503020000020004" pitchFamily="50" charset="-127"/>
              </a:rPr>
              <a:t>Predict obstacle trajectory using Gaussian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177" y="5367337"/>
            <a:ext cx="476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ko-KR" sz="1800" dirty="0" smtClean="0">
                <a:solidFill>
                  <a:srgbClr val="FF0000"/>
                </a:solidFill>
              </a:rPr>
              <a:t>Require pre-learned Gaussian processes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altLang="ko-KR" sz="1800" dirty="0" smtClean="0">
              <a:solidFill>
                <a:srgbClr val="FF00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ko-KR" sz="1800" dirty="0" smtClean="0">
                <a:solidFill>
                  <a:srgbClr val="FF0000"/>
                </a:solidFill>
              </a:rPr>
              <a:t>Do not consider to compute the velocity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75" y="2954188"/>
            <a:ext cx="6119018" cy="24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1587501"/>
            <a:ext cx="8318500" cy="46071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Background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Goal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Related work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</a:t>
            </a:r>
            <a:r>
              <a:rPr lang="en-US" altLang="ko-KR" sz="3600" dirty="0" smtClean="0">
                <a:solidFill>
                  <a:srgbClr val="0000FF"/>
                </a:solidFill>
                <a:latin typeface="+mj-lt"/>
              </a:rPr>
              <a:t>Approach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Result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Conclusion &amp; Future </a:t>
            </a:r>
            <a:r>
              <a:rPr lang="en-US" altLang="ko-KR" sz="3600" dirty="0">
                <a:latin typeface="+mj-lt"/>
              </a:rPr>
              <a:t>w</a:t>
            </a:r>
            <a:r>
              <a:rPr lang="en-US" altLang="ko-KR" sz="3600" dirty="0" smtClean="0">
                <a:latin typeface="+mj-lt"/>
              </a:rPr>
              <a:t>ork</a:t>
            </a:r>
            <a:endParaRPr lang="ko-KR" alt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36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Overview of Proposed Approach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5334000" cy="879475"/>
          </a:xfrm>
        </p:spPr>
        <p:txBody>
          <a:bodyPr/>
          <a:lstStyle/>
          <a:p>
            <a:r>
              <a:rPr lang="en-US" altLang="ko-KR" sz="2400" dirty="0" smtClean="0"/>
              <a:t>Rapidly-exploring</a:t>
            </a:r>
            <a:br>
              <a:rPr lang="en-US" altLang="ko-KR" sz="2400" dirty="0" smtClean="0"/>
            </a:br>
            <a:r>
              <a:rPr lang="en-US" altLang="ko-KR" sz="2400" dirty="0" smtClean="0"/>
              <a:t>Random Belief Tree(RRBT)</a:t>
            </a:r>
            <a:endParaRPr lang="ko-KR" altLang="en-US" sz="2400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 bwMode="auto">
          <a:xfrm>
            <a:off x="419100" y="2451405"/>
            <a:ext cx="4438650" cy="1266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/>
              <a:t>Anytime extension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2000" b="0" kern="0" dirty="0" smtClean="0"/>
              <a:t>Tree reusing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2000" b="0" kern="0" dirty="0" smtClean="0"/>
              <a:t>Branch-and-bound(BB)</a:t>
            </a:r>
          </a:p>
          <a:p>
            <a:endParaRPr lang="en-US" altLang="ko-KR" sz="2400" kern="0" dirty="0"/>
          </a:p>
          <a:p>
            <a:endParaRPr lang="ko-KR" altLang="en-US" sz="2400" kern="0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419100" y="3718230"/>
            <a:ext cx="4791075" cy="1266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/>
              <a:t>Uncertainty-aware Velocity Obstacle(UVO)</a:t>
            </a:r>
            <a:endParaRPr lang="en-US" altLang="ko-KR" sz="2400" b="0" kern="0" dirty="0" smtClean="0"/>
          </a:p>
          <a:p>
            <a:endParaRPr lang="en-US" altLang="ko-KR" sz="2400" kern="0" dirty="0"/>
          </a:p>
          <a:p>
            <a:endParaRPr lang="ko-KR" altLang="en-US" sz="24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5314951" y="1540728"/>
            <a:ext cx="358457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r>
              <a:rPr lang="en-US" altLang="ko-KR" dirty="0" smtClean="0"/>
              <a:t>Consider uncertainty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(too slow)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951" y="2629479"/>
            <a:ext cx="358457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</a:rPr>
              <a:t>Speed up </a:t>
            </a:r>
            <a:br>
              <a:rPr lang="en-US" altLang="ko-KR" dirty="0" smtClean="0">
                <a:solidFill>
                  <a:srgbClr val="0000FF"/>
                </a:solidFill>
              </a:rPr>
            </a:br>
            <a:r>
              <a:rPr lang="en-US" altLang="ko-KR" dirty="0" smtClean="0">
                <a:solidFill>
                  <a:srgbClr val="0000FF"/>
                </a:solidFill>
              </a:rPr>
              <a:t>with optimization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4949" y="3718230"/>
            <a:ext cx="3584573" cy="12216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r>
              <a:rPr lang="en-US" altLang="ko-KR" spc="-100" dirty="0">
                <a:solidFill>
                  <a:srgbClr val="0000FF"/>
                </a:solidFill>
              </a:rPr>
              <a:t>L</a:t>
            </a:r>
            <a:r>
              <a:rPr lang="en-US" altLang="ko-KR" spc="-100" dirty="0" smtClean="0">
                <a:solidFill>
                  <a:srgbClr val="0000FF"/>
                </a:solidFill>
              </a:rPr>
              <a:t>ocal geometric analysis </a:t>
            </a:r>
          </a:p>
          <a:p>
            <a:r>
              <a:rPr lang="en-US" altLang="ko-KR" spc="-100" dirty="0" smtClean="0">
                <a:solidFill>
                  <a:srgbClr val="0000FF"/>
                </a:solidFill>
              </a:rPr>
              <a:t>considering </a:t>
            </a:r>
            <a:br>
              <a:rPr lang="en-US" altLang="ko-KR" spc="-100" dirty="0" smtClean="0">
                <a:solidFill>
                  <a:srgbClr val="0000FF"/>
                </a:solidFill>
              </a:rPr>
            </a:br>
            <a:r>
              <a:rPr lang="en-US" altLang="ko-KR" dirty="0" smtClean="0">
                <a:solidFill>
                  <a:srgbClr val="0000FF"/>
                </a:solidFill>
              </a:rPr>
              <a:t>dynamic environments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11" name="십자형 10"/>
          <p:cNvSpPr/>
          <p:nvPr/>
        </p:nvSpPr>
        <p:spPr bwMode="auto">
          <a:xfrm flipV="1">
            <a:off x="7026272" y="2419639"/>
            <a:ext cx="161925" cy="161925"/>
          </a:xfrm>
          <a:prstGeom prst="plus">
            <a:avLst>
              <a:gd name="adj" fmla="val 32880"/>
            </a:avLst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십자형 11"/>
          <p:cNvSpPr/>
          <p:nvPr/>
        </p:nvSpPr>
        <p:spPr bwMode="auto">
          <a:xfrm flipV="1">
            <a:off x="7026272" y="3518493"/>
            <a:ext cx="161925" cy="161925"/>
          </a:xfrm>
          <a:prstGeom prst="plus">
            <a:avLst>
              <a:gd name="adj" fmla="val 32880"/>
            </a:avLst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직선 연결선 18"/>
          <p:cNvCxnSpPr>
            <a:endCxn id="8" idx="2"/>
          </p:cNvCxnSpPr>
          <p:nvPr/>
        </p:nvCxnSpPr>
        <p:spPr bwMode="auto">
          <a:xfrm flipV="1">
            <a:off x="7107236" y="4939841"/>
            <a:ext cx="0" cy="20035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 flipH="1">
            <a:off x="4494212" y="5140195"/>
            <a:ext cx="2613022" cy="0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>
            <a:stCxn id="27" idx="0"/>
          </p:cNvCxnSpPr>
          <p:nvPr/>
        </p:nvCxnSpPr>
        <p:spPr bwMode="auto">
          <a:xfrm flipV="1">
            <a:off x="4494212" y="5140195"/>
            <a:ext cx="0" cy="27725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962152" y="5417453"/>
            <a:ext cx="5064120" cy="9565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</a:rPr>
              <a:t>Anytime RRBT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299275" y="1611762"/>
            <a:ext cx="8866598" cy="4587020"/>
          </a:xfrm>
        </p:spPr>
        <p:txBody>
          <a:bodyPr/>
          <a:lstStyle/>
          <a:p>
            <a:pPr marL="177800">
              <a:lnSpc>
                <a:spcPct val="100000"/>
              </a:lnSpc>
            </a:pPr>
            <a:r>
              <a:rPr lang="en-US" altLang="ko-KR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Sampling-based motion planner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Rapidly-exploring Random Belief Tree(RRBT)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Anytime extension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Tree reusing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Branch-and-bound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Avoiding the dynamic obstacle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ea typeface="맑은 고딕" panose="020B0503020000020004" pitchFamily="50" charset="-127"/>
              </a:rPr>
              <a:t>Collision check with Uncertainty-aware Velocity Obstacle(UVO)</a:t>
            </a:r>
            <a:endParaRPr lang="en-US" altLang="ko-KR" b="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610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9100" y="298450"/>
            <a:ext cx="8724900" cy="908050"/>
          </a:xfrm>
        </p:spPr>
        <p:txBody>
          <a:bodyPr/>
          <a:lstStyle/>
          <a:p>
            <a:r>
              <a:rPr lang="en-US" altLang="ko-KR" sz="3200" dirty="0" smtClean="0"/>
              <a:t>Rapidly-exploring Random Belief Tree</a:t>
            </a:r>
            <a:br>
              <a:rPr lang="en-US" altLang="ko-KR" sz="3200" dirty="0" smtClean="0"/>
            </a:br>
            <a:r>
              <a:rPr lang="en-US" altLang="ko-KR" sz="2400" dirty="0" smtClean="0"/>
              <a:t>[</a:t>
            </a:r>
            <a:r>
              <a:rPr lang="en-US" altLang="ko-KR" sz="2400" dirty="0" err="1" smtClean="0">
                <a:solidFill>
                  <a:srgbClr val="0070C0"/>
                </a:solidFill>
              </a:rPr>
              <a:t>Bry</a:t>
            </a:r>
            <a:r>
              <a:rPr lang="en-US" altLang="ko-KR" sz="2400" dirty="0" smtClean="0">
                <a:solidFill>
                  <a:srgbClr val="0070C0"/>
                </a:solidFill>
              </a:rPr>
              <a:t> et al., ICRA 11</a:t>
            </a:r>
            <a:r>
              <a:rPr lang="en-US" altLang="ko-KR" sz="2400" dirty="0" smtClean="0"/>
              <a:t>]</a:t>
            </a:r>
            <a:endParaRPr lang="ko-KR" altLang="en-US" sz="3200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1778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Use </a:t>
            </a:r>
            <a:r>
              <a:rPr lang="en-US" altLang="ko-KR" b="0" dirty="0" err="1" smtClean="0">
                <a:latin typeface="+mj-lt"/>
                <a:ea typeface="맑은 고딕" panose="020B0503020000020004" pitchFamily="50" charset="-127"/>
              </a:rPr>
              <a:t>Kalman</a:t>
            </a: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 filter to propagate </a:t>
            </a:r>
            <a:r>
              <a:rPr lang="en-US" altLang="ko-KR" b="0" dirty="0">
                <a:latin typeface="+mj-lt"/>
                <a:ea typeface="맑은 고딕" panose="020B0503020000020004" pitchFamily="50" charset="-127"/>
              </a:rPr>
              <a:t>G</a:t>
            </a: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aussian states </a:t>
            </a:r>
          </a:p>
          <a:p>
            <a:pPr marL="1778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</a:rPr>
              <a:t>Improve solutions </a:t>
            </a:r>
            <a:r>
              <a:rPr lang="en-US" altLang="ko-KR" b="0" dirty="0">
                <a:latin typeface="+mj-lt"/>
              </a:rPr>
              <a:t>toward optimal </a:t>
            </a:r>
            <a:endParaRPr lang="en-US" altLang="ko-KR" b="0" dirty="0" smtClean="0">
              <a:latin typeface="+mj-lt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80608" y="3382666"/>
            <a:ext cx="4367789" cy="3123829"/>
            <a:chOff x="419100" y="4282729"/>
            <a:chExt cx="3682525" cy="263373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" y="4282729"/>
              <a:ext cx="3682525" cy="2008055"/>
            </a:xfrm>
            <a:prstGeom prst="rect">
              <a:avLst/>
            </a:prstGeom>
          </p:spPr>
        </p:pic>
        <p:sp>
          <p:nvSpPr>
            <p:cNvPr id="8" name="오른쪽 화살표 7"/>
            <p:cNvSpPr/>
            <p:nvPr/>
          </p:nvSpPr>
          <p:spPr bwMode="auto">
            <a:xfrm>
              <a:off x="464146" y="6290784"/>
              <a:ext cx="3427370" cy="625675"/>
            </a:xfrm>
            <a:prstGeom prst="rightArrow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Number of iteration</a:t>
              </a:r>
              <a:endParaRPr kumimoji="0" lang="ko-KR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4104" y="5964305"/>
              <a:ext cx="589528" cy="3892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500</a:t>
              </a:r>
              <a:endParaRPr lang="ko-KR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4526" y="5958322"/>
              <a:ext cx="734139" cy="3892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1000</a:t>
              </a:r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15895" y="5958322"/>
              <a:ext cx="734139" cy="3892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1500</a:t>
              </a:r>
              <a:endParaRPr lang="ko-KR" altLang="en-US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860153" y="3284341"/>
            <a:ext cx="3924010" cy="3091038"/>
            <a:chOff x="4806725" y="3796873"/>
            <a:chExt cx="3180679" cy="2505498"/>
          </a:xfrm>
        </p:grpSpPr>
        <p:sp>
          <p:nvSpPr>
            <p:cNvPr id="3" name="TextBox 2"/>
            <p:cNvSpPr txBox="1"/>
            <p:nvPr/>
          </p:nvSpPr>
          <p:spPr>
            <a:xfrm>
              <a:off x="4806725" y="5840706"/>
              <a:ext cx="3180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Preserve optimal path</a:t>
              </a:r>
              <a:endParaRPr lang="ko-KR" altLang="en-US" dirty="0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/>
            <a:srcRect l="17461" t="-1" r="15781" b="35787"/>
            <a:stretch/>
          </p:blipFill>
          <p:spPr>
            <a:xfrm>
              <a:off x="5044253" y="3796873"/>
              <a:ext cx="2901696" cy="1971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8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 smtClean="0"/>
              <a:t>Limitation of RRBT</a:t>
            </a:r>
            <a:endParaRPr lang="en-US" altLang="ko-KR" dirty="0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55150"/>
              </p:ext>
            </p:extLst>
          </p:nvPr>
        </p:nvGraphicFramePr>
        <p:xfrm>
          <a:off x="4415494" y="3939208"/>
          <a:ext cx="4114542" cy="1418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Color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Cost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Uncertainty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Red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FFC000"/>
                          </a:solidFill>
                        </a:rPr>
                        <a:t>Yellow</a:t>
                      </a:r>
                      <a:endParaRPr lang="ko-KR" altLang="en-US" sz="14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70C0"/>
                          </a:solidFill>
                        </a:rPr>
                        <a:t>Blue</a:t>
                      </a:r>
                      <a:endParaRPr lang="ko-KR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3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34981" y="2967307"/>
                <a:ext cx="42649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l-GR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l-GR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altLang="ko-K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⋀(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l-GR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981" y="2967307"/>
                <a:ext cx="4264985" cy="11079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492502" y="2583676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Partial ordering method: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045" y="1587500"/>
            <a:ext cx="829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Has a simple culling method, resulting in inefficient culling</a:t>
            </a:r>
            <a:endParaRPr lang="en-US" altLang="ko-KR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18022" r="17901" b="36337"/>
          <a:stretch/>
        </p:blipFill>
        <p:spPr>
          <a:xfrm>
            <a:off x="333374" y="2837434"/>
            <a:ext cx="3562351" cy="2499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71570" y="5624831"/>
            <a:ext cx="491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C00000"/>
                </a:solidFill>
              </a:rPr>
              <a:t>Generate </a:t>
            </a:r>
            <a:r>
              <a:rPr lang="en-US" altLang="ko-KR" dirty="0">
                <a:solidFill>
                  <a:srgbClr val="C00000"/>
                </a:solidFill>
              </a:rPr>
              <a:t>too many belief </a:t>
            </a:r>
            <a:r>
              <a:rPr lang="en-US" altLang="ko-KR" dirty="0" smtClean="0">
                <a:solidFill>
                  <a:srgbClr val="C00000"/>
                </a:solidFill>
              </a:rPr>
              <a:t>nodes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5342" y="2148647"/>
            <a:ext cx="311359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ko-KR" dirty="0"/>
              <a:t>Multiple belief nodes in the same vertex</a:t>
            </a:r>
          </a:p>
        </p:txBody>
      </p:sp>
      <p:cxnSp>
        <p:nvCxnSpPr>
          <p:cNvPr id="14" name="Straight Arrow Connector 13"/>
          <p:cNvCxnSpPr>
            <a:stCxn id="18" idx="2"/>
          </p:cNvCxnSpPr>
          <p:nvPr/>
        </p:nvCxnSpPr>
        <p:spPr bwMode="auto">
          <a:xfrm>
            <a:off x="2772137" y="2979644"/>
            <a:ext cx="248855" cy="42331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543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299275" y="1611762"/>
            <a:ext cx="8866598" cy="4587020"/>
          </a:xfrm>
        </p:spPr>
        <p:txBody>
          <a:bodyPr/>
          <a:lstStyle/>
          <a:p>
            <a:pPr marL="177800">
              <a:lnSpc>
                <a:spcPct val="100000"/>
              </a:lnSpc>
            </a:pP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Sampling-based motion planner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Rapidly-exploring Random Belief Tree(RRBT)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Anytime extension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Tree reusing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Branch-and-bound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>
                <a:latin typeface="+mj-lt"/>
                <a:ea typeface="맑은 고딕" panose="020B0503020000020004" pitchFamily="50" charset="-127"/>
              </a:rPr>
              <a:t>Avoiding the dynamic </a:t>
            </a: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obstacles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>
                <a:ea typeface="맑은 고딕" panose="020B0503020000020004" pitchFamily="50" charset="-127"/>
              </a:rPr>
              <a:t>Collision check with Uncertainty-aware Velocity Obstacle(UVO)</a:t>
            </a:r>
          </a:p>
        </p:txBody>
      </p:sp>
    </p:spTree>
    <p:extLst>
      <p:ext uri="{BB962C8B-B14F-4D97-AF65-F5344CB8AC3E}">
        <p14:creationId xmlns:p14="http://schemas.microsoft.com/office/powerpoint/2010/main" val="17019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1587501"/>
            <a:ext cx="8318500" cy="46071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Background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Goal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Related work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Approach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Result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Conclusion &amp; Future work</a:t>
            </a:r>
            <a:endParaRPr lang="ko-KR" alt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77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자유형 23"/>
          <p:cNvSpPr/>
          <p:nvPr/>
        </p:nvSpPr>
        <p:spPr bwMode="auto">
          <a:xfrm>
            <a:off x="1807535" y="5943600"/>
            <a:ext cx="4136065" cy="194814"/>
          </a:xfrm>
          <a:custGeom>
            <a:avLst/>
            <a:gdLst>
              <a:gd name="connsiteX0" fmla="*/ 0 w 4136065"/>
              <a:gd name="connsiteY0" fmla="*/ 0 h 194814"/>
              <a:gd name="connsiteX1" fmla="*/ 2030818 w 4136065"/>
              <a:gd name="connsiteY1" fmla="*/ 53162 h 194814"/>
              <a:gd name="connsiteX2" fmla="*/ 4136065 w 4136065"/>
              <a:gd name="connsiteY2" fmla="*/ 31897 h 19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6065" h="194814">
                <a:moveTo>
                  <a:pt x="0" y="0"/>
                </a:moveTo>
                <a:lnTo>
                  <a:pt x="2030818" y="53162"/>
                </a:lnTo>
                <a:cubicBezTo>
                  <a:pt x="2720162" y="58478"/>
                  <a:pt x="3574312" y="382771"/>
                  <a:pt x="4136065" y="3189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자유형 12"/>
          <p:cNvSpPr/>
          <p:nvPr/>
        </p:nvSpPr>
        <p:spPr bwMode="auto">
          <a:xfrm>
            <a:off x="1818167" y="3838353"/>
            <a:ext cx="1222745" cy="2094614"/>
          </a:xfrm>
          <a:custGeom>
            <a:avLst/>
            <a:gdLst>
              <a:gd name="connsiteX0" fmla="*/ 0 w 1222745"/>
              <a:gd name="connsiteY0" fmla="*/ 2094614 h 2094614"/>
              <a:gd name="connsiteX1" fmla="*/ 382773 w 1222745"/>
              <a:gd name="connsiteY1" fmla="*/ 882503 h 2094614"/>
              <a:gd name="connsiteX2" fmla="*/ 1222745 w 1222745"/>
              <a:gd name="connsiteY2" fmla="*/ 0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745" h="2094614">
                <a:moveTo>
                  <a:pt x="0" y="2094614"/>
                </a:moveTo>
                <a:cubicBezTo>
                  <a:pt x="89491" y="1663109"/>
                  <a:pt x="178982" y="1231605"/>
                  <a:pt x="382773" y="882503"/>
                </a:cubicBezTo>
                <a:cubicBezTo>
                  <a:pt x="586564" y="533401"/>
                  <a:pt x="875415" y="194930"/>
                  <a:pt x="1222745" y="0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자유형 22"/>
          <p:cNvSpPr/>
          <p:nvPr/>
        </p:nvSpPr>
        <p:spPr bwMode="auto">
          <a:xfrm>
            <a:off x="1807535" y="3880884"/>
            <a:ext cx="5422605" cy="2083981"/>
          </a:xfrm>
          <a:custGeom>
            <a:avLst/>
            <a:gdLst>
              <a:gd name="connsiteX0" fmla="*/ 0 w 5422605"/>
              <a:gd name="connsiteY0" fmla="*/ 2083981 h 2083981"/>
              <a:gd name="connsiteX1" fmla="*/ 2030818 w 5422605"/>
              <a:gd name="connsiteY1" fmla="*/ 999460 h 2083981"/>
              <a:gd name="connsiteX2" fmla="*/ 3700130 w 5422605"/>
              <a:gd name="connsiteY2" fmla="*/ 382772 h 2083981"/>
              <a:gd name="connsiteX3" fmla="*/ 5422605 w 5422605"/>
              <a:gd name="connsiteY3" fmla="*/ 0 h 208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05" h="2083981">
                <a:moveTo>
                  <a:pt x="0" y="2083981"/>
                </a:moveTo>
                <a:cubicBezTo>
                  <a:pt x="707065" y="1683488"/>
                  <a:pt x="1414130" y="1282995"/>
                  <a:pt x="2030818" y="999460"/>
                </a:cubicBezTo>
                <a:cubicBezTo>
                  <a:pt x="2647506" y="715925"/>
                  <a:pt x="3134832" y="549349"/>
                  <a:pt x="3700130" y="382772"/>
                </a:cubicBezTo>
                <a:cubicBezTo>
                  <a:pt x="4265428" y="216195"/>
                  <a:pt x="5084135" y="205563"/>
                  <a:pt x="5422605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1) Tree reusing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 bwMode="auto">
          <a:xfrm>
            <a:off x="1536470" y="5628170"/>
            <a:ext cx="604658" cy="66822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3483051" y="4511928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3498109" y="5656519"/>
            <a:ext cx="684029" cy="72419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5458047" y="5489944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1792176" y="4350489"/>
            <a:ext cx="749004" cy="7720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256953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3021420" y="382394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2147780" y="471689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 bwMode="auto">
          <a:xfrm>
            <a:off x="1800891" y="5932967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3810002" y="598004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5888666" y="5947144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923703" y="5633335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90931" y="62235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Start</a:t>
            </a:r>
            <a:endParaRPr lang="ko-KR" altLang="en-US" dirty="0"/>
          </a:p>
        </p:txBody>
      </p:sp>
      <p:pic>
        <p:nvPicPr>
          <p:cNvPr id="5122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5252" y="4846003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340804" y="5475674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cxnSp>
        <p:nvCxnSpPr>
          <p:cNvPr id="25" name="직선 화살표 연결선 24"/>
          <p:cNvCxnSpPr>
            <a:stCxn id="5122" idx="1"/>
          </p:cNvCxnSpPr>
          <p:nvPr/>
        </p:nvCxnSpPr>
        <p:spPr bwMode="auto">
          <a:xfrm flipV="1">
            <a:off x="4920579" y="5054145"/>
            <a:ext cx="406209" cy="155854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Update the </a:t>
            </a:r>
            <a:r>
              <a:rPr lang="en-US" altLang="ko-KR" sz="2400" b="0" dirty="0" smtClean="0">
                <a:latin typeface="+mj-lt"/>
              </a:rPr>
              <a:t>uncertainty and obstacle states</a:t>
            </a:r>
            <a:endParaRPr lang="en-US" altLang="ko-KR" sz="2400" b="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Check collision with our Uncertainty-aware Velocity </a:t>
            </a:r>
            <a:r>
              <a:rPr lang="en-US" altLang="ko-KR" sz="2400" b="0" dirty="0">
                <a:latin typeface="+mj-lt"/>
              </a:rPr>
              <a:t>Obstacle </a:t>
            </a:r>
            <a:r>
              <a:rPr lang="en-US" altLang="ko-KR" sz="2400" b="0" dirty="0" smtClean="0">
                <a:latin typeface="+mj-lt"/>
              </a:rPr>
              <a:t>method for dynamic models</a:t>
            </a:r>
            <a:endParaRPr lang="ko-KR" alt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80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자유형 23"/>
          <p:cNvSpPr/>
          <p:nvPr/>
        </p:nvSpPr>
        <p:spPr bwMode="auto">
          <a:xfrm>
            <a:off x="1807535" y="5943600"/>
            <a:ext cx="4136065" cy="194814"/>
          </a:xfrm>
          <a:custGeom>
            <a:avLst/>
            <a:gdLst>
              <a:gd name="connsiteX0" fmla="*/ 0 w 4136065"/>
              <a:gd name="connsiteY0" fmla="*/ 0 h 194814"/>
              <a:gd name="connsiteX1" fmla="*/ 2030818 w 4136065"/>
              <a:gd name="connsiteY1" fmla="*/ 53162 h 194814"/>
              <a:gd name="connsiteX2" fmla="*/ 4136065 w 4136065"/>
              <a:gd name="connsiteY2" fmla="*/ 31897 h 19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6065" h="194814">
                <a:moveTo>
                  <a:pt x="0" y="0"/>
                </a:moveTo>
                <a:lnTo>
                  <a:pt x="2030818" y="53162"/>
                </a:lnTo>
                <a:cubicBezTo>
                  <a:pt x="2720162" y="58478"/>
                  <a:pt x="3574312" y="382771"/>
                  <a:pt x="4136065" y="31897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자유형 12"/>
          <p:cNvSpPr/>
          <p:nvPr/>
        </p:nvSpPr>
        <p:spPr bwMode="auto">
          <a:xfrm>
            <a:off x="1818167" y="3838353"/>
            <a:ext cx="1222745" cy="2094614"/>
          </a:xfrm>
          <a:custGeom>
            <a:avLst/>
            <a:gdLst>
              <a:gd name="connsiteX0" fmla="*/ 0 w 1222745"/>
              <a:gd name="connsiteY0" fmla="*/ 2094614 h 2094614"/>
              <a:gd name="connsiteX1" fmla="*/ 382773 w 1222745"/>
              <a:gd name="connsiteY1" fmla="*/ 882503 h 2094614"/>
              <a:gd name="connsiteX2" fmla="*/ 1222745 w 1222745"/>
              <a:gd name="connsiteY2" fmla="*/ 0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745" h="2094614">
                <a:moveTo>
                  <a:pt x="0" y="2094614"/>
                </a:moveTo>
                <a:cubicBezTo>
                  <a:pt x="89491" y="1663109"/>
                  <a:pt x="178982" y="1231605"/>
                  <a:pt x="382773" y="882503"/>
                </a:cubicBezTo>
                <a:cubicBezTo>
                  <a:pt x="586564" y="533401"/>
                  <a:pt x="875415" y="194930"/>
                  <a:pt x="1222745" y="0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자유형 22"/>
          <p:cNvSpPr/>
          <p:nvPr/>
        </p:nvSpPr>
        <p:spPr bwMode="auto">
          <a:xfrm>
            <a:off x="1807535" y="3880884"/>
            <a:ext cx="5422605" cy="2083981"/>
          </a:xfrm>
          <a:custGeom>
            <a:avLst/>
            <a:gdLst>
              <a:gd name="connsiteX0" fmla="*/ 0 w 5422605"/>
              <a:gd name="connsiteY0" fmla="*/ 2083981 h 2083981"/>
              <a:gd name="connsiteX1" fmla="*/ 2030818 w 5422605"/>
              <a:gd name="connsiteY1" fmla="*/ 999460 h 2083981"/>
              <a:gd name="connsiteX2" fmla="*/ 3700130 w 5422605"/>
              <a:gd name="connsiteY2" fmla="*/ 382772 h 2083981"/>
              <a:gd name="connsiteX3" fmla="*/ 5422605 w 5422605"/>
              <a:gd name="connsiteY3" fmla="*/ 0 h 208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05" h="2083981">
                <a:moveTo>
                  <a:pt x="0" y="2083981"/>
                </a:moveTo>
                <a:cubicBezTo>
                  <a:pt x="707065" y="1683488"/>
                  <a:pt x="1414130" y="1282995"/>
                  <a:pt x="2030818" y="999460"/>
                </a:cubicBezTo>
                <a:cubicBezTo>
                  <a:pt x="2647506" y="715925"/>
                  <a:pt x="3134832" y="549349"/>
                  <a:pt x="3700130" y="382772"/>
                </a:cubicBezTo>
                <a:cubicBezTo>
                  <a:pt x="4265428" y="216195"/>
                  <a:pt x="5084135" y="205563"/>
                  <a:pt x="5422605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en-US" altLang="ko-KR" dirty="0" smtClean="0"/>
              <a:t>Tree reusing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 bwMode="auto">
          <a:xfrm>
            <a:off x="1536470" y="5628170"/>
            <a:ext cx="604658" cy="66822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3483051" y="4511928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3498109" y="5656519"/>
            <a:ext cx="684029" cy="72419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5458047" y="5489944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1792176" y="4350489"/>
            <a:ext cx="749004" cy="7720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256953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3021420" y="382394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2147780" y="471689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 bwMode="auto">
          <a:xfrm>
            <a:off x="1800891" y="5932967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3810002" y="598004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5888666" y="5947144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923703" y="5633335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90931" y="62235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Start</a:t>
            </a:r>
            <a:endParaRPr lang="ko-KR" altLang="en-US" dirty="0"/>
          </a:p>
        </p:txBody>
      </p:sp>
      <p:pic>
        <p:nvPicPr>
          <p:cNvPr id="26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2562417" y="4635496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타원 27"/>
          <p:cNvSpPr/>
          <p:nvPr/>
        </p:nvSpPr>
        <p:spPr bwMode="auto">
          <a:xfrm>
            <a:off x="2822059" y="534947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직선 화살표 연결선 24"/>
          <p:cNvCxnSpPr/>
          <p:nvPr/>
        </p:nvCxnSpPr>
        <p:spPr bwMode="auto">
          <a:xfrm flipV="1">
            <a:off x="1456660" y="5122529"/>
            <a:ext cx="1084520" cy="505641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3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5252" y="4846003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340804" y="5475674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cxnSp>
        <p:nvCxnSpPr>
          <p:cNvPr id="35" name="직선 화살표 연결선 34"/>
          <p:cNvCxnSpPr>
            <a:stCxn id="33" idx="1"/>
          </p:cNvCxnSpPr>
          <p:nvPr/>
        </p:nvCxnSpPr>
        <p:spPr bwMode="auto">
          <a:xfrm flipV="1">
            <a:off x="4920579" y="5054145"/>
            <a:ext cx="406209" cy="155854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5700" y="4648375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Update the </a:t>
            </a:r>
            <a:r>
              <a:rPr lang="en-US" altLang="ko-KR" sz="2400" b="0" dirty="0" smtClean="0">
                <a:latin typeface="+mj-lt"/>
              </a:rPr>
              <a:t>uncertainty and obstacle states</a:t>
            </a:r>
            <a:endParaRPr lang="en-US" altLang="ko-KR" sz="2400" b="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Check collision with our Uncertainty-aware Velocity </a:t>
            </a:r>
            <a:r>
              <a:rPr lang="en-US" altLang="ko-KR" sz="2400" b="0" dirty="0">
                <a:latin typeface="+mj-lt"/>
              </a:rPr>
              <a:t>Obstacle </a:t>
            </a:r>
            <a:r>
              <a:rPr lang="en-US" altLang="ko-KR" sz="2400" b="0" dirty="0" smtClean="0">
                <a:latin typeface="+mj-lt"/>
              </a:rPr>
              <a:t>method for dynamic models</a:t>
            </a:r>
            <a:endParaRPr lang="ko-KR" alt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18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 24"/>
          <p:cNvSpPr/>
          <p:nvPr/>
        </p:nvSpPr>
        <p:spPr bwMode="auto">
          <a:xfrm>
            <a:off x="2849526" y="3891516"/>
            <a:ext cx="4369981" cy="1488558"/>
          </a:xfrm>
          <a:custGeom>
            <a:avLst/>
            <a:gdLst>
              <a:gd name="connsiteX0" fmla="*/ 0 w 4369981"/>
              <a:gd name="connsiteY0" fmla="*/ 1488558 h 1488558"/>
              <a:gd name="connsiteX1" fmla="*/ 1010093 w 4369981"/>
              <a:gd name="connsiteY1" fmla="*/ 988828 h 1488558"/>
              <a:gd name="connsiteX2" fmla="*/ 2668772 w 4369981"/>
              <a:gd name="connsiteY2" fmla="*/ 372140 h 1488558"/>
              <a:gd name="connsiteX3" fmla="*/ 4369981 w 4369981"/>
              <a:gd name="connsiteY3" fmla="*/ 0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981" h="1488558">
                <a:moveTo>
                  <a:pt x="0" y="1488558"/>
                </a:moveTo>
                <a:cubicBezTo>
                  <a:pt x="282649" y="1331728"/>
                  <a:pt x="565298" y="1174898"/>
                  <a:pt x="1010093" y="988828"/>
                </a:cubicBezTo>
                <a:cubicBezTo>
                  <a:pt x="1454888" y="802758"/>
                  <a:pt x="2108791" y="536945"/>
                  <a:pt x="2668772" y="372140"/>
                </a:cubicBezTo>
                <a:cubicBezTo>
                  <a:pt x="3228753" y="207335"/>
                  <a:pt x="3866707" y="225056"/>
                  <a:pt x="436998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en-US" altLang="ko-KR" dirty="0" smtClean="0"/>
              <a:t>Tree reusing</a:t>
            </a:r>
            <a:endParaRPr lang="ko-KR" altLang="en-US" dirty="0"/>
          </a:p>
        </p:txBody>
      </p:sp>
      <p:sp>
        <p:nvSpPr>
          <p:cNvPr id="6" name="타원 5"/>
          <p:cNvSpPr/>
          <p:nvPr/>
        </p:nvSpPr>
        <p:spPr bwMode="auto">
          <a:xfrm>
            <a:off x="3483051" y="4511928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2562417" y="4635496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타원 27"/>
          <p:cNvSpPr/>
          <p:nvPr/>
        </p:nvSpPr>
        <p:spPr bwMode="auto">
          <a:xfrm>
            <a:off x="2822059" y="534947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7557" y="537998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pic>
        <p:nvPicPr>
          <p:cNvPr id="33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5700" y="4648375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solidFill>
                  <a:srgbClr val="0000FF"/>
                </a:solidFill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Update the </a:t>
            </a:r>
            <a:r>
              <a:rPr lang="en-US" altLang="ko-KR" sz="2400" b="0" dirty="0" smtClean="0">
                <a:latin typeface="+mj-lt"/>
              </a:rPr>
              <a:t>uncertainty and obstacle states</a:t>
            </a:r>
            <a:endParaRPr lang="en-US" altLang="ko-KR" sz="2400" b="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Check collision</a:t>
            </a:r>
            <a:r>
              <a:rPr lang="en-US" altLang="ko-KR" sz="2400" b="0" dirty="0" smtClean="0">
                <a:latin typeface="+mj-lt"/>
              </a:rPr>
              <a:t> with our Uncertainty-aware Velocity </a:t>
            </a:r>
            <a:r>
              <a:rPr lang="en-US" altLang="ko-KR" sz="2400" b="0" dirty="0">
                <a:latin typeface="+mj-lt"/>
              </a:rPr>
              <a:t>Obstacle </a:t>
            </a:r>
            <a:r>
              <a:rPr lang="en-US" altLang="ko-KR" sz="2400" b="0" dirty="0" smtClean="0">
                <a:latin typeface="+mj-lt"/>
              </a:rPr>
              <a:t>method for dynamic models</a:t>
            </a:r>
            <a:endParaRPr lang="ko-KR" alt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7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 24"/>
          <p:cNvSpPr/>
          <p:nvPr/>
        </p:nvSpPr>
        <p:spPr bwMode="auto">
          <a:xfrm>
            <a:off x="2849526" y="3891516"/>
            <a:ext cx="4369981" cy="1488558"/>
          </a:xfrm>
          <a:custGeom>
            <a:avLst/>
            <a:gdLst>
              <a:gd name="connsiteX0" fmla="*/ 0 w 4369981"/>
              <a:gd name="connsiteY0" fmla="*/ 1488558 h 1488558"/>
              <a:gd name="connsiteX1" fmla="*/ 1010093 w 4369981"/>
              <a:gd name="connsiteY1" fmla="*/ 988828 h 1488558"/>
              <a:gd name="connsiteX2" fmla="*/ 2668772 w 4369981"/>
              <a:gd name="connsiteY2" fmla="*/ 372140 h 1488558"/>
              <a:gd name="connsiteX3" fmla="*/ 4369981 w 4369981"/>
              <a:gd name="connsiteY3" fmla="*/ 0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981" h="1488558">
                <a:moveTo>
                  <a:pt x="0" y="1488558"/>
                </a:moveTo>
                <a:cubicBezTo>
                  <a:pt x="282649" y="1331728"/>
                  <a:pt x="565298" y="1174898"/>
                  <a:pt x="1010093" y="988828"/>
                </a:cubicBezTo>
                <a:cubicBezTo>
                  <a:pt x="1454888" y="802758"/>
                  <a:pt x="2108791" y="536945"/>
                  <a:pt x="2668772" y="372140"/>
                </a:cubicBezTo>
                <a:cubicBezTo>
                  <a:pt x="3228753" y="207335"/>
                  <a:pt x="3866707" y="225056"/>
                  <a:pt x="436998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en-US" altLang="ko-KR" dirty="0" smtClean="0"/>
              <a:t>Tree reusing</a:t>
            </a:r>
            <a:endParaRPr lang="ko-KR" altLang="en-US" dirty="0"/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2412705" y="4441057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06421" y="571273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New Root</a:t>
            </a:r>
            <a:endParaRPr lang="ko-KR" altLang="en-US" dirty="0"/>
          </a:p>
        </p:txBody>
      </p:sp>
      <p:sp>
        <p:nvSpPr>
          <p:cNvPr id="28" name="타원 27"/>
          <p:cNvSpPr/>
          <p:nvPr/>
        </p:nvSpPr>
        <p:spPr bwMode="auto">
          <a:xfrm>
            <a:off x="2822059" y="534947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3488396" y="4515469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2540724" y="5061586"/>
            <a:ext cx="638870" cy="65114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7557" y="537998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pic>
        <p:nvPicPr>
          <p:cNvPr id="23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5700" y="4648375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solidFill>
                  <a:srgbClr val="0000FF"/>
                </a:solidFill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Update the </a:t>
            </a:r>
            <a:r>
              <a:rPr lang="en-US" altLang="ko-KR" sz="2400" b="0" dirty="0" smtClean="0">
                <a:latin typeface="+mj-lt"/>
              </a:rPr>
              <a:t>uncertainty and obstacle states</a:t>
            </a:r>
            <a:endParaRPr lang="en-US" altLang="ko-KR" sz="2400" b="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Check collision with our Uncertainty-aware Velocity </a:t>
            </a:r>
            <a:r>
              <a:rPr lang="en-US" altLang="ko-KR" sz="2400" b="0" dirty="0">
                <a:latin typeface="+mj-lt"/>
              </a:rPr>
              <a:t>Obstacle </a:t>
            </a:r>
            <a:r>
              <a:rPr lang="en-US" altLang="ko-KR" sz="2400" b="0" dirty="0" smtClean="0">
                <a:latin typeface="+mj-lt"/>
              </a:rPr>
              <a:t>method for dynamic models</a:t>
            </a:r>
            <a:endParaRPr lang="ko-KR" alt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23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 24"/>
          <p:cNvSpPr/>
          <p:nvPr/>
        </p:nvSpPr>
        <p:spPr bwMode="auto">
          <a:xfrm>
            <a:off x="2849526" y="3891516"/>
            <a:ext cx="4369981" cy="1488558"/>
          </a:xfrm>
          <a:custGeom>
            <a:avLst/>
            <a:gdLst>
              <a:gd name="connsiteX0" fmla="*/ 0 w 4369981"/>
              <a:gd name="connsiteY0" fmla="*/ 1488558 h 1488558"/>
              <a:gd name="connsiteX1" fmla="*/ 1010093 w 4369981"/>
              <a:gd name="connsiteY1" fmla="*/ 988828 h 1488558"/>
              <a:gd name="connsiteX2" fmla="*/ 2668772 w 4369981"/>
              <a:gd name="connsiteY2" fmla="*/ 372140 h 1488558"/>
              <a:gd name="connsiteX3" fmla="*/ 4369981 w 4369981"/>
              <a:gd name="connsiteY3" fmla="*/ 0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981" h="1488558">
                <a:moveTo>
                  <a:pt x="0" y="1488558"/>
                </a:moveTo>
                <a:cubicBezTo>
                  <a:pt x="282649" y="1331728"/>
                  <a:pt x="565298" y="1174898"/>
                  <a:pt x="1010093" y="988828"/>
                </a:cubicBezTo>
                <a:cubicBezTo>
                  <a:pt x="1454888" y="802758"/>
                  <a:pt x="2108791" y="536945"/>
                  <a:pt x="2668772" y="372140"/>
                </a:cubicBezTo>
                <a:cubicBezTo>
                  <a:pt x="3228753" y="207335"/>
                  <a:pt x="3866707" y="225056"/>
                  <a:pt x="436998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en-US" altLang="ko-KR" dirty="0" smtClean="0"/>
              <a:t>Tree reusing</a:t>
            </a:r>
            <a:endParaRPr lang="ko-KR" altLang="en-US" dirty="0"/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2412705" y="4441057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06421" y="571273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New Root</a:t>
            </a:r>
            <a:endParaRPr lang="ko-KR" altLang="en-US" dirty="0"/>
          </a:p>
        </p:txBody>
      </p:sp>
      <p:sp>
        <p:nvSpPr>
          <p:cNvPr id="28" name="타원 27"/>
          <p:cNvSpPr/>
          <p:nvPr/>
        </p:nvSpPr>
        <p:spPr bwMode="auto">
          <a:xfrm>
            <a:off x="2822059" y="534947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3488396" y="4515469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2540724" y="5061586"/>
            <a:ext cx="638870" cy="65114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7557" y="537998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pic>
        <p:nvPicPr>
          <p:cNvPr id="23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5700" y="4648375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화살표 연결선 3"/>
          <p:cNvCxnSpPr/>
          <p:nvPr/>
        </p:nvCxnSpPr>
        <p:spPr bwMode="auto">
          <a:xfrm flipV="1">
            <a:off x="5801027" y="4326862"/>
            <a:ext cx="302061" cy="359731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solidFill>
                  <a:srgbClr val="0000FF"/>
                </a:solidFill>
                <a:latin typeface="+mj-lt"/>
              </a:rPr>
              <a:t>Update the </a:t>
            </a:r>
            <a:r>
              <a:rPr lang="en-US" altLang="ko-KR" sz="2400" b="0" dirty="0" smtClean="0">
                <a:solidFill>
                  <a:srgbClr val="0000FF"/>
                </a:solidFill>
                <a:latin typeface="+mj-lt"/>
              </a:rPr>
              <a:t>uncertainty and obstacle states</a:t>
            </a:r>
            <a:endParaRPr lang="en-US" altLang="ko-KR" sz="2400" b="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Check collision with our Uncertainty-aware Velocity </a:t>
            </a:r>
            <a:r>
              <a:rPr lang="en-US" altLang="ko-KR" sz="2400" b="0" dirty="0">
                <a:latin typeface="+mj-lt"/>
              </a:rPr>
              <a:t>Obstacle </a:t>
            </a:r>
            <a:r>
              <a:rPr lang="en-US" altLang="ko-KR" sz="2400" b="0" dirty="0" smtClean="0">
                <a:latin typeface="+mj-lt"/>
              </a:rPr>
              <a:t>method for dynamic models</a:t>
            </a:r>
            <a:endParaRPr lang="ko-KR" alt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5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 24"/>
          <p:cNvSpPr/>
          <p:nvPr/>
        </p:nvSpPr>
        <p:spPr bwMode="auto">
          <a:xfrm>
            <a:off x="2849526" y="3891516"/>
            <a:ext cx="4369981" cy="1488558"/>
          </a:xfrm>
          <a:custGeom>
            <a:avLst/>
            <a:gdLst>
              <a:gd name="connsiteX0" fmla="*/ 0 w 4369981"/>
              <a:gd name="connsiteY0" fmla="*/ 1488558 h 1488558"/>
              <a:gd name="connsiteX1" fmla="*/ 1010093 w 4369981"/>
              <a:gd name="connsiteY1" fmla="*/ 988828 h 1488558"/>
              <a:gd name="connsiteX2" fmla="*/ 2668772 w 4369981"/>
              <a:gd name="connsiteY2" fmla="*/ 372140 h 1488558"/>
              <a:gd name="connsiteX3" fmla="*/ 4369981 w 4369981"/>
              <a:gd name="connsiteY3" fmla="*/ 0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981" h="1488558">
                <a:moveTo>
                  <a:pt x="0" y="1488558"/>
                </a:moveTo>
                <a:cubicBezTo>
                  <a:pt x="282649" y="1331728"/>
                  <a:pt x="565298" y="1174898"/>
                  <a:pt x="1010093" y="988828"/>
                </a:cubicBezTo>
                <a:cubicBezTo>
                  <a:pt x="1454888" y="802758"/>
                  <a:pt x="2108791" y="536945"/>
                  <a:pt x="2668772" y="372140"/>
                </a:cubicBezTo>
                <a:cubicBezTo>
                  <a:pt x="3228753" y="207335"/>
                  <a:pt x="3866707" y="225056"/>
                  <a:pt x="4369981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en-US" altLang="ko-KR" dirty="0" smtClean="0"/>
              <a:t>Tree reusing</a:t>
            </a:r>
            <a:endParaRPr lang="ko-KR" altLang="en-US" dirty="0"/>
          </a:p>
        </p:txBody>
      </p:sp>
      <p:sp>
        <p:nvSpPr>
          <p:cNvPr id="7" name="타원 6"/>
          <p:cNvSpPr/>
          <p:nvPr/>
        </p:nvSpPr>
        <p:spPr bwMode="auto">
          <a:xfrm>
            <a:off x="5106285" y="3820986"/>
            <a:ext cx="801872" cy="86560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6751676" y="3412462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3818862" y="4861029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5482858" y="4238433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82295" y="3871022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1206" y="4135327"/>
            <a:ext cx="83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pic>
        <p:nvPicPr>
          <p:cNvPr id="2052" name="Picture 4" descr="http://d1s30lqb5dw36k.cloudfront.net/images/detailed/8/turtlebot-02-L.jpg?t=14388917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920"/>
          <a:stretch/>
        </p:blipFill>
        <p:spPr bwMode="auto">
          <a:xfrm>
            <a:off x="2412705" y="4441057"/>
            <a:ext cx="435935" cy="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06421" y="571273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New Root</a:t>
            </a:r>
            <a:endParaRPr lang="ko-KR" altLang="en-US" dirty="0"/>
          </a:p>
        </p:txBody>
      </p:sp>
      <p:sp>
        <p:nvSpPr>
          <p:cNvPr id="28" name="타원 27"/>
          <p:cNvSpPr/>
          <p:nvPr/>
        </p:nvSpPr>
        <p:spPr bwMode="auto">
          <a:xfrm>
            <a:off x="2822059" y="5349476"/>
            <a:ext cx="53162" cy="457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3488396" y="4515469"/>
            <a:ext cx="730987" cy="74409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2540724" y="5061586"/>
            <a:ext cx="638870" cy="65114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7557" y="537998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Dynamic</a:t>
            </a:r>
          </a:p>
          <a:p>
            <a:r>
              <a:rPr lang="en-US" altLang="ko-KR" sz="1200" dirty="0" smtClean="0"/>
              <a:t>Obstacle</a:t>
            </a:r>
            <a:endParaRPr lang="ko-KR" altLang="en-US" sz="1200" dirty="0"/>
          </a:p>
        </p:txBody>
      </p:sp>
      <p:pic>
        <p:nvPicPr>
          <p:cNvPr id="23" name="Picture 2" descr="http://4.bp.blogspot.com/-SUqopai0BlQ/TgBCmq-XavI/AAAAAAAACYM/JRqrpTI8rhc/s1600/turtlebot3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5700" y="4648375"/>
            <a:ext cx="485327" cy="7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화살표 연결선 3"/>
          <p:cNvCxnSpPr/>
          <p:nvPr/>
        </p:nvCxnSpPr>
        <p:spPr bwMode="auto">
          <a:xfrm flipV="1">
            <a:off x="5801027" y="4326862"/>
            <a:ext cx="302061" cy="359731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폭발 1 2"/>
          <p:cNvSpPr/>
          <p:nvPr/>
        </p:nvSpPr>
        <p:spPr bwMode="auto">
          <a:xfrm>
            <a:off x="6031735" y="3835809"/>
            <a:ext cx="556680" cy="524316"/>
          </a:xfrm>
          <a:prstGeom prst="irregularSeal1">
            <a:avLst/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Delete branches off committed trajectory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latin typeface="+mj-lt"/>
              </a:rPr>
              <a:t>Make the endpoint the new tree root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>
                <a:latin typeface="+mj-lt"/>
              </a:rPr>
              <a:t>Update the </a:t>
            </a:r>
            <a:r>
              <a:rPr lang="en-US" altLang="ko-KR" sz="2400" b="0" dirty="0" smtClean="0">
                <a:latin typeface="+mj-lt"/>
              </a:rPr>
              <a:t>uncertainty and obstacle states</a:t>
            </a:r>
            <a:endParaRPr lang="en-US" altLang="ko-KR" sz="2400" b="0" dirty="0"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altLang="ko-KR" sz="2400" b="0" dirty="0" smtClean="0">
                <a:solidFill>
                  <a:srgbClr val="0000FF"/>
                </a:solidFill>
                <a:latin typeface="+mj-lt"/>
              </a:rPr>
              <a:t>Check collision with our Uncertainty-aware Velocity </a:t>
            </a:r>
            <a:r>
              <a:rPr lang="en-US" altLang="ko-KR" sz="2400" b="0" dirty="0">
                <a:solidFill>
                  <a:srgbClr val="0000FF"/>
                </a:solidFill>
                <a:latin typeface="+mj-lt"/>
              </a:rPr>
              <a:t>Obstacle </a:t>
            </a:r>
            <a:r>
              <a:rPr lang="en-US" altLang="ko-KR" sz="2400" b="0" dirty="0" smtClean="0">
                <a:solidFill>
                  <a:srgbClr val="0000FF"/>
                </a:solidFill>
                <a:latin typeface="+mj-lt"/>
              </a:rPr>
              <a:t>method for dynamic models</a:t>
            </a:r>
            <a:endParaRPr lang="ko-KR" altLang="en-US" sz="2400" b="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7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175" y="2968856"/>
            <a:ext cx="2867025" cy="2876550"/>
          </a:xfrm>
          <a:prstGeom prst="rect">
            <a:avLst/>
          </a:prstGeom>
        </p:spPr>
      </p:pic>
      <p:sp>
        <p:nvSpPr>
          <p:cNvPr id="19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2400" dirty="0" smtClean="0">
                <a:latin typeface="+mj-lt"/>
              </a:rPr>
              <a:t>Definition of </a:t>
            </a:r>
            <a:r>
              <a:rPr lang="en-US" altLang="ko-KR" sz="2400" dirty="0">
                <a:latin typeface="+mj-lt"/>
              </a:rPr>
              <a:t>c</a:t>
            </a:r>
            <a:r>
              <a:rPr lang="en-US" altLang="ko-KR" sz="2400" dirty="0" smtClean="0">
                <a:latin typeface="+mj-lt"/>
              </a:rPr>
              <a:t>ost function</a:t>
            </a:r>
          </a:p>
          <a:p>
            <a:pPr>
              <a:lnSpc>
                <a:spcPct val="100000"/>
              </a:lnSpc>
            </a:pPr>
            <a:endParaRPr lang="en-US" altLang="ko-KR" sz="2400" b="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altLang="ko-KR" sz="2400" b="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altLang="ko-KR" sz="2400" b="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2) Branch and Bound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97004" y="2547378"/>
                <a:ext cx="32470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dirty="0" smtClean="0"/>
                  <a:t> and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are the weights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004" y="2547378"/>
                <a:ext cx="324704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068" t="-25000" r="-5263" b="-51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043" y="2069065"/>
            <a:ext cx="5408613" cy="47831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939" y="2975771"/>
            <a:ext cx="2857397" cy="2869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2939" y="5544546"/>
            <a:ext cx="1824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Measurement region</a:t>
            </a:r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64175" y="5537629"/>
            <a:ext cx="1824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Measurement region</a:t>
            </a:r>
            <a:endParaRPr lang="ko-KR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32184" y="5857074"/>
                <a:ext cx="918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ko-KR" altLang="en-US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184" y="5857074"/>
                <a:ext cx="91890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7947" r="-3974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08834" y="5857074"/>
                <a:ext cx="918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ko-KR" altLang="en-US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834" y="5857074"/>
                <a:ext cx="91890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7285" r="-4636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5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419100" y="1587500"/>
                <a:ext cx="8318500" cy="5067300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sz="2400" dirty="0" smtClean="0">
                    <a:latin typeface="+mj-lt"/>
                  </a:rPr>
                  <a:t>Definition of proposed Cost-To-Go function:</a:t>
                </a:r>
              </a:p>
              <a:p>
                <a:pPr>
                  <a:lnSpc>
                    <a:spcPct val="100000"/>
                  </a:lnSpc>
                </a:pPr>
                <a:endParaRPr lang="en-US" altLang="ko-KR" sz="2400" b="0" dirty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sz="2400" b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ko-KR" sz="2400" b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ko-KR" sz="2400" b="0" spc="-100" dirty="0" smtClean="0">
                    <a:latin typeface="+mj-lt"/>
                  </a:rPr>
                  <a:t>Probabilistically conservative heuristic by making </a:t>
                </a:r>
                <a14:m>
                  <m:oMath xmlns:m="http://schemas.openxmlformats.org/officeDocument/2006/math">
                    <m:r>
                      <a:rPr lang="ko-KR" altLang="en-US" sz="2400" b="0" i="1" spc="-10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sz="2400" b="0" spc="-100" dirty="0"/>
                  <a:t> </a:t>
                </a:r>
                <a:r>
                  <a:rPr lang="en-US" altLang="ko-KR" sz="2400" b="0" spc="-100" dirty="0" smtClean="0"/>
                  <a:t>to be zero</a:t>
                </a:r>
              </a:p>
              <a:p>
                <a:pPr lvl="1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b="0" dirty="0" smtClean="0">
                    <a:latin typeface="+mj-lt"/>
                  </a:rPr>
                  <a:t>Can compute optimal paths</a:t>
                </a:r>
              </a:p>
              <a:p>
                <a:pPr>
                  <a:lnSpc>
                    <a:spcPct val="100000"/>
                  </a:lnSpc>
                </a:pPr>
                <a:endParaRPr lang="en-US" altLang="ko-KR" sz="2400" b="0" dirty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ko-KR" sz="2400" dirty="0" smtClean="0">
                    <a:solidFill>
                      <a:srgbClr val="0000FF"/>
                    </a:solidFill>
                    <a:latin typeface="+mj-lt"/>
                  </a:rPr>
                  <a:t>Cull out belief nodes that have longer costs</a:t>
                </a:r>
                <a:endParaRPr lang="en-US" altLang="ko-KR" sz="2400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587500"/>
                <a:ext cx="8318500" cy="5067300"/>
              </a:xfrm>
              <a:blipFill rotWithShape="0">
                <a:blip r:embed="rId3"/>
                <a:stretch>
                  <a:fillRect l="-1026" t="-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2) Branch and Bound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75" y="2055855"/>
            <a:ext cx="6572250" cy="8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Approach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299275" y="1611762"/>
            <a:ext cx="8866598" cy="4587020"/>
          </a:xfrm>
        </p:spPr>
        <p:txBody>
          <a:bodyPr/>
          <a:lstStyle/>
          <a:p>
            <a:pPr marL="177800">
              <a:lnSpc>
                <a:spcPct val="100000"/>
              </a:lnSpc>
            </a:pP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Sampling-based motion planner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Rapidly-exploring Random Belief Tree(RRBT)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 smtClean="0">
                <a:latin typeface="+mj-lt"/>
                <a:ea typeface="맑은 고딕" panose="020B0503020000020004" pitchFamily="50" charset="-127"/>
              </a:rPr>
              <a:t>Anytime extension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Tree reusing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latin typeface="+mj-lt"/>
                <a:ea typeface="맑은 고딕" panose="020B0503020000020004" pitchFamily="50" charset="-127"/>
              </a:rPr>
              <a:t>Branch-and-bound</a:t>
            </a:r>
          </a:p>
          <a:p>
            <a:pPr marL="177800">
              <a:lnSpc>
                <a:spcPct val="100000"/>
              </a:lnSpc>
            </a:pPr>
            <a:r>
              <a:rPr lang="en-US" altLang="ko-KR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Avoiding the dynamic obstacles</a:t>
            </a:r>
          </a:p>
          <a:p>
            <a:pPr marL="685800"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ko-KR" b="0" dirty="0" smtClean="0">
                <a:solidFill>
                  <a:srgbClr val="0000FF"/>
                </a:solidFill>
                <a:latin typeface="+mj-lt"/>
                <a:ea typeface="맑은 고딕" panose="020B0503020000020004" pitchFamily="50" charset="-127"/>
              </a:rPr>
              <a:t>Collision check with Uncertainty-aware Velocity Obstacle(UVO)</a:t>
            </a:r>
          </a:p>
        </p:txBody>
      </p:sp>
    </p:spTree>
    <p:extLst>
      <p:ext uri="{BB962C8B-B14F-4D97-AF65-F5344CB8AC3E}">
        <p14:creationId xmlns:p14="http://schemas.microsoft.com/office/powerpoint/2010/main" val="34336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Velocity Obstacle:</a:t>
            </a:r>
            <a:br>
              <a:rPr lang="en-US" altLang="ko-KR" dirty="0" smtClean="0"/>
            </a:br>
            <a:r>
              <a:rPr lang="en-US" altLang="ko-KR" dirty="0" smtClean="0"/>
              <a:t>Local Geometric Analysis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956175" y="6121833"/>
            <a:ext cx="5860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1200" dirty="0" smtClean="0"/>
              <a:t>“</a:t>
            </a:r>
            <a:r>
              <a:rPr lang="ko-KR" altLang="en-US" sz="1200" dirty="0" smtClean="0"/>
              <a:t>The hybrid reciprocal velocity obstacle</a:t>
            </a:r>
            <a:r>
              <a:rPr lang="en-US" altLang="ko-KR" sz="1200" dirty="0" smtClean="0"/>
              <a:t>” </a:t>
            </a:r>
            <a:r>
              <a:rPr lang="en-US" altLang="ko-KR" sz="1200" b="1" dirty="0" smtClean="0"/>
              <a:t>TRO11</a:t>
            </a:r>
            <a:r>
              <a:rPr lang="en-US" altLang="ko-KR" sz="1200" dirty="0" smtClean="0"/>
              <a:t> J Snape, J van den Berg, SJ Guy</a:t>
            </a:r>
          </a:p>
          <a:p>
            <a:pPr algn="l"/>
            <a:r>
              <a:rPr lang="en-US" altLang="ko-KR" sz="1200" dirty="0" smtClean="0"/>
              <a:t>“Reciprocal velocity obstacles for real-time multi-agent navigation” J van den Berg </a:t>
            </a:r>
          </a:p>
          <a:p>
            <a:pPr algn="l"/>
            <a:r>
              <a:rPr lang="en-US" altLang="ko-KR" sz="1200" dirty="0" smtClean="0"/>
              <a:t>“</a:t>
            </a:r>
            <a:r>
              <a:rPr lang="en-US" altLang="ko-KR" sz="1200" dirty="0"/>
              <a:t>Generalized Velocity </a:t>
            </a:r>
            <a:r>
              <a:rPr lang="en-US" altLang="ko-KR" sz="1200" dirty="0" smtClean="0"/>
              <a:t>Obstacles” </a:t>
            </a:r>
            <a:r>
              <a:rPr lang="en-US" altLang="ko-KR" sz="1200" b="1" dirty="0" smtClean="0"/>
              <a:t>IROS09</a:t>
            </a:r>
            <a:r>
              <a:rPr lang="en-US" altLang="ko-KR" sz="1200" dirty="0" smtClean="0"/>
              <a:t>, </a:t>
            </a:r>
            <a:r>
              <a:rPr lang="nl-NL" altLang="ko-KR" sz="1200" dirty="0"/>
              <a:t>D Wilkie, J Van den Berg</a:t>
            </a:r>
            <a:endParaRPr lang="ko-KR" altLang="en-US" sz="12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157" y="2147315"/>
            <a:ext cx="3430286" cy="35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pic>
        <p:nvPicPr>
          <p:cNvPr id="3" name="An anytime implementation of the RRT algorit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429" y="2189688"/>
            <a:ext cx="6499741" cy="399301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780564" y="6279014"/>
            <a:ext cx="5557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1200" dirty="0">
                <a:latin typeface="+mj-lt"/>
              </a:rPr>
              <a:t>S. </a:t>
            </a:r>
            <a:r>
              <a:rPr lang="en-US" altLang="ko-KR" sz="1200" dirty="0" err="1">
                <a:latin typeface="+mj-lt"/>
              </a:rPr>
              <a:t>Karaman</a:t>
            </a:r>
            <a:r>
              <a:rPr lang="en-US" altLang="ko-KR" sz="1200" dirty="0">
                <a:latin typeface="+mj-lt"/>
              </a:rPr>
              <a:t>, M. Walter, A. Perez, E. </a:t>
            </a:r>
            <a:r>
              <a:rPr lang="en-US" altLang="ko-KR" sz="1200" dirty="0" err="1">
                <a:latin typeface="+mj-lt"/>
              </a:rPr>
              <a:t>Frazzoli</a:t>
            </a:r>
            <a:r>
              <a:rPr lang="en-US" altLang="ko-KR" sz="1200" dirty="0">
                <a:latin typeface="+mj-lt"/>
              </a:rPr>
              <a:t>, and S. Teller, “Anytime</a:t>
            </a:r>
          </a:p>
          <a:p>
            <a:pPr algn="l"/>
            <a:r>
              <a:rPr lang="en-US" altLang="ko-KR" sz="1200" dirty="0">
                <a:latin typeface="+mj-lt"/>
              </a:rPr>
              <a:t>motion planning using the </a:t>
            </a:r>
            <a:r>
              <a:rPr lang="en-US" altLang="ko-KR" sz="1200" dirty="0" err="1">
                <a:latin typeface="+mj-lt"/>
              </a:rPr>
              <a:t>rrt</a:t>
            </a:r>
            <a:r>
              <a:rPr lang="en-US" altLang="ko-KR" sz="1200" dirty="0">
                <a:latin typeface="+mj-lt"/>
              </a:rPr>
              <a:t>*,” in ICRA, 2011</a:t>
            </a:r>
            <a:endParaRPr lang="ko-KR" altLang="en-US" sz="1200" dirty="0">
              <a:latin typeface="+mj-lt"/>
            </a:endParaRPr>
          </a:p>
        </p:txBody>
      </p:sp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dirty="0" smtClean="0"/>
              <a:t>Mobile robot navigation problem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5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Uncertainty-aware Velocity Obstacle</a:t>
            </a:r>
            <a:endParaRPr lang="ko-KR" altLang="en-US" sz="36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006" y="2007881"/>
            <a:ext cx="4211444" cy="37204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32" y="2147315"/>
            <a:ext cx="3430286" cy="3581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5355" y="1546216"/>
            <a:ext cx="446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Conservative collision checking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4" name="타원 3"/>
          <p:cNvSpPr/>
          <p:nvPr/>
        </p:nvSpPr>
        <p:spPr bwMode="auto">
          <a:xfrm>
            <a:off x="5250426" y="3215148"/>
            <a:ext cx="855406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526"/>
            <a:ext cx="5571140" cy="40862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Collision Check and Compute </a:t>
            </a:r>
            <a:br>
              <a:rPr lang="en-US" altLang="ko-KR" dirty="0" smtClean="0"/>
            </a:br>
            <a:r>
              <a:rPr lang="en-US" altLang="ko-KR" dirty="0" smtClean="0"/>
              <a:t>a Collision-Free Velocity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102942" y="3054551"/>
            <a:ext cx="4041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 smtClean="0">
                <a:latin typeface="+mj-lt"/>
              </a:rPr>
              <a:t>2. Adjusted velocity </a:t>
            </a:r>
            <a:endParaRPr lang="en-US" altLang="ko-KR" dirty="0">
              <a:latin typeface="+mj-lt"/>
            </a:endParaRPr>
          </a:p>
          <a:p>
            <a:pPr algn="l"/>
            <a:r>
              <a:rPr lang="en-US" altLang="ko-KR" dirty="0" smtClean="0">
                <a:latin typeface="+mj-lt"/>
              </a:rPr>
              <a:t>    avoiding </a:t>
            </a:r>
            <a:r>
              <a:rPr lang="en-US" altLang="ko-KR" dirty="0">
                <a:latin typeface="+mj-lt"/>
              </a:rPr>
              <a:t>collisions </a:t>
            </a:r>
            <a:r>
              <a:rPr lang="en-US" altLang="ko-KR" dirty="0" smtClean="0">
                <a:latin typeface="+mj-lt"/>
              </a:rPr>
              <a:t>without </a:t>
            </a:r>
          </a:p>
          <a:p>
            <a:pPr algn="l"/>
            <a:r>
              <a:rPr lang="en-US" altLang="ko-KR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+mj-lt"/>
              </a:rPr>
              <a:t>   rejecting </a:t>
            </a:r>
            <a:r>
              <a:rPr lang="en-US" altLang="ko-KR" dirty="0">
                <a:solidFill>
                  <a:srgbClr val="FF0000"/>
                </a:solidFill>
                <a:latin typeface="+mj-lt"/>
              </a:rPr>
              <a:t>samples</a:t>
            </a:r>
            <a:r>
              <a:rPr lang="en-US" altLang="ko-KR" dirty="0">
                <a:latin typeface="+mj-lt"/>
              </a:rPr>
              <a:t>.</a:t>
            </a:r>
            <a:endParaRPr lang="ko-KR" altLang="en-US" dirty="0">
              <a:latin typeface="+mj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108010" y="2135686"/>
            <a:ext cx="4178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dirty="0" smtClean="0">
                <a:latin typeface="+mj-lt"/>
              </a:rPr>
              <a:t>1. Efficient collision checking</a:t>
            </a:r>
            <a:endParaRPr lang="ko-KR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3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540042"/>
            <a:ext cx="4239527" cy="34440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070" y="1540042"/>
            <a:ext cx="3957430" cy="444386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 bwMode="auto">
          <a:xfrm>
            <a:off x="885825" y="3619500"/>
            <a:ext cx="2686050" cy="228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527" y="3221897"/>
            <a:ext cx="190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Tree reusing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5029200" y="4917436"/>
            <a:ext cx="1933575" cy="22764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125" y="4519833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Branch-and-bound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5181600" y="5295658"/>
            <a:ext cx="2112675" cy="19344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79" y="544120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UVO Method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1587501"/>
            <a:ext cx="8318500" cy="46071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Background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Goal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Related work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Approach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solidFill>
                  <a:srgbClr val="0000FF"/>
                </a:solidFill>
                <a:latin typeface="+mj-lt"/>
              </a:rPr>
              <a:t> Result</a:t>
            </a:r>
          </a:p>
          <a:p>
            <a:pPr>
              <a:lnSpc>
                <a:spcPct val="100000"/>
              </a:lnSpc>
            </a:pPr>
            <a:r>
              <a:rPr lang="en-US" altLang="ko-KR" sz="3600" dirty="0" smtClean="0">
                <a:latin typeface="+mj-lt"/>
              </a:rPr>
              <a:t> Conclusion &amp; Future work</a:t>
            </a:r>
            <a:endParaRPr lang="ko-KR" alt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1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– Branch and bound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b="10567"/>
          <a:stretch/>
        </p:blipFill>
        <p:spPr>
          <a:xfrm>
            <a:off x="818351" y="2189520"/>
            <a:ext cx="7481898" cy="3877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5058" y="1647825"/>
            <a:ext cx="358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Cost of solution / Time(s)</a:t>
            </a:r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 bwMode="auto">
          <a:xfrm>
            <a:off x="1828800" y="4129550"/>
            <a:ext cx="6135329" cy="1474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19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Intersection scene – </a:t>
            </a:r>
            <a:r>
              <a:rPr lang="en-US" altLang="ko-KR" smtClean="0"/>
              <a:t>without UVO</a:t>
            </a:r>
            <a:endParaRPr lang="ko-KR" altLang="en-US" dirty="0"/>
          </a:p>
        </p:txBody>
      </p:sp>
      <p:pic>
        <p:nvPicPr>
          <p:cNvPr id="3" name="[15-12-03]Intersection_no_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160337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Intersection scene – with UVO</a:t>
            </a:r>
            <a:endParaRPr lang="ko-KR" altLang="en-US" dirty="0"/>
          </a:p>
        </p:txBody>
      </p:sp>
      <p:pic>
        <p:nvPicPr>
          <p:cNvPr id="3" name="[15-12-03]Inters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16129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– Uncertainty-aware Velocity Obstacle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78242" y="1589654"/>
            <a:ext cx="23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Trajectory Plots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b="11866"/>
          <a:stretch/>
        </p:blipFill>
        <p:spPr>
          <a:xfrm>
            <a:off x="1019519" y="2127520"/>
            <a:ext cx="7029105" cy="33904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 bwMode="auto">
          <a:xfrm>
            <a:off x="1019518" y="2180070"/>
            <a:ext cx="3373805" cy="384687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664309" y="2171451"/>
            <a:ext cx="3373805" cy="384687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405" y="5594133"/>
            <a:ext cx="1980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Without UVO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5197" y="5565280"/>
            <a:ext cx="1552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With UVO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35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– Uncertainty-aware Velocity Obstacle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33384" y="1618229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Path length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04" y="2079894"/>
            <a:ext cx="7608221" cy="40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– Crowd scene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51" y="1495424"/>
            <a:ext cx="5783097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Navigation in dynamic environments</a:t>
            </a:r>
            <a:endParaRPr lang="ko-KR" altLang="en-US" dirty="0"/>
          </a:p>
        </p:txBody>
      </p:sp>
      <p:pic>
        <p:nvPicPr>
          <p:cNvPr id="4" name="dynamic_navig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" y="2044468"/>
            <a:ext cx="6451600" cy="4301067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333500" y="6345535"/>
            <a:ext cx="645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err="1">
                <a:latin typeface="+mj-lt"/>
              </a:rPr>
              <a:t>Sungjoon</a:t>
            </a:r>
            <a:r>
              <a:rPr lang="en-US" altLang="ko-KR" sz="1200" dirty="0">
                <a:latin typeface="+mj-lt"/>
              </a:rPr>
              <a:t> Choi, </a:t>
            </a:r>
            <a:r>
              <a:rPr lang="en-US" altLang="ko-KR" sz="1200" dirty="0" err="1">
                <a:latin typeface="+mj-lt"/>
              </a:rPr>
              <a:t>Eunwoo</a:t>
            </a:r>
            <a:r>
              <a:rPr lang="en-US" altLang="ko-KR" sz="1200" dirty="0">
                <a:latin typeface="+mj-lt"/>
              </a:rPr>
              <a:t> Kim, and </a:t>
            </a:r>
            <a:r>
              <a:rPr lang="en-US" altLang="ko-KR" sz="1200" dirty="0" err="1">
                <a:latin typeface="+mj-lt"/>
              </a:rPr>
              <a:t>Songhwai</a:t>
            </a:r>
            <a:r>
              <a:rPr lang="en-US" altLang="ko-KR" sz="1200" dirty="0">
                <a:latin typeface="+mj-lt"/>
              </a:rPr>
              <a:t> Oh, "Real-Time Navigation in Crowded Dynamic Environments Using Gaussian Process Motion Control," </a:t>
            </a:r>
            <a:r>
              <a:rPr lang="en-US" altLang="ko-KR" sz="1200" dirty="0" smtClean="0">
                <a:latin typeface="+mj-lt"/>
              </a:rPr>
              <a:t>in ICRA, 2014</a:t>
            </a:r>
            <a:endParaRPr lang="ko-KR" alt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9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 – Crowd scene</a:t>
            </a:r>
            <a:endParaRPr lang="ko-KR" altLang="en-US" dirty="0"/>
          </a:p>
        </p:txBody>
      </p:sp>
      <p:pic>
        <p:nvPicPr>
          <p:cNvPr id="3" name="Crowd_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15176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 smtClean="0">
                <a:latin typeface="+mj-lt"/>
              </a:rPr>
              <a:t>Anytime </a:t>
            </a:r>
            <a:r>
              <a:rPr lang="en-US" altLang="ko-KR" b="0" dirty="0">
                <a:latin typeface="+mj-lt"/>
              </a:rPr>
              <a:t>RRBT</a:t>
            </a:r>
            <a:endParaRPr lang="ko-KR" altLang="en-US" b="0" dirty="0">
              <a:latin typeface="+mj-lt"/>
            </a:endParaRPr>
          </a:p>
          <a:p>
            <a:pPr lvl="1"/>
            <a:r>
              <a:rPr lang="en-US" altLang="ko-KR" b="0" dirty="0" smtClean="0">
                <a:latin typeface="+mj-lt"/>
              </a:rPr>
              <a:t>Handled </a:t>
            </a:r>
            <a:r>
              <a:rPr lang="en-US" altLang="ko-KR" b="0" dirty="0">
                <a:latin typeface="+mj-lt"/>
              </a:rPr>
              <a:t>the </a:t>
            </a:r>
            <a:r>
              <a:rPr lang="en-US" altLang="ko-KR" b="0" dirty="0">
                <a:solidFill>
                  <a:schemeClr val="accent6"/>
                </a:solidFill>
                <a:latin typeface="+mj-lt"/>
              </a:rPr>
              <a:t>uncertainty</a:t>
            </a:r>
            <a:r>
              <a:rPr lang="en-US" altLang="ko-KR" b="0" dirty="0">
                <a:latin typeface="+mj-lt"/>
              </a:rPr>
              <a:t> </a:t>
            </a:r>
            <a:r>
              <a:rPr lang="en-US" altLang="ko-KR" b="0" dirty="0" smtClean="0">
                <a:latin typeface="+mj-lt"/>
              </a:rPr>
              <a:t>and </a:t>
            </a:r>
            <a:r>
              <a:rPr lang="en-US" altLang="ko-KR" b="0" dirty="0" smtClean="0">
                <a:solidFill>
                  <a:schemeClr val="accent6"/>
                </a:solidFill>
                <a:latin typeface="+mj-lt"/>
              </a:rPr>
              <a:t>dynamic environments </a:t>
            </a:r>
            <a:r>
              <a:rPr lang="en-US" altLang="ko-KR" b="0" dirty="0" smtClean="0">
                <a:latin typeface="+mj-lt"/>
              </a:rPr>
              <a:t>in efficient manner</a:t>
            </a:r>
            <a:endParaRPr lang="en-US" altLang="ko-KR" b="0" dirty="0">
              <a:latin typeface="+mj-lt"/>
            </a:endParaRPr>
          </a:p>
          <a:p>
            <a:pPr lvl="1"/>
            <a:r>
              <a:rPr lang="en-US" altLang="ko-KR" b="0" dirty="0" smtClean="0">
                <a:latin typeface="+mj-lt"/>
              </a:rPr>
              <a:t>Continuously improved collision-free paths toward the optimal solution, as we get more computational time</a:t>
            </a:r>
          </a:p>
          <a:p>
            <a:pPr lvl="1"/>
            <a:r>
              <a:rPr lang="en-US" altLang="ko-KR" b="0" dirty="0" smtClean="0">
                <a:latin typeface="+mj-lt"/>
              </a:rPr>
              <a:t>Proposed the </a:t>
            </a:r>
            <a:r>
              <a:rPr lang="en-US" altLang="ko-KR" b="0" dirty="0" smtClean="0">
                <a:solidFill>
                  <a:schemeClr val="accent6"/>
                </a:solidFill>
                <a:latin typeface="+mj-lt"/>
              </a:rPr>
              <a:t>uncertainty-aware </a:t>
            </a:r>
            <a:r>
              <a:rPr lang="en-US" altLang="ko-KR" b="0" dirty="0">
                <a:solidFill>
                  <a:schemeClr val="accent6"/>
                </a:solidFill>
                <a:latin typeface="+mj-lt"/>
              </a:rPr>
              <a:t>velocity </a:t>
            </a:r>
            <a:r>
              <a:rPr lang="en-US" altLang="ko-KR" b="0" dirty="0" smtClean="0">
                <a:solidFill>
                  <a:schemeClr val="accent6"/>
                </a:solidFill>
                <a:latin typeface="+mj-lt"/>
              </a:rPr>
              <a:t>obstacle </a:t>
            </a:r>
            <a:r>
              <a:rPr lang="en-US" altLang="ko-KR" b="0" dirty="0" smtClean="0">
                <a:latin typeface="+mj-lt"/>
              </a:rPr>
              <a:t>to </a:t>
            </a:r>
            <a:r>
              <a:rPr lang="en-US" altLang="ko-KR" b="0" dirty="0">
                <a:latin typeface="+mj-lt"/>
              </a:rPr>
              <a:t>effectively perform collision detection </a:t>
            </a:r>
            <a:r>
              <a:rPr lang="en-US" altLang="ko-KR" b="0" dirty="0" smtClean="0">
                <a:latin typeface="+mj-lt"/>
              </a:rPr>
              <a:t>and find </a:t>
            </a:r>
            <a:r>
              <a:rPr lang="en-US" altLang="ko-KR" b="0" dirty="0">
                <a:latin typeface="+mj-lt"/>
              </a:rPr>
              <a:t>an </a:t>
            </a:r>
            <a:r>
              <a:rPr lang="en-US" altLang="ko-KR" b="0" dirty="0" smtClean="0">
                <a:latin typeface="+mj-lt"/>
              </a:rPr>
              <a:t>adjusted velocity </a:t>
            </a:r>
            <a:r>
              <a:rPr lang="en-US" altLang="ko-KR" b="0" dirty="0">
                <a:latin typeface="+mj-lt"/>
              </a:rPr>
              <a:t>avoiding collisions without rejecting samples</a:t>
            </a:r>
            <a:endParaRPr lang="en-US" altLang="ko-KR" b="0" dirty="0" smtClean="0">
              <a:latin typeface="+mj-lt"/>
            </a:endParaRPr>
          </a:p>
          <a:p>
            <a:pPr lvl="1"/>
            <a:endParaRPr lang="en-US" altLang="ko-KR" b="0" dirty="0">
              <a:latin typeface="+mj-lt"/>
            </a:endParaRPr>
          </a:p>
          <a:p>
            <a:pPr lvl="1"/>
            <a:endParaRPr lang="en-US" altLang="ko-KR" b="0" dirty="0">
              <a:latin typeface="+mj-lt"/>
            </a:endParaRPr>
          </a:p>
          <a:p>
            <a:endParaRPr lang="en-US" altLang="ko-KR" b="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7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>
                <a:latin typeface="+mj-lt"/>
              </a:rPr>
              <a:t>D</a:t>
            </a:r>
            <a:r>
              <a:rPr lang="en-US" altLang="ko-KR" b="0" dirty="0" smtClean="0">
                <a:latin typeface="+mj-lt"/>
              </a:rPr>
              <a:t>esign a massively parallel version utilizing recent GPUs t</a:t>
            </a:r>
            <a:r>
              <a:rPr lang="en-US" altLang="ko-KR" b="0" dirty="0" smtClean="0"/>
              <a:t>o </a:t>
            </a:r>
            <a:r>
              <a:rPr lang="en-US" altLang="ko-KR" b="0" dirty="0"/>
              <a:t>achieve better </a:t>
            </a:r>
            <a:r>
              <a:rPr lang="en-US" altLang="ko-KR" b="0" dirty="0" smtClean="0"/>
              <a:t>performance</a:t>
            </a:r>
            <a:endParaRPr lang="en-US" altLang="ko-KR" b="0" dirty="0" smtClean="0">
              <a:latin typeface="+mj-lt"/>
            </a:endParaRPr>
          </a:p>
          <a:p>
            <a:endParaRPr lang="en-US" altLang="ko-KR" b="0" dirty="0">
              <a:latin typeface="+mj-lt"/>
            </a:endParaRPr>
          </a:p>
          <a:p>
            <a:r>
              <a:rPr lang="en-US" altLang="ko-KR" b="0" dirty="0" smtClean="0">
                <a:latin typeface="+mj-lt"/>
              </a:rPr>
              <a:t>Design anisotropic shapes to support elongated robots and extend it to 3D cases for more accurate analysis</a:t>
            </a:r>
            <a:endParaRPr lang="ko-KR" alt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65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Publications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8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양현철</a:t>
            </a:r>
            <a:r>
              <a:rPr lang="en-US" altLang="ko-KR" sz="18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임종우</a:t>
            </a:r>
            <a:r>
              <a:rPr lang="en-US" altLang="ko-KR" sz="18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윤성의</a:t>
            </a:r>
            <a:r>
              <a:rPr lang="en-US" altLang="ko-KR" sz="1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8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Anytime </a:t>
            </a:r>
            <a:r>
              <a:rPr lang="ko-KR" altLang="en-US" sz="18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고속 탐색 임의 신뢰 트리</a:t>
            </a:r>
            <a:r>
              <a:rPr lang="en-US" altLang="ko-KR" sz="1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[KROC2015]</a:t>
            </a:r>
            <a:br>
              <a:rPr lang="en-US" altLang="ko-KR" sz="1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800" b="0" dirty="0">
              <a:latin typeface="+mj-lt"/>
            </a:endParaRPr>
          </a:p>
          <a:p>
            <a:r>
              <a:rPr lang="en-US" altLang="ko-KR" sz="1800" b="0" dirty="0" err="1" smtClean="0">
                <a:latin typeface="+mj-lt"/>
              </a:rPr>
              <a:t>Hyunchul</a:t>
            </a:r>
            <a:r>
              <a:rPr lang="en-US" altLang="ko-KR" sz="1800" b="0" dirty="0" smtClean="0">
                <a:latin typeface="+mj-lt"/>
              </a:rPr>
              <a:t> Yang, </a:t>
            </a:r>
            <a:r>
              <a:rPr lang="en-US" altLang="ko-KR" sz="1800" b="0" dirty="0" err="1" smtClean="0">
                <a:latin typeface="+mj-lt"/>
              </a:rPr>
              <a:t>Jongwoo</a:t>
            </a:r>
            <a:r>
              <a:rPr lang="en-US" altLang="ko-KR" sz="1800" b="0" dirty="0" smtClean="0">
                <a:latin typeface="+mj-lt"/>
              </a:rPr>
              <a:t> Lim, Sung-</a:t>
            </a:r>
            <a:r>
              <a:rPr lang="en-US" altLang="ko-KR" sz="1800" b="0" dirty="0" err="1" smtClean="0">
                <a:latin typeface="+mj-lt"/>
              </a:rPr>
              <a:t>Eui</a:t>
            </a:r>
            <a:r>
              <a:rPr lang="en-US" altLang="ko-KR" sz="1800" b="0" dirty="0" smtClean="0">
                <a:latin typeface="+mj-lt"/>
              </a:rPr>
              <a:t> Yoon</a:t>
            </a:r>
            <a:r>
              <a:rPr lang="en-US" altLang="ko-KR" sz="1800" b="0" dirty="0">
                <a:latin typeface="+mj-lt"/>
              </a:rPr>
              <a:t>. </a:t>
            </a:r>
            <a:r>
              <a:rPr lang="en-US" altLang="ko-KR" sz="1800" dirty="0">
                <a:solidFill>
                  <a:srgbClr val="FF0000"/>
                </a:solidFill>
                <a:latin typeface="+mj-lt"/>
              </a:rPr>
              <a:t>Anytime RRBT for Handling Uncertainty and Dynamic </a:t>
            </a:r>
            <a:r>
              <a:rPr lang="en-US" altLang="ko-KR" sz="1800" dirty="0" smtClean="0">
                <a:solidFill>
                  <a:srgbClr val="FF0000"/>
                </a:solidFill>
                <a:latin typeface="+mj-lt"/>
              </a:rPr>
              <a:t>Objects</a:t>
            </a:r>
            <a:r>
              <a:rPr lang="en-US" altLang="ko-KR" sz="1800" b="0" dirty="0" smtClean="0">
                <a:latin typeface="+mj-lt"/>
              </a:rPr>
              <a:t/>
            </a:r>
            <a:br>
              <a:rPr lang="en-US" altLang="ko-KR" sz="1800" b="0" dirty="0" smtClean="0">
                <a:latin typeface="+mj-lt"/>
              </a:rPr>
            </a:br>
            <a:r>
              <a:rPr lang="en-US" altLang="ko-KR" sz="2400" b="0" dirty="0" smtClean="0">
                <a:latin typeface="+mj-lt"/>
              </a:rPr>
              <a:t>(submitted to </a:t>
            </a:r>
            <a:r>
              <a:rPr lang="en-US" altLang="ko-KR" sz="2400" b="0" dirty="0" smtClean="0">
                <a:solidFill>
                  <a:srgbClr val="0070C0"/>
                </a:solidFill>
                <a:latin typeface="+mj-lt"/>
              </a:rPr>
              <a:t>ICRA2016</a:t>
            </a:r>
            <a:r>
              <a:rPr lang="en-US" altLang="ko-KR" sz="2400" b="0" dirty="0" smtClean="0">
                <a:latin typeface="+mj-lt"/>
              </a:rPr>
              <a:t> and currently under review)</a:t>
            </a:r>
          </a:p>
          <a:p>
            <a:endParaRPr lang="ko-KR" altLang="en-US" sz="1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3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Thank you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19100" y="2825393"/>
            <a:ext cx="8318500" cy="382940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sz="6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Q &amp; A</a:t>
            </a:r>
            <a:endParaRPr lang="en-US" altLang="ko-KR" sz="6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30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Uncertainty</a:t>
            </a:r>
            <a:r>
              <a:rPr lang="en-US" altLang="ko-KR" dirty="0"/>
              <a:t> caused </a:t>
            </a:r>
            <a:r>
              <a:rPr lang="en-US" altLang="ko-KR" dirty="0" smtClean="0"/>
              <a:t>by:</a:t>
            </a:r>
          </a:p>
          <a:p>
            <a:pPr lvl="1"/>
            <a:r>
              <a:rPr lang="en-US" altLang="ko-KR" dirty="0" smtClean="0"/>
              <a:t>Various sensors</a:t>
            </a:r>
          </a:p>
          <a:p>
            <a:pPr lvl="1"/>
            <a:r>
              <a:rPr lang="en-US" altLang="ko-KR" dirty="0" smtClean="0"/>
              <a:t>Low-level controllers</a:t>
            </a:r>
            <a:endParaRPr lang="ko-KR" altLang="en-US" dirty="0"/>
          </a:p>
        </p:txBody>
      </p:sp>
      <p:pic>
        <p:nvPicPr>
          <p:cNvPr id="7" name="Picture 6" descr="ir_sensor_fil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2" y="3031732"/>
            <a:ext cx="3466356" cy="24814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9" descr="hepipid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74" y="3031732"/>
            <a:ext cx="3470770" cy="24814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내용 개체 틀 2"/>
          <p:cNvSpPr txBox="1">
            <a:spLocks/>
          </p:cNvSpPr>
          <p:nvPr/>
        </p:nvSpPr>
        <p:spPr bwMode="auto">
          <a:xfrm>
            <a:off x="815541" y="5513230"/>
            <a:ext cx="3466358" cy="562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2000" kern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Sensor noise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4732573" y="5537491"/>
            <a:ext cx="3470772" cy="562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2000" kern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 noise</a:t>
            </a:r>
          </a:p>
        </p:txBody>
      </p:sp>
    </p:spTree>
    <p:extLst>
      <p:ext uri="{BB962C8B-B14F-4D97-AF65-F5344CB8AC3E}">
        <p14:creationId xmlns:p14="http://schemas.microsoft.com/office/powerpoint/2010/main" val="7945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Goal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4797072"/>
            <a:ext cx="8318500" cy="1495778"/>
          </a:xfrm>
        </p:spPr>
        <p:txBody>
          <a:bodyPr/>
          <a:lstStyle/>
          <a:p>
            <a:r>
              <a:rPr lang="en-US" altLang="ko-KR" b="0" dirty="0">
                <a:solidFill>
                  <a:srgbClr val="C00000"/>
                </a:solidFill>
              </a:rPr>
              <a:t>Motion planner</a:t>
            </a:r>
            <a:r>
              <a:rPr lang="en-US" altLang="ko-KR" b="0" dirty="0"/>
              <a:t> for </a:t>
            </a:r>
            <a:r>
              <a:rPr lang="en-US" altLang="ko-KR" b="0" dirty="0">
                <a:solidFill>
                  <a:srgbClr val="0070C0"/>
                </a:solidFill>
              </a:rPr>
              <a:t>mobile robot</a:t>
            </a:r>
            <a:r>
              <a:rPr lang="en-US" altLang="ko-KR" b="0" dirty="0"/>
              <a:t> that considers both other </a:t>
            </a:r>
            <a:r>
              <a:rPr lang="en-US" altLang="ko-KR" b="0" dirty="0">
                <a:solidFill>
                  <a:srgbClr val="0070C0"/>
                </a:solidFill>
              </a:rPr>
              <a:t>dynamic obstacles</a:t>
            </a:r>
            <a:r>
              <a:rPr lang="en-US" altLang="ko-KR" b="0" dirty="0"/>
              <a:t> and </a:t>
            </a:r>
            <a:r>
              <a:rPr lang="en-US" altLang="ko-KR" b="0" dirty="0">
                <a:solidFill>
                  <a:srgbClr val="0070C0"/>
                </a:solidFill>
              </a:rPr>
              <a:t>uncertainty</a:t>
            </a:r>
            <a:endParaRPr lang="ko-KR" altLang="en-US" b="0" dirty="0">
              <a:solidFill>
                <a:srgbClr val="0070C0"/>
              </a:solidFill>
            </a:endParaRPr>
          </a:p>
          <a:p>
            <a:endParaRPr lang="ko-KR" altLang="en-US" dirty="0"/>
          </a:p>
        </p:txBody>
      </p:sp>
      <p:pic>
        <p:nvPicPr>
          <p:cNvPr id="1026" name="Picture 2" descr="http://www.dii.unisi.it/~control/MobileRoboticsPage/images/P3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799"/>
            <a:ext cx="1798468" cy="16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379" y="3517718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Mobile robot</a:t>
            </a:r>
            <a:endParaRPr lang="ko-KR" altLang="en-US" sz="2000" dirty="0"/>
          </a:p>
        </p:txBody>
      </p:sp>
      <p:pic>
        <p:nvPicPr>
          <p:cNvPr id="1030" name="Picture 6" descr="http://www.edgeshapesindustry.com/blog/wp-content/uploads/2014/05/Volvo-stepping-up-to-rival-Google-in-autonomous-car-technolo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8" y="1828799"/>
            <a:ext cx="2623723" cy="16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1833" y="3517718"/>
            <a:ext cx="282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Dynamic environment</a:t>
            </a:r>
            <a:endParaRPr lang="ko-KR" altLang="en-US" sz="20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26983"/>
          <a:stretch/>
        </p:blipFill>
        <p:spPr>
          <a:xfrm>
            <a:off x="5435457" y="1828799"/>
            <a:ext cx="3432318" cy="16470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74834" y="3517949"/>
            <a:ext cx="282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Uncertainty</a:t>
            </a:r>
            <a:endParaRPr lang="ko-KR" altLang="en-US" sz="2000" dirty="0"/>
          </a:p>
        </p:txBody>
      </p:sp>
      <p:cxnSp>
        <p:nvCxnSpPr>
          <p:cNvPr id="15" name="직선 연결선 14"/>
          <p:cNvCxnSpPr>
            <a:stCxn id="4" idx="2"/>
          </p:cNvCxnSpPr>
          <p:nvPr/>
        </p:nvCxnSpPr>
        <p:spPr bwMode="auto">
          <a:xfrm>
            <a:off x="1204034" y="3917828"/>
            <a:ext cx="0" cy="405816"/>
          </a:xfrm>
          <a:prstGeom prst="line">
            <a:avLst/>
          </a:prstGeom>
          <a:noFill/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>
            <a:off x="1204034" y="4323644"/>
            <a:ext cx="5984417" cy="0"/>
          </a:xfrm>
          <a:prstGeom prst="line">
            <a:avLst/>
          </a:prstGeom>
          <a:noFill/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>
            <a:endCxn id="10" idx="2"/>
          </p:cNvCxnSpPr>
          <p:nvPr/>
        </p:nvCxnSpPr>
        <p:spPr bwMode="auto">
          <a:xfrm flipV="1">
            <a:off x="3805450" y="3917828"/>
            <a:ext cx="0" cy="844672"/>
          </a:xfrm>
          <a:prstGeom prst="line">
            <a:avLst/>
          </a:prstGeom>
          <a:noFill/>
          <a:ln w="76200" cap="rnd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7" name="직선 연결선 26"/>
          <p:cNvCxnSpPr>
            <a:endCxn id="13" idx="2"/>
          </p:cNvCxnSpPr>
          <p:nvPr/>
        </p:nvCxnSpPr>
        <p:spPr bwMode="auto">
          <a:xfrm flipV="1">
            <a:off x="7188451" y="3918059"/>
            <a:ext cx="0" cy="405585"/>
          </a:xfrm>
          <a:prstGeom prst="line">
            <a:avLst/>
          </a:prstGeom>
          <a:noFill/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직사각형 27"/>
          <p:cNvSpPr/>
          <p:nvPr/>
        </p:nvSpPr>
        <p:spPr bwMode="auto">
          <a:xfrm>
            <a:off x="209550" y="1638300"/>
            <a:ext cx="1971675" cy="22509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직사각형 32"/>
          <p:cNvSpPr/>
          <p:nvPr/>
        </p:nvSpPr>
        <p:spPr bwMode="auto">
          <a:xfrm>
            <a:off x="2411103" y="1638300"/>
            <a:ext cx="2807964" cy="22509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5371467" y="1648786"/>
            <a:ext cx="3569978" cy="22509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Main Contribution:</a:t>
            </a:r>
            <a:br>
              <a:rPr lang="en-US" altLang="ko-KR" dirty="0" smtClean="0"/>
            </a:br>
            <a:r>
              <a:rPr lang="en-US" altLang="ko-KR" dirty="0" smtClean="0"/>
              <a:t>Anytime Extension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946" t="50336"/>
          <a:stretch/>
        </p:blipFill>
        <p:spPr>
          <a:xfrm>
            <a:off x="1851321" y="4097579"/>
            <a:ext cx="4447094" cy="24247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50164"/>
          <a:stretch/>
        </p:blipFill>
        <p:spPr>
          <a:xfrm>
            <a:off x="1808848" y="1597715"/>
            <a:ext cx="4489567" cy="2433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75" y="2328874"/>
            <a:ext cx="1736373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 smtClean="0">
                <a:solidFill>
                  <a:srgbClr val="00B050"/>
                </a:solidFill>
              </a:rPr>
              <a:t>Measurement </a:t>
            </a:r>
          </a:p>
          <a:p>
            <a:pPr algn="l"/>
            <a:r>
              <a:rPr lang="en-US" altLang="ko-KR" sz="1800" b="1" dirty="0" smtClean="0">
                <a:solidFill>
                  <a:srgbClr val="00B050"/>
                </a:solidFill>
              </a:rPr>
              <a:t>region</a:t>
            </a:r>
            <a:endParaRPr lang="ko-KR" altLang="en-US" sz="1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75" y="3927939"/>
            <a:ext cx="968535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b="1" dirty="0" smtClean="0">
                <a:solidFill>
                  <a:srgbClr val="EA8B00"/>
                </a:solidFill>
              </a:rPr>
              <a:t>Goal</a:t>
            </a:r>
          </a:p>
          <a:p>
            <a:pPr algn="l"/>
            <a:r>
              <a:rPr lang="en-US" altLang="ko-KR" sz="2000" b="1" dirty="0" smtClean="0">
                <a:solidFill>
                  <a:srgbClr val="EA8B00"/>
                </a:solidFill>
              </a:rPr>
              <a:t>region</a:t>
            </a:r>
            <a:endParaRPr lang="ko-KR" altLang="en-US" sz="2000" b="1" dirty="0">
              <a:solidFill>
                <a:srgbClr val="EA8B00"/>
              </a:solidFill>
            </a:endParaRPr>
          </a:p>
        </p:txBody>
      </p:sp>
      <p:cxnSp>
        <p:nvCxnSpPr>
          <p:cNvPr id="6" name="직선 연결선 5"/>
          <p:cNvCxnSpPr>
            <a:stCxn id="3" idx="2"/>
          </p:cNvCxnSpPr>
          <p:nvPr/>
        </p:nvCxnSpPr>
        <p:spPr bwMode="auto">
          <a:xfrm flipH="1">
            <a:off x="940661" y="2975205"/>
            <a:ext cx="1" cy="28156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직선 화살표 연결선 8"/>
          <p:cNvCxnSpPr/>
          <p:nvPr/>
        </p:nvCxnSpPr>
        <p:spPr bwMode="auto">
          <a:xfrm>
            <a:off x="940662" y="3256767"/>
            <a:ext cx="910659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직선 연결선 15"/>
          <p:cNvCxnSpPr>
            <a:stCxn id="10" idx="0"/>
          </p:cNvCxnSpPr>
          <p:nvPr/>
        </p:nvCxnSpPr>
        <p:spPr bwMode="auto">
          <a:xfrm flipH="1" flipV="1">
            <a:off x="556742" y="3621536"/>
            <a:ext cx="1" cy="306403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>
            <a:off x="556743" y="3621538"/>
            <a:ext cx="2807005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내용 개체 틀 2"/>
          <p:cNvSpPr txBox="1">
            <a:spLocks/>
          </p:cNvSpPr>
          <p:nvPr/>
        </p:nvSpPr>
        <p:spPr bwMode="auto">
          <a:xfrm>
            <a:off x="6195626" y="1654463"/>
            <a:ext cx="2948374" cy="979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  <a:t>Bigger circle means higher uncertainty</a:t>
            </a:r>
          </a:p>
        </p:txBody>
      </p:sp>
      <p:sp>
        <p:nvSpPr>
          <p:cNvPr id="24" name="내용 개체 틀 2"/>
          <p:cNvSpPr txBox="1">
            <a:spLocks/>
          </p:cNvSpPr>
          <p:nvPr/>
        </p:nvSpPr>
        <p:spPr bwMode="auto">
          <a:xfrm>
            <a:off x="6195626" y="4835047"/>
            <a:ext cx="2948374" cy="1514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sz="2400" b="0" kern="0" dirty="0" smtClean="0">
                <a:latin typeface="+mj-lt"/>
                <a:ea typeface="맑은 고딕" panose="020B0503020000020004" pitchFamily="50" charset="-127"/>
              </a:rPr>
              <a:t>The robot computes better path while executing the path</a:t>
            </a:r>
          </a:p>
        </p:txBody>
      </p:sp>
    </p:spTree>
    <p:extLst>
      <p:ext uri="{BB962C8B-B14F-4D97-AF65-F5344CB8AC3E}">
        <p14:creationId xmlns:p14="http://schemas.microsoft.com/office/powerpoint/2010/main" val="25135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15-12-03]AnytimeExten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75" y="1587500"/>
            <a:ext cx="7600950" cy="5067300"/>
          </a:xfr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 smtClean="0"/>
              <a:t>Main Contribution:</a:t>
            </a:r>
            <a:br>
              <a:rPr lang="en-US" altLang="ko-KR" dirty="0" smtClean="0"/>
            </a:br>
            <a:r>
              <a:rPr lang="en-US" altLang="ko-KR" dirty="0" smtClean="0"/>
              <a:t>Anytime Extension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18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Formulation </a:t>
            </a:r>
            <a:br>
              <a:rPr lang="en-US" altLang="ko-KR" dirty="0" smtClean="0"/>
            </a:br>
            <a:r>
              <a:rPr lang="en-US" altLang="ko-KR" dirty="0" smtClean="0"/>
              <a:t>Considering Uncertainty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9100" y="1580775"/>
            <a:ext cx="2514600" cy="425202"/>
          </a:xfrm>
        </p:spPr>
        <p:txBody>
          <a:bodyPr/>
          <a:lstStyle/>
          <a:p>
            <a:r>
              <a:rPr lang="en-US" altLang="ko-KR" sz="2400" dirty="0" smtClean="0">
                <a:latin typeface="+mj-lt"/>
              </a:rPr>
              <a:t>Robot state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r="46493" b="52700"/>
          <a:stretch/>
        </p:blipFill>
        <p:spPr>
          <a:xfrm>
            <a:off x="784875" y="1978596"/>
            <a:ext cx="2867838" cy="51904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75" y="5413203"/>
            <a:ext cx="2529826" cy="6915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t="53692" r="67038"/>
          <a:stretch/>
        </p:blipFill>
        <p:spPr>
          <a:xfrm>
            <a:off x="814616" y="2884158"/>
            <a:ext cx="1766679" cy="5081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62054" b="55135"/>
          <a:stretch/>
        </p:blipFill>
        <p:spPr>
          <a:xfrm>
            <a:off x="5113038" y="1986927"/>
            <a:ext cx="2033822" cy="49231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l="64023" t="53053"/>
          <a:stretch/>
        </p:blipFill>
        <p:spPr>
          <a:xfrm>
            <a:off x="5113035" y="2856156"/>
            <a:ext cx="1928269" cy="515164"/>
          </a:xfrm>
          <a:prstGeom prst="rect">
            <a:avLst/>
          </a:prstGeom>
        </p:spPr>
      </p:pic>
      <p:sp>
        <p:nvSpPr>
          <p:cNvPr id="18" name="내용 개체 틀 2"/>
          <p:cNvSpPr txBox="1">
            <a:spLocks/>
          </p:cNvSpPr>
          <p:nvPr/>
        </p:nvSpPr>
        <p:spPr bwMode="auto">
          <a:xfrm>
            <a:off x="390159" y="2498759"/>
            <a:ext cx="3781789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Measurement state</a:t>
            </a:r>
          </a:p>
        </p:txBody>
      </p:sp>
      <p:sp>
        <p:nvSpPr>
          <p:cNvPr id="19" name="내용 개체 틀 2"/>
          <p:cNvSpPr txBox="1">
            <a:spLocks/>
          </p:cNvSpPr>
          <p:nvPr/>
        </p:nvSpPr>
        <p:spPr bwMode="auto">
          <a:xfrm>
            <a:off x="4760976" y="1592293"/>
            <a:ext cx="2895600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Control noise</a:t>
            </a:r>
          </a:p>
        </p:txBody>
      </p:sp>
      <p:sp>
        <p:nvSpPr>
          <p:cNvPr id="20" name="내용 개체 틀 2"/>
          <p:cNvSpPr txBox="1">
            <a:spLocks/>
          </p:cNvSpPr>
          <p:nvPr/>
        </p:nvSpPr>
        <p:spPr bwMode="auto">
          <a:xfrm>
            <a:off x="4760975" y="2506580"/>
            <a:ext cx="3781789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Sensor noise</a:t>
            </a:r>
          </a:p>
        </p:txBody>
      </p:sp>
      <p:sp>
        <p:nvSpPr>
          <p:cNvPr id="21" name="내용 개체 틀 2"/>
          <p:cNvSpPr txBox="1">
            <a:spLocks/>
          </p:cNvSpPr>
          <p:nvPr/>
        </p:nvSpPr>
        <p:spPr bwMode="auto">
          <a:xfrm>
            <a:off x="390159" y="5061396"/>
            <a:ext cx="3781789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Obstacle state</a:t>
            </a:r>
          </a:p>
        </p:txBody>
      </p:sp>
      <p:sp>
        <p:nvSpPr>
          <p:cNvPr id="23" name="내용 개체 틀 2"/>
          <p:cNvSpPr txBox="1">
            <a:spLocks/>
          </p:cNvSpPr>
          <p:nvPr/>
        </p:nvSpPr>
        <p:spPr bwMode="auto">
          <a:xfrm>
            <a:off x="419099" y="3633247"/>
            <a:ext cx="3000375" cy="425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400" kern="0" dirty="0" smtClean="0">
                <a:latin typeface="+mj-lt"/>
              </a:rPr>
              <a:t>Initial robot state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16" y="4058449"/>
            <a:ext cx="2461675" cy="506439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 bwMode="auto">
          <a:xfrm>
            <a:off x="6286882" y="4814977"/>
            <a:ext cx="60580" cy="78105"/>
          </a:xfrm>
          <a:prstGeom prst="ellipse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5830442" y="4120320"/>
            <a:ext cx="971550" cy="146742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직선 화살표 연결선 24"/>
          <p:cNvCxnSpPr>
            <a:stCxn id="5" idx="7"/>
            <a:endCxn id="6" idx="7"/>
          </p:cNvCxnSpPr>
          <p:nvPr/>
        </p:nvCxnSpPr>
        <p:spPr bwMode="auto">
          <a:xfrm flipV="1">
            <a:off x="6338590" y="4335219"/>
            <a:ext cx="321122" cy="491196"/>
          </a:xfrm>
          <a:prstGeom prst="straightConnector1">
            <a:avLst/>
          </a:prstGeom>
          <a:ln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 bwMode="auto">
          <a:xfrm>
            <a:off x="2041371" y="4538726"/>
            <a:ext cx="392946" cy="0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32"/>
          <p:cNvCxnSpPr/>
          <p:nvPr/>
        </p:nvCxnSpPr>
        <p:spPr bwMode="auto">
          <a:xfrm>
            <a:off x="2250921" y="4564888"/>
            <a:ext cx="0" cy="286738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직선 연결선 36"/>
          <p:cNvCxnSpPr>
            <a:endCxn id="5" idx="2"/>
          </p:cNvCxnSpPr>
          <p:nvPr/>
        </p:nvCxnSpPr>
        <p:spPr bwMode="auto">
          <a:xfrm>
            <a:off x="2250921" y="4851626"/>
            <a:ext cx="4035961" cy="2404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1" name="직선 연결선 40"/>
          <p:cNvCxnSpPr/>
          <p:nvPr/>
        </p:nvCxnSpPr>
        <p:spPr bwMode="auto">
          <a:xfrm>
            <a:off x="2559804" y="4529201"/>
            <a:ext cx="507246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직선 연결선 46"/>
          <p:cNvCxnSpPr/>
          <p:nvPr/>
        </p:nvCxnSpPr>
        <p:spPr bwMode="auto">
          <a:xfrm>
            <a:off x="2813427" y="4538726"/>
            <a:ext cx="0" cy="169531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직선 연결선 50"/>
          <p:cNvCxnSpPr/>
          <p:nvPr/>
        </p:nvCxnSpPr>
        <p:spPr bwMode="auto">
          <a:xfrm>
            <a:off x="2813427" y="4708257"/>
            <a:ext cx="3015253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5828680" y="4810481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2"/>
                </a:solidFill>
              </a:rPr>
              <a:t>mean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44404" y="3920128"/>
            <a:ext cx="167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1"/>
                </a:solidFill>
              </a:rPr>
              <a:t>c</a:t>
            </a:r>
            <a:r>
              <a:rPr lang="en-US" altLang="ko-KR" dirty="0" smtClean="0">
                <a:solidFill>
                  <a:schemeClr val="accent1"/>
                </a:solidFill>
              </a:rPr>
              <a:t>ovariance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1563" y="5565503"/>
            <a:ext cx="336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Uncertainty on </a:t>
            </a:r>
          </a:p>
          <a:p>
            <a:r>
              <a:rPr lang="en-US" altLang="ko-KR" dirty="0" smtClean="0"/>
              <a:t>sensors and controllers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57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76686</TotalTime>
  <Pages>3</Pages>
  <Words>2517</Words>
  <Application>Microsoft Office PowerPoint</Application>
  <PresentationFormat>On-screen Show (4:3)</PresentationFormat>
  <Paragraphs>390</Paragraphs>
  <Slides>44</Slides>
  <Notes>44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굴림</vt:lpstr>
      <vt:lpstr>맑은 고딕</vt:lpstr>
      <vt:lpstr>Arial</vt:lpstr>
      <vt:lpstr>Cambria Math</vt:lpstr>
      <vt:lpstr>Tahoma</vt:lpstr>
      <vt:lpstr>Times New Roman</vt:lpstr>
      <vt:lpstr>Wingdings</vt:lpstr>
      <vt:lpstr>untitled 1</vt:lpstr>
      <vt:lpstr>PowerPoint Presentation</vt:lpstr>
      <vt:lpstr>Contents</vt:lpstr>
      <vt:lpstr>Background</vt:lpstr>
      <vt:lpstr>Background</vt:lpstr>
      <vt:lpstr>Background</vt:lpstr>
      <vt:lpstr>Goal</vt:lpstr>
      <vt:lpstr>Main Contribution: Anytime Extension</vt:lpstr>
      <vt:lpstr>Main Contribution: Anytime Extension</vt:lpstr>
      <vt:lpstr>Problem Formulation  Considering Uncertainty</vt:lpstr>
      <vt:lpstr>Problem Formulation  Considering Uncertainty</vt:lpstr>
      <vt:lpstr>Related work</vt:lpstr>
      <vt:lpstr>Related work</vt:lpstr>
      <vt:lpstr>Related work</vt:lpstr>
      <vt:lpstr>Contents</vt:lpstr>
      <vt:lpstr>Overview of Proposed Approach</vt:lpstr>
      <vt:lpstr>Approach</vt:lpstr>
      <vt:lpstr>Rapidly-exploring Random Belief Tree [Bry et al., ICRA 11]</vt:lpstr>
      <vt:lpstr>Limitation of RRBT</vt:lpstr>
      <vt:lpstr>Approach</vt:lpstr>
      <vt:lpstr>1) Tree reusing</vt:lpstr>
      <vt:lpstr>1) Tree reusing</vt:lpstr>
      <vt:lpstr>1) Tree reusing</vt:lpstr>
      <vt:lpstr>1) Tree reusing</vt:lpstr>
      <vt:lpstr>1) Tree reusing</vt:lpstr>
      <vt:lpstr>1) Tree reusing</vt:lpstr>
      <vt:lpstr>2) Branch and Bound</vt:lpstr>
      <vt:lpstr>2) Branch and Bound</vt:lpstr>
      <vt:lpstr>Approach</vt:lpstr>
      <vt:lpstr>Velocity Obstacle: Local Geometric Analysis</vt:lpstr>
      <vt:lpstr>Uncertainty-aware Velocity Obstacle</vt:lpstr>
      <vt:lpstr>Collision Check and Compute  a Collision-Free Velocity</vt:lpstr>
      <vt:lpstr>Algorithm</vt:lpstr>
      <vt:lpstr>Contents</vt:lpstr>
      <vt:lpstr>Result – Branch and bound</vt:lpstr>
      <vt:lpstr>Intersection scene – without UVO</vt:lpstr>
      <vt:lpstr>Intersection scene – with UVO</vt:lpstr>
      <vt:lpstr>Result – Uncertainty-aware Velocity Obstacle</vt:lpstr>
      <vt:lpstr>Result – Uncertainty-aware Velocity Obstacle</vt:lpstr>
      <vt:lpstr>Result – Crowd scene</vt:lpstr>
      <vt:lpstr>Result – Crowd scene</vt:lpstr>
      <vt:lpstr>Conclusion</vt:lpstr>
      <vt:lpstr>Future work</vt:lpstr>
      <vt:lpstr>Publications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subject/>
  <dc:creator>Computations</dc:creator>
  <cp:keywords/>
  <dc:description/>
  <cp:lastModifiedBy>sungeui</cp:lastModifiedBy>
  <cp:revision>4967</cp:revision>
  <cp:lastPrinted>2015-12-09T03:32:52Z</cp:lastPrinted>
  <dcterms:created xsi:type="dcterms:W3CDTF">1998-03-18T13:44:31Z</dcterms:created>
  <dcterms:modified xsi:type="dcterms:W3CDTF">2017-03-07T01:35:42Z</dcterms:modified>
</cp:coreProperties>
</file>