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harts/chart1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saveSubset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276" r:id="rId2"/>
    <p:sldId id="342" r:id="rId3"/>
    <p:sldId id="494" r:id="rId4"/>
    <p:sldId id="405" r:id="rId5"/>
    <p:sldId id="446" r:id="rId6"/>
    <p:sldId id="447" r:id="rId7"/>
    <p:sldId id="448" r:id="rId8"/>
    <p:sldId id="467" r:id="rId9"/>
    <p:sldId id="493" r:id="rId10"/>
    <p:sldId id="415" r:id="rId11"/>
    <p:sldId id="502" r:id="rId12"/>
    <p:sldId id="406" r:id="rId13"/>
    <p:sldId id="463" r:id="rId14"/>
    <p:sldId id="449" r:id="rId15"/>
    <p:sldId id="450" r:id="rId16"/>
    <p:sldId id="451" r:id="rId17"/>
    <p:sldId id="513" r:id="rId18"/>
    <p:sldId id="455" r:id="rId19"/>
    <p:sldId id="471" r:id="rId20"/>
    <p:sldId id="461" r:id="rId21"/>
    <p:sldId id="464" r:id="rId22"/>
    <p:sldId id="504" r:id="rId23"/>
    <p:sldId id="404" r:id="rId24"/>
    <p:sldId id="506" r:id="rId25"/>
    <p:sldId id="319" r:id="rId26"/>
    <p:sldId id="422" r:id="rId27"/>
    <p:sldId id="499" r:id="rId28"/>
    <p:sldId id="498" r:id="rId29"/>
    <p:sldId id="435" r:id="rId30"/>
    <p:sldId id="486" r:id="rId31"/>
    <p:sldId id="436" r:id="rId32"/>
    <p:sldId id="496" r:id="rId33"/>
    <p:sldId id="438" r:id="rId34"/>
    <p:sldId id="500" r:id="rId35"/>
    <p:sldId id="440" r:id="rId36"/>
    <p:sldId id="442" r:id="rId37"/>
    <p:sldId id="508" r:id="rId38"/>
    <p:sldId id="501" r:id="rId39"/>
    <p:sldId id="424" r:id="rId40"/>
    <p:sldId id="425" r:id="rId41"/>
    <p:sldId id="509" r:id="rId42"/>
    <p:sldId id="489" r:id="rId43"/>
    <p:sldId id="427" r:id="rId44"/>
    <p:sldId id="428" r:id="rId45"/>
    <p:sldId id="510" r:id="rId46"/>
    <p:sldId id="490" r:id="rId47"/>
    <p:sldId id="430" r:id="rId48"/>
    <p:sldId id="431" r:id="rId49"/>
    <p:sldId id="511" r:id="rId50"/>
    <p:sldId id="491" r:id="rId51"/>
    <p:sldId id="505" r:id="rId52"/>
    <p:sldId id="420" r:id="rId53"/>
    <p:sldId id="401" r:id="rId54"/>
    <p:sldId id="492" r:id="rId55"/>
    <p:sldId id="512" r:id="rId56"/>
    <p:sldId id="495" r:id="rId57"/>
    <p:sldId id="457" r:id="rId58"/>
    <p:sldId id="470" r:id="rId59"/>
    <p:sldId id="459" r:id="rId60"/>
    <p:sldId id="460" r:id="rId61"/>
    <p:sldId id="465" r:id="rId62"/>
    <p:sldId id="466" r:id="rId63"/>
    <p:sldId id="462" r:id="rId64"/>
    <p:sldId id="497" r:id="rId65"/>
    <p:sldId id="507" r:id="rId66"/>
    <p:sldId id="473" r:id="rId67"/>
    <p:sldId id="474" r:id="rId68"/>
    <p:sldId id="475" r:id="rId69"/>
    <p:sldId id="476" r:id="rId70"/>
    <p:sldId id="477" r:id="rId71"/>
    <p:sldId id="478" r:id="rId72"/>
    <p:sldId id="479" r:id="rId73"/>
    <p:sldId id="480" r:id="rId74"/>
    <p:sldId id="481" r:id="rId75"/>
    <p:sldId id="482" r:id="rId76"/>
    <p:sldId id="483" r:id="rId77"/>
    <p:sldId id="484" r:id="rId78"/>
    <p:sldId id="485" r:id="rId79"/>
  </p:sldIdLst>
  <p:sldSz cx="9144000" cy="6858000" type="screen4x3"/>
  <p:notesSz cx="6858000" cy="919956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ABF9405-BA39-4E8D-AEB6-8AD89D2D9B91}">
          <p14:sldIdLst>
            <p14:sldId id="276"/>
            <p14:sldId id="342"/>
          </p14:sldIdLst>
        </p14:section>
        <p14:section name="touristmap" id="{7884275A-E82A-45F4-A1B6-6929D6B26ED0}">
          <p14:sldIdLst>
            <p14:sldId id="494"/>
            <p14:sldId id="405"/>
            <p14:sldId id="446"/>
            <p14:sldId id="447"/>
            <p14:sldId id="448"/>
            <p14:sldId id="467"/>
            <p14:sldId id="493"/>
            <p14:sldId id="415"/>
          </p14:sldIdLst>
        </p14:section>
        <p14:section name="metrovis" id="{195E7BC1-C9BF-4268-A168-1359B74508A0}">
          <p14:sldIdLst>
            <p14:sldId id="502"/>
            <p14:sldId id="406"/>
            <p14:sldId id="463"/>
            <p14:sldId id="449"/>
            <p14:sldId id="450"/>
            <p14:sldId id="451"/>
            <p14:sldId id="513"/>
            <p14:sldId id="455"/>
            <p14:sldId id="471"/>
            <p14:sldId id="461"/>
            <p14:sldId id="464"/>
          </p14:sldIdLst>
        </p14:section>
        <p14:section name="fastgrid" id="{13E5BF21-C8BA-46C9-93F1-F8A12632EF6E}">
          <p14:sldIdLst>
            <p14:sldId id="504"/>
            <p14:sldId id="404"/>
            <p14:sldId id="506"/>
            <p14:sldId id="319"/>
            <p14:sldId id="422"/>
            <p14:sldId id="499"/>
            <p14:sldId id="498"/>
            <p14:sldId id="435"/>
            <p14:sldId id="486"/>
            <p14:sldId id="436"/>
            <p14:sldId id="496"/>
            <p14:sldId id="438"/>
            <p14:sldId id="500"/>
            <p14:sldId id="440"/>
            <p14:sldId id="442"/>
            <p14:sldId id="508"/>
            <p14:sldId id="501"/>
            <p14:sldId id="424"/>
            <p14:sldId id="425"/>
            <p14:sldId id="509"/>
            <p14:sldId id="489"/>
            <p14:sldId id="427"/>
            <p14:sldId id="428"/>
            <p14:sldId id="510"/>
            <p14:sldId id="490"/>
            <p14:sldId id="430"/>
            <p14:sldId id="431"/>
            <p14:sldId id="511"/>
            <p14:sldId id="491"/>
          </p14:sldIdLst>
        </p14:section>
        <p14:section name="Summary" id="{42D8A89E-7ABA-4F45-8971-67C87419E151}">
          <p14:sldIdLst>
            <p14:sldId id="505"/>
            <p14:sldId id="420"/>
            <p14:sldId id="401"/>
            <p14:sldId id="492"/>
            <p14:sldId id="512"/>
          </p14:sldIdLst>
        </p14:section>
        <p14:section name="extra: metrovis" id="{58E15370-550F-478B-8C0D-1A8AD74775CD}">
          <p14:sldIdLst>
            <p14:sldId id="495"/>
            <p14:sldId id="457"/>
            <p14:sldId id="470"/>
            <p14:sldId id="459"/>
            <p14:sldId id="460"/>
            <p14:sldId id="465"/>
            <p14:sldId id="466"/>
            <p14:sldId id="462"/>
          </p14:sldIdLst>
        </p14:section>
        <p14:section name="extra: fastgrid" id="{BDF7ED36-86E8-4EC6-8C0C-AEBEFD915064}">
          <p14:sldIdLst>
            <p14:sldId id="497"/>
            <p14:sldId id="507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  <p14:sldId id="483"/>
            <p14:sldId id="484"/>
            <p14:sldId id="4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6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EA8B00"/>
    <a:srgbClr val="00FFFF"/>
    <a:srgbClr val="CCECFF"/>
    <a:srgbClr val="CCCCFF"/>
    <a:srgbClr val="99CCF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99" autoAdjust="0"/>
    <p:restoredTop sz="70452" autoAdjust="0"/>
  </p:normalViewPr>
  <p:slideViewPr>
    <p:cSldViewPr snapToGrid="0" snapToObjects="1">
      <p:cViewPr varScale="1">
        <p:scale>
          <a:sx n="61" d="100"/>
          <a:sy n="61" d="100"/>
        </p:scale>
        <p:origin x="1728" y="43"/>
      </p:cViewPr>
      <p:guideLst>
        <p:guide orient="horz"/>
        <p:guide pos="26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038"/>
    </p:cViewPr>
  </p:sorterViewPr>
  <p:notesViewPr>
    <p:cSldViewPr snapToGrid="0" snapToObjects="1">
      <p:cViewPr varScale="1">
        <p:scale>
          <a:sx n="88" d="100"/>
          <a:sy n="88" d="100"/>
        </p:scale>
        <p:origin x="-3870" y="-108"/>
      </p:cViewPr>
      <p:guideLst>
        <p:guide orient="horz" pos="2899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ubmissions\EV14%20files\survey\surve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55198890173601"/>
          <c:y val="4.61164000675056E-2"/>
          <c:w val="0.806055739223562"/>
          <c:h val="0.6174575318847610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solidFill>
                <a:schemeClr val="bg1">
                  <a:alpha val="9000"/>
                </a:schemeClr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Sheet8!$B$3:$B$8</c:f>
              <c:numCache>
                <c:formatCode>0%</c:formatCode>
                <c:ptCount val="6"/>
                <c:pt idx="0">
                  <c:v>0.36</c:v>
                </c:pt>
                <c:pt idx="1">
                  <c:v>0.37</c:v>
                </c:pt>
                <c:pt idx="2">
                  <c:v>0.24</c:v>
                </c:pt>
                <c:pt idx="3">
                  <c:v>0.46</c:v>
                </c:pt>
                <c:pt idx="4">
                  <c:v>0.39</c:v>
                </c:pt>
                <c:pt idx="5">
                  <c:v>0.34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Sheet8!$B$2</c15:sqref>
                        </c15:formulaRef>
                      </c:ext>
                    </c:extLst>
                    <c:strCache>
                      <c:ptCount val="1"/>
                      <c:pt idx="0">
                        <c:v>Other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Sheet8!$A$3:$A$8</c15:sqref>
                        </c15:formulaRef>
                      </c:ext>
                    </c:extLst>
                    <c:strCache>
                      <c:ptCount val="6"/>
                      <c:pt idx="0">
                        <c:v>(DF1) Geo. vs. Our Map</c:v>
                      </c:pt>
                      <c:pt idx="1">
                        <c:v>(DF2) All vs. Rep.</c:v>
                      </c:pt>
                      <c:pt idx="2">
                        <c:v>(DF3) Rep. vs. Rep.+Points</c:v>
                      </c:pt>
                      <c:pt idx="3">
                        <c:v>(DF4) Uni. vs. Var.</c:v>
                      </c:pt>
                      <c:pt idx="4">
                        <c:v>(DF5) Den. vs. Prox.</c:v>
                      </c:pt>
                      <c:pt idx="5">
                        <c:v>(DF6) Prox. vs. Rank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DCC8-4EEC-BE7E-297944C28DB8}"/>
            </c:ext>
          </c:extLst>
        </c:ser>
        <c:ser>
          <c:idx val="1"/>
          <c:order val="1"/>
          <c:invertIfNegative val="0"/>
          <c:dLbls>
            <c:spPr>
              <a:solidFill>
                <a:schemeClr val="bg1">
                  <a:alpha val="70000"/>
                </a:schemeClr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Sheet8!$C$3:$C$8</c:f>
              <c:numCache>
                <c:formatCode>0%</c:formatCode>
                <c:ptCount val="6"/>
                <c:pt idx="0">
                  <c:v>0.64</c:v>
                </c:pt>
                <c:pt idx="1">
                  <c:v>0.63</c:v>
                </c:pt>
                <c:pt idx="2">
                  <c:v>0.76</c:v>
                </c:pt>
                <c:pt idx="3">
                  <c:v>0.54</c:v>
                </c:pt>
                <c:pt idx="4">
                  <c:v>0.61</c:v>
                </c:pt>
                <c:pt idx="5">
                  <c:v>0.66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Sheet8!$C$2</c15:sqref>
                        </c15:formulaRef>
                      </c:ext>
                    </c:extLst>
                    <c:strCache>
                      <c:ptCount val="1"/>
                      <c:pt idx="0">
                        <c:v>Ours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Sheet8!$A$3:$A$8</c15:sqref>
                        </c15:formulaRef>
                      </c:ext>
                    </c:extLst>
                    <c:strCache>
                      <c:ptCount val="6"/>
                      <c:pt idx="0">
                        <c:v>(DF1) Geo. vs. Our Map</c:v>
                      </c:pt>
                      <c:pt idx="1">
                        <c:v>(DF2) All vs. Rep.</c:v>
                      </c:pt>
                      <c:pt idx="2">
                        <c:v>(DF3) Rep. vs. Rep.+Points</c:v>
                      </c:pt>
                      <c:pt idx="3">
                        <c:v>(DF4) Uni. vs. Var.</c:v>
                      </c:pt>
                      <c:pt idx="4">
                        <c:v>(DF5) Den. vs. Prox.</c:v>
                      </c:pt>
                      <c:pt idx="5">
                        <c:v>(DF6) Prox. vs. Rank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DCC8-4EEC-BE7E-297944C28DB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04296272"/>
        <c:axId val="304297360"/>
      </c:barChart>
      <c:catAx>
        <c:axId val="304296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 vert="horz"/>
          <a:lstStyle/>
          <a:p>
            <a:pPr>
              <a:defRPr/>
            </a:pPr>
            <a:endParaRPr lang="en-US"/>
          </a:p>
        </c:txPr>
        <c:crossAx val="304297360"/>
        <c:crosses val="autoZero"/>
        <c:auto val="0"/>
        <c:lblAlgn val="ctr"/>
        <c:lblOffset val="100"/>
        <c:noMultiLvlLbl val="0"/>
      </c:catAx>
      <c:valAx>
        <c:axId val="304297360"/>
        <c:scaling>
          <c:orientation val="minMax"/>
          <c:max val="1"/>
        </c:scaling>
        <c:delete val="0"/>
        <c:axPos val="l"/>
        <c:majorGridlines>
          <c:spPr>
            <a:ln w="9525">
              <a:solidFill>
                <a:schemeClr val="tx1">
                  <a:tint val="75000"/>
                  <a:shade val="95000"/>
                  <a:satMod val="105000"/>
                  <a:alpha val="52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Preference Percentage</a:t>
                </a:r>
              </a:p>
            </c:rich>
          </c:tx>
          <c:layout>
            <c:manualLayout>
              <c:xMode val="edge"/>
              <c:yMode val="edge"/>
              <c:x val="5.1641666204128099E-2"/>
              <c:y val="0.12264019381808799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304296272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74195370995559795"/>
          <c:y val="3.5003688550968803E-2"/>
          <c:w val="0.25423539298235698"/>
          <c:h val="0.123886669591521"/>
        </c:manualLayout>
      </c:layout>
      <c:overlay val="0"/>
      <c:spPr>
        <a:noFill/>
        <a:ln>
          <a:noFill/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+mj-lt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BD860E-B274-4A86-9219-65E4BB8E7C6D}" type="doc">
      <dgm:prSet loTypeId="urn:microsoft.com/office/officeart/2005/8/layout/venn1" loCatId="relationship" qsTypeId="urn:microsoft.com/office/officeart/2005/8/quickstyle/simple3" qsCatId="simple" csTypeId="urn:microsoft.com/office/officeart/2005/8/colors/colorful5" csCatId="colorful" phldr="1"/>
      <dgm:spPr/>
    </dgm:pt>
    <dgm:pt modelId="{9873E240-EA18-4A08-B7DC-611C8031AFE2}">
      <dgm:prSet phldrT="[Text]"/>
      <dgm:spPr/>
      <dgm:t>
        <a:bodyPr/>
        <a:lstStyle/>
        <a:p>
          <a:r>
            <a:rPr lang="en-US" dirty="0"/>
            <a:t>Map Information</a:t>
          </a:r>
        </a:p>
      </dgm:t>
    </dgm:pt>
    <dgm:pt modelId="{E2A61C64-5A98-4CDC-90D4-C043A3F398CB}" type="parTrans" cxnId="{163627E8-1EF4-4CC3-842E-1BEE314ABB46}">
      <dgm:prSet/>
      <dgm:spPr/>
      <dgm:t>
        <a:bodyPr/>
        <a:lstStyle/>
        <a:p>
          <a:endParaRPr lang="en-US"/>
        </a:p>
      </dgm:t>
    </dgm:pt>
    <dgm:pt modelId="{C4565152-0784-4C72-A6D8-06294D341B82}" type="sibTrans" cxnId="{163627E8-1EF4-4CC3-842E-1BEE314ABB46}">
      <dgm:prSet/>
      <dgm:spPr/>
      <dgm:t>
        <a:bodyPr/>
        <a:lstStyle/>
        <a:p>
          <a:endParaRPr lang="en-US"/>
        </a:p>
      </dgm:t>
    </dgm:pt>
    <dgm:pt modelId="{47676573-CDAD-43AE-91AE-569B910867A0}">
      <dgm:prSet phldrT="[Text]"/>
      <dgm:spPr/>
      <dgm:t>
        <a:bodyPr/>
        <a:lstStyle/>
        <a:p>
          <a:r>
            <a:rPr lang="en-US" dirty="0"/>
            <a:t>Route Planning</a:t>
          </a:r>
        </a:p>
      </dgm:t>
    </dgm:pt>
    <dgm:pt modelId="{A908B1B3-E171-4501-AEAE-397AD6E58041}" type="parTrans" cxnId="{BCB1A82E-9591-4D0F-B1EB-8B3E871F60C2}">
      <dgm:prSet/>
      <dgm:spPr/>
      <dgm:t>
        <a:bodyPr/>
        <a:lstStyle/>
        <a:p>
          <a:endParaRPr lang="en-US"/>
        </a:p>
      </dgm:t>
    </dgm:pt>
    <dgm:pt modelId="{611C936B-2FD4-45BA-BF90-1DCFB413E314}" type="sibTrans" cxnId="{BCB1A82E-9591-4D0F-B1EB-8B3E871F60C2}">
      <dgm:prSet/>
      <dgm:spPr/>
      <dgm:t>
        <a:bodyPr/>
        <a:lstStyle/>
        <a:p>
          <a:endParaRPr lang="en-US"/>
        </a:p>
      </dgm:t>
    </dgm:pt>
    <dgm:pt modelId="{ADE57CBC-F8E3-4237-BCBD-C100C38ACE11}">
      <dgm:prSet phldrT="[Text]"/>
      <dgm:spPr/>
      <dgm:t>
        <a:bodyPr/>
        <a:lstStyle/>
        <a:p>
          <a:r>
            <a:rPr lang="en-US" dirty="0"/>
            <a:t>POI Discovery</a:t>
          </a:r>
        </a:p>
      </dgm:t>
    </dgm:pt>
    <dgm:pt modelId="{56DE1245-640B-4ACB-95D4-12D3A23D3372}" type="parTrans" cxnId="{B6175B7D-9758-487D-A824-0391CF0202CD}">
      <dgm:prSet/>
      <dgm:spPr/>
      <dgm:t>
        <a:bodyPr/>
        <a:lstStyle/>
        <a:p>
          <a:endParaRPr lang="en-US"/>
        </a:p>
      </dgm:t>
    </dgm:pt>
    <dgm:pt modelId="{90B1E55F-F792-47A3-AA15-F9FAC56B6244}" type="sibTrans" cxnId="{B6175B7D-9758-487D-A824-0391CF0202CD}">
      <dgm:prSet/>
      <dgm:spPr/>
      <dgm:t>
        <a:bodyPr/>
        <a:lstStyle/>
        <a:p>
          <a:endParaRPr lang="en-US"/>
        </a:p>
      </dgm:t>
    </dgm:pt>
    <dgm:pt modelId="{CF38D125-DAF7-44CE-9BFD-9508E1A6878E}" type="pres">
      <dgm:prSet presAssocID="{B3BD860E-B274-4A86-9219-65E4BB8E7C6D}" presName="compositeShape" presStyleCnt="0">
        <dgm:presLayoutVars>
          <dgm:chMax val="7"/>
          <dgm:dir/>
          <dgm:resizeHandles val="exact"/>
        </dgm:presLayoutVars>
      </dgm:prSet>
      <dgm:spPr/>
    </dgm:pt>
    <dgm:pt modelId="{AD96A618-8783-48D5-AC7F-DD69B2854B97}" type="pres">
      <dgm:prSet presAssocID="{9873E240-EA18-4A08-B7DC-611C8031AFE2}" presName="circ1" presStyleLbl="vennNode1" presStyleIdx="0" presStyleCnt="3"/>
      <dgm:spPr/>
    </dgm:pt>
    <dgm:pt modelId="{93479E22-4543-44E8-92D8-5894066179B4}" type="pres">
      <dgm:prSet presAssocID="{9873E240-EA18-4A08-B7DC-611C8031AFE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449B84B-EF31-48DD-943F-BF0C7AD4F561}" type="pres">
      <dgm:prSet presAssocID="{47676573-CDAD-43AE-91AE-569B910867A0}" presName="circ2" presStyleLbl="vennNode1" presStyleIdx="1" presStyleCnt="3"/>
      <dgm:spPr/>
    </dgm:pt>
    <dgm:pt modelId="{61CCEF7B-5B17-423D-9942-2A1B62348F1D}" type="pres">
      <dgm:prSet presAssocID="{47676573-CDAD-43AE-91AE-569B910867A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9C553DB-0987-4439-8A39-ED30BF9DCEB4}" type="pres">
      <dgm:prSet presAssocID="{ADE57CBC-F8E3-4237-BCBD-C100C38ACE11}" presName="circ3" presStyleLbl="vennNode1" presStyleIdx="2" presStyleCnt="3"/>
      <dgm:spPr/>
    </dgm:pt>
    <dgm:pt modelId="{F80FC424-B80F-48DB-8F80-1AEC5D07046F}" type="pres">
      <dgm:prSet presAssocID="{ADE57CBC-F8E3-4237-BCBD-C100C38ACE1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29757D0A-9BE7-4041-8232-1ECC0CC196AF}" type="presOf" srcId="{47676573-CDAD-43AE-91AE-569B910867A0}" destId="{61CCEF7B-5B17-423D-9942-2A1B62348F1D}" srcOrd="1" destOrd="0" presId="urn:microsoft.com/office/officeart/2005/8/layout/venn1"/>
    <dgm:cxn modelId="{BC5D1021-D616-43F3-866B-C4B5016A193C}" type="presOf" srcId="{ADE57CBC-F8E3-4237-BCBD-C100C38ACE11}" destId="{F80FC424-B80F-48DB-8F80-1AEC5D07046F}" srcOrd="1" destOrd="0" presId="urn:microsoft.com/office/officeart/2005/8/layout/venn1"/>
    <dgm:cxn modelId="{BCB1A82E-9591-4D0F-B1EB-8B3E871F60C2}" srcId="{B3BD860E-B274-4A86-9219-65E4BB8E7C6D}" destId="{47676573-CDAD-43AE-91AE-569B910867A0}" srcOrd="1" destOrd="0" parTransId="{A908B1B3-E171-4501-AEAE-397AD6E58041}" sibTransId="{611C936B-2FD4-45BA-BF90-1DCFB413E314}"/>
    <dgm:cxn modelId="{44D7635B-879B-4F15-9F25-1E937E61B006}" type="presOf" srcId="{ADE57CBC-F8E3-4237-BCBD-C100C38ACE11}" destId="{59C553DB-0987-4439-8A39-ED30BF9DCEB4}" srcOrd="0" destOrd="0" presId="urn:microsoft.com/office/officeart/2005/8/layout/venn1"/>
    <dgm:cxn modelId="{8869B351-5C18-4919-BA82-C6A9ABE25EEA}" type="presOf" srcId="{9873E240-EA18-4A08-B7DC-611C8031AFE2}" destId="{93479E22-4543-44E8-92D8-5894066179B4}" srcOrd="1" destOrd="0" presId="urn:microsoft.com/office/officeart/2005/8/layout/venn1"/>
    <dgm:cxn modelId="{692E9373-2E0D-46C4-B8D7-60D5FEA58D73}" type="presOf" srcId="{9873E240-EA18-4A08-B7DC-611C8031AFE2}" destId="{AD96A618-8783-48D5-AC7F-DD69B2854B97}" srcOrd="0" destOrd="0" presId="urn:microsoft.com/office/officeart/2005/8/layout/venn1"/>
    <dgm:cxn modelId="{B6175B7D-9758-487D-A824-0391CF0202CD}" srcId="{B3BD860E-B274-4A86-9219-65E4BB8E7C6D}" destId="{ADE57CBC-F8E3-4237-BCBD-C100C38ACE11}" srcOrd="2" destOrd="0" parTransId="{56DE1245-640B-4ACB-95D4-12D3A23D3372}" sibTransId="{90B1E55F-F792-47A3-AA15-F9FAC56B6244}"/>
    <dgm:cxn modelId="{9106639F-16B4-424A-A902-AD9BEAEFF4CC}" type="presOf" srcId="{47676573-CDAD-43AE-91AE-569B910867A0}" destId="{7449B84B-EF31-48DD-943F-BF0C7AD4F561}" srcOrd="0" destOrd="0" presId="urn:microsoft.com/office/officeart/2005/8/layout/venn1"/>
    <dgm:cxn modelId="{163627E8-1EF4-4CC3-842E-1BEE314ABB46}" srcId="{B3BD860E-B274-4A86-9219-65E4BB8E7C6D}" destId="{9873E240-EA18-4A08-B7DC-611C8031AFE2}" srcOrd="0" destOrd="0" parTransId="{E2A61C64-5A98-4CDC-90D4-C043A3F398CB}" sibTransId="{C4565152-0784-4C72-A6D8-06294D341B82}"/>
    <dgm:cxn modelId="{BEB999F8-61A5-4EEA-95A3-48A9F4A79C60}" type="presOf" srcId="{B3BD860E-B274-4A86-9219-65E4BB8E7C6D}" destId="{CF38D125-DAF7-44CE-9BFD-9508E1A6878E}" srcOrd="0" destOrd="0" presId="urn:microsoft.com/office/officeart/2005/8/layout/venn1"/>
    <dgm:cxn modelId="{DA7542C4-BE7C-47FE-963C-6656635FC4CB}" type="presParOf" srcId="{CF38D125-DAF7-44CE-9BFD-9508E1A6878E}" destId="{AD96A618-8783-48D5-AC7F-DD69B2854B97}" srcOrd="0" destOrd="0" presId="urn:microsoft.com/office/officeart/2005/8/layout/venn1"/>
    <dgm:cxn modelId="{CD199280-04E7-4822-9581-A285A95AAF7A}" type="presParOf" srcId="{CF38D125-DAF7-44CE-9BFD-9508E1A6878E}" destId="{93479E22-4543-44E8-92D8-5894066179B4}" srcOrd="1" destOrd="0" presId="urn:microsoft.com/office/officeart/2005/8/layout/venn1"/>
    <dgm:cxn modelId="{05529A07-5ADA-4A35-9345-EDA3352C7B6B}" type="presParOf" srcId="{CF38D125-DAF7-44CE-9BFD-9508E1A6878E}" destId="{7449B84B-EF31-48DD-943F-BF0C7AD4F561}" srcOrd="2" destOrd="0" presId="urn:microsoft.com/office/officeart/2005/8/layout/venn1"/>
    <dgm:cxn modelId="{5F4F73B5-094B-416E-885F-C8A003B97BBA}" type="presParOf" srcId="{CF38D125-DAF7-44CE-9BFD-9508E1A6878E}" destId="{61CCEF7B-5B17-423D-9942-2A1B62348F1D}" srcOrd="3" destOrd="0" presId="urn:microsoft.com/office/officeart/2005/8/layout/venn1"/>
    <dgm:cxn modelId="{FB440D16-C563-492E-9E39-F6E1FD13C2E0}" type="presParOf" srcId="{CF38D125-DAF7-44CE-9BFD-9508E1A6878E}" destId="{59C553DB-0987-4439-8A39-ED30BF9DCEB4}" srcOrd="4" destOrd="0" presId="urn:microsoft.com/office/officeart/2005/8/layout/venn1"/>
    <dgm:cxn modelId="{45705145-B6B9-46C3-AF0B-6A9202683DE0}" type="presParOf" srcId="{CF38D125-DAF7-44CE-9BFD-9508E1A6878E}" destId="{F80FC424-B80F-48DB-8F80-1AEC5D07046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BD860E-B274-4A86-9219-65E4BB8E7C6D}" type="doc">
      <dgm:prSet loTypeId="urn:microsoft.com/office/officeart/2005/8/layout/venn1" loCatId="relationship" qsTypeId="urn:microsoft.com/office/officeart/2005/8/quickstyle/simple3" qsCatId="simple" csTypeId="urn:microsoft.com/office/officeart/2005/8/colors/colorful5" csCatId="colorful" phldr="1"/>
      <dgm:spPr/>
    </dgm:pt>
    <dgm:pt modelId="{9873E240-EA18-4A08-B7DC-611C8031AFE2}">
      <dgm:prSet phldrT="[Text]"/>
      <dgm:spPr/>
      <dgm:t>
        <a:bodyPr/>
        <a:lstStyle/>
        <a:p>
          <a:r>
            <a:rPr lang="en-US" dirty="0"/>
            <a:t>Map Information</a:t>
          </a:r>
        </a:p>
      </dgm:t>
    </dgm:pt>
    <dgm:pt modelId="{E2A61C64-5A98-4CDC-90D4-C043A3F398CB}" type="parTrans" cxnId="{163627E8-1EF4-4CC3-842E-1BEE314ABB46}">
      <dgm:prSet/>
      <dgm:spPr/>
      <dgm:t>
        <a:bodyPr/>
        <a:lstStyle/>
        <a:p>
          <a:endParaRPr lang="en-US"/>
        </a:p>
      </dgm:t>
    </dgm:pt>
    <dgm:pt modelId="{C4565152-0784-4C72-A6D8-06294D341B82}" type="sibTrans" cxnId="{163627E8-1EF4-4CC3-842E-1BEE314ABB46}">
      <dgm:prSet/>
      <dgm:spPr/>
      <dgm:t>
        <a:bodyPr/>
        <a:lstStyle/>
        <a:p>
          <a:endParaRPr lang="en-US"/>
        </a:p>
      </dgm:t>
    </dgm:pt>
    <dgm:pt modelId="{47676573-CDAD-43AE-91AE-569B910867A0}">
      <dgm:prSet phldrT="[Text]"/>
      <dgm:spPr/>
      <dgm:t>
        <a:bodyPr/>
        <a:lstStyle/>
        <a:p>
          <a:r>
            <a:rPr lang="en-US" dirty="0"/>
            <a:t>Route Planning</a:t>
          </a:r>
        </a:p>
      </dgm:t>
    </dgm:pt>
    <dgm:pt modelId="{A908B1B3-E171-4501-AEAE-397AD6E58041}" type="parTrans" cxnId="{BCB1A82E-9591-4D0F-B1EB-8B3E871F60C2}">
      <dgm:prSet/>
      <dgm:spPr/>
      <dgm:t>
        <a:bodyPr/>
        <a:lstStyle/>
        <a:p>
          <a:endParaRPr lang="en-US"/>
        </a:p>
      </dgm:t>
    </dgm:pt>
    <dgm:pt modelId="{611C936B-2FD4-45BA-BF90-1DCFB413E314}" type="sibTrans" cxnId="{BCB1A82E-9591-4D0F-B1EB-8B3E871F60C2}">
      <dgm:prSet/>
      <dgm:spPr/>
      <dgm:t>
        <a:bodyPr/>
        <a:lstStyle/>
        <a:p>
          <a:endParaRPr lang="en-US"/>
        </a:p>
      </dgm:t>
    </dgm:pt>
    <dgm:pt modelId="{ADE57CBC-F8E3-4237-BCBD-C100C38ACE11}">
      <dgm:prSet phldrT="[Text]"/>
      <dgm:spPr/>
      <dgm:t>
        <a:bodyPr/>
        <a:lstStyle/>
        <a:p>
          <a:r>
            <a:rPr lang="en-US" dirty="0"/>
            <a:t>POI Discovery</a:t>
          </a:r>
        </a:p>
      </dgm:t>
    </dgm:pt>
    <dgm:pt modelId="{56DE1245-640B-4ACB-95D4-12D3A23D3372}" type="parTrans" cxnId="{B6175B7D-9758-487D-A824-0391CF0202CD}">
      <dgm:prSet/>
      <dgm:spPr/>
      <dgm:t>
        <a:bodyPr/>
        <a:lstStyle/>
        <a:p>
          <a:endParaRPr lang="en-US"/>
        </a:p>
      </dgm:t>
    </dgm:pt>
    <dgm:pt modelId="{90B1E55F-F792-47A3-AA15-F9FAC56B6244}" type="sibTrans" cxnId="{B6175B7D-9758-487D-A824-0391CF0202CD}">
      <dgm:prSet/>
      <dgm:spPr/>
      <dgm:t>
        <a:bodyPr/>
        <a:lstStyle/>
        <a:p>
          <a:endParaRPr lang="en-US"/>
        </a:p>
      </dgm:t>
    </dgm:pt>
    <dgm:pt modelId="{CF38D125-DAF7-44CE-9BFD-9508E1A6878E}" type="pres">
      <dgm:prSet presAssocID="{B3BD860E-B274-4A86-9219-65E4BB8E7C6D}" presName="compositeShape" presStyleCnt="0">
        <dgm:presLayoutVars>
          <dgm:chMax val="7"/>
          <dgm:dir/>
          <dgm:resizeHandles val="exact"/>
        </dgm:presLayoutVars>
      </dgm:prSet>
      <dgm:spPr/>
    </dgm:pt>
    <dgm:pt modelId="{AD96A618-8783-48D5-AC7F-DD69B2854B97}" type="pres">
      <dgm:prSet presAssocID="{9873E240-EA18-4A08-B7DC-611C8031AFE2}" presName="circ1" presStyleLbl="vennNode1" presStyleIdx="0" presStyleCnt="3"/>
      <dgm:spPr/>
    </dgm:pt>
    <dgm:pt modelId="{93479E22-4543-44E8-92D8-5894066179B4}" type="pres">
      <dgm:prSet presAssocID="{9873E240-EA18-4A08-B7DC-611C8031AFE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449B84B-EF31-48DD-943F-BF0C7AD4F561}" type="pres">
      <dgm:prSet presAssocID="{47676573-CDAD-43AE-91AE-569B910867A0}" presName="circ2" presStyleLbl="vennNode1" presStyleIdx="1" presStyleCnt="3"/>
      <dgm:spPr/>
    </dgm:pt>
    <dgm:pt modelId="{61CCEF7B-5B17-423D-9942-2A1B62348F1D}" type="pres">
      <dgm:prSet presAssocID="{47676573-CDAD-43AE-91AE-569B910867A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9C553DB-0987-4439-8A39-ED30BF9DCEB4}" type="pres">
      <dgm:prSet presAssocID="{ADE57CBC-F8E3-4237-BCBD-C100C38ACE11}" presName="circ3" presStyleLbl="vennNode1" presStyleIdx="2" presStyleCnt="3"/>
      <dgm:spPr/>
    </dgm:pt>
    <dgm:pt modelId="{F80FC424-B80F-48DB-8F80-1AEC5D07046F}" type="pres">
      <dgm:prSet presAssocID="{ADE57CBC-F8E3-4237-BCBD-C100C38ACE1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28E9B17-9463-4B91-AEA0-E28F34EE7845}" type="presOf" srcId="{9873E240-EA18-4A08-B7DC-611C8031AFE2}" destId="{AD96A618-8783-48D5-AC7F-DD69B2854B97}" srcOrd="0" destOrd="0" presId="urn:microsoft.com/office/officeart/2005/8/layout/venn1"/>
    <dgm:cxn modelId="{EBDF532D-15CB-40FB-9F2F-B42658FCF498}" type="presOf" srcId="{ADE57CBC-F8E3-4237-BCBD-C100C38ACE11}" destId="{F80FC424-B80F-48DB-8F80-1AEC5D07046F}" srcOrd="1" destOrd="0" presId="urn:microsoft.com/office/officeart/2005/8/layout/venn1"/>
    <dgm:cxn modelId="{BCB1A82E-9591-4D0F-B1EB-8B3E871F60C2}" srcId="{B3BD860E-B274-4A86-9219-65E4BB8E7C6D}" destId="{47676573-CDAD-43AE-91AE-569B910867A0}" srcOrd="1" destOrd="0" parTransId="{A908B1B3-E171-4501-AEAE-397AD6E58041}" sibTransId="{611C936B-2FD4-45BA-BF90-1DCFB413E314}"/>
    <dgm:cxn modelId="{BA195776-0D14-49E7-B460-973A728470A0}" type="presOf" srcId="{47676573-CDAD-43AE-91AE-569B910867A0}" destId="{7449B84B-EF31-48DD-943F-BF0C7AD4F561}" srcOrd="0" destOrd="0" presId="urn:microsoft.com/office/officeart/2005/8/layout/venn1"/>
    <dgm:cxn modelId="{BA241457-B30C-41B8-ACD6-8443F7C9787A}" type="presOf" srcId="{ADE57CBC-F8E3-4237-BCBD-C100C38ACE11}" destId="{59C553DB-0987-4439-8A39-ED30BF9DCEB4}" srcOrd="0" destOrd="0" presId="urn:microsoft.com/office/officeart/2005/8/layout/venn1"/>
    <dgm:cxn modelId="{B6175B7D-9758-487D-A824-0391CF0202CD}" srcId="{B3BD860E-B274-4A86-9219-65E4BB8E7C6D}" destId="{ADE57CBC-F8E3-4237-BCBD-C100C38ACE11}" srcOrd="2" destOrd="0" parTransId="{56DE1245-640B-4ACB-95D4-12D3A23D3372}" sibTransId="{90B1E55F-F792-47A3-AA15-F9FAC56B6244}"/>
    <dgm:cxn modelId="{163627E8-1EF4-4CC3-842E-1BEE314ABB46}" srcId="{B3BD860E-B274-4A86-9219-65E4BB8E7C6D}" destId="{9873E240-EA18-4A08-B7DC-611C8031AFE2}" srcOrd="0" destOrd="0" parTransId="{E2A61C64-5A98-4CDC-90D4-C043A3F398CB}" sibTransId="{C4565152-0784-4C72-A6D8-06294D341B82}"/>
    <dgm:cxn modelId="{10925DEB-A61D-4C79-9E24-DF070C97DCEF}" type="presOf" srcId="{B3BD860E-B274-4A86-9219-65E4BB8E7C6D}" destId="{CF38D125-DAF7-44CE-9BFD-9508E1A6878E}" srcOrd="0" destOrd="0" presId="urn:microsoft.com/office/officeart/2005/8/layout/venn1"/>
    <dgm:cxn modelId="{2263A6F1-C441-473B-B813-F8D576967FAC}" type="presOf" srcId="{9873E240-EA18-4A08-B7DC-611C8031AFE2}" destId="{93479E22-4543-44E8-92D8-5894066179B4}" srcOrd="1" destOrd="0" presId="urn:microsoft.com/office/officeart/2005/8/layout/venn1"/>
    <dgm:cxn modelId="{FFFC3AFF-D5EC-43FD-82E2-A85D2173767F}" type="presOf" srcId="{47676573-CDAD-43AE-91AE-569B910867A0}" destId="{61CCEF7B-5B17-423D-9942-2A1B62348F1D}" srcOrd="1" destOrd="0" presId="urn:microsoft.com/office/officeart/2005/8/layout/venn1"/>
    <dgm:cxn modelId="{C2973F69-5F5C-4305-B921-A63C7F8873A9}" type="presParOf" srcId="{CF38D125-DAF7-44CE-9BFD-9508E1A6878E}" destId="{AD96A618-8783-48D5-AC7F-DD69B2854B97}" srcOrd="0" destOrd="0" presId="urn:microsoft.com/office/officeart/2005/8/layout/venn1"/>
    <dgm:cxn modelId="{7F462217-6009-45F2-80DF-BAB3605AF144}" type="presParOf" srcId="{CF38D125-DAF7-44CE-9BFD-9508E1A6878E}" destId="{93479E22-4543-44E8-92D8-5894066179B4}" srcOrd="1" destOrd="0" presId="urn:microsoft.com/office/officeart/2005/8/layout/venn1"/>
    <dgm:cxn modelId="{3A245D56-3C59-430A-907F-72B14CAB8E83}" type="presParOf" srcId="{CF38D125-DAF7-44CE-9BFD-9508E1A6878E}" destId="{7449B84B-EF31-48DD-943F-BF0C7AD4F561}" srcOrd="2" destOrd="0" presId="urn:microsoft.com/office/officeart/2005/8/layout/venn1"/>
    <dgm:cxn modelId="{63092311-A549-4F50-A8A7-AF71ABACB222}" type="presParOf" srcId="{CF38D125-DAF7-44CE-9BFD-9508E1A6878E}" destId="{61CCEF7B-5B17-423D-9942-2A1B62348F1D}" srcOrd="3" destOrd="0" presId="urn:microsoft.com/office/officeart/2005/8/layout/venn1"/>
    <dgm:cxn modelId="{F0339E7B-6D4F-4E71-95FB-0A777012CAB2}" type="presParOf" srcId="{CF38D125-DAF7-44CE-9BFD-9508E1A6878E}" destId="{59C553DB-0987-4439-8A39-ED30BF9DCEB4}" srcOrd="4" destOrd="0" presId="urn:microsoft.com/office/officeart/2005/8/layout/venn1"/>
    <dgm:cxn modelId="{D28D480A-21CF-4905-A349-665F7A529FAC}" type="presParOf" srcId="{CF38D125-DAF7-44CE-9BFD-9508E1A6878E}" destId="{F80FC424-B80F-48DB-8F80-1AEC5D07046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BD860E-B274-4A86-9219-65E4BB8E7C6D}" type="doc">
      <dgm:prSet loTypeId="urn:microsoft.com/office/officeart/2005/8/layout/venn1" loCatId="relationship" qsTypeId="urn:microsoft.com/office/officeart/2005/8/quickstyle/simple3" qsCatId="simple" csTypeId="urn:microsoft.com/office/officeart/2005/8/colors/colorful5" csCatId="colorful" phldr="1"/>
      <dgm:spPr/>
    </dgm:pt>
    <dgm:pt modelId="{9873E240-EA18-4A08-B7DC-611C8031AFE2}">
      <dgm:prSet phldrT="[Text]"/>
      <dgm:spPr/>
      <dgm:t>
        <a:bodyPr/>
        <a:lstStyle/>
        <a:p>
          <a:r>
            <a:rPr lang="en-US" dirty="0"/>
            <a:t>Map Information</a:t>
          </a:r>
        </a:p>
      </dgm:t>
    </dgm:pt>
    <dgm:pt modelId="{E2A61C64-5A98-4CDC-90D4-C043A3F398CB}" type="parTrans" cxnId="{163627E8-1EF4-4CC3-842E-1BEE314ABB46}">
      <dgm:prSet/>
      <dgm:spPr/>
      <dgm:t>
        <a:bodyPr/>
        <a:lstStyle/>
        <a:p>
          <a:endParaRPr lang="en-US"/>
        </a:p>
      </dgm:t>
    </dgm:pt>
    <dgm:pt modelId="{C4565152-0784-4C72-A6D8-06294D341B82}" type="sibTrans" cxnId="{163627E8-1EF4-4CC3-842E-1BEE314ABB46}">
      <dgm:prSet/>
      <dgm:spPr/>
      <dgm:t>
        <a:bodyPr/>
        <a:lstStyle/>
        <a:p>
          <a:endParaRPr lang="en-US"/>
        </a:p>
      </dgm:t>
    </dgm:pt>
    <dgm:pt modelId="{47676573-CDAD-43AE-91AE-569B910867A0}">
      <dgm:prSet phldrT="[Text]"/>
      <dgm:spPr/>
      <dgm:t>
        <a:bodyPr/>
        <a:lstStyle/>
        <a:p>
          <a:r>
            <a:rPr lang="en-US" dirty="0"/>
            <a:t>Route Planning</a:t>
          </a:r>
        </a:p>
      </dgm:t>
    </dgm:pt>
    <dgm:pt modelId="{A908B1B3-E171-4501-AEAE-397AD6E58041}" type="parTrans" cxnId="{BCB1A82E-9591-4D0F-B1EB-8B3E871F60C2}">
      <dgm:prSet/>
      <dgm:spPr/>
      <dgm:t>
        <a:bodyPr/>
        <a:lstStyle/>
        <a:p>
          <a:endParaRPr lang="en-US"/>
        </a:p>
      </dgm:t>
    </dgm:pt>
    <dgm:pt modelId="{611C936B-2FD4-45BA-BF90-1DCFB413E314}" type="sibTrans" cxnId="{BCB1A82E-9591-4D0F-B1EB-8B3E871F60C2}">
      <dgm:prSet/>
      <dgm:spPr/>
      <dgm:t>
        <a:bodyPr/>
        <a:lstStyle/>
        <a:p>
          <a:endParaRPr lang="en-US"/>
        </a:p>
      </dgm:t>
    </dgm:pt>
    <dgm:pt modelId="{ADE57CBC-F8E3-4237-BCBD-C100C38ACE11}">
      <dgm:prSet phldrT="[Text]"/>
      <dgm:spPr/>
      <dgm:t>
        <a:bodyPr/>
        <a:lstStyle/>
        <a:p>
          <a:r>
            <a:rPr lang="en-US" dirty="0"/>
            <a:t>POI Discovery</a:t>
          </a:r>
        </a:p>
      </dgm:t>
    </dgm:pt>
    <dgm:pt modelId="{56DE1245-640B-4ACB-95D4-12D3A23D3372}" type="parTrans" cxnId="{B6175B7D-9758-487D-A824-0391CF0202CD}">
      <dgm:prSet/>
      <dgm:spPr/>
      <dgm:t>
        <a:bodyPr/>
        <a:lstStyle/>
        <a:p>
          <a:endParaRPr lang="en-US"/>
        </a:p>
      </dgm:t>
    </dgm:pt>
    <dgm:pt modelId="{90B1E55F-F792-47A3-AA15-F9FAC56B6244}" type="sibTrans" cxnId="{B6175B7D-9758-487D-A824-0391CF0202CD}">
      <dgm:prSet/>
      <dgm:spPr/>
      <dgm:t>
        <a:bodyPr/>
        <a:lstStyle/>
        <a:p>
          <a:endParaRPr lang="en-US"/>
        </a:p>
      </dgm:t>
    </dgm:pt>
    <dgm:pt modelId="{CF38D125-DAF7-44CE-9BFD-9508E1A6878E}" type="pres">
      <dgm:prSet presAssocID="{B3BD860E-B274-4A86-9219-65E4BB8E7C6D}" presName="compositeShape" presStyleCnt="0">
        <dgm:presLayoutVars>
          <dgm:chMax val="7"/>
          <dgm:dir/>
          <dgm:resizeHandles val="exact"/>
        </dgm:presLayoutVars>
      </dgm:prSet>
      <dgm:spPr/>
    </dgm:pt>
    <dgm:pt modelId="{AD96A618-8783-48D5-AC7F-DD69B2854B97}" type="pres">
      <dgm:prSet presAssocID="{9873E240-EA18-4A08-B7DC-611C8031AFE2}" presName="circ1" presStyleLbl="vennNode1" presStyleIdx="0" presStyleCnt="3"/>
      <dgm:spPr/>
    </dgm:pt>
    <dgm:pt modelId="{93479E22-4543-44E8-92D8-5894066179B4}" type="pres">
      <dgm:prSet presAssocID="{9873E240-EA18-4A08-B7DC-611C8031AFE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449B84B-EF31-48DD-943F-BF0C7AD4F561}" type="pres">
      <dgm:prSet presAssocID="{47676573-CDAD-43AE-91AE-569B910867A0}" presName="circ2" presStyleLbl="vennNode1" presStyleIdx="1" presStyleCnt="3"/>
      <dgm:spPr/>
    </dgm:pt>
    <dgm:pt modelId="{61CCEF7B-5B17-423D-9942-2A1B62348F1D}" type="pres">
      <dgm:prSet presAssocID="{47676573-CDAD-43AE-91AE-569B910867A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9C553DB-0987-4439-8A39-ED30BF9DCEB4}" type="pres">
      <dgm:prSet presAssocID="{ADE57CBC-F8E3-4237-BCBD-C100C38ACE11}" presName="circ3" presStyleLbl="vennNode1" presStyleIdx="2" presStyleCnt="3"/>
      <dgm:spPr/>
    </dgm:pt>
    <dgm:pt modelId="{F80FC424-B80F-48DB-8F80-1AEC5D07046F}" type="pres">
      <dgm:prSet presAssocID="{ADE57CBC-F8E3-4237-BCBD-C100C38ACE1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B4FB925-2B0A-4896-894E-518FE81528B5}" type="presOf" srcId="{47676573-CDAD-43AE-91AE-569B910867A0}" destId="{7449B84B-EF31-48DD-943F-BF0C7AD4F561}" srcOrd="0" destOrd="0" presId="urn:microsoft.com/office/officeart/2005/8/layout/venn1"/>
    <dgm:cxn modelId="{ABF3B22D-4F1E-4A15-B6D5-2A310885448F}" type="presOf" srcId="{B3BD860E-B274-4A86-9219-65E4BB8E7C6D}" destId="{CF38D125-DAF7-44CE-9BFD-9508E1A6878E}" srcOrd="0" destOrd="0" presId="urn:microsoft.com/office/officeart/2005/8/layout/venn1"/>
    <dgm:cxn modelId="{BCB1A82E-9591-4D0F-B1EB-8B3E871F60C2}" srcId="{B3BD860E-B274-4A86-9219-65E4BB8E7C6D}" destId="{47676573-CDAD-43AE-91AE-569B910867A0}" srcOrd="1" destOrd="0" parTransId="{A908B1B3-E171-4501-AEAE-397AD6E58041}" sibTransId="{611C936B-2FD4-45BA-BF90-1DCFB413E314}"/>
    <dgm:cxn modelId="{B6175B7D-9758-487D-A824-0391CF0202CD}" srcId="{B3BD860E-B274-4A86-9219-65E4BB8E7C6D}" destId="{ADE57CBC-F8E3-4237-BCBD-C100C38ACE11}" srcOrd="2" destOrd="0" parTransId="{56DE1245-640B-4ACB-95D4-12D3A23D3372}" sibTransId="{90B1E55F-F792-47A3-AA15-F9FAC56B6244}"/>
    <dgm:cxn modelId="{256F6288-6B0B-47EC-9F1A-E3868A9194C0}" type="presOf" srcId="{9873E240-EA18-4A08-B7DC-611C8031AFE2}" destId="{93479E22-4543-44E8-92D8-5894066179B4}" srcOrd="1" destOrd="0" presId="urn:microsoft.com/office/officeart/2005/8/layout/venn1"/>
    <dgm:cxn modelId="{9D7656AE-88E8-48FB-9494-58939995626F}" type="presOf" srcId="{ADE57CBC-F8E3-4237-BCBD-C100C38ACE11}" destId="{F80FC424-B80F-48DB-8F80-1AEC5D07046F}" srcOrd="1" destOrd="0" presId="urn:microsoft.com/office/officeart/2005/8/layout/venn1"/>
    <dgm:cxn modelId="{017C98AE-060C-48B1-8718-F2E241B8AA68}" type="presOf" srcId="{9873E240-EA18-4A08-B7DC-611C8031AFE2}" destId="{AD96A618-8783-48D5-AC7F-DD69B2854B97}" srcOrd="0" destOrd="0" presId="urn:microsoft.com/office/officeart/2005/8/layout/venn1"/>
    <dgm:cxn modelId="{008032C1-F03B-4005-8F1E-0D0ECBF5F159}" type="presOf" srcId="{ADE57CBC-F8E3-4237-BCBD-C100C38ACE11}" destId="{59C553DB-0987-4439-8A39-ED30BF9DCEB4}" srcOrd="0" destOrd="0" presId="urn:microsoft.com/office/officeart/2005/8/layout/venn1"/>
    <dgm:cxn modelId="{F90588E7-6F75-4913-A8D9-29EDC1CB2AD6}" type="presOf" srcId="{47676573-CDAD-43AE-91AE-569B910867A0}" destId="{61CCEF7B-5B17-423D-9942-2A1B62348F1D}" srcOrd="1" destOrd="0" presId="urn:microsoft.com/office/officeart/2005/8/layout/venn1"/>
    <dgm:cxn modelId="{163627E8-1EF4-4CC3-842E-1BEE314ABB46}" srcId="{B3BD860E-B274-4A86-9219-65E4BB8E7C6D}" destId="{9873E240-EA18-4A08-B7DC-611C8031AFE2}" srcOrd="0" destOrd="0" parTransId="{E2A61C64-5A98-4CDC-90D4-C043A3F398CB}" sibTransId="{C4565152-0784-4C72-A6D8-06294D341B82}"/>
    <dgm:cxn modelId="{91611448-E237-472A-9516-5D5C7F6AF2E4}" type="presParOf" srcId="{CF38D125-DAF7-44CE-9BFD-9508E1A6878E}" destId="{AD96A618-8783-48D5-AC7F-DD69B2854B97}" srcOrd="0" destOrd="0" presId="urn:microsoft.com/office/officeart/2005/8/layout/venn1"/>
    <dgm:cxn modelId="{4191D20C-A9FE-460D-BF65-B423FF08F40C}" type="presParOf" srcId="{CF38D125-DAF7-44CE-9BFD-9508E1A6878E}" destId="{93479E22-4543-44E8-92D8-5894066179B4}" srcOrd="1" destOrd="0" presId="urn:microsoft.com/office/officeart/2005/8/layout/venn1"/>
    <dgm:cxn modelId="{66D525C7-F49F-4EB0-ACF0-86276B8570C2}" type="presParOf" srcId="{CF38D125-DAF7-44CE-9BFD-9508E1A6878E}" destId="{7449B84B-EF31-48DD-943F-BF0C7AD4F561}" srcOrd="2" destOrd="0" presId="urn:microsoft.com/office/officeart/2005/8/layout/venn1"/>
    <dgm:cxn modelId="{35F614D1-99A9-44DD-9DC5-17F3BB940A40}" type="presParOf" srcId="{CF38D125-DAF7-44CE-9BFD-9508E1A6878E}" destId="{61CCEF7B-5B17-423D-9942-2A1B62348F1D}" srcOrd="3" destOrd="0" presId="urn:microsoft.com/office/officeart/2005/8/layout/venn1"/>
    <dgm:cxn modelId="{4C69B0E4-8FD9-45DE-9445-A61B290F6FB1}" type="presParOf" srcId="{CF38D125-DAF7-44CE-9BFD-9508E1A6878E}" destId="{59C553DB-0987-4439-8A39-ED30BF9DCEB4}" srcOrd="4" destOrd="0" presId="urn:microsoft.com/office/officeart/2005/8/layout/venn1"/>
    <dgm:cxn modelId="{BBF81F6D-F1E3-4B27-9C57-9255295AFC41}" type="presParOf" srcId="{CF38D125-DAF7-44CE-9BFD-9508E1A6878E}" destId="{F80FC424-B80F-48DB-8F80-1AEC5D07046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BD860E-B274-4A86-9219-65E4BB8E7C6D}" type="doc">
      <dgm:prSet loTypeId="urn:microsoft.com/office/officeart/2005/8/layout/venn1" loCatId="relationship" qsTypeId="urn:microsoft.com/office/officeart/2005/8/quickstyle/simple3" qsCatId="simple" csTypeId="urn:microsoft.com/office/officeart/2005/8/colors/colorful5" csCatId="colorful" phldr="1"/>
      <dgm:spPr/>
    </dgm:pt>
    <dgm:pt modelId="{9873E240-EA18-4A08-B7DC-611C8031AFE2}">
      <dgm:prSet phldrT="[Text]"/>
      <dgm:spPr/>
      <dgm:t>
        <a:bodyPr/>
        <a:lstStyle/>
        <a:p>
          <a:r>
            <a:rPr lang="en-US" dirty="0"/>
            <a:t>Map Information</a:t>
          </a:r>
        </a:p>
      </dgm:t>
    </dgm:pt>
    <dgm:pt modelId="{E2A61C64-5A98-4CDC-90D4-C043A3F398CB}" type="parTrans" cxnId="{163627E8-1EF4-4CC3-842E-1BEE314ABB46}">
      <dgm:prSet/>
      <dgm:spPr/>
      <dgm:t>
        <a:bodyPr/>
        <a:lstStyle/>
        <a:p>
          <a:endParaRPr lang="en-US"/>
        </a:p>
      </dgm:t>
    </dgm:pt>
    <dgm:pt modelId="{C4565152-0784-4C72-A6D8-06294D341B82}" type="sibTrans" cxnId="{163627E8-1EF4-4CC3-842E-1BEE314ABB46}">
      <dgm:prSet/>
      <dgm:spPr/>
      <dgm:t>
        <a:bodyPr/>
        <a:lstStyle/>
        <a:p>
          <a:endParaRPr lang="en-US"/>
        </a:p>
      </dgm:t>
    </dgm:pt>
    <dgm:pt modelId="{47676573-CDAD-43AE-91AE-569B910867A0}">
      <dgm:prSet phldrT="[Text]"/>
      <dgm:spPr/>
      <dgm:t>
        <a:bodyPr/>
        <a:lstStyle/>
        <a:p>
          <a:r>
            <a:rPr lang="en-US" dirty="0"/>
            <a:t>Route Planning</a:t>
          </a:r>
        </a:p>
      </dgm:t>
    </dgm:pt>
    <dgm:pt modelId="{A908B1B3-E171-4501-AEAE-397AD6E58041}" type="parTrans" cxnId="{BCB1A82E-9591-4D0F-B1EB-8B3E871F60C2}">
      <dgm:prSet/>
      <dgm:spPr/>
      <dgm:t>
        <a:bodyPr/>
        <a:lstStyle/>
        <a:p>
          <a:endParaRPr lang="en-US"/>
        </a:p>
      </dgm:t>
    </dgm:pt>
    <dgm:pt modelId="{611C936B-2FD4-45BA-BF90-1DCFB413E314}" type="sibTrans" cxnId="{BCB1A82E-9591-4D0F-B1EB-8B3E871F60C2}">
      <dgm:prSet/>
      <dgm:spPr/>
      <dgm:t>
        <a:bodyPr/>
        <a:lstStyle/>
        <a:p>
          <a:endParaRPr lang="en-US"/>
        </a:p>
      </dgm:t>
    </dgm:pt>
    <dgm:pt modelId="{ADE57CBC-F8E3-4237-BCBD-C100C38ACE11}">
      <dgm:prSet phldrT="[Text]"/>
      <dgm:spPr/>
      <dgm:t>
        <a:bodyPr/>
        <a:lstStyle/>
        <a:p>
          <a:r>
            <a:rPr lang="en-US" dirty="0"/>
            <a:t>POI Discovery</a:t>
          </a:r>
        </a:p>
      </dgm:t>
    </dgm:pt>
    <dgm:pt modelId="{56DE1245-640B-4ACB-95D4-12D3A23D3372}" type="parTrans" cxnId="{B6175B7D-9758-487D-A824-0391CF0202CD}">
      <dgm:prSet/>
      <dgm:spPr/>
      <dgm:t>
        <a:bodyPr/>
        <a:lstStyle/>
        <a:p>
          <a:endParaRPr lang="en-US"/>
        </a:p>
      </dgm:t>
    </dgm:pt>
    <dgm:pt modelId="{90B1E55F-F792-47A3-AA15-F9FAC56B6244}" type="sibTrans" cxnId="{B6175B7D-9758-487D-A824-0391CF0202CD}">
      <dgm:prSet/>
      <dgm:spPr/>
      <dgm:t>
        <a:bodyPr/>
        <a:lstStyle/>
        <a:p>
          <a:endParaRPr lang="en-US"/>
        </a:p>
      </dgm:t>
    </dgm:pt>
    <dgm:pt modelId="{CF38D125-DAF7-44CE-9BFD-9508E1A6878E}" type="pres">
      <dgm:prSet presAssocID="{B3BD860E-B274-4A86-9219-65E4BB8E7C6D}" presName="compositeShape" presStyleCnt="0">
        <dgm:presLayoutVars>
          <dgm:chMax val="7"/>
          <dgm:dir/>
          <dgm:resizeHandles val="exact"/>
        </dgm:presLayoutVars>
      </dgm:prSet>
      <dgm:spPr/>
    </dgm:pt>
    <dgm:pt modelId="{AD96A618-8783-48D5-AC7F-DD69B2854B97}" type="pres">
      <dgm:prSet presAssocID="{9873E240-EA18-4A08-B7DC-611C8031AFE2}" presName="circ1" presStyleLbl="vennNode1" presStyleIdx="0" presStyleCnt="3"/>
      <dgm:spPr/>
    </dgm:pt>
    <dgm:pt modelId="{93479E22-4543-44E8-92D8-5894066179B4}" type="pres">
      <dgm:prSet presAssocID="{9873E240-EA18-4A08-B7DC-611C8031AFE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449B84B-EF31-48DD-943F-BF0C7AD4F561}" type="pres">
      <dgm:prSet presAssocID="{47676573-CDAD-43AE-91AE-569B910867A0}" presName="circ2" presStyleLbl="vennNode1" presStyleIdx="1" presStyleCnt="3"/>
      <dgm:spPr/>
    </dgm:pt>
    <dgm:pt modelId="{61CCEF7B-5B17-423D-9942-2A1B62348F1D}" type="pres">
      <dgm:prSet presAssocID="{47676573-CDAD-43AE-91AE-569B910867A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9C553DB-0987-4439-8A39-ED30BF9DCEB4}" type="pres">
      <dgm:prSet presAssocID="{ADE57CBC-F8E3-4237-BCBD-C100C38ACE11}" presName="circ3" presStyleLbl="vennNode1" presStyleIdx="2" presStyleCnt="3"/>
      <dgm:spPr/>
    </dgm:pt>
    <dgm:pt modelId="{F80FC424-B80F-48DB-8F80-1AEC5D07046F}" type="pres">
      <dgm:prSet presAssocID="{ADE57CBC-F8E3-4237-BCBD-C100C38ACE1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A624307-1B7C-48C1-9873-D379CAD80BC6}" type="presOf" srcId="{47676573-CDAD-43AE-91AE-569B910867A0}" destId="{61CCEF7B-5B17-423D-9942-2A1B62348F1D}" srcOrd="1" destOrd="0" presId="urn:microsoft.com/office/officeart/2005/8/layout/venn1"/>
    <dgm:cxn modelId="{C03AAB0B-07EF-4B71-9CFB-D4AA4EE57E11}" type="presOf" srcId="{9873E240-EA18-4A08-B7DC-611C8031AFE2}" destId="{93479E22-4543-44E8-92D8-5894066179B4}" srcOrd="1" destOrd="0" presId="urn:microsoft.com/office/officeart/2005/8/layout/venn1"/>
    <dgm:cxn modelId="{BCB1A82E-9591-4D0F-B1EB-8B3E871F60C2}" srcId="{B3BD860E-B274-4A86-9219-65E4BB8E7C6D}" destId="{47676573-CDAD-43AE-91AE-569B910867A0}" srcOrd="1" destOrd="0" parTransId="{A908B1B3-E171-4501-AEAE-397AD6E58041}" sibTransId="{611C936B-2FD4-45BA-BF90-1DCFB413E314}"/>
    <dgm:cxn modelId="{C6D6F732-AE84-4C4F-87A2-1FABE26396BC}" type="presOf" srcId="{9873E240-EA18-4A08-B7DC-611C8031AFE2}" destId="{AD96A618-8783-48D5-AC7F-DD69B2854B97}" srcOrd="0" destOrd="0" presId="urn:microsoft.com/office/officeart/2005/8/layout/venn1"/>
    <dgm:cxn modelId="{6260DA39-A94D-44A0-9A9A-414EA4362E8A}" type="presOf" srcId="{47676573-CDAD-43AE-91AE-569B910867A0}" destId="{7449B84B-EF31-48DD-943F-BF0C7AD4F561}" srcOrd="0" destOrd="0" presId="urn:microsoft.com/office/officeart/2005/8/layout/venn1"/>
    <dgm:cxn modelId="{0D87AB3C-3E48-452D-A7FA-26B944A88564}" type="presOf" srcId="{ADE57CBC-F8E3-4237-BCBD-C100C38ACE11}" destId="{59C553DB-0987-4439-8A39-ED30BF9DCEB4}" srcOrd="0" destOrd="0" presId="urn:microsoft.com/office/officeart/2005/8/layout/venn1"/>
    <dgm:cxn modelId="{1425DE67-ECCB-42D1-8C41-C818293EC608}" type="presOf" srcId="{ADE57CBC-F8E3-4237-BCBD-C100C38ACE11}" destId="{F80FC424-B80F-48DB-8F80-1AEC5D07046F}" srcOrd="1" destOrd="0" presId="urn:microsoft.com/office/officeart/2005/8/layout/venn1"/>
    <dgm:cxn modelId="{B6175B7D-9758-487D-A824-0391CF0202CD}" srcId="{B3BD860E-B274-4A86-9219-65E4BB8E7C6D}" destId="{ADE57CBC-F8E3-4237-BCBD-C100C38ACE11}" srcOrd="2" destOrd="0" parTransId="{56DE1245-640B-4ACB-95D4-12D3A23D3372}" sibTransId="{90B1E55F-F792-47A3-AA15-F9FAC56B6244}"/>
    <dgm:cxn modelId="{4346D7CB-5A78-4560-B038-C52982ABE7E7}" type="presOf" srcId="{B3BD860E-B274-4A86-9219-65E4BB8E7C6D}" destId="{CF38D125-DAF7-44CE-9BFD-9508E1A6878E}" srcOrd="0" destOrd="0" presId="urn:microsoft.com/office/officeart/2005/8/layout/venn1"/>
    <dgm:cxn modelId="{163627E8-1EF4-4CC3-842E-1BEE314ABB46}" srcId="{B3BD860E-B274-4A86-9219-65E4BB8E7C6D}" destId="{9873E240-EA18-4A08-B7DC-611C8031AFE2}" srcOrd="0" destOrd="0" parTransId="{E2A61C64-5A98-4CDC-90D4-C043A3F398CB}" sibTransId="{C4565152-0784-4C72-A6D8-06294D341B82}"/>
    <dgm:cxn modelId="{68DE93FF-100A-4E99-AF3F-2230C9E3627A}" type="presParOf" srcId="{CF38D125-DAF7-44CE-9BFD-9508E1A6878E}" destId="{AD96A618-8783-48D5-AC7F-DD69B2854B97}" srcOrd="0" destOrd="0" presId="urn:microsoft.com/office/officeart/2005/8/layout/venn1"/>
    <dgm:cxn modelId="{DFA2F941-686B-4F38-A65F-C5295ABB6E29}" type="presParOf" srcId="{CF38D125-DAF7-44CE-9BFD-9508E1A6878E}" destId="{93479E22-4543-44E8-92D8-5894066179B4}" srcOrd="1" destOrd="0" presId="urn:microsoft.com/office/officeart/2005/8/layout/venn1"/>
    <dgm:cxn modelId="{7F5AF375-1006-436A-98C2-929000A7FCBB}" type="presParOf" srcId="{CF38D125-DAF7-44CE-9BFD-9508E1A6878E}" destId="{7449B84B-EF31-48DD-943F-BF0C7AD4F561}" srcOrd="2" destOrd="0" presId="urn:microsoft.com/office/officeart/2005/8/layout/venn1"/>
    <dgm:cxn modelId="{6D010135-027D-43D8-934C-2D7C111CA08D}" type="presParOf" srcId="{CF38D125-DAF7-44CE-9BFD-9508E1A6878E}" destId="{61CCEF7B-5B17-423D-9942-2A1B62348F1D}" srcOrd="3" destOrd="0" presId="urn:microsoft.com/office/officeart/2005/8/layout/venn1"/>
    <dgm:cxn modelId="{80618763-FF4D-42EF-BE99-56BDFE09200C}" type="presParOf" srcId="{CF38D125-DAF7-44CE-9BFD-9508E1A6878E}" destId="{59C553DB-0987-4439-8A39-ED30BF9DCEB4}" srcOrd="4" destOrd="0" presId="urn:microsoft.com/office/officeart/2005/8/layout/venn1"/>
    <dgm:cxn modelId="{89EF551D-CA28-4C5C-9BDD-184CA3393CBA}" type="presParOf" srcId="{CF38D125-DAF7-44CE-9BFD-9508E1A6878E}" destId="{F80FC424-B80F-48DB-8F80-1AEC5D07046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BD860E-B274-4A86-9219-65E4BB8E7C6D}" type="doc">
      <dgm:prSet loTypeId="urn:microsoft.com/office/officeart/2005/8/layout/venn1" loCatId="relationship" qsTypeId="urn:microsoft.com/office/officeart/2005/8/quickstyle/simple3" qsCatId="simple" csTypeId="urn:microsoft.com/office/officeart/2005/8/colors/colorful5" csCatId="colorful" phldr="1"/>
      <dgm:spPr/>
    </dgm:pt>
    <dgm:pt modelId="{9873E240-EA18-4A08-B7DC-611C8031AFE2}">
      <dgm:prSet phldrT="[Text]"/>
      <dgm:spPr/>
      <dgm:t>
        <a:bodyPr/>
        <a:lstStyle/>
        <a:p>
          <a:r>
            <a:rPr lang="en-US" dirty="0"/>
            <a:t>Map Information</a:t>
          </a:r>
        </a:p>
      </dgm:t>
    </dgm:pt>
    <dgm:pt modelId="{E2A61C64-5A98-4CDC-90D4-C043A3F398CB}" type="parTrans" cxnId="{163627E8-1EF4-4CC3-842E-1BEE314ABB46}">
      <dgm:prSet/>
      <dgm:spPr/>
      <dgm:t>
        <a:bodyPr/>
        <a:lstStyle/>
        <a:p>
          <a:endParaRPr lang="en-US"/>
        </a:p>
      </dgm:t>
    </dgm:pt>
    <dgm:pt modelId="{C4565152-0784-4C72-A6D8-06294D341B82}" type="sibTrans" cxnId="{163627E8-1EF4-4CC3-842E-1BEE314ABB46}">
      <dgm:prSet/>
      <dgm:spPr/>
      <dgm:t>
        <a:bodyPr/>
        <a:lstStyle/>
        <a:p>
          <a:endParaRPr lang="en-US"/>
        </a:p>
      </dgm:t>
    </dgm:pt>
    <dgm:pt modelId="{47676573-CDAD-43AE-91AE-569B910867A0}">
      <dgm:prSet phldrT="[Text]"/>
      <dgm:spPr/>
      <dgm:t>
        <a:bodyPr/>
        <a:lstStyle/>
        <a:p>
          <a:r>
            <a:rPr lang="en-US" dirty="0"/>
            <a:t>Route Planning</a:t>
          </a:r>
        </a:p>
      </dgm:t>
    </dgm:pt>
    <dgm:pt modelId="{A908B1B3-E171-4501-AEAE-397AD6E58041}" type="parTrans" cxnId="{BCB1A82E-9591-4D0F-B1EB-8B3E871F60C2}">
      <dgm:prSet/>
      <dgm:spPr/>
      <dgm:t>
        <a:bodyPr/>
        <a:lstStyle/>
        <a:p>
          <a:endParaRPr lang="en-US"/>
        </a:p>
      </dgm:t>
    </dgm:pt>
    <dgm:pt modelId="{611C936B-2FD4-45BA-BF90-1DCFB413E314}" type="sibTrans" cxnId="{BCB1A82E-9591-4D0F-B1EB-8B3E871F60C2}">
      <dgm:prSet/>
      <dgm:spPr/>
      <dgm:t>
        <a:bodyPr/>
        <a:lstStyle/>
        <a:p>
          <a:endParaRPr lang="en-US"/>
        </a:p>
      </dgm:t>
    </dgm:pt>
    <dgm:pt modelId="{ADE57CBC-F8E3-4237-BCBD-C100C38ACE11}">
      <dgm:prSet phldrT="[Text]"/>
      <dgm:spPr/>
      <dgm:t>
        <a:bodyPr/>
        <a:lstStyle/>
        <a:p>
          <a:r>
            <a:rPr lang="en-US" dirty="0"/>
            <a:t>POI Discovery</a:t>
          </a:r>
        </a:p>
      </dgm:t>
    </dgm:pt>
    <dgm:pt modelId="{56DE1245-640B-4ACB-95D4-12D3A23D3372}" type="parTrans" cxnId="{B6175B7D-9758-487D-A824-0391CF0202CD}">
      <dgm:prSet/>
      <dgm:spPr/>
      <dgm:t>
        <a:bodyPr/>
        <a:lstStyle/>
        <a:p>
          <a:endParaRPr lang="en-US"/>
        </a:p>
      </dgm:t>
    </dgm:pt>
    <dgm:pt modelId="{90B1E55F-F792-47A3-AA15-F9FAC56B6244}" type="sibTrans" cxnId="{B6175B7D-9758-487D-A824-0391CF0202CD}">
      <dgm:prSet/>
      <dgm:spPr/>
      <dgm:t>
        <a:bodyPr/>
        <a:lstStyle/>
        <a:p>
          <a:endParaRPr lang="en-US"/>
        </a:p>
      </dgm:t>
    </dgm:pt>
    <dgm:pt modelId="{CF38D125-DAF7-44CE-9BFD-9508E1A6878E}" type="pres">
      <dgm:prSet presAssocID="{B3BD860E-B274-4A86-9219-65E4BB8E7C6D}" presName="compositeShape" presStyleCnt="0">
        <dgm:presLayoutVars>
          <dgm:chMax val="7"/>
          <dgm:dir/>
          <dgm:resizeHandles val="exact"/>
        </dgm:presLayoutVars>
      </dgm:prSet>
      <dgm:spPr/>
    </dgm:pt>
    <dgm:pt modelId="{AD96A618-8783-48D5-AC7F-DD69B2854B97}" type="pres">
      <dgm:prSet presAssocID="{9873E240-EA18-4A08-B7DC-611C8031AFE2}" presName="circ1" presStyleLbl="vennNode1" presStyleIdx="0" presStyleCnt="3"/>
      <dgm:spPr/>
    </dgm:pt>
    <dgm:pt modelId="{93479E22-4543-44E8-92D8-5894066179B4}" type="pres">
      <dgm:prSet presAssocID="{9873E240-EA18-4A08-B7DC-611C8031AFE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449B84B-EF31-48DD-943F-BF0C7AD4F561}" type="pres">
      <dgm:prSet presAssocID="{47676573-CDAD-43AE-91AE-569B910867A0}" presName="circ2" presStyleLbl="vennNode1" presStyleIdx="1" presStyleCnt="3"/>
      <dgm:spPr/>
    </dgm:pt>
    <dgm:pt modelId="{61CCEF7B-5B17-423D-9942-2A1B62348F1D}" type="pres">
      <dgm:prSet presAssocID="{47676573-CDAD-43AE-91AE-569B910867A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9C553DB-0987-4439-8A39-ED30BF9DCEB4}" type="pres">
      <dgm:prSet presAssocID="{ADE57CBC-F8E3-4237-BCBD-C100C38ACE11}" presName="circ3" presStyleLbl="vennNode1" presStyleIdx="2" presStyleCnt="3"/>
      <dgm:spPr/>
    </dgm:pt>
    <dgm:pt modelId="{F80FC424-B80F-48DB-8F80-1AEC5D07046F}" type="pres">
      <dgm:prSet presAssocID="{ADE57CBC-F8E3-4237-BCBD-C100C38ACE1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2A8E5A2A-BE54-4BE4-A899-F092686D7C52}" type="presOf" srcId="{9873E240-EA18-4A08-B7DC-611C8031AFE2}" destId="{AD96A618-8783-48D5-AC7F-DD69B2854B97}" srcOrd="0" destOrd="0" presId="urn:microsoft.com/office/officeart/2005/8/layout/venn1"/>
    <dgm:cxn modelId="{BCB1A82E-9591-4D0F-B1EB-8B3E871F60C2}" srcId="{B3BD860E-B274-4A86-9219-65E4BB8E7C6D}" destId="{47676573-CDAD-43AE-91AE-569B910867A0}" srcOrd="1" destOrd="0" parTransId="{A908B1B3-E171-4501-AEAE-397AD6E58041}" sibTransId="{611C936B-2FD4-45BA-BF90-1DCFB413E314}"/>
    <dgm:cxn modelId="{381DFB52-F576-4CB2-ACE3-AE1CBD05122E}" type="presOf" srcId="{47676573-CDAD-43AE-91AE-569B910867A0}" destId="{7449B84B-EF31-48DD-943F-BF0C7AD4F561}" srcOrd="0" destOrd="0" presId="urn:microsoft.com/office/officeart/2005/8/layout/venn1"/>
    <dgm:cxn modelId="{663A8C58-DFA1-48E1-AF80-571A29CA5CC8}" type="presOf" srcId="{B3BD860E-B274-4A86-9219-65E4BB8E7C6D}" destId="{CF38D125-DAF7-44CE-9BFD-9508E1A6878E}" srcOrd="0" destOrd="0" presId="urn:microsoft.com/office/officeart/2005/8/layout/venn1"/>
    <dgm:cxn modelId="{B6175B7D-9758-487D-A824-0391CF0202CD}" srcId="{B3BD860E-B274-4A86-9219-65E4BB8E7C6D}" destId="{ADE57CBC-F8E3-4237-BCBD-C100C38ACE11}" srcOrd="2" destOrd="0" parTransId="{56DE1245-640B-4ACB-95D4-12D3A23D3372}" sibTransId="{90B1E55F-F792-47A3-AA15-F9FAC56B6244}"/>
    <dgm:cxn modelId="{E30A6699-EED4-44ED-B72C-99073CC5199F}" type="presOf" srcId="{47676573-CDAD-43AE-91AE-569B910867A0}" destId="{61CCEF7B-5B17-423D-9942-2A1B62348F1D}" srcOrd="1" destOrd="0" presId="urn:microsoft.com/office/officeart/2005/8/layout/venn1"/>
    <dgm:cxn modelId="{E4DB819D-252D-459F-8929-DE304355D142}" type="presOf" srcId="{ADE57CBC-F8E3-4237-BCBD-C100C38ACE11}" destId="{F80FC424-B80F-48DB-8F80-1AEC5D07046F}" srcOrd="1" destOrd="0" presId="urn:microsoft.com/office/officeart/2005/8/layout/venn1"/>
    <dgm:cxn modelId="{93B6F2D8-6485-4E3B-BF8A-71A5435FFAFA}" type="presOf" srcId="{9873E240-EA18-4A08-B7DC-611C8031AFE2}" destId="{93479E22-4543-44E8-92D8-5894066179B4}" srcOrd="1" destOrd="0" presId="urn:microsoft.com/office/officeart/2005/8/layout/venn1"/>
    <dgm:cxn modelId="{163627E8-1EF4-4CC3-842E-1BEE314ABB46}" srcId="{B3BD860E-B274-4A86-9219-65E4BB8E7C6D}" destId="{9873E240-EA18-4A08-B7DC-611C8031AFE2}" srcOrd="0" destOrd="0" parTransId="{E2A61C64-5A98-4CDC-90D4-C043A3F398CB}" sibTransId="{C4565152-0784-4C72-A6D8-06294D341B82}"/>
    <dgm:cxn modelId="{4C6256FD-B833-42E1-85EF-98676A16535A}" type="presOf" srcId="{ADE57CBC-F8E3-4237-BCBD-C100C38ACE11}" destId="{59C553DB-0987-4439-8A39-ED30BF9DCEB4}" srcOrd="0" destOrd="0" presId="urn:microsoft.com/office/officeart/2005/8/layout/venn1"/>
    <dgm:cxn modelId="{D5126093-0146-4738-8F43-1A89BEEF13A1}" type="presParOf" srcId="{CF38D125-DAF7-44CE-9BFD-9508E1A6878E}" destId="{AD96A618-8783-48D5-AC7F-DD69B2854B97}" srcOrd="0" destOrd="0" presId="urn:microsoft.com/office/officeart/2005/8/layout/venn1"/>
    <dgm:cxn modelId="{48D52F40-3580-4D4F-B273-2888CD4DE869}" type="presParOf" srcId="{CF38D125-DAF7-44CE-9BFD-9508E1A6878E}" destId="{93479E22-4543-44E8-92D8-5894066179B4}" srcOrd="1" destOrd="0" presId="urn:microsoft.com/office/officeart/2005/8/layout/venn1"/>
    <dgm:cxn modelId="{5613CFED-E4F9-441A-9CA0-137FCDF07353}" type="presParOf" srcId="{CF38D125-DAF7-44CE-9BFD-9508E1A6878E}" destId="{7449B84B-EF31-48DD-943F-BF0C7AD4F561}" srcOrd="2" destOrd="0" presId="urn:microsoft.com/office/officeart/2005/8/layout/venn1"/>
    <dgm:cxn modelId="{B0C90755-CC4B-49CB-83F9-72FC4A44F6EB}" type="presParOf" srcId="{CF38D125-DAF7-44CE-9BFD-9508E1A6878E}" destId="{61CCEF7B-5B17-423D-9942-2A1B62348F1D}" srcOrd="3" destOrd="0" presId="urn:microsoft.com/office/officeart/2005/8/layout/venn1"/>
    <dgm:cxn modelId="{C6FA12F3-0DE5-417D-8F66-AAFE00FE19C8}" type="presParOf" srcId="{CF38D125-DAF7-44CE-9BFD-9508E1A6878E}" destId="{59C553DB-0987-4439-8A39-ED30BF9DCEB4}" srcOrd="4" destOrd="0" presId="urn:microsoft.com/office/officeart/2005/8/layout/venn1"/>
    <dgm:cxn modelId="{A487C098-BFDB-41AA-B0BE-EBA5B658C8E0}" type="presParOf" srcId="{CF38D125-DAF7-44CE-9BFD-9508E1A6878E}" destId="{F80FC424-B80F-48DB-8F80-1AEC5D07046F}" srcOrd="5" destOrd="0" presId="urn:microsoft.com/office/officeart/2005/8/layout/venn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BD860E-B274-4A86-9219-65E4BB8E7C6D}" type="doc">
      <dgm:prSet loTypeId="urn:microsoft.com/office/officeart/2005/8/layout/venn1" loCatId="relationship" qsTypeId="urn:microsoft.com/office/officeart/2005/8/quickstyle/simple3" qsCatId="simple" csTypeId="urn:microsoft.com/office/officeart/2005/8/colors/colorful5" csCatId="colorful" phldr="1"/>
      <dgm:spPr/>
    </dgm:pt>
    <dgm:pt modelId="{9873E240-EA18-4A08-B7DC-611C8031AFE2}">
      <dgm:prSet phldrT="[Text]"/>
      <dgm:spPr/>
      <dgm:t>
        <a:bodyPr/>
        <a:lstStyle/>
        <a:p>
          <a:r>
            <a:rPr lang="en-US" dirty="0"/>
            <a:t>Map Information</a:t>
          </a:r>
        </a:p>
      </dgm:t>
    </dgm:pt>
    <dgm:pt modelId="{E2A61C64-5A98-4CDC-90D4-C043A3F398CB}" type="parTrans" cxnId="{163627E8-1EF4-4CC3-842E-1BEE314ABB46}">
      <dgm:prSet/>
      <dgm:spPr/>
      <dgm:t>
        <a:bodyPr/>
        <a:lstStyle/>
        <a:p>
          <a:endParaRPr lang="en-US"/>
        </a:p>
      </dgm:t>
    </dgm:pt>
    <dgm:pt modelId="{C4565152-0784-4C72-A6D8-06294D341B82}" type="sibTrans" cxnId="{163627E8-1EF4-4CC3-842E-1BEE314ABB46}">
      <dgm:prSet/>
      <dgm:spPr/>
      <dgm:t>
        <a:bodyPr/>
        <a:lstStyle/>
        <a:p>
          <a:endParaRPr lang="en-US"/>
        </a:p>
      </dgm:t>
    </dgm:pt>
    <dgm:pt modelId="{47676573-CDAD-43AE-91AE-569B910867A0}">
      <dgm:prSet phldrT="[Text]"/>
      <dgm:spPr/>
      <dgm:t>
        <a:bodyPr/>
        <a:lstStyle/>
        <a:p>
          <a:r>
            <a:rPr lang="en-US" dirty="0"/>
            <a:t>Route Planning</a:t>
          </a:r>
        </a:p>
      </dgm:t>
    </dgm:pt>
    <dgm:pt modelId="{A908B1B3-E171-4501-AEAE-397AD6E58041}" type="parTrans" cxnId="{BCB1A82E-9591-4D0F-B1EB-8B3E871F60C2}">
      <dgm:prSet/>
      <dgm:spPr/>
      <dgm:t>
        <a:bodyPr/>
        <a:lstStyle/>
        <a:p>
          <a:endParaRPr lang="en-US"/>
        </a:p>
      </dgm:t>
    </dgm:pt>
    <dgm:pt modelId="{611C936B-2FD4-45BA-BF90-1DCFB413E314}" type="sibTrans" cxnId="{BCB1A82E-9591-4D0F-B1EB-8B3E871F60C2}">
      <dgm:prSet/>
      <dgm:spPr/>
      <dgm:t>
        <a:bodyPr/>
        <a:lstStyle/>
        <a:p>
          <a:endParaRPr lang="en-US"/>
        </a:p>
      </dgm:t>
    </dgm:pt>
    <dgm:pt modelId="{ADE57CBC-F8E3-4237-BCBD-C100C38ACE11}">
      <dgm:prSet phldrT="[Text]"/>
      <dgm:spPr/>
      <dgm:t>
        <a:bodyPr/>
        <a:lstStyle/>
        <a:p>
          <a:r>
            <a:rPr lang="en-US" dirty="0"/>
            <a:t>POI Discovery</a:t>
          </a:r>
        </a:p>
      </dgm:t>
    </dgm:pt>
    <dgm:pt modelId="{56DE1245-640B-4ACB-95D4-12D3A23D3372}" type="parTrans" cxnId="{B6175B7D-9758-487D-A824-0391CF0202CD}">
      <dgm:prSet/>
      <dgm:spPr/>
      <dgm:t>
        <a:bodyPr/>
        <a:lstStyle/>
        <a:p>
          <a:endParaRPr lang="en-US"/>
        </a:p>
      </dgm:t>
    </dgm:pt>
    <dgm:pt modelId="{90B1E55F-F792-47A3-AA15-F9FAC56B6244}" type="sibTrans" cxnId="{B6175B7D-9758-487D-A824-0391CF0202CD}">
      <dgm:prSet/>
      <dgm:spPr/>
      <dgm:t>
        <a:bodyPr/>
        <a:lstStyle/>
        <a:p>
          <a:endParaRPr lang="en-US"/>
        </a:p>
      </dgm:t>
    </dgm:pt>
    <dgm:pt modelId="{CF38D125-DAF7-44CE-9BFD-9508E1A6878E}" type="pres">
      <dgm:prSet presAssocID="{B3BD860E-B274-4A86-9219-65E4BB8E7C6D}" presName="compositeShape" presStyleCnt="0">
        <dgm:presLayoutVars>
          <dgm:chMax val="7"/>
          <dgm:dir/>
          <dgm:resizeHandles val="exact"/>
        </dgm:presLayoutVars>
      </dgm:prSet>
      <dgm:spPr/>
    </dgm:pt>
    <dgm:pt modelId="{AD96A618-8783-48D5-AC7F-DD69B2854B97}" type="pres">
      <dgm:prSet presAssocID="{9873E240-EA18-4A08-B7DC-611C8031AFE2}" presName="circ1" presStyleLbl="vennNode1" presStyleIdx="0" presStyleCnt="3"/>
      <dgm:spPr/>
    </dgm:pt>
    <dgm:pt modelId="{93479E22-4543-44E8-92D8-5894066179B4}" type="pres">
      <dgm:prSet presAssocID="{9873E240-EA18-4A08-B7DC-611C8031AFE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449B84B-EF31-48DD-943F-BF0C7AD4F561}" type="pres">
      <dgm:prSet presAssocID="{47676573-CDAD-43AE-91AE-569B910867A0}" presName="circ2" presStyleLbl="vennNode1" presStyleIdx="1" presStyleCnt="3"/>
      <dgm:spPr/>
    </dgm:pt>
    <dgm:pt modelId="{61CCEF7B-5B17-423D-9942-2A1B62348F1D}" type="pres">
      <dgm:prSet presAssocID="{47676573-CDAD-43AE-91AE-569B910867A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9C553DB-0987-4439-8A39-ED30BF9DCEB4}" type="pres">
      <dgm:prSet presAssocID="{ADE57CBC-F8E3-4237-BCBD-C100C38ACE11}" presName="circ3" presStyleLbl="vennNode1" presStyleIdx="2" presStyleCnt="3"/>
      <dgm:spPr/>
    </dgm:pt>
    <dgm:pt modelId="{F80FC424-B80F-48DB-8F80-1AEC5D07046F}" type="pres">
      <dgm:prSet presAssocID="{ADE57CBC-F8E3-4237-BCBD-C100C38ACE1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0C11B10-F9B0-43DF-BF75-924FFBB1BAF2}" type="presOf" srcId="{9873E240-EA18-4A08-B7DC-611C8031AFE2}" destId="{93479E22-4543-44E8-92D8-5894066179B4}" srcOrd="1" destOrd="0" presId="urn:microsoft.com/office/officeart/2005/8/layout/venn1"/>
    <dgm:cxn modelId="{BCB1A82E-9591-4D0F-B1EB-8B3E871F60C2}" srcId="{B3BD860E-B274-4A86-9219-65E4BB8E7C6D}" destId="{47676573-CDAD-43AE-91AE-569B910867A0}" srcOrd="1" destOrd="0" parTransId="{A908B1B3-E171-4501-AEAE-397AD6E58041}" sibTransId="{611C936B-2FD4-45BA-BF90-1DCFB413E314}"/>
    <dgm:cxn modelId="{B2637931-44DE-45F8-8041-F4AFDAF7EE5F}" type="presOf" srcId="{ADE57CBC-F8E3-4237-BCBD-C100C38ACE11}" destId="{F80FC424-B80F-48DB-8F80-1AEC5D07046F}" srcOrd="1" destOrd="0" presId="urn:microsoft.com/office/officeart/2005/8/layout/venn1"/>
    <dgm:cxn modelId="{150D3C4A-921F-4D5F-8E16-288A28525F42}" type="presOf" srcId="{9873E240-EA18-4A08-B7DC-611C8031AFE2}" destId="{AD96A618-8783-48D5-AC7F-DD69B2854B97}" srcOrd="0" destOrd="0" presId="urn:microsoft.com/office/officeart/2005/8/layout/venn1"/>
    <dgm:cxn modelId="{B6175B7D-9758-487D-A824-0391CF0202CD}" srcId="{B3BD860E-B274-4A86-9219-65E4BB8E7C6D}" destId="{ADE57CBC-F8E3-4237-BCBD-C100C38ACE11}" srcOrd="2" destOrd="0" parTransId="{56DE1245-640B-4ACB-95D4-12D3A23D3372}" sibTransId="{90B1E55F-F792-47A3-AA15-F9FAC56B6244}"/>
    <dgm:cxn modelId="{A3CB759C-B245-4C72-9C9F-032AABEE0AF4}" type="presOf" srcId="{ADE57CBC-F8E3-4237-BCBD-C100C38ACE11}" destId="{59C553DB-0987-4439-8A39-ED30BF9DCEB4}" srcOrd="0" destOrd="0" presId="urn:microsoft.com/office/officeart/2005/8/layout/venn1"/>
    <dgm:cxn modelId="{286EBCCF-9C47-4074-88D1-54944F953E17}" type="presOf" srcId="{B3BD860E-B274-4A86-9219-65E4BB8E7C6D}" destId="{CF38D125-DAF7-44CE-9BFD-9508E1A6878E}" srcOrd="0" destOrd="0" presId="urn:microsoft.com/office/officeart/2005/8/layout/venn1"/>
    <dgm:cxn modelId="{E667DAD5-E9A0-4947-B8E3-35FB0516E7D8}" type="presOf" srcId="{47676573-CDAD-43AE-91AE-569B910867A0}" destId="{7449B84B-EF31-48DD-943F-BF0C7AD4F561}" srcOrd="0" destOrd="0" presId="urn:microsoft.com/office/officeart/2005/8/layout/venn1"/>
    <dgm:cxn modelId="{1F88DBE6-EBB6-4A90-9301-A224194666C0}" type="presOf" srcId="{47676573-CDAD-43AE-91AE-569B910867A0}" destId="{61CCEF7B-5B17-423D-9942-2A1B62348F1D}" srcOrd="1" destOrd="0" presId="urn:microsoft.com/office/officeart/2005/8/layout/venn1"/>
    <dgm:cxn modelId="{163627E8-1EF4-4CC3-842E-1BEE314ABB46}" srcId="{B3BD860E-B274-4A86-9219-65E4BB8E7C6D}" destId="{9873E240-EA18-4A08-B7DC-611C8031AFE2}" srcOrd="0" destOrd="0" parTransId="{E2A61C64-5A98-4CDC-90D4-C043A3F398CB}" sibTransId="{C4565152-0784-4C72-A6D8-06294D341B82}"/>
    <dgm:cxn modelId="{4DA5BD76-4FFF-434E-BCFB-22341E6B9E92}" type="presParOf" srcId="{CF38D125-DAF7-44CE-9BFD-9508E1A6878E}" destId="{AD96A618-8783-48D5-AC7F-DD69B2854B97}" srcOrd="0" destOrd="0" presId="urn:microsoft.com/office/officeart/2005/8/layout/venn1"/>
    <dgm:cxn modelId="{95B22323-20F8-49B7-8847-FF20B973219D}" type="presParOf" srcId="{CF38D125-DAF7-44CE-9BFD-9508E1A6878E}" destId="{93479E22-4543-44E8-92D8-5894066179B4}" srcOrd="1" destOrd="0" presId="urn:microsoft.com/office/officeart/2005/8/layout/venn1"/>
    <dgm:cxn modelId="{947DF580-6AE9-4545-9F7C-95170E95D9FC}" type="presParOf" srcId="{CF38D125-DAF7-44CE-9BFD-9508E1A6878E}" destId="{7449B84B-EF31-48DD-943F-BF0C7AD4F561}" srcOrd="2" destOrd="0" presId="urn:microsoft.com/office/officeart/2005/8/layout/venn1"/>
    <dgm:cxn modelId="{B49609F3-B5FC-4971-B0D9-323A9AE608EA}" type="presParOf" srcId="{CF38D125-DAF7-44CE-9BFD-9508E1A6878E}" destId="{61CCEF7B-5B17-423D-9942-2A1B62348F1D}" srcOrd="3" destOrd="0" presId="urn:microsoft.com/office/officeart/2005/8/layout/venn1"/>
    <dgm:cxn modelId="{8B5D2F97-0B8E-4BD2-AA1B-53B96746E521}" type="presParOf" srcId="{CF38D125-DAF7-44CE-9BFD-9508E1A6878E}" destId="{59C553DB-0987-4439-8A39-ED30BF9DCEB4}" srcOrd="4" destOrd="0" presId="urn:microsoft.com/office/officeart/2005/8/layout/venn1"/>
    <dgm:cxn modelId="{18349590-7F21-4D4B-8D63-0CADF6049CAF}" type="presParOf" srcId="{CF38D125-DAF7-44CE-9BFD-9508E1A6878E}" destId="{F80FC424-B80F-48DB-8F80-1AEC5D07046F}" srcOrd="5" destOrd="0" presId="urn:microsoft.com/office/officeart/2005/8/layout/venn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6A618-8783-48D5-AC7F-DD69B2854B97}">
      <dsp:nvSpPr>
        <dsp:cNvPr id="0" name=""/>
        <dsp:cNvSpPr/>
      </dsp:nvSpPr>
      <dsp:spPr>
        <a:xfrm>
          <a:off x="2293996" y="52170"/>
          <a:ext cx="2504184" cy="250418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Map Information</a:t>
          </a:r>
        </a:p>
      </dsp:txBody>
      <dsp:txXfrm>
        <a:off x="2627887" y="490402"/>
        <a:ext cx="1836401" cy="1126882"/>
      </dsp:txXfrm>
    </dsp:sp>
    <dsp:sp modelId="{7449B84B-EF31-48DD-943F-BF0C7AD4F561}">
      <dsp:nvSpPr>
        <dsp:cNvPr id="0" name=""/>
        <dsp:cNvSpPr/>
      </dsp:nvSpPr>
      <dsp:spPr>
        <a:xfrm>
          <a:off x="3197589" y="1617285"/>
          <a:ext cx="2504184" cy="250418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Route Planning</a:t>
          </a:r>
        </a:p>
      </dsp:txBody>
      <dsp:txXfrm>
        <a:off x="3963452" y="2264199"/>
        <a:ext cx="1502510" cy="1377301"/>
      </dsp:txXfrm>
    </dsp:sp>
    <dsp:sp modelId="{59C553DB-0987-4439-8A39-ED30BF9DCEB4}">
      <dsp:nvSpPr>
        <dsp:cNvPr id="0" name=""/>
        <dsp:cNvSpPr/>
      </dsp:nvSpPr>
      <dsp:spPr>
        <a:xfrm>
          <a:off x="1390402" y="1617285"/>
          <a:ext cx="2504184" cy="250418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POI Discovery</a:t>
          </a:r>
        </a:p>
      </dsp:txBody>
      <dsp:txXfrm>
        <a:off x="1626213" y="2264199"/>
        <a:ext cx="1502510" cy="13773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6A618-8783-48D5-AC7F-DD69B2854B97}">
      <dsp:nvSpPr>
        <dsp:cNvPr id="0" name=""/>
        <dsp:cNvSpPr/>
      </dsp:nvSpPr>
      <dsp:spPr>
        <a:xfrm>
          <a:off x="657808" y="13306"/>
          <a:ext cx="638694" cy="63869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Map Information</a:t>
          </a:r>
        </a:p>
      </dsp:txBody>
      <dsp:txXfrm>
        <a:off x="742967" y="125077"/>
        <a:ext cx="468376" cy="287412"/>
      </dsp:txXfrm>
    </dsp:sp>
    <dsp:sp modelId="{7449B84B-EF31-48DD-943F-BF0C7AD4F561}">
      <dsp:nvSpPr>
        <dsp:cNvPr id="0" name=""/>
        <dsp:cNvSpPr/>
      </dsp:nvSpPr>
      <dsp:spPr>
        <a:xfrm>
          <a:off x="888271" y="412490"/>
          <a:ext cx="638694" cy="63869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Route Planning</a:t>
          </a:r>
        </a:p>
      </dsp:txBody>
      <dsp:txXfrm>
        <a:off x="1083605" y="577486"/>
        <a:ext cx="383216" cy="351282"/>
      </dsp:txXfrm>
    </dsp:sp>
    <dsp:sp modelId="{59C553DB-0987-4439-8A39-ED30BF9DCEB4}">
      <dsp:nvSpPr>
        <dsp:cNvPr id="0" name=""/>
        <dsp:cNvSpPr/>
      </dsp:nvSpPr>
      <dsp:spPr>
        <a:xfrm>
          <a:off x="427346" y="412490"/>
          <a:ext cx="638694" cy="63869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POI Discovery</a:t>
          </a:r>
        </a:p>
      </dsp:txBody>
      <dsp:txXfrm>
        <a:off x="487490" y="577486"/>
        <a:ext cx="383216" cy="3512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6A618-8783-48D5-AC7F-DD69B2854B97}">
      <dsp:nvSpPr>
        <dsp:cNvPr id="0" name=""/>
        <dsp:cNvSpPr/>
      </dsp:nvSpPr>
      <dsp:spPr>
        <a:xfrm>
          <a:off x="657808" y="13306"/>
          <a:ext cx="638694" cy="63869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Map Information</a:t>
          </a:r>
        </a:p>
      </dsp:txBody>
      <dsp:txXfrm>
        <a:off x="742967" y="125077"/>
        <a:ext cx="468376" cy="287412"/>
      </dsp:txXfrm>
    </dsp:sp>
    <dsp:sp modelId="{7449B84B-EF31-48DD-943F-BF0C7AD4F561}">
      <dsp:nvSpPr>
        <dsp:cNvPr id="0" name=""/>
        <dsp:cNvSpPr/>
      </dsp:nvSpPr>
      <dsp:spPr>
        <a:xfrm>
          <a:off x="888271" y="412490"/>
          <a:ext cx="638694" cy="63869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Route Planning</a:t>
          </a:r>
        </a:p>
      </dsp:txBody>
      <dsp:txXfrm>
        <a:off x="1083605" y="577486"/>
        <a:ext cx="383216" cy="351282"/>
      </dsp:txXfrm>
    </dsp:sp>
    <dsp:sp modelId="{59C553DB-0987-4439-8A39-ED30BF9DCEB4}">
      <dsp:nvSpPr>
        <dsp:cNvPr id="0" name=""/>
        <dsp:cNvSpPr/>
      </dsp:nvSpPr>
      <dsp:spPr>
        <a:xfrm>
          <a:off x="427346" y="412490"/>
          <a:ext cx="638694" cy="63869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POI Discovery</a:t>
          </a:r>
        </a:p>
      </dsp:txBody>
      <dsp:txXfrm>
        <a:off x="487490" y="577486"/>
        <a:ext cx="383216" cy="3512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6A618-8783-48D5-AC7F-DD69B2854B97}">
      <dsp:nvSpPr>
        <dsp:cNvPr id="0" name=""/>
        <dsp:cNvSpPr/>
      </dsp:nvSpPr>
      <dsp:spPr>
        <a:xfrm>
          <a:off x="657808" y="13306"/>
          <a:ext cx="638694" cy="63869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Map Information</a:t>
          </a:r>
        </a:p>
      </dsp:txBody>
      <dsp:txXfrm>
        <a:off x="742967" y="125077"/>
        <a:ext cx="468376" cy="287412"/>
      </dsp:txXfrm>
    </dsp:sp>
    <dsp:sp modelId="{7449B84B-EF31-48DD-943F-BF0C7AD4F561}">
      <dsp:nvSpPr>
        <dsp:cNvPr id="0" name=""/>
        <dsp:cNvSpPr/>
      </dsp:nvSpPr>
      <dsp:spPr>
        <a:xfrm>
          <a:off x="888271" y="412490"/>
          <a:ext cx="638694" cy="63869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Route Planning</a:t>
          </a:r>
        </a:p>
      </dsp:txBody>
      <dsp:txXfrm>
        <a:off x="1083605" y="577486"/>
        <a:ext cx="383216" cy="351282"/>
      </dsp:txXfrm>
    </dsp:sp>
    <dsp:sp modelId="{59C553DB-0987-4439-8A39-ED30BF9DCEB4}">
      <dsp:nvSpPr>
        <dsp:cNvPr id="0" name=""/>
        <dsp:cNvSpPr/>
      </dsp:nvSpPr>
      <dsp:spPr>
        <a:xfrm>
          <a:off x="427346" y="412490"/>
          <a:ext cx="638694" cy="63869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POI Discovery</a:t>
          </a:r>
        </a:p>
      </dsp:txBody>
      <dsp:txXfrm>
        <a:off x="487490" y="577486"/>
        <a:ext cx="383216" cy="3512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6A618-8783-48D5-AC7F-DD69B2854B97}">
      <dsp:nvSpPr>
        <dsp:cNvPr id="0" name=""/>
        <dsp:cNvSpPr/>
      </dsp:nvSpPr>
      <dsp:spPr>
        <a:xfrm>
          <a:off x="724811" y="17808"/>
          <a:ext cx="854805" cy="85480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Map Information</a:t>
          </a:r>
        </a:p>
      </dsp:txBody>
      <dsp:txXfrm>
        <a:off x="838785" y="167399"/>
        <a:ext cx="626857" cy="384662"/>
      </dsp:txXfrm>
    </dsp:sp>
    <dsp:sp modelId="{7449B84B-EF31-48DD-943F-BF0C7AD4F561}">
      <dsp:nvSpPr>
        <dsp:cNvPr id="0" name=""/>
        <dsp:cNvSpPr/>
      </dsp:nvSpPr>
      <dsp:spPr>
        <a:xfrm>
          <a:off x="1033253" y="552061"/>
          <a:ext cx="854805" cy="85480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Route Planning</a:t>
          </a:r>
        </a:p>
      </dsp:txBody>
      <dsp:txXfrm>
        <a:off x="1294681" y="772886"/>
        <a:ext cx="512883" cy="470142"/>
      </dsp:txXfrm>
    </dsp:sp>
    <dsp:sp modelId="{59C553DB-0987-4439-8A39-ED30BF9DCEB4}">
      <dsp:nvSpPr>
        <dsp:cNvPr id="0" name=""/>
        <dsp:cNvSpPr/>
      </dsp:nvSpPr>
      <dsp:spPr>
        <a:xfrm>
          <a:off x="416368" y="552061"/>
          <a:ext cx="854805" cy="85480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POI Discovery</a:t>
          </a:r>
        </a:p>
      </dsp:txBody>
      <dsp:txXfrm>
        <a:off x="496863" y="772886"/>
        <a:ext cx="512883" cy="4701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6A618-8783-48D5-AC7F-DD69B2854B97}">
      <dsp:nvSpPr>
        <dsp:cNvPr id="0" name=""/>
        <dsp:cNvSpPr/>
      </dsp:nvSpPr>
      <dsp:spPr>
        <a:xfrm>
          <a:off x="724811" y="17808"/>
          <a:ext cx="854805" cy="85480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Map Information</a:t>
          </a:r>
        </a:p>
      </dsp:txBody>
      <dsp:txXfrm>
        <a:off x="838785" y="167399"/>
        <a:ext cx="626857" cy="384662"/>
      </dsp:txXfrm>
    </dsp:sp>
    <dsp:sp modelId="{7449B84B-EF31-48DD-943F-BF0C7AD4F561}">
      <dsp:nvSpPr>
        <dsp:cNvPr id="0" name=""/>
        <dsp:cNvSpPr/>
      </dsp:nvSpPr>
      <dsp:spPr>
        <a:xfrm>
          <a:off x="1033253" y="552061"/>
          <a:ext cx="854805" cy="85480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Route Planning</a:t>
          </a:r>
        </a:p>
      </dsp:txBody>
      <dsp:txXfrm>
        <a:off x="1294681" y="772886"/>
        <a:ext cx="512883" cy="470142"/>
      </dsp:txXfrm>
    </dsp:sp>
    <dsp:sp modelId="{59C553DB-0987-4439-8A39-ED30BF9DCEB4}">
      <dsp:nvSpPr>
        <dsp:cNvPr id="0" name=""/>
        <dsp:cNvSpPr/>
      </dsp:nvSpPr>
      <dsp:spPr>
        <a:xfrm>
          <a:off x="416368" y="552061"/>
          <a:ext cx="854805" cy="85480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POI Discovery</a:t>
          </a:r>
        </a:p>
      </dsp:txBody>
      <dsp:txXfrm>
        <a:off x="496863" y="772886"/>
        <a:ext cx="512883" cy="470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500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368800"/>
            <a:ext cx="5030787" cy="414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843" tIns="47921" rIns="95843" bIns="479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notes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30300" y="690563"/>
            <a:ext cx="4597400" cy="3449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027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69900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382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081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76425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353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684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737988"/>
            <a:ext cx="2971800" cy="459978"/>
          </a:xfrm>
          <a:prstGeom prst="rect">
            <a:avLst/>
          </a:prstGeom>
        </p:spPr>
        <p:txBody>
          <a:bodyPr/>
          <a:lstStyle/>
          <a:p>
            <a:fld id="{B77CEC9D-DA07-D448-9E3C-C0C59BA918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01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676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069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77CEC9D-DA07-D448-9E3C-C0C59BA918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00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647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77CEC9D-DA07-D448-9E3C-C0C59BA918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07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77CEC9D-DA07-D448-9E3C-C0C59BA918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8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644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77CEC9D-DA07-D448-9E3C-C0C59BA918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06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737988"/>
            <a:ext cx="2971800" cy="459978"/>
          </a:xfrm>
          <a:prstGeom prst="rect">
            <a:avLst/>
          </a:prstGeom>
        </p:spPr>
        <p:txBody>
          <a:bodyPr/>
          <a:lstStyle/>
          <a:p>
            <a:fld id="{B77CEC9D-DA07-D448-9E3C-C0C59BA918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12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949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77CEC9D-DA07-D448-9E3C-C0C59BA918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56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737988"/>
            <a:ext cx="2971800" cy="459978"/>
          </a:xfrm>
          <a:prstGeom prst="rect">
            <a:avLst/>
          </a:prstGeom>
        </p:spPr>
        <p:txBody>
          <a:bodyPr/>
          <a:lstStyle/>
          <a:p>
            <a:fld id="{B77CEC9D-DA07-D448-9E3C-C0C59BA918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514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9228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5536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251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3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9536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9815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8567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6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7000979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8084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2264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5583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999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1064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7775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873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7276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850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407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52554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2096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2254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9256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4447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063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4586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4502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3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263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3179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347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1725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5034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3923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832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5496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1919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066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63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56855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77CEC9D-DA07-D448-9E3C-C0C59BA9188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013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4479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34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17536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77CEC9D-DA07-D448-9E3C-C0C59BA9188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728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73273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77CEC9D-DA07-D448-9E3C-C0C59BA9188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52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869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11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818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 bwMode="auto">
          <a:xfrm>
            <a:off x="0" y="995363"/>
            <a:ext cx="9144000" cy="658508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27185"/>
            <a:ext cx="9126538" cy="1984375"/>
          </a:xfrm>
        </p:spPr>
        <p:txBody>
          <a:bodyPr anchor="ctr"/>
          <a:lstStyle>
            <a:lvl1pPr algn="ctr">
              <a:defRPr>
                <a:solidFill>
                  <a:srgbClr val="0000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marR="0" indent="0" algn="ctr" defTabSz="914400" rtl="0" eaLnBrk="0" fontAlgn="base" latinLnBrk="0" hangingPunct="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SzTx/>
              <a:buFont typeface="Arial" charset="0"/>
              <a:buNone/>
              <a:tabLst/>
              <a:defRPr sz="2800">
                <a:solidFill>
                  <a:srgbClr val="EA8B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>
              <a:spcBef>
                <a:spcPct val="50000"/>
              </a:spcBef>
            </a:pPr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6" name="Group 9"/>
          <p:cNvGrpSpPr>
            <a:grpSpLocks/>
          </p:cNvGrpSpPr>
          <p:nvPr userDrawn="1"/>
        </p:nvGrpSpPr>
        <p:grpSpPr bwMode="auto">
          <a:xfrm>
            <a:off x="0" y="2713038"/>
            <a:ext cx="9126538" cy="152400"/>
            <a:chOff x="296" y="1676"/>
            <a:chExt cx="5088" cy="96"/>
          </a:xfrm>
        </p:grpSpPr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296" y="1676"/>
              <a:ext cx="5088" cy="47"/>
            </a:xfrm>
            <a:prstGeom prst="rect">
              <a:avLst/>
            </a:prstGeom>
            <a:gradFill rotWithShape="0">
              <a:gsLst>
                <a:gs pos="0">
                  <a:srgbClr val="12C2E9">
                    <a:gamma/>
                    <a:shade val="80000"/>
                    <a:invGamma/>
                  </a:srgbClr>
                </a:gs>
                <a:gs pos="50000">
                  <a:srgbClr val="12C2E9"/>
                </a:gs>
                <a:gs pos="100000">
                  <a:srgbClr val="12C2E9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296" y="1748"/>
              <a:ext cx="5088" cy="24"/>
            </a:xfrm>
            <a:prstGeom prst="rect">
              <a:avLst/>
            </a:prstGeom>
            <a:gradFill rotWithShape="0">
              <a:gsLst>
                <a:gs pos="0">
                  <a:srgbClr val="FF00FF">
                    <a:gamma/>
                    <a:shade val="69804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69804"/>
                    <a:invGamma/>
                  </a:srgb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" name="Group 25"/>
          <p:cNvGrpSpPr>
            <a:grpSpLocks/>
          </p:cNvGrpSpPr>
          <p:nvPr userDrawn="1"/>
        </p:nvGrpSpPr>
        <p:grpSpPr bwMode="auto">
          <a:xfrm>
            <a:off x="1" y="842963"/>
            <a:ext cx="9144000" cy="152400"/>
            <a:chOff x="296" y="1676"/>
            <a:chExt cx="5088" cy="96"/>
          </a:xfrm>
        </p:grpSpPr>
        <p:sp>
          <p:nvSpPr>
            <p:cNvPr id="22" name="Rectangle 26"/>
            <p:cNvSpPr>
              <a:spLocks noChangeArrowheads="1"/>
            </p:cNvSpPr>
            <p:nvPr/>
          </p:nvSpPr>
          <p:spPr bwMode="auto">
            <a:xfrm>
              <a:off x="296" y="1676"/>
              <a:ext cx="5088" cy="47"/>
            </a:xfrm>
            <a:prstGeom prst="rect">
              <a:avLst/>
            </a:prstGeom>
            <a:gradFill rotWithShape="0">
              <a:gsLst>
                <a:gs pos="0">
                  <a:srgbClr val="12C2E9">
                    <a:gamma/>
                    <a:shade val="80000"/>
                    <a:invGamma/>
                  </a:srgbClr>
                </a:gs>
                <a:gs pos="50000">
                  <a:srgbClr val="12C2E9"/>
                </a:gs>
                <a:gs pos="100000">
                  <a:srgbClr val="12C2E9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27"/>
            <p:cNvSpPr>
              <a:spLocks noChangeArrowheads="1"/>
            </p:cNvSpPr>
            <p:nvPr/>
          </p:nvSpPr>
          <p:spPr bwMode="auto">
            <a:xfrm>
              <a:off x="296" y="1748"/>
              <a:ext cx="5088" cy="24"/>
            </a:xfrm>
            <a:prstGeom prst="rect">
              <a:avLst/>
            </a:prstGeom>
            <a:gradFill rotWithShape="0">
              <a:gsLst>
                <a:gs pos="0">
                  <a:srgbClr val="FF00FF">
                    <a:gamma/>
                    <a:shade val="69804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69804"/>
                    <a:invGamma/>
                  </a:srgb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8"/>
          <p:cNvGrpSpPr>
            <a:grpSpLocks/>
          </p:cNvGrpSpPr>
          <p:nvPr userDrawn="1"/>
        </p:nvGrpSpPr>
        <p:grpSpPr bwMode="auto">
          <a:xfrm>
            <a:off x="419100" y="1250950"/>
            <a:ext cx="8305800" cy="196850"/>
            <a:chOff x="264" y="788"/>
            <a:chExt cx="5232" cy="124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264" y="788"/>
              <a:ext cx="5232" cy="61"/>
            </a:xfrm>
            <a:prstGeom prst="rect">
              <a:avLst/>
            </a:prstGeom>
            <a:gradFill rotWithShape="0">
              <a:gsLst>
                <a:gs pos="0">
                  <a:srgbClr val="12C2E9">
                    <a:gamma/>
                    <a:shade val="80000"/>
                    <a:invGamma/>
                  </a:srgbClr>
                </a:gs>
                <a:gs pos="50000">
                  <a:srgbClr val="12C2E9"/>
                </a:gs>
                <a:gs pos="100000">
                  <a:srgbClr val="12C2E9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264" y="881"/>
              <a:ext cx="5232" cy="31"/>
            </a:xfrm>
            <a:prstGeom prst="rect">
              <a:avLst/>
            </a:prstGeom>
            <a:gradFill rotWithShape="0">
              <a:gsLst>
                <a:gs pos="0">
                  <a:srgbClr val="FF00FF">
                    <a:gamma/>
                    <a:shade val="69804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69804"/>
                    <a:invGamma/>
                  </a:srgb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75" y="298450"/>
            <a:ext cx="2079625" cy="6356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100" y="298450"/>
            <a:ext cx="6086475" cy="6356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908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8"/>
          <p:cNvGrpSpPr>
            <a:grpSpLocks/>
          </p:cNvGrpSpPr>
          <p:nvPr userDrawn="1"/>
        </p:nvGrpSpPr>
        <p:grpSpPr bwMode="auto">
          <a:xfrm>
            <a:off x="419100" y="1250950"/>
            <a:ext cx="8305800" cy="196850"/>
            <a:chOff x="264" y="788"/>
            <a:chExt cx="5232" cy="124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264" y="788"/>
              <a:ext cx="5232" cy="61"/>
            </a:xfrm>
            <a:prstGeom prst="rect">
              <a:avLst/>
            </a:prstGeom>
            <a:gradFill rotWithShape="0">
              <a:gsLst>
                <a:gs pos="0">
                  <a:srgbClr val="12C2E9">
                    <a:gamma/>
                    <a:shade val="80000"/>
                    <a:invGamma/>
                  </a:srgbClr>
                </a:gs>
                <a:gs pos="50000">
                  <a:srgbClr val="12C2E9"/>
                </a:gs>
                <a:gs pos="100000">
                  <a:srgbClr val="12C2E9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264" y="881"/>
              <a:ext cx="5232" cy="31"/>
            </a:xfrm>
            <a:prstGeom prst="rect">
              <a:avLst/>
            </a:prstGeom>
            <a:gradFill rotWithShape="0">
              <a:gsLst>
                <a:gs pos="0">
                  <a:srgbClr val="FF00FF">
                    <a:gamma/>
                    <a:shade val="69804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69804"/>
                    <a:invGamma/>
                  </a:srgb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715530"/>
            <a:ext cx="7772400" cy="1362075"/>
          </a:xfrm>
        </p:spPr>
        <p:txBody>
          <a:bodyPr anchor="b" anchorCtr="0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0" y="4350656"/>
            <a:ext cx="7772400" cy="150018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" name="Group 8"/>
          <p:cNvGrpSpPr>
            <a:grpSpLocks/>
          </p:cNvGrpSpPr>
          <p:nvPr userDrawn="1"/>
        </p:nvGrpSpPr>
        <p:grpSpPr bwMode="auto">
          <a:xfrm>
            <a:off x="419100" y="4103005"/>
            <a:ext cx="8305800" cy="196850"/>
            <a:chOff x="264" y="788"/>
            <a:chExt cx="5232" cy="124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264" y="788"/>
              <a:ext cx="5232" cy="61"/>
            </a:xfrm>
            <a:prstGeom prst="rect">
              <a:avLst/>
            </a:prstGeom>
            <a:gradFill rotWithShape="0">
              <a:gsLst>
                <a:gs pos="0">
                  <a:srgbClr val="12C2E9">
                    <a:gamma/>
                    <a:shade val="80000"/>
                    <a:invGamma/>
                  </a:srgbClr>
                </a:gs>
                <a:gs pos="50000">
                  <a:srgbClr val="12C2E9"/>
                </a:gs>
                <a:gs pos="100000">
                  <a:srgbClr val="12C2E9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264" y="881"/>
              <a:ext cx="5232" cy="31"/>
            </a:xfrm>
            <a:prstGeom prst="rect">
              <a:avLst/>
            </a:prstGeom>
            <a:gradFill rotWithShape="0">
              <a:gsLst>
                <a:gs pos="0">
                  <a:srgbClr val="FF00FF">
                    <a:gamma/>
                    <a:shade val="69804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69804"/>
                    <a:invGamma/>
                  </a:srgb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55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8"/>
          <p:cNvGrpSpPr>
            <a:grpSpLocks/>
          </p:cNvGrpSpPr>
          <p:nvPr userDrawn="1"/>
        </p:nvGrpSpPr>
        <p:grpSpPr bwMode="auto">
          <a:xfrm>
            <a:off x="419100" y="1250950"/>
            <a:ext cx="8305800" cy="196850"/>
            <a:chOff x="264" y="788"/>
            <a:chExt cx="5232" cy="124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264" y="788"/>
              <a:ext cx="5232" cy="61"/>
            </a:xfrm>
            <a:prstGeom prst="rect">
              <a:avLst/>
            </a:prstGeom>
            <a:gradFill rotWithShape="0">
              <a:gsLst>
                <a:gs pos="0">
                  <a:srgbClr val="12C2E9">
                    <a:gamma/>
                    <a:shade val="80000"/>
                    <a:invGamma/>
                  </a:srgbClr>
                </a:gs>
                <a:gs pos="50000">
                  <a:srgbClr val="12C2E9"/>
                </a:gs>
                <a:gs pos="100000">
                  <a:srgbClr val="12C2E9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64" y="881"/>
              <a:ext cx="5232" cy="31"/>
            </a:xfrm>
            <a:prstGeom prst="rect">
              <a:avLst/>
            </a:prstGeom>
            <a:gradFill rotWithShape="0">
              <a:gsLst>
                <a:gs pos="0">
                  <a:srgbClr val="FF00FF">
                    <a:gamma/>
                    <a:shade val="69804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69804"/>
                    <a:invGamma/>
                  </a:srgb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8"/>
          <p:cNvGrpSpPr>
            <a:grpSpLocks/>
          </p:cNvGrpSpPr>
          <p:nvPr userDrawn="1"/>
        </p:nvGrpSpPr>
        <p:grpSpPr bwMode="auto">
          <a:xfrm>
            <a:off x="419100" y="1250950"/>
            <a:ext cx="8305800" cy="196850"/>
            <a:chOff x="264" y="788"/>
            <a:chExt cx="5232" cy="124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64" y="788"/>
              <a:ext cx="5232" cy="61"/>
            </a:xfrm>
            <a:prstGeom prst="rect">
              <a:avLst/>
            </a:prstGeom>
            <a:gradFill rotWithShape="0">
              <a:gsLst>
                <a:gs pos="0">
                  <a:srgbClr val="12C2E9">
                    <a:gamma/>
                    <a:shade val="80000"/>
                    <a:invGamma/>
                  </a:srgbClr>
                </a:gs>
                <a:gs pos="50000">
                  <a:srgbClr val="12C2E9"/>
                </a:gs>
                <a:gs pos="100000">
                  <a:srgbClr val="12C2E9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64" y="881"/>
              <a:ext cx="5232" cy="31"/>
            </a:xfrm>
            <a:prstGeom prst="rect">
              <a:avLst/>
            </a:prstGeom>
            <a:gradFill rotWithShape="0">
              <a:gsLst>
                <a:gs pos="0">
                  <a:srgbClr val="FF00FF">
                    <a:gamma/>
                    <a:shade val="69804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69804"/>
                    <a:invGamma/>
                  </a:srgb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8"/>
          <p:cNvGrpSpPr>
            <a:grpSpLocks/>
          </p:cNvGrpSpPr>
          <p:nvPr userDrawn="1"/>
        </p:nvGrpSpPr>
        <p:grpSpPr bwMode="auto">
          <a:xfrm>
            <a:off x="419100" y="1250950"/>
            <a:ext cx="8305800" cy="196850"/>
            <a:chOff x="264" y="788"/>
            <a:chExt cx="5232" cy="124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264" y="788"/>
              <a:ext cx="5232" cy="61"/>
            </a:xfrm>
            <a:prstGeom prst="rect">
              <a:avLst/>
            </a:prstGeom>
            <a:gradFill rotWithShape="0">
              <a:gsLst>
                <a:gs pos="0">
                  <a:srgbClr val="12C2E9">
                    <a:gamma/>
                    <a:shade val="80000"/>
                    <a:invGamma/>
                  </a:srgbClr>
                </a:gs>
                <a:gs pos="50000">
                  <a:srgbClr val="12C2E9"/>
                </a:gs>
                <a:gs pos="100000">
                  <a:srgbClr val="12C2E9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264" y="881"/>
              <a:ext cx="5232" cy="31"/>
            </a:xfrm>
            <a:prstGeom prst="rect">
              <a:avLst/>
            </a:prstGeom>
            <a:gradFill rotWithShape="0">
              <a:gsLst>
                <a:gs pos="0">
                  <a:srgbClr val="FF00FF">
                    <a:gamma/>
                    <a:shade val="69804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69804"/>
                    <a:invGamma/>
                  </a:srgb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66700" y="1143000"/>
            <a:ext cx="8629650" cy="40005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298450"/>
            <a:ext cx="8280400" cy="908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587500"/>
            <a:ext cx="8318500" cy="506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3663" y="6519863"/>
            <a:ext cx="307975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algn="l"/>
            <a:r>
              <a:rPr lang="en-US" sz="1400" dirty="0"/>
              <a:t> </a:t>
            </a:r>
            <a:fld id="{39585DB7-2E9D-425A-9394-E4E2C63F106E}" type="slidenum">
              <a:rPr lang="en-US" sz="1400"/>
              <a:pPr algn="l"/>
              <a:t>‹#›</a:t>
            </a:fld>
            <a:endParaRPr lang="en-US" sz="1400" dirty="0"/>
          </a:p>
        </p:txBody>
      </p:sp>
      <p:pic>
        <p:nvPicPr>
          <p:cNvPr id="1036" name="Picture 12" descr="KAIST-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32725" y="6437313"/>
            <a:ext cx="1219200" cy="338137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292100" indent="-292100" algn="l" rtl="0" eaLnBrk="1" fontAlgn="base" hangingPunct="1">
        <a:lnSpc>
          <a:spcPts val="2700"/>
        </a:lnSpc>
        <a:spcBef>
          <a:spcPts val="600"/>
        </a:spcBef>
        <a:spcAft>
          <a:spcPts val="400"/>
        </a:spcAft>
        <a:buClr>
          <a:srgbClr val="0C7B9C"/>
        </a:buClr>
        <a:buFont typeface="Arial" charset="0"/>
        <a:buChar char="●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1" fontAlgn="base" hangingPunct="1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charset="0"/>
        <a:buChar char="●"/>
        <a:defRPr sz="2400" b="1">
          <a:solidFill>
            <a:schemeClr val="tx1"/>
          </a:solidFill>
          <a:latin typeface="+mn-lt"/>
        </a:defRPr>
      </a:lvl2pPr>
      <a:lvl3pPr marL="914400" algn="l" rtl="0" eaLnBrk="1" fontAlgn="base" hangingPunct="1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charset="0"/>
        <a:buChar char="●"/>
        <a:defRPr sz="24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D:\submissions\dissertation\defense%20slides\lisbon-demo.avi" TargetMode="External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D:\submissions\dissertation\defense%20slides\prague-demo.avi" TargetMode="External"/><Relationship Id="rId1" Type="http://schemas.openxmlformats.org/officeDocument/2006/relationships/video" Target="NULL" TargetMode="External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submissions\dissertation\defense%20slides\malaysia.avi" TargetMode="External"/><Relationship Id="rId1" Type="http://schemas.microsoft.com/office/2007/relationships/media" Target="file:///D:\submissions\dissertation\defense%20slides\malaysia.avi" TargetMode="External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submissions\dissertation\defense%20slides\abbey.avi" TargetMode="External"/><Relationship Id="rId1" Type="http://schemas.microsoft.com/office/2007/relationships/media" Target="file:///D:\submissions\dissertation\defense%20slides\abbey.avi" TargetMode="External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submissions\dissertation\defense%20slides\boston.avi" TargetMode="External"/><Relationship Id="rId1" Type="http://schemas.microsoft.com/office/2007/relationships/media" Target="file:///D:\submissions\dissertation\defense%20slides\boston.avi" TargetMode="External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1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5.jpe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7.png"/><Relationship Id="rId10" Type="http://schemas.microsoft.com/office/2007/relationships/diagramDrawing" Target="../diagrams/drawing3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C:\Users\Guest\Desktop\def\vienna-demo.avi" TargetMode="External"/><Relationship Id="rId1" Type="http://schemas.openxmlformats.org/officeDocument/2006/relationships/video" Target="NULL" TargetMode="External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5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0.png"/><Relationship Id="rId7" Type="http://schemas.openxmlformats.org/officeDocument/2006/relationships/image" Target="../media/image16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5" Type="http://schemas.openxmlformats.org/officeDocument/2006/relationships/image" Target="../media/image49.png"/><Relationship Id="rId4" Type="http://schemas.openxmlformats.org/officeDocument/2006/relationships/image" Target="../media/image10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8.jp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9.jpeg"/><Relationship Id="rId9" Type="http://schemas.microsoft.com/office/2007/relationships/diagramDrawing" Target="../diagrams/drawing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Adaptive Grids towards Interactive Tourist Map Deformation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55851"/>
            <a:ext cx="6400800" cy="3320963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Ph.D. Defense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b="0" dirty="0"/>
              <a:t>Pio Claudio</a:t>
            </a:r>
          </a:p>
          <a:p>
            <a:pPr>
              <a:lnSpc>
                <a:spcPct val="100000"/>
              </a:lnSpc>
            </a:pPr>
            <a:r>
              <a:rPr lang="en-US" sz="2000" b="0" dirty="0"/>
              <a:t>Adviser: Prof. Sungeui Yoon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0" y="6440130"/>
            <a:ext cx="599768" cy="358877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94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884">
        <p:fade/>
      </p:transition>
    </mc:Choice>
    <mc:Fallback xmlns="">
      <p:transition advTm="2884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9100" y="1587500"/>
            <a:ext cx="5147669" cy="5067300"/>
          </a:xfrm>
        </p:spPr>
        <p:txBody>
          <a:bodyPr/>
          <a:lstStyle/>
          <a:p>
            <a:r>
              <a:rPr lang="en-US" b="0" dirty="0"/>
              <a:t>Propose a </a:t>
            </a:r>
            <a:r>
              <a:rPr lang="en-US" b="1" dirty="0"/>
              <a:t>holistic, dynamic interactive</a:t>
            </a:r>
            <a:r>
              <a:rPr lang="en-US" b="0" dirty="0"/>
              <a:t> map application combining the three functions</a:t>
            </a:r>
          </a:p>
          <a:p>
            <a:pPr lvl="1"/>
            <a:r>
              <a:rPr lang="en-US" sz="2000" dirty="0"/>
              <a:t>Metro Transit-Centric Visualization for City Tour Planning</a:t>
            </a:r>
          </a:p>
          <a:p>
            <a:pPr lvl="1"/>
            <a:endParaRPr lang="en-US" b="0" dirty="0"/>
          </a:p>
          <a:p>
            <a:r>
              <a:rPr lang="en-US" b="0" dirty="0"/>
              <a:t>Enable </a:t>
            </a:r>
            <a:r>
              <a:rPr lang="en-US" b="1" dirty="0"/>
              <a:t>scalable transitions</a:t>
            </a:r>
            <a:r>
              <a:rPr lang="en-US" b="0" dirty="0"/>
              <a:t> for changing functional map views through </a:t>
            </a:r>
            <a:r>
              <a:rPr lang="en-US" b="1" dirty="0"/>
              <a:t>fast grid deformations</a:t>
            </a:r>
          </a:p>
          <a:p>
            <a:pPr lvl="1"/>
            <a:r>
              <a:rPr lang="en-US" sz="2000" dirty="0"/>
              <a:t>A Content-Aware Non-Uniform Grid for Fast Map Deformation</a:t>
            </a:r>
          </a:p>
          <a:p>
            <a:pPr lvl="1"/>
            <a:endParaRPr lang="en-US" b="0" dirty="0"/>
          </a:p>
        </p:txBody>
      </p:sp>
      <p:grpSp>
        <p:nvGrpSpPr>
          <p:cNvPr id="10" name="Group 9"/>
          <p:cNvGrpSpPr/>
          <p:nvPr/>
        </p:nvGrpSpPr>
        <p:grpSpPr>
          <a:xfrm>
            <a:off x="6822547" y="77864"/>
            <a:ext cx="2304427" cy="1587693"/>
            <a:chOff x="3454446" y="1674586"/>
            <a:chExt cx="3893411" cy="2643095"/>
          </a:xfrm>
        </p:grpSpPr>
        <p:graphicFrame>
          <p:nvGraphicFramePr>
            <p:cNvPr id="6" name="Content Placeholder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11016091"/>
                </p:ext>
              </p:extLst>
            </p:nvPr>
          </p:nvGraphicFramePr>
          <p:xfrm>
            <a:off x="3454446" y="1674586"/>
            <a:ext cx="3893411" cy="23717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Arc 6"/>
            <p:cNvSpPr/>
            <p:nvPr/>
          </p:nvSpPr>
          <p:spPr bwMode="auto">
            <a:xfrm rot="667768">
              <a:off x="5262193" y="2024744"/>
              <a:ext cx="1393371" cy="1393371"/>
            </a:xfrm>
            <a:prstGeom prst="arc">
              <a:avLst/>
            </a:prstGeom>
            <a:noFill/>
            <a:ln w="9525" cap="rnd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Arc 7"/>
            <p:cNvSpPr/>
            <p:nvPr/>
          </p:nvSpPr>
          <p:spPr bwMode="auto">
            <a:xfrm rot="15408577">
              <a:off x="4165955" y="2005526"/>
              <a:ext cx="1393371" cy="1393371"/>
            </a:xfrm>
            <a:prstGeom prst="arc">
              <a:avLst/>
            </a:prstGeom>
            <a:noFill/>
            <a:ln w="9525" cap="rnd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Arc 8"/>
            <p:cNvSpPr/>
            <p:nvPr/>
          </p:nvSpPr>
          <p:spPr bwMode="auto">
            <a:xfrm rot="8047143">
              <a:off x="4704465" y="2924310"/>
              <a:ext cx="1393371" cy="1393371"/>
            </a:xfrm>
            <a:prstGeom prst="arc">
              <a:avLst/>
            </a:prstGeom>
            <a:noFill/>
            <a:ln w="9525" cap="rnd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90384" y="1643255"/>
            <a:ext cx="2887542" cy="2436240"/>
            <a:chOff x="5746862" y="1587500"/>
            <a:chExt cx="2887542" cy="2436240"/>
          </a:xfrm>
        </p:grpSpPr>
        <p:pic>
          <p:nvPicPr>
            <p:cNvPr id="11" name="Picture 2" descr="D:\submissions\EV14\fig\lisbon-z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6862" y="1587500"/>
              <a:ext cx="1856679" cy="143097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D:\submissions\EV14\fig\lisbon-z1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4676" y="2775211"/>
              <a:ext cx="1649728" cy="124852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 bwMode="auto">
            <a:xfrm>
              <a:off x="6829425" y="2869406"/>
              <a:ext cx="159585" cy="1150000"/>
            </a:xfrm>
            <a:prstGeom prst="line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6829425" y="2583656"/>
              <a:ext cx="155251" cy="191555"/>
            </a:xfrm>
            <a:prstGeom prst="line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7209340" y="2586037"/>
              <a:ext cx="1414957" cy="191555"/>
            </a:xfrm>
            <a:prstGeom prst="line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" name="Group 28"/>
          <p:cNvGrpSpPr/>
          <p:nvPr/>
        </p:nvGrpSpPr>
        <p:grpSpPr>
          <a:xfrm>
            <a:off x="5479235" y="4263623"/>
            <a:ext cx="3334271" cy="2152374"/>
            <a:chOff x="5501537" y="4207868"/>
            <a:chExt cx="3334271" cy="215237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537" y="4207868"/>
              <a:ext cx="1610986" cy="93058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119" y="4566189"/>
              <a:ext cx="1891689" cy="1794053"/>
            </a:xfrm>
            <a:prstGeom prst="rect">
              <a:avLst/>
            </a:prstGeom>
          </p:spPr>
        </p:pic>
        <p:sp>
          <p:nvSpPr>
            <p:cNvPr id="27" name="Left-Right Arrow 26"/>
            <p:cNvSpPr/>
            <p:nvPr/>
          </p:nvSpPr>
          <p:spPr bwMode="auto">
            <a:xfrm rot="1831103">
              <a:off x="6463650" y="5110900"/>
              <a:ext cx="795192" cy="349945"/>
            </a:xfrm>
            <a:prstGeom prst="leftRightArrow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0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7592"/>
            <a:ext cx="8229600" cy="4587538"/>
          </a:xfrm>
        </p:spPr>
        <p:txBody>
          <a:bodyPr/>
          <a:lstStyle/>
          <a:p>
            <a:r>
              <a:rPr lang="en-US" b="0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lvl="1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Tourist Maps</a:t>
            </a:r>
            <a:endParaRPr lang="en-US" sz="2000" b="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0" dirty="0"/>
              <a:t>Approach</a:t>
            </a:r>
          </a:p>
          <a:p>
            <a:pPr lvl="1"/>
            <a:r>
              <a:rPr lang="en-US" sz="2000" b="0" dirty="0"/>
              <a:t>Metro Transit-Centric Visualization for City Tour Planning</a:t>
            </a:r>
          </a:p>
          <a:p>
            <a:pPr lvl="1"/>
            <a:r>
              <a:rPr lang="en-US" sz="2000" b="0" dirty="0"/>
              <a:t>A Content-Aware Non-Uniform Grid for Fast Map Deformation</a:t>
            </a:r>
          </a:p>
          <a:p>
            <a:r>
              <a:rPr lang="en-US" b="0" dirty="0"/>
              <a:t>Summary and Future Work</a:t>
            </a:r>
          </a:p>
        </p:txBody>
      </p:sp>
      <p:sp>
        <p:nvSpPr>
          <p:cNvPr id="4" name="Right Arrow 3"/>
          <p:cNvSpPr/>
          <p:nvPr/>
        </p:nvSpPr>
        <p:spPr bwMode="auto">
          <a:xfrm>
            <a:off x="457200" y="2853269"/>
            <a:ext cx="335280" cy="411079"/>
          </a:xfrm>
          <a:prstGeom prst="rightArrow">
            <a:avLst/>
          </a:prstGeom>
          <a:solidFill>
            <a:schemeClr val="accent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25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Metro Transit-Centric Visualization for City Tour Planning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j-lt"/>
              </a:rPr>
              <a:t>Presented at </a:t>
            </a:r>
            <a:r>
              <a:rPr lang="en-US" dirty="0" err="1">
                <a:latin typeface="+mj-lt"/>
              </a:rPr>
              <a:t>EuroVis</a:t>
            </a:r>
            <a:r>
              <a:rPr lang="en-US" dirty="0">
                <a:latin typeface="+mj-lt"/>
              </a:rPr>
              <a:t> 2014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j-lt"/>
              </a:rPr>
              <a:t>Computer Graphics Forum 2014</a:t>
            </a:r>
          </a:p>
        </p:txBody>
      </p:sp>
    </p:spTree>
    <p:extLst>
      <p:ext uri="{BB962C8B-B14F-4D97-AF65-F5344CB8AC3E}">
        <p14:creationId xmlns:p14="http://schemas.microsoft.com/office/powerpoint/2010/main" val="293187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Holistic visualization technique</a:t>
            </a:r>
          </a:p>
          <a:p>
            <a:pPr lvl="1"/>
            <a:r>
              <a:rPr lang="en-US" dirty="0"/>
              <a:t>Provides digestible info</a:t>
            </a:r>
          </a:p>
          <a:p>
            <a:pPr lvl="1"/>
            <a:r>
              <a:rPr lang="en-US" dirty="0"/>
              <a:t>POI discovery along metro map</a:t>
            </a:r>
          </a:p>
          <a:p>
            <a:pPr lvl="1"/>
            <a:r>
              <a:rPr lang="en-US" dirty="0"/>
              <a:t>Effective route planning from </a:t>
            </a:r>
            <a:r>
              <a:rPr lang="en-US" dirty="0" err="1"/>
              <a:t>octilinear</a:t>
            </a:r>
            <a:r>
              <a:rPr lang="en-US" dirty="0"/>
              <a:t> metro layout</a:t>
            </a:r>
          </a:p>
          <a:p>
            <a:r>
              <a:rPr lang="en-US" b="0" dirty="0"/>
              <a:t>Dynamic and interactive map application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0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Preview</a:t>
            </a:r>
            <a:br>
              <a:rPr lang="en-US" sz="2400" b="0" dirty="0"/>
            </a:br>
            <a:r>
              <a:rPr lang="en-US" dirty="0"/>
              <a:t>Lisbon</a:t>
            </a:r>
          </a:p>
        </p:txBody>
      </p:sp>
      <p:pic>
        <p:nvPicPr>
          <p:cNvPr id="5" name="lisbon-demo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>
                  <p14:trim st="5635" end="108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5075" y="1587500"/>
            <a:ext cx="6686550" cy="5067300"/>
          </a:xfrm>
        </p:spPr>
      </p:pic>
    </p:spTree>
    <p:extLst>
      <p:ext uri="{BB962C8B-B14F-4D97-AF65-F5344CB8AC3E}">
        <p14:creationId xmlns:p14="http://schemas.microsoft.com/office/powerpoint/2010/main" val="299192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uide-rect"/>
          <p:cNvSpPr/>
          <p:nvPr/>
        </p:nvSpPr>
        <p:spPr bwMode="auto">
          <a:xfrm>
            <a:off x="1258529" y="383458"/>
            <a:ext cx="6656439" cy="6676103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pic>
        <p:nvPicPr>
          <p:cNvPr id="1026" name="geo-metro" descr="C:\Users\pio\Desktop\bigcomp14\lisbon-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5165" y="1458567"/>
            <a:ext cx="6267631" cy="4661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geo-all-dest" descr="C:\Users\pio\Desktop\bigcomp14\lisbon-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5165" y="1458567"/>
            <a:ext cx="6267631" cy="4661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geo-all features" descr="C:\Users\pio\Desktop\bigcomp14\lisbon-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5165" y="1458567"/>
            <a:ext cx="6267631" cy="4661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oct-metro" descr="C:\Users\pio\Desktop\bigcomp14\lisbon-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5165" y="1458567"/>
            <a:ext cx="6267631" cy="4661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oct-alldest" descr="C:\Users\pio\Desktop\bigcomp14\lisbon-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5165" y="1458567"/>
            <a:ext cx="6267631" cy="4661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cluster" descr="C:\Users\pio\Desktop\bigcomp14\lisbon-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5165" y="1458567"/>
            <a:ext cx="6267631" cy="4661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: metro map"/>
          <p:cNvSpPr txBox="1"/>
          <p:nvPr/>
        </p:nvSpPr>
        <p:spPr>
          <a:xfrm>
            <a:off x="2325296" y="6155952"/>
            <a:ext cx="471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INPUT: Metro Map</a:t>
            </a:r>
          </a:p>
        </p:txBody>
      </p:sp>
      <p:sp>
        <p:nvSpPr>
          <p:cNvPr id="14" name="TextBox: tourist dest"/>
          <p:cNvSpPr txBox="1"/>
          <p:nvPr/>
        </p:nvSpPr>
        <p:spPr>
          <a:xfrm>
            <a:off x="2325296" y="6155952"/>
            <a:ext cx="471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INPUT: Tourist Destinations</a:t>
            </a:r>
          </a:p>
        </p:txBody>
      </p:sp>
      <p:sp>
        <p:nvSpPr>
          <p:cNvPr id="15" name="TextBox: Octilinear Layout"/>
          <p:cNvSpPr txBox="1"/>
          <p:nvPr/>
        </p:nvSpPr>
        <p:spPr>
          <a:xfrm>
            <a:off x="2325296" y="6155952"/>
            <a:ext cx="471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Octilinear</a:t>
            </a:r>
            <a:r>
              <a:rPr lang="en-US" dirty="0"/>
              <a:t> Layout</a:t>
            </a:r>
          </a:p>
        </p:txBody>
      </p:sp>
      <p:sp>
        <p:nvSpPr>
          <p:cNvPr id="16" name="TextBox: Map Warp"/>
          <p:cNvSpPr txBox="1"/>
          <p:nvPr/>
        </p:nvSpPr>
        <p:spPr>
          <a:xfrm>
            <a:off x="2325296" y="6155952"/>
            <a:ext cx="471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Map Warping</a:t>
            </a:r>
          </a:p>
        </p:txBody>
      </p:sp>
      <p:sp>
        <p:nvSpPr>
          <p:cNvPr id="17" name="TextBox: Tourist Dest Summary"/>
          <p:cNvSpPr txBox="1"/>
          <p:nvPr/>
        </p:nvSpPr>
        <p:spPr>
          <a:xfrm>
            <a:off x="2325296" y="6155952"/>
            <a:ext cx="471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Destinations Summary</a:t>
            </a:r>
          </a:p>
        </p:txBody>
      </p:sp>
    </p:spTree>
    <p:extLst>
      <p:ext uri="{BB962C8B-B14F-4D97-AF65-F5344CB8AC3E}">
        <p14:creationId xmlns:p14="http://schemas.microsoft.com/office/powerpoint/2010/main" val="70892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  <p:bldP spid="14" grpId="0"/>
      <p:bldP spid="14" grpId="1"/>
      <p:bldP spid="15" grpId="0"/>
      <p:bldP spid="15" grpId="1"/>
      <p:bldP spid="16" grpId="0"/>
      <p:bldP spid="16" grpId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69884" y="3176881"/>
            <a:ext cx="70104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49162" y="2869104"/>
            <a:ext cx="637354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/>
              <a:t>POI Data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103040" y="4184153"/>
            <a:ext cx="1676400" cy="1964527"/>
            <a:chOff x="6047103" y="3369472"/>
            <a:chExt cx="1676400" cy="1964527"/>
          </a:xfrm>
        </p:grpSpPr>
        <p:sp>
          <p:nvSpPr>
            <p:cNvPr id="9" name="TextBox 8"/>
            <p:cNvSpPr txBox="1"/>
            <p:nvPr/>
          </p:nvSpPr>
          <p:spPr>
            <a:xfrm>
              <a:off x="6047103" y="3369472"/>
              <a:ext cx="1676400" cy="196452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/>
              <a:r>
                <a:rPr lang="en-US" sz="2000" dirty="0"/>
                <a:t>Run-time Map</a:t>
              </a:r>
            </a:p>
          </p:txBody>
        </p:sp>
        <p:pic>
          <p:nvPicPr>
            <p:cNvPr id="10" name="Picture 4" descr="D:\submissions\EV14\revision\fig\clusters-z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978" y="3717465"/>
              <a:ext cx="1549057" cy="117384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Down Arrow 11"/>
          <p:cNvSpPr/>
          <p:nvPr/>
        </p:nvSpPr>
        <p:spPr>
          <a:xfrm rot="16200000">
            <a:off x="5736017" y="5280347"/>
            <a:ext cx="228600" cy="593663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42090" y="5263041"/>
            <a:ext cx="2240808" cy="126663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1600" dirty="0"/>
              <a:t>Hierarchical Clustering</a:t>
            </a:r>
          </a:p>
        </p:txBody>
      </p:sp>
      <p:pic>
        <p:nvPicPr>
          <p:cNvPr id="14" name="Picture 5" descr="D:\submissions\EV14\revision\fig\lisbon-cluster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046" y="5314175"/>
            <a:ext cx="1302660" cy="986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wn Arrow 14"/>
          <p:cNvSpPr/>
          <p:nvPr/>
        </p:nvSpPr>
        <p:spPr>
          <a:xfrm rot="16200000">
            <a:off x="2890319" y="5170400"/>
            <a:ext cx="228600" cy="813557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442999" y="3255628"/>
            <a:ext cx="1507641" cy="152708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1600" dirty="0"/>
              <a:t>Map Warping</a:t>
            </a:r>
          </a:p>
        </p:txBody>
      </p:sp>
      <p:pic>
        <p:nvPicPr>
          <p:cNvPr id="17" name="Picture 3" descr="D:\submissions\EV14\revision\fig\lisbon_warped_variab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54" y="3386421"/>
            <a:ext cx="1272730" cy="11620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82958" y="3255628"/>
            <a:ext cx="1507641" cy="152708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1400" dirty="0" err="1"/>
              <a:t>Octilinear</a:t>
            </a:r>
            <a:r>
              <a:rPr lang="en-US" sz="1400" dirty="0"/>
              <a:t> Layout</a:t>
            </a:r>
          </a:p>
        </p:txBody>
      </p:sp>
      <p:pic>
        <p:nvPicPr>
          <p:cNvPr id="20" name="Picture 6" descr="D:\submissions\EV14 files\images\lisbon-octlayou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460" y="3462555"/>
            <a:ext cx="1144636" cy="10790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Down Arrow 24"/>
          <p:cNvSpPr/>
          <p:nvPr/>
        </p:nvSpPr>
        <p:spPr>
          <a:xfrm rot="16200000">
            <a:off x="4270515" y="3300021"/>
            <a:ext cx="228600" cy="3524662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946084" y="4019173"/>
            <a:ext cx="1676401" cy="1964527"/>
            <a:chOff x="481844" y="3204492"/>
            <a:chExt cx="1676401" cy="1964527"/>
          </a:xfrm>
        </p:grpSpPr>
        <p:sp>
          <p:nvSpPr>
            <p:cNvPr id="27" name="TextBox 26"/>
            <p:cNvSpPr txBox="1"/>
            <p:nvPr/>
          </p:nvSpPr>
          <p:spPr>
            <a:xfrm>
              <a:off x="481844" y="3204492"/>
              <a:ext cx="1676401" cy="196452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/>
              <a:r>
                <a:rPr lang="en-US" sz="2000" dirty="0"/>
                <a:t>Visual Worth</a:t>
              </a:r>
            </a:p>
          </p:txBody>
        </p:sp>
        <p:pic>
          <p:nvPicPr>
            <p:cNvPr id="28" name="Picture 2" descr="D:\submissions\EV14\revision\fig\density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712" y="3553329"/>
              <a:ext cx="1464665" cy="109726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Rectangle 28"/>
          <p:cNvSpPr/>
          <p:nvPr/>
        </p:nvSpPr>
        <p:spPr>
          <a:xfrm>
            <a:off x="946084" y="4019173"/>
            <a:ext cx="1700066" cy="1964528"/>
          </a:xfrm>
          <a:prstGeom prst="rect">
            <a:avLst/>
          </a:prstGeom>
          <a:noFill/>
          <a:ln w="635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23" idx="2"/>
            <a:endCxn id="27" idx="0"/>
          </p:cNvCxnSpPr>
          <p:nvPr/>
        </p:nvCxnSpPr>
        <p:spPr>
          <a:xfrm>
            <a:off x="1784284" y="2872081"/>
            <a:ext cx="1" cy="1147092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946084" y="1576681"/>
            <a:ext cx="1676399" cy="1295400"/>
            <a:chOff x="481844" y="685800"/>
            <a:chExt cx="1676399" cy="1295400"/>
          </a:xfrm>
        </p:grpSpPr>
        <p:sp>
          <p:nvSpPr>
            <p:cNvPr id="23" name="TextBox 22"/>
            <p:cNvSpPr txBox="1"/>
            <p:nvPr/>
          </p:nvSpPr>
          <p:spPr>
            <a:xfrm>
              <a:off x="481844" y="685800"/>
              <a:ext cx="1676399" cy="12954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/>
              <a:r>
                <a:rPr lang="en-US" sz="1600" dirty="0"/>
                <a:t>Trip Websites</a:t>
              </a:r>
            </a:p>
          </p:txBody>
        </p:sp>
        <p:pic>
          <p:nvPicPr>
            <p:cNvPr id="24" name="Picture 7" descr="D:\submissions\EV14 files\images\tripadvisor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048" y="722376"/>
              <a:ext cx="1026622" cy="101415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2763606" y="3255628"/>
            <a:ext cx="1526993" cy="1550212"/>
          </a:xfrm>
          <a:prstGeom prst="rect">
            <a:avLst/>
          </a:prstGeom>
          <a:noFill/>
          <a:ln w="635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6200000">
            <a:off x="2608867" y="4365730"/>
            <a:ext cx="228600" cy="250654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6200000">
            <a:off x="4282420" y="4432906"/>
            <a:ext cx="228602" cy="212244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6200000">
            <a:off x="5930344" y="4445022"/>
            <a:ext cx="237100" cy="196505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7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Determining Significant Regions: Visual Worth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587500"/>
            <a:ext cx="4206970" cy="5067300"/>
          </a:xfrm>
        </p:spPr>
        <p:txBody>
          <a:bodyPr/>
          <a:lstStyle/>
          <a:p>
            <a:r>
              <a:rPr lang="en-US" sz="2400" dirty="0"/>
              <a:t>Kernel Density Estimation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ea typeface="Verdana" pitchFamily="34" charset="0"/>
                <a:cs typeface="Verdana" pitchFamily="34" charset="0"/>
              </a:rPr>
              <a:t>POI position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ea typeface="Verdana" pitchFamily="34" charset="0"/>
                <a:cs typeface="Verdana" pitchFamily="34" charset="0"/>
              </a:rPr>
              <a:t>POI rank (rank </a:t>
            </a:r>
            <a:r>
              <a:rPr lang="en-US" sz="2400" i="1" dirty="0">
                <a:ea typeface="Verdana" pitchFamily="34" charset="0"/>
                <a:cs typeface="Verdana" pitchFamily="34" charset="0"/>
              </a:rPr>
              <a:t>r</a:t>
            </a:r>
            <a:r>
              <a:rPr lang="en-US" sz="2400" dirty="0">
                <a:ea typeface="Verdana" pitchFamily="34" charset="0"/>
                <a:cs typeface="Verdana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ea typeface="Verdana" pitchFamily="34" charset="0"/>
                <a:cs typeface="Verdana" pitchFamily="34" charset="0"/>
              </a:rPr>
              <a:t>POI proximity to metro-stations (proximity ρ)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7161" y="2089378"/>
            <a:ext cx="4260531" cy="3256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714615" y="5406067"/>
            <a:ext cx="800659" cy="276999"/>
            <a:chOff x="5062395" y="5440402"/>
            <a:chExt cx="800659" cy="276999"/>
          </a:xfrm>
        </p:grpSpPr>
        <p:sp>
          <p:nvSpPr>
            <p:cNvPr id="10" name="Oval 9"/>
            <p:cNvSpPr/>
            <p:nvPr/>
          </p:nvSpPr>
          <p:spPr>
            <a:xfrm>
              <a:off x="5062395" y="5520079"/>
              <a:ext cx="154004" cy="154004"/>
            </a:xfrm>
            <a:prstGeom prst="ellipse">
              <a:avLst/>
            </a:prstGeom>
            <a:solidFill>
              <a:schemeClr val="bg1"/>
            </a:solidFill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9022" y="5440402"/>
              <a:ext cx="44403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/>
                <a:t>: POI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77905" y="5448309"/>
            <a:ext cx="2799575" cy="516564"/>
            <a:chOff x="5840478" y="5838783"/>
            <a:chExt cx="2799575" cy="516564"/>
          </a:xfrm>
        </p:grpSpPr>
        <p:sp>
          <p:nvSpPr>
            <p:cNvPr id="13" name="Rectangle 12"/>
            <p:cNvSpPr/>
            <p:nvPr/>
          </p:nvSpPr>
          <p:spPr>
            <a:xfrm>
              <a:off x="6150542" y="5876218"/>
              <a:ext cx="2083087" cy="202131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50000"/>
                  </a:schemeClr>
                </a:gs>
                <a:gs pos="70000">
                  <a:srgbClr val="EE0000"/>
                </a:gs>
                <a:gs pos="48000">
                  <a:srgbClr val="FFFF0D"/>
                </a:gs>
                <a:gs pos="22000">
                  <a:srgbClr val="0FFDF7"/>
                </a:gs>
                <a:gs pos="100000">
                  <a:srgbClr val="8200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87784" y="6078348"/>
              <a:ext cx="120860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/>
                <a:t>Visual Worth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82583" y="5838783"/>
              <a:ext cx="35747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/>
                <a:t>high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40478" y="5847342"/>
              <a:ext cx="30213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/>
                <a:t>low</a:t>
              </a:r>
            </a:p>
          </p:txBody>
        </p:sp>
      </p:grp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330047"/>
              </p:ext>
            </p:extLst>
          </p:nvPr>
        </p:nvGraphicFramePr>
        <p:xfrm>
          <a:off x="768555" y="2271252"/>
          <a:ext cx="3424795" cy="1358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Equation" r:id="rId5" imgW="1955800" imgH="774700" progId="Equation.3">
                  <p:embed/>
                </p:oleObj>
              </mc:Choice>
              <mc:Fallback>
                <p:oleObj name="Equation" r:id="rId5" imgW="1955800" imgH="774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8555" y="2271252"/>
                        <a:ext cx="3424795" cy="1358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172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Octilinear</a:t>
            </a:r>
            <a:r>
              <a:rPr lang="en-US" dirty="0"/>
              <a:t> Layout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1329"/>
            <a:ext cx="8229600" cy="257618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400" b="0" dirty="0"/>
              <a:t>Mixed-Integer Programming </a:t>
            </a:r>
            <a:r>
              <a:rPr lang="en-US" sz="2000" b="0" dirty="0"/>
              <a:t>[</a:t>
            </a:r>
            <a:r>
              <a:rPr lang="en-US" sz="2000" dirty="0" err="1"/>
              <a:t>Nöllenburg</a:t>
            </a:r>
            <a:r>
              <a:rPr lang="en-US" sz="2000" dirty="0"/>
              <a:t> </a:t>
            </a:r>
            <a:r>
              <a:rPr lang="en-US" sz="2000" b="0" dirty="0"/>
              <a:t>et al. 2011]</a:t>
            </a:r>
          </a:p>
          <a:p>
            <a:pPr marL="0" indent="0">
              <a:buNone/>
            </a:pPr>
            <a:endParaRPr lang="en-US" sz="2400" b="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7862" y="3261233"/>
            <a:ext cx="2674990" cy="25907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964350" y="3136640"/>
            <a:ext cx="6281610" cy="3033770"/>
            <a:chOff x="9832" y="2266915"/>
            <a:chExt cx="6281610" cy="3033770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41564" y="2341058"/>
              <a:ext cx="2849878" cy="25907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 descr="D:\presentations\group meeting 20131220\_0002_Layer 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2" y="2266915"/>
              <a:ext cx="3385617" cy="2590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325775" y="4900575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Input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25329" y="4900575"/>
              <a:ext cx="1846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973048" y="5770300"/>
            <a:ext cx="1108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Variable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23988" y="2073758"/>
            <a:ext cx="8318500" cy="59376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Font typeface="Arial"/>
              <a:buChar char="•"/>
              <a:defRPr sz="26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–"/>
              <a:defRPr sz="22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Apply variable edge lengths according to visual worth</a:t>
            </a:r>
          </a:p>
          <a:p>
            <a:pPr marL="0" indent="0" algn="ctr">
              <a:buNone/>
            </a:pPr>
            <a:r>
              <a:rPr lang="en-US" sz="2000" dirty="0"/>
              <a:t>- more space to significant regions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176377"/>
            <a:ext cx="3292271" cy="25047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 bwMode="auto">
          <a:xfrm>
            <a:off x="4340246" y="4521862"/>
            <a:ext cx="1546517" cy="1264118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973048" y="4206051"/>
            <a:ext cx="1869440" cy="1595531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Slide Number Placeholder 5"/>
          <p:cNvSpPr txBox="1">
            <a:spLocks/>
          </p:cNvSpPr>
          <p:nvPr/>
        </p:nvSpPr>
        <p:spPr>
          <a:xfrm>
            <a:off x="6610758" y="75959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00" kern="1200">
                <a:solidFill>
                  <a:schemeClr val="accent2">
                    <a:lumMod val="7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81BBD-89EF-394D-A512-37E7FC2B269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118204" y="5770300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Uniform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09248" y="5770602"/>
            <a:ext cx="1198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Octilinear</a:t>
            </a:r>
            <a:endParaRPr lang="en-US" sz="20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4118204" y="4190371"/>
            <a:ext cx="5025796" cy="1631149"/>
            <a:chOff x="4340246" y="4491453"/>
            <a:chExt cx="4527641" cy="1631149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4340246" y="4491453"/>
              <a:ext cx="4502242" cy="0"/>
            </a:xfrm>
            <a:prstGeom prst="line">
              <a:avLst/>
            </a:prstGeom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4365645" y="6122602"/>
              <a:ext cx="4502242" cy="0"/>
            </a:xfrm>
            <a:prstGeom prst="line">
              <a:avLst/>
            </a:prstGeom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77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-0.1269 -2.22222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  <p:bldP spid="16" grpId="0" animBg="1"/>
      <p:bldP spid="18" grpId="0" animBg="1"/>
      <p:bldP spid="19" grpId="0" animBg="1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69884" y="3176881"/>
            <a:ext cx="70104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49162" y="2869104"/>
            <a:ext cx="637354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/>
              <a:t>POI Data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103040" y="4184153"/>
            <a:ext cx="1676400" cy="1964527"/>
            <a:chOff x="6047103" y="3369472"/>
            <a:chExt cx="1676400" cy="1964527"/>
          </a:xfrm>
        </p:grpSpPr>
        <p:sp>
          <p:nvSpPr>
            <p:cNvPr id="9" name="TextBox 8"/>
            <p:cNvSpPr txBox="1"/>
            <p:nvPr/>
          </p:nvSpPr>
          <p:spPr>
            <a:xfrm>
              <a:off x="6047103" y="3369472"/>
              <a:ext cx="1676400" cy="196452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/>
              <a:r>
                <a:rPr lang="en-US" sz="2000" dirty="0"/>
                <a:t>Run-time Map</a:t>
              </a:r>
            </a:p>
          </p:txBody>
        </p:sp>
        <p:pic>
          <p:nvPicPr>
            <p:cNvPr id="10" name="Picture 4" descr="D:\submissions\EV14\revision\fig\clusters-z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978" y="3717465"/>
              <a:ext cx="1549057" cy="117384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3342090" y="5263041"/>
            <a:ext cx="2240808" cy="126663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1600" dirty="0"/>
              <a:t>Hierarchical Clustering</a:t>
            </a:r>
          </a:p>
        </p:txBody>
      </p:sp>
      <p:pic>
        <p:nvPicPr>
          <p:cNvPr id="14" name="Picture 5" descr="D:\submissions\EV14\revision\fig\lisbon-cluster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046" y="5314175"/>
            <a:ext cx="1302660" cy="986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442999" y="3255628"/>
            <a:ext cx="1507641" cy="152708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1600" dirty="0"/>
              <a:t>Map Warping</a:t>
            </a:r>
          </a:p>
        </p:txBody>
      </p:sp>
      <p:pic>
        <p:nvPicPr>
          <p:cNvPr id="17" name="Picture 3" descr="D:\submissions\EV14\revision\fig\lisbon_warped_variab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54" y="3386421"/>
            <a:ext cx="1272730" cy="11620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82958" y="3255628"/>
            <a:ext cx="1507641" cy="152708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1400" dirty="0" err="1"/>
              <a:t>Octilinear</a:t>
            </a:r>
            <a:r>
              <a:rPr lang="en-US" sz="1400" dirty="0"/>
              <a:t> Layout</a:t>
            </a:r>
          </a:p>
        </p:txBody>
      </p:sp>
      <p:pic>
        <p:nvPicPr>
          <p:cNvPr id="20" name="Picture 6" descr="D:\submissions\EV14 files\images\lisbon-octlayou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460" y="3462555"/>
            <a:ext cx="1144636" cy="10790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own Arrow 20"/>
          <p:cNvSpPr/>
          <p:nvPr/>
        </p:nvSpPr>
        <p:spPr>
          <a:xfrm rot="16200000">
            <a:off x="2608867" y="4365730"/>
            <a:ext cx="228600" cy="250654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946084" y="4019173"/>
            <a:ext cx="1676401" cy="1964527"/>
            <a:chOff x="481844" y="3204492"/>
            <a:chExt cx="1676401" cy="1964527"/>
          </a:xfrm>
        </p:grpSpPr>
        <p:sp>
          <p:nvSpPr>
            <p:cNvPr id="27" name="TextBox 26"/>
            <p:cNvSpPr txBox="1"/>
            <p:nvPr/>
          </p:nvSpPr>
          <p:spPr>
            <a:xfrm>
              <a:off x="481844" y="3204492"/>
              <a:ext cx="1676401" cy="196452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/>
              <a:r>
                <a:rPr lang="en-US" sz="2000" dirty="0"/>
                <a:t>Visual Worth</a:t>
              </a:r>
            </a:p>
          </p:txBody>
        </p:sp>
        <p:pic>
          <p:nvPicPr>
            <p:cNvPr id="28" name="Picture 2" descr="D:\submissions\EV14\revision\fig\density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712" y="3553329"/>
              <a:ext cx="1464665" cy="109726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" name="Straight Arrow Connector 5"/>
          <p:cNvCxnSpPr>
            <a:stCxn id="23" idx="2"/>
            <a:endCxn id="27" idx="0"/>
          </p:cNvCxnSpPr>
          <p:nvPr/>
        </p:nvCxnSpPr>
        <p:spPr>
          <a:xfrm>
            <a:off x="1784284" y="2872081"/>
            <a:ext cx="1" cy="1147092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946084" y="1576681"/>
            <a:ext cx="1676399" cy="1295400"/>
            <a:chOff x="481844" y="685800"/>
            <a:chExt cx="1676399" cy="1295400"/>
          </a:xfrm>
        </p:grpSpPr>
        <p:sp>
          <p:nvSpPr>
            <p:cNvPr id="23" name="TextBox 22"/>
            <p:cNvSpPr txBox="1"/>
            <p:nvPr/>
          </p:nvSpPr>
          <p:spPr>
            <a:xfrm>
              <a:off x="481844" y="685800"/>
              <a:ext cx="1676399" cy="12954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/>
              <a:r>
                <a:rPr lang="en-US" sz="1600" dirty="0"/>
                <a:t>Trip Websites</a:t>
              </a:r>
            </a:p>
          </p:txBody>
        </p:sp>
        <p:pic>
          <p:nvPicPr>
            <p:cNvPr id="24" name="Picture 7" descr="D:\submissions\EV14 files\images\tripadvisor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048" y="722376"/>
              <a:ext cx="1026622" cy="101415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3296317" y="5223285"/>
            <a:ext cx="2286583" cy="1342840"/>
          </a:xfrm>
          <a:prstGeom prst="rect">
            <a:avLst/>
          </a:prstGeom>
          <a:noFill/>
          <a:ln w="635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454761" y="3255628"/>
            <a:ext cx="1526993" cy="1550212"/>
          </a:xfrm>
          <a:prstGeom prst="rect">
            <a:avLst/>
          </a:prstGeom>
          <a:noFill/>
          <a:ln w="635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078672" y="4138011"/>
            <a:ext cx="1730586" cy="2010669"/>
          </a:xfrm>
          <a:prstGeom prst="rect">
            <a:avLst/>
          </a:prstGeom>
          <a:noFill/>
          <a:ln w="635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6200000">
            <a:off x="2890319" y="5170400"/>
            <a:ext cx="228600" cy="813557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6200000">
            <a:off x="5934593" y="4449272"/>
            <a:ext cx="228601" cy="196504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6200000">
            <a:off x="5751923" y="5296252"/>
            <a:ext cx="226204" cy="564249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 rot="16200000">
            <a:off x="4267690" y="3297195"/>
            <a:ext cx="234250" cy="3524662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6200000">
            <a:off x="4282420" y="4432907"/>
            <a:ext cx="228603" cy="212244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7592"/>
            <a:ext cx="8229600" cy="4587538"/>
          </a:xfrm>
        </p:spPr>
        <p:txBody>
          <a:bodyPr/>
          <a:lstStyle/>
          <a:p>
            <a:r>
              <a:rPr lang="en-US" b="0" dirty="0"/>
              <a:t>Introduction</a:t>
            </a:r>
          </a:p>
          <a:p>
            <a:pPr lvl="1"/>
            <a:r>
              <a:rPr lang="en-US" sz="2000" dirty="0"/>
              <a:t>Tourist Maps</a:t>
            </a:r>
            <a:endParaRPr lang="en-US" sz="2000" b="0" dirty="0"/>
          </a:p>
          <a:p>
            <a:r>
              <a:rPr lang="en-US" b="0" dirty="0"/>
              <a:t>Approach</a:t>
            </a:r>
          </a:p>
          <a:p>
            <a:pPr lvl="1"/>
            <a:r>
              <a:rPr lang="en-US" sz="2000" b="0" dirty="0"/>
              <a:t>Metro Transit-Centric Visualization for City Tour Planning</a:t>
            </a:r>
          </a:p>
          <a:p>
            <a:pPr lvl="1"/>
            <a:r>
              <a:rPr lang="en-US" sz="2000" b="0" dirty="0"/>
              <a:t>A Content-Aware Non-Uniform Grid for Fast Map Deformation</a:t>
            </a:r>
          </a:p>
          <a:p>
            <a:r>
              <a:rPr lang="en-US" b="0" dirty="0"/>
              <a:t>Summary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20333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18">
        <p:fade/>
      </p:transition>
    </mc:Choice>
    <mc:Fallback xmlns="">
      <p:transition advTm="4018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9218" name="Picture 2" descr="D:\submissions\EV14\fig\lisbon-z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8" y="2124307"/>
            <a:ext cx="4333348" cy="33397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submissions\EV14\fig\lisbon-z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73" y="2124307"/>
            <a:ext cx="4412987" cy="33397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4501" y="5617229"/>
            <a:ext cx="2294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Default zoom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96696" y="5617229"/>
            <a:ext cx="1996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Zoomed-in view</a:t>
            </a:r>
          </a:p>
        </p:txBody>
      </p:sp>
    </p:spTree>
    <p:extLst>
      <p:ext uri="{BB962C8B-B14F-4D97-AF65-F5344CB8AC3E}">
        <p14:creationId xmlns:p14="http://schemas.microsoft.com/office/powerpoint/2010/main" val="16861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Results</a:t>
            </a:r>
            <a:br>
              <a:rPr lang="en-US" sz="2400" b="0" dirty="0"/>
            </a:br>
            <a:r>
              <a:rPr lang="en-US" dirty="0"/>
              <a:t>Prague</a:t>
            </a:r>
          </a:p>
        </p:txBody>
      </p:sp>
      <p:pic>
        <p:nvPicPr>
          <p:cNvPr id="4" name="prague-demo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>
                  <p14:trim st="49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5075" y="1587500"/>
            <a:ext cx="6686550" cy="5067300"/>
          </a:xfrm>
        </p:spPr>
      </p:pic>
    </p:spTree>
    <p:extLst>
      <p:ext uri="{BB962C8B-B14F-4D97-AF65-F5344CB8AC3E}">
        <p14:creationId xmlns:p14="http://schemas.microsoft.com/office/powerpoint/2010/main" val="11069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7592"/>
            <a:ext cx="8229600" cy="4587538"/>
          </a:xfrm>
        </p:spPr>
        <p:txBody>
          <a:bodyPr/>
          <a:lstStyle/>
          <a:p>
            <a:r>
              <a:rPr lang="en-US" b="0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lvl="1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Tourist Maps</a:t>
            </a:r>
            <a:endParaRPr lang="en-US" sz="2000" b="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0" dirty="0"/>
              <a:t>Approach</a:t>
            </a:r>
          </a:p>
          <a:p>
            <a:pPr lvl="1"/>
            <a:r>
              <a:rPr lang="en-US" sz="2000" b="0" dirty="0">
                <a:solidFill>
                  <a:schemeClr val="bg1">
                    <a:lumMod val="65000"/>
                  </a:schemeClr>
                </a:solidFill>
              </a:rPr>
              <a:t>Metro Transit-Centric Visualization for City Tour Planning</a:t>
            </a:r>
          </a:p>
          <a:p>
            <a:pPr lvl="1"/>
            <a:r>
              <a:rPr lang="en-US" sz="2000" b="0" dirty="0"/>
              <a:t>A Content-Aware Non-Uniform Grid for Fast Map Deformation</a:t>
            </a:r>
          </a:p>
          <a:p>
            <a:r>
              <a:rPr lang="en-US" b="0" dirty="0"/>
              <a:t>Summary and Future Work</a:t>
            </a:r>
          </a:p>
        </p:txBody>
      </p:sp>
      <p:sp>
        <p:nvSpPr>
          <p:cNvPr id="4" name="Right Arrow 3"/>
          <p:cNvSpPr/>
          <p:nvPr/>
        </p:nvSpPr>
        <p:spPr bwMode="auto">
          <a:xfrm>
            <a:off x="538480" y="3254742"/>
            <a:ext cx="335280" cy="411079"/>
          </a:xfrm>
          <a:prstGeom prst="rightArrow">
            <a:avLst/>
          </a:prstGeom>
          <a:solidFill>
            <a:schemeClr val="accent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17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Content-Aware Non-Uniform Grid for Fast Map Deformation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under submission</a:t>
            </a:r>
          </a:p>
        </p:txBody>
      </p:sp>
    </p:spTree>
    <p:extLst>
      <p:ext uri="{BB962C8B-B14F-4D97-AF65-F5344CB8AC3E}">
        <p14:creationId xmlns:p14="http://schemas.microsoft.com/office/powerpoint/2010/main" val="55551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Personalization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4664" y="6477741"/>
            <a:ext cx="5807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Personalizing maps [</a:t>
            </a:r>
            <a:r>
              <a:rPr lang="en-US" sz="1400" dirty="0" err="1"/>
              <a:t>Ballatore</a:t>
            </a:r>
            <a:r>
              <a:rPr lang="en-US" sz="1400" dirty="0"/>
              <a:t> et al. Communications of the ACM 2015]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9100" y="1587500"/>
            <a:ext cx="3907573" cy="5067300"/>
          </a:xfrm>
        </p:spPr>
        <p:txBody>
          <a:bodyPr/>
          <a:lstStyle/>
          <a:p>
            <a:r>
              <a:rPr lang="en-US" dirty="0"/>
              <a:t>Web &amp; mobile services customized to each user</a:t>
            </a:r>
          </a:p>
          <a:p>
            <a:r>
              <a:rPr lang="en-US" dirty="0"/>
              <a:t>Web maps</a:t>
            </a:r>
          </a:p>
          <a:p>
            <a:pPr lvl="1"/>
            <a:r>
              <a:rPr lang="en-US" dirty="0"/>
              <a:t>different tasks, different maps</a:t>
            </a:r>
          </a:p>
          <a:p>
            <a:r>
              <a:rPr lang="en-US" dirty="0"/>
              <a:t>Apply </a:t>
            </a:r>
            <a:r>
              <a:rPr lang="en-US" b="1" dirty="0"/>
              <a:t>deformation</a:t>
            </a:r>
            <a:r>
              <a:rPr lang="en-US" dirty="0"/>
              <a:t> to create (transitions for interactive) maps</a:t>
            </a:r>
          </a:p>
          <a:p>
            <a:pPr lvl="1"/>
            <a:r>
              <a:rPr lang="en-US" dirty="0"/>
              <a:t>“Map morphing”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6673" y="1667173"/>
            <a:ext cx="4536484" cy="32059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1016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400" b="0" dirty="0"/>
                  <a:t>Map Morphing Examples</a:t>
                </a:r>
                <a:br>
                  <a:rPr lang="en-US" sz="3600" dirty="0"/>
                </a:br>
                <a:r>
                  <a:rPr lang="en-US" sz="3600" dirty="0"/>
                  <a:t>Tourist map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/>
                        <a:ea typeface="Cambria Math"/>
                      </a:rPr>
                      <m:t>↔</m:t>
                    </m:r>
                  </m:oMath>
                </a14:m>
                <a:r>
                  <a:rPr lang="en-US" sz="3600" dirty="0">
                    <a:ea typeface="Cambria Math"/>
                  </a:rPr>
                  <a:t> Metro map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283" t="-10738" b="-25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D:\presentations\research review day 20140228\morph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520" y="1536876"/>
            <a:ext cx="3850583" cy="485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7043" y="6475532"/>
            <a:ext cx="5764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Map morphing: making sense of incongruent maps. [Reilly et al. GI 04]</a:t>
            </a:r>
          </a:p>
        </p:txBody>
      </p:sp>
    </p:spTree>
    <p:extLst>
      <p:ext uri="{BB962C8B-B14F-4D97-AF65-F5344CB8AC3E}">
        <p14:creationId xmlns:p14="http://schemas.microsoft.com/office/powerpoint/2010/main" val="149141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400" b="0" dirty="0"/>
                  <a:t>Map Morphing Examples</a:t>
                </a:r>
                <a:br>
                  <a:rPr lang="en-US" sz="3600" dirty="0"/>
                </a:br>
                <a:r>
                  <a:rPr lang="en-US" sz="3600" dirty="0"/>
                  <a:t>Street map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/>
                        <a:ea typeface="Cambria Math"/>
                      </a:rPr>
                      <m:t>↔</m:t>
                    </m:r>
                  </m:oMath>
                </a14:m>
                <a:r>
                  <a:rPr lang="en-US" sz="3600" dirty="0"/>
                  <a:t> Metro map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283" t="-10738" b="-25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C:\Users\pio\Desktop\bigcomp14\mapwar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25" y="1712551"/>
            <a:ext cx="6776150" cy="375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9838" y="5498039"/>
            <a:ext cx="2499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Original Map (zoomed-in)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9087" y="5478913"/>
            <a:ext cx="2631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Warped Map (zoomed-out)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160" y="6473259"/>
            <a:ext cx="7122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en-US" sz="1400" dirty="0"/>
              <a:t>Map warping for the annotation of metro maps [</a:t>
            </a:r>
            <a:r>
              <a:rPr lang="en-US" sz="1400" dirty="0" err="1"/>
              <a:t>Bottger</a:t>
            </a:r>
            <a:r>
              <a:rPr lang="en-US" sz="1400" dirty="0"/>
              <a:t> et al. CG&amp;A 08]</a:t>
            </a:r>
          </a:p>
        </p:txBody>
      </p:sp>
    </p:spTree>
    <p:extLst>
      <p:ext uri="{BB962C8B-B14F-4D97-AF65-F5344CB8AC3E}">
        <p14:creationId xmlns:p14="http://schemas.microsoft.com/office/powerpoint/2010/main" val="3860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0" dirty="0"/>
              <a:t>State-of-the-Art</a:t>
            </a:r>
            <a:br>
              <a:rPr lang="en-US" altLang="en-US" sz="3100" dirty="0"/>
            </a:br>
            <a:r>
              <a:rPr lang="en-US" altLang="en-US" dirty="0"/>
              <a:t>Optimization of Maps (1/2) </a:t>
            </a:r>
            <a:endParaRPr lang="en-US" altLang="en-US" sz="31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5121" y="1503680"/>
            <a:ext cx="8473440" cy="48463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5406" tIns="37042" rIns="75406" bIns="37042"/>
          <a:lstStyle>
            <a:lvl1pPr marL="292100" indent="-292100" algn="l" rtl="0" eaLnBrk="1" fontAlgn="base" hangingPunct="1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0"/>
              </a:spcAft>
              <a:defRPr/>
            </a:pPr>
            <a:r>
              <a:rPr lang="en-US" sz="2400" b="0" dirty="0"/>
              <a:t>Drawing Road Networks with Focus Regions </a:t>
            </a:r>
            <a:r>
              <a:rPr lang="en-US" sz="1400" b="0" dirty="0"/>
              <a:t>[</a:t>
            </a:r>
            <a:r>
              <a:rPr lang="en-US" sz="1400" b="0" dirty="0" err="1"/>
              <a:t>Haunert</a:t>
            </a:r>
            <a:r>
              <a:rPr lang="en-US" sz="1400" b="0" dirty="0"/>
              <a:t> et al. TVCG 11]</a:t>
            </a:r>
          </a:p>
          <a:p>
            <a:pPr lvl="1">
              <a:spcAft>
                <a:spcPts val="0"/>
              </a:spcAft>
              <a:defRPr/>
            </a:pPr>
            <a:r>
              <a:rPr lang="da-DK" sz="2000" b="0" dirty="0"/>
              <a:t>Deform roads by optimization</a:t>
            </a:r>
          </a:p>
          <a:p>
            <a:pPr lvl="1">
              <a:spcAft>
                <a:spcPts val="0"/>
              </a:spcAft>
              <a:defRPr/>
            </a:pPr>
            <a:r>
              <a:rPr lang="en-US" sz="2000" b="0" dirty="0"/>
              <a:t>Road edges as input</a:t>
            </a:r>
          </a:p>
          <a:p>
            <a:pPr lvl="1">
              <a:spcAft>
                <a:spcPts val="0"/>
              </a:spcAft>
              <a:defRPr/>
            </a:pPr>
            <a:endParaRPr lang="da-DK" sz="1800" b="0" dirty="0"/>
          </a:p>
          <a:p>
            <a:pPr>
              <a:spcAft>
                <a:spcPts val="0"/>
              </a:spcAft>
              <a:defRPr/>
            </a:pPr>
            <a:endParaRPr lang="en-US" sz="2000" b="0" dirty="0"/>
          </a:p>
          <a:p>
            <a:pPr lvl="1">
              <a:spcAft>
                <a:spcPts val="0"/>
              </a:spcAft>
              <a:defRPr/>
            </a:pPr>
            <a:endParaRPr lang="en-US" sz="1800" b="0" dirty="0"/>
          </a:p>
          <a:p>
            <a:pPr marL="574675" indent="-285750">
              <a:spcBef>
                <a:spcPts val="0"/>
              </a:spcBef>
              <a:buFontTx/>
              <a:buChar char="-"/>
              <a:defRPr/>
            </a:pPr>
            <a:endParaRPr lang="da-DK" sz="1600" b="0" dirty="0"/>
          </a:p>
          <a:p>
            <a:pPr marL="574675" indent="-285750">
              <a:spcBef>
                <a:spcPts val="0"/>
              </a:spcBef>
              <a:buFontTx/>
              <a:buChar char="-"/>
              <a:defRPr/>
            </a:pPr>
            <a:endParaRPr lang="en-US" sz="16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46060" y="2652432"/>
                <a:ext cx="3853097" cy="3141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60" y="2652432"/>
                <a:ext cx="3853097" cy="314189"/>
              </a:xfrm>
              <a:prstGeom prst="rect">
                <a:avLst/>
              </a:prstGeom>
              <a:blipFill rotWithShape="0">
                <a:blip r:embed="rId3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106867"/>
              </p:ext>
            </p:extLst>
          </p:nvPr>
        </p:nvGraphicFramePr>
        <p:xfrm>
          <a:off x="1423109" y="5279421"/>
          <a:ext cx="6096000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803"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80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More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Edge count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Less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68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Slower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Speed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Faster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689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2" descr="D:\weekly report\src\20141103\fcroa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997" y="2733242"/>
            <a:ext cx="3800086" cy="19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/>
          <p:nvPr/>
        </p:nvSpPr>
        <p:spPr bwMode="auto">
          <a:xfrm>
            <a:off x="5445760" y="5502943"/>
            <a:ext cx="924560" cy="970380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10800000">
            <a:off x="2600960" y="5542559"/>
            <a:ext cx="924560" cy="930763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1988" y="5552719"/>
            <a:ext cx="1208331" cy="80744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96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0" dirty="0"/>
              <a:t>State-of-the-Art</a:t>
            </a:r>
            <a:br>
              <a:rPr lang="en-US" altLang="en-US" sz="3100" dirty="0"/>
            </a:br>
            <a:r>
              <a:rPr lang="en-US" altLang="en-US" dirty="0"/>
              <a:t>Optimization of Maps (2/2) </a:t>
            </a:r>
            <a:endParaRPr lang="en-US" altLang="en-US" sz="31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14961" y="1503680"/>
            <a:ext cx="8384540" cy="48463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5406" tIns="37042" rIns="75406" bIns="37042"/>
          <a:lstStyle>
            <a:lvl1pPr marL="292100" indent="-292100" algn="l" rtl="0" eaLnBrk="1" fontAlgn="base" hangingPunct="1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0"/>
              </a:spcAft>
              <a:defRPr/>
            </a:pPr>
            <a:r>
              <a:rPr lang="en-US" sz="2400" b="0" dirty="0"/>
              <a:t>Drawing Road Networks with Mental Maps </a:t>
            </a:r>
            <a:r>
              <a:rPr lang="da-DK" sz="1600" b="0" dirty="0"/>
              <a:t>[Lin et al. TVCG 14]</a:t>
            </a:r>
            <a:endParaRPr lang="da-DK" sz="2400" b="0" dirty="0"/>
          </a:p>
          <a:p>
            <a:pPr lvl="1">
              <a:spcAft>
                <a:spcPts val="0"/>
              </a:spcAft>
              <a:defRPr/>
            </a:pPr>
            <a:r>
              <a:rPr lang="da-DK" sz="2000" b="0" dirty="0"/>
              <a:t>Overlaid uniform grid used as medium to deform roads</a:t>
            </a:r>
          </a:p>
          <a:p>
            <a:pPr lvl="1">
              <a:spcAft>
                <a:spcPts val="0"/>
              </a:spcAft>
              <a:defRPr/>
            </a:pPr>
            <a:r>
              <a:rPr lang="da-DK" sz="2000" b="0" dirty="0"/>
              <a:t>Instead of road edges, grid edges are input</a:t>
            </a:r>
          </a:p>
          <a:p>
            <a:pPr lvl="1">
              <a:spcAft>
                <a:spcPts val="0"/>
              </a:spcAft>
              <a:defRPr/>
            </a:pPr>
            <a:endParaRPr lang="da-DK" sz="1800" b="0" dirty="0"/>
          </a:p>
          <a:p>
            <a:pPr>
              <a:spcAft>
                <a:spcPts val="0"/>
              </a:spcAft>
              <a:defRPr/>
            </a:pPr>
            <a:endParaRPr lang="en-US" sz="2000" b="0" dirty="0"/>
          </a:p>
          <a:p>
            <a:pPr lvl="1">
              <a:spcAft>
                <a:spcPts val="0"/>
              </a:spcAft>
              <a:defRPr/>
            </a:pPr>
            <a:endParaRPr lang="en-US" sz="1800" b="0" dirty="0"/>
          </a:p>
          <a:p>
            <a:pPr marL="574675" indent="-285750">
              <a:spcBef>
                <a:spcPts val="0"/>
              </a:spcBef>
              <a:buFontTx/>
              <a:buChar char="-"/>
              <a:defRPr/>
            </a:pPr>
            <a:endParaRPr lang="da-DK" sz="1600" b="0" dirty="0"/>
          </a:p>
          <a:p>
            <a:pPr marL="574675" indent="-285750">
              <a:spcBef>
                <a:spcPts val="0"/>
              </a:spcBef>
              <a:buFontTx/>
              <a:buChar char="-"/>
              <a:defRPr/>
            </a:pPr>
            <a:endParaRPr lang="en-US" sz="1600" b="0" dirty="0"/>
          </a:p>
        </p:txBody>
      </p:sp>
      <p:pic>
        <p:nvPicPr>
          <p:cNvPr id="29700" name="Picture 2" descr="D:\presentations\proposal revision\mental-map-gri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21396" y="2981175"/>
            <a:ext cx="5699426" cy="231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72422" y="2620980"/>
                <a:ext cx="2791460" cy="3141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422" y="2620980"/>
                <a:ext cx="2791460" cy="314189"/>
              </a:xfrm>
              <a:prstGeom prst="rect">
                <a:avLst/>
              </a:prstGeom>
              <a:blipFill rotWithShape="0">
                <a:blip r:embed="rId4"/>
                <a:stretch>
                  <a:fillRect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10974"/>
              </p:ext>
            </p:extLst>
          </p:nvPr>
        </p:nvGraphicFramePr>
        <p:xfrm>
          <a:off x="1423109" y="5279421"/>
          <a:ext cx="6096000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803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Finer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Subdivision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Coarser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80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More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Edge count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Less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68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Slower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Speed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Faster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68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Higher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Accuracy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Lower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Right Arrow 13"/>
          <p:cNvSpPr/>
          <p:nvPr/>
        </p:nvSpPr>
        <p:spPr bwMode="auto">
          <a:xfrm>
            <a:off x="5445760" y="5502943"/>
            <a:ext cx="924560" cy="970380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10800000">
            <a:off x="2600960" y="5542559"/>
            <a:ext cx="924560" cy="930763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61440" y="5238882"/>
            <a:ext cx="1209040" cy="1411067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65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Adaptive grid</a:t>
            </a:r>
            <a:r>
              <a:rPr lang="en-US" b="0" dirty="0"/>
              <a:t> for fast deforming maps for varying tasks</a:t>
            </a:r>
          </a:p>
          <a:p>
            <a:pPr lvl="1"/>
            <a:r>
              <a:rPr lang="en-US" b="0" dirty="0"/>
              <a:t>Introduce </a:t>
            </a:r>
            <a:r>
              <a:rPr lang="en-US" b="1" dirty="0"/>
              <a:t>support edges</a:t>
            </a:r>
            <a:r>
              <a:rPr lang="en-US" b="0" dirty="0"/>
              <a:t> to preserve quad shapes</a:t>
            </a:r>
          </a:p>
          <a:p>
            <a:r>
              <a:rPr lang="en-US" b="0" dirty="0"/>
              <a:t>Implement optimization method in </a:t>
            </a:r>
            <a:r>
              <a:rPr lang="en-US" b="1" dirty="0"/>
              <a:t>GPU</a:t>
            </a:r>
          </a:p>
          <a:p>
            <a:r>
              <a:rPr lang="en-US" b="0" dirty="0"/>
              <a:t>Demonstrate in different </a:t>
            </a:r>
            <a:r>
              <a:rPr lang="en-US" b="1" dirty="0"/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404751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Tourist Maps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107" y="1419760"/>
            <a:ext cx="5372099" cy="367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61" y="2002971"/>
            <a:ext cx="6423839" cy="43927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18" y="5078923"/>
            <a:ext cx="2528256" cy="830997"/>
          </a:xfrm>
          <a:prstGeom prst="rect">
            <a:avLst/>
          </a:prstGeom>
          <a:solidFill>
            <a:schemeClr val="bg1">
              <a:alpha val="65000"/>
            </a:schemeClr>
          </a:solidFill>
          <a:ln w="635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Points-of-Interest</a:t>
            </a:r>
          </a:p>
          <a:p>
            <a:r>
              <a:rPr lang="en-US" dirty="0"/>
              <a:t>(POI) list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1149" y="3860546"/>
            <a:ext cx="2408673" cy="461665"/>
          </a:xfrm>
          <a:prstGeom prst="rect">
            <a:avLst/>
          </a:prstGeom>
          <a:solidFill>
            <a:schemeClr val="bg1">
              <a:alpha val="65000"/>
            </a:schemeClr>
          </a:solidFill>
          <a:ln w="635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POI annotations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2600" y="5777208"/>
            <a:ext cx="1656224" cy="461665"/>
          </a:xfrm>
          <a:prstGeom prst="rect">
            <a:avLst/>
          </a:prstGeom>
          <a:solidFill>
            <a:schemeClr val="bg1">
              <a:alpha val="65000"/>
            </a:schemeClr>
          </a:solidFill>
          <a:ln w="635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Metro map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23996" y="6129160"/>
            <a:ext cx="1159293" cy="461665"/>
          </a:xfrm>
          <a:prstGeom prst="rect">
            <a:avLst/>
          </a:prstGeom>
          <a:solidFill>
            <a:schemeClr val="bg1">
              <a:alpha val="65000"/>
            </a:schemeClr>
          </a:solidFill>
          <a:ln w="635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Streets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4111976" y="3438939"/>
            <a:ext cx="191666" cy="42160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3698654" y="2643809"/>
            <a:ext cx="206660" cy="121172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295294" y="1881424"/>
            <a:ext cx="2153155" cy="461665"/>
          </a:xfrm>
          <a:prstGeom prst="rect">
            <a:avLst/>
          </a:prstGeom>
          <a:solidFill>
            <a:schemeClr val="bg1">
              <a:alpha val="88000"/>
            </a:schemeClr>
          </a:solidFill>
          <a:ln w="635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Overview map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36341" y="1800346"/>
            <a:ext cx="2257349" cy="461665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Close-up maps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655874" y="6609454"/>
            <a:ext cx="10005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visitseoul.net</a:t>
            </a:r>
          </a:p>
        </p:txBody>
      </p:sp>
    </p:spTree>
    <p:extLst>
      <p:ext uri="{BB962C8B-B14F-4D97-AF65-F5344CB8AC3E}">
        <p14:creationId xmlns:p14="http://schemas.microsoft.com/office/powerpoint/2010/main" val="358399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133">
        <p:fade/>
      </p:transition>
    </mc:Choice>
    <mc:Fallback xmlns="">
      <p:transition advTm="10133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6084" y="2976881"/>
            <a:ext cx="2152158" cy="189991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2000" dirty="0"/>
              <a:t>Non-uniform grid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6222" r="35665" b="30519"/>
          <a:stretch/>
        </p:blipFill>
        <p:spPr>
          <a:xfrm>
            <a:off x="1032131" y="3308350"/>
            <a:ext cx="1980064" cy="11823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73582" y="2976881"/>
            <a:ext cx="2152158" cy="189991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2000" dirty="0"/>
              <a:t>Optimization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361" y="3092445"/>
            <a:ext cx="1605280" cy="15227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40839" y="1587501"/>
            <a:ext cx="2152158" cy="485394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2000" dirty="0"/>
              <a:t>Applications</a:t>
            </a:r>
          </a:p>
        </p:txBody>
      </p:sp>
      <p:sp>
        <p:nvSpPr>
          <p:cNvPr id="16" name="Down Arrow 15"/>
          <p:cNvSpPr/>
          <p:nvPr/>
        </p:nvSpPr>
        <p:spPr>
          <a:xfrm rot="16200000">
            <a:off x="5481078" y="3791997"/>
            <a:ext cx="497207" cy="392237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6075864" y="1690444"/>
            <a:ext cx="1667790" cy="1417327"/>
            <a:chOff x="6212976" y="1692377"/>
            <a:chExt cx="1470043" cy="1249277"/>
          </a:xfrm>
        </p:grpSpPr>
        <p:pic>
          <p:nvPicPr>
            <p:cNvPr id="19" name="Content Placeholder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12976" y="1904877"/>
              <a:ext cx="1470043" cy="8421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25" name="TextBox 24"/>
            <p:cNvSpPr txBox="1"/>
            <p:nvPr/>
          </p:nvSpPr>
          <p:spPr>
            <a:xfrm>
              <a:off x="6212976" y="1692377"/>
              <a:ext cx="1470043" cy="124927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lIns="0" tIns="0" rIns="0" bIns="0" rtlCol="0" anchor="b" anchorCtr="0">
              <a:noAutofit/>
            </a:bodyPr>
            <a:lstStyle/>
            <a:p>
              <a:endParaRPr lang="en-US" sz="20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075864" y="3155396"/>
            <a:ext cx="1667790" cy="1451227"/>
            <a:chOff x="6227749" y="3205546"/>
            <a:chExt cx="1470043" cy="127915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531" y="3205546"/>
              <a:ext cx="1398481" cy="1279157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6227749" y="3215836"/>
              <a:ext cx="1470043" cy="124927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lIns="0" tIns="0" rIns="0" bIns="0" rtlCol="0" anchor="b" anchorCtr="0">
              <a:noAutofit/>
            </a:bodyPr>
            <a:lstStyle/>
            <a:p>
              <a:endParaRPr lang="en-US" sz="20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61190" y="4666203"/>
            <a:ext cx="1682464" cy="1429798"/>
            <a:chOff x="6219326" y="4712335"/>
            <a:chExt cx="1470043" cy="1249277"/>
          </a:xfrm>
        </p:grpSpPr>
        <p:grpSp>
          <p:nvGrpSpPr>
            <p:cNvPr id="21" name="Group 20"/>
            <p:cNvGrpSpPr/>
            <p:nvPr/>
          </p:nvGrpSpPr>
          <p:grpSpPr>
            <a:xfrm>
              <a:off x="6385889" y="4739640"/>
              <a:ext cx="1124219" cy="1146450"/>
              <a:chOff x="0" y="108016"/>
              <a:chExt cx="2641192" cy="2693419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08016"/>
                <a:ext cx="2641192" cy="269341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3" name="Oval 22"/>
              <p:cNvSpPr/>
              <p:nvPr/>
            </p:nvSpPr>
            <p:spPr>
              <a:xfrm>
                <a:off x="1693265" y="1149947"/>
                <a:ext cx="190148" cy="184798"/>
              </a:xfrm>
              <a:prstGeom prst="ellipse">
                <a:avLst/>
              </a:prstGeom>
              <a:ln w="38100">
                <a:noFill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15572" y="616803"/>
                <a:ext cx="190148" cy="184798"/>
              </a:xfrm>
              <a:prstGeom prst="ellipse">
                <a:avLst/>
              </a:prstGeom>
              <a:ln w="38100">
                <a:noFill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219326" y="4712335"/>
              <a:ext cx="1470043" cy="124927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lIns="0" tIns="0" rIns="0" bIns="0" rtlCol="0" anchor="b" anchorCtr="0">
              <a:noAutofit/>
            </a:bodyPr>
            <a:lstStyle/>
            <a:p>
              <a:endParaRPr lang="en-US" sz="2000" dirty="0"/>
            </a:p>
          </p:txBody>
        </p:sp>
      </p:grpSp>
      <p:sp>
        <p:nvSpPr>
          <p:cNvPr id="32" name="Down Arrow 31"/>
          <p:cNvSpPr/>
          <p:nvPr/>
        </p:nvSpPr>
        <p:spPr>
          <a:xfrm rot="16200000">
            <a:off x="3054155" y="3791996"/>
            <a:ext cx="497207" cy="392237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37685" y="2976880"/>
            <a:ext cx="2168955" cy="189991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67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Non-uniform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b="0" dirty="0"/>
              <a:t>Benefit</a:t>
            </a:r>
          </a:p>
          <a:p>
            <a:pPr lvl="1"/>
            <a:r>
              <a:rPr lang="en-US" b="0" dirty="0"/>
              <a:t>Adaptive subdivision</a:t>
            </a:r>
          </a:p>
          <a:p>
            <a:pPr lvl="2"/>
            <a:r>
              <a:rPr lang="en-US" b="0" dirty="0"/>
              <a:t>Consider significant areas</a:t>
            </a:r>
          </a:p>
          <a:p>
            <a:pPr lvl="2"/>
            <a:r>
              <a:rPr lang="en-US" dirty="0"/>
              <a:t>Less quads, less edges = faster performance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Challenge</a:t>
            </a:r>
          </a:p>
          <a:p>
            <a:pPr lvl="1"/>
            <a:r>
              <a:rPr lang="en-US" b="0" dirty="0"/>
              <a:t>Cracks may not preserve quad shapes</a:t>
            </a:r>
          </a:p>
          <a:p>
            <a:pPr lvl="1"/>
            <a:endParaRPr lang="en-US" b="0" dirty="0"/>
          </a:p>
        </p:txBody>
      </p:sp>
      <p:grpSp>
        <p:nvGrpSpPr>
          <p:cNvPr id="5" name="Group 4"/>
          <p:cNvGrpSpPr/>
          <p:nvPr/>
        </p:nvGrpSpPr>
        <p:grpSpPr>
          <a:xfrm>
            <a:off x="6655575" y="4006474"/>
            <a:ext cx="1832937" cy="2125260"/>
            <a:chOff x="6613850" y="4060526"/>
            <a:chExt cx="1832937" cy="21252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507" y="4060526"/>
              <a:ext cx="1674280" cy="167428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 bwMode="auto">
            <a:xfrm flipV="1">
              <a:off x="7247598" y="4916957"/>
              <a:ext cx="110176" cy="918229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7325367" y="5199541"/>
              <a:ext cx="220352" cy="635644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6613850" y="5800003"/>
              <a:ext cx="1377672" cy="38578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800" dirty="0"/>
                <a:t>cracks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75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Non-uniform Grid</a:t>
            </a:r>
            <a:br>
              <a:rPr lang="en-US" dirty="0"/>
            </a:br>
            <a:r>
              <a:rPr lang="en-US" dirty="0"/>
              <a:t>Address Cracks - Support Edges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Regularize grid</a:t>
            </a:r>
          </a:p>
          <a:p>
            <a:pPr lvl="1"/>
            <a:r>
              <a:rPr lang="en-US" dirty="0"/>
              <a:t>Quad level of neighbors have at most difference of 1</a:t>
            </a:r>
          </a:p>
          <a:p>
            <a:r>
              <a:rPr lang="en-US" dirty="0"/>
              <a:t>Support edges</a:t>
            </a:r>
          </a:p>
          <a:p>
            <a:pPr lvl="1"/>
            <a:r>
              <a:rPr lang="en-US" dirty="0"/>
              <a:t>Quads with smaller neighbors are triangulated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08880" y="6149918"/>
            <a:ext cx="292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support edges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99" y="3517503"/>
            <a:ext cx="2583178" cy="258317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485225" y="3517503"/>
            <a:ext cx="2583178" cy="3242137"/>
            <a:chOff x="6772506" y="4044715"/>
            <a:chExt cx="1705902" cy="214107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506" y="4044715"/>
              <a:ext cx="1705902" cy="1705902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 bwMode="auto">
            <a:xfrm flipH="1" flipV="1">
              <a:off x="7357775" y="4916958"/>
              <a:ext cx="187944" cy="883045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7545719" y="5199541"/>
              <a:ext cx="0" cy="600462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6772507" y="5800003"/>
              <a:ext cx="1674280" cy="38578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000" dirty="0"/>
                <a:t>cracks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943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Non-uniform Grid</a:t>
            </a:r>
            <a:br>
              <a:rPr lang="en-US" dirty="0"/>
            </a:br>
            <a:r>
              <a:rPr lang="en-US" dirty="0"/>
              <a:t>Address Cracks - Support Edges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4" y="2133950"/>
            <a:ext cx="2924854" cy="2752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130" y="2131710"/>
            <a:ext cx="2924854" cy="2752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452" y="2133950"/>
            <a:ext cx="2924854" cy="2752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774" y="4950195"/>
            <a:ext cx="2924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Uniform grid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96873" y="4950195"/>
            <a:ext cx="2924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Non-uniform grid w/o support edges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3652" y="4950195"/>
            <a:ext cx="2819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Non-uniform grid w/ support edges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77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6084" y="2976881"/>
            <a:ext cx="2152158" cy="189991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2000" dirty="0"/>
              <a:t>Non-uniform grid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6222" r="35665" b="30519"/>
          <a:stretch/>
        </p:blipFill>
        <p:spPr>
          <a:xfrm>
            <a:off x="1032131" y="3308350"/>
            <a:ext cx="1980064" cy="11823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73582" y="2976881"/>
            <a:ext cx="2152158" cy="189991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2000" dirty="0"/>
              <a:t>Optimization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361" y="3092445"/>
            <a:ext cx="1605280" cy="15227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40839" y="1587501"/>
            <a:ext cx="2152158" cy="485394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2000" dirty="0"/>
              <a:t>Applications</a:t>
            </a:r>
          </a:p>
        </p:txBody>
      </p:sp>
      <p:sp>
        <p:nvSpPr>
          <p:cNvPr id="16" name="Down Arrow 15"/>
          <p:cNvSpPr/>
          <p:nvPr/>
        </p:nvSpPr>
        <p:spPr>
          <a:xfrm rot="16200000">
            <a:off x="5481078" y="3791997"/>
            <a:ext cx="497207" cy="392237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6075864" y="1690444"/>
            <a:ext cx="1667790" cy="1417327"/>
            <a:chOff x="6212976" y="1692377"/>
            <a:chExt cx="1470043" cy="1249277"/>
          </a:xfrm>
        </p:grpSpPr>
        <p:pic>
          <p:nvPicPr>
            <p:cNvPr id="19" name="Content Placeholder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12976" y="1904877"/>
              <a:ext cx="1470043" cy="8421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25" name="TextBox 24"/>
            <p:cNvSpPr txBox="1"/>
            <p:nvPr/>
          </p:nvSpPr>
          <p:spPr>
            <a:xfrm>
              <a:off x="6212976" y="1692377"/>
              <a:ext cx="1470043" cy="124927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lIns="0" tIns="0" rIns="0" bIns="0" rtlCol="0" anchor="b" anchorCtr="0">
              <a:noAutofit/>
            </a:bodyPr>
            <a:lstStyle/>
            <a:p>
              <a:endParaRPr lang="en-US" sz="20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075864" y="3155396"/>
            <a:ext cx="1667790" cy="1451227"/>
            <a:chOff x="6227749" y="3205546"/>
            <a:chExt cx="1470043" cy="127915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531" y="3205546"/>
              <a:ext cx="1398481" cy="1279157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6227749" y="3215836"/>
              <a:ext cx="1470043" cy="124927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lIns="0" tIns="0" rIns="0" bIns="0" rtlCol="0" anchor="b" anchorCtr="0">
              <a:noAutofit/>
            </a:bodyPr>
            <a:lstStyle/>
            <a:p>
              <a:endParaRPr lang="en-US" sz="20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61190" y="4666203"/>
            <a:ext cx="1682464" cy="1429798"/>
            <a:chOff x="6219326" y="4712335"/>
            <a:chExt cx="1470043" cy="1249277"/>
          </a:xfrm>
        </p:grpSpPr>
        <p:grpSp>
          <p:nvGrpSpPr>
            <p:cNvPr id="21" name="Group 20"/>
            <p:cNvGrpSpPr/>
            <p:nvPr/>
          </p:nvGrpSpPr>
          <p:grpSpPr>
            <a:xfrm>
              <a:off x="6385889" y="4739640"/>
              <a:ext cx="1124219" cy="1146450"/>
              <a:chOff x="0" y="108016"/>
              <a:chExt cx="2641192" cy="2693419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08016"/>
                <a:ext cx="2641192" cy="269341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3" name="Oval 22"/>
              <p:cNvSpPr/>
              <p:nvPr/>
            </p:nvSpPr>
            <p:spPr>
              <a:xfrm>
                <a:off x="1693265" y="1149947"/>
                <a:ext cx="190148" cy="184798"/>
              </a:xfrm>
              <a:prstGeom prst="ellipse">
                <a:avLst/>
              </a:prstGeom>
              <a:ln w="38100">
                <a:noFill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15572" y="616803"/>
                <a:ext cx="190148" cy="184798"/>
              </a:xfrm>
              <a:prstGeom prst="ellipse">
                <a:avLst/>
              </a:prstGeom>
              <a:ln w="38100">
                <a:noFill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219326" y="4712335"/>
              <a:ext cx="1470043" cy="124927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lIns="0" tIns="0" rIns="0" bIns="0" rtlCol="0" anchor="b" anchorCtr="0">
              <a:noAutofit/>
            </a:bodyPr>
            <a:lstStyle/>
            <a:p>
              <a:endParaRPr lang="en-US" sz="2000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360268" y="2976880"/>
            <a:ext cx="2165471" cy="189991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sp>
        <p:nvSpPr>
          <p:cNvPr id="32" name="Down Arrow 31"/>
          <p:cNvSpPr/>
          <p:nvPr/>
        </p:nvSpPr>
        <p:spPr>
          <a:xfrm rot="16200000">
            <a:off x="3054155" y="3791996"/>
            <a:ext cx="497207" cy="392237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Optimization</a:t>
            </a:r>
            <a:br>
              <a:rPr lang="en-US" dirty="0"/>
            </a:br>
            <a:r>
              <a:rPr lang="en-US" dirty="0"/>
              <a:t>Objective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Similar to uniform grid deformation</a:t>
                </a:r>
              </a:p>
              <a:p>
                <a:pPr lvl="1"/>
                <a:r>
                  <a:rPr lang="en-US" dirty="0"/>
                  <a:t>Grid edges as input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Including support edges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Minimize total </a:t>
                </a:r>
                <a:r>
                  <a:rPr lang="en-US" b="1" dirty="0"/>
                  <a:t>residue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Solve using conjugate gradient method</a:t>
                </a:r>
              </a:p>
              <a:p>
                <a:pPr lvl="1"/>
                <a:r>
                  <a:rPr lang="en-US" dirty="0"/>
                  <a:t>Iterative, fast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320" t="-2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17998" y="2715183"/>
                <a:ext cx="3853097" cy="3141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98" y="2715183"/>
                <a:ext cx="3853097" cy="314189"/>
              </a:xfrm>
              <a:prstGeom prst="rect">
                <a:avLst/>
              </a:prstGeom>
              <a:blipFill rotWithShape="0">
                <a:blip r:embed="rId4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66" y="2191076"/>
            <a:ext cx="2133587" cy="213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6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Optimization</a:t>
            </a:r>
            <a:br>
              <a:rPr lang="en-US" sz="2400" b="0" dirty="0"/>
            </a:br>
            <a:r>
              <a:rPr lang="en-US" dirty="0"/>
              <a:t>Stable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587500"/>
            <a:ext cx="8318500" cy="4711700"/>
          </a:xfrm>
        </p:spPr>
        <p:txBody>
          <a:bodyPr/>
          <a:lstStyle/>
          <a:p>
            <a:r>
              <a:rPr lang="en-US" dirty="0"/>
              <a:t>As matrix size increases, results become unstable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4066" y="6472978"/>
            <a:ext cx="828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An Introduction to the Conjugate Gradient Method Without the Agonizing Pain [</a:t>
            </a:r>
            <a:r>
              <a:rPr lang="en-US" sz="1400" dirty="0" err="1"/>
              <a:t>Shewchuk</a:t>
            </a:r>
            <a:r>
              <a:rPr lang="en-US" sz="1400" dirty="0"/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t="15633" r="14584" b="19287"/>
          <a:stretch/>
        </p:blipFill>
        <p:spPr>
          <a:xfrm>
            <a:off x="3293327" y="3005689"/>
            <a:ext cx="2653990" cy="1501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4" r="4747" b="20928"/>
          <a:stretch/>
        </p:blipFill>
        <p:spPr>
          <a:xfrm>
            <a:off x="6014225" y="2990821"/>
            <a:ext cx="2505308" cy="1531434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t="5919" r="7313" b="6811"/>
          <a:stretch/>
        </p:blipFill>
        <p:spPr bwMode="auto">
          <a:xfrm>
            <a:off x="312234" y="2905330"/>
            <a:ext cx="2862146" cy="170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81307" y="463005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Original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97300" y="463005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Unstable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4879" y="463005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275710" y="2625412"/>
                <a:ext cx="19823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710" y="2625412"/>
                <a:ext cx="198233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908" r="-613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664548" y="2579247"/>
                <a:ext cx="1911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548" y="2579247"/>
                <a:ext cx="1911549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86754" y="3606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57506" y="2258199"/>
            <a:ext cx="2073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Apply association</a:t>
            </a:r>
          </a:p>
        </p:txBody>
      </p:sp>
    </p:spTree>
    <p:extLst>
      <p:ext uri="{BB962C8B-B14F-4D97-AF65-F5344CB8AC3E}">
        <p14:creationId xmlns:p14="http://schemas.microsoft.com/office/powerpoint/2010/main" val="24498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Optimization</a:t>
            </a:r>
            <a:br>
              <a:rPr lang="en-US" dirty="0"/>
            </a:br>
            <a:r>
              <a:rPr lang="en-US" dirty="0"/>
              <a:t>GPU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587500"/>
            <a:ext cx="3042536" cy="620441"/>
          </a:xfrm>
        </p:spPr>
        <p:txBody>
          <a:bodyPr/>
          <a:lstStyle/>
          <a:p>
            <a:r>
              <a:rPr lang="en-US" dirty="0"/>
              <a:t>Residue </a:t>
            </a:r>
            <a:r>
              <a:rPr lang="en-US" dirty="0">
                <a:sym typeface="Wingdings" panose="05000000000000000000" pitchFamily="2" charset="2"/>
              </a:rPr>
              <a:t>, Edge Count </a:t>
            </a:r>
          </a:p>
          <a:p>
            <a:r>
              <a:rPr lang="en-US" dirty="0"/>
              <a:t>As residue decreases, GPU shows a slower growth rate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9417" y="1587499"/>
            <a:ext cx="5904583" cy="47326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852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6084" y="2976881"/>
            <a:ext cx="2152158" cy="189991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2000" dirty="0"/>
              <a:t>Non-uniform grid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6222" r="35665" b="30519"/>
          <a:stretch/>
        </p:blipFill>
        <p:spPr>
          <a:xfrm>
            <a:off x="1032131" y="3308350"/>
            <a:ext cx="1980064" cy="11823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73582" y="2976881"/>
            <a:ext cx="2152158" cy="189991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2000" dirty="0"/>
              <a:t>Optimization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361" y="3092445"/>
            <a:ext cx="1605280" cy="15227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40839" y="1587501"/>
            <a:ext cx="2152158" cy="485394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2000" dirty="0"/>
              <a:t>Applications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075864" y="1690444"/>
            <a:ext cx="1667790" cy="1417327"/>
            <a:chOff x="6212976" y="1692377"/>
            <a:chExt cx="1470043" cy="1249277"/>
          </a:xfrm>
        </p:grpSpPr>
        <p:pic>
          <p:nvPicPr>
            <p:cNvPr id="19" name="Content Placeholder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12976" y="1904877"/>
              <a:ext cx="1470043" cy="8421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25" name="TextBox 24"/>
            <p:cNvSpPr txBox="1"/>
            <p:nvPr/>
          </p:nvSpPr>
          <p:spPr>
            <a:xfrm>
              <a:off x="6212976" y="1692377"/>
              <a:ext cx="1470043" cy="124927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lIns="0" tIns="0" rIns="0" bIns="0" rtlCol="0" anchor="b" anchorCtr="0">
              <a:noAutofit/>
            </a:bodyPr>
            <a:lstStyle/>
            <a:p>
              <a:endParaRPr lang="en-US" sz="20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075864" y="3155396"/>
            <a:ext cx="1667790" cy="1451227"/>
            <a:chOff x="6227749" y="3205546"/>
            <a:chExt cx="1470043" cy="127915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531" y="3205546"/>
              <a:ext cx="1398481" cy="1279157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6227749" y="3215836"/>
              <a:ext cx="1470043" cy="124927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lIns="0" tIns="0" rIns="0" bIns="0" rtlCol="0" anchor="b" anchorCtr="0">
              <a:noAutofit/>
            </a:bodyPr>
            <a:lstStyle/>
            <a:p>
              <a:endParaRPr lang="en-US" sz="20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61190" y="4666203"/>
            <a:ext cx="1682464" cy="1429798"/>
            <a:chOff x="6219326" y="4712335"/>
            <a:chExt cx="1470043" cy="1249277"/>
          </a:xfrm>
        </p:grpSpPr>
        <p:grpSp>
          <p:nvGrpSpPr>
            <p:cNvPr id="21" name="Group 20"/>
            <p:cNvGrpSpPr/>
            <p:nvPr/>
          </p:nvGrpSpPr>
          <p:grpSpPr>
            <a:xfrm>
              <a:off x="6385889" y="4739640"/>
              <a:ext cx="1124219" cy="1146450"/>
              <a:chOff x="0" y="108016"/>
              <a:chExt cx="2641192" cy="2693419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08016"/>
                <a:ext cx="2641192" cy="269341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3" name="Oval 22"/>
              <p:cNvSpPr/>
              <p:nvPr/>
            </p:nvSpPr>
            <p:spPr>
              <a:xfrm>
                <a:off x="1693265" y="1149947"/>
                <a:ext cx="190148" cy="184798"/>
              </a:xfrm>
              <a:prstGeom prst="ellipse">
                <a:avLst/>
              </a:prstGeom>
              <a:ln w="38100">
                <a:noFill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15572" y="616803"/>
                <a:ext cx="190148" cy="184798"/>
              </a:xfrm>
              <a:prstGeom prst="ellipse">
                <a:avLst/>
              </a:prstGeom>
              <a:ln w="38100">
                <a:noFill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219326" y="4712335"/>
              <a:ext cx="1470043" cy="124927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lIns="0" tIns="0" rIns="0" bIns="0" rtlCol="0" anchor="b" anchorCtr="0">
              <a:noAutofit/>
            </a:bodyPr>
            <a:lstStyle/>
            <a:p>
              <a:endParaRPr lang="en-US" sz="2000" dirty="0"/>
            </a:p>
          </p:txBody>
        </p:sp>
      </p:grpSp>
      <p:sp>
        <p:nvSpPr>
          <p:cNvPr id="32" name="Down Arrow 31"/>
          <p:cNvSpPr/>
          <p:nvPr/>
        </p:nvSpPr>
        <p:spPr>
          <a:xfrm rot="16200000">
            <a:off x="3054155" y="3791996"/>
            <a:ext cx="497207" cy="392237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840839" y="1603803"/>
            <a:ext cx="2152158" cy="48376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sp>
        <p:nvSpPr>
          <p:cNvPr id="16" name="Down Arrow 15"/>
          <p:cNvSpPr/>
          <p:nvPr/>
        </p:nvSpPr>
        <p:spPr>
          <a:xfrm rot="16200000">
            <a:off x="5481078" y="3791997"/>
            <a:ext cx="497207" cy="392237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5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Destination Maps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Maps that show a sketch of a simplified route to a destination</a:t>
            </a:r>
          </a:p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t="7890" r="9058" b="11419"/>
          <a:stretch/>
        </p:blipFill>
        <p:spPr bwMode="auto">
          <a:xfrm>
            <a:off x="337130" y="2794097"/>
            <a:ext cx="3972989" cy="22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97879" y="4364579"/>
            <a:ext cx="1594210" cy="82025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9100" y="6230835"/>
            <a:ext cx="7154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Automatic generation of destination maps [Kopf et al. SIGGRAPH Asia 2010]</a:t>
            </a:r>
          </a:p>
          <a:p>
            <a:pPr algn="l"/>
            <a:r>
              <a:rPr lang="en-US" sz="1600" dirty="0"/>
              <a:t>Drawing road networks with mental maps [Lin et al. TVCG 2014]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4720" y="2734069"/>
            <a:ext cx="4277836" cy="2450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246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Tourist Map Functions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7798871"/>
              </p:ext>
            </p:extLst>
          </p:nvPr>
        </p:nvGraphicFramePr>
        <p:xfrm>
          <a:off x="1037063" y="1734590"/>
          <a:ext cx="7092176" cy="4173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9100" y="6150114"/>
            <a:ext cx="5443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Are tourists satisfied with the map at hand?</a:t>
            </a:r>
          </a:p>
          <a:p>
            <a:pPr algn="l"/>
            <a:r>
              <a:rPr lang="en-US" sz="2000" dirty="0"/>
              <a:t>[Yan and Lee; Current Issues in Tourism 2015]</a:t>
            </a:r>
          </a:p>
        </p:txBody>
      </p:sp>
    </p:spTree>
    <p:extLst>
      <p:ext uri="{BB962C8B-B14F-4D97-AF65-F5344CB8AC3E}">
        <p14:creationId xmlns:p14="http://schemas.microsoft.com/office/powerpoint/2010/main" val="261683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65">
        <p:fade/>
      </p:transition>
    </mc:Choice>
    <mc:Fallback xmlns="">
      <p:transition advTm="365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485" y="1734065"/>
            <a:ext cx="2104911" cy="1903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91" y="1734065"/>
            <a:ext cx="2104911" cy="1903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896" y="1734065"/>
            <a:ext cx="2104911" cy="1903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1734065"/>
            <a:ext cx="2104911" cy="1903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37" y="3887086"/>
            <a:ext cx="1929502" cy="19295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43" y="3887086"/>
            <a:ext cx="1929502" cy="19295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248" y="3887086"/>
            <a:ext cx="1929502" cy="19295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3" y="3887086"/>
            <a:ext cx="1929502" cy="19295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Application: Destination Maps</a:t>
            </a:r>
            <a:br>
              <a:rPr lang="en-US" sz="2400" b="0" dirty="0"/>
            </a:br>
            <a:r>
              <a:rPr lang="en-US" dirty="0"/>
              <a:t>Result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8204" y="3496203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20x10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1620" y="3496203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40x20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63145" y="3496203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80x40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58588" y="3496203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Ours</a:t>
            </a:r>
          </a:p>
        </p:txBody>
      </p:sp>
    </p:spTree>
    <p:extLst>
      <p:ext uri="{BB962C8B-B14F-4D97-AF65-F5344CB8AC3E}">
        <p14:creationId xmlns:p14="http://schemas.microsoft.com/office/powerpoint/2010/main" val="6118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Application: Destination Maps</a:t>
            </a:r>
            <a:br>
              <a:rPr lang="en-US" sz="2400" dirty="0"/>
            </a:br>
            <a:r>
              <a:rPr lang="en-US" dirty="0"/>
              <a:t>Result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587500"/>
            <a:ext cx="3042536" cy="620441"/>
          </a:xfrm>
        </p:spPr>
        <p:txBody>
          <a:bodyPr/>
          <a:lstStyle/>
          <a:p>
            <a:r>
              <a:rPr lang="en-US" dirty="0"/>
              <a:t>Residue </a:t>
            </a:r>
            <a:r>
              <a:rPr lang="en-US" dirty="0">
                <a:sym typeface="Wingdings" panose="05000000000000000000" pitchFamily="2" charset="2"/>
              </a:rPr>
              <a:t>, Edge Count </a:t>
            </a:r>
          </a:p>
          <a:p>
            <a:r>
              <a:rPr lang="en-US" dirty="0"/>
              <a:t>As residue decreases, ours shows a slower growth rate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707" y="1682015"/>
            <a:ext cx="5279793" cy="426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9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Application: Destination Maps</a:t>
            </a:r>
            <a:br>
              <a:rPr lang="en-US" dirty="0"/>
            </a:br>
            <a:r>
              <a:rPr lang="en-US" dirty="0"/>
              <a:t>Result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7085390" y="1505857"/>
            <a:ext cx="895048" cy="5163457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malaysi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4375" y="1587500"/>
            <a:ext cx="5186363" cy="5067300"/>
          </a:xfrm>
        </p:spPr>
      </p:pic>
    </p:spTree>
    <p:extLst>
      <p:ext uri="{BB962C8B-B14F-4D97-AF65-F5344CB8AC3E}">
        <p14:creationId xmlns:p14="http://schemas.microsoft.com/office/powerpoint/2010/main" val="164141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87" y="2181649"/>
            <a:ext cx="4229149" cy="3868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Mental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Deform map to conform to a specified shape pattern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101" y="6449394"/>
            <a:ext cx="5962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Drawing road networks with mental maps [Lin et al. TVCG 2014]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633" y="3230616"/>
            <a:ext cx="1748376" cy="17703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530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Application: Mental Maps</a:t>
            </a:r>
            <a:br>
              <a:rPr lang="en-US" sz="2400" b="0" dirty="0"/>
            </a:br>
            <a:r>
              <a:rPr lang="en-US" dirty="0"/>
              <a:t>Result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" y="2704206"/>
            <a:ext cx="2302743" cy="23027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83" y="2704206"/>
            <a:ext cx="2302743" cy="23027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976" y="2704206"/>
            <a:ext cx="2302743" cy="23027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069" y="2704206"/>
            <a:ext cx="2302743" cy="230274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3161" y="492877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20x20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9253" y="492949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40x40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15345" y="492949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80x80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51439" y="492356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440" y="627565"/>
            <a:ext cx="2074666" cy="18976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552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Application: Mental Maps</a:t>
            </a:r>
            <a:br>
              <a:rPr lang="en-US" sz="2400" dirty="0"/>
            </a:br>
            <a:r>
              <a:rPr lang="en-US" dirty="0"/>
              <a:t>Result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587500"/>
            <a:ext cx="3042536" cy="620441"/>
          </a:xfrm>
        </p:spPr>
        <p:txBody>
          <a:bodyPr/>
          <a:lstStyle/>
          <a:p>
            <a:r>
              <a:rPr lang="en-US" dirty="0"/>
              <a:t>Residue </a:t>
            </a:r>
            <a:r>
              <a:rPr lang="en-US" dirty="0">
                <a:sym typeface="Wingdings" panose="05000000000000000000" pitchFamily="2" charset="2"/>
              </a:rPr>
              <a:t>, Edge Count </a:t>
            </a:r>
          </a:p>
          <a:p>
            <a:r>
              <a:rPr lang="en-US" dirty="0"/>
              <a:t>As residue decreases, ours shows a slower growth rate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1636" y="1758215"/>
            <a:ext cx="5593199" cy="43258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6666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Application: Mental Maps</a:t>
            </a:r>
            <a:br>
              <a:rPr lang="en-US" dirty="0"/>
            </a:br>
            <a:r>
              <a:rPr lang="en-US" dirty="0"/>
              <a:t>Result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085390" y="1505857"/>
            <a:ext cx="895048" cy="5163457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abbe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4375" y="1587500"/>
            <a:ext cx="5186363" cy="5067300"/>
          </a:xfrm>
        </p:spPr>
      </p:pic>
    </p:spTree>
    <p:extLst>
      <p:ext uri="{BB962C8B-B14F-4D97-AF65-F5344CB8AC3E}">
        <p14:creationId xmlns:p14="http://schemas.microsoft.com/office/powerpoint/2010/main" val="216401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864" y="2314821"/>
            <a:ext cx="3505783" cy="3575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Focus Region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Selected regions are enlarged for highlighting purposes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100" y="6273225"/>
            <a:ext cx="7676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Drawing road networks with focus regions [</a:t>
            </a:r>
            <a:r>
              <a:rPr lang="en-US" sz="1600" dirty="0" err="1"/>
              <a:t>Haunert</a:t>
            </a:r>
            <a:r>
              <a:rPr lang="en-US" sz="1600" dirty="0"/>
              <a:t> et al. TVCG 2011]</a:t>
            </a:r>
          </a:p>
          <a:p>
            <a:pPr algn="l"/>
            <a:r>
              <a:rPr lang="en-US" sz="1600" dirty="0"/>
              <a:t>Interactive focus maps using least-squares optimization[Van </a:t>
            </a:r>
            <a:r>
              <a:rPr lang="en-US" sz="1600" dirty="0" err="1"/>
              <a:t>Dijk</a:t>
            </a:r>
            <a:r>
              <a:rPr lang="en-US" sz="1600" dirty="0"/>
              <a:t> et al. IJGIS 2014]</a:t>
            </a:r>
          </a:p>
        </p:txBody>
      </p:sp>
      <p:sp>
        <p:nvSpPr>
          <p:cNvPr id="4" name="Oval 3"/>
          <p:cNvSpPr/>
          <p:nvPr/>
        </p:nvSpPr>
        <p:spPr>
          <a:xfrm>
            <a:off x="4894938" y="3689243"/>
            <a:ext cx="259766" cy="246743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90591" y="3004457"/>
            <a:ext cx="259766" cy="246743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86" y="2731299"/>
            <a:ext cx="2641192" cy="2693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3" y="2731299"/>
            <a:ext cx="2641192" cy="26934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89" y="2731299"/>
            <a:ext cx="2641192" cy="269341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034185" y="646482"/>
            <a:ext cx="1828216" cy="1864367"/>
            <a:chOff x="0" y="108016"/>
            <a:chExt cx="2641192" cy="26934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8016"/>
              <a:ext cx="2641192" cy="26934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Oval 7"/>
            <p:cNvSpPr/>
            <p:nvPr/>
          </p:nvSpPr>
          <p:spPr>
            <a:xfrm>
              <a:off x="1693265" y="1149947"/>
              <a:ext cx="190148" cy="184798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15572" y="616803"/>
              <a:ext cx="190148" cy="184798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Application: Focus Region Maps</a:t>
            </a:r>
            <a:br>
              <a:rPr lang="en-US" sz="2400" b="0" dirty="0"/>
            </a:br>
            <a:r>
              <a:rPr lang="en-US" dirty="0"/>
              <a:t>Result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9452" y="5445563"/>
            <a:ext cx="2138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Road-edge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49911" y="5445563"/>
            <a:ext cx="2332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Uniform grid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11252" y="5445563"/>
            <a:ext cx="2526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Non-uniform grid</a:t>
            </a:r>
          </a:p>
        </p:txBody>
      </p:sp>
    </p:spTree>
    <p:extLst>
      <p:ext uri="{BB962C8B-B14F-4D97-AF65-F5344CB8AC3E}">
        <p14:creationId xmlns:p14="http://schemas.microsoft.com/office/powerpoint/2010/main" val="29137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Application: Focus Region Maps</a:t>
            </a:r>
            <a:br>
              <a:rPr lang="en-US" sz="2400" dirty="0"/>
            </a:br>
            <a:r>
              <a:rPr lang="en-US" dirty="0"/>
              <a:t>Result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587500"/>
            <a:ext cx="3042536" cy="620441"/>
          </a:xfrm>
        </p:spPr>
        <p:txBody>
          <a:bodyPr/>
          <a:lstStyle/>
          <a:p>
            <a:r>
              <a:rPr lang="en-US" dirty="0"/>
              <a:t>Residue </a:t>
            </a:r>
            <a:r>
              <a:rPr lang="en-US" dirty="0">
                <a:sym typeface="Wingdings" panose="05000000000000000000" pitchFamily="2" charset="2"/>
              </a:rPr>
              <a:t>, Edge Count </a:t>
            </a:r>
          </a:p>
          <a:p>
            <a:r>
              <a:rPr lang="en-US" dirty="0"/>
              <a:t>As residue decreases, ours shows a slower growth rate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86" y="1451703"/>
            <a:ext cx="5670096" cy="46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3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Tourist Map Functions</a:t>
            </a:r>
            <a:br>
              <a:rPr lang="en-US" dirty="0"/>
            </a:br>
            <a:r>
              <a:rPr lang="en-US" dirty="0"/>
              <a:t>Map Information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5" y="2060210"/>
            <a:ext cx="7197811" cy="43026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19811" y="6664740"/>
            <a:ext cx="28216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eng.bigbustours.com/</a:t>
            </a:r>
            <a:r>
              <a:rPr lang="en-US" sz="1100" dirty="0" err="1"/>
              <a:t>paris</a:t>
            </a:r>
            <a:r>
              <a:rPr lang="en-US" sz="1100" dirty="0"/>
              <a:t>/route-map.html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17841" y="3869019"/>
            <a:ext cx="1557689" cy="1200329"/>
          </a:xfrm>
          <a:prstGeom prst="rect">
            <a:avLst/>
          </a:prstGeom>
          <a:solidFill>
            <a:schemeClr val="bg1">
              <a:alpha val="90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Highlight significant elements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57391" y="5765155"/>
            <a:ext cx="1557689" cy="830997"/>
          </a:xfrm>
          <a:prstGeom prst="rect">
            <a:avLst/>
          </a:prstGeom>
          <a:solidFill>
            <a:schemeClr val="bg1">
              <a:alpha val="81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Remove clutter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 flipV="1">
            <a:off x="7673009" y="3329609"/>
            <a:ext cx="623676" cy="52947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5369311" y="6095017"/>
            <a:ext cx="588080" cy="9950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4776822" y="5796568"/>
            <a:ext cx="596898" cy="59689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5675" y="1905551"/>
            <a:ext cx="2990022" cy="1200329"/>
          </a:xfrm>
          <a:prstGeom prst="rect">
            <a:avLst/>
          </a:prstGeom>
          <a:solidFill>
            <a:schemeClr val="bg1">
              <a:alpha val="90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Provide essential information (digestible)</a:t>
            </a:r>
          </a:p>
        </p:txBody>
      </p:sp>
      <p:graphicFrame>
        <p:nvGraphicFramePr>
          <p:cNvPr id="2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012699"/>
              </p:ext>
            </p:extLst>
          </p:nvPr>
        </p:nvGraphicFramePr>
        <p:xfrm>
          <a:off x="7121218" y="99664"/>
          <a:ext cx="1954312" cy="1064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3467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Application: Focus Region Maps</a:t>
            </a:r>
            <a:br>
              <a:rPr lang="en-US" sz="2400" b="0" dirty="0"/>
            </a:br>
            <a:r>
              <a:rPr lang="en-US" dirty="0"/>
              <a:t>Result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085390" y="1505857"/>
            <a:ext cx="895048" cy="5163457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bost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4375" y="1587500"/>
            <a:ext cx="5186363" cy="5067300"/>
          </a:xfrm>
        </p:spPr>
      </p:pic>
    </p:spTree>
    <p:extLst>
      <p:ext uri="{BB962C8B-B14F-4D97-AF65-F5344CB8AC3E}">
        <p14:creationId xmlns:p14="http://schemas.microsoft.com/office/powerpoint/2010/main" val="34902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9100" y="1587500"/>
            <a:ext cx="5147669" cy="5067300"/>
          </a:xfrm>
        </p:spPr>
        <p:txBody>
          <a:bodyPr/>
          <a:lstStyle/>
          <a:p>
            <a:r>
              <a:rPr lang="en-US" b="0" dirty="0"/>
              <a:t>Propose a </a:t>
            </a:r>
            <a:r>
              <a:rPr lang="en-US" b="1" dirty="0"/>
              <a:t>holistic, dynamic interactive map application</a:t>
            </a:r>
            <a:r>
              <a:rPr lang="en-US" b="0" dirty="0"/>
              <a:t> combining the three functions</a:t>
            </a:r>
          </a:p>
          <a:p>
            <a:r>
              <a:rPr lang="en-US" b="0" dirty="0"/>
              <a:t>Enable scalable transitions for changing functional map views through </a:t>
            </a:r>
            <a:r>
              <a:rPr lang="en-US" b="1" dirty="0"/>
              <a:t>fast grid deformations</a:t>
            </a:r>
          </a:p>
          <a:p>
            <a:r>
              <a:rPr lang="en-US" dirty="0"/>
              <a:t>Combining these approaches in a total solution package results in an </a:t>
            </a:r>
            <a:r>
              <a:rPr lang="en-US" b="1" dirty="0"/>
              <a:t>interactive, dynamic, personalized</a:t>
            </a:r>
            <a:r>
              <a:rPr lang="en-US" dirty="0"/>
              <a:t> map application</a:t>
            </a:r>
          </a:p>
          <a:p>
            <a:endParaRPr lang="en-US" b="0" dirty="0"/>
          </a:p>
          <a:p>
            <a:pPr lvl="1"/>
            <a:endParaRPr lang="en-US" b="0" dirty="0"/>
          </a:p>
        </p:txBody>
      </p:sp>
      <p:grpSp>
        <p:nvGrpSpPr>
          <p:cNvPr id="10" name="Group 9"/>
          <p:cNvGrpSpPr/>
          <p:nvPr/>
        </p:nvGrpSpPr>
        <p:grpSpPr>
          <a:xfrm>
            <a:off x="6822547" y="77864"/>
            <a:ext cx="2304427" cy="1587693"/>
            <a:chOff x="3454446" y="1674586"/>
            <a:chExt cx="3893411" cy="2643095"/>
          </a:xfrm>
        </p:grpSpPr>
        <p:graphicFrame>
          <p:nvGraphicFramePr>
            <p:cNvPr id="6" name="Content Placeholder 3"/>
            <p:cNvGraphicFramePr>
              <a:graphicFrameLocks/>
            </p:cNvGraphicFramePr>
            <p:nvPr>
              <p:extLst/>
            </p:nvPr>
          </p:nvGraphicFramePr>
          <p:xfrm>
            <a:off x="3454446" y="1674586"/>
            <a:ext cx="3893411" cy="237171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Arc 6"/>
            <p:cNvSpPr/>
            <p:nvPr/>
          </p:nvSpPr>
          <p:spPr bwMode="auto">
            <a:xfrm rot="667768">
              <a:off x="5262193" y="2024744"/>
              <a:ext cx="1393371" cy="1393371"/>
            </a:xfrm>
            <a:prstGeom prst="arc">
              <a:avLst/>
            </a:prstGeom>
            <a:noFill/>
            <a:ln w="9525" cap="rnd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Arc 7"/>
            <p:cNvSpPr/>
            <p:nvPr/>
          </p:nvSpPr>
          <p:spPr bwMode="auto">
            <a:xfrm rot="15408577">
              <a:off x="4165955" y="2005526"/>
              <a:ext cx="1393371" cy="1393371"/>
            </a:xfrm>
            <a:prstGeom prst="arc">
              <a:avLst/>
            </a:prstGeom>
            <a:noFill/>
            <a:ln w="9525" cap="rnd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Arc 8"/>
            <p:cNvSpPr/>
            <p:nvPr/>
          </p:nvSpPr>
          <p:spPr bwMode="auto">
            <a:xfrm rot="8047143">
              <a:off x="4704465" y="2924310"/>
              <a:ext cx="1393371" cy="1393371"/>
            </a:xfrm>
            <a:prstGeom prst="arc">
              <a:avLst/>
            </a:prstGeom>
            <a:noFill/>
            <a:ln w="9525" cap="rnd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90384" y="1643255"/>
            <a:ext cx="2887542" cy="2436240"/>
            <a:chOff x="5746862" y="1587500"/>
            <a:chExt cx="2887542" cy="2436240"/>
          </a:xfrm>
        </p:grpSpPr>
        <p:pic>
          <p:nvPicPr>
            <p:cNvPr id="11" name="Picture 2" descr="D:\submissions\EV14\fig\lisbon-z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6862" y="1587500"/>
              <a:ext cx="1856679" cy="143097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D:\submissions\EV14\fig\lisbon-z1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4676" y="2775211"/>
              <a:ext cx="1649728" cy="124852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 bwMode="auto">
            <a:xfrm>
              <a:off x="6829425" y="2869406"/>
              <a:ext cx="159585" cy="1150000"/>
            </a:xfrm>
            <a:prstGeom prst="line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6829425" y="2583656"/>
              <a:ext cx="155251" cy="191555"/>
            </a:xfrm>
            <a:prstGeom prst="line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7209340" y="2586037"/>
              <a:ext cx="1414957" cy="191555"/>
            </a:xfrm>
            <a:prstGeom prst="line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" name="Group 28"/>
          <p:cNvGrpSpPr/>
          <p:nvPr/>
        </p:nvGrpSpPr>
        <p:grpSpPr>
          <a:xfrm>
            <a:off x="5479235" y="4263623"/>
            <a:ext cx="3334271" cy="2152374"/>
            <a:chOff x="5501537" y="4207868"/>
            <a:chExt cx="3334271" cy="215237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537" y="4207868"/>
              <a:ext cx="1610986" cy="93058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119" y="4566189"/>
              <a:ext cx="1891689" cy="1794053"/>
            </a:xfrm>
            <a:prstGeom prst="rect">
              <a:avLst/>
            </a:prstGeom>
          </p:spPr>
        </p:pic>
        <p:sp>
          <p:nvSpPr>
            <p:cNvPr id="27" name="Left-Right Arrow 26"/>
            <p:cNvSpPr/>
            <p:nvPr/>
          </p:nvSpPr>
          <p:spPr bwMode="auto">
            <a:xfrm rot="1831103">
              <a:off x="6463650" y="5110900"/>
              <a:ext cx="795192" cy="349945"/>
            </a:xfrm>
            <a:prstGeom prst="leftRightArrow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21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Integrate with smart city sensors to enable real-time information with real-time visualizations</a:t>
            </a:r>
          </a:p>
          <a:p>
            <a:pPr lvl="1"/>
            <a:r>
              <a:rPr lang="en-US" dirty="0"/>
              <a:t>Time-sensitive updates</a:t>
            </a:r>
          </a:p>
          <a:p>
            <a:pPr lvl="1"/>
            <a:r>
              <a:rPr lang="en-US" dirty="0"/>
              <a:t>Route recommendation</a:t>
            </a:r>
          </a:p>
          <a:p>
            <a:pPr lvl="1"/>
            <a:r>
              <a:rPr lang="en-US" dirty="0"/>
              <a:t>Gamification</a:t>
            </a:r>
          </a:p>
          <a:p>
            <a:pPr lvl="1"/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60673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dirty="0"/>
              <a:t>Full Papers</a:t>
            </a:r>
          </a:p>
          <a:p>
            <a:pPr lvl="1"/>
            <a:r>
              <a:rPr lang="en-US" sz="1800" b="0" dirty="0"/>
              <a:t>A Content-Aware Non-Uniform Grid for Fast Map Deformation, under submission, 2016.</a:t>
            </a:r>
          </a:p>
          <a:p>
            <a:pPr lvl="1"/>
            <a:r>
              <a:rPr lang="en-US" sz="1800" b="0" dirty="0"/>
              <a:t>Metro Transit-Centric Visualization for City Tour Planning, Computer Graphics Forum, 2014.</a:t>
            </a:r>
          </a:p>
          <a:p>
            <a:pPr lvl="1"/>
            <a:r>
              <a:rPr lang="en-US" sz="1800" b="0" dirty="0"/>
              <a:t>View-Dependent Representation of Articulated Models, WSCG, 2013.</a:t>
            </a:r>
          </a:p>
          <a:p>
            <a:pPr lvl="1"/>
            <a:r>
              <a:rPr lang="en-US" sz="1800" b="0" dirty="0"/>
              <a:t>Cache-Oblivious Ray Reordering, (</a:t>
            </a:r>
            <a:r>
              <a:rPr lang="en-US" sz="1800" b="0" i="1" dirty="0"/>
              <a:t>secondary author</a:t>
            </a:r>
            <a:r>
              <a:rPr lang="en-US" sz="1800" b="0" dirty="0"/>
              <a:t>) ACM Transactions on Graphics, 2010.</a:t>
            </a:r>
          </a:p>
          <a:p>
            <a:r>
              <a:rPr lang="en-US" sz="2400" dirty="0"/>
              <a:t>Articles</a:t>
            </a:r>
            <a:endParaRPr lang="en-US" sz="2400" b="0" dirty="0"/>
          </a:p>
          <a:p>
            <a:pPr lvl="1"/>
            <a:r>
              <a:rPr lang="en-US" sz="1800" dirty="0"/>
              <a:t>Tourist Map Visualization, under submission, 2016.</a:t>
            </a:r>
          </a:p>
          <a:p>
            <a:pPr lvl="1"/>
            <a:r>
              <a:rPr lang="en-US" sz="1800" dirty="0" err="1"/>
              <a:t>Octilinear</a:t>
            </a:r>
            <a:r>
              <a:rPr lang="en-US" sz="1800" dirty="0"/>
              <a:t> Layouts for Metro Map Visualization, International Conference on Big Data and Smart Computing, 2014.</a:t>
            </a:r>
          </a:p>
        </p:txBody>
      </p:sp>
    </p:spTree>
    <p:extLst>
      <p:ext uri="{BB962C8B-B14F-4D97-AF65-F5344CB8AC3E}">
        <p14:creationId xmlns:p14="http://schemas.microsoft.com/office/powerpoint/2010/main" val="329992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Questions, Comments?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7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60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Determining Popular Regions</a:t>
            </a:r>
          </a:p>
        </p:txBody>
      </p:sp>
      <p:pic>
        <p:nvPicPr>
          <p:cNvPr id="16" name="Picture 4" descr="D:\weekly report\src\20131024\mesh-dist-5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23" y="1789160"/>
            <a:ext cx="3119085" cy="2470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D:\weekly report\src\20131024\mesh-dist-5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08" y="1776358"/>
            <a:ext cx="3127435" cy="2470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76055" y="2382094"/>
            <a:ext cx="16271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/>
              <a:t>Focus </a:t>
            </a:r>
          </a:p>
          <a:p>
            <a:pPr algn="ctr"/>
            <a:r>
              <a:rPr lang="en-US" altLang="ko-KR" sz="2800" dirty="0"/>
              <a:t>+ </a:t>
            </a:r>
          </a:p>
          <a:p>
            <a:pPr algn="ctr"/>
            <a:r>
              <a:rPr lang="en-US" altLang="ko-KR" sz="2800" dirty="0"/>
              <a:t>Context</a:t>
            </a:r>
            <a:endParaRPr lang="ko-KR" alt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690384" y="5009193"/>
            <a:ext cx="4982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Wider spaces to popular regions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25227" y="4170627"/>
            <a:ext cx="5861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/>
              <a:t>Graphical Fisheye Views of Graphs. Sarkar et al.</a:t>
            </a:r>
            <a:endParaRPr lang="ko-KR" alt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718021" y="5436564"/>
            <a:ext cx="428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Which are popular regions?</a:t>
            </a:r>
          </a:p>
        </p:txBody>
      </p:sp>
      <p:pic>
        <p:nvPicPr>
          <p:cNvPr id="1026" name="Picture 2" descr="D:\presentations\big comp 201401\slidefiles\lisbon-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219" y="4647380"/>
            <a:ext cx="2051973" cy="1582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79133" y="5604333"/>
            <a:ext cx="625642" cy="62564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603806" y="5787231"/>
            <a:ext cx="442744" cy="442744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733729" y="4906771"/>
            <a:ext cx="625642" cy="62564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88195" y="4985886"/>
            <a:ext cx="452791" cy="452791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Warping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8956"/>
            <a:ext cx="8229600" cy="453872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000" dirty="0"/>
              <a:t>Put tourist map elements in a single map space</a:t>
            </a:r>
            <a:endParaRPr lang="en-US" sz="2000" b="0" dirty="0"/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000" dirty="0"/>
              <a:t>Map warping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400" b="0" dirty="0"/>
              <a:t>Use the metro stations as control points</a:t>
            </a:r>
            <a:endParaRPr lang="en-US" sz="1200" b="0" dirty="0"/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400" b="0" dirty="0"/>
              <a:t>Solve for affine transformation parameters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400" b="0" dirty="0"/>
              <a:t>Apply transformation and interpolation to original map points</a:t>
            </a:r>
          </a:p>
          <a:p>
            <a:pPr marL="274320" lvl="1" indent="0">
              <a:buNone/>
            </a:pPr>
            <a:endParaRPr lang="en-US" sz="2800" b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1515" y="3665783"/>
            <a:ext cx="3631546" cy="27096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3387" y="3524180"/>
            <a:ext cx="3298858" cy="29928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28475" y="634196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4342" y="6328856"/>
            <a:ext cx="1496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Warped Map</a:t>
            </a:r>
          </a:p>
        </p:txBody>
      </p:sp>
    </p:spTree>
    <p:extLst>
      <p:ext uri="{BB962C8B-B14F-4D97-AF65-F5344CB8AC3E}">
        <p14:creationId xmlns:p14="http://schemas.microsoft.com/office/powerpoint/2010/main" val="33650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69884" y="3176881"/>
            <a:ext cx="70104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49162" y="2869104"/>
            <a:ext cx="637354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/>
              <a:t>POI Data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103040" y="4184153"/>
            <a:ext cx="1676400" cy="1964527"/>
            <a:chOff x="6047103" y="3369472"/>
            <a:chExt cx="1676400" cy="1964527"/>
          </a:xfrm>
        </p:grpSpPr>
        <p:sp>
          <p:nvSpPr>
            <p:cNvPr id="9" name="TextBox 8"/>
            <p:cNvSpPr txBox="1"/>
            <p:nvPr/>
          </p:nvSpPr>
          <p:spPr>
            <a:xfrm>
              <a:off x="6047103" y="3369472"/>
              <a:ext cx="1676400" cy="196452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/>
              <a:r>
                <a:rPr lang="en-US" sz="2000" dirty="0"/>
                <a:t>Run-time Map</a:t>
              </a:r>
            </a:p>
          </p:txBody>
        </p:sp>
        <p:pic>
          <p:nvPicPr>
            <p:cNvPr id="10" name="Picture 4" descr="D:\submissions\EV14\revision\fig\clusters-z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978" y="3717465"/>
              <a:ext cx="1549057" cy="117384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Down Arrow 10"/>
          <p:cNvSpPr/>
          <p:nvPr/>
        </p:nvSpPr>
        <p:spPr>
          <a:xfrm rot="16200000">
            <a:off x="5782193" y="4296871"/>
            <a:ext cx="228600" cy="501305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6200000">
            <a:off x="5736017" y="5280347"/>
            <a:ext cx="228600" cy="593663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42090" y="5263041"/>
            <a:ext cx="2240808" cy="126663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1600" dirty="0"/>
              <a:t>Hierarchical Clustering</a:t>
            </a:r>
          </a:p>
        </p:txBody>
      </p:sp>
      <p:pic>
        <p:nvPicPr>
          <p:cNvPr id="14" name="Picture 5" descr="D:\submissions\EV14\revision\fig\lisbon-cluster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046" y="5314175"/>
            <a:ext cx="1302660" cy="986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wn Arrow 14"/>
          <p:cNvSpPr/>
          <p:nvPr/>
        </p:nvSpPr>
        <p:spPr>
          <a:xfrm rot="16200000">
            <a:off x="2890319" y="5170400"/>
            <a:ext cx="228600" cy="813557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442999" y="3255628"/>
            <a:ext cx="1507641" cy="152708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1600" dirty="0"/>
              <a:t>Map Warping</a:t>
            </a:r>
          </a:p>
        </p:txBody>
      </p:sp>
      <p:pic>
        <p:nvPicPr>
          <p:cNvPr id="17" name="Picture 3" descr="D:\submissions\EV14\revision\fig\lisbon_warped_variab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54" y="3386421"/>
            <a:ext cx="1272730" cy="11620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own Arrow 17"/>
          <p:cNvSpPr/>
          <p:nvPr/>
        </p:nvSpPr>
        <p:spPr>
          <a:xfrm rot="16200000">
            <a:off x="4212456" y="4362942"/>
            <a:ext cx="228600" cy="352173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782958" y="3255628"/>
            <a:ext cx="1507641" cy="152708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1400" dirty="0" err="1"/>
              <a:t>Octilinear</a:t>
            </a:r>
            <a:r>
              <a:rPr lang="en-US" sz="1400" dirty="0"/>
              <a:t> Layout</a:t>
            </a:r>
          </a:p>
        </p:txBody>
      </p:sp>
      <p:pic>
        <p:nvPicPr>
          <p:cNvPr id="20" name="Picture 6" descr="D:\submissions\EV14 files\images\lisbon-octlayou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460" y="3462555"/>
            <a:ext cx="1144636" cy="10790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own Arrow 20"/>
          <p:cNvSpPr/>
          <p:nvPr/>
        </p:nvSpPr>
        <p:spPr>
          <a:xfrm rot="16200000">
            <a:off x="2608867" y="4365730"/>
            <a:ext cx="228600" cy="250654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 rot="16200000">
            <a:off x="4270515" y="3300021"/>
            <a:ext cx="228600" cy="3524662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946084" y="4019173"/>
            <a:ext cx="1676401" cy="1964527"/>
            <a:chOff x="481844" y="3204492"/>
            <a:chExt cx="1676401" cy="1964527"/>
          </a:xfrm>
        </p:grpSpPr>
        <p:sp>
          <p:nvSpPr>
            <p:cNvPr id="27" name="TextBox 26"/>
            <p:cNvSpPr txBox="1"/>
            <p:nvPr/>
          </p:nvSpPr>
          <p:spPr>
            <a:xfrm>
              <a:off x="481844" y="3204492"/>
              <a:ext cx="1676401" cy="196452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/>
              <a:r>
                <a:rPr lang="en-US" sz="2000" dirty="0"/>
                <a:t>Visual Worth</a:t>
              </a:r>
            </a:p>
          </p:txBody>
        </p:sp>
        <p:pic>
          <p:nvPicPr>
            <p:cNvPr id="28" name="Picture 2" descr="D:\submissions\EV14\revision\fig\density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712" y="3553329"/>
              <a:ext cx="1464665" cy="109726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" name="Straight Arrow Connector 5"/>
          <p:cNvCxnSpPr>
            <a:stCxn id="23" idx="2"/>
            <a:endCxn id="27" idx="0"/>
          </p:cNvCxnSpPr>
          <p:nvPr/>
        </p:nvCxnSpPr>
        <p:spPr>
          <a:xfrm>
            <a:off x="1784284" y="2872081"/>
            <a:ext cx="1" cy="1147092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946084" y="1576681"/>
            <a:ext cx="1676399" cy="1295400"/>
            <a:chOff x="481844" y="685800"/>
            <a:chExt cx="1676399" cy="1295400"/>
          </a:xfrm>
        </p:grpSpPr>
        <p:sp>
          <p:nvSpPr>
            <p:cNvPr id="23" name="TextBox 22"/>
            <p:cNvSpPr txBox="1"/>
            <p:nvPr/>
          </p:nvSpPr>
          <p:spPr>
            <a:xfrm>
              <a:off x="481844" y="685800"/>
              <a:ext cx="1676399" cy="12954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/>
              <a:r>
                <a:rPr lang="en-US" sz="1600" dirty="0"/>
                <a:t>Trip Websites</a:t>
              </a:r>
            </a:p>
          </p:txBody>
        </p:sp>
        <p:pic>
          <p:nvPicPr>
            <p:cNvPr id="24" name="Picture 7" descr="D:\submissions\EV14 files\images\tripadvisor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048" y="722376"/>
              <a:ext cx="1026622" cy="101415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Rectangle 28"/>
          <p:cNvSpPr/>
          <p:nvPr/>
        </p:nvSpPr>
        <p:spPr>
          <a:xfrm>
            <a:off x="3223392" y="5175048"/>
            <a:ext cx="2446428" cy="1448270"/>
          </a:xfrm>
          <a:prstGeom prst="rect">
            <a:avLst/>
          </a:prstGeom>
          <a:noFill/>
          <a:ln w="635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005093" y="4067224"/>
            <a:ext cx="1860671" cy="2186442"/>
          </a:xfrm>
          <a:prstGeom prst="rect">
            <a:avLst/>
          </a:prstGeom>
          <a:noFill/>
          <a:ln w="635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19100" y="1605773"/>
            <a:ext cx="7836250" cy="134071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000" b="0" dirty="0"/>
              <a:t>Displaying all tourist destinations will clutter the map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000" b="0" dirty="0"/>
              <a:t>Display only relevant destinations at a given view configuration (visual worth)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endParaRPr lang="en-US" sz="2000" b="0" dirty="0"/>
          </a:p>
          <a:p>
            <a:pPr>
              <a:spcBef>
                <a:spcPts val="0"/>
              </a:spcBef>
              <a:spcAft>
                <a:spcPts val="200"/>
              </a:spcAft>
            </a:pPr>
            <a:endParaRPr lang="en-US" sz="2000" b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11824" y="3039426"/>
            <a:ext cx="4398395" cy="33610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Clustering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2229" y="3023936"/>
            <a:ext cx="4447990" cy="32698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135692" y="3751588"/>
            <a:ext cx="2759545" cy="1979674"/>
            <a:chOff x="1135692" y="4014918"/>
            <a:chExt cx="2759545" cy="1979674"/>
          </a:xfrm>
        </p:grpSpPr>
        <p:sp>
          <p:nvSpPr>
            <p:cNvPr id="8" name="Oval 7"/>
            <p:cNvSpPr/>
            <p:nvPr/>
          </p:nvSpPr>
          <p:spPr>
            <a:xfrm>
              <a:off x="1616450" y="5035612"/>
              <a:ext cx="194773" cy="194773"/>
            </a:xfrm>
            <a:prstGeom prst="ellipse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235450" y="5721412"/>
              <a:ext cx="194773" cy="194773"/>
            </a:xfrm>
            <a:prstGeom prst="ellipse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997450" y="5733287"/>
              <a:ext cx="194773" cy="194773"/>
            </a:xfrm>
            <a:prstGeom prst="ellipse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988050" y="4883212"/>
              <a:ext cx="194773" cy="194773"/>
            </a:xfrm>
            <a:prstGeom prst="ellipse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445250" y="4883212"/>
              <a:ext cx="194773" cy="194773"/>
            </a:xfrm>
            <a:prstGeom prst="ellipse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971227" y="4121212"/>
              <a:ext cx="194773" cy="194773"/>
            </a:xfrm>
            <a:prstGeom prst="ellipse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616453" y="4121212"/>
              <a:ext cx="194773" cy="194773"/>
            </a:xfrm>
            <a:prstGeom prst="ellipse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5692" y="4014918"/>
              <a:ext cx="2759545" cy="19796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Arrow Connector 15"/>
          <p:cNvCxnSpPr>
            <a:stCxn id="9" idx="0"/>
            <a:endCxn id="8" idx="3"/>
          </p:cNvCxnSpPr>
          <p:nvPr/>
        </p:nvCxnSpPr>
        <p:spPr bwMode="auto">
          <a:xfrm flipV="1">
            <a:off x="1332837" y="4938531"/>
            <a:ext cx="312137" cy="519551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8" idx="5"/>
            <a:endCxn id="10" idx="0"/>
          </p:cNvCxnSpPr>
          <p:nvPr/>
        </p:nvCxnSpPr>
        <p:spPr bwMode="auto">
          <a:xfrm>
            <a:off x="1782699" y="4938531"/>
            <a:ext cx="312138" cy="53142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10" idx="2"/>
            <a:endCxn id="9" idx="6"/>
          </p:cNvCxnSpPr>
          <p:nvPr/>
        </p:nvCxnSpPr>
        <p:spPr bwMode="auto">
          <a:xfrm flipH="1" flipV="1">
            <a:off x="1430223" y="5555469"/>
            <a:ext cx="567227" cy="1187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13" idx="0"/>
            <a:endCxn id="14" idx="0"/>
          </p:cNvCxnSpPr>
          <p:nvPr/>
        </p:nvCxnSpPr>
        <p:spPr bwMode="auto">
          <a:xfrm>
            <a:off x="3068614" y="3857882"/>
            <a:ext cx="64522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11" idx="0"/>
            <a:endCxn id="12" idx="0"/>
          </p:cNvCxnSpPr>
          <p:nvPr/>
        </p:nvCxnSpPr>
        <p:spPr bwMode="auto">
          <a:xfrm>
            <a:off x="3085437" y="4619882"/>
            <a:ext cx="457200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14" idx="4"/>
            <a:endCxn id="13" idx="4"/>
          </p:cNvCxnSpPr>
          <p:nvPr/>
        </p:nvCxnSpPr>
        <p:spPr bwMode="auto">
          <a:xfrm flipH="1">
            <a:off x="3068614" y="4052655"/>
            <a:ext cx="64522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12" idx="4"/>
            <a:endCxn id="11" idx="4"/>
          </p:cNvCxnSpPr>
          <p:nvPr/>
        </p:nvCxnSpPr>
        <p:spPr bwMode="auto">
          <a:xfrm flipH="1">
            <a:off x="3085437" y="4814655"/>
            <a:ext cx="457200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Content Placeholder 2"/>
          <p:cNvSpPr txBox="1">
            <a:spLocks/>
          </p:cNvSpPr>
          <p:nvPr/>
        </p:nvSpPr>
        <p:spPr>
          <a:xfrm>
            <a:off x="419100" y="2581265"/>
            <a:ext cx="7836250" cy="53213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Font typeface="Arial"/>
              <a:buChar char="•"/>
              <a:defRPr sz="26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–"/>
              <a:defRPr sz="22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Run a hierarchical clustering algorithm [Goldberger2008]</a:t>
            </a:r>
          </a:p>
        </p:txBody>
      </p:sp>
    </p:spTree>
    <p:extLst>
      <p:ext uri="{BB962C8B-B14F-4D97-AF65-F5344CB8AC3E}">
        <p14:creationId xmlns:p14="http://schemas.microsoft.com/office/powerpoint/2010/main" val="123368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Tourist Map Functions</a:t>
            </a:r>
            <a:br>
              <a:rPr lang="en-US" dirty="0"/>
            </a:br>
            <a:r>
              <a:rPr lang="en-US" dirty="0"/>
              <a:t>POI Discovery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29" y="1943280"/>
            <a:ext cx="5989566" cy="41096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03179" y="6620924"/>
            <a:ext cx="16674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www.visitmoscow.co.uk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9101" y="5391232"/>
            <a:ext cx="1936474" cy="830997"/>
          </a:xfrm>
          <a:prstGeom prst="rect">
            <a:avLst/>
          </a:prstGeom>
          <a:solidFill>
            <a:schemeClr val="bg1">
              <a:alpha val="81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Major POI are larger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888966" y="1992975"/>
            <a:ext cx="1924833" cy="3210338"/>
            <a:chOff x="2934043" y="2974327"/>
            <a:chExt cx="2072299" cy="34562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4043" y="3220277"/>
              <a:ext cx="2072299" cy="32103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4043" y="2974327"/>
              <a:ext cx="1436744" cy="245951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059142" y="4454507"/>
            <a:ext cx="2003577" cy="1200329"/>
          </a:xfrm>
          <a:prstGeom prst="rect">
            <a:avLst/>
          </a:prstGeom>
          <a:solidFill>
            <a:schemeClr val="bg1">
              <a:alpha val="81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Updated POI information (online)</a:t>
            </a:r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 bwMode="auto">
          <a:xfrm flipV="1">
            <a:off x="1387338" y="5068958"/>
            <a:ext cx="245453" cy="32227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1785191" y="4850297"/>
            <a:ext cx="1061290" cy="54093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4174014" y="5779276"/>
            <a:ext cx="2029165" cy="830997"/>
          </a:xfrm>
          <a:prstGeom prst="rect">
            <a:avLst/>
          </a:prstGeom>
          <a:solidFill>
            <a:schemeClr val="bg1">
              <a:alpha val="81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Minor POI are smaller</a:t>
            </a:r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 bwMode="auto">
          <a:xfrm flipV="1">
            <a:off x="5188597" y="3796748"/>
            <a:ext cx="634612" cy="198252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621767" y="1848645"/>
            <a:ext cx="2003577" cy="830997"/>
          </a:xfrm>
          <a:prstGeom prst="rect">
            <a:avLst/>
          </a:prstGeom>
          <a:solidFill>
            <a:schemeClr val="bg1">
              <a:alpha val="81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Show POI locations</a:t>
            </a:r>
          </a:p>
        </p:txBody>
      </p:sp>
      <p:graphicFrame>
        <p:nvGraphicFramePr>
          <p:cNvPr id="2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5672988"/>
              </p:ext>
            </p:extLst>
          </p:nvPr>
        </p:nvGraphicFramePr>
        <p:xfrm>
          <a:off x="7121218" y="99664"/>
          <a:ext cx="1954312" cy="1064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310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30375"/>
            <a:ext cx="3877759" cy="3934753"/>
          </a:xfrm>
        </p:spPr>
        <p:txBody>
          <a:bodyPr/>
          <a:lstStyle/>
          <a:p>
            <a:r>
              <a:rPr lang="en-US" sz="2000" b="0" dirty="0"/>
              <a:t>Determine a graph cut which displays largest clusters fitting the view window</a:t>
            </a:r>
          </a:p>
          <a:p>
            <a:r>
              <a:rPr lang="en-US" sz="2000" b="0" dirty="0"/>
              <a:t>Display top N rated clusters (visual worth)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5113440" y="2462560"/>
            <a:ext cx="2888921" cy="2104135"/>
            <a:chOff x="5037169" y="2778841"/>
            <a:chExt cx="2888921" cy="2104135"/>
          </a:xfrm>
        </p:grpSpPr>
        <p:cxnSp>
          <p:nvCxnSpPr>
            <p:cNvPr id="5" name="Straight Connector 4"/>
            <p:cNvCxnSpPr>
              <a:stCxn id="29" idx="2"/>
              <a:endCxn id="43" idx="0"/>
            </p:cNvCxnSpPr>
            <p:nvPr/>
          </p:nvCxnSpPr>
          <p:spPr bwMode="auto">
            <a:xfrm flipH="1">
              <a:off x="5160871" y="4277866"/>
              <a:ext cx="300741" cy="357707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>
              <a:stCxn id="29" idx="2"/>
              <a:endCxn id="42" idx="0"/>
            </p:cNvCxnSpPr>
            <p:nvPr/>
          </p:nvCxnSpPr>
          <p:spPr bwMode="auto">
            <a:xfrm>
              <a:off x="5461612" y="4277866"/>
              <a:ext cx="0" cy="357707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>
              <a:stCxn id="29" idx="2"/>
              <a:endCxn id="44" idx="0"/>
            </p:cNvCxnSpPr>
            <p:nvPr/>
          </p:nvCxnSpPr>
          <p:spPr bwMode="auto">
            <a:xfrm>
              <a:off x="5461612" y="4277866"/>
              <a:ext cx="300741" cy="357707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>
              <a:stCxn id="34" idx="2"/>
              <a:endCxn id="46" idx="0"/>
            </p:cNvCxnSpPr>
            <p:nvPr/>
          </p:nvCxnSpPr>
          <p:spPr bwMode="auto">
            <a:xfrm flipH="1">
              <a:off x="6631864" y="4265448"/>
              <a:ext cx="150370" cy="37012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>
              <a:stCxn id="34" idx="2"/>
              <a:endCxn id="47" idx="0"/>
            </p:cNvCxnSpPr>
            <p:nvPr/>
          </p:nvCxnSpPr>
          <p:spPr bwMode="auto">
            <a:xfrm>
              <a:off x="6782234" y="4265448"/>
              <a:ext cx="150371" cy="37012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>
              <a:stCxn id="38" idx="2"/>
              <a:endCxn id="49" idx="0"/>
            </p:cNvCxnSpPr>
            <p:nvPr/>
          </p:nvCxnSpPr>
          <p:spPr bwMode="auto">
            <a:xfrm flipH="1">
              <a:off x="7499243" y="4265448"/>
              <a:ext cx="150370" cy="37012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>
              <a:stCxn id="38" idx="2"/>
              <a:endCxn id="50" idx="0"/>
            </p:cNvCxnSpPr>
            <p:nvPr/>
          </p:nvCxnSpPr>
          <p:spPr bwMode="auto">
            <a:xfrm>
              <a:off x="7649613" y="4265448"/>
              <a:ext cx="150371" cy="37012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>
              <a:stCxn id="18" idx="2"/>
              <a:endCxn id="29" idx="0"/>
            </p:cNvCxnSpPr>
            <p:nvPr/>
          </p:nvCxnSpPr>
          <p:spPr bwMode="auto">
            <a:xfrm flipH="1">
              <a:off x="5461612" y="3028508"/>
              <a:ext cx="1096289" cy="97224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3" name="Group 12"/>
            <p:cNvGrpSpPr/>
            <p:nvPr/>
          </p:nvGrpSpPr>
          <p:grpSpPr>
            <a:xfrm>
              <a:off x="5531975" y="2778841"/>
              <a:ext cx="2051852" cy="249668"/>
              <a:chOff x="5816577" y="3591204"/>
              <a:chExt cx="2051852" cy="24966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7019541" y="3593469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718800" y="3593469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621026" y="3593469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320282" y="3593469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5816577" y="3591204"/>
                <a:ext cx="2051852" cy="249667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117318" y="3593469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5816577" y="3593469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418059" y="3593469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634269" y="3398633"/>
              <a:ext cx="1149629" cy="247403"/>
              <a:chOff x="7166274" y="4219650"/>
              <a:chExt cx="1149629" cy="247403"/>
            </a:xfrm>
          </p:grpSpPr>
          <p:sp>
            <p:nvSpPr>
              <p:cNvPr id="23" name="Rectangle 22"/>
              <p:cNvSpPr/>
              <p:nvPr/>
            </p:nvSpPr>
            <p:spPr bwMode="auto">
              <a:xfrm>
                <a:off x="7166274" y="4219650"/>
                <a:ext cx="1149629" cy="247403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7467015" y="4219650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166274" y="4219650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8068500" y="4219650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767756" y="4219650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037169" y="4000748"/>
              <a:ext cx="848885" cy="277118"/>
              <a:chOff x="5569174" y="4829281"/>
              <a:chExt cx="848885" cy="277118"/>
            </a:xfrm>
          </p:grpSpPr>
          <p:sp>
            <p:nvSpPr>
              <p:cNvPr id="29" name="Rectangle 28"/>
              <p:cNvSpPr/>
              <p:nvPr/>
            </p:nvSpPr>
            <p:spPr bwMode="auto">
              <a:xfrm>
                <a:off x="5569174" y="4829281"/>
                <a:ext cx="848885" cy="277118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869915" y="4844693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569174" y="4844693"/>
                <a:ext cx="247403" cy="24740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170656" y="4844693"/>
                <a:ext cx="247403" cy="24740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6505757" y="4016160"/>
              <a:ext cx="552954" cy="249288"/>
              <a:chOff x="7037762" y="4860924"/>
              <a:chExt cx="552954" cy="249288"/>
            </a:xfrm>
          </p:grpSpPr>
          <p:sp>
            <p:nvSpPr>
              <p:cNvPr id="34" name="Rectangle 33"/>
              <p:cNvSpPr/>
              <p:nvPr/>
            </p:nvSpPr>
            <p:spPr bwMode="auto">
              <a:xfrm>
                <a:off x="7037762" y="4860924"/>
                <a:ext cx="552954" cy="249288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7037762" y="4860924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7338503" y="4860924"/>
                <a:ext cx="247403" cy="24740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373136" y="4000748"/>
              <a:ext cx="552954" cy="264700"/>
              <a:chOff x="7037762" y="4845512"/>
              <a:chExt cx="552954" cy="264700"/>
            </a:xfrm>
          </p:grpSpPr>
          <p:sp>
            <p:nvSpPr>
              <p:cNvPr id="38" name="Rectangle 37"/>
              <p:cNvSpPr/>
              <p:nvPr/>
            </p:nvSpPr>
            <p:spPr bwMode="auto">
              <a:xfrm>
                <a:off x="7037762" y="4845512"/>
                <a:ext cx="552954" cy="264700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7037762" y="4850876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7338503" y="4850876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037169" y="4635573"/>
              <a:ext cx="848885" cy="247403"/>
              <a:chOff x="5569174" y="5450201"/>
              <a:chExt cx="848885" cy="247403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5869915" y="5450201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569174" y="5450201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170656" y="5450201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508162" y="4635573"/>
              <a:ext cx="548144" cy="247403"/>
              <a:chOff x="7042572" y="5477649"/>
              <a:chExt cx="548144" cy="247403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7042572" y="5477649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7343313" y="5477649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7375541" y="4635573"/>
              <a:ext cx="548144" cy="247403"/>
              <a:chOff x="7042572" y="5477649"/>
              <a:chExt cx="548144" cy="247403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7042572" y="5477649"/>
                <a:ext cx="247403" cy="247403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7343313" y="5477649"/>
                <a:ext cx="247403" cy="24740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1" name="Straight Connector 50"/>
            <p:cNvCxnSpPr>
              <a:stCxn id="18" idx="2"/>
              <a:endCxn id="23" idx="0"/>
            </p:cNvCxnSpPr>
            <p:nvPr/>
          </p:nvCxnSpPr>
          <p:spPr bwMode="auto">
            <a:xfrm>
              <a:off x="6557901" y="3028508"/>
              <a:ext cx="651183" cy="37012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>
              <a:stCxn id="23" idx="2"/>
              <a:endCxn id="34" idx="0"/>
            </p:cNvCxnSpPr>
            <p:nvPr/>
          </p:nvCxnSpPr>
          <p:spPr bwMode="auto">
            <a:xfrm flipH="1">
              <a:off x="6782234" y="3646036"/>
              <a:ext cx="426850" cy="370124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>
              <a:stCxn id="23" idx="2"/>
              <a:endCxn id="38" idx="0"/>
            </p:cNvCxnSpPr>
            <p:nvPr/>
          </p:nvCxnSpPr>
          <p:spPr bwMode="auto">
            <a:xfrm>
              <a:off x="7209084" y="3646036"/>
              <a:ext cx="440529" cy="354712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7" name="Curved Connector 56"/>
          <p:cNvCxnSpPr/>
          <p:nvPr/>
        </p:nvCxnSpPr>
        <p:spPr>
          <a:xfrm>
            <a:off x="4868732" y="3153828"/>
            <a:ext cx="3793525" cy="1243149"/>
          </a:xfrm>
          <a:prstGeom prst="curvedConnector3">
            <a:avLst>
              <a:gd name="adj1" fmla="val 63681"/>
            </a:avLst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5114198" y="3699879"/>
            <a:ext cx="2019137" cy="247403"/>
            <a:chOff x="4926525" y="5144375"/>
            <a:chExt cx="2019137" cy="247403"/>
          </a:xfrm>
        </p:grpSpPr>
        <p:sp>
          <p:nvSpPr>
            <p:cNvPr id="58" name="Oval 57"/>
            <p:cNvSpPr/>
            <p:nvPr/>
          </p:nvSpPr>
          <p:spPr>
            <a:xfrm>
              <a:off x="5227266" y="5144375"/>
              <a:ext cx="247403" cy="2474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926525" y="5144375"/>
              <a:ext cx="247403" cy="2474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5528007" y="5144375"/>
              <a:ext cx="247403" cy="2474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6397518" y="5144375"/>
              <a:ext cx="247403" cy="2474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2" name="Oval 61"/>
            <p:cNvSpPr/>
            <p:nvPr/>
          </p:nvSpPr>
          <p:spPr>
            <a:xfrm>
              <a:off x="6698259" y="5144375"/>
              <a:ext cx="247403" cy="2474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450362" y="4321643"/>
            <a:ext cx="548144" cy="247403"/>
            <a:chOff x="7720108" y="4807062"/>
            <a:chExt cx="548144" cy="247403"/>
          </a:xfrm>
        </p:grpSpPr>
        <p:sp>
          <p:nvSpPr>
            <p:cNvPr id="67" name="Oval 66"/>
            <p:cNvSpPr/>
            <p:nvPr/>
          </p:nvSpPr>
          <p:spPr>
            <a:xfrm>
              <a:off x="7720108" y="4807062"/>
              <a:ext cx="247403" cy="2474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8" name="Oval 67"/>
            <p:cNvSpPr/>
            <p:nvPr/>
          </p:nvSpPr>
          <p:spPr>
            <a:xfrm>
              <a:off x="8020849" y="4807062"/>
              <a:ext cx="247403" cy="2474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-1221099" y="32397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6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Vienna</a:t>
            </a:r>
          </a:p>
        </p:txBody>
      </p:sp>
      <p:pic>
        <p:nvPicPr>
          <p:cNvPr id="5" name="vienna-demo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>
                  <p14:trim st="80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5075" y="1587500"/>
            <a:ext cx="6686550" cy="5067300"/>
          </a:xfrm>
        </p:spPr>
      </p:pic>
    </p:spTree>
    <p:extLst>
      <p:ext uri="{BB962C8B-B14F-4D97-AF65-F5344CB8AC3E}">
        <p14:creationId xmlns:p14="http://schemas.microsoft.com/office/powerpoint/2010/main" val="301444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A/B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547446"/>
            <a:ext cx="8318500" cy="5207834"/>
          </a:xfrm>
        </p:spPr>
        <p:txBody>
          <a:bodyPr/>
          <a:lstStyle/>
          <a:p>
            <a:pPr indent="-1828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dirty="0"/>
              <a:t>Spatially Efficient Design of Annotated Metro Maps [Wu et al., EuroVis13]</a:t>
            </a:r>
          </a:p>
          <a:p>
            <a:pPr indent="-1828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dirty="0"/>
              <a:t>Drawing Road Networks with Mental Maps [Lin et al., TVCG 14]</a:t>
            </a:r>
          </a:p>
          <a:p>
            <a:pPr indent="-1828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0" dirty="0"/>
          </a:p>
          <a:p>
            <a:pPr indent="-1828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0" dirty="0"/>
          </a:p>
        </p:txBody>
      </p:sp>
      <p:pic>
        <p:nvPicPr>
          <p:cNvPr id="10242" name="Picture 2" descr="C:\Users\pio\Desktop\spatialsurve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156" y="2688707"/>
            <a:ext cx="3869432" cy="385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presentations\proposal revision\mental-surv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21" y="3361014"/>
            <a:ext cx="5293179" cy="13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5152" y="5617028"/>
            <a:ext cx="354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Recent works apply evaluations like A/B testing and rating.</a:t>
            </a:r>
          </a:p>
        </p:txBody>
      </p:sp>
    </p:spTree>
    <p:extLst>
      <p:ext uri="{BB962C8B-B14F-4D97-AF65-F5344CB8AC3E}">
        <p14:creationId xmlns:p14="http://schemas.microsoft.com/office/powerpoint/2010/main" val="186827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830155" y="6425148"/>
            <a:ext cx="2133600" cy="365125"/>
          </a:xfrm>
          <a:prstGeom prst="rect">
            <a:avLst/>
          </a:prstGeom>
        </p:spPr>
        <p:txBody>
          <a:bodyPr/>
          <a:lstStyle/>
          <a:p>
            <a:fld id="{DC281BBD-89EF-394D-A512-37E7FC2B269E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User Study</a:t>
            </a:r>
          </a:p>
        </p:txBody>
      </p:sp>
      <p:pic>
        <p:nvPicPr>
          <p:cNvPr id="2050" name="Picture 2" descr="D:\presentations\eurovis 201406\DF1-ge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882" y="2215249"/>
            <a:ext cx="1603512" cy="11804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presentations\eurovis 201406\DF1-oc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394" y="2215249"/>
            <a:ext cx="1659361" cy="11804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presentations\eurovis 201406\DF2-a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868" y="3747105"/>
            <a:ext cx="1687368" cy="11804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presentations\eurovis 201406\DF2-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387" y="3747104"/>
            <a:ext cx="1687368" cy="11804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6189807"/>
              </p:ext>
            </p:extLst>
          </p:nvPr>
        </p:nvGraphicFramePr>
        <p:xfrm>
          <a:off x="216838" y="1750320"/>
          <a:ext cx="5313105" cy="4674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" name="Picture 2" descr="D:\presentations\proposal revision\mapmorphi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2" y="1818653"/>
            <a:ext cx="3072175" cy="385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56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Optimization</a:t>
            </a:r>
            <a:br>
              <a:rPr lang="en-US" dirty="0"/>
            </a:br>
            <a:r>
              <a:rPr lang="en-US" dirty="0"/>
              <a:t>Objective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24765" y="2347598"/>
                <a:ext cx="3853097" cy="4256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764" y="1776098"/>
                <a:ext cx="3853097" cy="425694"/>
              </a:xfrm>
              <a:prstGeom prst="rect">
                <a:avLst/>
              </a:prstGeom>
              <a:blipFill rotWithShape="0">
                <a:blip r:embed="rId2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63417" y="1872818"/>
            <a:ext cx="443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Quad preservation objective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292" y="2273397"/>
            <a:ext cx="1197765" cy="11977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89" y="2273397"/>
            <a:ext cx="1197765" cy="11977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495" y="2273396"/>
            <a:ext cx="1197765" cy="11977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620736" y="4482300"/>
                <a:ext cx="3078764" cy="99418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𝑚𝑖𝑛𝑖𝑚𝑖𝑧𝑒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736" y="3910800"/>
                <a:ext cx="3078764" cy="99418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163417" y="3906059"/>
            <a:ext cx="4891615" cy="1300585"/>
            <a:chOff x="163416" y="3334559"/>
            <a:chExt cx="4891615" cy="13005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201934" y="3790680"/>
                  <a:ext cx="3853097" cy="42569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 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1934" y="3790680"/>
                  <a:ext cx="3853097" cy="42569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1191233" y="4192993"/>
                  <a:ext cx="3853097" cy="4297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 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/>
                                    </m:sSubSup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1233" y="4192993"/>
                  <a:ext cx="3853097" cy="42979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163416" y="3334559"/>
              <a:ext cx="4693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Application specific objectives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3416" y="3879507"/>
              <a:ext cx="1696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Road preservation: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9815" y="4327367"/>
              <a:ext cx="12698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Road scaling: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587364" y="2998265"/>
            <a:ext cx="808124" cy="820452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2587364" y="3010618"/>
            <a:ext cx="808124" cy="808099"/>
            <a:chOff x="2587364" y="2439117"/>
            <a:chExt cx="808124" cy="808099"/>
          </a:xfrm>
        </p:grpSpPr>
        <p:cxnSp>
          <p:nvCxnSpPr>
            <p:cNvPr id="22" name="Straight Connector 21"/>
            <p:cNvCxnSpPr/>
            <p:nvPr/>
          </p:nvCxnSpPr>
          <p:spPr bwMode="auto">
            <a:xfrm>
              <a:off x="2587364" y="2439117"/>
              <a:ext cx="808124" cy="80809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flipV="1">
              <a:off x="2587364" y="2439117"/>
              <a:ext cx="808124" cy="80809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>
              <a:endCxn id="20" idx="3"/>
            </p:cNvCxnSpPr>
            <p:nvPr/>
          </p:nvCxnSpPr>
          <p:spPr bwMode="auto">
            <a:xfrm flipV="1">
              <a:off x="2991426" y="2836990"/>
              <a:ext cx="404062" cy="617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2053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Optimization</a:t>
            </a:r>
            <a:br>
              <a:rPr lang="en-US" dirty="0"/>
            </a:br>
            <a:r>
              <a:rPr lang="en-US" dirty="0"/>
              <a:t>Conjugate Gradient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Solves</a:t>
                </a:r>
              </a:p>
              <a:p>
                <a:r>
                  <a:rPr lang="en-US" dirty="0"/>
                  <a:t>Time complexity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rad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m: non-zero entries in A</a:t>
                </a:r>
              </a:p>
              <a:p>
                <a:pPr lvl="1"/>
                <a:r>
                  <a:rPr lang="en-US" dirty="0"/>
                  <a:t>k: condition number</a:t>
                </a:r>
              </a:p>
              <a:p>
                <a:r>
                  <a:rPr lang="en-US" dirty="0"/>
                  <a:t>In the normal equation form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20" t="-2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03778" y="3662800"/>
                <a:ext cx="1911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778" y="3662800"/>
                <a:ext cx="1911549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68791" y="1531744"/>
                <a:ext cx="12116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791" y="1531744"/>
                <a:ext cx="1211614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77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Approaches</a:t>
            </a:r>
          </a:p>
          <a:p>
            <a:r>
              <a:rPr lang="en-US" dirty="0"/>
              <a:t>Shrinking Boundaries</a:t>
            </a:r>
          </a:p>
          <a:p>
            <a:r>
              <a:rPr lang="en-US" dirty="0"/>
              <a:t>Non-uniform Grid Smoothing</a:t>
            </a:r>
          </a:p>
          <a:p>
            <a:r>
              <a:rPr lang="en-US" dirty="0"/>
              <a:t>High Resolution Mesh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0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Approaches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868674" y="2663097"/>
            <a:ext cx="612058" cy="23966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1373806" y="2320199"/>
            <a:ext cx="678425" cy="3429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093586" y="2914049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P(0)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48623" y="2902988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P(1)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 flipV="1">
            <a:off x="2706385" y="2486117"/>
            <a:ext cx="612058" cy="23966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2651081" y="2320199"/>
            <a:ext cx="678425" cy="3429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562943" y="2926340"/>
            <a:ext cx="596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P(t)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4420713" y="2633598"/>
            <a:ext cx="612058" cy="23966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638251" y="2320199"/>
            <a:ext cx="678425" cy="3429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404171" y="3197588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Optimize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28536" y="3197587"/>
            <a:ext cx="104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Rewind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54083" y="3197586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Constrain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6463263" y="2575837"/>
            <a:ext cx="612058" cy="23966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6680801" y="2262438"/>
            <a:ext cx="678425" cy="3429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6325612" y="2203887"/>
            <a:ext cx="1183560" cy="59853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1194947" y="5058277"/>
            <a:ext cx="523862" cy="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1115548" y="5126035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P(0)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46729" y="5114974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P(1)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86506" y="5140534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P(s)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381167" y="5453153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Optimize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422727" y="5449081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Scale</a:t>
            </a:r>
          </a:p>
        </p:txBody>
      </p:sp>
      <p:cxnSp>
        <p:nvCxnSpPr>
          <p:cNvPr id="53" name="Straight Connector 52"/>
          <p:cNvCxnSpPr/>
          <p:nvPr/>
        </p:nvCxnSpPr>
        <p:spPr bwMode="auto">
          <a:xfrm>
            <a:off x="1206129" y="4490844"/>
            <a:ext cx="0" cy="58256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1710858" y="4490844"/>
            <a:ext cx="0" cy="58256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 flipV="1">
            <a:off x="1194947" y="4505035"/>
            <a:ext cx="523862" cy="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 flipH="1" flipV="1">
            <a:off x="2746390" y="4791333"/>
            <a:ext cx="237578" cy="276157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2979247" y="4500052"/>
            <a:ext cx="0" cy="58256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 flipH="1">
            <a:off x="2746390" y="4500053"/>
            <a:ext cx="753488" cy="308547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 flipV="1">
            <a:off x="2976016" y="4498341"/>
            <a:ext cx="523862" cy="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 flipV="1">
            <a:off x="4725205" y="4771668"/>
            <a:ext cx="111573" cy="305137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4720692" y="4509368"/>
            <a:ext cx="0" cy="58256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 flipH="1">
            <a:off x="4821083" y="4523561"/>
            <a:ext cx="404338" cy="25982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 flipV="1">
            <a:off x="4709510" y="4523559"/>
            <a:ext cx="523862" cy="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0" name="Rectangle 99"/>
          <p:cNvSpPr/>
          <p:nvPr/>
        </p:nvSpPr>
        <p:spPr>
          <a:xfrm>
            <a:off x="3854555" y="5791152"/>
            <a:ext cx="22188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P(s) = (1-s)P(0)+</a:t>
            </a:r>
            <a:r>
              <a:rPr lang="en-US" sz="1600" dirty="0" err="1"/>
              <a:t>sP</a:t>
            </a:r>
            <a:r>
              <a:rPr lang="en-US" sz="1600" dirty="0"/>
              <a:t>(1)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3952181" y="3557718"/>
            <a:ext cx="21291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P(t) = (1-t)P(0)+</a:t>
            </a:r>
            <a:r>
              <a:rPr lang="en-US" sz="1600" dirty="0" err="1"/>
              <a:t>tP</a:t>
            </a:r>
            <a:r>
              <a:rPr lang="en-US" sz="1600" dirty="0"/>
              <a:t>(1)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56972" y="1701092"/>
            <a:ext cx="6726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Rewind &amp; constrain </a:t>
            </a:r>
            <a:r>
              <a:rPr lang="en-US" dirty="0"/>
              <a:t>[Van </a:t>
            </a:r>
            <a:r>
              <a:rPr lang="en-US" dirty="0" err="1"/>
              <a:t>Dijk</a:t>
            </a:r>
            <a:r>
              <a:rPr lang="en-US" dirty="0"/>
              <a:t> et al. IJGIS2014]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21082" y="3940044"/>
            <a:ext cx="4181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Scale </a:t>
            </a:r>
            <a:r>
              <a:rPr lang="en-US" dirty="0"/>
              <a:t>[</a:t>
            </a:r>
            <a:r>
              <a:rPr lang="en-US" dirty="0" err="1"/>
              <a:t>Tiddeman</a:t>
            </a:r>
            <a:r>
              <a:rPr lang="en-US" dirty="0"/>
              <a:t> C&amp;G2001]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175175" y="3588496"/>
            <a:ext cx="2452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!!! Modify objective matrix !!!!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7893" y="285108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Overlap Control</a:t>
            </a:r>
          </a:p>
        </p:txBody>
      </p:sp>
    </p:spTree>
    <p:extLst>
      <p:ext uri="{BB962C8B-B14F-4D97-AF65-F5344CB8AC3E}">
        <p14:creationId xmlns:p14="http://schemas.microsoft.com/office/powerpoint/2010/main" val="64661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Approaches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6972" y="1701092"/>
            <a:ext cx="6488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Laplacian</a:t>
            </a:r>
            <a:r>
              <a:rPr lang="en-US" b="1" dirty="0"/>
              <a:t> smoothing </a:t>
            </a:r>
            <a:r>
              <a:rPr lang="en-US" dirty="0"/>
              <a:t>[Lin et al. TVCG 2011]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1083" y="3892338"/>
            <a:ext cx="6563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Procrustes</a:t>
            </a:r>
            <a:r>
              <a:rPr lang="en-US" b="1" dirty="0"/>
              <a:t> projection </a:t>
            </a:r>
            <a:r>
              <a:rPr lang="en-US" dirty="0"/>
              <a:t>[Dwyer et al. GD 2009]</a:t>
            </a:r>
          </a:p>
        </p:txBody>
      </p:sp>
      <p:grpSp>
        <p:nvGrpSpPr>
          <p:cNvPr id="101" name="Group 100"/>
          <p:cNvGrpSpPr/>
          <p:nvPr/>
        </p:nvGrpSpPr>
        <p:grpSpPr>
          <a:xfrm>
            <a:off x="4304638" y="2266644"/>
            <a:ext cx="2091193" cy="1392804"/>
            <a:chOff x="1288111" y="1648728"/>
            <a:chExt cx="2091193" cy="1392804"/>
          </a:xfrm>
        </p:grpSpPr>
        <p:cxnSp>
          <p:nvCxnSpPr>
            <p:cNvPr id="41" name="Straight Connector 40"/>
            <p:cNvCxnSpPr/>
            <p:nvPr/>
          </p:nvCxnSpPr>
          <p:spPr bwMode="auto">
            <a:xfrm flipH="1">
              <a:off x="1288111" y="1648728"/>
              <a:ext cx="341906" cy="125630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1288111" y="2897083"/>
              <a:ext cx="1749287" cy="13517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1630017" y="1661823"/>
              <a:ext cx="1749287" cy="13517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flipH="1">
              <a:off x="3037398" y="1785226"/>
              <a:ext cx="341906" cy="125630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 flipH="1">
              <a:off x="2130948" y="1708363"/>
              <a:ext cx="341906" cy="125630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1474065" y="2288067"/>
              <a:ext cx="1749287" cy="13517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 flipV="1">
              <a:off x="1474065" y="2064531"/>
              <a:ext cx="576129" cy="22353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 flipV="1">
              <a:off x="2050194" y="1745584"/>
              <a:ext cx="422660" cy="318948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 flipH="1" flipV="1">
              <a:off x="2050194" y="2064533"/>
              <a:ext cx="70407" cy="90013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 flipH="1" flipV="1">
              <a:off x="2055368" y="2064531"/>
              <a:ext cx="1152983" cy="35679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Arrow Connector 62"/>
            <p:cNvCxnSpPr/>
            <p:nvPr/>
          </p:nvCxnSpPr>
          <p:spPr bwMode="auto">
            <a:xfrm>
              <a:off x="2050194" y="2064533"/>
              <a:ext cx="251707" cy="267535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</p:cxnSp>
      </p:grpSp>
      <p:grpSp>
        <p:nvGrpSpPr>
          <p:cNvPr id="100" name="Group 99"/>
          <p:cNvGrpSpPr/>
          <p:nvPr/>
        </p:nvGrpSpPr>
        <p:grpSpPr>
          <a:xfrm>
            <a:off x="1184529" y="2275921"/>
            <a:ext cx="2104486" cy="1392804"/>
            <a:chOff x="4111855" y="1746910"/>
            <a:chExt cx="2104486" cy="1392804"/>
          </a:xfrm>
        </p:grpSpPr>
        <p:cxnSp>
          <p:nvCxnSpPr>
            <p:cNvPr id="90" name="Straight Connector 89"/>
            <p:cNvCxnSpPr/>
            <p:nvPr/>
          </p:nvCxnSpPr>
          <p:spPr bwMode="auto">
            <a:xfrm flipH="1">
              <a:off x="4125148" y="1746910"/>
              <a:ext cx="341906" cy="125630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4125148" y="2995265"/>
              <a:ext cx="1749287" cy="13517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 bwMode="auto">
            <a:xfrm>
              <a:off x="4467054" y="1760005"/>
              <a:ext cx="1749287" cy="13517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 bwMode="auto">
            <a:xfrm flipH="1">
              <a:off x="5874435" y="1883408"/>
              <a:ext cx="341906" cy="125630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/>
            <p:nvPr/>
          </p:nvCxnSpPr>
          <p:spPr bwMode="auto">
            <a:xfrm flipH="1">
              <a:off x="4967985" y="1806545"/>
              <a:ext cx="341906" cy="125630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 bwMode="auto">
            <a:xfrm>
              <a:off x="4311102" y="2386249"/>
              <a:ext cx="1749287" cy="13517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 flipH="1" flipV="1">
              <a:off x="4111855" y="1983247"/>
              <a:ext cx="199248" cy="40300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 flipV="1">
              <a:off x="4125148" y="1827591"/>
              <a:ext cx="1184743" cy="16444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 bwMode="auto">
            <a:xfrm flipH="1" flipV="1">
              <a:off x="4125148" y="1992033"/>
              <a:ext cx="832492" cy="1070818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 bwMode="auto">
            <a:xfrm flipH="1" flipV="1">
              <a:off x="4138441" y="1992033"/>
              <a:ext cx="1906948" cy="52748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5" name="Straight Connector 114"/>
          <p:cNvCxnSpPr/>
          <p:nvPr/>
        </p:nvCxnSpPr>
        <p:spPr bwMode="auto">
          <a:xfrm flipH="1">
            <a:off x="1671838" y="4745956"/>
            <a:ext cx="564793" cy="675861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>
            <a:off x="1550505" y="4884132"/>
            <a:ext cx="121335" cy="537684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/>
          <p:nvPr/>
        </p:nvCxnSpPr>
        <p:spPr bwMode="auto">
          <a:xfrm flipV="1">
            <a:off x="1550504" y="4745957"/>
            <a:ext cx="686128" cy="14852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/>
              <p:cNvSpPr txBox="1"/>
              <p:nvPr/>
            </p:nvSpPr>
            <p:spPr>
              <a:xfrm>
                <a:off x="2672318" y="5606915"/>
                <a:ext cx="2478224" cy="55122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𝑚𝑖𝑛𝑖𝑚𝑖𝑧𝑒</m:t>
                      </m:r>
                      <m:r>
                        <a:rPr lang="en-US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sSub>
                                        <m:sSub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  <m:sub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318" y="5035415"/>
                <a:ext cx="2478224" cy="551226"/>
              </a:xfrm>
              <a:prstGeom prst="rect">
                <a:avLst/>
              </a:prstGeom>
              <a:blipFill rotWithShape="0">
                <a:blip r:embed="rId2"/>
                <a:stretch>
                  <a:fillRect t="-95556" b="-14777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Isosceles Triangle 120"/>
          <p:cNvSpPr/>
          <p:nvPr/>
        </p:nvSpPr>
        <p:spPr>
          <a:xfrm>
            <a:off x="3802159" y="4638325"/>
            <a:ext cx="366958" cy="917079"/>
          </a:xfrm>
          <a:prstGeom prst="triangle">
            <a:avLst/>
          </a:prstGeom>
          <a:ln w="38100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1269319" y="4277195"/>
            <a:ext cx="133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inverted tri X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1226127" y="4697390"/>
            <a:ext cx="387467" cy="3198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/>
              <a:t>X</a:t>
            </a:r>
            <a:r>
              <a:rPr lang="en-US" sz="1400" baseline="-25000" dirty="0"/>
              <a:t>0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234504" y="4273856"/>
            <a:ext cx="1516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target shape Y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2190326" y="4537449"/>
            <a:ext cx="376527" cy="3198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/>
              <a:t>X</a:t>
            </a:r>
            <a:r>
              <a:rPr lang="en-US" sz="1400" baseline="-25000" dirty="0"/>
              <a:t>1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1412045" y="5331079"/>
            <a:ext cx="387467" cy="3198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/>
              <a:t>X</a:t>
            </a:r>
            <a:r>
              <a:rPr lang="en-US" sz="1400" baseline="-25000" dirty="0"/>
              <a:t>2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3630914" y="4516674"/>
            <a:ext cx="376527" cy="3198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/>
              <a:t>Y</a:t>
            </a:r>
            <a:r>
              <a:rPr lang="en-US" sz="1400" baseline="-25000" dirty="0"/>
              <a:t>1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4322683" y="5297755"/>
            <a:ext cx="387467" cy="3198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/>
              <a:t>Y</a:t>
            </a:r>
            <a:r>
              <a:rPr lang="en-US" sz="1400" baseline="-25000" dirty="0"/>
              <a:t>0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3292087" y="5321444"/>
            <a:ext cx="387467" cy="3198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/>
              <a:t>Y</a:t>
            </a:r>
            <a:r>
              <a:rPr lang="en-US" sz="1400" baseline="-25000" dirty="0"/>
              <a:t>2</a:t>
            </a:r>
          </a:p>
        </p:txBody>
      </p:sp>
      <p:sp>
        <p:nvSpPr>
          <p:cNvPr id="138" name="Isosceles Triangle 137"/>
          <p:cNvSpPr/>
          <p:nvPr/>
        </p:nvSpPr>
        <p:spPr>
          <a:xfrm>
            <a:off x="6382020" y="4605562"/>
            <a:ext cx="366958" cy="917079"/>
          </a:xfrm>
          <a:prstGeom prst="triangle">
            <a:avLst>
              <a:gd name="adj" fmla="val 71055"/>
            </a:avLst>
          </a:prstGeom>
          <a:ln w="38100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9" name="Right Arrow 138"/>
          <p:cNvSpPr/>
          <p:nvPr/>
        </p:nvSpPr>
        <p:spPr>
          <a:xfrm>
            <a:off x="5278050" y="4836554"/>
            <a:ext cx="428298" cy="386998"/>
          </a:xfrm>
          <a:prstGeom prst="rightArrow">
            <a:avLst>
              <a:gd name="adj1" fmla="val 55297"/>
              <a:gd name="adj2" fmla="val 50000"/>
            </a:avLst>
          </a:prstGeom>
          <a:ln w="22225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0" name="Right Arrow 139"/>
          <p:cNvSpPr/>
          <p:nvPr/>
        </p:nvSpPr>
        <p:spPr>
          <a:xfrm>
            <a:off x="3585581" y="2667347"/>
            <a:ext cx="428298" cy="386998"/>
          </a:xfrm>
          <a:prstGeom prst="rightArrow">
            <a:avLst>
              <a:gd name="adj1" fmla="val 55297"/>
              <a:gd name="adj2" fmla="val 50000"/>
            </a:avLst>
          </a:prstGeom>
          <a:ln w="22225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547737" y="4437992"/>
            <a:ext cx="436361" cy="3198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/>
              <a:t>X’</a:t>
            </a:r>
            <a:r>
              <a:rPr lang="en-US" sz="1400" baseline="-25000" dirty="0"/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936356" y="5302951"/>
            <a:ext cx="488295" cy="3198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/>
              <a:t>X’</a:t>
            </a:r>
            <a:r>
              <a:rPr lang="en-US" sz="1400" baseline="-25000" dirty="0"/>
              <a:t>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905760" y="5326640"/>
            <a:ext cx="490071" cy="3198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/>
              <a:t>X’</a:t>
            </a:r>
            <a:r>
              <a:rPr lang="en-US" sz="1400" baseline="-25000" dirty="0"/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07334" y="2586867"/>
            <a:ext cx="2352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Fast and easy to implement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7893" y="285108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Overlap Control</a:t>
            </a:r>
          </a:p>
        </p:txBody>
      </p:sp>
    </p:spTree>
    <p:extLst>
      <p:ext uri="{BB962C8B-B14F-4D97-AF65-F5344CB8AC3E}">
        <p14:creationId xmlns:p14="http://schemas.microsoft.com/office/powerpoint/2010/main" val="224571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7995" y="2752508"/>
            <a:ext cx="2159592" cy="21447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1546" y="2752508"/>
            <a:ext cx="2130007" cy="21447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11" y="2746888"/>
            <a:ext cx="2159592" cy="21300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Shrinking Boundaries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893" y="285108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Overlap Control</a:t>
            </a:r>
          </a:p>
        </p:txBody>
      </p:sp>
    </p:spTree>
    <p:extLst>
      <p:ext uri="{BB962C8B-B14F-4D97-AF65-F5344CB8AC3E}">
        <p14:creationId xmlns:p14="http://schemas.microsoft.com/office/powerpoint/2010/main" val="409455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/>
              <a:t>Tourist Map Functions</a:t>
            </a:r>
            <a:br>
              <a:rPr lang="en-US" sz="2400" b="0" dirty="0"/>
            </a:br>
            <a:r>
              <a:rPr lang="en-US" dirty="0"/>
              <a:t>Route Planning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145" y="3241321"/>
            <a:ext cx="3058029" cy="1362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2296" y="6642071"/>
            <a:ext cx="29963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www.phosphorart.com/multimap-abbey-road/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6581" y="4702380"/>
            <a:ext cx="2582919" cy="830997"/>
          </a:xfrm>
          <a:prstGeom prst="rect">
            <a:avLst/>
          </a:prstGeom>
          <a:solidFill>
            <a:schemeClr val="bg1">
              <a:alpha val="81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Memorable route representations</a:t>
            </a:r>
          </a:p>
        </p:txBody>
      </p:sp>
      <p:pic>
        <p:nvPicPr>
          <p:cNvPr id="9" name="Picture 2" descr="D:\presentations\proposal revision\taipe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71" y="1446501"/>
            <a:ext cx="5182486" cy="51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6465" y="2700996"/>
            <a:ext cx="2017711" cy="1569660"/>
          </a:xfrm>
          <a:prstGeom prst="rect">
            <a:avLst/>
          </a:prstGeom>
          <a:solidFill>
            <a:schemeClr val="bg1">
              <a:alpha val="93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Schematic layout of routes (</a:t>
            </a:r>
            <a:r>
              <a:rPr lang="en-US" dirty="0" err="1"/>
              <a:t>octilinear</a:t>
            </a:r>
            <a:r>
              <a:rPr lang="en-US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23302" y="5938163"/>
            <a:ext cx="2732045" cy="830997"/>
          </a:xfrm>
          <a:prstGeom prst="rect">
            <a:avLst/>
          </a:prstGeom>
          <a:solidFill>
            <a:schemeClr val="bg1">
              <a:alpha val="88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to reach POIs from route</a:t>
            </a:r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 bwMode="auto">
          <a:xfrm flipV="1">
            <a:off x="3089325" y="5128591"/>
            <a:ext cx="45398" cy="80957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5672988"/>
              </p:ext>
            </p:extLst>
          </p:nvPr>
        </p:nvGraphicFramePr>
        <p:xfrm>
          <a:off x="7121218" y="99664"/>
          <a:ext cx="1954312" cy="1064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06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Shrinking Boundaries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Laplacian</a:t>
            </a:r>
            <a:r>
              <a:rPr lang="en-US" dirty="0"/>
              <a:t>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19808" y="2449487"/>
                <a:ext cx="3004925" cy="13370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=1/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𝑣𝑎𝑙𝑒𝑛𝑐𝑒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07" y="1877986"/>
                <a:ext cx="3004925" cy="1337097"/>
              </a:xfrm>
              <a:prstGeom prst="rect">
                <a:avLst/>
              </a:prstGeom>
              <a:blipFill rotWithShape="0">
                <a:blip r:embed="rId2"/>
                <a:stretch>
                  <a:fillRect b="-7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4357364" y="4349996"/>
            <a:ext cx="2091193" cy="1392804"/>
            <a:chOff x="1288111" y="1648728"/>
            <a:chExt cx="2091193" cy="1392804"/>
          </a:xfrm>
        </p:grpSpPr>
        <p:cxnSp>
          <p:nvCxnSpPr>
            <p:cNvPr id="7" name="Straight Connector 6"/>
            <p:cNvCxnSpPr/>
            <p:nvPr/>
          </p:nvCxnSpPr>
          <p:spPr bwMode="auto">
            <a:xfrm flipH="1">
              <a:off x="1288111" y="1648728"/>
              <a:ext cx="341906" cy="125630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1288111" y="2897083"/>
              <a:ext cx="1749287" cy="13517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1630017" y="1661823"/>
              <a:ext cx="1749287" cy="13517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H="1">
              <a:off x="3037398" y="1785226"/>
              <a:ext cx="341906" cy="125630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flipH="1">
              <a:off x="2130948" y="1708363"/>
              <a:ext cx="341906" cy="125630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1474065" y="2288067"/>
              <a:ext cx="1749287" cy="13517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1474065" y="2064531"/>
              <a:ext cx="576129" cy="22353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flipV="1">
              <a:off x="2050194" y="1745584"/>
              <a:ext cx="422660" cy="318948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H="1" flipV="1">
              <a:off x="2050194" y="2064533"/>
              <a:ext cx="70407" cy="90013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flipH="1" flipV="1">
              <a:off x="2055368" y="2064531"/>
              <a:ext cx="1152983" cy="35679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2050194" y="2064533"/>
              <a:ext cx="251707" cy="267535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1002805" y="4351458"/>
            <a:ext cx="2104486" cy="1392804"/>
            <a:chOff x="4111855" y="1746910"/>
            <a:chExt cx="2104486" cy="1392804"/>
          </a:xfrm>
        </p:grpSpPr>
        <p:cxnSp>
          <p:nvCxnSpPr>
            <p:cNvPr id="19" name="Straight Connector 18"/>
            <p:cNvCxnSpPr/>
            <p:nvPr/>
          </p:nvCxnSpPr>
          <p:spPr bwMode="auto">
            <a:xfrm flipH="1">
              <a:off x="4125148" y="1746910"/>
              <a:ext cx="341906" cy="125630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4125148" y="2995265"/>
              <a:ext cx="1749287" cy="13517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4467054" y="1760005"/>
              <a:ext cx="1749287" cy="13517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H="1">
              <a:off x="5874435" y="1883408"/>
              <a:ext cx="341906" cy="125630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flipH="1">
              <a:off x="4967985" y="1806545"/>
              <a:ext cx="341906" cy="125630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4311102" y="2386249"/>
              <a:ext cx="1749287" cy="13517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flipH="1" flipV="1">
              <a:off x="4111855" y="1983247"/>
              <a:ext cx="199248" cy="40300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V="1">
              <a:off x="4125148" y="1827591"/>
              <a:ext cx="1184743" cy="16444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flipH="1" flipV="1">
              <a:off x="4125148" y="1992033"/>
              <a:ext cx="832492" cy="1070818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flipH="1" flipV="1">
              <a:off x="4138441" y="1992033"/>
              <a:ext cx="1906948" cy="52748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1" name="TextBox 30"/>
          <p:cNvSpPr txBox="1"/>
          <p:nvPr/>
        </p:nvSpPr>
        <p:spPr>
          <a:xfrm>
            <a:off x="4170920" y="2569967"/>
            <a:ext cx="4240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Move to centroid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3583602" y="4742884"/>
            <a:ext cx="428298" cy="386998"/>
          </a:xfrm>
          <a:prstGeom prst="rightArrow">
            <a:avLst>
              <a:gd name="adj1" fmla="val 55297"/>
              <a:gd name="adj2" fmla="val 50000"/>
            </a:avLst>
          </a:prstGeom>
          <a:ln w="22225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37893" y="285108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Overlap Control</a:t>
            </a:r>
          </a:p>
        </p:txBody>
      </p:sp>
    </p:spTree>
    <p:extLst>
      <p:ext uri="{BB962C8B-B14F-4D97-AF65-F5344CB8AC3E}">
        <p14:creationId xmlns:p14="http://schemas.microsoft.com/office/powerpoint/2010/main" val="419655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Shrinking Boundaries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Laplacian</a:t>
            </a:r>
            <a:r>
              <a:rPr lang="en-US" dirty="0"/>
              <a:t> smoothing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19808" y="2449487"/>
                <a:ext cx="3004925" cy="13370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=1/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𝑣𝑎𝑙𝑒𝑛𝑐𝑒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07" y="1877986"/>
                <a:ext cx="3004925" cy="1337097"/>
              </a:xfrm>
              <a:prstGeom prst="rect">
                <a:avLst/>
              </a:prstGeom>
              <a:blipFill rotWithShape="0">
                <a:blip r:embed="rId2"/>
                <a:stretch>
                  <a:fillRect b="-7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roup 81"/>
          <p:cNvGrpSpPr/>
          <p:nvPr/>
        </p:nvGrpSpPr>
        <p:grpSpPr>
          <a:xfrm>
            <a:off x="1016099" y="4229126"/>
            <a:ext cx="2091193" cy="1515136"/>
            <a:chOff x="1016098" y="3657626"/>
            <a:chExt cx="2091193" cy="1515136"/>
          </a:xfrm>
        </p:grpSpPr>
        <p:cxnSp>
          <p:nvCxnSpPr>
            <p:cNvPr id="19" name="Straight Connector 18"/>
            <p:cNvCxnSpPr/>
            <p:nvPr/>
          </p:nvCxnSpPr>
          <p:spPr bwMode="auto">
            <a:xfrm flipH="1">
              <a:off x="1016098" y="3779958"/>
              <a:ext cx="341906" cy="125630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1016098" y="5028313"/>
              <a:ext cx="1749287" cy="13517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V="1">
              <a:off x="1358004" y="3666903"/>
              <a:ext cx="798146" cy="12615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H="1">
              <a:off x="2765385" y="3916456"/>
              <a:ext cx="341906" cy="125630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1202052" y="4419297"/>
              <a:ext cx="1749287" cy="13517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1354452" y="3799951"/>
              <a:ext cx="1749287" cy="13517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flipH="1">
              <a:off x="1997241" y="3866020"/>
              <a:ext cx="177807" cy="62086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153193" y="3666903"/>
              <a:ext cx="954098" cy="252045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H="1">
              <a:off x="1822610" y="4486883"/>
              <a:ext cx="174631" cy="62092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 flipH="1">
              <a:off x="1989380" y="3657626"/>
              <a:ext cx="155952" cy="81998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1" name="Group 80"/>
          <p:cNvGrpSpPr/>
          <p:nvPr/>
        </p:nvGrpSpPr>
        <p:grpSpPr>
          <a:xfrm>
            <a:off x="4355723" y="4351458"/>
            <a:ext cx="2091193" cy="1392804"/>
            <a:chOff x="4355722" y="3874632"/>
            <a:chExt cx="2091193" cy="1392804"/>
          </a:xfrm>
        </p:grpSpPr>
        <p:cxnSp>
          <p:nvCxnSpPr>
            <p:cNvPr id="59" name="Straight Connector 58"/>
            <p:cNvCxnSpPr/>
            <p:nvPr/>
          </p:nvCxnSpPr>
          <p:spPr bwMode="auto">
            <a:xfrm flipH="1">
              <a:off x="4355722" y="3874632"/>
              <a:ext cx="341906" cy="125630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4355722" y="5122987"/>
              <a:ext cx="1749287" cy="13517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>
              <a:off x="4697628" y="3887727"/>
              <a:ext cx="721946" cy="346788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 flipH="1">
              <a:off x="6105009" y="4011130"/>
              <a:ext cx="341906" cy="125630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>
              <a:off x="4541676" y="4513971"/>
              <a:ext cx="1749287" cy="13517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>
              <a:off x="4694076" y="3894625"/>
              <a:ext cx="1749287" cy="13517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H="1">
              <a:off x="5336865" y="3960694"/>
              <a:ext cx="177807" cy="62086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V="1">
              <a:off x="5419574" y="4013622"/>
              <a:ext cx="1027341" cy="22089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 flipH="1">
              <a:off x="5162234" y="4581557"/>
              <a:ext cx="174631" cy="62092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H="1">
              <a:off x="5329004" y="4234515"/>
              <a:ext cx="90570" cy="337765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0" name="Right Arrow 79"/>
          <p:cNvSpPr/>
          <p:nvPr/>
        </p:nvSpPr>
        <p:spPr>
          <a:xfrm>
            <a:off x="3579611" y="4742884"/>
            <a:ext cx="428298" cy="386998"/>
          </a:xfrm>
          <a:prstGeom prst="rightArrow">
            <a:avLst>
              <a:gd name="adj1" fmla="val 55297"/>
              <a:gd name="adj2" fmla="val 50000"/>
            </a:avLst>
          </a:prstGeom>
          <a:ln w="22225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4170920" y="2569967"/>
            <a:ext cx="424008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Move to centroid</a:t>
            </a:r>
          </a:p>
          <a:p>
            <a:r>
              <a:rPr lang="en-US" sz="3200" b="1" dirty="0"/>
              <a:t>- </a:t>
            </a:r>
            <a:r>
              <a:rPr lang="en-US" sz="2800" b="1" dirty="0"/>
              <a:t>Not good for boundary vertices</a:t>
            </a:r>
            <a:endParaRPr lang="en-US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37893" y="285108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Overlap Control</a:t>
            </a:r>
          </a:p>
        </p:txBody>
      </p:sp>
    </p:spTree>
    <p:extLst>
      <p:ext uri="{BB962C8B-B14F-4D97-AF65-F5344CB8AC3E}">
        <p14:creationId xmlns:p14="http://schemas.microsoft.com/office/powerpoint/2010/main" val="2874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Shrinking Boundaries - Fix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Laplacian</a:t>
            </a:r>
            <a:r>
              <a:rPr lang="en-US" dirty="0"/>
              <a:t> smoothing for boundary vertices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Project </a:t>
            </a:r>
            <a:r>
              <a:rPr lang="en-US" dirty="0" err="1"/>
              <a:t>Laplacian</a:t>
            </a:r>
            <a:r>
              <a:rPr lang="en-US" dirty="0"/>
              <a:t> to vertex normal 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14611" y="2508279"/>
                <a:ext cx="3670556" cy="13370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=1/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𝑣𝑎𝑙𝑒𝑛𝑐𝑒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611" y="1936778"/>
                <a:ext cx="3670556" cy="1337097"/>
              </a:xfrm>
              <a:prstGeom prst="rect">
                <a:avLst/>
              </a:prstGeom>
              <a:blipFill rotWithShape="0">
                <a:blip r:embed="rId2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/>
          <p:cNvSpPr txBox="1"/>
          <p:nvPr/>
        </p:nvSpPr>
        <p:spPr>
          <a:xfrm>
            <a:off x="419101" y="5937538"/>
            <a:ext cx="4528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Linear Anisotropic Mesh Filtering [</a:t>
            </a:r>
            <a:r>
              <a:rPr lang="en-US" sz="1600" dirty="0" err="1"/>
              <a:t>Taubin</a:t>
            </a:r>
            <a:r>
              <a:rPr lang="en-US" sz="1600" dirty="0"/>
              <a:t> 2001]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7893" y="285108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Overlap Control</a:t>
            </a:r>
          </a:p>
        </p:txBody>
      </p:sp>
    </p:spTree>
    <p:extLst>
      <p:ext uri="{BB962C8B-B14F-4D97-AF65-F5344CB8AC3E}">
        <p14:creationId xmlns:p14="http://schemas.microsoft.com/office/powerpoint/2010/main" val="176823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988" y="1829062"/>
            <a:ext cx="1974533" cy="1943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15" y="1829062"/>
            <a:ext cx="1974533" cy="1943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97" y="1829062"/>
            <a:ext cx="1974533" cy="1943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40" y="3962310"/>
            <a:ext cx="1997393" cy="18659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694" y="3962310"/>
            <a:ext cx="1997393" cy="18659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97" y="3962310"/>
            <a:ext cx="1997393" cy="186594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Shrinking Boundaries - Fix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56362" y="353428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20x10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91389" y="353428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40x20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99253" y="353428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80x40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7893" y="285108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Overlap Control</a:t>
            </a:r>
          </a:p>
        </p:txBody>
      </p:sp>
    </p:spTree>
    <p:extLst>
      <p:ext uri="{BB962C8B-B14F-4D97-AF65-F5344CB8AC3E}">
        <p14:creationId xmlns:p14="http://schemas.microsoft.com/office/powerpoint/2010/main" val="171366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Non-uniform Grid Smoothing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893888"/>
            <a:ext cx="5401130" cy="4222750"/>
          </a:xfrm>
        </p:spPr>
        <p:txBody>
          <a:bodyPr/>
          <a:lstStyle/>
          <a:p>
            <a:r>
              <a:rPr lang="en-US" dirty="0"/>
              <a:t>T-junction vertices</a:t>
            </a:r>
          </a:p>
          <a:p>
            <a:pPr lvl="1"/>
            <a:r>
              <a:rPr lang="en-US" dirty="0"/>
              <a:t>Tail pulls the centroid of three neighbors</a:t>
            </a:r>
          </a:p>
          <a:p>
            <a:pPr lvl="1"/>
            <a:r>
              <a:rPr lang="en-US" dirty="0"/>
              <a:t>Solution: disregard tail contribution</a:t>
            </a:r>
          </a:p>
          <a:p>
            <a:pPr lvl="1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042844" y="2146507"/>
            <a:ext cx="1841023" cy="1836617"/>
            <a:chOff x="6125030" y="1574595"/>
            <a:chExt cx="2946400" cy="2939348"/>
          </a:xfrm>
        </p:grpSpPr>
        <p:pic>
          <p:nvPicPr>
            <p:cNvPr id="6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25030" y="1574595"/>
              <a:ext cx="2917371" cy="293934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141382" y="1582428"/>
              <a:ext cx="2930048" cy="2930045"/>
            </a:xfrm>
            <a:prstGeom prst="rect">
              <a:avLst/>
            </a:prstGeom>
            <a:ln w="38100">
              <a:noFill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517838" y="2946396"/>
              <a:ext cx="347423" cy="347422"/>
            </a:xfrm>
            <a:prstGeom prst="ellipse">
              <a:avLst/>
            </a:prstGeom>
            <a:ln w="60325">
              <a:noFill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noFill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7410003" y="2068282"/>
              <a:ext cx="347423" cy="347422"/>
            </a:xfrm>
            <a:prstGeom prst="ellipse">
              <a:avLst/>
            </a:prstGeom>
            <a:ln w="60325">
              <a:noFill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noFill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37893" y="285108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Overlap Control</a:t>
            </a:r>
          </a:p>
        </p:txBody>
      </p:sp>
    </p:spTree>
    <p:extLst>
      <p:ext uri="{BB962C8B-B14F-4D97-AF65-F5344CB8AC3E}">
        <p14:creationId xmlns:p14="http://schemas.microsoft.com/office/powerpoint/2010/main" val="317915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04" y="2019544"/>
            <a:ext cx="3391940" cy="31687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784" y="2072867"/>
            <a:ext cx="3283830" cy="3062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Non-uniform Grid Smoothing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893" y="285108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Overlap Control</a:t>
            </a:r>
          </a:p>
        </p:txBody>
      </p:sp>
    </p:spTree>
    <p:extLst>
      <p:ext uri="{BB962C8B-B14F-4D97-AF65-F5344CB8AC3E}">
        <p14:creationId xmlns:p14="http://schemas.microsoft.com/office/powerpoint/2010/main" val="367509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Hi-Res Mesh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Laplacian Smoothing and Scaling methods cannot produce a solution</a:t>
            </a:r>
          </a:p>
          <a:p>
            <a:endParaRPr lang="en-US" dirty="0"/>
          </a:p>
          <a:p>
            <a:r>
              <a:rPr lang="en-US" dirty="0"/>
              <a:t>Try techniques to loosen overlaps and find a solution for high res mesh</a:t>
            </a:r>
          </a:p>
          <a:p>
            <a:pPr marL="1022350" lvl="1" indent="-514350"/>
            <a:r>
              <a:rPr lang="en-US" dirty="0"/>
              <a:t>Mass-spring Model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893" y="285108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Overlap Control</a:t>
            </a:r>
          </a:p>
        </p:txBody>
      </p:sp>
    </p:spTree>
    <p:extLst>
      <p:ext uri="{BB962C8B-B14F-4D97-AF65-F5344CB8AC3E}">
        <p14:creationId xmlns:p14="http://schemas.microsoft.com/office/powerpoint/2010/main" val="143101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Hi-Res Mesh - Mass-spring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every iteration if there is overlap, find a relaxed solution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36069" y="3194308"/>
                <a:ext cx="3695755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068" y="2622807"/>
                <a:ext cx="3695755" cy="57618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636067" y="4079290"/>
                <a:ext cx="3562322" cy="6865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𝑜𝑣𝑒𝑟𝑙𝑎𝑝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𝑝𝑟𝑒𝑣𝑋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], 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/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𝑜𝑣𝑒𝑟𝑙𝑎𝑝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067" y="3507789"/>
                <a:ext cx="3562322" cy="68653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37893" y="285108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Overlap Control</a:t>
            </a:r>
          </a:p>
        </p:txBody>
      </p:sp>
    </p:spTree>
    <p:extLst>
      <p:ext uri="{BB962C8B-B14F-4D97-AF65-F5344CB8AC3E}">
        <p14:creationId xmlns:p14="http://schemas.microsoft.com/office/powerpoint/2010/main" val="95389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Hi-Res Mesh - Mass-spring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4" y="2458880"/>
            <a:ext cx="2302743" cy="2302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001" y="2458880"/>
            <a:ext cx="2302743" cy="2302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18" y="2458880"/>
            <a:ext cx="2302743" cy="23027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3854" y="468344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20x20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86371" y="468344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40x40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08888" y="468417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80x80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7893" y="285108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Overlap Control</a:t>
            </a:r>
          </a:p>
        </p:txBody>
      </p:sp>
    </p:spTree>
    <p:extLst>
      <p:ext uri="{BB962C8B-B14F-4D97-AF65-F5344CB8AC3E}">
        <p14:creationId xmlns:p14="http://schemas.microsoft.com/office/powerpoint/2010/main" val="285501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Tourist Maps: Going Digital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/>
          <a:stretch/>
        </p:blipFill>
        <p:spPr>
          <a:xfrm>
            <a:off x="914587" y="1502021"/>
            <a:ext cx="7116417" cy="47936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5171" y="5580702"/>
            <a:ext cx="1719072" cy="830997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Updated information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96576" y="5929708"/>
            <a:ext cx="1741181" cy="461665"/>
          </a:xfrm>
          <a:prstGeom prst="rect">
            <a:avLst/>
          </a:prstGeom>
          <a:solidFill>
            <a:schemeClr val="bg1">
              <a:alpha val="90000"/>
            </a:schemeClr>
          </a:solidFill>
          <a:ln w="635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Interactivity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82600" y="3387303"/>
            <a:ext cx="2292615" cy="461665"/>
          </a:xfrm>
          <a:prstGeom prst="rect">
            <a:avLst/>
          </a:prstGeom>
          <a:solidFill>
            <a:schemeClr val="bg1">
              <a:alpha val="85000"/>
            </a:schemeClr>
          </a:solidFill>
          <a:ln w="635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Personalization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7014" y="1484779"/>
            <a:ext cx="3162248" cy="1200329"/>
          </a:xfrm>
          <a:prstGeom prst="rect">
            <a:avLst/>
          </a:prstGeom>
          <a:solidFill>
            <a:schemeClr val="bg1">
              <a:alpha val="94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Rise of mobile services and social media applications</a:t>
            </a:r>
          </a:p>
        </p:txBody>
      </p:sp>
      <p:cxnSp>
        <p:nvCxnSpPr>
          <p:cNvPr id="14" name="Straight Arrow Connector 13"/>
          <p:cNvCxnSpPr>
            <a:stCxn id="11" idx="0"/>
          </p:cNvCxnSpPr>
          <p:nvPr/>
        </p:nvCxnSpPr>
        <p:spPr bwMode="auto">
          <a:xfrm flipH="1" flipV="1">
            <a:off x="6211957" y="2719979"/>
            <a:ext cx="1616951" cy="66732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6102626" y="3848968"/>
            <a:ext cx="1726283" cy="141526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>
            <a:stCxn id="12" idx="3"/>
          </p:cNvCxnSpPr>
          <p:nvPr/>
        </p:nvCxnSpPr>
        <p:spPr bwMode="auto">
          <a:xfrm flipV="1">
            <a:off x="5019262" y="1735287"/>
            <a:ext cx="2554355" cy="34965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2902226" y="2719979"/>
            <a:ext cx="535912" cy="129543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915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an original map layout and a task, </a:t>
            </a:r>
            <a:r>
              <a:rPr lang="en-US" b="1" dirty="0"/>
              <a:t>optimize the deformation of topological networks</a:t>
            </a:r>
            <a:r>
              <a:rPr lang="en-US" dirty="0"/>
              <a:t> for task-based optimal viewing</a:t>
            </a:r>
          </a:p>
          <a:p>
            <a:r>
              <a:rPr lang="en-US" dirty="0"/>
              <a:t>In this thesis, case is focused on </a:t>
            </a:r>
            <a:r>
              <a:rPr lang="en-US" b="1" dirty="0"/>
              <a:t>optimizing tourist map layouts</a:t>
            </a:r>
          </a:p>
        </p:txBody>
      </p:sp>
    </p:spTree>
    <p:extLst>
      <p:ext uri="{BB962C8B-B14F-4D97-AF65-F5344CB8AC3E}">
        <p14:creationId xmlns:p14="http://schemas.microsoft.com/office/powerpoint/2010/main" val="261504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light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ntitled 1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ages>3</Pages>
  <Words>1821</Words>
  <Application>Microsoft Office PowerPoint</Application>
  <PresentationFormat>On-screen Show (4:3)</PresentationFormat>
  <Paragraphs>484</Paragraphs>
  <Slides>78</Slides>
  <Notes>62</Notes>
  <HiddenSlides>0</HiddenSlides>
  <MMClips>6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7" baseType="lpstr">
      <vt:lpstr>맑은 고딕</vt:lpstr>
      <vt:lpstr>Arial</vt:lpstr>
      <vt:lpstr>Cambria Math</vt:lpstr>
      <vt:lpstr>Tahoma</vt:lpstr>
      <vt:lpstr>Times New Roman</vt:lpstr>
      <vt:lpstr>Verdana</vt:lpstr>
      <vt:lpstr>Wingdings</vt:lpstr>
      <vt:lpstr>lighttemplate</vt:lpstr>
      <vt:lpstr>Equation</vt:lpstr>
      <vt:lpstr>Adaptive Grids towards Interactive Tourist Map Deformation</vt:lpstr>
      <vt:lpstr>Outline</vt:lpstr>
      <vt:lpstr>Tourist Maps</vt:lpstr>
      <vt:lpstr>Tourist Map Functions</vt:lpstr>
      <vt:lpstr>Tourist Map Functions Map Information</vt:lpstr>
      <vt:lpstr>Tourist Map Functions POI Discovery</vt:lpstr>
      <vt:lpstr>Tourist Map Functions Route Planning</vt:lpstr>
      <vt:lpstr>Tourist Maps: Going Digital</vt:lpstr>
      <vt:lpstr>Research Statement</vt:lpstr>
      <vt:lpstr>Contributions</vt:lpstr>
      <vt:lpstr>Outline</vt:lpstr>
      <vt:lpstr>Metro Transit-Centric Visualization for City Tour Planning</vt:lpstr>
      <vt:lpstr>Goal</vt:lpstr>
      <vt:lpstr>Preview Lisbon</vt:lpstr>
      <vt:lpstr>Approach</vt:lpstr>
      <vt:lpstr>Framework</vt:lpstr>
      <vt:lpstr>Determining Significant Regions: Visual Worth</vt:lpstr>
      <vt:lpstr>Octilinear Layout Computation</vt:lpstr>
      <vt:lpstr>Framework</vt:lpstr>
      <vt:lpstr>Results</vt:lpstr>
      <vt:lpstr>Results Prague</vt:lpstr>
      <vt:lpstr>Outline</vt:lpstr>
      <vt:lpstr>A Content-Aware Non-Uniform Grid for Fast Map Deformation</vt:lpstr>
      <vt:lpstr>Map Personalization</vt:lpstr>
      <vt:lpstr>Map Morphing Examples Tourist map ↔ Metro map</vt:lpstr>
      <vt:lpstr>Map Morphing Examples Street map ↔ Metro map</vt:lpstr>
      <vt:lpstr>State-of-the-Art Optimization of Maps (1/2) </vt:lpstr>
      <vt:lpstr>State-of-the-Art Optimization of Maps (2/2) </vt:lpstr>
      <vt:lpstr>Contributions</vt:lpstr>
      <vt:lpstr>Framework</vt:lpstr>
      <vt:lpstr>Non-uniform Grid</vt:lpstr>
      <vt:lpstr>Non-uniform Grid Address Cracks - Support Edges</vt:lpstr>
      <vt:lpstr>Non-uniform Grid Address Cracks - Support Edges</vt:lpstr>
      <vt:lpstr>Framework</vt:lpstr>
      <vt:lpstr>Optimization Objective Formulation</vt:lpstr>
      <vt:lpstr>Optimization Stable Optimization</vt:lpstr>
      <vt:lpstr>Optimization GPU Implementation</vt:lpstr>
      <vt:lpstr>Framework</vt:lpstr>
      <vt:lpstr>Application: Destination Maps</vt:lpstr>
      <vt:lpstr>Application: Destination Maps Result</vt:lpstr>
      <vt:lpstr>Application: Destination Maps Result</vt:lpstr>
      <vt:lpstr>Application: Destination Maps Result</vt:lpstr>
      <vt:lpstr>Application: Mental Maps</vt:lpstr>
      <vt:lpstr>Application: Mental Maps Result</vt:lpstr>
      <vt:lpstr>Application: Mental Maps Result</vt:lpstr>
      <vt:lpstr>Application: Mental Maps Result</vt:lpstr>
      <vt:lpstr>Application: Focus Region Maps</vt:lpstr>
      <vt:lpstr>Application: Focus Region Maps Result</vt:lpstr>
      <vt:lpstr>Application: Focus Region Maps Result</vt:lpstr>
      <vt:lpstr>Application: Focus Region Maps Result</vt:lpstr>
      <vt:lpstr>Summary</vt:lpstr>
      <vt:lpstr>Future Work</vt:lpstr>
      <vt:lpstr>Publications</vt:lpstr>
      <vt:lpstr>Questions, Comments?</vt:lpstr>
      <vt:lpstr>PowerPoint Presentation</vt:lpstr>
      <vt:lpstr>Determining Popular Regions</vt:lpstr>
      <vt:lpstr>Map Warping</vt:lpstr>
      <vt:lpstr>Framework</vt:lpstr>
      <vt:lpstr>Hierarchical Clustering</vt:lpstr>
      <vt:lpstr>Runtime Map</vt:lpstr>
      <vt:lpstr>Vienna</vt:lpstr>
      <vt:lpstr>A/B Testing</vt:lpstr>
      <vt:lpstr>Results: User Study</vt:lpstr>
      <vt:lpstr>Optimization Objective Formulation</vt:lpstr>
      <vt:lpstr>Optimization Conjugate Gradient Method</vt:lpstr>
      <vt:lpstr>Overlap Control</vt:lpstr>
      <vt:lpstr>Common Approaches</vt:lpstr>
      <vt:lpstr>Common Approaches</vt:lpstr>
      <vt:lpstr>Shrinking Boundaries</vt:lpstr>
      <vt:lpstr>Shrinking Boundaries</vt:lpstr>
      <vt:lpstr>Shrinking Boundaries</vt:lpstr>
      <vt:lpstr>Shrinking Boundaries - Fix</vt:lpstr>
      <vt:lpstr>Shrinking Boundaries - Fix</vt:lpstr>
      <vt:lpstr>Non-uniform Grid Smoothing</vt:lpstr>
      <vt:lpstr>Non-uniform Grid Smoothing</vt:lpstr>
      <vt:lpstr>Hi-Res Mesh</vt:lpstr>
      <vt:lpstr>Hi-Res Mesh - Mass-spring Model</vt:lpstr>
      <vt:lpstr>Hi-Res Mesh - Mass-spring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2017-10-17T00:54:59Z</dcterms:created>
  <dcterms:modified xsi:type="dcterms:W3CDTF">2017-10-17T01:02:35Z</dcterms:modified>
</cp:coreProperties>
</file>