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6" r:id="rId2"/>
    <p:sldMasterId id="2147483699" r:id="rId3"/>
  </p:sldMasterIdLst>
  <p:notesMasterIdLst>
    <p:notesMasterId r:id="rId4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4" r:id="rId29"/>
    <p:sldId id="281" r:id="rId30"/>
    <p:sldId id="283" r:id="rId31"/>
    <p:sldId id="282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50"/>
    <a:srgbClr val="91CA6E"/>
    <a:srgbClr val="767BB9"/>
    <a:srgbClr val="F7F283"/>
    <a:srgbClr val="92D050"/>
    <a:srgbClr val="00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8B1F6-D347-4B4A-86EF-332EEC7F4102}" type="datetimeFigureOut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B7D22-FE6A-4902-ADF4-4A726473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25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7D22-FE6A-4902-ADF4-4A726473E29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95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890954" y="3064015"/>
            <a:ext cx="7795845" cy="3102093"/>
          </a:xfrm>
        </p:spPr>
        <p:txBody>
          <a:bodyPr/>
          <a:lstStyle>
            <a:lvl1pPr algn="l">
              <a:defRPr sz="2000"/>
            </a:lvl1pPr>
            <a:lvl2pPr algn="l">
              <a:defRPr sz="1800"/>
            </a:lvl2pPr>
            <a:lvl3pPr algn="l">
              <a:defRPr sz="16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4228A3-B7B4-47FF-97AE-32322F4F8D20}" type="datetime1">
              <a:rPr lang="ko-KR" altLang="en-US" smtClean="0"/>
              <a:t>2016-06-07</a:t>
            </a:fld>
            <a:endParaRPr lang="ko-KR" altLang="en-US" dirty="0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457200" y="2097580"/>
            <a:ext cx="8219256" cy="778098"/>
          </a:xfrm>
        </p:spPr>
        <p:txBody>
          <a:bodyPr/>
          <a:lstStyle>
            <a:lvl1pPr algn="l">
              <a:defRPr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296985" y="2873274"/>
            <a:ext cx="8589107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804986" y="3110523"/>
            <a:ext cx="0" cy="2860431"/>
          </a:xfrm>
          <a:prstGeom prst="line">
            <a:avLst/>
          </a:prstGeom>
          <a:ln w="12700">
            <a:solidFill>
              <a:srgbClr val="15365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13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D0A4-3FDB-490B-BAE8-B245FB7BC2EF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10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9B97-3DCE-49C9-8A01-A73D74F8F3B4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66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347F-7ED7-45FC-8D87-43CF58372A25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12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9238-6AB5-44FC-B3AD-40FC0203A03E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01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7525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025" y="3397818"/>
            <a:ext cx="8359775" cy="11103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9430E-0267-4DD2-9F68-FBB7728469B7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163513" y="228600"/>
            <a:ext cx="2498725" cy="40005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392112" y="4806875"/>
            <a:ext cx="8359775" cy="4746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rgbClr val="898989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2660400" y="5479794"/>
            <a:ext cx="3828369" cy="112734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pic>
        <p:nvPicPr>
          <p:cNvPr id="23" name="Picture 2" descr="C:\Users\user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6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텍스트 개체 틀 24"/>
          <p:cNvSpPr>
            <a:spLocks noGrp="1"/>
          </p:cNvSpPr>
          <p:nvPr>
            <p:ph type="body" sz="quarter" idx="16"/>
          </p:nvPr>
        </p:nvSpPr>
        <p:spPr>
          <a:xfrm>
            <a:off x="6480605" y="228600"/>
            <a:ext cx="2496887" cy="398388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95449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3F7A-146A-4523-B716-ABD4A36A396B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323528" y="980728"/>
            <a:ext cx="8496944" cy="0"/>
          </a:xfrm>
          <a:prstGeom prst="line">
            <a:avLst/>
          </a:prstGeom>
          <a:ln w="635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AC7-EF6A-43CE-843A-B6ABCF05FD05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6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5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F1952-CB6E-419D-AE49-E50501291F63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20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630D-9A9F-4397-91C1-DC596C79178B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682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61DA-9E46-44CD-809D-0D9B0FC6E0C0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68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75257"/>
            <a:ext cx="7772400" cy="1470025"/>
          </a:xfrm>
        </p:spPr>
        <p:txBody>
          <a:bodyPr/>
          <a:lstStyle>
            <a:lvl1pPr>
              <a:defRPr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026" y="3192992"/>
            <a:ext cx="8359775" cy="11103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8C4F6-7465-45C3-BDEF-A6AACD4D07F4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163514" y="228600"/>
            <a:ext cx="2498725" cy="400050"/>
          </a:xfrm>
        </p:spPr>
        <p:txBody>
          <a:bodyPr>
            <a:no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392113" y="4451939"/>
            <a:ext cx="8294688" cy="4746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rgbClr val="898989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5739713" y="5175240"/>
            <a:ext cx="2947088" cy="442708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5" name="텍스트 개체 틀 24"/>
          <p:cNvSpPr>
            <a:spLocks noGrp="1"/>
          </p:cNvSpPr>
          <p:nvPr>
            <p:ph type="body" sz="quarter" idx="16"/>
          </p:nvPr>
        </p:nvSpPr>
        <p:spPr>
          <a:xfrm>
            <a:off x="5739714" y="5762223"/>
            <a:ext cx="2947088" cy="398388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676457" y="5197231"/>
            <a:ext cx="108036" cy="382954"/>
          </a:xfrm>
          <a:prstGeom prst="rect">
            <a:avLst/>
          </a:prstGeom>
          <a:solidFill>
            <a:srgbClr val="15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8686801" y="5775671"/>
            <a:ext cx="108036" cy="382954"/>
          </a:xfrm>
          <a:prstGeom prst="rect">
            <a:avLst/>
          </a:prstGeom>
          <a:solidFill>
            <a:srgbClr val="89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2" descr="KAIST-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6" y="6327775"/>
            <a:ext cx="1527479" cy="4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87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7BB9-CD8C-43FF-B305-2CB9FE8A9632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863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C072C-B698-46E6-928F-D8E5692B956D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99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B5D8-8DAF-4340-BF56-F83247CE85AB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11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50BC4-65F0-4DE9-B845-F1D8D72486B1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26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D8413-FB6F-4FE0-ABEF-0D41DB24CA6C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021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D63E-810B-460E-8953-ED74C5C7C5E0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186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7525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026" y="3397820"/>
            <a:ext cx="8359775" cy="11103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E171-DDFC-4118-A286-5D113A7A94A1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163514" y="228600"/>
            <a:ext cx="2498725" cy="400050"/>
          </a:xfrm>
        </p:spPr>
        <p:txBody>
          <a:bodyPr>
            <a:no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/>
          </p:nvPr>
        </p:nvSpPr>
        <p:spPr>
          <a:xfrm>
            <a:off x="392113" y="4806877"/>
            <a:ext cx="8359775" cy="4746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50">
                <a:solidFill>
                  <a:srgbClr val="898989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2660401" y="5479796"/>
            <a:ext cx="3828369" cy="1127345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pic>
        <p:nvPicPr>
          <p:cNvPr id="23" name="Picture 2" descr="C:\Users\user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텍스트 개체 틀 24"/>
          <p:cNvSpPr>
            <a:spLocks noGrp="1"/>
          </p:cNvSpPr>
          <p:nvPr>
            <p:ph type="body" sz="quarter" idx="16"/>
          </p:nvPr>
        </p:nvSpPr>
        <p:spPr>
          <a:xfrm>
            <a:off x="6480606" y="228600"/>
            <a:ext cx="2496887" cy="398388"/>
          </a:xfrm>
        </p:spPr>
        <p:txBody>
          <a:bodyPr>
            <a:normAutofit/>
          </a:bodyPr>
          <a:lstStyle>
            <a:lvl1pPr marL="0" indent="0" algn="r">
              <a:buNone/>
              <a:defRPr sz="1350"/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7714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99BD9-48B3-4661-93AE-7C36F3146A23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323529" y="980728"/>
            <a:ext cx="8496944" cy="0"/>
          </a:xfrm>
          <a:prstGeom prst="line">
            <a:avLst/>
          </a:prstGeom>
          <a:ln w="635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5323-9214-49C4-8CBA-A2DAB521B38F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5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4396-FD12-4846-A3FD-B788205E0A97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28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64841-BF68-4095-B50B-430D56E72592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180615" y="6539593"/>
            <a:ext cx="720498" cy="232305"/>
          </a:xfrm>
        </p:spPr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0"/>
            <a:ext cx="9144000" cy="195385"/>
          </a:xfrm>
          <a:prstGeom prst="rect">
            <a:avLst/>
          </a:prstGeom>
          <a:solidFill>
            <a:srgbClr val="15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5764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0FDC-CE48-4ACE-A371-E5A7549BF43E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69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D5EEE-CD8C-402D-BCE4-3670CA986FEE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30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9D286-BDBE-48CB-980F-8D826739C0F6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42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FE20-1642-420D-A4C5-7A0DD0CE8D47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25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994C-9EAC-40F8-885D-4A1652AA7CC4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42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E545-6BB7-4616-9DD6-EB805E36819B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071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3308-E4A0-4862-9E0F-538E93E366DD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58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1EEE-01CE-4E71-90FE-0F4F854197A6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74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FE22-C70C-432B-AA8C-D2C50C62422A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8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A9C2-1A86-40B6-B940-65D654923C71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03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27B9-FC57-46CD-ADAC-8D766C162466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71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987E-2AC9-4852-9612-371D889406CC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86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E589-AD89-4633-8C61-F7F4594CB99B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812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8EC3B-D3A2-4A1A-829D-692078E95642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174891" y="6539593"/>
            <a:ext cx="726831" cy="23230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033CE90E-D3DC-4277-9C97-D81DBBF5976D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6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9921" y="62298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3CF11-CF49-418C-8B91-76F37053B0A6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19028" y="623407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cxnSp>
        <p:nvCxnSpPr>
          <p:cNvPr id="10" name="직선 연결선 9"/>
          <p:cNvCxnSpPr>
            <a:endCxn id="6" idx="1"/>
          </p:cNvCxnSpPr>
          <p:nvPr/>
        </p:nvCxnSpPr>
        <p:spPr>
          <a:xfrm>
            <a:off x="1391138" y="6655746"/>
            <a:ext cx="6783753" cy="0"/>
          </a:xfrm>
          <a:prstGeom prst="line">
            <a:avLst/>
          </a:prstGeom>
          <a:ln>
            <a:solidFill>
              <a:srgbClr val="89B1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8901722" y="6539593"/>
            <a:ext cx="78153" cy="232305"/>
          </a:xfrm>
          <a:prstGeom prst="rect">
            <a:avLst/>
          </a:prstGeom>
          <a:solidFill>
            <a:srgbClr val="15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 flipH="1">
            <a:off x="8131969" y="6539593"/>
            <a:ext cx="97631" cy="232305"/>
          </a:xfrm>
          <a:prstGeom prst="line">
            <a:avLst/>
          </a:prstGeom>
          <a:ln w="9525">
            <a:solidFill>
              <a:srgbClr val="89B1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 descr="KAIST-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14" y="6507191"/>
            <a:ext cx="985959" cy="2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3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1" hangingPunct="1">
        <a:spcBef>
          <a:spcPct val="0"/>
        </a:spcBef>
        <a:buNone/>
        <a:defRPr sz="3300" b="0" kern="1200">
          <a:solidFill>
            <a:schemeClr val="tx1"/>
          </a:solidFill>
          <a:latin typeface="Tahoma" panose="020B0604030504040204" pitchFamily="34" charset="0"/>
          <a:ea typeface="+mj-ea"/>
          <a:cs typeface="Tahoma" panose="020B0604030504040204" pitchFamily="34" charset="0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01001" y="6539591"/>
            <a:ext cx="675456" cy="23230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B82CDE48-61F6-4948-9659-4F3FE7E003CC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26" name="Picture 2" descr="C:\Users\user\Desktop\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6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6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9921" y="622980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1FA4C-11F7-4658-BEAC-832AB5DA48ED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19028" y="623407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cxnSp>
        <p:nvCxnSpPr>
          <p:cNvPr id="10" name="직선 연결선 9"/>
          <p:cNvCxnSpPr>
            <a:endCxn id="6" idx="1"/>
          </p:cNvCxnSpPr>
          <p:nvPr/>
        </p:nvCxnSpPr>
        <p:spPr>
          <a:xfrm>
            <a:off x="1314450" y="6650270"/>
            <a:ext cx="6686551" cy="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6" idx="3"/>
          </p:cNvCxnSpPr>
          <p:nvPr/>
        </p:nvCxnSpPr>
        <p:spPr>
          <a:xfrm flipV="1">
            <a:off x="8676457" y="6650270"/>
            <a:ext cx="467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7950994" y="6539591"/>
            <a:ext cx="778907" cy="231610"/>
            <a:chOff x="7950994" y="6539591"/>
            <a:chExt cx="778907" cy="231610"/>
          </a:xfrm>
        </p:grpSpPr>
        <p:cxnSp>
          <p:nvCxnSpPr>
            <p:cNvPr id="23" name="직선 연결선 22"/>
            <p:cNvCxnSpPr/>
            <p:nvPr/>
          </p:nvCxnSpPr>
          <p:spPr>
            <a:xfrm flipH="1">
              <a:off x="8628558" y="6539591"/>
              <a:ext cx="101343" cy="231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H="1">
              <a:off x="7950994" y="6539591"/>
              <a:ext cx="101344" cy="231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048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b="0" kern="1200">
          <a:solidFill>
            <a:schemeClr val="tx1"/>
          </a:solidFill>
          <a:latin typeface="Tahoma" panose="020B0604030504040204" pitchFamily="34" charset="0"/>
          <a:ea typeface="+mj-ea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001001" y="6539593"/>
            <a:ext cx="675456" cy="23230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3CE2B47-A85F-4283-AA1B-99BFCB280DE6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26" name="Picture 2" descr="C:\Users\user\Desktop\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" y="6512907"/>
            <a:ext cx="1008112" cy="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6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9921" y="62298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6659-855E-4346-BB77-73DACF0C1E11}" type="datetime1">
              <a:rPr lang="ko-KR" altLang="en-US" smtClean="0"/>
              <a:t>2016-06-07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19028" y="623407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cxnSp>
        <p:nvCxnSpPr>
          <p:cNvPr id="10" name="직선 연결선 9"/>
          <p:cNvCxnSpPr>
            <a:endCxn id="6" idx="1"/>
          </p:cNvCxnSpPr>
          <p:nvPr/>
        </p:nvCxnSpPr>
        <p:spPr>
          <a:xfrm>
            <a:off x="1314451" y="6650270"/>
            <a:ext cx="6686551" cy="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6" idx="3"/>
          </p:cNvCxnSpPr>
          <p:nvPr/>
        </p:nvCxnSpPr>
        <p:spPr>
          <a:xfrm flipV="1">
            <a:off x="8676458" y="6650270"/>
            <a:ext cx="467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7950995" y="6539591"/>
            <a:ext cx="778907" cy="231610"/>
            <a:chOff x="7950994" y="6539591"/>
            <a:chExt cx="778907" cy="231610"/>
          </a:xfrm>
        </p:grpSpPr>
        <p:cxnSp>
          <p:nvCxnSpPr>
            <p:cNvPr id="23" name="직선 연결선 22"/>
            <p:cNvCxnSpPr/>
            <p:nvPr/>
          </p:nvCxnSpPr>
          <p:spPr>
            <a:xfrm flipH="1">
              <a:off x="8628558" y="6539591"/>
              <a:ext cx="101343" cy="231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H="1">
              <a:off x="7950994" y="6539591"/>
              <a:ext cx="101344" cy="231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394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1" hangingPunct="1">
        <a:spcBef>
          <a:spcPct val="0"/>
        </a:spcBef>
        <a:buNone/>
        <a:defRPr sz="3300" b="0" kern="1200">
          <a:solidFill>
            <a:schemeClr val="tx1"/>
          </a:solidFill>
          <a:latin typeface="Tahoma" panose="020B0604030504040204" pitchFamily="34" charset="0"/>
          <a:ea typeface="+mj-ea"/>
          <a:cs typeface="Tahoma" panose="020B0604030504040204" pitchFamily="34" charset="0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Ray Tracing via</a:t>
            </a:r>
            <a:br>
              <a:rPr lang="en-US" altLang="ko-KR" dirty="0" smtClean="0"/>
            </a:br>
            <a:r>
              <a:rPr lang="en-US" altLang="ko-KR" dirty="0" smtClean="0"/>
              <a:t>Markov Chain Monte-Carlo Method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327026" y="3192992"/>
            <a:ext cx="8359775" cy="1535527"/>
          </a:xfrm>
        </p:spPr>
        <p:txBody>
          <a:bodyPr>
            <a:normAutofit/>
          </a:bodyPr>
          <a:lstStyle/>
          <a:p>
            <a:r>
              <a:rPr lang="en-US" altLang="ko-KR" dirty="0"/>
              <a:t>Toshiya Hachisuka, Anton S. </a:t>
            </a:r>
            <a:r>
              <a:rPr lang="en-US" altLang="ko-KR" dirty="0" err="1"/>
              <a:t>Kaplanyan</a:t>
            </a:r>
            <a:r>
              <a:rPr lang="en-US" altLang="ko-KR" dirty="0"/>
              <a:t>, Carsten </a:t>
            </a:r>
            <a:r>
              <a:rPr lang="en-US" altLang="ko-KR" dirty="0" err="1" smtClean="0"/>
              <a:t>Dachsbacher</a:t>
            </a:r>
            <a:r>
              <a:rPr lang="en-US" altLang="ko-KR" dirty="0" smtClean="0"/>
              <a:t>, Multiplexed </a:t>
            </a:r>
            <a:r>
              <a:rPr lang="en-US" altLang="ko-KR" dirty="0"/>
              <a:t>Metropolis Light </a:t>
            </a:r>
            <a:r>
              <a:rPr lang="en-US" altLang="ko-KR" dirty="0" smtClean="0"/>
              <a:t>Transport, SIGGRAPH 2014.</a:t>
            </a:r>
          </a:p>
          <a:p>
            <a:r>
              <a:rPr lang="sv-SE" altLang="ko-KR" dirty="0"/>
              <a:t>Toshiya Hachisuka, Henrik Wann </a:t>
            </a:r>
            <a:r>
              <a:rPr lang="sv-SE" altLang="ko-KR" dirty="0" smtClean="0"/>
              <a:t>Jensen, </a:t>
            </a:r>
            <a:r>
              <a:rPr lang="en-US" altLang="ko-KR" dirty="0" smtClean="0"/>
              <a:t>Robust </a:t>
            </a:r>
            <a:r>
              <a:rPr lang="en-US" altLang="ko-KR" dirty="0"/>
              <a:t>Adaptive Photon Tracing Using Photon Path </a:t>
            </a:r>
            <a:r>
              <a:rPr lang="en-US" altLang="ko-KR" dirty="0" smtClean="0"/>
              <a:t>Visibility, ACM TOG 2011.</a:t>
            </a:r>
            <a:endParaRPr lang="sv-SE" altLang="ko-KR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 err="1" smtClean="0"/>
              <a:t>Jungpyo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ko-KR" dirty="0" smtClean="0"/>
              <a:t>2016.06.07</a:t>
            </a:r>
            <a:endParaRPr lang="ko-KR" altLang="en-US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0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Primary Sample </a:t>
            </a:r>
            <a:r>
              <a:rPr lang="en-US" altLang="ko-KR" dirty="0" smtClean="0"/>
              <a:t>Space (PSS)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MLT has a hard time to cover all possible mutations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Idea</a:t>
            </a:r>
          </a:p>
          <a:p>
            <a:pPr lvl="1"/>
            <a:r>
              <a:rPr lang="en-US" altLang="ko-KR" dirty="0" smtClean="0"/>
              <a:t>Mutate the paths in another transformed spaces!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75" y="1584037"/>
            <a:ext cx="1721627" cy="177700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8" y="4394226"/>
            <a:ext cx="7037019" cy="1644109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>
            <a:off x="4102443" y="2767914"/>
            <a:ext cx="247135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3608173" y="3369276"/>
            <a:ext cx="247135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>
            <a:off x="3525875" y="1680519"/>
            <a:ext cx="80" cy="263611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3616411" y="2504303"/>
            <a:ext cx="115329" cy="799070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>
            <a:off x="3616411" y="2224216"/>
            <a:ext cx="115329" cy="296562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3616411" y="1812324"/>
            <a:ext cx="115329" cy="471690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03392" y="999985"/>
            <a:ext cx="784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err="1"/>
              <a:t>Veach</a:t>
            </a:r>
            <a:r>
              <a:rPr lang="en-US" altLang="ko-KR" sz="800" dirty="0"/>
              <a:t>, Eric, and Leonidas J. </a:t>
            </a:r>
            <a:r>
              <a:rPr lang="en-US" altLang="ko-KR" sz="800" dirty="0" err="1"/>
              <a:t>Guibas</a:t>
            </a:r>
            <a:r>
              <a:rPr lang="en-US" altLang="ko-KR" sz="800" dirty="0"/>
              <a:t>. "Metropolis light transport." </a:t>
            </a:r>
            <a:r>
              <a:rPr lang="en-US" altLang="ko-KR" sz="800" i="1" dirty="0"/>
              <a:t>Proceedings of the 24th annual conference on Computer graphics and interactive </a:t>
            </a:r>
            <a:r>
              <a:rPr lang="en-US" altLang="ko-KR" sz="800" i="1" dirty="0" smtClean="0"/>
              <a:t>techniques, </a:t>
            </a:r>
            <a:r>
              <a:rPr lang="en-US" altLang="ko-KR" sz="800" dirty="0" smtClean="0"/>
              <a:t>1997</a:t>
            </a:r>
            <a:r>
              <a:rPr lang="en-US" altLang="ko-KR" sz="800" dirty="0"/>
              <a:t>.</a:t>
            </a:r>
            <a:endParaRPr lang="ko-KR" altLang="en-US" sz="800" dirty="0"/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Primary Sample </a:t>
            </a:r>
            <a:r>
              <a:rPr lang="en-US" altLang="ko-KR" dirty="0" smtClean="0"/>
              <a:t>Space (PSS)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Primary sample spaces are defined as a hypercube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where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 length of path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altLang="ko-KR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are the parameters which select the shape of path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endParaRPr lang="en-US" altLang="ko-KR" dirty="0"/>
              </a:p>
              <a:p>
                <a:endParaRPr lang="en-US" altLang="ko-KR" dirty="0" smtClean="0"/>
              </a:p>
              <a:p>
                <a:r>
                  <a:rPr lang="en-US" altLang="ko-KR" dirty="0" smtClean="0"/>
                  <a:t>Two MCMC papers today uses PSS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12" y="3004264"/>
            <a:ext cx="6886832" cy="2121418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01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Toshiya Hachisuka, Anton S. </a:t>
            </a:r>
            <a:r>
              <a:rPr lang="en-US" altLang="ko-KR" dirty="0" err="1" smtClean="0"/>
              <a:t>Kaplanyan</a:t>
            </a:r>
            <a:r>
              <a:rPr lang="en-US" altLang="ko-KR" dirty="0" smtClean="0"/>
              <a:t>, Carsten </a:t>
            </a:r>
            <a:r>
              <a:rPr lang="en-US" altLang="ko-KR" dirty="0" err="1" smtClean="0"/>
              <a:t>Dachsbacher</a:t>
            </a:r>
            <a:endParaRPr lang="en-US" altLang="ko-KR" dirty="0" smtClean="0"/>
          </a:p>
          <a:p>
            <a:r>
              <a:rPr lang="en-US" altLang="ko-KR" dirty="0" smtClean="0"/>
              <a:t>ACM TOG (SIGGRAPH 2014), 2014.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097580"/>
            <a:ext cx="8472616" cy="77809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Multiplexed Metropolis Light Transport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0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 (MIS)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Weighted sum of many importance samplings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21" y="2454876"/>
            <a:ext cx="7318613" cy="2946856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5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 (MIS)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(Ordinary) importance sampling </a:t>
                </a:r>
              </a:p>
              <a:p>
                <a:pPr lvl="1"/>
                <a:r>
                  <a:rPr lang="en-US" altLang="ko-KR" dirty="0" smtClean="0"/>
                  <a:t>For known PDF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dirty="0" smtClean="0"/>
                  <a:t>, sample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Works better if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ko-KR" dirty="0"/>
              </a:p>
              <a:p>
                <a:endParaRPr lang="en-US" altLang="ko-KR" dirty="0" smtClean="0"/>
              </a:p>
              <a:p>
                <a:r>
                  <a:rPr lang="en-US" altLang="ko-KR" dirty="0" smtClean="0"/>
                  <a:t>Multiple importance sampling</a:t>
                </a:r>
              </a:p>
              <a:p>
                <a:pPr lvl="1"/>
                <a:r>
                  <a:rPr lang="en-US" altLang="ko-KR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known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/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=1..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altLang="ko-KR" dirty="0" smtClean="0"/>
                  <a:t>,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times each: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nary>
                      </m:e>
                    </m:nary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 MIS weight function such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1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 (MIS)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By using MIS, we can use different PDFs according to the situation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9" y="1924964"/>
            <a:ext cx="7747158" cy="2993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9478" y="4810265"/>
            <a:ext cx="63946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/>
              <a:t>VEACH, E., AND GUIBAS, L. J. 1995. Optimally combining sampling techniques for Monte Carlo rendering. In SIGGRAPH ’95, 419–428.</a:t>
            </a:r>
            <a:endParaRPr lang="ko-KR" altLang="en-US" sz="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2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Pros and Cons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</a:t>
            </a:r>
          </a:p>
          <a:p>
            <a:pPr marL="342900" lvl="1" indent="0">
              <a:buNone/>
            </a:pPr>
            <a:r>
              <a:rPr lang="en-US" altLang="ko-KR" dirty="0" smtClean="0">
                <a:solidFill>
                  <a:srgbClr val="00B050"/>
                </a:solidFill>
              </a:rPr>
              <a:t>+ </a:t>
            </a:r>
            <a:r>
              <a:rPr lang="en-US" altLang="ko-KR" dirty="0" smtClean="0"/>
              <a:t>: Can use various techniques according to the situation</a:t>
            </a:r>
          </a:p>
          <a:p>
            <a:pPr marL="342900" lvl="1" indent="0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‒ </a:t>
            </a:r>
            <a:r>
              <a:rPr lang="en-US" altLang="ko-KR" dirty="0" smtClean="0"/>
              <a:t>: We need to know sampling PDFs exactly</a:t>
            </a:r>
          </a:p>
          <a:p>
            <a:pPr lvl="2"/>
            <a:r>
              <a:rPr lang="en-US" altLang="ko-KR" dirty="0" smtClean="0"/>
              <a:t>So ‘Sampling from radiance’ is impossible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Metropolis Light Transport</a:t>
            </a:r>
          </a:p>
          <a:p>
            <a:pPr marL="342900" lvl="1" indent="0">
              <a:buNone/>
            </a:pPr>
            <a:r>
              <a:rPr lang="en-US" altLang="ko-KR" dirty="0" smtClean="0">
                <a:solidFill>
                  <a:srgbClr val="00B050"/>
                </a:solidFill>
              </a:rPr>
              <a:t>+ </a:t>
            </a:r>
            <a:r>
              <a:rPr lang="en-US" altLang="ko-KR" dirty="0" smtClean="0"/>
              <a:t>: Can sample from unknown function value (like radiance distribution)</a:t>
            </a:r>
          </a:p>
          <a:p>
            <a:pPr marL="342900" lvl="1" indent="0">
              <a:buNone/>
            </a:pPr>
            <a:r>
              <a:rPr lang="en-US" altLang="ko-K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‒ </a:t>
            </a:r>
            <a:r>
              <a:rPr lang="en-US" altLang="ko-KR" dirty="0" smtClean="0"/>
              <a:t>: Path tracing (or other single technique) only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078586"/>
              </p:ext>
            </p:extLst>
          </p:nvPr>
        </p:nvGraphicFramePr>
        <p:xfrm>
          <a:off x="1655805" y="4412049"/>
          <a:ext cx="6096000" cy="14833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Multiple techniques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Arbitrary distribution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MC via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dirty="0" smtClean="0"/>
                        <a:t>MIS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ko-KR" alt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MLT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ko-KR" alt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?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ko-KR" alt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ko-KR" alt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3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Expanding Primary Sample Space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Primary Sample Space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/>
          <p:cNvGrpSpPr/>
          <p:nvPr/>
        </p:nvGrpSpPr>
        <p:grpSpPr>
          <a:xfrm>
            <a:off x="5407607" y="2901455"/>
            <a:ext cx="2829913" cy="1532032"/>
            <a:chOff x="4652682" y="2850497"/>
            <a:chExt cx="2829913" cy="1532032"/>
          </a:xfrm>
        </p:grpSpPr>
        <p:sp>
          <p:nvSpPr>
            <p:cNvPr id="40" name="직사각형 39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42" name="직선 화살표 연결선 41"/>
            <p:cNvCxnSpPr/>
            <p:nvPr/>
          </p:nvCxnSpPr>
          <p:spPr>
            <a:xfrm flipH="1">
              <a:off x="5974775" y="3266868"/>
              <a:ext cx="1054376" cy="80262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H="1" flipV="1">
              <a:off x="4970893" y="3138677"/>
              <a:ext cx="992387" cy="93081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타원 57"/>
          <p:cNvSpPr/>
          <p:nvPr/>
        </p:nvSpPr>
        <p:spPr>
          <a:xfrm>
            <a:off x="2615038" y="3441445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오른쪽 화살표 60"/>
          <p:cNvSpPr/>
          <p:nvPr/>
        </p:nvSpPr>
        <p:spPr>
          <a:xfrm>
            <a:off x="3874608" y="3568111"/>
            <a:ext cx="692150" cy="401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18189" y="316457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Transform</a:t>
            </a:r>
            <a:endParaRPr lang="ko-KR" altLang="en-US" dirty="0"/>
          </a:p>
        </p:txBody>
      </p:sp>
      <p:sp>
        <p:nvSpPr>
          <p:cNvPr id="63" name="슬라이드 번호 개체 틀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1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Expanding Primary Sample Space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Multiplexed Primary Sample Space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/>
          <p:cNvGrpSpPr/>
          <p:nvPr/>
        </p:nvGrpSpPr>
        <p:grpSpPr>
          <a:xfrm>
            <a:off x="5407607" y="2901455"/>
            <a:ext cx="2829913" cy="1532032"/>
            <a:chOff x="4652682" y="2850497"/>
            <a:chExt cx="2829913" cy="1532032"/>
          </a:xfrm>
        </p:grpSpPr>
        <p:sp>
          <p:nvSpPr>
            <p:cNvPr id="40" name="직사각형 39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42" name="직선 화살표 연결선 41"/>
            <p:cNvCxnSpPr/>
            <p:nvPr/>
          </p:nvCxnSpPr>
          <p:spPr>
            <a:xfrm flipH="1">
              <a:off x="5974775" y="3266868"/>
              <a:ext cx="1054376" cy="80262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H="1" flipV="1">
              <a:off x="4970893" y="3138677"/>
              <a:ext cx="992387" cy="93081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타원 57"/>
          <p:cNvSpPr/>
          <p:nvPr/>
        </p:nvSpPr>
        <p:spPr>
          <a:xfrm>
            <a:off x="2615038" y="3441445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오른쪽 화살표 60"/>
          <p:cNvSpPr/>
          <p:nvPr/>
        </p:nvSpPr>
        <p:spPr>
          <a:xfrm>
            <a:off x="3874608" y="3568111"/>
            <a:ext cx="692150" cy="401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18189" y="316457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Transform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421428" y="4227279"/>
            <a:ext cx="1586298" cy="1406611"/>
            <a:chOff x="1556950" y="2819400"/>
            <a:chExt cx="1586298" cy="1406611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422586" y="1991609"/>
            <a:ext cx="1586298" cy="1406611"/>
            <a:chOff x="1556950" y="2819400"/>
            <a:chExt cx="1586298" cy="1406611"/>
          </a:xfrm>
        </p:grpSpPr>
        <p:cxnSp>
          <p:nvCxnSpPr>
            <p:cNvPr id="47" name="직선 연결선 4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8669" y="2604099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41860" y="3583607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48669" y="4750551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1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5" grpId="0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Expanding Primary Sample Space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Multiplexed Primary Sample Space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/>
          <p:cNvGrpSpPr/>
          <p:nvPr/>
        </p:nvGrpSpPr>
        <p:grpSpPr>
          <a:xfrm>
            <a:off x="5407607" y="2901455"/>
            <a:ext cx="2829913" cy="1532032"/>
            <a:chOff x="4652682" y="2850497"/>
            <a:chExt cx="2829913" cy="1532032"/>
          </a:xfrm>
        </p:grpSpPr>
        <p:sp>
          <p:nvSpPr>
            <p:cNvPr id="40" name="직사각형 39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42" name="직선 화살표 연결선 41"/>
            <p:cNvCxnSpPr/>
            <p:nvPr/>
          </p:nvCxnSpPr>
          <p:spPr>
            <a:xfrm flipH="1">
              <a:off x="5974775" y="3266868"/>
              <a:ext cx="1054376" cy="802623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H="1" flipV="1">
              <a:off x="4970893" y="3138677"/>
              <a:ext cx="992387" cy="93081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오른쪽 화살표 60"/>
          <p:cNvSpPr/>
          <p:nvPr/>
        </p:nvSpPr>
        <p:spPr>
          <a:xfrm>
            <a:off x="3874608" y="3568111"/>
            <a:ext cx="692150" cy="401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18189" y="316457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Transform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421428" y="4227279"/>
            <a:ext cx="1586298" cy="1406611"/>
            <a:chOff x="1556950" y="2819400"/>
            <a:chExt cx="1586298" cy="1406611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422586" y="1991609"/>
            <a:ext cx="1586298" cy="1406611"/>
            <a:chOff x="1556950" y="2819400"/>
            <a:chExt cx="1586298" cy="1406611"/>
          </a:xfrm>
        </p:grpSpPr>
        <p:cxnSp>
          <p:nvCxnSpPr>
            <p:cNvPr id="47" name="직선 연결선 4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8669" y="2604099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41860" y="3583607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48669" y="4750551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64" name="타원 63"/>
          <p:cNvSpPr/>
          <p:nvPr/>
        </p:nvSpPr>
        <p:spPr>
          <a:xfrm>
            <a:off x="2615038" y="2344864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4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Basic Backgrounds</a:t>
            </a:r>
          </a:p>
          <a:p>
            <a:pPr lvl="1"/>
            <a:r>
              <a:rPr lang="en-US" altLang="ko-KR" dirty="0" smtClean="0"/>
              <a:t>Metropolis-Hastings Method</a:t>
            </a:r>
          </a:p>
          <a:p>
            <a:pPr lvl="1"/>
            <a:r>
              <a:rPr lang="en-US" altLang="ko-KR" dirty="0" smtClean="0"/>
              <a:t>Metropolis Light Transport (MLT)</a:t>
            </a:r>
          </a:p>
          <a:p>
            <a:pPr lvl="1"/>
            <a:r>
              <a:rPr lang="en-US" altLang="ko-KR" dirty="0" smtClean="0"/>
              <a:t>Primary Sample Space (PSS)</a:t>
            </a:r>
          </a:p>
          <a:p>
            <a:endParaRPr lang="en-US" altLang="ko-KR" dirty="0"/>
          </a:p>
          <a:p>
            <a:r>
              <a:rPr lang="en-US" altLang="ko-KR" dirty="0"/>
              <a:t>Multiplexed Metropolis Light Transport (MMLT)</a:t>
            </a:r>
          </a:p>
          <a:p>
            <a:pPr lvl="1"/>
            <a:r>
              <a:rPr lang="en-US" altLang="ko-KR" dirty="0"/>
              <a:t>Multiple Importance </a:t>
            </a:r>
            <a:r>
              <a:rPr lang="en-US" altLang="ko-KR" dirty="0" smtClean="0"/>
              <a:t>Sampling</a:t>
            </a:r>
          </a:p>
          <a:p>
            <a:pPr lvl="1"/>
            <a:r>
              <a:rPr lang="en-US" altLang="ko-KR" dirty="0" smtClean="0"/>
              <a:t>Multiplexed Primary Sample Space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 smtClean="0"/>
              <a:t>Robust Adaptive Photon Tracing</a:t>
            </a:r>
          </a:p>
          <a:p>
            <a:pPr lvl="1"/>
            <a:r>
              <a:rPr lang="en-US" altLang="ko-KR" dirty="0" smtClean="0"/>
              <a:t>Problem Specification</a:t>
            </a:r>
          </a:p>
          <a:p>
            <a:pPr lvl="1"/>
            <a:r>
              <a:rPr lang="en-US" altLang="ko-KR" dirty="0" smtClean="0"/>
              <a:t>Replica Exchange Monte-Carlo</a:t>
            </a:r>
          </a:p>
          <a:p>
            <a:pPr lvl="1"/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2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Expanding Primary Sample Space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Multiplexed Primary Sample Space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/>
          <p:cNvGrpSpPr/>
          <p:nvPr/>
        </p:nvGrpSpPr>
        <p:grpSpPr>
          <a:xfrm>
            <a:off x="5407607" y="2901455"/>
            <a:ext cx="2829913" cy="1532032"/>
            <a:chOff x="4652682" y="2850497"/>
            <a:chExt cx="2829913" cy="1532032"/>
          </a:xfrm>
        </p:grpSpPr>
        <p:sp>
          <p:nvSpPr>
            <p:cNvPr id="40" name="직사각형 39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42" name="직선 화살표 연결선 41"/>
            <p:cNvCxnSpPr/>
            <p:nvPr/>
          </p:nvCxnSpPr>
          <p:spPr>
            <a:xfrm flipH="1">
              <a:off x="5974775" y="3266868"/>
              <a:ext cx="1054376" cy="802623"/>
            </a:xfrm>
            <a:prstGeom prst="straightConnector1">
              <a:avLst/>
            </a:prstGeom>
            <a:ln w="38100">
              <a:solidFill>
                <a:srgbClr val="000000">
                  <a:alpha val="25098"/>
                </a:srgbClr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H="1" flipV="1">
              <a:off x="4970893" y="3138677"/>
              <a:ext cx="992387" cy="930814"/>
            </a:xfrm>
            <a:prstGeom prst="straightConnector1">
              <a:avLst/>
            </a:prstGeom>
            <a:ln w="38100">
              <a:solidFill>
                <a:srgbClr val="000000">
                  <a:alpha val="25098"/>
                </a:srgbClr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화살표 연결선 66"/>
            <p:cNvCxnSpPr>
              <a:endCxn id="40" idx="0"/>
            </p:cNvCxnSpPr>
            <p:nvPr/>
          </p:nvCxnSpPr>
          <p:spPr>
            <a:xfrm flipH="1">
              <a:off x="5763257" y="3266868"/>
              <a:ext cx="1265894" cy="802623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>
              <a:stCxn id="40" idx="0"/>
            </p:cNvCxnSpPr>
            <p:nvPr/>
          </p:nvCxnSpPr>
          <p:spPr>
            <a:xfrm flipH="1" flipV="1">
              <a:off x="4969670" y="3138678"/>
              <a:ext cx="793587" cy="93081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오른쪽 화살표 60"/>
          <p:cNvSpPr/>
          <p:nvPr/>
        </p:nvSpPr>
        <p:spPr>
          <a:xfrm>
            <a:off x="3874608" y="3568111"/>
            <a:ext cx="692150" cy="401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18189" y="316457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Transform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421428" y="4227279"/>
            <a:ext cx="1586298" cy="1406611"/>
            <a:chOff x="1556950" y="2819400"/>
            <a:chExt cx="1586298" cy="1406611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422586" y="1991609"/>
            <a:ext cx="1586298" cy="1406611"/>
            <a:chOff x="1556950" y="2819400"/>
            <a:chExt cx="1586298" cy="1406611"/>
          </a:xfrm>
        </p:grpSpPr>
        <p:cxnSp>
          <p:nvCxnSpPr>
            <p:cNvPr id="47" name="직선 연결선 4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8669" y="2604099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41860" y="3583607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48669" y="4750551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64" name="타원 63"/>
          <p:cNvSpPr/>
          <p:nvPr/>
        </p:nvSpPr>
        <p:spPr>
          <a:xfrm>
            <a:off x="2615038" y="2344864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2200083" y="2761478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2248931" y="2390775"/>
            <a:ext cx="411719" cy="41832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12059" y="4802093"/>
            <a:ext cx="281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(Ordinary) path mutation</a:t>
            </a:r>
            <a:endParaRPr lang="ko-KR" altLang="en-US" dirty="0"/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1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Expanding Primary Sample Space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Multiplexed Primary Sample Space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/>
          <p:cNvGrpSpPr/>
          <p:nvPr/>
        </p:nvGrpSpPr>
        <p:grpSpPr>
          <a:xfrm>
            <a:off x="5407607" y="2901455"/>
            <a:ext cx="2829913" cy="1532032"/>
            <a:chOff x="4652682" y="2850497"/>
            <a:chExt cx="2829913" cy="1532032"/>
          </a:xfrm>
        </p:grpSpPr>
        <p:sp>
          <p:nvSpPr>
            <p:cNvPr id="40" name="직사각형 39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50" name="직선 연결선 49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화살표 연결선 66"/>
            <p:cNvCxnSpPr>
              <a:endCxn id="40" idx="0"/>
            </p:cNvCxnSpPr>
            <p:nvPr/>
          </p:nvCxnSpPr>
          <p:spPr>
            <a:xfrm flipH="1">
              <a:off x="5763257" y="3266868"/>
              <a:ext cx="1265894" cy="802623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화살표 연결선 67"/>
            <p:cNvCxnSpPr>
              <a:stCxn id="40" idx="0"/>
            </p:cNvCxnSpPr>
            <p:nvPr/>
          </p:nvCxnSpPr>
          <p:spPr>
            <a:xfrm flipH="1" flipV="1">
              <a:off x="4969670" y="3138678"/>
              <a:ext cx="793587" cy="930813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오른쪽 화살표 60"/>
          <p:cNvSpPr/>
          <p:nvPr/>
        </p:nvSpPr>
        <p:spPr>
          <a:xfrm>
            <a:off x="3874608" y="3568111"/>
            <a:ext cx="692150" cy="401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18189" y="3164576"/>
            <a:ext cx="121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Transform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1421428" y="4227279"/>
            <a:ext cx="1586298" cy="1406611"/>
            <a:chOff x="1556950" y="2819400"/>
            <a:chExt cx="1586298" cy="1406611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422586" y="1991609"/>
            <a:ext cx="1586298" cy="1406611"/>
            <a:chOff x="1556950" y="2819400"/>
            <a:chExt cx="1586298" cy="1406611"/>
          </a:xfrm>
        </p:grpSpPr>
        <p:cxnSp>
          <p:nvCxnSpPr>
            <p:cNvPr id="47" name="직선 연결선 4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8669" y="2604099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41860" y="3583607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48669" y="4750551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58" name="타원 57"/>
          <p:cNvSpPr/>
          <p:nvPr/>
        </p:nvSpPr>
        <p:spPr>
          <a:xfrm>
            <a:off x="2200083" y="2761478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2247900" y="2812256"/>
            <a:ext cx="2382" cy="12580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12059" y="4802093"/>
            <a:ext cx="279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Inter-technique mutation</a:t>
            </a:r>
            <a:endParaRPr lang="ko-KR" altLang="en-US" dirty="0"/>
          </a:p>
        </p:txBody>
      </p:sp>
      <p:sp>
        <p:nvSpPr>
          <p:cNvPr id="69" name="타원 68"/>
          <p:cNvSpPr/>
          <p:nvPr/>
        </p:nvSpPr>
        <p:spPr>
          <a:xfrm>
            <a:off x="2200083" y="4060021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57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Multiplexed MLT (MMLT)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Multiplexed Metropolis Light Transport</a:t>
            </a:r>
          </a:p>
          <a:p>
            <a:pPr lvl="1"/>
            <a:r>
              <a:rPr lang="en-US" altLang="ko-KR" dirty="0" smtClean="0"/>
              <a:t>Set type of technique as a MC state, too!</a:t>
            </a:r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1423810" y="3107298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/>
          <p:cNvGrpSpPr/>
          <p:nvPr/>
        </p:nvGrpSpPr>
        <p:grpSpPr>
          <a:xfrm>
            <a:off x="1421428" y="4227279"/>
            <a:ext cx="1586298" cy="1406611"/>
            <a:chOff x="1556950" y="2819400"/>
            <a:chExt cx="1586298" cy="1406611"/>
          </a:xfrm>
        </p:grpSpPr>
        <p:cxnSp>
          <p:nvCxnSpPr>
            <p:cNvPr id="28" name="직선 연결선 27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/>
          <p:cNvGrpSpPr/>
          <p:nvPr/>
        </p:nvGrpSpPr>
        <p:grpSpPr>
          <a:xfrm>
            <a:off x="1422586" y="1991609"/>
            <a:ext cx="1586298" cy="1406611"/>
            <a:chOff x="1556950" y="2819400"/>
            <a:chExt cx="1586298" cy="1406611"/>
          </a:xfrm>
        </p:grpSpPr>
        <p:cxnSp>
          <p:nvCxnSpPr>
            <p:cNvPr id="47" name="직선 연결선 4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8669" y="2604099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41860" y="3583607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48669" y="4750551"/>
            <a:ext cx="121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technique</a:t>
            </a:r>
          </a:p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58" name="타원 57"/>
          <p:cNvSpPr/>
          <p:nvPr/>
        </p:nvSpPr>
        <p:spPr>
          <a:xfrm>
            <a:off x="2200083" y="2761478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/>
          <p:cNvCxnSpPr/>
          <p:nvPr/>
        </p:nvCxnSpPr>
        <p:spPr>
          <a:xfrm flipH="1">
            <a:off x="2247900" y="2812256"/>
            <a:ext cx="2382" cy="12580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타원 68"/>
          <p:cNvSpPr/>
          <p:nvPr/>
        </p:nvSpPr>
        <p:spPr>
          <a:xfrm>
            <a:off x="2200083" y="4060021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/>
          <p:cNvSpPr/>
          <p:nvPr/>
        </p:nvSpPr>
        <p:spPr>
          <a:xfrm>
            <a:off x="2615038" y="2344864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0" name="직선 화살표 연결선 69"/>
          <p:cNvCxnSpPr/>
          <p:nvPr/>
        </p:nvCxnSpPr>
        <p:spPr>
          <a:xfrm flipH="1">
            <a:off x="2248931" y="2390775"/>
            <a:ext cx="411719" cy="41832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직사각형 17"/>
              <p:cNvSpPr/>
              <p:nvPr/>
            </p:nvSpPr>
            <p:spPr>
              <a:xfrm>
                <a:off x="3927527" y="2741991"/>
                <a:ext cx="4748929" cy="2598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dirty="0" smtClean="0"/>
                  <a:t>Ordinary MLT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endParaRPr lang="en-US" altLang="ko-KR" dirty="0" smtClean="0"/>
              </a:p>
              <a:p>
                <a:r>
                  <a:rPr lang="en-US" altLang="ko-KR" dirty="0" smtClean="0"/>
                  <a:t>By adapting MIS,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den>
                              </m:f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</p:txBody>
          </p:sp>
        </mc:Choice>
        <mc:Fallback>
          <p:sp>
            <p:nvSpPr>
              <p:cNvPr id="18" name="직사각형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527" y="2741991"/>
                <a:ext cx="4748929" cy="2598468"/>
              </a:xfrm>
              <a:prstGeom prst="rect">
                <a:avLst/>
              </a:prstGeom>
              <a:blipFill rotWithShape="0">
                <a:blip r:embed="rId2"/>
                <a:stretch>
                  <a:fillRect l="-1027" t="-14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4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Overall Algorithm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Initialize current state with any (visible) path and technique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Mutate current state to make target state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Calculate its radiance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Calculate its acceptance probability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Accept or reject the target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Loop from 2 until converged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547283" y="4400742"/>
            <a:ext cx="2829913" cy="1532032"/>
            <a:chOff x="4652682" y="2850497"/>
            <a:chExt cx="2829913" cy="1532032"/>
          </a:xfrm>
        </p:grpSpPr>
        <p:sp>
          <p:nvSpPr>
            <p:cNvPr id="5" name="직사각형 4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7" name="직선 화살표 연결선 6"/>
            <p:cNvCxnSpPr/>
            <p:nvPr/>
          </p:nvCxnSpPr>
          <p:spPr>
            <a:xfrm flipH="1">
              <a:off x="5974775" y="3266868"/>
              <a:ext cx="1054376" cy="80262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H="1" flipV="1">
              <a:off x="4970893" y="3138677"/>
              <a:ext cx="992387" cy="93081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/>
          <p:cNvGrpSpPr/>
          <p:nvPr/>
        </p:nvGrpSpPr>
        <p:grpSpPr>
          <a:xfrm>
            <a:off x="3862326" y="5009416"/>
            <a:ext cx="1586298" cy="1406611"/>
            <a:chOff x="1556950" y="2819400"/>
            <a:chExt cx="1586298" cy="1406611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/>
          <p:cNvGrpSpPr/>
          <p:nvPr/>
        </p:nvGrpSpPr>
        <p:grpSpPr>
          <a:xfrm>
            <a:off x="3861102" y="3893727"/>
            <a:ext cx="1586298" cy="1406611"/>
            <a:chOff x="1556950" y="2819400"/>
            <a:chExt cx="1586298" cy="1406611"/>
          </a:xfrm>
        </p:grpSpPr>
        <p:cxnSp>
          <p:nvCxnSpPr>
            <p:cNvPr id="37" name="직선 연결선 36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타원 48"/>
          <p:cNvSpPr/>
          <p:nvPr/>
        </p:nvSpPr>
        <p:spPr>
          <a:xfrm>
            <a:off x="4638599" y="4663596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0" name="직선 화살표 연결선 49"/>
          <p:cNvCxnSpPr/>
          <p:nvPr/>
        </p:nvCxnSpPr>
        <p:spPr>
          <a:xfrm flipH="1">
            <a:off x="4686416" y="4714374"/>
            <a:ext cx="2382" cy="125809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타원 50"/>
          <p:cNvSpPr/>
          <p:nvPr/>
        </p:nvSpPr>
        <p:spPr>
          <a:xfrm>
            <a:off x="4638599" y="5962139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5053554" y="4246982"/>
            <a:ext cx="95250" cy="95250"/>
          </a:xfrm>
          <a:prstGeom prst="ellipse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화살표 연결선 52"/>
          <p:cNvCxnSpPr/>
          <p:nvPr/>
        </p:nvCxnSpPr>
        <p:spPr>
          <a:xfrm flipH="1">
            <a:off x="4687447" y="4292893"/>
            <a:ext cx="411719" cy="41832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그룹 53"/>
          <p:cNvGrpSpPr/>
          <p:nvPr/>
        </p:nvGrpSpPr>
        <p:grpSpPr>
          <a:xfrm>
            <a:off x="5993791" y="4368253"/>
            <a:ext cx="2829913" cy="1532032"/>
            <a:chOff x="4652682" y="2850497"/>
            <a:chExt cx="2829913" cy="1532032"/>
          </a:xfrm>
        </p:grpSpPr>
        <p:sp>
          <p:nvSpPr>
            <p:cNvPr id="55" name="직사각형 54"/>
            <p:cNvSpPr/>
            <p:nvPr/>
          </p:nvSpPr>
          <p:spPr>
            <a:xfrm>
              <a:off x="4652682" y="4069491"/>
              <a:ext cx="2221150" cy="313038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901489" y="2850497"/>
              <a:ext cx="581106" cy="733527"/>
            </a:xfrm>
            <a:prstGeom prst="rect">
              <a:avLst/>
            </a:prstGeom>
          </p:spPr>
        </p:pic>
        <p:cxnSp>
          <p:nvCxnSpPr>
            <p:cNvPr id="57" name="직선 연결선 56"/>
            <p:cNvCxnSpPr/>
            <p:nvPr/>
          </p:nvCxnSpPr>
          <p:spPr>
            <a:xfrm flipH="1">
              <a:off x="4759374" y="2969261"/>
              <a:ext cx="364776" cy="349780"/>
            </a:xfrm>
            <a:prstGeom prst="line">
              <a:avLst/>
            </a:prstGeom>
            <a:ln w="76200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화살표 연결선 57"/>
            <p:cNvCxnSpPr>
              <a:endCxn id="55" idx="0"/>
            </p:cNvCxnSpPr>
            <p:nvPr/>
          </p:nvCxnSpPr>
          <p:spPr>
            <a:xfrm flipH="1">
              <a:off x="5763257" y="3266868"/>
              <a:ext cx="1265894" cy="802623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>
              <a:stCxn id="55" idx="0"/>
            </p:cNvCxnSpPr>
            <p:nvPr/>
          </p:nvCxnSpPr>
          <p:spPr>
            <a:xfrm flipH="1" flipV="1">
              <a:off x="4969670" y="3138678"/>
              <a:ext cx="793587" cy="93081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슬라이드 번호 개체 틀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3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MMLT do better than MLT when various materials are mixed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2" y="2240691"/>
            <a:ext cx="7256920" cy="352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7252" y="5996587"/>
            <a:ext cx="375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Metropolis Light Transport Result 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MMLT do better than MLT when various materials are mixed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2" y="2242115"/>
            <a:ext cx="7256920" cy="3522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5476" y="5996587"/>
            <a:ext cx="480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Multiplex Metropolis Light Transport Result 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0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 </a:t>
            </a:r>
            <a:r>
              <a:rPr lang="en-US" altLang="ko-KR" dirty="0" smtClean="0">
                <a:ea typeface="Tahoma" panose="020B0604030504040204" pitchFamily="34" charset="0"/>
              </a:rPr>
              <a:t>‒</a:t>
            </a:r>
            <a:r>
              <a:rPr lang="en-US" altLang="ko-KR" dirty="0" smtClean="0"/>
              <a:t> Door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7107"/>
            <a:ext cx="8229600" cy="2043775"/>
          </a:xfrm>
        </p:spPr>
      </p:pic>
      <p:sp>
        <p:nvSpPr>
          <p:cNvPr id="5" name="TextBox 4"/>
          <p:cNvSpPr txBox="1"/>
          <p:nvPr/>
        </p:nvSpPr>
        <p:spPr>
          <a:xfrm>
            <a:off x="881449" y="4480882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MLT</a:t>
            </a:r>
          </a:p>
          <a:p>
            <a:pPr algn="ctr"/>
            <a:r>
              <a:rPr lang="en-US" altLang="ko-KR" dirty="0" smtClean="0"/>
              <a:t>(RMSE: 0.0314)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97037" y="4439188"/>
            <a:ext cx="173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PSSMLT</a:t>
            </a:r>
          </a:p>
          <a:p>
            <a:pPr algn="ctr"/>
            <a:r>
              <a:rPr lang="en-US" altLang="ko-KR" dirty="0" smtClean="0"/>
              <a:t>(RMSE: 0.0517)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2626" y="4480882"/>
            <a:ext cx="173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MMLT</a:t>
            </a:r>
          </a:p>
          <a:p>
            <a:pPr algn="ctr"/>
            <a:r>
              <a:rPr lang="en-US" altLang="ko-KR" dirty="0" smtClean="0"/>
              <a:t>(RMSE: 0.0385)</a:t>
            </a:r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6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" y="1196975"/>
            <a:ext cx="6881016" cy="4968875"/>
          </a:xfrm>
        </p:spPr>
      </p:pic>
      <p:sp>
        <p:nvSpPr>
          <p:cNvPr id="5" name="TextBox 4"/>
          <p:cNvSpPr txBox="1"/>
          <p:nvPr/>
        </p:nvSpPr>
        <p:spPr>
          <a:xfrm>
            <a:off x="7990703" y="3219747"/>
            <a:ext cx="1021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PSSMLT</a:t>
            </a:r>
          </a:p>
          <a:p>
            <a:r>
              <a:rPr lang="en-US" altLang="ko-KR" dirty="0" smtClean="0"/>
              <a:t>MLT</a:t>
            </a:r>
          </a:p>
          <a:p>
            <a:r>
              <a:rPr lang="en-US" altLang="ko-KR" dirty="0" smtClean="0"/>
              <a:t>MMLT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718854" y="3303373"/>
            <a:ext cx="205946" cy="205946"/>
          </a:xfrm>
          <a:prstGeom prst="rect">
            <a:avLst/>
          </a:prstGeom>
          <a:solidFill>
            <a:srgbClr val="F7F28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718854" y="3578439"/>
            <a:ext cx="205946" cy="205946"/>
          </a:xfrm>
          <a:prstGeom prst="rect">
            <a:avLst/>
          </a:prstGeom>
          <a:solidFill>
            <a:srgbClr val="767BB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718854" y="3853505"/>
            <a:ext cx="205946" cy="205946"/>
          </a:xfrm>
          <a:prstGeom prst="rect">
            <a:avLst/>
          </a:prstGeom>
          <a:solidFill>
            <a:srgbClr val="91CA6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17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Toshiya Hachisuka, Henrik </a:t>
            </a:r>
            <a:r>
              <a:rPr lang="en-US" altLang="ko-KR" dirty="0" err="1" smtClean="0"/>
              <a:t>Wann</a:t>
            </a:r>
            <a:r>
              <a:rPr lang="en-US" altLang="ko-KR" dirty="0" smtClean="0"/>
              <a:t> Jensen</a:t>
            </a:r>
          </a:p>
          <a:p>
            <a:r>
              <a:rPr lang="en-US" altLang="ko-KR" dirty="0" smtClean="0"/>
              <a:t>ACM TOG, (</a:t>
            </a:r>
            <a:r>
              <a:rPr lang="en-US" altLang="ko-KR" dirty="0"/>
              <a:t>Volume 30 Issue 5, presented at SIGGRAPH </a:t>
            </a:r>
            <a:r>
              <a:rPr lang="en-US" altLang="ko-KR" dirty="0" smtClean="0"/>
              <a:t>2013) 2011.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1779373"/>
            <a:ext cx="8219256" cy="109630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Robust </a:t>
            </a:r>
            <a:r>
              <a:rPr lang="en-US" altLang="ko-KR" dirty="0"/>
              <a:t>Adaptive Photon Tracing Using Photon Path Visibility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73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Statement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196752"/>
            <a:ext cx="4106562" cy="4969356"/>
          </a:xfrm>
        </p:spPr>
        <p:txBody>
          <a:bodyPr/>
          <a:lstStyle/>
          <a:p>
            <a:r>
              <a:rPr lang="en-US" altLang="ko-KR" dirty="0" smtClean="0"/>
              <a:t>(Progressive) Photon Mapping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6" y="1977278"/>
            <a:ext cx="3430292" cy="3408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3762" y="1977278"/>
            <a:ext cx="373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Pros: can handle </a:t>
            </a:r>
          </a:p>
          <a:p>
            <a:r>
              <a:rPr lang="en-US" altLang="ko-KR" dirty="0" smtClean="0"/>
              <a:t>specular-diffuse-specular problem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10" y="2825577"/>
            <a:ext cx="3534486" cy="2322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2318" y="5385581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err="1" smtClean="0"/>
              <a:t>Kavita</a:t>
            </a:r>
            <a:r>
              <a:rPr lang="en-US" altLang="ko-KR" sz="800" dirty="0" smtClean="0"/>
              <a:t> </a:t>
            </a:r>
            <a:r>
              <a:rPr lang="en-US" altLang="ko-KR" sz="800" dirty="0" err="1" smtClean="0"/>
              <a:t>Bala</a:t>
            </a:r>
            <a:r>
              <a:rPr lang="en-US" altLang="ko-KR" sz="800" dirty="0" smtClean="0"/>
              <a:t>, Computer </a:t>
            </a:r>
            <a:r>
              <a:rPr lang="en-US" altLang="ko-KR" sz="800" dirty="0" err="1" smtClean="0"/>
              <a:t>Sicence</a:t>
            </a:r>
            <a:r>
              <a:rPr lang="en-US" altLang="ko-KR" sz="800" dirty="0" smtClean="0"/>
              <a:t>, Cornel University</a:t>
            </a:r>
          </a:p>
          <a:p>
            <a:r>
              <a:rPr lang="en-US" altLang="ko-KR" sz="800" dirty="0" smtClean="0"/>
              <a:t>From Presentation of Prof. </a:t>
            </a:r>
            <a:r>
              <a:rPr lang="en-US" altLang="ko-KR" sz="800" dirty="0" err="1" smtClean="0"/>
              <a:t>Sungeui</a:t>
            </a:r>
            <a:r>
              <a:rPr lang="en-US" altLang="ko-KR" sz="800" dirty="0" smtClean="0"/>
              <a:t> Yoon</a:t>
            </a:r>
            <a:endParaRPr lang="ko-KR" alt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4916907" y="5177635"/>
            <a:ext cx="3453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/>
              <a:t>State of the Art in Photon Density Estimation SIGGRAPH 2012 Course</a:t>
            </a:r>
            <a:endParaRPr lang="ko-KR" altLang="en-US" sz="800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0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Metropolis-Hastings (MH) Method</a:t>
            </a:r>
            <a:endParaRPr lang="en-US" altLang="ko-K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A kind of Markov Chain Monte-Carlo (MCMC) method</a:t>
                </a:r>
              </a:p>
              <a:p>
                <a:r>
                  <a:rPr lang="en-US" altLang="ko-KR" dirty="0" smtClean="0"/>
                  <a:t>A sampling method</a:t>
                </a:r>
              </a:p>
              <a:p>
                <a:pPr lvl="1"/>
                <a:r>
                  <a:rPr lang="en-US" altLang="ko-KR" dirty="0" smtClean="0"/>
                  <a:t>from a unknown probability distribution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You can compute a value of function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dirty="0" smtClean="0"/>
                  <a:t>, while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∝</m:t>
                        </m:r>
                      </m:e>
                    </m:func>
                    <m:r>
                      <a:rPr lang="en-US" altLang="ko-KR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So it is difficult to calculate the normalize constant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en-US" altLang="ko-KR" b="0" dirty="0" smtClean="0"/>
              </a:p>
              <a:p>
                <a:pPr lvl="2"/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Arbitrary jumping distribution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b="0" dirty="0" smtClean="0"/>
                  <a:t> is needed</a:t>
                </a:r>
              </a:p>
              <a:p>
                <a:endParaRPr lang="en-US" altLang="ko-KR" dirty="0"/>
              </a:p>
              <a:p>
                <a:pPr lvl="1"/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Problem Statement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196752"/>
            <a:ext cx="4106562" cy="4969356"/>
          </a:xfrm>
        </p:spPr>
        <p:txBody>
          <a:bodyPr/>
          <a:lstStyle/>
          <a:p>
            <a:r>
              <a:rPr lang="en-US" altLang="ko-KR" dirty="0" smtClean="0"/>
              <a:t>(Progressive) Photon Mapping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6" y="1977278"/>
            <a:ext cx="3430292" cy="3408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3762" y="1977278"/>
            <a:ext cx="364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Cons: cannot handle </a:t>
            </a:r>
            <a:br>
              <a:rPr lang="en-US" altLang="ko-KR" dirty="0" smtClean="0"/>
            </a:br>
            <a:r>
              <a:rPr lang="en-US" altLang="ko-KR" dirty="0" smtClean="0"/>
              <a:t>scene with small indirect lighting</a:t>
            </a:r>
          </a:p>
        </p:txBody>
      </p:sp>
      <p:pic>
        <p:nvPicPr>
          <p:cNvPr id="9" name="Picture 2" descr="http://1.bp.blogspot.com/-x92WjocCvbs/VBsOBVeNtSI/AAAAAAAAADU/uAZ18RMJuyo/s1600/dragon_gloss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2" r="-4108"/>
          <a:stretch/>
        </p:blipFill>
        <p:spPr bwMode="auto">
          <a:xfrm>
            <a:off x="4701065" y="2730206"/>
            <a:ext cx="3369276" cy="30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70068" y="5737962"/>
            <a:ext cx="2440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/>
              <a:t>http://cyhsu0831.blogspot.kr/2014/09/mmlt.html</a:t>
            </a:r>
            <a:endParaRPr lang="ko-KR" alt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011093" y="6060004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MCMC may be handle this?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12318" y="5385581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err="1" smtClean="0"/>
              <a:t>Kavita</a:t>
            </a:r>
            <a:r>
              <a:rPr lang="en-US" altLang="ko-KR" sz="800" dirty="0" smtClean="0"/>
              <a:t> </a:t>
            </a:r>
            <a:r>
              <a:rPr lang="en-US" altLang="ko-KR" sz="800" dirty="0" err="1" smtClean="0"/>
              <a:t>Bala</a:t>
            </a:r>
            <a:r>
              <a:rPr lang="en-US" altLang="ko-KR" sz="800" dirty="0" smtClean="0"/>
              <a:t>, Computer </a:t>
            </a:r>
            <a:r>
              <a:rPr lang="en-US" altLang="ko-KR" sz="800" dirty="0" err="1" smtClean="0"/>
              <a:t>Sicence</a:t>
            </a:r>
            <a:r>
              <a:rPr lang="en-US" altLang="ko-KR" sz="800" dirty="0" smtClean="0"/>
              <a:t>, Cornel University</a:t>
            </a:r>
          </a:p>
          <a:p>
            <a:r>
              <a:rPr lang="en-US" altLang="ko-KR" sz="800" dirty="0" smtClean="0"/>
              <a:t>From Presentation of Prof. </a:t>
            </a:r>
            <a:r>
              <a:rPr lang="en-US" altLang="ko-KR" sz="800" dirty="0" err="1" smtClean="0"/>
              <a:t>Sungeui</a:t>
            </a:r>
            <a:r>
              <a:rPr lang="en-US" altLang="ko-KR" sz="800" dirty="0" smtClean="0"/>
              <a:t> Yoon</a:t>
            </a:r>
            <a:endParaRPr lang="ko-KR" altLang="en-US" sz="8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0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More Problem Statement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Why photon mapping cannot handle such scene?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Too many photons are wasted by invalidation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3" y="1931097"/>
            <a:ext cx="4522573" cy="3338190"/>
          </a:xfrm>
          <a:prstGeom prst="rect">
            <a:avLst/>
          </a:prstGeom>
        </p:spPr>
      </p:pic>
      <p:sp>
        <p:nvSpPr>
          <p:cNvPr id="6" name="해 5"/>
          <p:cNvSpPr/>
          <p:nvPr/>
        </p:nvSpPr>
        <p:spPr>
          <a:xfrm>
            <a:off x="6491416" y="1812326"/>
            <a:ext cx="420130" cy="420130"/>
          </a:xfrm>
          <a:prstGeom prst="sun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11546" y="1804087"/>
            <a:ext cx="70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Light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66828" y="4456671"/>
            <a:ext cx="996778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Camera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9963" y="2743202"/>
            <a:ext cx="771291" cy="64633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Valid</a:t>
            </a:r>
          </a:p>
          <a:p>
            <a:r>
              <a:rPr lang="en-US" altLang="ko-KR" dirty="0" smtClean="0"/>
              <a:t>lights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16162" y="2232456"/>
            <a:ext cx="1059614" cy="36933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Window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9710" y="4513454"/>
            <a:ext cx="916506" cy="64633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Invalid</a:t>
            </a:r>
          </a:p>
          <a:p>
            <a:r>
              <a:rPr lang="en-US" altLang="ko-KR" dirty="0" smtClean="0"/>
              <a:t>light</a:t>
            </a:r>
            <a:endParaRPr lang="ko-KR" altLang="en-US" dirty="0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67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Applying Metropolis Method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Unlike before, this paper uses ‘visibility function’ on sampling</a:t>
                </a:r>
              </a:p>
              <a:p>
                <a:pPr lvl="1"/>
                <a:r>
                  <a:rPr lang="en-US" altLang="ko-KR" dirty="0" smtClean="0"/>
                  <a:t>Sample visible paths more</a:t>
                </a:r>
              </a:p>
              <a:p>
                <a:endParaRPr lang="en-US" altLang="ko-KR" dirty="0"/>
              </a:p>
              <a:p>
                <a:r>
                  <a:rPr lang="en-US" altLang="ko-KR" b="0" dirty="0" smtClean="0"/>
                  <a:t>Visibility function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 smtClean="0"/>
                  <a:t>: 1 if photon path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visible, else 0</a:t>
                </a:r>
              </a:p>
              <a:p>
                <a:r>
                  <a:rPr lang="en-US" altLang="ko-KR" dirty="0" smtClean="0"/>
                  <a:t>Normalized visibility function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𝑑𝑢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den>
                    </m:f>
                  </m:oMath>
                </a14:m>
                <a:endParaRPr lang="en-US" altLang="ko-KR" dirty="0" smtClean="0"/>
              </a:p>
              <a:p>
                <a:endParaRPr lang="en-US" altLang="ko-KR" dirty="0"/>
              </a:p>
              <a:p>
                <a:r>
                  <a:rPr lang="en-US" altLang="ko-KR" dirty="0" smtClean="0"/>
                  <a:t>Use MCMC method to sample from function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b="0" dirty="0" smtClean="0"/>
              </a:p>
              <a:p>
                <a:pPr lvl="1"/>
                <a:r>
                  <a:rPr lang="en-US" altLang="ko-KR" dirty="0" smtClean="0"/>
                  <a:t>Acceptance probability: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altLang="ko-KR" dirty="0" smtClean="0"/>
                  <a:t>?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5" y="4150105"/>
            <a:ext cx="3220995" cy="2320717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1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Replica Exchange Monte-Carlo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Directly applying MCMC is dangerous</a:t>
                </a:r>
              </a:p>
              <a:p>
                <a:pPr lvl="1"/>
                <a:r>
                  <a:rPr lang="en-US" altLang="ko-KR" dirty="0" smtClean="0"/>
                  <a:t>Because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very sparse function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 smtClean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직선 화살표 연결선 4"/>
          <p:cNvCxnSpPr/>
          <p:nvPr/>
        </p:nvCxnSpPr>
        <p:spPr>
          <a:xfrm flipV="1">
            <a:off x="1573427" y="2693773"/>
            <a:ext cx="0" cy="118624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1482811" y="3814119"/>
            <a:ext cx="4497859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25658" y="2725056"/>
                <a:ext cx="747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58" y="2725056"/>
                <a:ext cx="747769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729946" y="3880021"/>
                <a:ext cx="501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946" y="3880021"/>
                <a:ext cx="50148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321197" y="3875757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97" y="3875757"/>
                <a:ext cx="506805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979199" y="3875757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199" y="3875757"/>
                <a:ext cx="50680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607717" y="3875757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717" y="3875757"/>
                <a:ext cx="506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269487" y="3875757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87" y="3875757"/>
                <a:ext cx="506805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931257" y="3875757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57" y="3875757"/>
                <a:ext cx="506805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574599" y="4533851"/>
            <a:ext cx="92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</a:rPr>
              <a:t>Visible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5305" y="4533851"/>
            <a:ext cx="108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Invisible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8" name="직선 화살표 연결선 17"/>
          <p:cNvCxnSpPr>
            <a:stCxn id="15" idx="0"/>
            <a:endCxn id="9" idx="2"/>
          </p:cNvCxnSpPr>
          <p:nvPr/>
        </p:nvCxnSpPr>
        <p:spPr>
          <a:xfrm flipH="1" flipV="1">
            <a:off x="1980688" y="4249353"/>
            <a:ext cx="1055230" cy="28449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5" idx="0"/>
            <a:endCxn id="13" idx="2"/>
          </p:cNvCxnSpPr>
          <p:nvPr/>
        </p:nvCxnSpPr>
        <p:spPr>
          <a:xfrm flipV="1">
            <a:off x="3035918" y="4245089"/>
            <a:ext cx="1486972" cy="2887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16" idx="0"/>
            <a:endCxn id="10" idx="2"/>
          </p:cNvCxnSpPr>
          <p:nvPr/>
        </p:nvCxnSpPr>
        <p:spPr>
          <a:xfrm flipH="1" flipV="1">
            <a:off x="2574600" y="4245089"/>
            <a:ext cx="1951188" cy="2887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stCxn id="16" idx="0"/>
            <a:endCxn id="11" idx="2"/>
          </p:cNvCxnSpPr>
          <p:nvPr/>
        </p:nvCxnSpPr>
        <p:spPr>
          <a:xfrm flipH="1" flipV="1">
            <a:off x="3232602" y="4245089"/>
            <a:ext cx="1293186" cy="2887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stCxn id="16" idx="0"/>
            <a:endCxn id="12" idx="2"/>
          </p:cNvCxnSpPr>
          <p:nvPr/>
        </p:nvCxnSpPr>
        <p:spPr>
          <a:xfrm flipH="1" flipV="1">
            <a:off x="3861120" y="4245089"/>
            <a:ext cx="664668" cy="2887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16" idx="0"/>
            <a:endCxn id="14" idx="2"/>
          </p:cNvCxnSpPr>
          <p:nvPr/>
        </p:nvCxnSpPr>
        <p:spPr>
          <a:xfrm flipV="1">
            <a:off x="4525788" y="4245089"/>
            <a:ext cx="658872" cy="28876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1814198" y="3094387"/>
            <a:ext cx="261737" cy="7197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4392020" y="3093485"/>
            <a:ext cx="261737" cy="7197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796509" y="3403452"/>
            <a:ext cx="1452757" cy="205946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392020" y="3371511"/>
            <a:ext cx="261738" cy="13491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4363343" y="3489333"/>
            <a:ext cx="319088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4405311" y="3351597"/>
            <a:ext cx="235745" cy="632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5251194" y="3192408"/>
            <a:ext cx="226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Jumping probability</a:t>
            </a:r>
            <a:endParaRPr lang="ko-KR" altLang="en-US" dirty="0"/>
          </a:p>
        </p:txBody>
      </p:sp>
      <p:cxnSp>
        <p:nvCxnSpPr>
          <p:cNvPr id="42" name="구부러진 연결선 41"/>
          <p:cNvCxnSpPr>
            <a:stCxn id="30" idx="0"/>
          </p:cNvCxnSpPr>
          <p:nvPr/>
        </p:nvCxnSpPr>
        <p:spPr>
          <a:xfrm rot="16200000" flipV="1">
            <a:off x="4024488" y="2595083"/>
            <a:ext cx="253319" cy="743485"/>
          </a:xfrm>
          <a:prstGeom prst="curvedConnector2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3779404" y="2725056"/>
            <a:ext cx="10001" cy="784263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자유형 48"/>
          <p:cNvSpPr/>
          <p:nvPr/>
        </p:nvSpPr>
        <p:spPr>
          <a:xfrm>
            <a:off x="1935893" y="2833816"/>
            <a:ext cx="1812323" cy="205946"/>
          </a:xfrm>
          <a:custGeom>
            <a:avLst/>
            <a:gdLst>
              <a:gd name="connsiteX0" fmla="*/ 1845275 w 1845275"/>
              <a:gd name="connsiteY0" fmla="*/ 15061 h 171580"/>
              <a:gd name="connsiteX1" fmla="*/ 403654 w 1845275"/>
              <a:gd name="connsiteY1" fmla="*/ 15061 h 171580"/>
              <a:gd name="connsiteX2" fmla="*/ 0 w 1845275"/>
              <a:gd name="connsiteY2" fmla="*/ 171580 h 171580"/>
              <a:gd name="connsiteX0" fmla="*/ 1845275 w 1845275"/>
              <a:gd name="connsiteY0" fmla="*/ 8141 h 181136"/>
              <a:gd name="connsiteX1" fmla="*/ 403654 w 1845275"/>
              <a:gd name="connsiteY1" fmla="*/ 24617 h 181136"/>
              <a:gd name="connsiteX2" fmla="*/ 0 w 1845275"/>
              <a:gd name="connsiteY2" fmla="*/ 181136 h 181136"/>
              <a:gd name="connsiteX0" fmla="*/ 1845275 w 1845275"/>
              <a:gd name="connsiteY0" fmla="*/ 8141 h 181136"/>
              <a:gd name="connsiteX1" fmla="*/ 403654 w 1845275"/>
              <a:gd name="connsiteY1" fmla="*/ 24617 h 181136"/>
              <a:gd name="connsiteX2" fmla="*/ 0 w 1845275"/>
              <a:gd name="connsiteY2" fmla="*/ 181136 h 181136"/>
              <a:gd name="connsiteX0" fmla="*/ 1812323 w 1812323"/>
              <a:gd name="connsiteY0" fmla="*/ 9802 h 215748"/>
              <a:gd name="connsiteX1" fmla="*/ 370702 w 1812323"/>
              <a:gd name="connsiteY1" fmla="*/ 26278 h 215748"/>
              <a:gd name="connsiteX2" fmla="*/ 0 w 1812323"/>
              <a:gd name="connsiteY2" fmla="*/ 215748 h 215748"/>
              <a:gd name="connsiteX0" fmla="*/ 1812323 w 1812323"/>
              <a:gd name="connsiteY0" fmla="*/ 13688 h 219634"/>
              <a:gd name="connsiteX1" fmla="*/ 486031 w 1812323"/>
              <a:gd name="connsiteY1" fmla="*/ 21926 h 219634"/>
              <a:gd name="connsiteX2" fmla="*/ 0 w 1812323"/>
              <a:gd name="connsiteY2" fmla="*/ 219634 h 219634"/>
              <a:gd name="connsiteX0" fmla="*/ 1812323 w 1812323"/>
              <a:gd name="connsiteY0" fmla="*/ 0 h 205946"/>
              <a:gd name="connsiteX1" fmla="*/ 486031 w 1812323"/>
              <a:gd name="connsiteY1" fmla="*/ 24714 h 205946"/>
              <a:gd name="connsiteX2" fmla="*/ 0 w 1812323"/>
              <a:gd name="connsiteY2" fmla="*/ 205946 h 205946"/>
              <a:gd name="connsiteX0" fmla="*/ 1812323 w 1812323"/>
              <a:gd name="connsiteY0" fmla="*/ 0 h 205946"/>
              <a:gd name="connsiteX1" fmla="*/ 486031 w 1812323"/>
              <a:gd name="connsiteY1" fmla="*/ 8238 h 205946"/>
              <a:gd name="connsiteX2" fmla="*/ 0 w 1812323"/>
              <a:gd name="connsiteY2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323" h="205946">
                <a:moveTo>
                  <a:pt x="1812323" y="0"/>
                </a:moveTo>
                <a:lnTo>
                  <a:pt x="486031" y="8238"/>
                </a:lnTo>
                <a:cubicBezTo>
                  <a:pt x="183977" y="42562"/>
                  <a:pt x="48054" y="140730"/>
                  <a:pt x="0" y="205946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2712537" y="2866207"/>
            <a:ext cx="906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Too far</a:t>
            </a:r>
          </a:p>
          <a:p>
            <a:r>
              <a:rPr lang="en-US" altLang="ko-KR" sz="1400" dirty="0" smtClean="0"/>
              <a:t>to reach!</a:t>
            </a:r>
            <a:endParaRPr lang="ko-KR" altLang="en-US" sz="1400" dirty="0"/>
          </a:p>
        </p:txBody>
      </p:sp>
      <p:sp>
        <p:nvSpPr>
          <p:cNvPr id="51" name="슬라이드 번호 개체 틀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5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Replica Exchange Monte-Carlo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Let’s think about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ko-KR" dirty="0" smtClean="0"/>
                  <a:t> independent MCMC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functions to be sampled: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independent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dirty="0" smtClean="0"/>
                  <a:t>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en-US" altLang="ko-KR" b="0" dirty="0" smtClean="0"/>
              </a:p>
              <a:p>
                <a:pPr lvl="1"/>
                <a:endParaRPr lang="en-US" altLang="ko-KR" dirty="0" smtClean="0"/>
              </a:p>
              <a:p>
                <a:r>
                  <a:rPr lang="en-US" altLang="ko-KR" dirty="0" smtClean="0"/>
                  <a:t>Replica exchange Monte-Carlo allows to exchange states inter-distribution</a:t>
                </a:r>
              </a:p>
              <a:p>
                <a:pPr lvl="1"/>
                <a:r>
                  <a:rPr lang="en-US" altLang="ko-KR" dirty="0" smtClean="0"/>
                  <a:t>Acceptance probability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If it is accepted,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are exchanged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6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Replica Exchange Monte-Carlo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This paper uses two importance 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 normalized visibility 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 constant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altLang="ko-KR" dirty="0" smtClean="0"/>
                  <a:t> is a state of constant/visibility function</a:t>
                </a:r>
              </a:p>
              <a:p>
                <a:pPr lvl="1"/>
                <a:endParaRPr lang="en-US" altLang="ko-KR" dirty="0"/>
              </a:p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</m:func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f>
                                  <m:f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den>
                            </m:f>
                          </m:e>
                        </m:d>
                      </m:e>
                    </m:func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r>
                  <a:rPr lang="en-US" altLang="ko-KR" dirty="0" smtClean="0"/>
                  <a:t>It means that</a:t>
                </a:r>
              </a:p>
              <a:p>
                <a:pPr lvl="1"/>
                <a:r>
                  <a:rPr lang="en-US" altLang="ko-KR" dirty="0" smtClean="0"/>
                  <a:t>accept (exchange state) if path from uniform dist. is visible</a:t>
                </a:r>
              </a:p>
              <a:p>
                <a:pPr lvl="1"/>
                <a:r>
                  <a:rPr lang="en-US" altLang="ko-KR" dirty="0" smtClean="0"/>
                  <a:t>reject if it is invisible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35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41" y="4751187"/>
            <a:ext cx="5376672" cy="16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Overall Algorithm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Uniformly sample any path</a:t>
            </a:r>
          </a:p>
          <a:p>
            <a:pPr lvl="1"/>
            <a:r>
              <a:rPr lang="en-US" altLang="ko-KR" dirty="0" smtClean="0"/>
              <a:t>Exchange to current path if it is visible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ko-KR" dirty="0" smtClean="0"/>
              <a:t>If it is not, do regular MCMC method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ko-KR" dirty="0" smtClean="0"/>
              <a:t>Target path = Mutate the current path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ko-KR" dirty="0" smtClean="0"/>
              <a:t>Accept if it is visible -&gt; change to the current path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altLang="ko-KR" dirty="0" smtClean="0"/>
              <a:t>Reject if it is not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487885" y="4548920"/>
            <a:ext cx="1586298" cy="1406611"/>
            <a:chOff x="1556950" y="2819400"/>
            <a:chExt cx="1586298" cy="1406611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55695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/>
            <p:cNvCxnSpPr/>
            <p:nvPr/>
          </p:nvCxnSpPr>
          <p:spPr>
            <a:xfrm>
              <a:off x="1556951" y="3105665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1556951" y="4226011"/>
              <a:ext cx="10096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1556951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2566601" y="3105665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2133600" y="2819400"/>
              <a:ext cx="9981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3131752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2555103" y="3939746"/>
              <a:ext cx="576650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2133600" y="2819400"/>
              <a:ext cx="0" cy="112034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1556950" y="3932581"/>
              <a:ext cx="576649" cy="293429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flipV="1">
              <a:off x="2133599" y="3932580"/>
              <a:ext cx="1009649" cy="716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flipH="1">
              <a:off x="2555103" y="2819400"/>
              <a:ext cx="576649" cy="28626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타원 16"/>
          <p:cNvSpPr/>
          <p:nvPr/>
        </p:nvSpPr>
        <p:spPr>
          <a:xfrm>
            <a:off x="1679113" y="4883067"/>
            <a:ext cx="95250" cy="952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38" y="4143718"/>
            <a:ext cx="2700163" cy="193074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53" y="4143718"/>
            <a:ext cx="2679747" cy="1930749"/>
          </a:xfrm>
          <a:prstGeom prst="rect">
            <a:avLst/>
          </a:prstGeom>
        </p:spPr>
      </p:pic>
      <p:sp>
        <p:nvSpPr>
          <p:cNvPr id="20" name="슬라이드 번호 개체 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5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8745"/>
            <a:ext cx="8229600" cy="3285334"/>
          </a:xfrm>
        </p:spPr>
      </p:pic>
      <p:sp>
        <p:nvSpPr>
          <p:cNvPr id="5" name="TextBox 4"/>
          <p:cNvSpPr txBox="1"/>
          <p:nvPr/>
        </p:nvSpPr>
        <p:spPr>
          <a:xfrm>
            <a:off x="2364526" y="1532238"/>
            <a:ext cx="440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Photon sampled by uniform distribution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2792" y="5461254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Photon sampled by MCMC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754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49" y="1639900"/>
            <a:ext cx="6424557" cy="3187473"/>
          </a:xfrm>
        </p:spPr>
      </p:pic>
      <p:sp>
        <p:nvSpPr>
          <p:cNvPr id="5" name="TextBox 4"/>
          <p:cNvSpPr txBox="1"/>
          <p:nvPr/>
        </p:nvSpPr>
        <p:spPr>
          <a:xfrm>
            <a:off x="1450127" y="4966260"/>
            <a:ext cx="260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Photon sampled </a:t>
            </a:r>
          </a:p>
          <a:p>
            <a:pPr algn="ctr"/>
            <a:r>
              <a:rPr lang="en-US" altLang="ko-KR" dirty="0" smtClean="0"/>
              <a:t>by uniform distribution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3755" y="4966260"/>
            <a:ext cx="1979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Photon sampled </a:t>
            </a:r>
          </a:p>
          <a:p>
            <a:pPr algn="ctr"/>
            <a:r>
              <a:rPr lang="en-US" altLang="ko-KR" dirty="0" smtClean="0"/>
              <a:t>by MCMC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7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4526" y="1416909"/>
            <a:ext cx="440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Photon sampled by uniform distribution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2792" y="5947290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Photon sampled by MCMC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6601"/>
            <a:ext cx="8229600" cy="4112094"/>
          </a:xfr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6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Metropolis-Hastings</a:t>
            </a:r>
            <a:r>
              <a:rPr lang="en-US" altLang="ko-KR" dirty="0"/>
              <a:t> (MH</a:t>
            </a:r>
            <a:r>
              <a:rPr lang="en-US" altLang="ko-KR" dirty="0" smtClean="0"/>
              <a:t>) Method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Algorithm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From current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, pick a target state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an arbitrary point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</a:t>
                </a:r>
                <a:r>
                  <a:rPr lang="en-US" altLang="ko-KR" dirty="0"/>
                  <a:t>an</a:t>
                </a:r>
                <a:r>
                  <a:rPr lang="en-US" altLang="ko-KR" dirty="0" smtClean="0"/>
                  <a:t> acceptance probability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Accepted: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Rejected: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54" y="3811746"/>
            <a:ext cx="3942240" cy="27621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연결선 7"/>
          <p:cNvCxnSpPr/>
          <p:nvPr/>
        </p:nvCxnSpPr>
        <p:spPr>
          <a:xfrm>
            <a:off x="5412259" y="4654378"/>
            <a:ext cx="0" cy="1721708"/>
          </a:xfrm>
          <a:prstGeom prst="line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25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타원 10"/>
          <p:cNvSpPr/>
          <p:nvPr/>
        </p:nvSpPr>
        <p:spPr>
          <a:xfrm>
            <a:off x="5372968" y="4575797"/>
            <a:ext cx="78581" cy="785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5001377" y="4526307"/>
            <a:ext cx="837001" cy="190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/>
          <p:cNvCxnSpPr/>
          <p:nvPr/>
        </p:nvCxnSpPr>
        <p:spPr>
          <a:xfrm>
            <a:off x="5663689" y="4615087"/>
            <a:ext cx="0" cy="900145"/>
          </a:xfrm>
          <a:prstGeom prst="line">
            <a:avLst/>
          </a:prstGeom>
          <a:ln w="12700">
            <a:solidFill>
              <a:schemeClr val="accent5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717181" y="5302958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81" y="5302958"/>
                <a:ext cx="19793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9375" r="-9375" b="-44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773544" y="4385106"/>
                <a:ext cx="398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544" y="4385106"/>
                <a:ext cx="398442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타원 16"/>
          <p:cNvSpPr/>
          <p:nvPr/>
        </p:nvSpPr>
        <p:spPr>
          <a:xfrm>
            <a:off x="5624398" y="5450149"/>
            <a:ext cx="78581" cy="785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Experiment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RMSE of previous scene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81" y="1917365"/>
            <a:ext cx="5858693" cy="4248743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7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Thank you!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Please ask a question if you have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25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Quiz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1. (T/F)</a:t>
            </a:r>
          </a:p>
          <a:p>
            <a:pPr lvl="1"/>
            <a:r>
              <a:rPr lang="en-US" altLang="ko-KR" sz="2000" dirty="0" smtClean="0"/>
              <a:t>In the first paper “Multiplexed Metropolis Light Transport”, </a:t>
            </a:r>
          </a:p>
          <a:p>
            <a:pPr lvl="1"/>
            <a:r>
              <a:rPr lang="en-US" altLang="ko-KR" sz="2000" b="1" dirty="0" smtClean="0"/>
              <a:t>MMLT algorithm fuses multiple importance sampling and Markov Chain Monte-Carlo method.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2. (T/F)</a:t>
            </a:r>
          </a:p>
          <a:p>
            <a:pPr lvl="1"/>
            <a:r>
              <a:rPr lang="en-US" altLang="ko-KR" dirty="0"/>
              <a:t>In the second paper </a:t>
            </a:r>
            <a:r>
              <a:rPr lang="en-US" altLang="ko-KR" dirty="0" smtClean="0"/>
              <a:t>“Robust </a:t>
            </a:r>
            <a:r>
              <a:rPr lang="en-US" altLang="ko-KR" dirty="0"/>
              <a:t>Adaptive Photon Tracing Using Photon Path </a:t>
            </a:r>
            <a:r>
              <a:rPr lang="en-US" altLang="ko-KR" dirty="0" smtClean="0"/>
              <a:t>Visibility”, </a:t>
            </a:r>
          </a:p>
          <a:p>
            <a:pPr lvl="1"/>
            <a:r>
              <a:rPr lang="en-US" altLang="ko-KR" sz="2000" b="1" dirty="0" smtClean="0"/>
              <a:t>the algorithm uses only Metropolis method to do MCMC sampling.</a:t>
            </a:r>
            <a:endParaRPr lang="ko-KR" altLang="en-US" sz="2000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Metropolis-Hastings</a:t>
            </a:r>
            <a:r>
              <a:rPr lang="en-US" altLang="ko-KR" dirty="0"/>
              <a:t> (MH</a:t>
            </a:r>
            <a:r>
              <a:rPr lang="en-US" altLang="ko-KR" dirty="0" smtClean="0"/>
              <a:t>) Method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Algorithm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From current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, pick a target state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an arbitrary point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</a:t>
                </a:r>
                <a:r>
                  <a:rPr lang="en-US" altLang="ko-KR" dirty="0"/>
                  <a:t>an</a:t>
                </a:r>
                <a:r>
                  <a:rPr lang="en-US" altLang="ko-KR" dirty="0" smtClean="0"/>
                  <a:t> acceptance probability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Accepted: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Rejected: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54" y="3811746"/>
            <a:ext cx="3942240" cy="27621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직선 연결선 7"/>
          <p:cNvCxnSpPr/>
          <p:nvPr/>
        </p:nvCxnSpPr>
        <p:spPr>
          <a:xfrm>
            <a:off x="5412259" y="4654378"/>
            <a:ext cx="0" cy="1721708"/>
          </a:xfrm>
          <a:prstGeom prst="line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25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타원 10"/>
          <p:cNvSpPr/>
          <p:nvPr/>
        </p:nvSpPr>
        <p:spPr>
          <a:xfrm>
            <a:off x="5372968" y="4575797"/>
            <a:ext cx="78581" cy="785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717181" y="5302958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81" y="5302958"/>
                <a:ext cx="19793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9375" r="-9375" b="-44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타원 16"/>
          <p:cNvSpPr/>
          <p:nvPr/>
        </p:nvSpPr>
        <p:spPr>
          <a:xfrm>
            <a:off x="5624398" y="5450149"/>
            <a:ext cx="78581" cy="785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/>
          <p:cNvCxnSpPr>
            <a:stCxn id="17" idx="4"/>
          </p:cNvCxnSpPr>
          <p:nvPr/>
        </p:nvCxnSpPr>
        <p:spPr>
          <a:xfrm>
            <a:off x="5663689" y="5528730"/>
            <a:ext cx="0" cy="847356"/>
          </a:xfrm>
          <a:prstGeom prst="line">
            <a:avLst/>
          </a:prstGeom>
          <a:ln w="12700">
            <a:solidFill>
              <a:schemeClr val="accent5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572828" y="4613177"/>
                <a:ext cx="3128549" cy="645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6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sz="16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ko-KR" altLang="en-US" sz="16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828" y="4613177"/>
                <a:ext cx="3128549" cy="6455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2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Metropolis-Hastings</a:t>
            </a:r>
            <a:r>
              <a:rPr lang="en-US" altLang="ko-KR" dirty="0"/>
              <a:t> (MH</a:t>
            </a:r>
            <a:r>
              <a:rPr lang="en-US" altLang="ko-KR" dirty="0" smtClean="0"/>
              <a:t>) Method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Algorithm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From current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, pick a target state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an arbitrary point</a:t>
                </a:r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pPr marL="685800" lvl="1" indent="-342900">
                  <a:buFont typeface="+mj-lt"/>
                  <a:buAutoNum type="arabicPeriod"/>
                </a:pPr>
                <a:r>
                  <a:rPr lang="en-US" altLang="ko-KR" dirty="0" smtClean="0"/>
                  <a:t>Calculate an acceptance probability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Accepted: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:r>
                  <a:rPr lang="en-US" altLang="ko-KR" dirty="0" smtClean="0"/>
                  <a:t>Rejected: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:endParaRPr lang="en-US" altLang="ko-KR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54" y="3811746"/>
            <a:ext cx="3942240" cy="27621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69" y="4085967"/>
                <a:ext cx="72257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02" y="6310124"/>
                <a:ext cx="39684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968" y="4246607"/>
                <a:ext cx="290721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25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타원 10"/>
          <p:cNvSpPr/>
          <p:nvPr/>
        </p:nvSpPr>
        <p:spPr>
          <a:xfrm>
            <a:off x="5372968" y="4575797"/>
            <a:ext cx="78581" cy="785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717181" y="5302958"/>
                <a:ext cx="510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181" y="5302958"/>
                <a:ext cx="51033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571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타원 16"/>
          <p:cNvSpPr/>
          <p:nvPr/>
        </p:nvSpPr>
        <p:spPr>
          <a:xfrm>
            <a:off x="5624398" y="5450149"/>
            <a:ext cx="78581" cy="785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5413375" y="4610100"/>
            <a:ext cx="254000" cy="892175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7" idx="4"/>
          </p:cNvCxnSpPr>
          <p:nvPr/>
        </p:nvCxnSpPr>
        <p:spPr>
          <a:xfrm flipH="1" flipV="1">
            <a:off x="4727575" y="4965700"/>
            <a:ext cx="936114" cy="56303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4740275" y="4800600"/>
            <a:ext cx="742950" cy="161925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 flipV="1">
            <a:off x="5038725" y="3978275"/>
            <a:ext cx="412824" cy="81915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H="1">
            <a:off x="4835525" y="3971925"/>
            <a:ext cx="219075" cy="551681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V="1">
            <a:off x="4826000" y="4400550"/>
            <a:ext cx="546968" cy="123056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5343525" y="4400550"/>
            <a:ext cx="1047750" cy="1692275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H="1" flipV="1">
            <a:off x="5784850" y="5876925"/>
            <a:ext cx="606425" cy="2286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111750" y="5743420"/>
                <a:ext cx="792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+10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750" y="5743420"/>
                <a:ext cx="79278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044015" y="5579957"/>
                <a:ext cx="292471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After a sufficient steps,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will follows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15" y="5579957"/>
                <a:ext cx="2924711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1452" t="-3704" b="-129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슬라이드 번호 개체 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4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Metropolis Light Transport (MLT)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Use MH to sample paths while rendering!</a:t>
            </a:r>
          </a:p>
          <a:p>
            <a:endParaRPr lang="en-US" altLang="ko-KR" dirty="0"/>
          </a:p>
          <a:p>
            <a:r>
              <a:rPr lang="en-US" altLang="ko-KR" dirty="0" smtClean="0"/>
              <a:t>Idea</a:t>
            </a:r>
          </a:p>
          <a:p>
            <a:pPr lvl="1"/>
            <a:r>
              <a:rPr lang="en-US" altLang="ko-KR" dirty="0" smtClean="0"/>
              <a:t>Pick paths which contributes more (radiance) on the image </a:t>
            </a:r>
            <a:endParaRPr lang="ko-KR" altLang="en-US" dirty="0"/>
          </a:p>
        </p:txBody>
      </p:sp>
      <p:pic>
        <p:nvPicPr>
          <p:cNvPr id="1026" name="Picture 2" descr="http://1.bp.blogspot.com/-x92WjocCvbs/VBsOBVeNtSI/AAAAAAAAADU/uAZ18RMJuyo/s1600/dragon_gloss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7803"/>
          <a:stretch/>
        </p:blipFill>
        <p:spPr bwMode="auto">
          <a:xfrm>
            <a:off x="3105666" y="3158352"/>
            <a:ext cx="2026508" cy="30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화살표 연결선 4"/>
          <p:cNvCxnSpPr>
            <a:stCxn id="7" idx="3"/>
          </p:cNvCxnSpPr>
          <p:nvPr/>
        </p:nvCxnSpPr>
        <p:spPr>
          <a:xfrm flipV="1">
            <a:off x="4238188" y="4415482"/>
            <a:ext cx="688039" cy="773611"/>
          </a:xfrm>
          <a:prstGeom prst="straightConnector1">
            <a:avLst/>
          </a:prstGeom>
          <a:ln w="12700">
            <a:solidFill>
              <a:schemeClr val="accent6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7634" y="5112882"/>
            <a:ext cx="581106" cy="733527"/>
          </a:xfrm>
          <a:prstGeom prst="rect">
            <a:avLst/>
          </a:prstGeom>
        </p:spPr>
      </p:pic>
      <p:cxnSp>
        <p:nvCxnSpPr>
          <p:cNvPr id="10" name="직선 화살표 연결선 9"/>
          <p:cNvCxnSpPr>
            <a:stCxn id="7" idx="3"/>
          </p:cNvCxnSpPr>
          <p:nvPr/>
        </p:nvCxnSpPr>
        <p:spPr>
          <a:xfrm flipH="1" flipV="1">
            <a:off x="3237470" y="4522573"/>
            <a:ext cx="1000718" cy="666520"/>
          </a:xfrm>
          <a:prstGeom prst="straightConnector1">
            <a:avLst/>
          </a:prstGeom>
          <a:ln w="12700">
            <a:solidFill>
              <a:schemeClr val="accent5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V="1">
            <a:off x="3237470" y="4324865"/>
            <a:ext cx="500359" cy="197708"/>
          </a:xfrm>
          <a:prstGeom prst="straightConnector1">
            <a:avLst/>
          </a:prstGeom>
          <a:ln w="12700">
            <a:solidFill>
              <a:schemeClr val="accent5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38906" y="4526007"/>
            <a:ext cx="221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6"/>
                </a:solidFill>
              </a:rPr>
              <a:t>not such important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811" y="4341341"/>
            <a:ext cx="17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5"/>
                </a:solidFill>
              </a:rPr>
              <a:t>very important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2128" y="6273199"/>
            <a:ext cx="2440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/>
              <a:t>http://cyhsu0831.blogspot.kr/2014/09/mmlt.html</a:t>
            </a:r>
            <a:endParaRPr lang="ko-KR" altLang="en-US" sz="800" dirty="0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46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Metropolis Light Transport (MLT)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 smtClean="0"/>
                  <a:t>Algorithm</a:t>
                </a:r>
              </a:p>
              <a:p>
                <a:pPr lvl="1"/>
                <a:r>
                  <a:rPr lang="en-US" altLang="ko-KR" dirty="0" smtClean="0"/>
                  <a:t>From a current </a:t>
                </a:r>
                <a:r>
                  <a:rPr lang="en-US" altLang="ko-KR" b="1" dirty="0" smtClean="0"/>
                  <a:t>path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dirty="0" smtClean="0"/>
                  <a:t>, pick a target </a:t>
                </a:r>
                <a:r>
                  <a:rPr lang="en-US" altLang="ko-KR" b="1" dirty="0" smtClean="0"/>
                  <a:t>path</a:t>
                </a:r>
                <a:r>
                  <a:rPr lang="en-US" altLang="ko-KR" dirty="0" smtClean="0"/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</a:t>
                </a:r>
                <a:r>
                  <a:rPr lang="en-US" altLang="ko-KR" i="1" dirty="0" smtClean="0"/>
                  <a:t>mutated</a:t>
                </a:r>
                <a:r>
                  <a:rPr lang="en-US" altLang="ko-KR" dirty="0" smtClean="0"/>
                  <a:t> path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ko-KR" dirty="0" smtClean="0"/>
              </a:p>
              <a:p>
                <a:pPr lvl="1"/>
                <a:r>
                  <a:rPr lang="en-US" altLang="ko-KR" dirty="0" smtClean="0"/>
                  <a:t>Calculate the acceptance probability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ko-KR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ko-KR" b="0" dirty="0" smtClean="0"/>
                  <a:t> is an </a:t>
                </a:r>
                <a:r>
                  <a:rPr lang="en-US" altLang="ko-KR" dirty="0" smtClean="0"/>
                  <a:t>radiance of path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ko-KR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if accepted,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if rejected</a:t>
                </a:r>
              </a:p>
              <a:p>
                <a:pPr lvl="1"/>
                <a:endParaRPr lang="en-US" altLang="ko-KR" dirty="0"/>
              </a:p>
              <a:p>
                <a:r>
                  <a:rPr lang="en-US" altLang="ko-KR" dirty="0" smtClean="0"/>
                  <a:t>Problem: how to mutate paths (well)?</a:t>
                </a:r>
                <a:endParaRPr lang="ko-KR" altLang="en-US" dirty="0"/>
              </a:p>
            </p:txBody>
          </p:sp>
        </mc:Choice>
        <mc:Fallback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/>
          <p:cNvSpPr/>
          <p:nvPr/>
        </p:nvSpPr>
        <p:spPr>
          <a:xfrm>
            <a:off x="2227282" y="6013561"/>
            <a:ext cx="4679092" cy="313038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해 4"/>
          <p:cNvSpPr/>
          <p:nvPr/>
        </p:nvSpPr>
        <p:spPr>
          <a:xfrm>
            <a:off x="2323070" y="4835610"/>
            <a:ext cx="518984" cy="518984"/>
          </a:xfrm>
          <a:prstGeom prst="sun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4387" y="4728338"/>
            <a:ext cx="581106" cy="733527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 flipH="1">
            <a:off x="4440195" y="5095102"/>
            <a:ext cx="1878227" cy="930962"/>
          </a:xfrm>
          <a:prstGeom prst="straightConnector1">
            <a:avLst/>
          </a:prstGeom>
          <a:ln w="38100">
            <a:solidFill>
              <a:schemeClr val="accent5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 flipV="1">
            <a:off x="2545492" y="5082745"/>
            <a:ext cx="1902940" cy="939115"/>
          </a:xfrm>
          <a:prstGeom prst="straightConnector1">
            <a:avLst/>
          </a:prstGeom>
          <a:ln w="38100">
            <a:solidFill>
              <a:schemeClr val="accent5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4766642" y="5095102"/>
            <a:ext cx="1551780" cy="918459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H="1" flipV="1">
            <a:off x="2545492" y="5091025"/>
            <a:ext cx="2258221" cy="939116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672235" y="5255586"/>
                <a:ext cx="475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235" y="5255586"/>
                <a:ext cx="47538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379308" y="5572221"/>
                <a:ext cx="382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ko-KR" altLang="en-US" dirty="0">
                  <a:solidFill>
                    <a:schemeClr val="accent3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308" y="5572221"/>
                <a:ext cx="38260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184386" y="1902940"/>
                <a:ext cx="2743956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is often symmetric</a:t>
                </a:r>
              </a:p>
              <a:p>
                <a:r>
                  <a:rPr lang="en-US" altLang="ko-KR" dirty="0" smtClean="0"/>
                  <a:t>so that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dirty="0" smtClean="0"/>
              </a:p>
              <a:p>
                <a:r>
                  <a:rPr lang="en-US" altLang="ko-KR" dirty="0" smtClean="0"/>
                  <a:t>(Metropolis method)</a:t>
                </a:r>
                <a:endParaRPr lang="ko-KR" altLang="en-US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386" y="1902940"/>
                <a:ext cx="2743956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1545" t="-2597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1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Primary Sample </a:t>
            </a:r>
            <a:r>
              <a:rPr lang="en-US" altLang="ko-KR" dirty="0" smtClean="0"/>
              <a:t>Space (PSS)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MLT has a hard time to cover all possible mutations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Idea</a:t>
            </a:r>
          </a:p>
          <a:p>
            <a:pPr lvl="1"/>
            <a:r>
              <a:rPr lang="en-US" altLang="ko-KR" dirty="0" smtClean="0"/>
              <a:t>Mutate the paths in another transformed spaces!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75" y="1584037"/>
            <a:ext cx="1721627" cy="177700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79" y="4330457"/>
            <a:ext cx="6639697" cy="1835651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>
            <a:off x="4102443" y="2767914"/>
            <a:ext cx="247135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3608173" y="3369276"/>
            <a:ext cx="247135" cy="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>
            <a:off x="3525875" y="1680519"/>
            <a:ext cx="80" cy="263611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3616411" y="2504303"/>
            <a:ext cx="115329" cy="799070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endCxn id="4" idx="1"/>
          </p:cNvCxnSpPr>
          <p:nvPr/>
        </p:nvCxnSpPr>
        <p:spPr>
          <a:xfrm flipH="1">
            <a:off x="3616411" y="2224216"/>
            <a:ext cx="115329" cy="296562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3616411" y="1812324"/>
            <a:ext cx="115329" cy="471690"/>
          </a:xfrm>
          <a:prstGeom prst="straightConnector1">
            <a:avLst/>
          </a:prstGeom>
          <a:ln w="12700">
            <a:solidFill>
              <a:srgbClr val="FF0000">
                <a:alpha val="50196"/>
              </a:srgbClr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E90E-D3DC-4277-9C97-D81DBBF5976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3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min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eminar" id="{2DCBB3B6-B9EA-4C4A-B858-6FB34D96A5D7}" vid="{CC2F6078-6576-4B12-9E92-80B6771E8E1E}"/>
    </a:ext>
  </a:extLst>
</a:theme>
</file>

<file path=ppt/theme/theme2.xml><?xml version="1.0" encoding="utf-8"?>
<a:theme xmlns:a="http://schemas.openxmlformats.org/drawingml/2006/main" name="1_FreshmenSemina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eshmenSeminar2" id="{396F6994-666C-4758-A272-573B4ABF1359}" vid="{6BD3C9B6-433D-4E7E-920F-97AB7FD93847}"/>
    </a:ext>
  </a:extLst>
</a:theme>
</file>

<file path=ppt/theme/theme3.xml><?xml version="1.0" encoding="utf-8"?>
<a:theme xmlns:a="http://schemas.openxmlformats.org/drawingml/2006/main" name="FreshmenSemina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eshmenSeminar2" id="{396F6994-666C-4758-A272-573B4ABF1359}" vid="{6BD3C9B6-433D-4E7E-920F-97AB7FD93847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seminar</Template>
  <TotalTime>852</TotalTime>
  <Words>1066</Words>
  <Application>Microsoft Office PowerPoint</Application>
  <PresentationFormat>화면 슬라이드 쇼(4:3)</PresentationFormat>
  <Paragraphs>401</Paragraphs>
  <Slides>42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42</vt:i4>
      </vt:variant>
    </vt:vector>
  </HeadingPairs>
  <TitlesOfParts>
    <vt:vector size="49" baseType="lpstr">
      <vt:lpstr>맑은 고딕</vt:lpstr>
      <vt:lpstr>Arial</vt:lpstr>
      <vt:lpstr>Cambria Math</vt:lpstr>
      <vt:lpstr>Tahoma</vt:lpstr>
      <vt:lpstr>seminar</vt:lpstr>
      <vt:lpstr>1_FreshmenSeminar2</vt:lpstr>
      <vt:lpstr>FreshmenSeminar2</vt:lpstr>
      <vt:lpstr>Ray Tracing via Markov Chain Monte-Carlo Method</vt:lpstr>
      <vt:lpstr>Contents</vt:lpstr>
      <vt:lpstr>Metropolis-Hastings (MH) Method</vt:lpstr>
      <vt:lpstr>Metropolis-Hastings (MH) Method</vt:lpstr>
      <vt:lpstr>Metropolis-Hastings (MH) Method</vt:lpstr>
      <vt:lpstr>Metropolis-Hastings (MH) Method</vt:lpstr>
      <vt:lpstr>Metropolis Light Transport (MLT)</vt:lpstr>
      <vt:lpstr>Metropolis Light Transport (MLT)</vt:lpstr>
      <vt:lpstr>Primary Sample Space (PSS)</vt:lpstr>
      <vt:lpstr>Primary Sample Space (PSS)</vt:lpstr>
      <vt:lpstr>Primary Sample Space (PSS)</vt:lpstr>
      <vt:lpstr>Multiplexed Metropolis Light Transport </vt:lpstr>
      <vt:lpstr>Multiple Importance Sampling (MIS)</vt:lpstr>
      <vt:lpstr>Multiple Importance Sampling (MIS)</vt:lpstr>
      <vt:lpstr>Multiple Importance Sampling (MIS)</vt:lpstr>
      <vt:lpstr>Pros and Cons</vt:lpstr>
      <vt:lpstr>Expanding Primary Sample Space</vt:lpstr>
      <vt:lpstr>Expanding Primary Sample Space</vt:lpstr>
      <vt:lpstr>Expanding Primary Sample Space</vt:lpstr>
      <vt:lpstr>Expanding Primary Sample Space</vt:lpstr>
      <vt:lpstr>Expanding Primary Sample Space</vt:lpstr>
      <vt:lpstr>Multiplexed MLT (MMLT)</vt:lpstr>
      <vt:lpstr>Overall Algorithm</vt:lpstr>
      <vt:lpstr>Experiment</vt:lpstr>
      <vt:lpstr>Experiment</vt:lpstr>
      <vt:lpstr>Experiment ‒ Door</vt:lpstr>
      <vt:lpstr>Experiment</vt:lpstr>
      <vt:lpstr>Robust Adaptive Photon Tracing Using Photon Path Visibility</vt:lpstr>
      <vt:lpstr>Problem Statement</vt:lpstr>
      <vt:lpstr>Problem Statement</vt:lpstr>
      <vt:lpstr>More Problem Statement</vt:lpstr>
      <vt:lpstr>Applying Metropolis Method</vt:lpstr>
      <vt:lpstr>Replica Exchange Monte-Carlo</vt:lpstr>
      <vt:lpstr>Replica Exchange Monte-Carlo</vt:lpstr>
      <vt:lpstr>Replica Exchange Monte-Carlo</vt:lpstr>
      <vt:lpstr>Overall Algorithm</vt:lpstr>
      <vt:lpstr>Experiment</vt:lpstr>
      <vt:lpstr>Experiment</vt:lpstr>
      <vt:lpstr>Experiment</vt:lpstr>
      <vt:lpstr>Experiment</vt:lpstr>
      <vt:lpstr>Thank you!</vt:lpstr>
      <vt:lpstr>Quiz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jphong</dc:creator>
  <cp:lastModifiedBy>jphong</cp:lastModifiedBy>
  <cp:revision>74</cp:revision>
  <dcterms:created xsi:type="dcterms:W3CDTF">2016-06-06T17:46:21Z</dcterms:created>
  <dcterms:modified xsi:type="dcterms:W3CDTF">2016-06-07T07:58:59Z</dcterms:modified>
</cp:coreProperties>
</file>