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handoutMasterIdLst>
    <p:handoutMasterId r:id="rId45"/>
  </p:handoutMasterIdLst>
  <p:sldIdLst>
    <p:sldId id="257" r:id="rId2"/>
    <p:sldId id="258" r:id="rId3"/>
    <p:sldId id="260" r:id="rId4"/>
    <p:sldId id="262" r:id="rId5"/>
    <p:sldId id="263" r:id="rId6"/>
    <p:sldId id="266" r:id="rId7"/>
    <p:sldId id="264" r:id="rId8"/>
    <p:sldId id="268" r:id="rId9"/>
    <p:sldId id="269" r:id="rId10"/>
    <p:sldId id="270" r:id="rId11"/>
    <p:sldId id="265" r:id="rId12"/>
    <p:sldId id="267" r:id="rId13"/>
    <p:sldId id="272" r:id="rId14"/>
    <p:sldId id="273" r:id="rId15"/>
    <p:sldId id="274" r:id="rId16"/>
    <p:sldId id="275" r:id="rId17"/>
    <p:sldId id="277" r:id="rId18"/>
    <p:sldId id="281" r:id="rId19"/>
    <p:sldId id="282" r:id="rId20"/>
    <p:sldId id="283" r:id="rId21"/>
    <p:sldId id="284" r:id="rId22"/>
    <p:sldId id="278" r:id="rId23"/>
    <p:sldId id="279" r:id="rId24"/>
    <p:sldId id="285" r:id="rId25"/>
    <p:sldId id="291" r:id="rId26"/>
    <p:sldId id="288" r:id="rId27"/>
    <p:sldId id="294" r:id="rId28"/>
    <p:sldId id="293" r:id="rId29"/>
    <p:sldId id="295" r:id="rId30"/>
    <p:sldId id="296" r:id="rId31"/>
    <p:sldId id="297" r:id="rId32"/>
    <p:sldId id="289" r:id="rId33"/>
    <p:sldId id="301" r:id="rId34"/>
    <p:sldId id="300" r:id="rId35"/>
    <p:sldId id="302" r:id="rId36"/>
    <p:sldId id="303" r:id="rId37"/>
    <p:sldId id="304" r:id="rId38"/>
    <p:sldId id="305" r:id="rId39"/>
    <p:sldId id="306" r:id="rId40"/>
    <p:sldId id="307" r:id="rId41"/>
    <p:sldId id="299" r:id="rId42"/>
    <p:sldId id="298" r:id="rId43"/>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71" autoAdjust="0"/>
    <p:restoredTop sz="78347" autoAdjust="0"/>
  </p:normalViewPr>
  <p:slideViewPr>
    <p:cSldViewPr snapToGrid="0">
      <p:cViewPr varScale="1">
        <p:scale>
          <a:sx n="132" d="100"/>
          <a:sy n="132" d="100"/>
        </p:scale>
        <p:origin x="2604" y="12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1"/>
            <a:ext cx="2945587" cy="498499"/>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sz="quarter" idx="1"/>
          </p:nvPr>
        </p:nvSpPr>
        <p:spPr>
          <a:xfrm>
            <a:off x="3849915" y="1"/>
            <a:ext cx="2946674" cy="498499"/>
          </a:xfrm>
          <a:prstGeom prst="rect">
            <a:avLst/>
          </a:prstGeom>
        </p:spPr>
        <p:txBody>
          <a:bodyPr vert="horz" lIns="91440" tIns="45720" rIns="91440" bIns="45720" rtlCol="0"/>
          <a:lstStyle>
            <a:lvl1pPr algn="r">
              <a:defRPr sz="1200"/>
            </a:lvl1pPr>
          </a:lstStyle>
          <a:p>
            <a:fld id="{6A6C34E3-C8CD-4620-9796-86317E053220}" type="datetimeFigureOut">
              <a:rPr lang="ko-KR" altLang="en-US" smtClean="0"/>
              <a:t>2016-05-31</a:t>
            </a:fld>
            <a:endParaRPr lang="ko-KR" altLang="en-US"/>
          </a:p>
        </p:txBody>
      </p:sp>
      <p:sp>
        <p:nvSpPr>
          <p:cNvPr id="4" name="바닥글 개체 틀 3"/>
          <p:cNvSpPr>
            <a:spLocks noGrp="1"/>
          </p:cNvSpPr>
          <p:nvPr>
            <p:ph type="ftr" sz="quarter" idx="2"/>
          </p:nvPr>
        </p:nvSpPr>
        <p:spPr>
          <a:xfrm>
            <a:off x="0" y="9429728"/>
            <a:ext cx="2945587" cy="49849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p:cNvSpPr>
            <a:spLocks noGrp="1"/>
          </p:cNvSpPr>
          <p:nvPr>
            <p:ph type="sldNum" sz="quarter" idx="3"/>
          </p:nvPr>
        </p:nvSpPr>
        <p:spPr>
          <a:xfrm>
            <a:off x="3849915" y="9429728"/>
            <a:ext cx="2946674" cy="498497"/>
          </a:xfrm>
          <a:prstGeom prst="rect">
            <a:avLst/>
          </a:prstGeom>
        </p:spPr>
        <p:txBody>
          <a:bodyPr vert="horz" lIns="91440" tIns="45720" rIns="91440" bIns="45720" rtlCol="0" anchor="b"/>
          <a:lstStyle>
            <a:lvl1pPr algn="r">
              <a:defRPr sz="1200"/>
            </a:lvl1pPr>
          </a:lstStyle>
          <a:p>
            <a:fld id="{1667A9B8-7B82-47D5-8F8E-1D76DF0ABFE1}" type="slidenum">
              <a:rPr lang="ko-KR" altLang="en-US" smtClean="0"/>
              <a:t>‹#›</a:t>
            </a:fld>
            <a:endParaRPr lang="ko-KR" altLang="en-US"/>
          </a:p>
        </p:txBody>
      </p:sp>
    </p:spTree>
    <p:extLst>
      <p:ext uri="{BB962C8B-B14F-4D97-AF65-F5344CB8AC3E}">
        <p14:creationId xmlns:p14="http://schemas.microsoft.com/office/powerpoint/2010/main" val="339823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1"/>
            <a:ext cx="2945587" cy="498499"/>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49915" y="1"/>
            <a:ext cx="2946674" cy="498499"/>
          </a:xfrm>
          <a:prstGeom prst="rect">
            <a:avLst/>
          </a:prstGeom>
        </p:spPr>
        <p:txBody>
          <a:bodyPr vert="horz" lIns="91440" tIns="45720" rIns="91440" bIns="45720" rtlCol="0"/>
          <a:lstStyle>
            <a:lvl1pPr algn="r">
              <a:defRPr sz="1200"/>
            </a:lvl1pPr>
          </a:lstStyle>
          <a:p>
            <a:fld id="{568CF5EB-FC1B-412D-B6A0-43AB6F50BB51}" type="datetimeFigureOut">
              <a:rPr lang="ko-KR" altLang="en-US" smtClean="0"/>
              <a:t>2016-05-31</a:t>
            </a:fld>
            <a:endParaRPr lang="ko-KR" altLang="en-US"/>
          </a:p>
        </p:txBody>
      </p:sp>
      <p:sp>
        <p:nvSpPr>
          <p:cNvPr id="4" name="슬라이드 이미지 개체 틀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79333" y="4778626"/>
            <a:ext cx="5439010" cy="3909152"/>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9429728"/>
            <a:ext cx="2945587" cy="49849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49915" y="9429728"/>
            <a:ext cx="2946674" cy="498497"/>
          </a:xfrm>
          <a:prstGeom prst="rect">
            <a:avLst/>
          </a:prstGeom>
        </p:spPr>
        <p:txBody>
          <a:bodyPr vert="horz" lIns="91440" tIns="45720" rIns="91440" bIns="45720" rtlCol="0" anchor="b"/>
          <a:lstStyle>
            <a:lvl1pPr algn="r">
              <a:defRPr sz="1200"/>
            </a:lvl1pPr>
          </a:lstStyle>
          <a:p>
            <a:fld id="{4F6FACDC-2761-4F69-A09B-455966D9289E}" type="slidenum">
              <a:rPr lang="ko-KR" altLang="en-US" smtClean="0"/>
              <a:t>‹#›</a:t>
            </a:fld>
            <a:endParaRPr lang="ko-KR" altLang="en-US"/>
          </a:p>
        </p:txBody>
      </p:sp>
    </p:spTree>
    <p:extLst>
      <p:ext uri="{BB962C8B-B14F-4D97-AF65-F5344CB8AC3E}">
        <p14:creationId xmlns:p14="http://schemas.microsoft.com/office/powerpoint/2010/main" val="2945944196"/>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0907AC48-ABDF-4104-9793-0F9195B04F44}" type="slidenum">
              <a:rPr lang="ko-KR" altLang="en-US" smtClean="0"/>
              <a:t>1</a:t>
            </a:fld>
            <a:endParaRPr lang="ko-KR" altLang="en-US"/>
          </a:p>
        </p:txBody>
      </p:sp>
    </p:spTree>
    <p:extLst>
      <p:ext uri="{BB962C8B-B14F-4D97-AF65-F5344CB8AC3E}">
        <p14:creationId xmlns:p14="http://schemas.microsoft.com/office/powerpoint/2010/main" val="1482857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dirty="0" smtClean="0"/>
              <a:t>Here’s the recovered</a:t>
            </a:r>
            <a:r>
              <a:rPr lang="en-US" altLang="ko-KR" baseline="0" dirty="0" smtClean="0"/>
              <a:t> 3D model color-coded. </a:t>
            </a:r>
            <a:endParaRPr lang="en-US" altLang="ko-KR" dirty="0" smtClean="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10</a:t>
            </a:fld>
            <a:endParaRPr lang="ko-KR" altLang="en-US"/>
          </a:p>
        </p:txBody>
      </p:sp>
    </p:spTree>
    <p:extLst>
      <p:ext uri="{BB962C8B-B14F-4D97-AF65-F5344CB8AC3E}">
        <p14:creationId xmlns:p14="http://schemas.microsoft.com/office/powerpoint/2010/main" val="2366950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We have</a:t>
            </a:r>
            <a:r>
              <a:rPr lang="en-US" altLang="ko-KR" dirty="0" smtClean="0"/>
              <a:t> shown</a:t>
            </a:r>
            <a:r>
              <a:rPr lang="en-US" altLang="ko-KR" baseline="0" dirty="0" smtClean="0"/>
              <a:t> how to reconstruct a geometric representation of a scene from a single image. </a:t>
            </a:r>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baseline="0" dirty="0" smtClean="0"/>
              <a:t>So let’s move on next step.</a:t>
            </a:r>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11</a:t>
            </a:fld>
            <a:endParaRPr lang="ko-KR" altLang="en-US"/>
          </a:p>
        </p:txBody>
      </p:sp>
    </p:spTree>
    <p:extLst>
      <p:ext uri="{BB962C8B-B14F-4D97-AF65-F5344CB8AC3E}">
        <p14:creationId xmlns:p14="http://schemas.microsoft.com/office/powerpoint/2010/main" val="1657281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Paper’s author made a rendered</a:t>
            </a:r>
            <a:r>
              <a:rPr lang="en-US" altLang="ko-KR" baseline="0" dirty="0" smtClean="0"/>
              <a:t> scene, because it makes inserted objects more realistic.</a:t>
            </a:r>
          </a:p>
          <a:p>
            <a:r>
              <a:rPr lang="en-US" altLang="ko-KR" baseline="0" dirty="0" smtClean="0"/>
              <a:t>To rendering scene, system need surface properties and lighting parameters.</a:t>
            </a:r>
          </a:p>
          <a:p>
            <a:r>
              <a:rPr lang="en-US" altLang="ko-KR" baseline="0" dirty="0" smtClean="0"/>
              <a:t>In this paper, system use a auto-material estimation, which is similar as </a:t>
            </a:r>
            <a:r>
              <a:rPr lang="en-US" altLang="ko-KR" baseline="0" dirty="0" err="1" smtClean="0"/>
              <a:t>Retinex</a:t>
            </a:r>
            <a:r>
              <a:rPr lang="en-US" altLang="ko-KR" baseline="0" dirty="0" smtClean="0"/>
              <a:t> method.</a:t>
            </a:r>
            <a:endParaRPr lang="en-US" altLang="ko-KR" baseline="0"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12</a:t>
            </a:fld>
            <a:endParaRPr lang="ko-KR" altLang="en-US"/>
          </a:p>
        </p:txBody>
      </p:sp>
    </p:spTree>
    <p:extLst>
      <p:ext uri="{BB962C8B-B14F-4D97-AF65-F5344CB8AC3E}">
        <p14:creationId xmlns:p14="http://schemas.microsoft.com/office/powerpoint/2010/main" val="279984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And estimate lighting</a:t>
            </a:r>
            <a:r>
              <a:rPr lang="en-US" altLang="ko-KR" baseline="0" dirty="0" smtClean="0"/>
              <a:t> parameters, This is one of the most important parts of this system.</a:t>
            </a:r>
          </a:p>
          <a:p>
            <a:r>
              <a:rPr lang="en-US" altLang="ko-KR" baseline="0" dirty="0" smtClean="0"/>
              <a:t>Because getting the lighting can generate big difference between a real image and rendered image.</a:t>
            </a:r>
          </a:p>
          <a:p>
            <a:r>
              <a:rPr lang="en-US" altLang="ko-KR" dirty="0" smtClean="0"/>
              <a:t>First generate a bounding geometry. red dotted</a:t>
            </a:r>
            <a:r>
              <a:rPr lang="en-US" altLang="ko-KR" baseline="0" dirty="0" smtClean="0"/>
              <a:t> </a:t>
            </a:r>
            <a:r>
              <a:rPr lang="en-US" altLang="ko-KR" dirty="0" smtClean="0"/>
              <a:t>line is that.</a:t>
            </a:r>
            <a:endParaRPr lang="en-US" altLang="ko-KR" baseline="0" dirty="0" smtClean="0"/>
          </a:p>
          <a:p>
            <a:r>
              <a:rPr lang="en-US" altLang="ko-KR" baseline="0" dirty="0" smtClean="0"/>
              <a:t>And the user indicate roughly where the light sources are in the image, then the system naively initialize the light source intensity. </a:t>
            </a:r>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13</a:t>
            </a:fld>
            <a:endParaRPr lang="ko-KR" altLang="en-US"/>
          </a:p>
        </p:txBody>
      </p:sp>
    </p:spTree>
    <p:extLst>
      <p:ext uri="{BB962C8B-B14F-4D97-AF65-F5344CB8AC3E}">
        <p14:creationId xmlns:p14="http://schemas.microsoft.com/office/powerpoint/2010/main" val="913053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But system can only approximates the initial value, so there are some errors in initial rendering.</a:t>
            </a:r>
          </a:p>
          <a:p>
            <a:r>
              <a:rPr lang="en-US" altLang="ko-KR" baseline="0" dirty="0" smtClean="0"/>
              <a:t>So to optimize lighting parameter value, System adjusts lighting parameters so that the input and rendered images have similar appearance.</a:t>
            </a:r>
          </a:p>
          <a:p>
            <a:r>
              <a:rPr lang="en-US" altLang="ko-KR" baseline="0" dirty="0" smtClean="0"/>
              <a:t>As you can see, the final rendered result looks much more like the input than initial rendered result.</a:t>
            </a:r>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14</a:t>
            </a:fld>
            <a:endParaRPr lang="ko-KR" altLang="en-US"/>
          </a:p>
        </p:txBody>
      </p:sp>
    </p:spTree>
    <p:extLst>
      <p:ext uri="{BB962C8B-B14F-4D97-AF65-F5344CB8AC3E}">
        <p14:creationId xmlns:p14="http://schemas.microsoft.com/office/powerpoint/2010/main" val="451714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Here’s another</a:t>
            </a:r>
            <a:r>
              <a:rPr lang="en-US" altLang="ko-KR" baseline="0" dirty="0" smtClean="0"/>
              <a:t> example. Left is an initial result using the initial lighting parameters, and right is an refined result using the optimized lighting parameters. In the left image, objects are much too bright, but right image, objects are much more natural. So lighting parameters are very important in this technique.</a:t>
            </a:r>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15</a:t>
            </a:fld>
            <a:endParaRPr lang="ko-KR" altLang="en-US"/>
          </a:p>
        </p:txBody>
      </p:sp>
    </p:spTree>
    <p:extLst>
      <p:ext uri="{BB962C8B-B14F-4D97-AF65-F5344CB8AC3E}">
        <p14:creationId xmlns:p14="http://schemas.microsoft.com/office/powerpoint/2010/main" val="3038589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Now we have an estimated 3D model of the scene, so let’s</a:t>
            </a:r>
            <a:r>
              <a:rPr lang="en-US" altLang="ko-KR" baseline="0" dirty="0" smtClean="0"/>
              <a:t> go final procedure.</a:t>
            </a:r>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16</a:t>
            </a:fld>
            <a:endParaRPr lang="ko-KR" altLang="en-US"/>
          </a:p>
        </p:txBody>
      </p:sp>
    </p:spTree>
    <p:extLst>
      <p:ext uri="{BB962C8B-B14F-4D97-AF65-F5344CB8AC3E}">
        <p14:creationId xmlns:p14="http://schemas.microsoft.com/office/powerpoint/2010/main" val="3919455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After the scene has been rendered, we need to composite the objects into the rendered scene.</a:t>
            </a:r>
          </a:p>
          <a:p>
            <a:r>
              <a:rPr lang="en-US" altLang="ko-KR" baseline="0" dirty="0" smtClean="0"/>
              <a:t>Paper’s author do this by using the additive differential technique proposed by </a:t>
            </a:r>
            <a:r>
              <a:rPr lang="en-US" altLang="ko-KR" baseline="0" dirty="0" err="1" smtClean="0"/>
              <a:t>Debevec</a:t>
            </a:r>
            <a:r>
              <a:rPr lang="en-US" altLang="ko-KR" baseline="0" dirty="0" smtClean="0"/>
              <a:t>.</a:t>
            </a:r>
          </a:p>
          <a:p>
            <a:r>
              <a:rPr lang="en-US" altLang="ko-KR" baseline="0" dirty="0" smtClean="0"/>
              <a:t>This technique equation has two terms. The first term places pixels from the rendered image that are occupied by an inserted object.</a:t>
            </a:r>
          </a:p>
          <a:p>
            <a:r>
              <a:rPr lang="en-US" altLang="ko-KR" baseline="0" dirty="0" smtClean="0"/>
              <a:t>And the second term ensures the influence of light source to the object. In other words, second terms makes the shadows and bounced light from the rendered image.</a:t>
            </a:r>
          </a:p>
          <a:p>
            <a:r>
              <a:rPr lang="en-US" altLang="ko-KR" baseline="0" dirty="0" smtClean="0"/>
              <a:t>By using this technique, object can be inserted to the scene.</a:t>
            </a:r>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17</a:t>
            </a:fld>
            <a:endParaRPr lang="ko-KR" altLang="en-US"/>
          </a:p>
        </p:txBody>
      </p:sp>
    </p:spTree>
    <p:extLst>
      <p:ext uri="{BB962C8B-B14F-4D97-AF65-F5344CB8AC3E}">
        <p14:creationId xmlns:p14="http://schemas.microsoft.com/office/powerpoint/2010/main" val="3714074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OK.</a:t>
            </a:r>
            <a:r>
              <a:rPr lang="en-US" altLang="ko-KR" baseline="0" dirty="0" smtClean="0"/>
              <a:t> Then I will show you some results.</a:t>
            </a:r>
            <a:endParaRPr lang="en-US" altLang="ko-KR" dirty="0" smtClean="0"/>
          </a:p>
          <a:p>
            <a:r>
              <a:rPr lang="en-US" altLang="ko-KR" dirty="0" smtClean="0"/>
              <a:t>This is a before image.</a:t>
            </a:r>
            <a:endParaRPr lang="en-US" altLang="ko-KR" baseline="0" dirty="0" smtClean="0"/>
          </a:p>
          <a:p>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18</a:t>
            </a:fld>
            <a:endParaRPr lang="ko-KR" altLang="en-US"/>
          </a:p>
        </p:txBody>
      </p:sp>
    </p:spTree>
    <p:extLst>
      <p:ext uri="{BB962C8B-B14F-4D97-AF65-F5344CB8AC3E}">
        <p14:creationId xmlns:p14="http://schemas.microsoft.com/office/powerpoint/2010/main" val="1103895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And this is the after image using some objects.</a:t>
            </a:r>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19</a:t>
            </a:fld>
            <a:endParaRPr lang="ko-KR" altLang="en-US"/>
          </a:p>
        </p:txBody>
      </p:sp>
    </p:spTree>
    <p:extLst>
      <p:ext uri="{BB962C8B-B14F-4D97-AF65-F5344CB8AC3E}">
        <p14:creationId xmlns:p14="http://schemas.microsoft.com/office/powerpoint/2010/main" val="822252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My first</a:t>
            </a:r>
            <a:r>
              <a:rPr lang="en-US" altLang="ko-KR" baseline="0" dirty="0" smtClean="0"/>
              <a:t> presentation paper is Rendering Synthetic Objects into Legacy Photographs .</a:t>
            </a:r>
          </a:p>
          <a:p>
            <a:r>
              <a:rPr lang="en-US" altLang="ko-KR" baseline="0" dirty="0" smtClean="0"/>
              <a:t>And My second presentation paper is SURE-based Optimization for adaptive sampling and reconstruction.</a:t>
            </a:r>
          </a:p>
          <a:p>
            <a:r>
              <a:rPr lang="en-US" altLang="ko-KR" baseline="0" dirty="0" smtClean="0"/>
              <a:t>Most of slides are made by me, and most of pictures are from author’s paper.</a:t>
            </a:r>
          </a:p>
          <a:p>
            <a:r>
              <a:rPr lang="en-US" altLang="ko-KR" baseline="0" dirty="0" smtClean="0"/>
              <a:t>Let’s start with the first paper.</a:t>
            </a:r>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2</a:t>
            </a:fld>
            <a:endParaRPr lang="ko-KR" altLang="en-US"/>
          </a:p>
        </p:txBody>
      </p:sp>
    </p:spTree>
    <p:extLst>
      <p:ext uri="{BB962C8B-B14F-4D97-AF65-F5344CB8AC3E}">
        <p14:creationId xmlns:p14="http://schemas.microsoft.com/office/powerpoint/2010/main" val="3899527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This is the before image.</a:t>
            </a:r>
          </a:p>
          <a:p>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20</a:t>
            </a:fld>
            <a:endParaRPr lang="ko-KR" altLang="en-US"/>
          </a:p>
        </p:txBody>
      </p:sp>
    </p:spTree>
    <p:extLst>
      <p:ext uri="{BB962C8B-B14F-4D97-AF65-F5344CB8AC3E}">
        <p14:creationId xmlns:p14="http://schemas.microsoft.com/office/powerpoint/2010/main" val="734010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Using very popular dragon, the system made this after image.</a:t>
            </a:r>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21</a:t>
            </a:fld>
            <a:endParaRPr lang="ko-KR" altLang="en-US"/>
          </a:p>
        </p:txBody>
      </p:sp>
    </p:spTree>
    <p:extLst>
      <p:ext uri="{BB962C8B-B14F-4D97-AF65-F5344CB8AC3E}">
        <p14:creationId xmlns:p14="http://schemas.microsoft.com/office/powerpoint/2010/main" val="1909102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Here’s the before</a:t>
            </a:r>
            <a:r>
              <a:rPr lang="en-US" altLang="ko-KR" baseline="0" dirty="0" smtClean="0"/>
              <a:t> and after.</a:t>
            </a:r>
          </a:p>
          <a:p>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22</a:t>
            </a:fld>
            <a:endParaRPr lang="ko-KR" altLang="en-US"/>
          </a:p>
        </p:txBody>
      </p:sp>
    </p:spTree>
    <p:extLst>
      <p:ext uri="{BB962C8B-B14F-4D97-AF65-F5344CB8AC3E}">
        <p14:creationId xmlns:p14="http://schemas.microsoft.com/office/powerpoint/2010/main" val="1260172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But there are some problems</a:t>
            </a:r>
            <a:r>
              <a:rPr lang="en-US" altLang="ko-KR" baseline="0" dirty="0" smtClean="0"/>
              <a:t> with this image.</a:t>
            </a:r>
          </a:p>
          <a:p>
            <a:r>
              <a:rPr lang="en-US" altLang="ko-KR" baseline="0" dirty="0" smtClean="0"/>
              <a:t>For example, you can see some red dots in the shadow.</a:t>
            </a:r>
            <a:endParaRPr lang="en-US" altLang="ko-KR" baseline="0" dirty="0"/>
          </a:p>
          <a:p>
            <a:r>
              <a:rPr lang="en-US" altLang="ko-KR" baseline="0" dirty="0" smtClean="0"/>
              <a:t>and on the sphere, there is a some odd round shadow.</a:t>
            </a:r>
          </a:p>
          <a:p>
            <a:r>
              <a:rPr lang="en-US" altLang="ko-KR" baseline="0" dirty="0" smtClean="0"/>
              <a:t>So that’s the limitation of this paper.</a:t>
            </a:r>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23</a:t>
            </a:fld>
            <a:endParaRPr lang="ko-KR" altLang="en-US"/>
          </a:p>
        </p:txBody>
      </p:sp>
    </p:spTree>
    <p:extLst>
      <p:ext uri="{BB962C8B-B14F-4D97-AF65-F5344CB8AC3E}">
        <p14:creationId xmlns:p14="http://schemas.microsoft.com/office/powerpoint/2010/main" val="19655730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I will move on the second paper. The</a:t>
            </a:r>
            <a:r>
              <a:rPr lang="en-US" altLang="ko-KR" baseline="0" dirty="0" smtClean="0"/>
              <a:t> second paper’s topic starts at problem of Monte Carlo integration.</a:t>
            </a:r>
          </a:p>
          <a:p>
            <a:r>
              <a:rPr lang="en-US" altLang="ko-KR" baseline="0" dirty="0" smtClean="0"/>
              <a:t>If we do not use enough samples, result will look noisy because of variances.</a:t>
            </a:r>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24</a:t>
            </a:fld>
            <a:endParaRPr lang="ko-KR" altLang="en-US"/>
          </a:p>
        </p:txBody>
      </p:sp>
    </p:spTree>
    <p:extLst>
      <p:ext uri="{BB962C8B-B14F-4D97-AF65-F5344CB8AC3E}">
        <p14:creationId xmlns:p14="http://schemas.microsoft.com/office/powerpoint/2010/main" val="3161470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So,</a:t>
            </a:r>
            <a:r>
              <a:rPr lang="en-US" altLang="ko-KR" baseline="0" dirty="0" smtClean="0"/>
              <a:t> if we use adaptive sampling and filtering the image, then it can produce more good quality result.</a:t>
            </a:r>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25</a:t>
            </a:fld>
            <a:endParaRPr lang="ko-KR" altLang="en-US"/>
          </a:p>
        </p:txBody>
      </p:sp>
    </p:spTree>
    <p:extLst>
      <p:ext uri="{BB962C8B-B14F-4D97-AF65-F5344CB8AC3E}">
        <p14:creationId xmlns:p14="http://schemas.microsoft.com/office/powerpoint/2010/main" val="42505700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To</a:t>
            </a:r>
            <a:r>
              <a:rPr lang="en-US" altLang="ko-KR" baseline="0" dirty="0" smtClean="0"/>
              <a:t> solve Monte Carlo noise problem, we need to know estimating the error.</a:t>
            </a:r>
            <a:endParaRPr lang="en-US" altLang="ko-KR" dirty="0" smtClean="0"/>
          </a:p>
          <a:p>
            <a:r>
              <a:rPr lang="en-US" altLang="ko-KR" dirty="0" smtClean="0"/>
              <a:t>Here,</a:t>
            </a:r>
            <a:r>
              <a:rPr lang="en-US" altLang="ko-KR" baseline="0" dirty="0" smtClean="0"/>
              <a:t> each cell represents a pixel.</a:t>
            </a:r>
          </a:p>
          <a:p>
            <a:r>
              <a:rPr lang="en-US" altLang="ko-KR" baseline="0" dirty="0" smtClean="0"/>
              <a:t>For each pixel, there are several samples.</a:t>
            </a:r>
          </a:p>
          <a:p>
            <a:r>
              <a:rPr lang="en-US" altLang="ko-KR" dirty="0" smtClean="0"/>
              <a:t>y is</a:t>
            </a:r>
            <a:r>
              <a:rPr lang="en-US" altLang="ko-KR" baseline="0" dirty="0" smtClean="0"/>
              <a:t> the pixel value reconstructed from samples.</a:t>
            </a:r>
          </a:p>
          <a:p>
            <a:r>
              <a:rPr lang="en-US" altLang="ko-KR" baseline="0" dirty="0" smtClean="0"/>
              <a:t>sigma is the variance between sample and pixel value.</a:t>
            </a:r>
          </a:p>
          <a:p>
            <a:r>
              <a:rPr lang="en-US" altLang="ko-KR" baseline="0" dirty="0" smtClean="0"/>
              <a:t>If infinitely many samples are used, then the estimated pixel value y would converge to the true pixel value.</a:t>
            </a:r>
          </a:p>
          <a:p>
            <a:r>
              <a:rPr lang="en-US" altLang="ko-KR" baseline="0" dirty="0" smtClean="0"/>
              <a:t>it called x.</a:t>
            </a:r>
          </a:p>
          <a:p>
            <a:r>
              <a:rPr lang="en-US" altLang="ko-KR" dirty="0" smtClean="0"/>
              <a:t>But, we can only take</a:t>
            </a:r>
            <a:r>
              <a:rPr lang="en-US" altLang="ko-KR" baseline="0" dirty="0" smtClean="0"/>
              <a:t> a limited number of samples.</a:t>
            </a:r>
          </a:p>
          <a:p>
            <a:r>
              <a:rPr lang="en-US" altLang="ko-KR" baseline="0" dirty="0" smtClean="0"/>
              <a:t>When the number of samples are not sufficient, the approximation could be bad.</a:t>
            </a:r>
          </a:p>
          <a:p>
            <a:r>
              <a:rPr lang="en-US" altLang="ko-KR" baseline="0" dirty="0" smtClean="0"/>
              <a:t>That is what we called noise.</a:t>
            </a:r>
          </a:p>
          <a:p>
            <a:endParaRPr lang="en-US" altLang="ko-KR" baseline="0" dirty="0" smtClean="0"/>
          </a:p>
          <a:p>
            <a:r>
              <a:rPr lang="en-US" altLang="ko-KR" baseline="0" dirty="0" smtClean="0"/>
              <a:t>To address the problem of noise, we need to use x.</a:t>
            </a:r>
          </a:p>
          <a:p>
            <a:r>
              <a:rPr lang="en-US" altLang="ko-KR" baseline="0" dirty="0" smtClean="0"/>
              <a:t>However, we cannot use x because sample number is limited.</a:t>
            </a:r>
          </a:p>
          <a:p>
            <a:r>
              <a:rPr lang="en-US" altLang="ko-KR" baseline="0" dirty="0" smtClean="0"/>
              <a:t>So we use a filter to average pixels to have a more good estimation.</a:t>
            </a:r>
          </a:p>
          <a:p>
            <a:r>
              <a:rPr lang="en-US" altLang="ko-KR" baseline="0" dirty="0" smtClean="0"/>
              <a:t>The filter f is like that.</a:t>
            </a:r>
          </a:p>
          <a:p>
            <a:endParaRPr lang="en-US" altLang="ko-KR" baseline="0" dirty="0" smtClean="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26</a:t>
            </a:fld>
            <a:endParaRPr lang="ko-KR" altLang="en-US"/>
          </a:p>
        </p:txBody>
      </p:sp>
    </p:spTree>
    <p:extLst>
      <p:ext uri="{BB962C8B-B14F-4D97-AF65-F5344CB8AC3E}">
        <p14:creationId xmlns:p14="http://schemas.microsoft.com/office/powerpoint/2010/main" val="3735457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In this case, cross bilateral filters are used. That filter means weighted average of neighboring pixels.</a:t>
            </a:r>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27</a:t>
            </a:fld>
            <a:endParaRPr lang="ko-KR" altLang="en-US"/>
          </a:p>
        </p:txBody>
      </p:sp>
    </p:spTree>
    <p:extLst>
      <p:ext uri="{BB962C8B-B14F-4D97-AF65-F5344CB8AC3E}">
        <p14:creationId xmlns:p14="http://schemas.microsoft.com/office/powerpoint/2010/main" val="2957320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Now we have shown x, y, sigma</a:t>
            </a:r>
            <a:r>
              <a:rPr lang="en-US" altLang="ko-KR" baseline="0" dirty="0" smtClean="0"/>
              <a:t> and filter f.</a:t>
            </a:r>
          </a:p>
          <a:p>
            <a:r>
              <a:rPr lang="en-US" altLang="ko-KR" dirty="0" smtClean="0"/>
              <a:t>So we</a:t>
            </a:r>
            <a:r>
              <a:rPr lang="en-US" altLang="ko-KR" baseline="0" dirty="0" smtClean="0"/>
              <a:t> need to estimate the error of the filtered pixel value f y to the true pixel value x.</a:t>
            </a:r>
          </a:p>
          <a:p>
            <a:r>
              <a:rPr lang="en-US" altLang="ko-KR" baseline="0" dirty="0" smtClean="0"/>
              <a:t>It is defined as the squared difference between f y and x.</a:t>
            </a:r>
          </a:p>
          <a:p>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28</a:t>
            </a:fld>
            <a:endParaRPr lang="ko-KR" altLang="en-US"/>
          </a:p>
        </p:txBody>
      </p:sp>
    </p:spTree>
    <p:extLst>
      <p:ext uri="{BB962C8B-B14F-4D97-AF65-F5344CB8AC3E}">
        <p14:creationId xmlns:p14="http://schemas.microsoft.com/office/powerpoint/2010/main" val="330295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However, </a:t>
            </a:r>
            <a:r>
              <a:rPr lang="en-US" altLang="ko-KR" baseline="0" dirty="0" smtClean="0"/>
              <a:t>we don’t know the true pixel value x, so we cannot calculate the error.</a:t>
            </a:r>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29</a:t>
            </a:fld>
            <a:endParaRPr lang="ko-KR" altLang="en-US"/>
          </a:p>
        </p:txBody>
      </p:sp>
    </p:spTree>
    <p:extLst>
      <p:ext uri="{BB962C8B-B14F-4D97-AF65-F5344CB8AC3E}">
        <p14:creationId xmlns:p14="http://schemas.microsoft.com/office/powerpoint/2010/main" val="3269928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The first paper’s topic is</a:t>
            </a:r>
            <a:r>
              <a:rPr lang="en-US" altLang="ko-KR" baseline="0" dirty="0" smtClean="0"/>
              <a:t> </a:t>
            </a:r>
            <a:r>
              <a:rPr lang="en-US" altLang="ko-KR" dirty="0" smtClean="0"/>
              <a:t>inserting synthetic objects into picture.</a:t>
            </a:r>
          </a:p>
          <a:p>
            <a:r>
              <a:rPr lang="en-US" altLang="ko-KR" dirty="0" smtClean="0"/>
              <a:t>It is one of foundation</a:t>
            </a:r>
            <a:r>
              <a:rPr lang="en-US" altLang="ko-KR" baseline="0" dirty="0" smtClean="0"/>
              <a:t> tools of content creation.</a:t>
            </a:r>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3</a:t>
            </a:fld>
            <a:endParaRPr lang="ko-KR" altLang="en-US"/>
          </a:p>
        </p:txBody>
      </p:sp>
    </p:spTree>
    <p:extLst>
      <p:ext uri="{BB962C8B-B14F-4D97-AF65-F5344CB8AC3E}">
        <p14:creationId xmlns:p14="http://schemas.microsoft.com/office/powerpoint/2010/main" val="4040013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Although we cannot calculate the exact error, but we can estimate it.</a:t>
            </a:r>
          </a:p>
          <a:p>
            <a:r>
              <a:rPr lang="en-US" altLang="ko-KR" baseline="0" dirty="0" smtClean="0"/>
              <a:t>SURE is an error estimator made by Charles Stein. </a:t>
            </a:r>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30</a:t>
            </a:fld>
            <a:endParaRPr lang="ko-KR" altLang="en-US"/>
          </a:p>
        </p:txBody>
      </p:sp>
    </p:spTree>
    <p:extLst>
      <p:ext uri="{BB962C8B-B14F-4D97-AF65-F5344CB8AC3E}">
        <p14:creationId xmlns:p14="http://schemas.microsoft.com/office/powerpoint/2010/main" val="3884088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This is the definition of SURE.</a:t>
            </a:r>
          </a:p>
          <a:p>
            <a:r>
              <a:rPr lang="en-US" altLang="ko-KR" baseline="0" dirty="0" smtClean="0"/>
              <a:t>As you can see, there are not x. So we can estimate the error.</a:t>
            </a:r>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31</a:t>
            </a:fld>
            <a:endParaRPr lang="ko-KR" altLang="en-US"/>
          </a:p>
        </p:txBody>
      </p:sp>
    </p:spTree>
    <p:extLst>
      <p:ext uri="{BB962C8B-B14F-4D97-AF65-F5344CB8AC3E}">
        <p14:creationId xmlns:p14="http://schemas.microsoft.com/office/powerpoint/2010/main" val="5076910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Now let’s move on the method.</a:t>
            </a:r>
          </a:p>
          <a:p>
            <a:r>
              <a:rPr lang="en-US" altLang="ko-KR" dirty="0" smtClean="0"/>
              <a:t>This figure</a:t>
            </a:r>
            <a:r>
              <a:rPr lang="en-US" altLang="ko-KR" baseline="0" dirty="0" smtClean="0"/>
              <a:t> explains the flowchart of the method.</a:t>
            </a:r>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32</a:t>
            </a:fld>
            <a:endParaRPr lang="ko-KR" altLang="en-US"/>
          </a:p>
        </p:txBody>
      </p:sp>
    </p:spTree>
    <p:extLst>
      <p:ext uri="{BB962C8B-B14F-4D97-AF65-F5344CB8AC3E}">
        <p14:creationId xmlns:p14="http://schemas.microsoft.com/office/powerpoint/2010/main" val="3271747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It starts with rendering a small number of initial samples for each pixel.</a:t>
            </a:r>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33</a:t>
            </a:fld>
            <a:endParaRPr lang="ko-KR" altLang="en-US"/>
          </a:p>
        </p:txBody>
      </p:sp>
    </p:spTree>
    <p:extLst>
      <p:ext uri="{BB962C8B-B14F-4D97-AF65-F5344CB8AC3E}">
        <p14:creationId xmlns:p14="http://schemas.microsoft.com/office/powerpoint/2010/main" val="1560370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Then iterates filter selection and adaptive sampling stages for each pixel.</a:t>
            </a:r>
          </a:p>
          <a:p>
            <a:r>
              <a:rPr lang="en-US" altLang="ko-KR" baseline="0" dirty="0" smtClean="0"/>
              <a:t>It iterates until reaching the target sample number.</a:t>
            </a:r>
          </a:p>
          <a:p>
            <a:r>
              <a:rPr lang="en-US" altLang="ko-KR" baseline="0" dirty="0" smtClean="0"/>
              <a:t>During sampling, it collects colors, normal, textures and depths over the image plane.</a:t>
            </a:r>
          </a:p>
          <a:p>
            <a:r>
              <a:rPr lang="en-US" altLang="ko-KR" baseline="0" dirty="0" smtClean="0"/>
              <a:t>They are used as the side information for filters in the reconstruction stage.</a:t>
            </a:r>
            <a:endParaRPr lang="ko-KR" altLang="en-US" dirty="0" smtClean="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34</a:t>
            </a:fld>
            <a:endParaRPr lang="ko-KR" altLang="en-US"/>
          </a:p>
        </p:txBody>
      </p:sp>
    </p:spTree>
    <p:extLst>
      <p:ext uri="{BB962C8B-B14F-4D97-AF65-F5344CB8AC3E}">
        <p14:creationId xmlns:p14="http://schemas.microsoft.com/office/powerpoint/2010/main" val="3508445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After filter selection and sampling stage, reconstruct a set of images using a filter bank.</a:t>
            </a:r>
          </a:p>
          <a:p>
            <a:r>
              <a:rPr lang="en-US" altLang="ko-KR" dirty="0" smtClean="0"/>
              <a:t>The filter bank</a:t>
            </a:r>
            <a:r>
              <a:rPr lang="en-US" altLang="ko-KR" baseline="0" dirty="0" smtClean="0"/>
              <a:t> is composed of cross bilateral filters with different value.</a:t>
            </a:r>
          </a:p>
          <a:p>
            <a:r>
              <a:rPr lang="en-US" altLang="ko-KR" baseline="0" dirty="0" smtClean="0"/>
              <a:t>Each pixel is filtered multiple times with many filters in the filter bank.</a:t>
            </a:r>
          </a:p>
          <a:p>
            <a:endParaRPr lang="ko-KR" altLang="en-US" dirty="0" smtClean="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35</a:t>
            </a:fld>
            <a:endParaRPr lang="ko-KR" altLang="en-US"/>
          </a:p>
        </p:txBody>
      </p:sp>
    </p:spTree>
    <p:extLst>
      <p:ext uri="{BB962C8B-B14F-4D97-AF65-F5344CB8AC3E}">
        <p14:creationId xmlns:p14="http://schemas.microsoft.com/office/powerpoint/2010/main" val="13690463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solidFill>
                  <a:schemeClr val="bg1"/>
                </a:solidFill>
              </a:rPr>
              <a:t>For each filtered pixel, the error of pixel</a:t>
            </a:r>
            <a:r>
              <a:rPr lang="en-US" altLang="ko-KR" baseline="0" dirty="0" smtClean="0">
                <a:solidFill>
                  <a:schemeClr val="bg1"/>
                </a:solidFill>
              </a:rPr>
              <a:t> </a:t>
            </a:r>
            <a:r>
              <a:rPr lang="en-US" altLang="ko-KR" dirty="0" smtClean="0">
                <a:solidFill>
                  <a:schemeClr val="bg1"/>
                </a:solidFill>
              </a:rPr>
              <a:t>color is estimated by computing SURE.</a:t>
            </a:r>
            <a:endParaRPr lang="ko-KR" altLang="en-US" dirty="0" smtClean="0">
              <a:solidFill>
                <a:schemeClr val="bg1"/>
              </a:solidFill>
            </a:endParaRPr>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36</a:t>
            </a:fld>
            <a:endParaRPr lang="ko-KR" altLang="en-US"/>
          </a:p>
        </p:txBody>
      </p:sp>
    </p:spTree>
    <p:extLst>
      <p:ext uri="{BB962C8B-B14F-4D97-AF65-F5344CB8AC3E}">
        <p14:creationId xmlns:p14="http://schemas.microsoft.com/office/powerpoint/2010/main" val="19246397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solidFill>
                  <a:schemeClr val="bg1"/>
                </a:solidFill>
              </a:rPr>
              <a:t>If more </a:t>
            </a:r>
            <a:r>
              <a:rPr lang="en-US" altLang="ko-KR" baseline="0" dirty="0" smtClean="0">
                <a:solidFill>
                  <a:schemeClr val="bg1"/>
                </a:solidFill>
              </a:rPr>
              <a:t>sample budget is available, it goes to the adaptive sampling stage and iterates this procedure.</a:t>
            </a:r>
          </a:p>
          <a:p>
            <a:r>
              <a:rPr lang="en-US" altLang="ko-KR" baseline="0" dirty="0" smtClean="0">
                <a:solidFill>
                  <a:schemeClr val="bg1"/>
                </a:solidFill>
              </a:rPr>
              <a:t>If not, then the result becomes a final image.</a:t>
            </a:r>
            <a:endParaRPr lang="ko-KR" altLang="en-US" dirty="0" smtClean="0">
              <a:solidFill>
                <a:schemeClr val="bg1"/>
              </a:solidFill>
            </a:endParaRPr>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37</a:t>
            </a:fld>
            <a:endParaRPr lang="ko-KR" altLang="en-US"/>
          </a:p>
        </p:txBody>
      </p:sp>
    </p:spTree>
    <p:extLst>
      <p:ext uri="{BB962C8B-B14F-4D97-AF65-F5344CB8AC3E}">
        <p14:creationId xmlns:p14="http://schemas.microsoft.com/office/powerpoint/2010/main" val="15616901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OK. So now let</a:t>
            </a:r>
            <a:r>
              <a:rPr lang="en-US" altLang="ko-KR" baseline="0" dirty="0" smtClean="0"/>
              <a:t> me show result of this method.</a:t>
            </a:r>
            <a:endParaRPr lang="en-US" altLang="ko-KR" dirty="0" smtClean="0"/>
          </a:p>
          <a:p>
            <a:r>
              <a:rPr lang="en-US" altLang="ko-KR" dirty="0" smtClean="0"/>
              <a:t>This</a:t>
            </a:r>
            <a:r>
              <a:rPr lang="en-US" altLang="ko-KR" baseline="0" dirty="0" smtClean="0"/>
              <a:t> is a noisy image produces by </a:t>
            </a:r>
            <a:r>
              <a:rPr lang="en-US" altLang="ko-KR" baseline="0" dirty="0" err="1" smtClean="0"/>
              <a:t>monte</a:t>
            </a:r>
            <a:r>
              <a:rPr lang="en-US" altLang="ko-KR" baseline="0" dirty="0" smtClean="0"/>
              <a:t> </a:t>
            </a:r>
            <a:r>
              <a:rPr lang="en-US" altLang="ko-KR" baseline="0" dirty="0" err="1" smtClean="0"/>
              <a:t>carlo</a:t>
            </a:r>
            <a:r>
              <a:rPr lang="en-US" altLang="ko-KR" baseline="0" dirty="0" smtClean="0"/>
              <a:t> ray tracing.</a:t>
            </a:r>
            <a:endParaRPr lang="en-US" altLang="ko-KR" baseline="0"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38</a:t>
            </a:fld>
            <a:endParaRPr lang="ko-KR" altLang="en-US"/>
          </a:p>
        </p:txBody>
      </p:sp>
    </p:spTree>
    <p:extLst>
      <p:ext uri="{BB962C8B-B14F-4D97-AF65-F5344CB8AC3E}">
        <p14:creationId xmlns:p14="http://schemas.microsoft.com/office/powerpoint/2010/main" val="23021496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Given the same amount</a:t>
            </a:r>
            <a:r>
              <a:rPr lang="en-US" altLang="ko-KR" baseline="0" dirty="0" smtClean="0"/>
              <a:t> of time, SURE-based method generates more higher quality image.</a:t>
            </a:r>
            <a:endParaRPr lang="en-US" altLang="ko-KR" baseline="0"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39</a:t>
            </a:fld>
            <a:endParaRPr lang="ko-KR" altLang="en-US"/>
          </a:p>
        </p:txBody>
      </p:sp>
    </p:spTree>
    <p:extLst>
      <p:ext uri="{BB962C8B-B14F-4D97-AF65-F5344CB8AC3E}">
        <p14:creationId xmlns:p14="http://schemas.microsoft.com/office/powerpoint/2010/main" val="432196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System overview is like that.</a:t>
            </a:r>
          </a:p>
          <a:p>
            <a:r>
              <a:rPr lang="en-US" altLang="ko-KR" dirty="0" smtClean="0"/>
              <a:t>First</a:t>
            </a:r>
            <a:r>
              <a:rPr lang="en-US" altLang="ko-KR" baseline="0" dirty="0" smtClean="0"/>
              <a:t> is </a:t>
            </a:r>
            <a:r>
              <a:rPr lang="en-US" altLang="ko-KR" dirty="0" smtClean="0"/>
              <a:t>scene</a:t>
            </a:r>
            <a:r>
              <a:rPr lang="en-US" altLang="ko-KR" baseline="0" dirty="0" smtClean="0"/>
              <a:t> authoring. Authoring means S</a:t>
            </a:r>
            <a:r>
              <a:rPr lang="en-US" altLang="ko-KR" dirty="0" smtClean="0"/>
              <a:t>ystem</a:t>
            </a:r>
            <a:r>
              <a:rPr lang="en-US" altLang="ko-KR" baseline="0" dirty="0" smtClean="0"/>
              <a:t> edits a input image.</a:t>
            </a:r>
          </a:p>
          <a:p>
            <a:r>
              <a:rPr lang="en-US" altLang="ko-KR" baseline="0" dirty="0" smtClean="0"/>
              <a:t>Second, scene synthesis, which is about surface properties and lighting parameters.</a:t>
            </a:r>
          </a:p>
          <a:p>
            <a:r>
              <a:rPr lang="en-US" altLang="ko-KR" dirty="0" smtClean="0"/>
              <a:t>and the</a:t>
            </a:r>
            <a:r>
              <a:rPr lang="en-US" altLang="ko-KR" baseline="0" dirty="0" smtClean="0"/>
              <a:t> last, after those procedure, we can insert object into input image.</a:t>
            </a:r>
          </a:p>
          <a:p>
            <a:r>
              <a:rPr lang="en-US" altLang="ko-KR" dirty="0" smtClean="0"/>
              <a:t>Now</a:t>
            </a:r>
            <a:r>
              <a:rPr lang="en-US" altLang="ko-KR" baseline="0" dirty="0" smtClean="0"/>
              <a:t> l</a:t>
            </a:r>
            <a:r>
              <a:rPr lang="en-US" altLang="ko-KR" dirty="0" smtClean="0"/>
              <a:t>et’s look at the scene authoring</a:t>
            </a:r>
            <a:r>
              <a:rPr lang="en-US" altLang="ko-KR" baseline="0" dirty="0" smtClean="0"/>
              <a:t> procedure.</a:t>
            </a:r>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4</a:t>
            </a:fld>
            <a:endParaRPr lang="ko-KR" altLang="en-US"/>
          </a:p>
        </p:txBody>
      </p:sp>
    </p:spTree>
    <p:extLst>
      <p:ext uri="{BB962C8B-B14F-4D97-AF65-F5344CB8AC3E}">
        <p14:creationId xmlns:p14="http://schemas.microsoft.com/office/powerpoint/2010/main" val="40865131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Within the same amount of time, GEM can use more samples than SURE-based, but SURE-based method generates better image.</a:t>
            </a:r>
            <a:endParaRPr lang="en-US" altLang="ko-KR" baseline="0"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40</a:t>
            </a:fld>
            <a:endParaRPr lang="ko-KR" altLang="en-US"/>
          </a:p>
        </p:txBody>
      </p:sp>
    </p:spTree>
    <p:extLst>
      <p:ext uri="{BB962C8B-B14F-4D97-AF65-F5344CB8AC3E}">
        <p14:creationId xmlns:p14="http://schemas.microsoft.com/office/powerpoint/2010/main" val="7228719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Thank</a:t>
            </a:r>
            <a:r>
              <a:rPr lang="en-US" altLang="ko-KR" baseline="0" dirty="0" smtClean="0"/>
              <a:t> you for your attention. Any questions?</a:t>
            </a:r>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41</a:t>
            </a:fld>
            <a:endParaRPr lang="ko-KR" altLang="en-US"/>
          </a:p>
        </p:txBody>
      </p:sp>
    </p:spTree>
    <p:extLst>
      <p:ext uri="{BB962C8B-B14F-4D97-AF65-F5344CB8AC3E}">
        <p14:creationId xmlns:p14="http://schemas.microsoft.com/office/powerpoint/2010/main" val="300337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42</a:t>
            </a:fld>
            <a:endParaRPr lang="ko-KR" altLang="en-US"/>
          </a:p>
        </p:txBody>
      </p:sp>
    </p:spTree>
    <p:extLst>
      <p:ext uri="{BB962C8B-B14F-4D97-AF65-F5344CB8AC3E}">
        <p14:creationId xmlns:p14="http://schemas.microsoft.com/office/powerpoint/2010/main" val="1719020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To</a:t>
            </a:r>
            <a:r>
              <a:rPr lang="en-US" altLang="ko-KR" baseline="0" dirty="0" smtClean="0"/>
              <a:t> editing a scene, system needs geometry information, surface property information , light source information, and so on.</a:t>
            </a:r>
          </a:p>
          <a:p>
            <a:r>
              <a:rPr lang="en-US" altLang="ko-KR" baseline="0" dirty="0" smtClean="0"/>
              <a:t>First, using given input image, estimate boundary geometry by the spatial layout method of </a:t>
            </a:r>
            <a:r>
              <a:rPr lang="en-US" altLang="ko-KR" baseline="0" dirty="0" err="1" smtClean="0"/>
              <a:t>Hedau</a:t>
            </a:r>
            <a:r>
              <a:rPr lang="en-US" altLang="ko-KR" baseline="0" dirty="0" smtClean="0"/>
              <a:t>.</a:t>
            </a:r>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5</a:t>
            </a:fld>
            <a:endParaRPr lang="ko-KR" altLang="en-US"/>
          </a:p>
        </p:txBody>
      </p:sp>
    </p:spTree>
    <p:extLst>
      <p:ext uri="{BB962C8B-B14F-4D97-AF65-F5344CB8AC3E}">
        <p14:creationId xmlns:p14="http://schemas.microsoft.com/office/powerpoint/2010/main" val="524809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baseline="0" dirty="0" smtClean="0"/>
              <a:t>And then , user can add supporting geometry.</a:t>
            </a:r>
          </a:p>
          <a:p>
            <a:r>
              <a:rPr lang="en-US" altLang="ko-KR" baseline="0" dirty="0" smtClean="0"/>
              <a:t>This type of geometry generally consists of planar surface, and can be used to quickly model things like tables, chairs, and other common scene elements.</a:t>
            </a:r>
          </a:p>
          <a:p>
            <a:r>
              <a:rPr lang="en-US" altLang="ko-KR" baseline="0" dirty="0" smtClean="0"/>
              <a:t>To specify supporting geometry, user clicks the surface boundary in the image.</a:t>
            </a:r>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6</a:t>
            </a:fld>
            <a:endParaRPr lang="ko-KR" altLang="en-US"/>
          </a:p>
        </p:txBody>
      </p:sp>
    </p:spTree>
    <p:extLst>
      <p:ext uri="{BB962C8B-B14F-4D97-AF65-F5344CB8AC3E}">
        <p14:creationId xmlns:p14="http://schemas.microsoft.com/office/powerpoint/2010/main" val="2298237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Also, there are more</a:t>
            </a:r>
            <a:r>
              <a:rPr lang="en-US" altLang="ko-KR" baseline="0" dirty="0" smtClean="0"/>
              <a:t> complex geometry which is occluding geometry, now green one in image.</a:t>
            </a:r>
          </a:p>
          <a:p>
            <a:r>
              <a:rPr lang="en-US" altLang="ko-KR" baseline="0" dirty="0" smtClean="0"/>
              <a:t>These kind of geometry will hide any objects inserted behind them.</a:t>
            </a:r>
          </a:p>
          <a:p>
            <a:r>
              <a:rPr lang="en-US" altLang="ko-KR" baseline="0" dirty="0" smtClean="0"/>
              <a:t>Paper’s author use the Spectral matting approach to determine the object boundaries.</a:t>
            </a:r>
          </a:p>
          <a:p>
            <a:endParaRPr lang="en-US" altLang="ko-KR" baseline="0" dirty="0" smtClean="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7</a:t>
            </a:fld>
            <a:endParaRPr lang="ko-KR" altLang="en-US"/>
          </a:p>
        </p:txBody>
      </p:sp>
    </p:spTree>
    <p:extLst>
      <p:ext uri="{BB962C8B-B14F-4D97-AF65-F5344CB8AC3E}">
        <p14:creationId xmlns:p14="http://schemas.microsoft.com/office/powerpoint/2010/main" val="2173592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Finally, any visible light sources in</a:t>
            </a:r>
            <a:r>
              <a:rPr lang="en-US" altLang="ko-KR" baseline="0" dirty="0" smtClean="0"/>
              <a:t> the scene are marked. And I will describe the procedure to automatically estimate light intensity and other lighting parameters a little bit later in the talk.</a:t>
            </a:r>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8</a:t>
            </a:fld>
            <a:endParaRPr lang="ko-KR" altLang="en-US"/>
          </a:p>
        </p:txBody>
      </p:sp>
    </p:spTree>
    <p:extLst>
      <p:ext uri="{BB962C8B-B14F-4D97-AF65-F5344CB8AC3E}">
        <p14:creationId xmlns:p14="http://schemas.microsoft.com/office/powerpoint/2010/main" val="22180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smtClean="0"/>
              <a:t>By applying</a:t>
            </a:r>
            <a:r>
              <a:rPr lang="en-US" altLang="ko-KR" baseline="0" dirty="0" smtClean="0"/>
              <a:t> single-view metrology and reconstruction techniques, system can recover a rough 3D layout for input image using those annotations.</a:t>
            </a:r>
            <a:endParaRPr lang="ko-KR" altLang="en-US" dirty="0"/>
          </a:p>
        </p:txBody>
      </p:sp>
      <p:sp>
        <p:nvSpPr>
          <p:cNvPr id="4" name="슬라이드 번호 개체 틀 3"/>
          <p:cNvSpPr>
            <a:spLocks noGrp="1"/>
          </p:cNvSpPr>
          <p:nvPr>
            <p:ph type="sldNum" sz="quarter" idx="10"/>
          </p:nvPr>
        </p:nvSpPr>
        <p:spPr/>
        <p:txBody>
          <a:bodyPr/>
          <a:lstStyle/>
          <a:p>
            <a:fld id="{233B8E1D-45C4-4E86-AE0A-1013666CFC1E}" type="slidenum">
              <a:rPr lang="ko-KR" altLang="en-US" smtClean="0"/>
              <a:t>9</a:t>
            </a:fld>
            <a:endParaRPr lang="ko-KR" altLang="en-US"/>
          </a:p>
        </p:txBody>
      </p:sp>
    </p:spTree>
    <p:extLst>
      <p:ext uri="{BB962C8B-B14F-4D97-AF65-F5344CB8AC3E}">
        <p14:creationId xmlns:p14="http://schemas.microsoft.com/office/powerpoint/2010/main" val="957297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143000" y="1122363"/>
            <a:ext cx="6858000" cy="2387600"/>
          </a:xfrm>
        </p:spPr>
        <p:txBody>
          <a:bodyPr anchor="b"/>
          <a:lstStyle>
            <a:lvl1pPr algn="ctr">
              <a:defRPr sz="45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ko-KR" altLang="en-US" smtClean="0"/>
              <a:t>클릭하여 마스터 부제목 스타일 편집</a:t>
            </a:r>
            <a:endParaRPr lang="ko-KR" altLang="en-US"/>
          </a:p>
        </p:txBody>
      </p:sp>
      <p:sp>
        <p:nvSpPr>
          <p:cNvPr id="4" name="날짜 개체 틀 3"/>
          <p:cNvSpPr>
            <a:spLocks noGrp="1"/>
          </p:cNvSpPr>
          <p:nvPr>
            <p:ph type="dt" sz="half" idx="10"/>
          </p:nvPr>
        </p:nvSpPr>
        <p:spPr/>
        <p:txBody>
          <a:bodyPr/>
          <a:lstStyle/>
          <a:p>
            <a:fld id="{A743E831-6076-42EE-91CE-87875B86B548}" type="datetimeFigureOut">
              <a:rPr lang="ko-KR" altLang="en-US" smtClean="0"/>
              <a:t>2016-05-31</a:t>
            </a:fld>
            <a:endParaRPr lang="ko-KR" altLang="en-US"/>
          </a:p>
        </p:txBody>
      </p:sp>
      <p:sp>
        <p:nvSpPr>
          <p:cNvPr id="5" name="바닥글 개체 틀 4"/>
          <p:cNvSpPr>
            <a:spLocks noGrp="1"/>
          </p:cNvSpPr>
          <p:nvPr>
            <p:ph type="ftr" sz="quarter" idx="11"/>
          </p:nvPr>
        </p:nvSpPr>
        <p:spPr/>
        <p:txBody>
          <a:bodyPr/>
          <a:lstStyle/>
          <a:p>
            <a:r>
              <a:rPr lang="en-US" smtClean="0"/>
              <a:t>Machine Reading LAB @ KAIST</a:t>
            </a:r>
            <a:endParaRPr lang="en-US" dirty="0"/>
          </a:p>
        </p:txBody>
      </p:sp>
      <p:sp>
        <p:nvSpPr>
          <p:cNvPr id="6" name="슬라이드 번호 개체 틀 5"/>
          <p:cNvSpPr>
            <a:spLocks noGrp="1"/>
          </p:cNvSpPr>
          <p:nvPr>
            <p:ph type="sldNum" sz="quarter" idx="12"/>
          </p:nvPr>
        </p:nvSpPr>
        <p:spPr/>
        <p:txBody>
          <a:bodyPr/>
          <a:lstStyle/>
          <a:p>
            <a:fld id="{4D230F74-06F4-EE44-BF6A-76C85AA741E4}" type="slidenum">
              <a:rPr lang="en-US" smtClean="0"/>
              <a:pPr/>
              <a:t>‹#›</a:t>
            </a:fld>
            <a:endParaRPr lang="en-US"/>
          </a:p>
        </p:txBody>
      </p:sp>
    </p:spTree>
    <p:extLst>
      <p:ext uri="{BB962C8B-B14F-4D97-AF65-F5344CB8AC3E}">
        <p14:creationId xmlns:p14="http://schemas.microsoft.com/office/powerpoint/2010/main" val="4152291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1914CBCC-15AA-42DD-91E3-1E31DBF251C2}" type="datetime1">
              <a:rPr lang="ko-KR" altLang="en-US" smtClean="0"/>
              <a:t>2016-05-31</a:t>
            </a:fld>
            <a:endParaRPr lang="en-US" altLang="ko-KR" smtClean="0"/>
          </a:p>
        </p:txBody>
      </p:sp>
      <p:sp>
        <p:nvSpPr>
          <p:cNvPr id="5" name="바닥글 개체 틀 4"/>
          <p:cNvSpPr>
            <a:spLocks noGrp="1"/>
          </p:cNvSpPr>
          <p:nvPr>
            <p:ph type="ftr" sz="quarter" idx="11"/>
          </p:nvPr>
        </p:nvSpPr>
        <p:spPr/>
        <p:txBody>
          <a:bodyPr/>
          <a:lstStyle/>
          <a:p>
            <a:r>
              <a:rPr lang="en-US" smtClean="0"/>
              <a:t>Semantic Web Research Center @ KAIST</a:t>
            </a:r>
            <a:endParaRPr lang="en-US"/>
          </a:p>
        </p:txBody>
      </p:sp>
      <p:sp>
        <p:nvSpPr>
          <p:cNvPr id="6" name="슬라이드 번호 개체 틀 5"/>
          <p:cNvSpPr>
            <a:spLocks noGrp="1"/>
          </p:cNvSpPr>
          <p:nvPr>
            <p:ph type="sldNum" sz="quarter" idx="12"/>
          </p:nvPr>
        </p:nvSpPr>
        <p:spPr/>
        <p:txBody>
          <a:bodyPr/>
          <a:lstStyle/>
          <a:p>
            <a:fld id="{4D230F74-06F4-EE44-BF6A-76C85AA741E4}" type="slidenum">
              <a:rPr lang="en-US" smtClean="0"/>
              <a:t>‹#›</a:t>
            </a:fld>
            <a:endParaRPr lang="en-US"/>
          </a:p>
        </p:txBody>
      </p:sp>
    </p:spTree>
    <p:extLst>
      <p:ext uri="{BB962C8B-B14F-4D97-AF65-F5344CB8AC3E}">
        <p14:creationId xmlns:p14="http://schemas.microsoft.com/office/powerpoint/2010/main" val="2659244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43675" y="365125"/>
            <a:ext cx="1971675" cy="581183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28650" y="365125"/>
            <a:ext cx="5800725" cy="5811838"/>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222F98C-DEB0-47AB-BB08-DDC7ACC09FA1}" type="datetime1">
              <a:rPr lang="ko-KR" altLang="en-US" smtClean="0"/>
              <a:t>2016-05-31</a:t>
            </a:fld>
            <a:endParaRPr lang="en-US" altLang="ko-KR" smtClean="0"/>
          </a:p>
        </p:txBody>
      </p:sp>
      <p:sp>
        <p:nvSpPr>
          <p:cNvPr id="5" name="바닥글 개체 틀 4"/>
          <p:cNvSpPr>
            <a:spLocks noGrp="1"/>
          </p:cNvSpPr>
          <p:nvPr>
            <p:ph type="ftr" sz="quarter" idx="11"/>
          </p:nvPr>
        </p:nvSpPr>
        <p:spPr/>
        <p:txBody>
          <a:bodyPr/>
          <a:lstStyle/>
          <a:p>
            <a:r>
              <a:rPr lang="en-US" smtClean="0"/>
              <a:t>Semantic Web Research Center @ KAIST</a:t>
            </a:r>
            <a:endParaRPr lang="en-US"/>
          </a:p>
        </p:txBody>
      </p:sp>
      <p:sp>
        <p:nvSpPr>
          <p:cNvPr id="6" name="슬라이드 번호 개체 틀 5"/>
          <p:cNvSpPr>
            <a:spLocks noGrp="1"/>
          </p:cNvSpPr>
          <p:nvPr>
            <p:ph type="sldNum" sz="quarter" idx="12"/>
          </p:nvPr>
        </p:nvSpPr>
        <p:spPr/>
        <p:txBody>
          <a:bodyPr/>
          <a:lstStyle/>
          <a:p>
            <a:fld id="{4D230F74-06F4-EE44-BF6A-76C85AA741E4}" type="slidenum">
              <a:rPr lang="en-US" smtClean="0"/>
              <a:t>‹#›</a:t>
            </a:fld>
            <a:endParaRPr lang="en-US"/>
          </a:p>
        </p:txBody>
      </p:sp>
    </p:spTree>
    <p:extLst>
      <p:ext uri="{BB962C8B-B14F-4D97-AF65-F5344CB8AC3E}">
        <p14:creationId xmlns:p14="http://schemas.microsoft.com/office/powerpoint/2010/main" val="1631236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A743E831-6076-42EE-91CE-87875B86B548}" type="datetimeFigureOut">
              <a:rPr lang="ko-KR" altLang="en-US" smtClean="0"/>
              <a:t>2016-05-31</a:t>
            </a:fld>
            <a:endParaRPr lang="ko-KR" altLang="en-US"/>
          </a:p>
        </p:txBody>
      </p:sp>
      <p:sp>
        <p:nvSpPr>
          <p:cNvPr id="5" name="바닥글 개체 틀 4"/>
          <p:cNvSpPr>
            <a:spLocks noGrp="1"/>
          </p:cNvSpPr>
          <p:nvPr>
            <p:ph type="ftr" sz="quarter" idx="11"/>
          </p:nvPr>
        </p:nvSpPr>
        <p:spPr/>
        <p:txBody>
          <a:bodyPr/>
          <a:lstStyle/>
          <a:p>
            <a:r>
              <a:rPr lang="en-US" smtClean="0"/>
              <a:t>Machine Reading LAB @ KAIST</a:t>
            </a:r>
            <a:endParaRPr lang="en-US" dirty="0"/>
          </a:p>
        </p:txBody>
      </p:sp>
      <p:sp>
        <p:nvSpPr>
          <p:cNvPr id="6" name="슬라이드 번호 개체 틀 5"/>
          <p:cNvSpPr>
            <a:spLocks noGrp="1"/>
          </p:cNvSpPr>
          <p:nvPr>
            <p:ph type="sldNum" sz="quarter" idx="12"/>
          </p:nvPr>
        </p:nvSpPr>
        <p:spPr/>
        <p:txBody>
          <a:bodyPr/>
          <a:lstStyle/>
          <a:p>
            <a:fld id="{4D230F74-06F4-EE44-BF6A-76C85AA741E4}" type="slidenum">
              <a:rPr lang="en-US" smtClean="0"/>
              <a:pPr/>
              <a:t>‹#›</a:t>
            </a:fld>
            <a:endParaRPr lang="en-US"/>
          </a:p>
        </p:txBody>
      </p:sp>
    </p:spTree>
    <p:extLst>
      <p:ext uri="{BB962C8B-B14F-4D97-AF65-F5344CB8AC3E}">
        <p14:creationId xmlns:p14="http://schemas.microsoft.com/office/powerpoint/2010/main" val="3374744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623888" y="1709739"/>
            <a:ext cx="7886700" cy="2852737"/>
          </a:xfrm>
        </p:spPr>
        <p:txBody>
          <a:bodyPr anchor="b"/>
          <a:lstStyle>
            <a:lvl1pPr>
              <a:defRPr sz="45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ko-KR" altLang="en-US" smtClean="0"/>
              <a:t>마스터 텍스트 스타일 편집</a:t>
            </a:r>
          </a:p>
        </p:txBody>
      </p:sp>
      <p:sp>
        <p:nvSpPr>
          <p:cNvPr id="4" name="날짜 개체 틀 3"/>
          <p:cNvSpPr>
            <a:spLocks noGrp="1"/>
          </p:cNvSpPr>
          <p:nvPr>
            <p:ph type="dt" sz="half" idx="10"/>
          </p:nvPr>
        </p:nvSpPr>
        <p:spPr/>
        <p:txBody>
          <a:bodyPr/>
          <a:lstStyle/>
          <a:p>
            <a:fld id="{A743E831-6076-42EE-91CE-87875B86B548}" type="datetimeFigureOut">
              <a:rPr lang="ko-KR" altLang="en-US" smtClean="0"/>
              <a:t>2016-05-31</a:t>
            </a:fld>
            <a:endParaRPr lang="ko-KR" altLang="en-US"/>
          </a:p>
        </p:txBody>
      </p:sp>
      <p:sp>
        <p:nvSpPr>
          <p:cNvPr id="5" name="바닥글 개체 틀 4"/>
          <p:cNvSpPr>
            <a:spLocks noGrp="1"/>
          </p:cNvSpPr>
          <p:nvPr>
            <p:ph type="ftr" sz="quarter" idx="11"/>
          </p:nvPr>
        </p:nvSpPr>
        <p:spPr/>
        <p:txBody>
          <a:bodyPr/>
          <a:lstStyle/>
          <a:p>
            <a:r>
              <a:rPr lang="en-US" smtClean="0"/>
              <a:t>Machine Reading LAB @ KAIST</a:t>
            </a:r>
            <a:endParaRPr lang="en-US" dirty="0"/>
          </a:p>
        </p:txBody>
      </p:sp>
      <p:sp>
        <p:nvSpPr>
          <p:cNvPr id="6" name="슬라이드 번호 개체 틀 5"/>
          <p:cNvSpPr>
            <a:spLocks noGrp="1"/>
          </p:cNvSpPr>
          <p:nvPr>
            <p:ph type="sldNum" sz="quarter" idx="12"/>
          </p:nvPr>
        </p:nvSpPr>
        <p:spPr/>
        <p:txBody>
          <a:bodyPr/>
          <a:lstStyle/>
          <a:p>
            <a:fld id="{4D230F74-06F4-EE44-BF6A-76C85AA741E4}" type="slidenum">
              <a:rPr lang="en-US" smtClean="0"/>
              <a:pPr/>
              <a:t>‹#›</a:t>
            </a:fld>
            <a:endParaRPr lang="en-US"/>
          </a:p>
        </p:txBody>
      </p:sp>
    </p:spTree>
    <p:extLst>
      <p:ext uri="{BB962C8B-B14F-4D97-AF65-F5344CB8AC3E}">
        <p14:creationId xmlns:p14="http://schemas.microsoft.com/office/powerpoint/2010/main" val="3410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28650" y="1825625"/>
            <a:ext cx="38862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29150" y="1825625"/>
            <a:ext cx="38862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CD426919-155C-4F28-BC8E-D082E9AD2C35}" type="datetime1">
              <a:rPr lang="ko-KR" altLang="en-US" smtClean="0"/>
              <a:t>2016-05-31</a:t>
            </a:fld>
            <a:endParaRPr lang="en-US" altLang="ko-KR"/>
          </a:p>
        </p:txBody>
      </p:sp>
      <p:sp>
        <p:nvSpPr>
          <p:cNvPr id="6" name="바닥글 개체 틀 5"/>
          <p:cNvSpPr>
            <a:spLocks noGrp="1"/>
          </p:cNvSpPr>
          <p:nvPr>
            <p:ph type="ftr" sz="quarter" idx="11"/>
          </p:nvPr>
        </p:nvSpPr>
        <p:spPr/>
        <p:txBody>
          <a:bodyPr/>
          <a:lstStyle/>
          <a:p>
            <a:r>
              <a:rPr lang="en-US" smtClean="0"/>
              <a:t>Semantic Web Research Center @ KAIST</a:t>
            </a:r>
            <a:endParaRPr lang="en-US"/>
          </a:p>
        </p:txBody>
      </p:sp>
      <p:sp>
        <p:nvSpPr>
          <p:cNvPr id="7" name="슬라이드 번호 개체 틀 6"/>
          <p:cNvSpPr>
            <a:spLocks noGrp="1"/>
          </p:cNvSpPr>
          <p:nvPr>
            <p:ph type="sldNum" sz="quarter" idx="12"/>
          </p:nvPr>
        </p:nvSpPr>
        <p:spPr/>
        <p:txBody>
          <a:bodyPr/>
          <a:lstStyle/>
          <a:p>
            <a:fld id="{4D230F74-06F4-EE44-BF6A-76C85AA741E4}" type="slidenum">
              <a:rPr lang="en-US" smtClean="0"/>
              <a:t>‹#›</a:t>
            </a:fld>
            <a:endParaRPr lang="en-US"/>
          </a:p>
        </p:txBody>
      </p:sp>
    </p:spTree>
    <p:extLst>
      <p:ext uri="{BB962C8B-B14F-4D97-AF65-F5344CB8AC3E}">
        <p14:creationId xmlns:p14="http://schemas.microsoft.com/office/powerpoint/2010/main" val="2334893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29841" y="365126"/>
            <a:ext cx="7886700" cy="1325563"/>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smtClean="0"/>
              <a:t>마스터 텍스트 스타일 편집</a:t>
            </a:r>
          </a:p>
        </p:txBody>
      </p:sp>
      <p:sp>
        <p:nvSpPr>
          <p:cNvPr id="4" name="내용 개체 틀 3"/>
          <p:cNvSpPr>
            <a:spLocks noGrp="1"/>
          </p:cNvSpPr>
          <p:nvPr>
            <p:ph sz="half" idx="2"/>
          </p:nvPr>
        </p:nvSpPr>
        <p:spPr>
          <a:xfrm>
            <a:off x="629842" y="2505075"/>
            <a:ext cx="3868340"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ko-KR" altLang="en-US" smtClean="0"/>
              <a:t>마스터 텍스트 스타일 편집</a:t>
            </a:r>
          </a:p>
        </p:txBody>
      </p:sp>
      <p:sp>
        <p:nvSpPr>
          <p:cNvPr id="6" name="내용 개체 틀 5"/>
          <p:cNvSpPr>
            <a:spLocks noGrp="1"/>
          </p:cNvSpPr>
          <p:nvPr>
            <p:ph sz="quarter" idx="4"/>
          </p:nvPr>
        </p:nvSpPr>
        <p:spPr>
          <a:xfrm>
            <a:off x="4629150" y="2505075"/>
            <a:ext cx="3887391"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42E6E30E-E7BE-469D-8C3C-A466C1F3F280}" type="datetime1">
              <a:rPr lang="ko-KR" altLang="en-US" smtClean="0"/>
              <a:t>2016-05-31</a:t>
            </a:fld>
            <a:endParaRPr lang="en-US" altLang="ko-KR"/>
          </a:p>
        </p:txBody>
      </p:sp>
      <p:sp>
        <p:nvSpPr>
          <p:cNvPr id="8" name="바닥글 개체 틀 7"/>
          <p:cNvSpPr>
            <a:spLocks noGrp="1"/>
          </p:cNvSpPr>
          <p:nvPr>
            <p:ph type="ftr" sz="quarter" idx="11"/>
          </p:nvPr>
        </p:nvSpPr>
        <p:spPr/>
        <p:txBody>
          <a:bodyPr/>
          <a:lstStyle/>
          <a:p>
            <a:r>
              <a:rPr lang="en-US" smtClean="0"/>
              <a:t>Semantic Web Research Center @ KAIST</a:t>
            </a:r>
            <a:endParaRPr lang="en-US"/>
          </a:p>
        </p:txBody>
      </p:sp>
      <p:sp>
        <p:nvSpPr>
          <p:cNvPr id="9" name="슬라이드 번호 개체 틀 8"/>
          <p:cNvSpPr>
            <a:spLocks noGrp="1"/>
          </p:cNvSpPr>
          <p:nvPr>
            <p:ph type="sldNum" sz="quarter" idx="12"/>
          </p:nvPr>
        </p:nvSpPr>
        <p:spPr/>
        <p:txBody>
          <a:bodyPr/>
          <a:lstStyle/>
          <a:p>
            <a:fld id="{4D230F74-06F4-EE44-BF6A-76C85AA741E4}" type="slidenum">
              <a:rPr lang="en-US" smtClean="0"/>
              <a:t>‹#›</a:t>
            </a:fld>
            <a:endParaRPr lang="en-US"/>
          </a:p>
        </p:txBody>
      </p:sp>
    </p:spTree>
    <p:extLst>
      <p:ext uri="{BB962C8B-B14F-4D97-AF65-F5344CB8AC3E}">
        <p14:creationId xmlns:p14="http://schemas.microsoft.com/office/powerpoint/2010/main" val="76103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A743E831-6076-42EE-91CE-87875B86B548}" type="datetimeFigureOut">
              <a:rPr lang="ko-KR" altLang="en-US" smtClean="0"/>
              <a:t>2016-05-31</a:t>
            </a:fld>
            <a:endParaRPr lang="ko-KR" altLang="en-US"/>
          </a:p>
        </p:txBody>
      </p:sp>
      <p:sp>
        <p:nvSpPr>
          <p:cNvPr id="4" name="바닥글 개체 틀 3"/>
          <p:cNvSpPr>
            <a:spLocks noGrp="1"/>
          </p:cNvSpPr>
          <p:nvPr>
            <p:ph type="ftr" sz="quarter" idx="11"/>
          </p:nvPr>
        </p:nvSpPr>
        <p:spPr/>
        <p:txBody>
          <a:bodyPr/>
          <a:lstStyle/>
          <a:p>
            <a:r>
              <a:rPr lang="en-US" smtClean="0"/>
              <a:t>Machine Reading LAB @ KAIST</a:t>
            </a:r>
            <a:endParaRPr lang="en-US" dirty="0"/>
          </a:p>
        </p:txBody>
      </p:sp>
      <p:sp>
        <p:nvSpPr>
          <p:cNvPr id="5" name="슬라이드 번호 개체 틀 4"/>
          <p:cNvSpPr>
            <a:spLocks noGrp="1"/>
          </p:cNvSpPr>
          <p:nvPr>
            <p:ph type="sldNum" sz="quarter" idx="12"/>
          </p:nvPr>
        </p:nvSpPr>
        <p:spPr/>
        <p:txBody>
          <a:bodyPr/>
          <a:lstStyle/>
          <a:p>
            <a:fld id="{4D230F74-06F4-EE44-BF6A-76C85AA741E4}" type="slidenum">
              <a:rPr lang="en-US" smtClean="0"/>
              <a:pPr/>
              <a:t>‹#›</a:t>
            </a:fld>
            <a:endParaRPr lang="en-US"/>
          </a:p>
        </p:txBody>
      </p:sp>
    </p:spTree>
    <p:extLst>
      <p:ext uri="{BB962C8B-B14F-4D97-AF65-F5344CB8AC3E}">
        <p14:creationId xmlns:p14="http://schemas.microsoft.com/office/powerpoint/2010/main" val="1313405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BA224ACB-8F5E-48FE-897B-EBE34329EBBC}" type="datetime1">
              <a:rPr lang="ko-KR" altLang="en-US" smtClean="0"/>
              <a:t>2016-05-31</a:t>
            </a:fld>
            <a:endParaRPr lang="en-US" altLang="ko-KR" smtClean="0"/>
          </a:p>
        </p:txBody>
      </p:sp>
      <p:sp>
        <p:nvSpPr>
          <p:cNvPr id="3" name="바닥글 개체 틀 2"/>
          <p:cNvSpPr>
            <a:spLocks noGrp="1"/>
          </p:cNvSpPr>
          <p:nvPr>
            <p:ph type="ftr" sz="quarter" idx="11"/>
          </p:nvPr>
        </p:nvSpPr>
        <p:spPr/>
        <p:txBody>
          <a:bodyPr/>
          <a:lstStyle/>
          <a:p>
            <a:r>
              <a:rPr lang="en-US" smtClean="0"/>
              <a:t>Semantic Web Research Center @ KAIST</a:t>
            </a:r>
            <a:endParaRPr lang="en-US"/>
          </a:p>
        </p:txBody>
      </p:sp>
      <p:sp>
        <p:nvSpPr>
          <p:cNvPr id="4" name="슬라이드 번호 개체 틀 3"/>
          <p:cNvSpPr>
            <a:spLocks noGrp="1"/>
          </p:cNvSpPr>
          <p:nvPr>
            <p:ph type="sldNum" sz="quarter" idx="12"/>
          </p:nvPr>
        </p:nvSpPr>
        <p:spPr/>
        <p:txBody>
          <a:bodyPr/>
          <a:lstStyle/>
          <a:p>
            <a:fld id="{4D230F74-06F4-EE44-BF6A-76C85AA741E4}" type="slidenum">
              <a:rPr lang="en-US" smtClean="0"/>
              <a:t>‹#›</a:t>
            </a:fld>
            <a:endParaRPr lang="en-US"/>
          </a:p>
        </p:txBody>
      </p:sp>
    </p:spTree>
    <p:extLst>
      <p:ext uri="{BB962C8B-B14F-4D97-AF65-F5344CB8AC3E}">
        <p14:creationId xmlns:p14="http://schemas.microsoft.com/office/powerpoint/2010/main" val="4031809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29841" y="457200"/>
            <a:ext cx="2949178" cy="1600200"/>
          </a:xfrm>
        </p:spPr>
        <p:txBody>
          <a:bodyPr anchor="b"/>
          <a:lstStyle>
            <a:lvl1pPr>
              <a:defRPr sz="24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405B3070-F418-47B8-8105-C6A17953690D}" type="datetime1">
              <a:rPr lang="ko-KR" altLang="en-US" smtClean="0"/>
              <a:t>2016-05-31</a:t>
            </a:fld>
            <a:endParaRPr lang="en-US" altLang="ko-KR" smtClean="0"/>
          </a:p>
        </p:txBody>
      </p:sp>
      <p:sp>
        <p:nvSpPr>
          <p:cNvPr id="6" name="바닥글 개체 틀 5"/>
          <p:cNvSpPr>
            <a:spLocks noGrp="1"/>
          </p:cNvSpPr>
          <p:nvPr>
            <p:ph type="ftr" sz="quarter" idx="11"/>
          </p:nvPr>
        </p:nvSpPr>
        <p:spPr/>
        <p:txBody>
          <a:bodyPr/>
          <a:lstStyle/>
          <a:p>
            <a:r>
              <a:rPr lang="en-US" smtClean="0"/>
              <a:t>Semantic Web Research Center @ KAIST</a:t>
            </a:r>
            <a:endParaRPr lang="en-US"/>
          </a:p>
        </p:txBody>
      </p:sp>
      <p:sp>
        <p:nvSpPr>
          <p:cNvPr id="7" name="슬라이드 번호 개체 틀 6"/>
          <p:cNvSpPr>
            <a:spLocks noGrp="1"/>
          </p:cNvSpPr>
          <p:nvPr>
            <p:ph type="sldNum" sz="quarter" idx="12"/>
          </p:nvPr>
        </p:nvSpPr>
        <p:spPr/>
        <p:txBody>
          <a:bodyPr/>
          <a:lstStyle/>
          <a:p>
            <a:fld id="{4D230F74-06F4-EE44-BF6A-76C85AA741E4}" type="slidenum">
              <a:rPr lang="en-US" smtClean="0"/>
              <a:t>‹#›</a:t>
            </a:fld>
            <a:endParaRPr lang="en-US"/>
          </a:p>
        </p:txBody>
      </p:sp>
    </p:spTree>
    <p:extLst>
      <p:ext uri="{BB962C8B-B14F-4D97-AF65-F5344CB8AC3E}">
        <p14:creationId xmlns:p14="http://schemas.microsoft.com/office/powerpoint/2010/main" val="78009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629841" y="457200"/>
            <a:ext cx="2949178" cy="1600200"/>
          </a:xfrm>
        </p:spPr>
        <p:txBody>
          <a:bodyPr anchor="b"/>
          <a:lstStyle>
            <a:lvl1pPr>
              <a:defRPr sz="24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ko-KR" altLang="en-US"/>
          </a:p>
        </p:txBody>
      </p:sp>
      <p:sp>
        <p:nvSpPr>
          <p:cNvPr id="4" name="텍스트 개체 틀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A5836570-4BB9-435C-BA93-8A569025D98A}" type="datetime1">
              <a:rPr lang="ko-KR" altLang="en-US" smtClean="0"/>
              <a:t>2016-05-31</a:t>
            </a:fld>
            <a:endParaRPr lang="en-US" altLang="ko-KR" smtClean="0"/>
          </a:p>
        </p:txBody>
      </p:sp>
      <p:sp>
        <p:nvSpPr>
          <p:cNvPr id="6" name="바닥글 개체 틀 5"/>
          <p:cNvSpPr>
            <a:spLocks noGrp="1"/>
          </p:cNvSpPr>
          <p:nvPr>
            <p:ph type="ftr" sz="quarter" idx="11"/>
          </p:nvPr>
        </p:nvSpPr>
        <p:spPr/>
        <p:txBody>
          <a:bodyPr/>
          <a:lstStyle/>
          <a:p>
            <a:r>
              <a:rPr lang="en-US" smtClean="0"/>
              <a:t>Semantic Web Research Center @ KAIST</a:t>
            </a:r>
            <a:endParaRPr lang="en-US"/>
          </a:p>
        </p:txBody>
      </p:sp>
      <p:sp>
        <p:nvSpPr>
          <p:cNvPr id="7" name="슬라이드 번호 개체 틀 6"/>
          <p:cNvSpPr>
            <a:spLocks noGrp="1"/>
          </p:cNvSpPr>
          <p:nvPr>
            <p:ph type="sldNum" sz="quarter" idx="12"/>
          </p:nvPr>
        </p:nvSpPr>
        <p:spPr/>
        <p:txBody>
          <a:bodyPr/>
          <a:lstStyle/>
          <a:p>
            <a:fld id="{4D230F74-06F4-EE44-BF6A-76C85AA741E4}" type="slidenum">
              <a:rPr lang="en-US" smtClean="0"/>
              <a:t>‹#›</a:t>
            </a:fld>
            <a:endParaRPr lang="en-US"/>
          </a:p>
        </p:txBody>
      </p:sp>
    </p:spTree>
    <p:extLst>
      <p:ext uri="{BB962C8B-B14F-4D97-AF65-F5344CB8AC3E}">
        <p14:creationId xmlns:p14="http://schemas.microsoft.com/office/powerpoint/2010/main" val="4238006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7646BF0-CE6F-4942-B7AB-A62A359972ED}" type="datetime1">
              <a:rPr lang="ko-KR" altLang="en-US" smtClean="0"/>
              <a:t>2016-05-31</a:t>
            </a:fld>
            <a:endParaRPr lang="en-US"/>
          </a:p>
        </p:txBody>
      </p:sp>
      <p:sp>
        <p:nvSpPr>
          <p:cNvPr id="5" name="바닥글 개체 틀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smtClean="0"/>
              <a:t>Semantic Web Research Center @ KAIST</a:t>
            </a:r>
            <a:endParaRPr lang="en-US"/>
          </a:p>
        </p:txBody>
      </p:sp>
      <p:sp>
        <p:nvSpPr>
          <p:cNvPr id="6" name="슬라이드 번호 개체 틀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D230F74-06F4-EE44-BF6A-76C85AA741E4}" type="slidenum">
              <a:rPr lang="en-US" smtClean="0"/>
              <a:pPr/>
              <a:t>‹#›</a:t>
            </a:fld>
            <a:endParaRPr lang="en-US"/>
          </a:p>
        </p:txBody>
      </p:sp>
    </p:spTree>
    <p:extLst>
      <p:ext uri="{BB962C8B-B14F-4D97-AF65-F5344CB8AC3E}">
        <p14:creationId xmlns:p14="http://schemas.microsoft.com/office/powerpoint/2010/main" val="3076651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800" rtl="0" eaLnBrk="1" latinLnBrk="1"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emf"/><Relationship Id="rId3" Type="http://schemas.openxmlformats.org/officeDocument/2006/relationships/image" Target="../media/image15.emf"/><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emf"/><Relationship Id="rId5" Type="http://schemas.openxmlformats.org/officeDocument/2006/relationships/image" Target="../media/image17.png"/><Relationship Id="rId15" Type="http://schemas.openxmlformats.org/officeDocument/2006/relationships/image" Target="../media/image27.emf"/><Relationship Id="rId10" Type="http://schemas.openxmlformats.org/officeDocument/2006/relationships/image" Target="../media/image22.emf"/><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509954" y="2316163"/>
            <a:ext cx="8124092" cy="854686"/>
          </a:xfrm>
        </p:spPr>
        <p:txBody>
          <a:bodyPr>
            <a:normAutofit fontScale="90000"/>
          </a:bodyPr>
          <a:lstStyle/>
          <a:p>
            <a:r>
              <a:rPr lang="en-US" altLang="ko-KR" b="1" dirty="0" smtClean="0">
                <a:solidFill>
                  <a:schemeClr val="bg1"/>
                </a:solidFill>
                <a:latin typeface="Calibri" panose="020F0502020204030204" pitchFamily="34" charset="0"/>
              </a:rPr>
              <a:t>Rendering Synthetic </a:t>
            </a:r>
            <a:r>
              <a:rPr lang="en-US" altLang="ko-KR" b="1" dirty="0" smtClean="0">
                <a:solidFill>
                  <a:schemeClr val="bg1"/>
                </a:solidFill>
                <a:latin typeface="Calibri" panose="020F0502020204030204" pitchFamily="34" charset="0"/>
              </a:rPr>
              <a:t>Objects &amp;</a:t>
            </a:r>
            <a:br>
              <a:rPr lang="en-US" altLang="ko-KR" b="1" dirty="0" smtClean="0">
                <a:solidFill>
                  <a:schemeClr val="bg1"/>
                </a:solidFill>
                <a:latin typeface="Calibri" panose="020F0502020204030204" pitchFamily="34" charset="0"/>
              </a:rPr>
            </a:br>
            <a:r>
              <a:rPr lang="en-US" altLang="ko-KR" b="1" dirty="0" smtClean="0">
                <a:solidFill>
                  <a:schemeClr val="bg1"/>
                </a:solidFill>
                <a:latin typeface="Calibri" panose="020F0502020204030204" pitchFamily="34" charset="0"/>
              </a:rPr>
              <a:t>Reduce Monte Carlo Noise</a:t>
            </a:r>
            <a:endParaRPr lang="ko-KR" altLang="en-US" b="1" dirty="0">
              <a:solidFill>
                <a:schemeClr val="bg1"/>
              </a:solidFill>
              <a:latin typeface="Calibri" panose="020F0502020204030204" pitchFamily="34" charset="0"/>
            </a:endParaRPr>
          </a:p>
        </p:txBody>
      </p:sp>
      <p:sp>
        <p:nvSpPr>
          <p:cNvPr id="5" name="슬라이드 번호 개체 틀 4"/>
          <p:cNvSpPr>
            <a:spLocks noGrp="1"/>
          </p:cNvSpPr>
          <p:nvPr>
            <p:ph type="sldNum" sz="quarter" idx="12"/>
          </p:nvPr>
        </p:nvSpPr>
        <p:spPr/>
        <p:txBody>
          <a:bodyPr/>
          <a:lstStyle/>
          <a:p>
            <a:fld id="{4D230F74-06F4-EE44-BF6A-76C85AA741E4}" type="slidenum">
              <a:rPr lang="en-US" smtClean="0"/>
              <a:pPr/>
              <a:t>1</a:t>
            </a:fld>
            <a:endParaRPr lang="en-US" dirty="0"/>
          </a:p>
        </p:txBody>
      </p:sp>
      <p:sp>
        <p:nvSpPr>
          <p:cNvPr id="6" name="직각 삼각형 5"/>
          <p:cNvSpPr/>
          <p:nvPr/>
        </p:nvSpPr>
        <p:spPr>
          <a:xfrm rot="5400000">
            <a:off x="1069060" y="1907113"/>
            <a:ext cx="237849" cy="237849"/>
          </a:xfrm>
          <a:prstGeom prst="rtTriangl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err="1" smtClean="0">
              <a:solidFill>
                <a:schemeClr val="tx1"/>
              </a:solidFill>
            </a:endParaRPr>
          </a:p>
        </p:txBody>
      </p:sp>
      <p:sp>
        <p:nvSpPr>
          <p:cNvPr id="3" name="TextBox 2"/>
          <p:cNvSpPr txBox="1"/>
          <p:nvPr/>
        </p:nvSpPr>
        <p:spPr>
          <a:xfrm>
            <a:off x="2760126" y="4097711"/>
            <a:ext cx="3623749" cy="1749197"/>
          </a:xfrm>
          <a:prstGeom prst="rect">
            <a:avLst/>
          </a:prstGeom>
          <a:noFill/>
        </p:spPr>
        <p:txBody>
          <a:bodyPr wrap="none" rtlCol="0">
            <a:spAutoFit/>
          </a:bodyPr>
          <a:lstStyle/>
          <a:p>
            <a:pPr algn="ctr">
              <a:lnSpc>
                <a:spcPct val="150000"/>
              </a:lnSpc>
            </a:pPr>
            <a:r>
              <a:rPr lang="en-US" altLang="ko-KR" sz="2500" dirty="0" smtClean="0">
                <a:solidFill>
                  <a:schemeClr val="bg1"/>
                </a:solidFill>
              </a:rPr>
              <a:t>Kim </a:t>
            </a:r>
            <a:r>
              <a:rPr lang="en-US" altLang="ko-KR" sz="2500" dirty="0" err="1" smtClean="0">
                <a:solidFill>
                  <a:schemeClr val="bg1"/>
                </a:solidFill>
              </a:rPr>
              <a:t>Kiho</a:t>
            </a:r>
            <a:endParaRPr lang="en-US" altLang="ko-KR" sz="2500" dirty="0" smtClean="0">
              <a:solidFill>
                <a:schemeClr val="bg1"/>
              </a:solidFill>
            </a:endParaRPr>
          </a:p>
          <a:p>
            <a:pPr algn="ctr">
              <a:lnSpc>
                <a:spcPct val="150000"/>
              </a:lnSpc>
            </a:pPr>
            <a:r>
              <a:rPr lang="en-US" altLang="ko-KR" sz="2500" dirty="0" smtClean="0">
                <a:solidFill>
                  <a:schemeClr val="bg1"/>
                </a:solidFill>
              </a:rPr>
              <a:t>CS580[CG] Presentation</a:t>
            </a:r>
          </a:p>
          <a:p>
            <a:pPr algn="ctr">
              <a:lnSpc>
                <a:spcPct val="150000"/>
              </a:lnSpc>
            </a:pPr>
            <a:r>
              <a:rPr lang="en-US" altLang="ko-KR" sz="2500" dirty="0" smtClean="0">
                <a:solidFill>
                  <a:schemeClr val="bg1"/>
                </a:solidFill>
              </a:rPr>
              <a:t>May 31, 2016</a:t>
            </a:r>
            <a:endParaRPr lang="ko-KR" altLang="en-US" sz="2500" dirty="0">
              <a:solidFill>
                <a:schemeClr val="bg1"/>
              </a:solidFill>
            </a:endParaRPr>
          </a:p>
        </p:txBody>
      </p:sp>
    </p:spTree>
    <p:extLst>
      <p:ext uri="{BB962C8B-B14F-4D97-AF65-F5344CB8AC3E}">
        <p14:creationId xmlns:p14="http://schemas.microsoft.com/office/powerpoint/2010/main" val="40169744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normAutofit/>
          </a:bodyPr>
          <a:lstStyle/>
          <a:p>
            <a:pPr>
              <a:lnSpc>
                <a:spcPct val="150000"/>
              </a:lnSpc>
            </a:pPr>
            <a:endParaRPr lang="en-US" altLang="ko-KR" sz="2000" dirty="0">
              <a:solidFill>
                <a:schemeClr val="bg1"/>
              </a:solidFill>
            </a:endParaRPr>
          </a:p>
        </p:txBody>
      </p:sp>
      <p:sp>
        <p:nvSpPr>
          <p:cNvPr id="5" name="슬라이드 번호 개체 틀 4"/>
          <p:cNvSpPr>
            <a:spLocks noGrp="1"/>
          </p:cNvSpPr>
          <p:nvPr>
            <p:ph type="sldNum" sz="quarter" idx="12"/>
          </p:nvPr>
        </p:nvSpPr>
        <p:spPr/>
        <p:txBody>
          <a:bodyPr/>
          <a:lstStyle/>
          <a:p>
            <a:fld id="{4D230F74-06F4-EE44-BF6A-76C85AA741E4}" type="slidenum">
              <a:rPr lang="en-US" spc="-150" smtClean="0"/>
              <a:pPr/>
              <a:t>10</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Scene authoring</a:t>
            </a:r>
          </a:p>
        </p:txBody>
      </p:sp>
      <p:pic>
        <p:nvPicPr>
          <p:cNvPr id="6" name="blenderscene-l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64406"/>
            <a:ext cx="9144000" cy="6073776"/>
          </a:xfrm>
          <a:prstGeom prst="rect">
            <a:avLst/>
          </a:prstGeom>
        </p:spPr>
      </p:pic>
    </p:spTree>
    <p:extLst>
      <p:ext uri="{BB962C8B-B14F-4D97-AF65-F5344CB8AC3E}">
        <p14:creationId xmlns:p14="http://schemas.microsoft.com/office/powerpoint/2010/main" val="109376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11</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Scene synthesis</a:t>
            </a:r>
            <a:endParaRPr lang="ko-KR" altLang="en-US" sz="4000" b="1" spc="-150" dirty="0" smtClean="0">
              <a:solidFill>
                <a:schemeClr val="bg1"/>
              </a:solidFill>
            </a:endParaRPr>
          </a:p>
        </p:txBody>
      </p:sp>
      <p:sp>
        <p:nvSpPr>
          <p:cNvPr id="6" name="Right Arrow 21"/>
          <p:cNvSpPr/>
          <p:nvPr/>
        </p:nvSpPr>
        <p:spPr>
          <a:xfrm>
            <a:off x="4076755" y="5136084"/>
            <a:ext cx="996384" cy="380200"/>
          </a:xfrm>
          <a:prstGeom prst="rightArrow">
            <a:avLst/>
          </a:prstGeom>
          <a:gradFill>
            <a:gsLst>
              <a:gs pos="0">
                <a:schemeClr val="accent1">
                  <a:tint val="100000"/>
                  <a:shade val="100000"/>
                  <a:satMod val="130000"/>
                  <a:alpha val="40000"/>
                </a:schemeClr>
              </a:gs>
              <a:gs pos="100000">
                <a:schemeClr val="accent1">
                  <a:tint val="50000"/>
                  <a:shade val="100000"/>
                  <a:satMod val="350000"/>
                  <a:alpha val="40000"/>
                </a:schemeClr>
              </a:gs>
            </a:gsLst>
          </a:gradFill>
          <a:ln>
            <a:solidFill>
              <a:schemeClr val="accent1">
                <a:shade val="95000"/>
                <a:satMod val="105000"/>
                <a:alpha val="40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Curved Right Arrow 22"/>
          <p:cNvSpPr/>
          <p:nvPr/>
        </p:nvSpPr>
        <p:spPr>
          <a:xfrm flipH="1" flipV="1">
            <a:off x="8095789" y="2622196"/>
            <a:ext cx="919509" cy="2665740"/>
          </a:xfrm>
          <a:prstGeom prst="curvedRightArrow">
            <a:avLst/>
          </a:prstGeom>
          <a:gradFill>
            <a:gsLst>
              <a:gs pos="0">
                <a:schemeClr val="accent1">
                  <a:tint val="100000"/>
                  <a:shade val="100000"/>
                  <a:satMod val="130000"/>
                  <a:alpha val="40000"/>
                </a:schemeClr>
              </a:gs>
              <a:gs pos="100000">
                <a:schemeClr val="accent1">
                  <a:tint val="50000"/>
                  <a:shade val="100000"/>
                  <a:satMod val="350000"/>
                  <a:alpha val="40000"/>
                </a:schemeClr>
              </a:gs>
            </a:gsLst>
          </a:gradFill>
          <a:ln>
            <a:solidFill>
              <a:schemeClr val="accent1">
                <a:shade val="95000"/>
                <a:satMod val="105000"/>
                <a:alpha val="40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 name="Picture 12" descr="1.png"/>
          <p:cNvPicPr>
            <a:picLocks noChangeAspect="1"/>
          </p:cNvPicPr>
          <p:nvPr/>
        </p:nvPicPr>
        <p:blipFill>
          <a:blip r:embed="rId3"/>
          <a:stretch>
            <a:fillRect/>
          </a:stretch>
        </p:blipFill>
        <p:spPr>
          <a:xfrm>
            <a:off x="1054103" y="1702470"/>
            <a:ext cx="2989464" cy="1985709"/>
          </a:xfrm>
          <a:prstGeom prst="rect">
            <a:avLst/>
          </a:prstGeom>
          <a:effectLst>
            <a:outerShdw blurRad="50800" dist="38100" dir="2700000" algn="tl" rotWithShape="0">
              <a:srgbClr val="000000">
                <a:alpha val="43000"/>
              </a:srgbClr>
            </a:outerShdw>
          </a:effectLst>
        </p:spPr>
      </p:pic>
      <p:pic>
        <p:nvPicPr>
          <p:cNvPr id="9" name="Picture 13" descr="2.png"/>
          <p:cNvPicPr>
            <a:picLocks noChangeAspect="1"/>
          </p:cNvPicPr>
          <p:nvPr/>
        </p:nvPicPr>
        <p:blipFill>
          <a:blip r:embed="rId4"/>
          <a:stretch>
            <a:fillRect/>
          </a:stretch>
        </p:blipFill>
        <p:spPr>
          <a:xfrm>
            <a:off x="1016241" y="4391542"/>
            <a:ext cx="3060514" cy="2043601"/>
          </a:xfrm>
          <a:prstGeom prst="rect">
            <a:avLst/>
          </a:prstGeom>
          <a:effectLst>
            <a:outerShdw blurRad="50800" dist="38100" dir="2700000" algn="tl" rotWithShape="0">
              <a:srgbClr val="000000">
                <a:alpha val="43000"/>
              </a:srgbClr>
            </a:outerShdw>
          </a:effectLst>
        </p:spPr>
      </p:pic>
      <p:pic>
        <p:nvPicPr>
          <p:cNvPr id="10" name="Picture 14" descr="4.png"/>
          <p:cNvPicPr>
            <a:picLocks noChangeAspect="1"/>
          </p:cNvPicPr>
          <p:nvPr/>
        </p:nvPicPr>
        <p:blipFill>
          <a:blip r:embed="rId5"/>
          <a:stretch>
            <a:fillRect/>
          </a:stretch>
        </p:blipFill>
        <p:spPr>
          <a:xfrm>
            <a:off x="5106328" y="4427591"/>
            <a:ext cx="2989462" cy="1985543"/>
          </a:xfrm>
          <a:prstGeom prst="rect">
            <a:avLst/>
          </a:prstGeom>
          <a:ln w="50800">
            <a:solidFill>
              <a:srgbClr val="FF0000"/>
            </a:solidFill>
          </a:ln>
          <a:effectLst>
            <a:outerShdw blurRad="50800" dist="38100" dir="2700000" algn="tl" rotWithShape="0">
              <a:srgbClr val="000000">
                <a:alpha val="43000"/>
              </a:srgbClr>
            </a:outerShdw>
          </a:effectLst>
        </p:spPr>
      </p:pic>
      <p:sp>
        <p:nvSpPr>
          <p:cNvPr id="11" name="TextBox 10"/>
          <p:cNvSpPr txBox="1"/>
          <p:nvPr/>
        </p:nvSpPr>
        <p:spPr>
          <a:xfrm>
            <a:off x="5073139" y="3924749"/>
            <a:ext cx="3022652" cy="494183"/>
          </a:xfrm>
          <a:prstGeom prst="rect">
            <a:avLst/>
          </a:prstGeom>
          <a:noFill/>
        </p:spPr>
        <p:txBody>
          <a:bodyPr wrap="square" rtlCol="0">
            <a:noAutofit/>
          </a:bodyPr>
          <a:lstStyle/>
          <a:p>
            <a:pPr algn="ctr"/>
            <a:r>
              <a:rPr lang="en-US" sz="2800" dirty="0" smtClean="0">
                <a:ln w="12700">
                  <a:noFill/>
                </a:ln>
                <a:solidFill>
                  <a:schemeClr val="bg1"/>
                </a:solidFill>
                <a:effectLst>
                  <a:outerShdw blurRad="50800" dist="38100" dir="2700000" algn="tl" rotWithShape="0">
                    <a:srgbClr val="000000">
                      <a:alpha val="43000"/>
                    </a:srgbClr>
                  </a:outerShdw>
                </a:effectLst>
              </a:rPr>
              <a:t>Scene synthesis</a:t>
            </a:r>
            <a:endParaRPr lang="en-US" sz="2800" dirty="0">
              <a:ln w="12700">
                <a:noFill/>
              </a:ln>
              <a:solidFill>
                <a:schemeClr val="bg1"/>
              </a:solidFill>
              <a:effectLst>
                <a:outerShdw blurRad="50800" dist="38100" dir="2700000" algn="tl" rotWithShape="0">
                  <a:srgbClr val="000000">
                    <a:alpha val="43000"/>
                  </a:srgbClr>
                </a:outerShdw>
              </a:effectLst>
            </a:endParaRPr>
          </a:p>
        </p:txBody>
      </p:sp>
      <p:pic>
        <p:nvPicPr>
          <p:cNvPr id="12" name="Picture 16" descr="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6325" y="1727848"/>
            <a:ext cx="2989465" cy="1985540"/>
          </a:xfrm>
          <a:prstGeom prst="rect">
            <a:avLst/>
          </a:prstGeom>
        </p:spPr>
      </p:pic>
      <p:sp>
        <p:nvSpPr>
          <p:cNvPr id="13" name="TextBox 12"/>
          <p:cNvSpPr txBox="1"/>
          <p:nvPr/>
        </p:nvSpPr>
        <p:spPr>
          <a:xfrm>
            <a:off x="5106328" y="1233665"/>
            <a:ext cx="2989461" cy="494183"/>
          </a:xfrm>
          <a:prstGeom prst="rect">
            <a:avLst/>
          </a:prstGeom>
          <a:noFill/>
        </p:spPr>
        <p:txBody>
          <a:bodyPr wrap="square" rtlCol="0">
            <a:noAutofit/>
          </a:bodyPr>
          <a:lstStyle/>
          <a:p>
            <a:pPr algn="ctr"/>
            <a:r>
              <a:rPr lang="en-US" sz="2800" dirty="0" smtClean="0">
                <a:ln w="12700">
                  <a:noFill/>
                </a:ln>
                <a:solidFill>
                  <a:schemeClr val="bg1">
                    <a:alpha val="40000"/>
                  </a:schemeClr>
                </a:solidFill>
                <a:effectLst>
                  <a:outerShdw blurRad="50800" dist="38100" dir="2700000" algn="tl" rotWithShape="0">
                    <a:srgbClr val="000000">
                      <a:alpha val="43000"/>
                    </a:srgbClr>
                  </a:outerShdw>
                </a:effectLst>
              </a:rPr>
              <a:t>Object insertion</a:t>
            </a:r>
            <a:endParaRPr lang="en-US" sz="2800" dirty="0">
              <a:ln w="12700">
                <a:noFill/>
              </a:ln>
              <a:solidFill>
                <a:schemeClr val="bg1">
                  <a:alpha val="40000"/>
                </a:schemeClr>
              </a:solidFill>
              <a:effectLst>
                <a:outerShdw blurRad="50800" dist="38100" dir="2700000" algn="tl" rotWithShape="0">
                  <a:srgbClr val="000000">
                    <a:alpha val="43000"/>
                  </a:srgbClr>
                </a:outerShdw>
              </a:effectLst>
            </a:endParaRPr>
          </a:p>
        </p:txBody>
      </p:sp>
      <p:sp>
        <p:nvSpPr>
          <p:cNvPr id="14" name="TextBox 13"/>
          <p:cNvSpPr txBox="1"/>
          <p:nvPr/>
        </p:nvSpPr>
        <p:spPr>
          <a:xfrm>
            <a:off x="1054103" y="1233665"/>
            <a:ext cx="3022652" cy="494183"/>
          </a:xfrm>
          <a:prstGeom prst="rect">
            <a:avLst/>
          </a:prstGeom>
          <a:noFill/>
        </p:spPr>
        <p:txBody>
          <a:bodyPr wrap="square" rtlCol="0">
            <a:noAutofit/>
          </a:bodyPr>
          <a:lstStyle/>
          <a:p>
            <a:pPr algn="ctr"/>
            <a:r>
              <a:rPr lang="en-US" sz="2800" dirty="0" smtClean="0">
                <a:ln w="12700">
                  <a:noFill/>
                </a:ln>
                <a:solidFill>
                  <a:schemeClr val="bg1">
                    <a:alpha val="40000"/>
                  </a:schemeClr>
                </a:solidFill>
                <a:effectLst>
                  <a:outerShdw blurRad="50800" dist="38100" dir="2700000" algn="tl" rotWithShape="0">
                    <a:srgbClr val="000000">
                      <a:alpha val="43000"/>
                    </a:srgbClr>
                  </a:outerShdw>
                </a:effectLst>
              </a:rPr>
              <a:t>Input image</a:t>
            </a:r>
            <a:endParaRPr lang="en-US" sz="2800" dirty="0">
              <a:ln w="12700">
                <a:noFill/>
              </a:ln>
              <a:solidFill>
                <a:schemeClr val="bg1">
                  <a:alpha val="40000"/>
                </a:schemeClr>
              </a:solidFill>
              <a:effectLst>
                <a:outerShdw blurRad="50800" dist="38100" dir="2700000" algn="tl" rotWithShape="0">
                  <a:srgbClr val="000000">
                    <a:alpha val="43000"/>
                  </a:srgbClr>
                </a:outerShdw>
              </a:effectLst>
            </a:endParaRPr>
          </a:p>
        </p:txBody>
      </p:sp>
      <p:sp>
        <p:nvSpPr>
          <p:cNvPr id="15" name="TextBox 14"/>
          <p:cNvSpPr txBox="1"/>
          <p:nvPr/>
        </p:nvSpPr>
        <p:spPr>
          <a:xfrm>
            <a:off x="1022964" y="3955066"/>
            <a:ext cx="3022652" cy="494183"/>
          </a:xfrm>
          <a:prstGeom prst="rect">
            <a:avLst/>
          </a:prstGeom>
          <a:noFill/>
        </p:spPr>
        <p:txBody>
          <a:bodyPr wrap="square" rtlCol="0">
            <a:noAutofit/>
          </a:bodyPr>
          <a:lstStyle/>
          <a:p>
            <a:pPr algn="ctr"/>
            <a:r>
              <a:rPr lang="en-US" sz="2800" dirty="0" smtClean="0">
                <a:ln w="12700">
                  <a:noFill/>
                </a:ln>
                <a:solidFill>
                  <a:schemeClr val="bg1">
                    <a:alpha val="40000"/>
                  </a:schemeClr>
                </a:solidFill>
                <a:effectLst>
                  <a:outerShdw blurRad="50800" dist="38100" dir="2700000" algn="tl" rotWithShape="0">
                    <a:srgbClr val="000000">
                      <a:alpha val="43000"/>
                    </a:srgbClr>
                  </a:outerShdw>
                </a:effectLst>
              </a:rPr>
              <a:t>Scene authoring</a:t>
            </a:r>
            <a:endParaRPr lang="en-US" sz="2800" dirty="0">
              <a:ln w="12700">
                <a:noFill/>
              </a:ln>
              <a:solidFill>
                <a:schemeClr val="bg1">
                  <a:alpha val="40000"/>
                </a:schemeClr>
              </a:solidFill>
              <a:effectLst>
                <a:outerShdw blurRad="50800" dist="38100" dir="2700000" algn="tl" rotWithShape="0">
                  <a:srgbClr val="000000">
                    <a:alpha val="43000"/>
                  </a:srgbClr>
                </a:outerShdw>
              </a:effectLst>
            </a:endParaRPr>
          </a:p>
        </p:txBody>
      </p:sp>
      <p:sp>
        <p:nvSpPr>
          <p:cNvPr id="16" name="Curved Right Arrow 20"/>
          <p:cNvSpPr/>
          <p:nvPr/>
        </p:nvSpPr>
        <p:spPr>
          <a:xfrm>
            <a:off x="216494" y="2763437"/>
            <a:ext cx="822960" cy="2679697"/>
          </a:xfrm>
          <a:prstGeom prst="curvedRightArrow">
            <a:avLst/>
          </a:prstGeom>
          <a:gradFill>
            <a:gsLst>
              <a:gs pos="0">
                <a:schemeClr val="accent1">
                  <a:tint val="100000"/>
                  <a:shade val="100000"/>
                  <a:satMod val="130000"/>
                  <a:alpha val="40000"/>
                </a:schemeClr>
              </a:gs>
              <a:gs pos="100000">
                <a:schemeClr val="accent1">
                  <a:tint val="50000"/>
                  <a:shade val="100000"/>
                  <a:satMod val="350000"/>
                  <a:alpha val="40000"/>
                </a:schemeClr>
              </a:gs>
            </a:gsLst>
          </a:gradFill>
          <a:ln>
            <a:solidFill>
              <a:schemeClr val="accent1">
                <a:shade val="95000"/>
                <a:satMod val="105000"/>
                <a:alpha val="40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3"/>
          <p:cNvSpPr/>
          <p:nvPr/>
        </p:nvSpPr>
        <p:spPr>
          <a:xfrm>
            <a:off x="1039453" y="1702470"/>
            <a:ext cx="3004113" cy="2010918"/>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4"/>
          <p:cNvSpPr/>
          <p:nvPr/>
        </p:nvSpPr>
        <p:spPr>
          <a:xfrm>
            <a:off x="5106328" y="1692560"/>
            <a:ext cx="3004113" cy="2010918"/>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6"/>
          <p:cNvSpPr/>
          <p:nvPr/>
        </p:nvSpPr>
        <p:spPr>
          <a:xfrm>
            <a:off x="1016241" y="4384707"/>
            <a:ext cx="3004113" cy="2010918"/>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961468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12</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Scene synthesis</a:t>
            </a:r>
            <a:endParaRPr lang="ko-KR" altLang="en-US" sz="4000" b="1" spc="-150" dirty="0" smtClean="0">
              <a:solidFill>
                <a:schemeClr val="bg1"/>
              </a:solidFill>
            </a:endParaRPr>
          </a:p>
        </p:txBody>
      </p:sp>
      <p:pic>
        <p:nvPicPr>
          <p:cNvPr id="6" name="Picture 24" descr="4.png"/>
          <p:cNvPicPr>
            <a:picLocks noChangeAspect="1"/>
          </p:cNvPicPr>
          <p:nvPr/>
        </p:nvPicPr>
        <p:blipFill>
          <a:blip r:embed="rId3"/>
          <a:stretch>
            <a:fillRect/>
          </a:stretch>
        </p:blipFill>
        <p:spPr>
          <a:xfrm>
            <a:off x="5294528" y="1532048"/>
            <a:ext cx="3695589" cy="2454539"/>
          </a:xfrm>
          <a:prstGeom prst="rect">
            <a:avLst/>
          </a:prstGeom>
          <a:effectLst>
            <a:outerShdw blurRad="50800" dist="38100" dir="2700000" algn="tl" rotWithShape="0">
              <a:srgbClr val="000000">
                <a:alpha val="43000"/>
              </a:srgbClr>
            </a:outerShdw>
          </a:effectLst>
        </p:spPr>
      </p:pic>
      <p:sp>
        <p:nvSpPr>
          <p:cNvPr id="7" name="Circular Arrow 29"/>
          <p:cNvSpPr/>
          <p:nvPr/>
        </p:nvSpPr>
        <p:spPr>
          <a:xfrm flipV="1">
            <a:off x="5135350" y="2336940"/>
            <a:ext cx="3212113" cy="3226274"/>
          </a:xfrm>
          <a:prstGeom prst="circularArrow">
            <a:avLst>
              <a:gd name="adj1" fmla="val 7764"/>
              <a:gd name="adj2" fmla="val 1142300"/>
              <a:gd name="adj3" fmla="val 20419655"/>
              <a:gd name="adj4" fmla="val 16140207"/>
              <a:gd name="adj5" fmla="val 10723"/>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8" name="Group 23"/>
          <p:cNvGrpSpPr/>
          <p:nvPr/>
        </p:nvGrpSpPr>
        <p:grpSpPr>
          <a:xfrm>
            <a:off x="136011" y="1522786"/>
            <a:ext cx="3948889" cy="2446893"/>
            <a:chOff x="776494" y="1291561"/>
            <a:chExt cx="8129823" cy="5180365"/>
          </a:xfrm>
        </p:grpSpPr>
        <p:pic>
          <p:nvPicPr>
            <p:cNvPr id="9" name="Picture 4" descr="orig.png"/>
            <p:cNvPicPr>
              <a:picLocks noChangeAspect="1"/>
            </p:cNvPicPr>
            <p:nvPr/>
          </p:nvPicPr>
          <p:blipFill>
            <a:blip r:embed="rId4"/>
            <a:stretch>
              <a:fillRect/>
            </a:stretch>
          </p:blipFill>
          <p:spPr>
            <a:xfrm>
              <a:off x="777974" y="1291561"/>
              <a:ext cx="7752407" cy="5148987"/>
            </a:xfrm>
            <a:prstGeom prst="rect">
              <a:avLst/>
            </a:prstGeom>
          </p:spPr>
        </p:pic>
        <p:grpSp>
          <p:nvGrpSpPr>
            <p:cNvPr id="10" name="Group 5"/>
            <p:cNvGrpSpPr/>
            <p:nvPr/>
          </p:nvGrpSpPr>
          <p:grpSpPr>
            <a:xfrm>
              <a:off x="776494" y="1308527"/>
              <a:ext cx="8129823" cy="5163399"/>
              <a:chOff x="1164824" y="1585913"/>
              <a:chExt cx="7181162" cy="4560887"/>
            </a:xfrm>
          </p:grpSpPr>
          <p:sp>
            <p:nvSpPr>
              <p:cNvPr id="14" name="Rectangle 6"/>
              <p:cNvSpPr/>
              <p:nvPr/>
            </p:nvSpPr>
            <p:spPr>
              <a:xfrm>
                <a:off x="1177524" y="1585913"/>
                <a:ext cx="6825147" cy="4560887"/>
              </a:xfrm>
              <a:prstGeom prst="rect">
                <a:avLst/>
              </a:prstGeom>
              <a:gradFill>
                <a:gsLst>
                  <a:gs pos="0">
                    <a:srgbClr val="FF0000">
                      <a:alpha val="60000"/>
                    </a:srgbClr>
                  </a:gs>
                  <a:gs pos="100000">
                    <a:srgbClr val="FF0000">
                      <a:alpha val="40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7"/>
              <p:cNvCxnSpPr/>
              <p:nvPr/>
            </p:nvCxnSpPr>
            <p:spPr>
              <a:xfrm flipV="1">
                <a:off x="1164824" y="5162384"/>
                <a:ext cx="4729232" cy="843358"/>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8"/>
              <p:cNvCxnSpPr/>
              <p:nvPr/>
            </p:nvCxnSpPr>
            <p:spPr>
              <a:xfrm rot="5400000">
                <a:off x="4637804" y="3905599"/>
                <a:ext cx="2512505" cy="1065"/>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9"/>
              <p:cNvCxnSpPr/>
              <p:nvPr/>
            </p:nvCxnSpPr>
            <p:spPr>
              <a:xfrm flipV="1">
                <a:off x="5894589" y="2240445"/>
                <a:ext cx="2119327" cy="409434"/>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8" name="Straight Connector 10"/>
              <p:cNvCxnSpPr/>
              <p:nvPr/>
            </p:nvCxnSpPr>
            <p:spPr>
              <a:xfrm>
                <a:off x="1164824" y="1925250"/>
                <a:ext cx="4729765" cy="724628"/>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548632" y="3597725"/>
                <a:ext cx="3797354" cy="661900"/>
              </a:xfrm>
              <a:prstGeom prst="rect">
                <a:avLst/>
              </a:prstGeom>
              <a:noFill/>
            </p:spPr>
            <p:txBody>
              <a:bodyPr wrap="square" rtlCol="0">
                <a:spAutoFit/>
              </a:bodyPr>
              <a:lstStyle/>
              <a:p>
                <a:pPr algn="ctr"/>
                <a:r>
                  <a:rPr lang="en-US" sz="1700" dirty="0" smtClean="0">
                    <a:solidFill>
                      <a:schemeClr val="bg1"/>
                    </a:solidFill>
                    <a:latin typeface="Times New Roman"/>
                  </a:rPr>
                  <a:t>Textured billboard</a:t>
                </a:r>
              </a:p>
            </p:txBody>
          </p:sp>
          <p:sp>
            <p:nvSpPr>
              <p:cNvPr id="20" name="TextBox 19"/>
              <p:cNvSpPr txBox="1"/>
              <p:nvPr/>
            </p:nvSpPr>
            <p:spPr>
              <a:xfrm>
                <a:off x="1351156" y="3268917"/>
                <a:ext cx="2738245" cy="1151130"/>
              </a:xfrm>
              <a:prstGeom prst="rect">
                <a:avLst/>
              </a:prstGeom>
              <a:noFill/>
            </p:spPr>
            <p:txBody>
              <a:bodyPr wrap="square" rtlCol="0">
                <a:spAutoFit/>
              </a:bodyPr>
              <a:lstStyle/>
              <a:p>
                <a:pPr algn="ctr"/>
                <a:r>
                  <a:rPr lang="en-US" sz="1700" dirty="0" smtClean="0">
                    <a:solidFill>
                      <a:schemeClr val="bg1"/>
                    </a:solidFill>
                    <a:latin typeface="Times New Roman"/>
                  </a:rPr>
                  <a:t>Bounding </a:t>
                </a:r>
                <a:r>
                  <a:rPr lang="en-US" sz="1700" dirty="0" err="1" smtClean="0">
                    <a:solidFill>
                      <a:schemeClr val="bg1"/>
                    </a:solidFill>
                    <a:latin typeface="Times New Roman"/>
                  </a:rPr>
                  <a:t>cuboid</a:t>
                </a:r>
                <a:endParaRPr lang="en-US" sz="1700" dirty="0">
                  <a:solidFill>
                    <a:schemeClr val="bg1"/>
                  </a:solidFill>
                  <a:latin typeface="Times New Roman"/>
                </a:endParaRPr>
              </a:p>
            </p:txBody>
          </p:sp>
          <p:cxnSp>
            <p:nvCxnSpPr>
              <p:cNvPr id="21" name="Straight Connector 14"/>
              <p:cNvCxnSpPr/>
              <p:nvPr/>
            </p:nvCxnSpPr>
            <p:spPr>
              <a:xfrm rot="10800000">
                <a:off x="5893524" y="5162916"/>
                <a:ext cx="2120393" cy="527631"/>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22" name="Freeform 15"/>
              <p:cNvSpPr/>
              <p:nvPr/>
            </p:nvSpPr>
            <p:spPr>
              <a:xfrm>
                <a:off x="3662138" y="4645025"/>
                <a:ext cx="3999137" cy="1071079"/>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23" name="Freeform 17"/>
              <p:cNvSpPr/>
              <p:nvPr/>
            </p:nvSpPr>
            <p:spPr>
              <a:xfrm>
                <a:off x="3667125" y="5067300"/>
                <a:ext cx="1308100" cy="1073150"/>
              </a:xfrm>
              <a:custGeom>
                <a:avLst/>
                <a:gdLst>
                  <a:gd name="connsiteX0" fmla="*/ 0 w 1308100"/>
                  <a:gd name="connsiteY0" fmla="*/ 0 h 1073150"/>
                  <a:gd name="connsiteX1" fmla="*/ 9525 w 1308100"/>
                  <a:gd name="connsiteY1" fmla="*/ 1073150 h 1073150"/>
                  <a:gd name="connsiteX2" fmla="*/ 1308100 w 1308100"/>
                  <a:gd name="connsiteY2" fmla="*/ 1073150 h 1073150"/>
                  <a:gd name="connsiteX3" fmla="*/ 1301750 w 1308100"/>
                  <a:gd name="connsiteY3" fmla="*/ 660400 h 1073150"/>
                  <a:gd name="connsiteX4" fmla="*/ 0 w 1308100"/>
                  <a:gd name="connsiteY4" fmla="*/ 0 h 107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00" h="1073150">
                    <a:moveTo>
                      <a:pt x="0" y="0"/>
                    </a:moveTo>
                    <a:lnTo>
                      <a:pt x="9525" y="1073150"/>
                    </a:lnTo>
                    <a:lnTo>
                      <a:pt x="1308100" y="1073150"/>
                    </a:lnTo>
                    <a:cubicBezTo>
                      <a:pt x="1305983" y="935567"/>
                      <a:pt x="1301750" y="660400"/>
                      <a:pt x="1301750" y="660400"/>
                    </a:cubicBezTo>
                    <a:lnTo>
                      <a:pt x="0" y="0"/>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18"/>
              <p:cNvSpPr/>
              <p:nvPr/>
            </p:nvSpPr>
            <p:spPr>
              <a:xfrm>
                <a:off x="4968875" y="4892675"/>
                <a:ext cx="2692400" cy="1247775"/>
              </a:xfrm>
              <a:custGeom>
                <a:avLst/>
                <a:gdLst>
                  <a:gd name="connsiteX0" fmla="*/ 0 w 2692400"/>
                  <a:gd name="connsiteY0" fmla="*/ 825500 h 1247775"/>
                  <a:gd name="connsiteX1" fmla="*/ 9525 w 2692400"/>
                  <a:gd name="connsiteY1" fmla="*/ 1247775 h 1247775"/>
                  <a:gd name="connsiteX2" fmla="*/ 2692400 w 2692400"/>
                  <a:gd name="connsiteY2" fmla="*/ 1247775 h 1247775"/>
                  <a:gd name="connsiteX3" fmla="*/ 2692400 w 2692400"/>
                  <a:gd name="connsiteY3" fmla="*/ 0 h 1247775"/>
                  <a:gd name="connsiteX4" fmla="*/ 0 w 2692400"/>
                  <a:gd name="connsiteY4" fmla="*/ 825500 h 124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400" h="1247775">
                    <a:moveTo>
                      <a:pt x="0" y="825500"/>
                    </a:moveTo>
                    <a:lnTo>
                      <a:pt x="9525" y="1247775"/>
                    </a:lnTo>
                    <a:lnTo>
                      <a:pt x="2692400" y="1247775"/>
                    </a:lnTo>
                    <a:lnTo>
                      <a:pt x="2692400" y="0"/>
                    </a:lnTo>
                    <a:lnTo>
                      <a:pt x="0" y="825500"/>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19" descr="segmatte.png"/>
              <p:cNvPicPr>
                <a:picLocks noChangeAspect="1"/>
              </p:cNvPicPr>
              <p:nvPr/>
            </p:nvPicPr>
            <p:blipFill>
              <a:blip r:embed="rId5"/>
              <a:stretch>
                <a:fillRect/>
              </a:stretch>
            </p:blipFill>
            <p:spPr>
              <a:xfrm>
                <a:off x="6116101" y="4071672"/>
                <a:ext cx="1556042" cy="904873"/>
              </a:xfrm>
              <a:prstGeom prst="rect">
                <a:avLst/>
              </a:prstGeom>
            </p:spPr>
          </p:pic>
          <p:sp>
            <p:nvSpPr>
              <p:cNvPr id="26" name="TextBox 25"/>
              <p:cNvSpPr txBox="1"/>
              <p:nvPr/>
            </p:nvSpPr>
            <p:spPr>
              <a:xfrm>
                <a:off x="3447752" y="4854969"/>
                <a:ext cx="3506188" cy="661900"/>
              </a:xfrm>
              <a:prstGeom prst="rect">
                <a:avLst/>
              </a:prstGeom>
              <a:noFill/>
            </p:spPr>
            <p:txBody>
              <a:bodyPr wrap="square" rtlCol="0">
                <a:spAutoFit/>
              </a:bodyPr>
              <a:lstStyle/>
              <a:p>
                <a:pPr algn="ctr"/>
                <a:r>
                  <a:rPr lang="en-US" sz="1700" dirty="0" smtClean="0">
                    <a:solidFill>
                      <a:schemeClr val="bg1"/>
                    </a:solidFill>
                    <a:latin typeface="Times New Roman"/>
                  </a:rPr>
                  <a:t>Extruded polygon</a:t>
                </a:r>
                <a:endParaRPr lang="en-US" sz="1700" dirty="0">
                  <a:solidFill>
                    <a:schemeClr val="bg1"/>
                  </a:solidFill>
                  <a:latin typeface="Times New Roman"/>
                </a:endParaRPr>
              </a:p>
            </p:txBody>
          </p:sp>
        </p:grpSp>
        <p:sp>
          <p:nvSpPr>
            <p:cNvPr id="11" name="Freeform 20"/>
            <p:cNvSpPr/>
            <p:nvPr/>
          </p:nvSpPr>
          <p:spPr>
            <a:xfrm>
              <a:off x="6346352" y="1295372"/>
              <a:ext cx="1358411" cy="394937"/>
            </a:xfrm>
            <a:custGeom>
              <a:avLst/>
              <a:gdLst>
                <a:gd name="connsiteX0" fmla="*/ 0 w 1200128"/>
                <a:gd name="connsiteY0" fmla="*/ 265178 h 348919"/>
                <a:gd name="connsiteX1" fmla="*/ 153505 w 1200128"/>
                <a:gd name="connsiteY1" fmla="*/ 348919 h 348919"/>
                <a:gd name="connsiteX2" fmla="*/ 1200128 w 1200128"/>
                <a:gd name="connsiteY2" fmla="*/ 0 h 348919"/>
                <a:gd name="connsiteX3" fmla="*/ 851254 w 1200128"/>
                <a:gd name="connsiteY3" fmla="*/ 13957 h 348919"/>
                <a:gd name="connsiteX4" fmla="*/ 0 w 120012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28" h="348919">
                  <a:moveTo>
                    <a:pt x="0" y="265178"/>
                  </a:moveTo>
                  <a:lnTo>
                    <a:pt x="153505" y="348919"/>
                  </a:lnTo>
                  <a:lnTo>
                    <a:pt x="1200128" y="0"/>
                  </a:lnTo>
                  <a:lnTo>
                    <a:pt x="851254" y="13957"/>
                  </a:lnTo>
                  <a:lnTo>
                    <a:pt x="0"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21"/>
            <p:cNvSpPr/>
            <p:nvPr/>
          </p:nvSpPr>
          <p:spPr>
            <a:xfrm>
              <a:off x="3361006" y="1311170"/>
              <a:ext cx="1705912" cy="394937"/>
            </a:xfrm>
            <a:custGeom>
              <a:avLst/>
              <a:gdLst>
                <a:gd name="connsiteX0" fmla="*/ 1507138 w 1507138"/>
                <a:gd name="connsiteY0" fmla="*/ 265178 h 348919"/>
                <a:gd name="connsiteX1" fmla="*/ 1409453 w 1507138"/>
                <a:gd name="connsiteY1" fmla="*/ 348919 h 348919"/>
                <a:gd name="connsiteX2" fmla="*/ 0 w 1507138"/>
                <a:gd name="connsiteY2" fmla="*/ 0 h 348919"/>
                <a:gd name="connsiteX3" fmla="*/ 460514 w 1507138"/>
                <a:gd name="connsiteY3" fmla="*/ 0 h 348919"/>
                <a:gd name="connsiteX4" fmla="*/ 1507138 w 150713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38" h="348919">
                  <a:moveTo>
                    <a:pt x="1507138" y="265178"/>
                  </a:moveTo>
                  <a:lnTo>
                    <a:pt x="1409453" y="348919"/>
                  </a:lnTo>
                  <a:lnTo>
                    <a:pt x="0" y="0"/>
                  </a:lnTo>
                  <a:lnTo>
                    <a:pt x="460514" y="0"/>
                  </a:lnTo>
                  <a:lnTo>
                    <a:pt x="1507138"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174580" y="1543060"/>
              <a:ext cx="3099981" cy="749340"/>
            </a:xfrm>
            <a:prstGeom prst="rect">
              <a:avLst/>
            </a:prstGeom>
            <a:noFill/>
          </p:spPr>
          <p:txBody>
            <a:bodyPr wrap="square" rtlCol="0">
              <a:spAutoFit/>
            </a:bodyPr>
            <a:lstStyle/>
            <a:p>
              <a:pPr algn="ctr"/>
              <a:r>
                <a:rPr lang="en-US" sz="1700" dirty="0" smtClean="0">
                  <a:solidFill>
                    <a:schemeClr val="bg1"/>
                  </a:solidFill>
                  <a:latin typeface="Times New Roman"/>
                </a:rPr>
                <a:t>Area lights</a:t>
              </a:r>
              <a:endParaRPr lang="en-US" sz="1700" dirty="0">
                <a:solidFill>
                  <a:schemeClr val="bg1"/>
                </a:solidFill>
                <a:latin typeface="Times New Roman"/>
              </a:endParaRPr>
            </a:p>
          </p:txBody>
        </p:sp>
      </p:grpSp>
      <p:sp>
        <p:nvSpPr>
          <p:cNvPr id="27" name="TextBox 26"/>
          <p:cNvSpPr txBox="1"/>
          <p:nvPr/>
        </p:nvSpPr>
        <p:spPr>
          <a:xfrm>
            <a:off x="136731" y="1043230"/>
            <a:ext cx="3759382" cy="523220"/>
          </a:xfrm>
          <a:prstGeom prst="rect">
            <a:avLst/>
          </a:prstGeom>
          <a:noFill/>
        </p:spPr>
        <p:txBody>
          <a:bodyPr wrap="square" rtlCol="0">
            <a:spAutoFit/>
          </a:bodyPr>
          <a:lstStyle/>
          <a:p>
            <a:pPr algn="ctr"/>
            <a:r>
              <a:rPr lang="en-US" sz="2800" dirty="0" smtClean="0">
                <a:solidFill>
                  <a:schemeClr val="bg1"/>
                </a:solidFill>
                <a:latin typeface="Times New Roman"/>
              </a:rPr>
              <a:t>Physical scene model</a:t>
            </a:r>
            <a:endParaRPr lang="en-US" sz="2800" dirty="0">
              <a:solidFill>
                <a:schemeClr val="bg1"/>
              </a:solidFill>
              <a:latin typeface="Times New Roman"/>
            </a:endParaRPr>
          </a:p>
        </p:txBody>
      </p:sp>
      <p:sp>
        <p:nvSpPr>
          <p:cNvPr id="28" name="TextBox 27"/>
          <p:cNvSpPr txBox="1"/>
          <p:nvPr/>
        </p:nvSpPr>
        <p:spPr>
          <a:xfrm>
            <a:off x="5294528" y="1054994"/>
            <a:ext cx="3695589" cy="523220"/>
          </a:xfrm>
          <a:prstGeom prst="rect">
            <a:avLst/>
          </a:prstGeom>
          <a:noFill/>
        </p:spPr>
        <p:txBody>
          <a:bodyPr wrap="square" rtlCol="0">
            <a:spAutoFit/>
          </a:bodyPr>
          <a:lstStyle/>
          <a:p>
            <a:pPr algn="ctr"/>
            <a:r>
              <a:rPr lang="en-US" sz="2800" dirty="0" smtClean="0">
                <a:solidFill>
                  <a:schemeClr val="bg1"/>
                </a:solidFill>
                <a:latin typeface="Times New Roman"/>
              </a:rPr>
              <a:t>Rendered scene</a:t>
            </a:r>
            <a:endParaRPr lang="en-US" sz="2800" dirty="0">
              <a:solidFill>
                <a:schemeClr val="bg1"/>
              </a:solidFill>
              <a:latin typeface="Times New Roman"/>
            </a:endParaRPr>
          </a:p>
        </p:txBody>
      </p:sp>
      <p:sp>
        <p:nvSpPr>
          <p:cNvPr id="29" name="Rounded Rectangle 27"/>
          <p:cNvSpPr/>
          <p:nvPr/>
        </p:nvSpPr>
        <p:spPr>
          <a:xfrm>
            <a:off x="2457229" y="4267064"/>
            <a:ext cx="4256268" cy="1757675"/>
          </a:xfrm>
          <a:prstGeom prst="roundRect">
            <a:avLst/>
          </a:prstGeom>
          <a:ln/>
        </p:spPr>
        <p:style>
          <a:lnRef idx="1">
            <a:schemeClr val="accent1"/>
          </a:lnRef>
          <a:fillRef idx="3">
            <a:schemeClr val="accent1"/>
          </a:fillRef>
          <a:effectRef idx="2">
            <a:schemeClr val="accent1"/>
          </a:effectRef>
          <a:fontRef idx="minor">
            <a:schemeClr val="lt1"/>
          </a:fontRef>
        </p:style>
        <p:txBody>
          <a:bodyPr/>
          <a:lstStyle/>
          <a:p>
            <a:pPr algn="ctr"/>
            <a:r>
              <a:rPr lang="en-US" sz="3000" dirty="0" smtClean="0">
                <a:latin typeface="Times New Roman"/>
                <a:cs typeface="Times New Roman"/>
              </a:rPr>
              <a:t>Auto-material estimation</a:t>
            </a:r>
          </a:p>
          <a:p>
            <a:pPr algn="ctr"/>
            <a:r>
              <a:rPr lang="en-US" sz="3000" dirty="0" smtClean="0">
                <a:latin typeface="Times New Roman"/>
                <a:cs typeface="Times New Roman"/>
              </a:rPr>
              <a:t>&amp;</a:t>
            </a:r>
          </a:p>
          <a:p>
            <a:pPr algn="ctr"/>
            <a:r>
              <a:rPr lang="en-US" sz="3000" dirty="0" smtClean="0">
                <a:latin typeface="Times New Roman"/>
                <a:cs typeface="Times New Roman"/>
              </a:rPr>
              <a:t>Auto-lighting refinement</a:t>
            </a:r>
            <a:endParaRPr lang="en-US" sz="3000" dirty="0">
              <a:latin typeface="Times New Roman"/>
              <a:cs typeface="Times New Roman"/>
            </a:endParaRPr>
          </a:p>
        </p:txBody>
      </p:sp>
      <p:sp>
        <p:nvSpPr>
          <p:cNvPr id="30" name="Circular Arrow 28"/>
          <p:cNvSpPr/>
          <p:nvPr/>
        </p:nvSpPr>
        <p:spPr>
          <a:xfrm rot="5400000" flipV="1">
            <a:off x="844379" y="2357980"/>
            <a:ext cx="3212113" cy="3226274"/>
          </a:xfrm>
          <a:prstGeom prst="circularArrow">
            <a:avLst>
              <a:gd name="adj1" fmla="val 7764"/>
              <a:gd name="adj2" fmla="val 1142300"/>
              <a:gd name="adj3" fmla="val 20419655"/>
              <a:gd name="adj4" fmla="val 16140207"/>
              <a:gd name="adj5" fmla="val 10723"/>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TextBox 30"/>
          <p:cNvSpPr txBox="1"/>
          <p:nvPr/>
        </p:nvSpPr>
        <p:spPr>
          <a:xfrm>
            <a:off x="1549580" y="6078779"/>
            <a:ext cx="6101874" cy="523220"/>
          </a:xfrm>
          <a:prstGeom prst="rect">
            <a:avLst/>
          </a:prstGeom>
          <a:noFill/>
        </p:spPr>
        <p:txBody>
          <a:bodyPr wrap="square" rtlCol="0">
            <a:spAutoFit/>
          </a:bodyPr>
          <a:lstStyle/>
          <a:p>
            <a:pPr algn="ctr"/>
            <a:r>
              <a:rPr lang="en-US" sz="2800" b="1" dirty="0" smtClean="0">
                <a:solidFill>
                  <a:schemeClr val="bg1"/>
                </a:solidFill>
                <a:latin typeface="Times New Roman"/>
              </a:rPr>
              <a:t>Match input image and rendered scene</a:t>
            </a:r>
            <a:endParaRPr lang="en-US" sz="2800" b="1" dirty="0">
              <a:solidFill>
                <a:schemeClr val="bg1"/>
              </a:solidFill>
              <a:latin typeface="Times New Roman"/>
            </a:endParaRPr>
          </a:p>
        </p:txBody>
      </p:sp>
      <p:cxnSp>
        <p:nvCxnSpPr>
          <p:cNvPr id="32" name="Straight Connector 31"/>
          <p:cNvCxnSpPr/>
          <p:nvPr/>
        </p:nvCxnSpPr>
        <p:spPr>
          <a:xfrm flipV="1">
            <a:off x="4580445" y="5809288"/>
            <a:ext cx="0" cy="40529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90386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13</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Estimate lighting</a:t>
            </a:r>
            <a:endParaRPr lang="ko-KR" altLang="en-US" sz="4000" b="1" spc="-150" dirty="0" smtClean="0">
              <a:solidFill>
                <a:schemeClr val="bg1"/>
              </a:solidFill>
            </a:endParaRPr>
          </a:p>
        </p:txBody>
      </p:sp>
      <p:grpSp>
        <p:nvGrpSpPr>
          <p:cNvPr id="4" name="Group 9"/>
          <p:cNvGrpSpPr/>
          <p:nvPr/>
        </p:nvGrpSpPr>
        <p:grpSpPr>
          <a:xfrm>
            <a:off x="5097521" y="1724833"/>
            <a:ext cx="3577752" cy="4770336"/>
            <a:chOff x="3308997" y="514823"/>
            <a:chExt cx="3530462" cy="4707282"/>
          </a:xfrm>
        </p:grpSpPr>
        <p:pic>
          <p:nvPicPr>
            <p:cNvPr id="6" name="Picture 10" descr="albedo.png"/>
            <p:cNvPicPr>
              <a:picLocks noChangeAspect="1"/>
            </p:cNvPicPr>
            <p:nvPr/>
          </p:nvPicPr>
          <p:blipFill>
            <a:blip r:embed="rId3"/>
            <a:stretch>
              <a:fillRect/>
            </a:stretch>
          </p:blipFill>
          <p:spPr>
            <a:xfrm>
              <a:off x="3308997" y="514823"/>
              <a:ext cx="3530462" cy="4707282"/>
            </a:xfrm>
            <a:prstGeom prst="rect">
              <a:avLst/>
            </a:prstGeom>
            <a:ln>
              <a:solidFill>
                <a:schemeClr val="bg1"/>
              </a:solidFill>
            </a:ln>
          </p:spPr>
        </p:pic>
        <p:grpSp>
          <p:nvGrpSpPr>
            <p:cNvPr id="7" name="Group 11"/>
            <p:cNvGrpSpPr/>
            <p:nvPr/>
          </p:nvGrpSpPr>
          <p:grpSpPr>
            <a:xfrm>
              <a:off x="3619080" y="535613"/>
              <a:ext cx="2749104" cy="4686492"/>
              <a:chOff x="5409500" y="556695"/>
              <a:chExt cx="2749104" cy="4686492"/>
            </a:xfrm>
          </p:grpSpPr>
          <p:sp>
            <p:nvSpPr>
              <p:cNvPr id="8" name="Freeform 12"/>
              <p:cNvSpPr/>
              <p:nvPr/>
            </p:nvSpPr>
            <p:spPr>
              <a:xfrm>
                <a:off x="6295038" y="872441"/>
                <a:ext cx="1111922" cy="141627"/>
              </a:xfrm>
              <a:custGeom>
                <a:avLst/>
                <a:gdLst>
                  <a:gd name="connsiteX0" fmla="*/ 0 w 2343150"/>
                  <a:gd name="connsiteY0" fmla="*/ 0 h 298450"/>
                  <a:gd name="connsiteX1" fmla="*/ 2343150 w 2343150"/>
                  <a:gd name="connsiteY1" fmla="*/ 57150 h 298450"/>
                  <a:gd name="connsiteX2" fmla="*/ 2235200 w 2343150"/>
                  <a:gd name="connsiteY2" fmla="*/ 298450 h 298450"/>
                  <a:gd name="connsiteX3" fmla="*/ 63500 w 2343150"/>
                  <a:gd name="connsiteY3" fmla="*/ 279400 h 298450"/>
                  <a:gd name="connsiteX4" fmla="*/ 0 w 2343150"/>
                  <a:gd name="connsiteY4" fmla="*/ 0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298450">
                    <a:moveTo>
                      <a:pt x="0" y="0"/>
                    </a:moveTo>
                    <a:lnTo>
                      <a:pt x="2343150" y="57150"/>
                    </a:lnTo>
                    <a:lnTo>
                      <a:pt x="2235200" y="298450"/>
                    </a:lnTo>
                    <a:lnTo>
                      <a:pt x="63500" y="279400"/>
                    </a:lnTo>
                    <a:lnTo>
                      <a:pt x="0" y="0"/>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13"/>
              <p:cNvSpPr/>
              <p:nvPr/>
            </p:nvSpPr>
            <p:spPr>
              <a:xfrm>
                <a:off x="6539119" y="1547429"/>
                <a:ext cx="569522" cy="60267"/>
              </a:xfrm>
              <a:custGeom>
                <a:avLst/>
                <a:gdLst>
                  <a:gd name="connsiteX0" fmla="*/ 12700 w 1200150"/>
                  <a:gd name="connsiteY0" fmla="*/ 0 h 127000"/>
                  <a:gd name="connsiteX1" fmla="*/ 1200150 w 1200150"/>
                  <a:gd name="connsiteY1" fmla="*/ 25400 h 127000"/>
                  <a:gd name="connsiteX2" fmla="*/ 1193800 w 1200150"/>
                  <a:gd name="connsiteY2" fmla="*/ 127000 h 127000"/>
                  <a:gd name="connsiteX3" fmla="*/ 0 w 1200150"/>
                  <a:gd name="connsiteY3" fmla="*/ 107950 h 127000"/>
                  <a:gd name="connsiteX4" fmla="*/ 12700 w 1200150"/>
                  <a:gd name="connsiteY4" fmla="*/ 0 h 1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127000">
                    <a:moveTo>
                      <a:pt x="12700" y="0"/>
                    </a:moveTo>
                    <a:lnTo>
                      <a:pt x="1200150" y="25400"/>
                    </a:lnTo>
                    <a:lnTo>
                      <a:pt x="1193800" y="127000"/>
                    </a:lnTo>
                    <a:lnTo>
                      <a:pt x="0" y="107950"/>
                    </a:lnTo>
                    <a:lnTo>
                      <a:pt x="12700" y="0"/>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14"/>
              <p:cNvSpPr/>
              <p:nvPr/>
            </p:nvSpPr>
            <p:spPr>
              <a:xfrm>
                <a:off x="6605412" y="1776443"/>
                <a:ext cx="430908" cy="45200"/>
              </a:xfrm>
              <a:custGeom>
                <a:avLst/>
                <a:gdLst>
                  <a:gd name="connsiteX0" fmla="*/ 0 w 908050"/>
                  <a:gd name="connsiteY0" fmla="*/ 0 h 95250"/>
                  <a:gd name="connsiteX1" fmla="*/ 908050 w 908050"/>
                  <a:gd name="connsiteY1" fmla="*/ 31750 h 95250"/>
                  <a:gd name="connsiteX2" fmla="*/ 844550 w 908050"/>
                  <a:gd name="connsiteY2" fmla="*/ 95250 h 95250"/>
                  <a:gd name="connsiteX3" fmla="*/ 25400 w 908050"/>
                  <a:gd name="connsiteY3" fmla="*/ 76200 h 95250"/>
                  <a:gd name="connsiteX4" fmla="*/ 0 w 908050"/>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50" h="95250">
                    <a:moveTo>
                      <a:pt x="0" y="0"/>
                    </a:moveTo>
                    <a:lnTo>
                      <a:pt x="908050" y="31750"/>
                    </a:lnTo>
                    <a:lnTo>
                      <a:pt x="844550" y="95250"/>
                    </a:lnTo>
                    <a:lnTo>
                      <a:pt x="25400" y="76200"/>
                    </a:lnTo>
                    <a:lnTo>
                      <a:pt x="0" y="0"/>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5"/>
              <p:cNvGrpSpPr/>
              <p:nvPr/>
            </p:nvGrpSpPr>
            <p:grpSpPr>
              <a:xfrm>
                <a:off x="5409500" y="556695"/>
                <a:ext cx="2749104" cy="4686492"/>
                <a:chOff x="3098590" y="1803399"/>
                <a:chExt cx="1803507" cy="3114588"/>
              </a:xfrm>
            </p:grpSpPr>
            <p:cxnSp>
              <p:nvCxnSpPr>
                <p:cNvPr id="12" name="Straight Connector 16"/>
                <p:cNvCxnSpPr/>
                <p:nvPr/>
              </p:nvCxnSpPr>
              <p:spPr>
                <a:xfrm flipV="1">
                  <a:off x="3098590" y="3512168"/>
                  <a:ext cx="715018" cy="1405819"/>
                </a:xfrm>
                <a:prstGeom prst="line">
                  <a:avLst/>
                </a:prstGeom>
                <a:ln w="381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17"/>
                <p:cNvCxnSpPr/>
                <p:nvPr/>
              </p:nvCxnSpPr>
              <p:spPr>
                <a:xfrm flipH="1" flipV="1">
                  <a:off x="4239787" y="3506497"/>
                  <a:ext cx="662310" cy="1411490"/>
                </a:xfrm>
                <a:prstGeom prst="line">
                  <a:avLst/>
                </a:prstGeom>
                <a:ln w="381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4" name="Straight Connector 18"/>
                <p:cNvCxnSpPr/>
                <p:nvPr/>
              </p:nvCxnSpPr>
              <p:spPr>
                <a:xfrm flipV="1">
                  <a:off x="4239787" y="1803399"/>
                  <a:ext cx="614019" cy="918187"/>
                </a:xfrm>
                <a:prstGeom prst="line">
                  <a:avLst/>
                </a:prstGeom>
                <a:ln w="381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19"/>
                <p:cNvCxnSpPr/>
                <p:nvPr/>
              </p:nvCxnSpPr>
              <p:spPr>
                <a:xfrm flipV="1">
                  <a:off x="3813608" y="2721586"/>
                  <a:ext cx="0" cy="790583"/>
                </a:xfrm>
                <a:prstGeom prst="line">
                  <a:avLst/>
                </a:prstGeom>
                <a:ln w="381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6" name="Straight Connector 20"/>
                <p:cNvCxnSpPr/>
                <p:nvPr/>
              </p:nvCxnSpPr>
              <p:spPr>
                <a:xfrm flipV="1">
                  <a:off x="4252637" y="2721585"/>
                  <a:ext cx="0" cy="790583"/>
                </a:xfrm>
                <a:prstGeom prst="line">
                  <a:avLst/>
                </a:prstGeom>
                <a:ln w="381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7" name="Straight Connector 21"/>
                <p:cNvCxnSpPr/>
                <p:nvPr/>
              </p:nvCxnSpPr>
              <p:spPr>
                <a:xfrm>
                  <a:off x="3269364" y="1803399"/>
                  <a:ext cx="544244" cy="888271"/>
                </a:xfrm>
                <a:prstGeom prst="line">
                  <a:avLst/>
                </a:prstGeom>
                <a:ln w="381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8" name="Straight Connector 22"/>
                <p:cNvCxnSpPr/>
                <p:nvPr/>
              </p:nvCxnSpPr>
              <p:spPr>
                <a:xfrm>
                  <a:off x="3813608" y="2721585"/>
                  <a:ext cx="426179" cy="1"/>
                </a:xfrm>
                <a:prstGeom prst="line">
                  <a:avLst/>
                </a:prstGeom>
                <a:ln w="381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9" name="Straight Connector 23"/>
                <p:cNvCxnSpPr/>
                <p:nvPr/>
              </p:nvCxnSpPr>
              <p:spPr>
                <a:xfrm>
                  <a:off x="3813608" y="3497964"/>
                  <a:ext cx="426179" cy="1"/>
                </a:xfrm>
                <a:prstGeom prst="line">
                  <a:avLst/>
                </a:prstGeom>
                <a:ln w="38100">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grpSp>
      </p:grpSp>
      <p:pic>
        <p:nvPicPr>
          <p:cNvPr id="20" name="Picture 24" descr="orig.png"/>
          <p:cNvPicPr>
            <a:picLocks noChangeAspect="1"/>
          </p:cNvPicPr>
          <p:nvPr/>
        </p:nvPicPr>
        <p:blipFill>
          <a:blip r:embed="rId4"/>
          <a:stretch>
            <a:fillRect/>
          </a:stretch>
        </p:blipFill>
        <p:spPr>
          <a:xfrm>
            <a:off x="457200" y="1733614"/>
            <a:ext cx="3571166" cy="4761555"/>
          </a:xfrm>
          <a:prstGeom prst="rect">
            <a:avLst/>
          </a:prstGeom>
          <a:ln>
            <a:solidFill>
              <a:schemeClr val="bg1"/>
            </a:solidFill>
          </a:ln>
          <a:effectLst>
            <a:outerShdw blurRad="50800" dist="38100" dir="2700000" algn="tl" rotWithShape="0">
              <a:srgbClr val="000000">
                <a:alpha val="43000"/>
              </a:srgbClr>
            </a:outerShdw>
          </a:effectLst>
        </p:spPr>
      </p:pic>
      <p:sp>
        <p:nvSpPr>
          <p:cNvPr id="21" name="TextBox 20"/>
          <p:cNvSpPr txBox="1"/>
          <p:nvPr/>
        </p:nvSpPr>
        <p:spPr>
          <a:xfrm>
            <a:off x="1178878" y="1230877"/>
            <a:ext cx="2240092" cy="523220"/>
          </a:xfrm>
          <a:prstGeom prst="rect">
            <a:avLst/>
          </a:prstGeom>
          <a:noFill/>
        </p:spPr>
        <p:txBody>
          <a:bodyPr wrap="square" rtlCol="0">
            <a:spAutoFit/>
          </a:bodyPr>
          <a:lstStyle/>
          <a:p>
            <a:pPr algn="ctr"/>
            <a:r>
              <a:rPr lang="en-US" sz="2800" dirty="0" smtClean="0">
                <a:solidFill>
                  <a:schemeClr val="bg1"/>
                </a:solidFill>
                <a:latin typeface="Times New Roman"/>
              </a:rPr>
              <a:t>Input image</a:t>
            </a:r>
          </a:p>
        </p:txBody>
      </p:sp>
      <p:sp>
        <p:nvSpPr>
          <p:cNvPr id="22" name="TextBox 21"/>
          <p:cNvSpPr txBox="1"/>
          <p:nvPr/>
        </p:nvSpPr>
        <p:spPr>
          <a:xfrm>
            <a:off x="5665473" y="1230877"/>
            <a:ext cx="2627035" cy="523220"/>
          </a:xfrm>
          <a:prstGeom prst="rect">
            <a:avLst/>
          </a:prstGeom>
          <a:noFill/>
        </p:spPr>
        <p:txBody>
          <a:bodyPr wrap="square" rtlCol="0">
            <a:spAutoFit/>
          </a:bodyPr>
          <a:lstStyle/>
          <a:p>
            <a:pPr algn="ctr"/>
            <a:r>
              <a:rPr lang="en-US" sz="2800" dirty="0" smtClean="0">
                <a:solidFill>
                  <a:schemeClr val="bg1"/>
                </a:solidFill>
                <a:latin typeface="Times New Roman"/>
              </a:rPr>
              <a:t>Physical model</a:t>
            </a:r>
          </a:p>
        </p:txBody>
      </p:sp>
      <p:sp>
        <p:nvSpPr>
          <p:cNvPr id="26" name="Rectangle 41"/>
          <p:cNvSpPr/>
          <p:nvPr/>
        </p:nvSpPr>
        <p:spPr>
          <a:xfrm>
            <a:off x="4446218" y="2391156"/>
            <a:ext cx="1107691" cy="419824"/>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Lights</a:t>
            </a:r>
            <a:endParaRPr lang="en-US" sz="2400" dirty="0">
              <a:latin typeface="Times New Roman"/>
            </a:endParaRPr>
          </a:p>
        </p:txBody>
      </p:sp>
      <p:cxnSp>
        <p:nvCxnSpPr>
          <p:cNvPr id="27" name="Straight Connector 44"/>
          <p:cNvCxnSpPr>
            <a:stCxn id="26" idx="3"/>
          </p:cNvCxnSpPr>
          <p:nvPr/>
        </p:nvCxnSpPr>
        <p:spPr>
          <a:xfrm flipV="1">
            <a:off x="5553909" y="2209401"/>
            <a:ext cx="642102" cy="391667"/>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28" name="Straight Connector 45"/>
          <p:cNvCxnSpPr>
            <a:stCxn id="26" idx="3"/>
          </p:cNvCxnSpPr>
          <p:nvPr/>
        </p:nvCxnSpPr>
        <p:spPr>
          <a:xfrm>
            <a:off x="5553909" y="2601068"/>
            <a:ext cx="962357" cy="14883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29" name="Straight Connector 46"/>
          <p:cNvCxnSpPr>
            <a:stCxn id="26" idx="3"/>
          </p:cNvCxnSpPr>
          <p:nvPr/>
        </p:nvCxnSpPr>
        <p:spPr>
          <a:xfrm>
            <a:off x="5553909" y="2601068"/>
            <a:ext cx="1002599" cy="380920"/>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13477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14</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Estimate lighting</a:t>
            </a:r>
            <a:endParaRPr lang="ko-KR" altLang="en-US" sz="4000" b="1" spc="-150" dirty="0" smtClean="0">
              <a:solidFill>
                <a:schemeClr val="bg1"/>
              </a:solidFill>
            </a:endParaRPr>
          </a:p>
        </p:txBody>
      </p:sp>
      <p:pic>
        <p:nvPicPr>
          <p:cNvPr id="4" name="Picture 24" descr="orig.png"/>
          <p:cNvPicPr>
            <a:picLocks noChangeAspect="1"/>
          </p:cNvPicPr>
          <p:nvPr/>
        </p:nvPicPr>
        <p:blipFill>
          <a:blip r:embed="rId3"/>
          <a:stretch>
            <a:fillRect/>
          </a:stretch>
        </p:blipFill>
        <p:spPr>
          <a:xfrm>
            <a:off x="36816" y="2944189"/>
            <a:ext cx="2501628" cy="3335504"/>
          </a:xfrm>
          <a:prstGeom prst="rect">
            <a:avLst/>
          </a:prstGeom>
          <a:ln>
            <a:solidFill>
              <a:schemeClr val="bg1"/>
            </a:solidFill>
          </a:ln>
          <a:effectLst>
            <a:outerShdw blurRad="50800" dist="38100" dir="2700000" algn="tl" rotWithShape="0">
              <a:srgbClr val="000000">
                <a:alpha val="43000"/>
              </a:srgbClr>
            </a:outerShdw>
          </a:effectLst>
        </p:spPr>
      </p:pic>
      <p:sp>
        <p:nvSpPr>
          <p:cNvPr id="6" name="TextBox 5"/>
          <p:cNvSpPr txBox="1"/>
          <p:nvPr/>
        </p:nvSpPr>
        <p:spPr>
          <a:xfrm>
            <a:off x="73632" y="2418739"/>
            <a:ext cx="2240092" cy="523220"/>
          </a:xfrm>
          <a:prstGeom prst="rect">
            <a:avLst/>
          </a:prstGeom>
          <a:noFill/>
        </p:spPr>
        <p:txBody>
          <a:bodyPr wrap="square" rtlCol="0">
            <a:spAutoFit/>
          </a:bodyPr>
          <a:lstStyle/>
          <a:p>
            <a:pPr algn="ctr"/>
            <a:r>
              <a:rPr lang="en-US" sz="2800" dirty="0" smtClean="0">
                <a:solidFill>
                  <a:schemeClr val="bg1"/>
                </a:solidFill>
              </a:rPr>
              <a:t>Input image</a:t>
            </a:r>
          </a:p>
        </p:txBody>
      </p:sp>
      <p:sp>
        <p:nvSpPr>
          <p:cNvPr id="7" name="TextBox 6"/>
          <p:cNvSpPr txBox="1"/>
          <p:nvPr/>
        </p:nvSpPr>
        <p:spPr>
          <a:xfrm>
            <a:off x="2708214" y="2400821"/>
            <a:ext cx="3727411" cy="523220"/>
          </a:xfrm>
          <a:prstGeom prst="rect">
            <a:avLst/>
          </a:prstGeom>
          <a:noFill/>
        </p:spPr>
        <p:txBody>
          <a:bodyPr wrap="square" rtlCol="0">
            <a:spAutoFit/>
          </a:bodyPr>
          <a:lstStyle/>
          <a:p>
            <a:pPr algn="ctr"/>
            <a:r>
              <a:rPr lang="en-US" sz="2800" dirty="0" smtClean="0">
                <a:solidFill>
                  <a:schemeClr val="bg1"/>
                </a:solidFill>
              </a:rPr>
              <a:t>Rendered (initial)</a:t>
            </a:r>
          </a:p>
        </p:txBody>
      </p:sp>
      <p:pic>
        <p:nvPicPr>
          <p:cNvPr id="8" name="Picture 32" descr="initial2.png"/>
          <p:cNvPicPr>
            <a:picLocks noChangeAspect="1"/>
          </p:cNvPicPr>
          <p:nvPr/>
        </p:nvPicPr>
        <p:blipFill>
          <a:blip r:embed="rId4" cstate="print"/>
          <a:stretch>
            <a:fillRect/>
          </a:stretch>
        </p:blipFill>
        <p:spPr>
          <a:xfrm>
            <a:off x="3345338" y="2944189"/>
            <a:ext cx="2498199" cy="3330932"/>
          </a:xfrm>
          <a:prstGeom prst="rect">
            <a:avLst/>
          </a:prstGeom>
          <a:ln>
            <a:solidFill>
              <a:schemeClr val="bg1"/>
            </a:solidFill>
          </a:ln>
          <a:effectLst>
            <a:outerShdw blurRad="50800" dist="38100" dir="2700000" algn="tl" rotWithShape="0">
              <a:srgbClr val="000000">
                <a:alpha val="43000"/>
              </a:srgbClr>
            </a:outerShdw>
          </a:effectLst>
        </p:spPr>
      </p:pic>
      <p:pic>
        <p:nvPicPr>
          <p:cNvPr id="9" name="Picture 8" descr="final.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2886" y="2944189"/>
            <a:ext cx="2498199" cy="3330932"/>
          </a:xfrm>
          <a:prstGeom prst="rect">
            <a:avLst/>
          </a:prstGeom>
          <a:ln>
            <a:solidFill>
              <a:schemeClr val="bg1"/>
            </a:solidFill>
          </a:ln>
        </p:spPr>
      </p:pic>
      <p:sp>
        <p:nvSpPr>
          <p:cNvPr id="10" name="TextBox 9"/>
          <p:cNvSpPr txBox="1"/>
          <p:nvPr/>
        </p:nvSpPr>
        <p:spPr>
          <a:xfrm>
            <a:off x="6030652" y="2418739"/>
            <a:ext cx="3629111" cy="523220"/>
          </a:xfrm>
          <a:prstGeom prst="rect">
            <a:avLst/>
          </a:prstGeom>
          <a:noFill/>
        </p:spPr>
        <p:txBody>
          <a:bodyPr wrap="square" rtlCol="0">
            <a:spAutoFit/>
          </a:bodyPr>
          <a:lstStyle/>
          <a:p>
            <a:pPr algn="ctr"/>
            <a:r>
              <a:rPr lang="en-US" sz="2800" dirty="0" smtClean="0">
                <a:solidFill>
                  <a:schemeClr val="bg1"/>
                </a:solidFill>
              </a:rPr>
              <a:t>Rendered (final)</a:t>
            </a:r>
          </a:p>
        </p:txBody>
      </p:sp>
      <p:sp>
        <p:nvSpPr>
          <p:cNvPr id="11" name="Rectangle 23"/>
          <p:cNvSpPr/>
          <p:nvPr/>
        </p:nvSpPr>
        <p:spPr>
          <a:xfrm>
            <a:off x="150575" y="1319157"/>
            <a:ext cx="5138361" cy="955994"/>
          </a:xfrm>
          <a:prstGeom prst="rect">
            <a:avLst/>
          </a:prstGeom>
          <a:noFill/>
          <a:ln w="12700">
            <a:solidFill>
              <a:schemeClr val="bg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0"/>
          <p:cNvPicPr>
            <a:picLocks noChangeAspect="1"/>
          </p:cNvPicPr>
          <p:nvPr/>
        </p:nvPicPr>
        <p:blipFill>
          <a:blip r:embed="rId6"/>
          <a:stretch>
            <a:fillRect/>
          </a:stretch>
        </p:blipFill>
        <p:spPr>
          <a:xfrm>
            <a:off x="278594" y="1417638"/>
            <a:ext cx="4859239" cy="857513"/>
          </a:xfrm>
          <a:prstGeom prst="rect">
            <a:avLst/>
          </a:prstGeom>
        </p:spPr>
      </p:pic>
      <p:cxnSp>
        <p:nvCxnSpPr>
          <p:cNvPr id="15" name="Straight Connector 11"/>
          <p:cNvCxnSpPr/>
          <p:nvPr/>
        </p:nvCxnSpPr>
        <p:spPr>
          <a:xfrm flipV="1">
            <a:off x="2281831" y="1939988"/>
            <a:ext cx="384518" cy="92822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16" name="Straight Connector 12"/>
          <p:cNvCxnSpPr/>
          <p:nvPr/>
        </p:nvCxnSpPr>
        <p:spPr>
          <a:xfrm flipH="1" flipV="1">
            <a:off x="3800579" y="1936709"/>
            <a:ext cx="371960" cy="482030"/>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17" name="Freeform 16"/>
          <p:cNvSpPr/>
          <p:nvPr/>
        </p:nvSpPr>
        <p:spPr>
          <a:xfrm>
            <a:off x="5288936" y="1772508"/>
            <a:ext cx="2414213" cy="767622"/>
          </a:xfrm>
          <a:custGeom>
            <a:avLst/>
            <a:gdLst>
              <a:gd name="connsiteX0" fmla="*/ 0 w 2832886"/>
              <a:gd name="connsiteY0" fmla="*/ 0 h 767622"/>
              <a:gd name="connsiteX1" fmla="*/ 2372347 w 2832886"/>
              <a:gd name="connsiteY1" fmla="*/ 195395 h 767622"/>
              <a:gd name="connsiteX2" fmla="*/ 2832861 w 2832886"/>
              <a:gd name="connsiteY2" fmla="*/ 767622 h 767622"/>
            </a:gdLst>
            <a:ahLst/>
            <a:cxnLst>
              <a:cxn ang="0">
                <a:pos x="connsiteX0" y="connsiteY0"/>
              </a:cxn>
              <a:cxn ang="0">
                <a:pos x="connsiteX1" y="connsiteY1"/>
              </a:cxn>
              <a:cxn ang="0">
                <a:pos x="connsiteX2" y="connsiteY2"/>
              </a:cxn>
            </a:cxnLst>
            <a:rect l="l" t="t" r="r" b="b"/>
            <a:pathLst>
              <a:path w="2832886" h="767622">
                <a:moveTo>
                  <a:pt x="0" y="0"/>
                </a:moveTo>
                <a:cubicBezTo>
                  <a:pt x="950102" y="33729"/>
                  <a:pt x="1900204" y="67458"/>
                  <a:pt x="2372347" y="195395"/>
                </a:cubicBezTo>
                <a:cubicBezTo>
                  <a:pt x="2844490" y="323332"/>
                  <a:pt x="2832861" y="767622"/>
                  <a:pt x="2832861" y="767622"/>
                </a:cubicBezTo>
              </a:path>
            </a:pathLst>
          </a:custGeom>
          <a:ln w="50800">
            <a:solidFill>
              <a:srgbClr val="FFFF00"/>
            </a:solidFill>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5105496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15</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Estimate lighting</a:t>
            </a:r>
            <a:endParaRPr lang="ko-KR" altLang="en-US" sz="4000" b="1" spc="-150" dirty="0" smtClean="0">
              <a:solidFill>
                <a:schemeClr val="bg1"/>
              </a:solidFill>
            </a:endParaRPr>
          </a:p>
        </p:txBody>
      </p:sp>
      <p:pic>
        <p:nvPicPr>
          <p:cNvPr id="4" name="Picture 9" descr="composite-final.png"/>
          <p:cNvPicPr>
            <a:picLocks noChangeAspect="1"/>
          </p:cNvPicPr>
          <p:nvPr/>
        </p:nvPicPr>
        <p:blipFill>
          <a:blip r:embed="rId3"/>
          <a:stretch>
            <a:fillRect/>
          </a:stretch>
        </p:blipFill>
        <p:spPr>
          <a:xfrm>
            <a:off x="5109845" y="1733614"/>
            <a:ext cx="3566272" cy="4755030"/>
          </a:xfrm>
          <a:prstGeom prst="rect">
            <a:avLst/>
          </a:prstGeom>
          <a:ln>
            <a:solidFill>
              <a:schemeClr val="bg1"/>
            </a:solidFill>
          </a:ln>
          <a:effectLst>
            <a:outerShdw blurRad="50800" dist="38100" dir="2700000" algn="tl" rotWithShape="0">
              <a:srgbClr val="000000">
                <a:alpha val="43000"/>
              </a:srgbClr>
            </a:outerShdw>
          </a:effectLst>
        </p:spPr>
      </p:pic>
      <p:pic>
        <p:nvPicPr>
          <p:cNvPr id="6" name="Picture 7" descr="composite-initial.png"/>
          <p:cNvPicPr>
            <a:picLocks noChangeAspect="1"/>
          </p:cNvPicPr>
          <p:nvPr/>
        </p:nvPicPr>
        <p:blipFill>
          <a:blip r:embed="rId4"/>
          <a:stretch>
            <a:fillRect/>
          </a:stretch>
        </p:blipFill>
        <p:spPr>
          <a:xfrm>
            <a:off x="457200" y="1733614"/>
            <a:ext cx="3571166" cy="4761555"/>
          </a:xfrm>
          <a:prstGeom prst="rect">
            <a:avLst/>
          </a:prstGeom>
          <a:ln>
            <a:solidFill>
              <a:schemeClr val="bg1"/>
            </a:solidFill>
          </a:ln>
          <a:effectLst>
            <a:outerShdw blurRad="50800" dist="38100" dir="2700000" algn="tl" rotWithShape="0">
              <a:srgbClr val="000000">
                <a:alpha val="43000"/>
              </a:srgbClr>
            </a:outerShdw>
          </a:effectLst>
        </p:spPr>
      </p:pic>
      <p:sp>
        <p:nvSpPr>
          <p:cNvPr id="7" name="TextBox 6"/>
          <p:cNvSpPr txBox="1"/>
          <p:nvPr/>
        </p:nvSpPr>
        <p:spPr>
          <a:xfrm>
            <a:off x="377972" y="1230877"/>
            <a:ext cx="3757140" cy="523220"/>
          </a:xfrm>
          <a:prstGeom prst="rect">
            <a:avLst/>
          </a:prstGeom>
          <a:noFill/>
        </p:spPr>
        <p:txBody>
          <a:bodyPr wrap="square" rtlCol="0">
            <a:spAutoFit/>
          </a:bodyPr>
          <a:lstStyle/>
          <a:p>
            <a:pPr algn="ctr"/>
            <a:r>
              <a:rPr lang="en-US" sz="2800" dirty="0" smtClean="0">
                <a:solidFill>
                  <a:schemeClr val="bg1"/>
                </a:solidFill>
              </a:rPr>
              <a:t>Result using </a:t>
            </a:r>
            <a:r>
              <a:rPr lang="en-US" sz="2800" b="1" u="sng" dirty="0" smtClean="0">
                <a:solidFill>
                  <a:schemeClr val="bg1"/>
                </a:solidFill>
              </a:rPr>
              <a:t>initial</a:t>
            </a:r>
            <a:r>
              <a:rPr lang="en-US" sz="2800" dirty="0" smtClean="0">
                <a:solidFill>
                  <a:schemeClr val="bg1"/>
                </a:solidFill>
              </a:rPr>
              <a:t> lights</a:t>
            </a:r>
          </a:p>
        </p:txBody>
      </p:sp>
      <p:sp>
        <p:nvSpPr>
          <p:cNvPr id="8" name="TextBox 7"/>
          <p:cNvSpPr txBox="1"/>
          <p:nvPr/>
        </p:nvSpPr>
        <p:spPr>
          <a:xfrm>
            <a:off x="4912153" y="1218479"/>
            <a:ext cx="3940877" cy="523220"/>
          </a:xfrm>
          <a:prstGeom prst="rect">
            <a:avLst/>
          </a:prstGeom>
          <a:noFill/>
        </p:spPr>
        <p:txBody>
          <a:bodyPr wrap="square" rtlCol="0">
            <a:spAutoFit/>
          </a:bodyPr>
          <a:lstStyle/>
          <a:p>
            <a:pPr algn="ctr"/>
            <a:r>
              <a:rPr lang="en-US" sz="2800" dirty="0">
                <a:solidFill>
                  <a:schemeClr val="bg1"/>
                </a:solidFill>
              </a:rPr>
              <a:t>Result using </a:t>
            </a:r>
            <a:r>
              <a:rPr lang="en-US" sz="2800" b="1" u="sng" dirty="0" smtClean="0">
                <a:solidFill>
                  <a:schemeClr val="bg1"/>
                </a:solidFill>
              </a:rPr>
              <a:t>refined</a:t>
            </a:r>
            <a:r>
              <a:rPr lang="en-US" sz="2800" dirty="0" smtClean="0">
                <a:solidFill>
                  <a:schemeClr val="bg1"/>
                </a:solidFill>
              </a:rPr>
              <a:t> lights</a:t>
            </a:r>
            <a:endParaRPr lang="en-US" sz="2800" dirty="0">
              <a:solidFill>
                <a:schemeClr val="bg1"/>
              </a:solidFill>
            </a:endParaRPr>
          </a:p>
        </p:txBody>
      </p:sp>
    </p:spTree>
    <p:extLst>
      <p:ext uri="{BB962C8B-B14F-4D97-AF65-F5344CB8AC3E}">
        <p14:creationId xmlns:p14="http://schemas.microsoft.com/office/powerpoint/2010/main" val="2989799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16</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Object insertion</a:t>
            </a:r>
            <a:endParaRPr lang="ko-KR" altLang="en-US" sz="4000" b="1" spc="-150" dirty="0" smtClean="0">
              <a:solidFill>
                <a:schemeClr val="bg1"/>
              </a:solidFill>
            </a:endParaRPr>
          </a:p>
        </p:txBody>
      </p:sp>
      <p:pic>
        <p:nvPicPr>
          <p:cNvPr id="4" name="Picture 12" descr="1.png"/>
          <p:cNvPicPr>
            <a:picLocks noChangeAspect="1"/>
          </p:cNvPicPr>
          <p:nvPr/>
        </p:nvPicPr>
        <p:blipFill>
          <a:blip r:embed="rId3"/>
          <a:stretch>
            <a:fillRect/>
          </a:stretch>
        </p:blipFill>
        <p:spPr>
          <a:xfrm>
            <a:off x="1054103" y="1702470"/>
            <a:ext cx="2989464" cy="1985709"/>
          </a:xfrm>
          <a:prstGeom prst="rect">
            <a:avLst/>
          </a:prstGeom>
          <a:effectLst>
            <a:outerShdw blurRad="50800" dist="38100" dir="2700000" algn="tl" rotWithShape="0">
              <a:srgbClr val="000000">
                <a:alpha val="43000"/>
              </a:srgbClr>
            </a:outerShdw>
          </a:effectLst>
        </p:spPr>
      </p:pic>
      <p:pic>
        <p:nvPicPr>
          <p:cNvPr id="6" name="Picture 13" descr="2.png"/>
          <p:cNvPicPr>
            <a:picLocks noChangeAspect="1"/>
          </p:cNvPicPr>
          <p:nvPr/>
        </p:nvPicPr>
        <p:blipFill>
          <a:blip r:embed="rId4"/>
          <a:stretch>
            <a:fillRect/>
          </a:stretch>
        </p:blipFill>
        <p:spPr>
          <a:xfrm>
            <a:off x="1016241" y="4391542"/>
            <a:ext cx="3060514" cy="2043601"/>
          </a:xfrm>
          <a:prstGeom prst="rect">
            <a:avLst/>
          </a:prstGeom>
          <a:effectLst>
            <a:outerShdw blurRad="50800" dist="38100" dir="2700000" algn="tl" rotWithShape="0">
              <a:srgbClr val="000000">
                <a:alpha val="43000"/>
              </a:srgbClr>
            </a:outerShdw>
          </a:effectLst>
        </p:spPr>
      </p:pic>
      <p:pic>
        <p:nvPicPr>
          <p:cNvPr id="7" name="Picture 14" descr="4.png"/>
          <p:cNvPicPr>
            <a:picLocks noChangeAspect="1"/>
          </p:cNvPicPr>
          <p:nvPr/>
        </p:nvPicPr>
        <p:blipFill>
          <a:blip r:embed="rId5"/>
          <a:stretch>
            <a:fillRect/>
          </a:stretch>
        </p:blipFill>
        <p:spPr>
          <a:xfrm>
            <a:off x="5106328" y="4427591"/>
            <a:ext cx="2989462" cy="1985543"/>
          </a:xfrm>
          <a:prstGeom prst="rect">
            <a:avLst/>
          </a:prstGeom>
          <a:effectLst>
            <a:outerShdw blurRad="50800" dist="38100" dir="2700000" algn="tl" rotWithShape="0">
              <a:srgbClr val="000000">
                <a:alpha val="43000"/>
              </a:srgbClr>
            </a:outerShdw>
          </a:effectLst>
        </p:spPr>
      </p:pic>
      <p:sp>
        <p:nvSpPr>
          <p:cNvPr id="8" name="TextBox 7"/>
          <p:cNvSpPr txBox="1"/>
          <p:nvPr/>
        </p:nvSpPr>
        <p:spPr>
          <a:xfrm>
            <a:off x="5073139" y="3924749"/>
            <a:ext cx="3022652" cy="494183"/>
          </a:xfrm>
          <a:prstGeom prst="rect">
            <a:avLst/>
          </a:prstGeom>
          <a:noFill/>
        </p:spPr>
        <p:txBody>
          <a:bodyPr wrap="square" rtlCol="0">
            <a:noAutofit/>
          </a:bodyPr>
          <a:lstStyle/>
          <a:p>
            <a:pPr algn="ctr"/>
            <a:r>
              <a:rPr lang="en-US" sz="2800" dirty="0" smtClean="0">
                <a:ln w="12700">
                  <a:noFill/>
                </a:ln>
                <a:solidFill>
                  <a:schemeClr val="bg1">
                    <a:alpha val="40000"/>
                  </a:schemeClr>
                </a:solidFill>
                <a:effectLst>
                  <a:outerShdw blurRad="50800" dist="38100" dir="2700000" algn="tl" rotWithShape="0">
                    <a:srgbClr val="000000">
                      <a:alpha val="43000"/>
                    </a:srgbClr>
                  </a:outerShdw>
                </a:effectLst>
              </a:rPr>
              <a:t>Scene synthesis</a:t>
            </a:r>
            <a:endParaRPr lang="en-US" sz="2800" dirty="0">
              <a:ln w="12700">
                <a:noFill/>
              </a:ln>
              <a:solidFill>
                <a:schemeClr val="bg1">
                  <a:alpha val="40000"/>
                </a:schemeClr>
              </a:solidFill>
              <a:effectLst>
                <a:outerShdw blurRad="50800" dist="38100" dir="2700000" algn="tl" rotWithShape="0">
                  <a:srgbClr val="000000">
                    <a:alpha val="43000"/>
                  </a:srgbClr>
                </a:outerShdw>
              </a:effectLst>
            </a:endParaRPr>
          </a:p>
        </p:txBody>
      </p:sp>
      <p:sp>
        <p:nvSpPr>
          <p:cNvPr id="9" name="TextBox 8"/>
          <p:cNvSpPr txBox="1"/>
          <p:nvPr/>
        </p:nvSpPr>
        <p:spPr>
          <a:xfrm>
            <a:off x="1054103" y="1233665"/>
            <a:ext cx="3022652" cy="494183"/>
          </a:xfrm>
          <a:prstGeom prst="rect">
            <a:avLst/>
          </a:prstGeom>
          <a:noFill/>
        </p:spPr>
        <p:txBody>
          <a:bodyPr wrap="square" rtlCol="0">
            <a:noAutofit/>
          </a:bodyPr>
          <a:lstStyle/>
          <a:p>
            <a:pPr algn="ctr"/>
            <a:r>
              <a:rPr lang="en-US" sz="2800" dirty="0" smtClean="0">
                <a:ln w="12700">
                  <a:noFill/>
                </a:ln>
                <a:solidFill>
                  <a:schemeClr val="bg1">
                    <a:alpha val="40000"/>
                  </a:schemeClr>
                </a:solidFill>
                <a:effectLst>
                  <a:outerShdw blurRad="50800" dist="38100" dir="2700000" algn="tl" rotWithShape="0">
                    <a:srgbClr val="000000">
                      <a:alpha val="43000"/>
                    </a:srgbClr>
                  </a:outerShdw>
                </a:effectLst>
              </a:rPr>
              <a:t>Input image</a:t>
            </a:r>
            <a:endParaRPr lang="en-US" sz="2800" dirty="0">
              <a:ln w="12700">
                <a:noFill/>
              </a:ln>
              <a:solidFill>
                <a:schemeClr val="bg1">
                  <a:alpha val="40000"/>
                </a:schemeClr>
              </a:solidFill>
              <a:effectLst>
                <a:outerShdw blurRad="50800" dist="38100" dir="2700000" algn="tl" rotWithShape="0">
                  <a:srgbClr val="000000">
                    <a:alpha val="43000"/>
                  </a:srgbClr>
                </a:outerShdw>
              </a:effectLst>
            </a:endParaRPr>
          </a:p>
        </p:txBody>
      </p:sp>
      <p:sp>
        <p:nvSpPr>
          <p:cNvPr id="10" name="TextBox 9"/>
          <p:cNvSpPr txBox="1"/>
          <p:nvPr/>
        </p:nvSpPr>
        <p:spPr>
          <a:xfrm>
            <a:off x="1022964" y="3955066"/>
            <a:ext cx="3022652" cy="494183"/>
          </a:xfrm>
          <a:prstGeom prst="rect">
            <a:avLst/>
          </a:prstGeom>
          <a:noFill/>
        </p:spPr>
        <p:txBody>
          <a:bodyPr wrap="square" rtlCol="0">
            <a:noAutofit/>
          </a:bodyPr>
          <a:lstStyle/>
          <a:p>
            <a:pPr algn="ctr"/>
            <a:r>
              <a:rPr lang="en-US" sz="2800" dirty="0" smtClean="0">
                <a:ln w="12700">
                  <a:noFill/>
                </a:ln>
                <a:solidFill>
                  <a:schemeClr val="bg1">
                    <a:alpha val="40000"/>
                  </a:schemeClr>
                </a:solidFill>
                <a:effectLst>
                  <a:outerShdw blurRad="50800" dist="38100" dir="2700000" algn="tl" rotWithShape="0">
                    <a:srgbClr val="000000">
                      <a:alpha val="43000"/>
                    </a:srgbClr>
                  </a:outerShdw>
                </a:effectLst>
              </a:rPr>
              <a:t>Scene authoring</a:t>
            </a:r>
            <a:endParaRPr lang="en-US" sz="2800" dirty="0">
              <a:ln w="12700">
                <a:noFill/>
              </a:ln>
              <a:solidFill>
                <a:schemeClr val="bg1">
                  <a:alpha val="40000"/>
                </a:schemeClr>
              </a:solidFill>
              <a:effectLst>
                <a:outerShdw blurRad="50800" dist="38100" dir="2700000" algn="tl" rotWithShape="0">
                  <a:srgbClr val="000000">
                    <a:alpha val="43000"/>
                  </a:srgbClr>
                </a:outerShdw>
              </a:effectLst>
            </a:endParaRPr>
          </a:p>
        </p:txBody>
      </p:sp>
      <p:sp>
        <p:nvSpPr>
          <p:cNvPr id="11" name="Curved Right Arrow 20"/>
          <p:cNvSpPr/>
          <p:nvPr/>
        </p:nvSpPr>
        <p:spPr>
          <a:xfrm>
            <a:off x="216494" y="2763437"/>
            <a:ext cx="822960" cy="2679697"/>
          </a:xfrm>
          <a:prstGeom prst="curvedRightArrow">
            <a:avLst/>
          </a:prstGeom>
          <a:gradFill>
            <a:gsLst>
              <a:gs pos="0">
                <a:schemeClr val="accent1">
                  <a:tint val="100000"/>
                  <a:shade val="100000"/>
                  <a:satMod val="130000"/>
                  <a:alpha val="40000"/>
                </a:schemeClr>
              </a:gs>
              <a:gs pos="100000">
                <a:schemeClr val="accent1">
                  <a:tint val="50000"/>
                  <a:shade val="100000"/>
                  <a:satMod val="350000"/>
                  <a:alpha val="40000"/>
                </a:schemeClr>
              </a:gs>
            </a:gsLst>
          </a:gradFill>
          <a:ln>
            <a:solidFill>
              <a:schemeClr val="accent1">
                <a:shade val="95000"/>
                <a:satMod val="105000"/>
                <a:alpha val="40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Right Arrow 21"/>
          <p:cNvSpPr/>
          <p:nvPr/>
        </p:nvSpPr>
        <p:spPr>
          <a:xfrm>
            <a:off x="4076755" y="5136084"/>
            <a:ext cx="996384" cy="380200"/>
          </a:xfrm>
          <a:prstGeom prst="rightArrow">
            <a:avLst/>
          </a:prstGeom>
          <a:gradFill>
            <a:gsLst>
              <a:gs pos="0">
                <a:schemeClr val="accent1">
                  <a:tint val="100000"/>
                  <a:shade val="100000"/>
                  <a:satMod val="130000"/>
                  <a:alpha val="40000"/>
                </a:schemeClr>
              </a:gs>
              <a:gs pos="100000">
                <a:schemeClr val="accent1">
                  <a:tint val="50000"/>
                  <a:shade val="100000"/>
                  <a:satMod val="350000"/>
                  <a:alpha val="40000"/>
                </a:schemeClr>
              </a:gs>
            </a:gsLst>
          </a:gradFill>
          <a:ln>
            <a:solidFill>
              <a:schemeClr val="accent1">
                <a:shade val="95000"/>
                <a:satMod val="105000"/>
                <a:alpha val="40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Curved Right Arrow 22"/>
          <p:cNvSpPr/>
          <p:nvPr/>
        </p:nvSpPr>
        <p:spPr>
          <a:xfrm flipH="1" flipV="1">
            <a:off x="8095789" y="2622196"/>
            <a:ext cx="919509" cy="2665740"/>
          </a:xfrm>
          <a:prstGeom prst="curvedRightArrow">
            <a:avLst/>
          </a:prstGeom>
          <a:gradFill>
            <a:gsLst>
              <a:gs pos="0">
                <a:schemeClr val="accent1">
                  <a:tint val="100000"/>
                  <a:shade val="100000"/>
                  <a:satMod val="130000"/>
                  <a:alpha val="40000"/>
                </a:schemeClr>
              </a:gs>
              <a:gs pos="100000">
                <a:schemeClr val="accent1">
                  <a:tint val="50000"/>
                  <a:shade val="100000"/>
                  <a:satMod val="350000"/>
                  <a:alpha val="40000"/>
                </a:schemeClr>
              </a:gs>
            </a:gsLst>
          </a:gradFill>
          <a:ln>
            <a:solidFill>
              <a:schemeClr val="accent1">
                <a:shade val="95000"/>
                <a:satMod val="105000"/>
                <a:alpha val="40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23"/>
          <p:cNvSpPr/>
          <p:nvPr/>
        </p:nvSpPr>
        <p:spPr>
          <a:xfrm>
            <a:off x="1039453" y="1702470"/>
            <a:ext cx="3004113" cy="2010918"/>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p:cNvSpPr/>
          <p:nvPr/>
        </p:nvSpPr>
        <p:spPr>
          <a:xfrm>
            <a:off x="5106328" y="4402216"/>
            <a:ext cx="3004113" cy="2010918"/>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26"/>
          <p:cNvSpPr/>
          <p:nvPr/>
        </p:nvSpPr>
        <p:spPr>
          <a:xfrm>
            <a:off x="1016241" y="4384707"/>
            <a:ext cx="3004113" cy="2010918"/>
          </a:xfrm>
          <a:prstGeom prst="rect">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7" name="Picture 16" descr="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6325" y="1727848"/>
            <a:ext cx="2989465" cy="1985540"/>
          </a:xfrm>
          <a:prstGeom prst="rect">
            <a:avLst/>
          </a:prstGeom>
          <a:ln w="50800">
            <a:solidFill>
              <a:srgbClr val="FF0000"/>
            </a:solidFill>
          </a:ln>
        </p:spPr>
      </p:pic>
      <p:sp>
        <p:nvSpPr>
          <p:cNvPr id="18" name="TextBox 17"/>
          <p:cNvSpPr txBox="1"/>
          <p:nvPr/>
        </p:nvSpPr>
        <p:spPr>
          <a:xfrm>
            <a:off x="5106328" y="1233665"/>
            <a:ext cx="2989461" cy="494183"/>
          </a:xfrm>
          <a:prstGeom prst="rect">
            <a:avLst/>
          </a:prstGeom>
          <a:noFill/>
        </p:spPr>
        <p:txBody>
          <a:bodyPr wrap="square" rtlCol="0">
            <a:noAutofit/>
          </a:bodyPr>
          <a:lstStyle/>
          <a:p>
            <a:pPr algn="ctr"/>
            <a:r>
              <a:rPr lang="en-US" sz="2800" dirty="0" smtClean="0">
                <a:ln w="12700">
                  <a:noFill/>
                </a:ln>
                <a:solidFill>
                  <a:schemeClr val="bg1"/>
                </a:solidFill>
                <a:effectLst>
                  <a:outerShdw blurRad="50800" dist="38100" dir="2700000" algn="tl" rotWithShape="0">
                    <a:srgbClr val="000000">
                      <a:alpha val="43000"/>
                    </a:srgbClr>
                  </a:outerShdw>
                </a:effectLst>
              </a:rPr>
              <a:t>Object insertion</a:t>
            </a:r>
            <a:endParaRPr lang="en-US" sz="2800" dirty="0">
              <a:ln w="12700">
                <a:noFill/>
              </a:ln>
              <a:solidFill>
                <a:schemeClr val="bg1"/>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386916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17</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Object insertion</a:t>
            </a:r>
            <a:endParaRPr lang="ko-KR" altLang="en-US" sz="4000" b="1" spc="-150" dirty="0" smtClean="0">
              <a:solidFill>
                <a:schemeClr val="bg1"/>
              </a:solidFill>
            </a:endParaRPr>
          </a:p>
        </p:txBody>
      </p:sp>
      <p:sp>
        <p:nvSpPr>
          <p:cNvPr id="4" name="Rounded Rectangle 47"/>
          <p:cNvSpPr/>
          <p:nvPr/>
        </p:nvSpPr>
        <p:spPr>
          <a:xfrm>
            <a:off x="342900" y="1967136"/>
            <a:ext cx="8432801" cy="55325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68" y="2077055"/>
            <a:ext cx="8326633" cy="390151"/>
          </a:xfrm>
          <a:prstGeom prst="rect">
            <a:avLst/>
          </a:prstGeom>
        </p:spPr>
      </p:pic>
      <p:sp>
        <p:nvSpPr>
          <p:cNvPr id="8" name="Content Placeholder 2"/>
          <p:cNvSpPr>
            <a:spLocks noGrp="1"/>
          </p:cNvSpPr>
          <p:nvPr>
            <p:ph idx="1"/>
          </p:nvPr>
        </p:nvSpPr>
        <p:spPr>
          <a:xfrm>
            <a:off x="457200" y="1375290"/>
            <a:ext cx="8229600" cy="4525963"/>
          </a:xfrm>
        </p:spPr>
        <p:txBody>
          <a:bodyPr>
            <a:normAutofit/>
          </a:bodyPr>
          <a:lstStyle/>
          <a:p>
            <a:pPr marL="0" indent="0" algn="ctr">
              <a:buNone/>
            </a:pPr>
            <a:r>
              <a:rPr lang="en-US" sz="2500" dirty="0">
                <a:solidFill>
                  <a:schemeClr val="bg1"/>
                </a:solidFill>
                <a:latin typeface="+mn-lt"/>
              </a:rPr>
              <a:t>A</a:t>
            </a:r>
            <a:r>
              <a:rPr lang="en-US" sz="2500" dirty="0" smtClean="0">
                <a:solidFill>
                  <a:schemeClr val="bg1"/>
                </a:solidFill>
                <a:latin typeface="+mn-lt"/>
              </a:rPr>
              <a:t>dditive differential technique [</a:t>
            </a:r>
            <a:r>
              <a:rPr lang="en-US" sz="2500" dirty="0" err="1" smtClean="0">
                <a:solidFill>
                  <a:schemeClr val="bg1"/>
                </a:solidFill>
                <a:latin typeface="+mn-lt"/>
              </a:rPr>
              <a:t>Debevec</a:t>
            </a:r>
            <a:r>
              <a:rPr lang="en-US" sz="2500" dirty="0" smtClean="0">
                <a:solidFill>
                  <a:schemeClr val="bg1"/>
                </a:solidFill>
                <a:latin typeface="+mn-lt"/>
              </a:rPr>
              <a:t> ‘98]</a:t>
            </a:r>
          </a:p>
        </p:txBody>
      </p:sp>
      <p:grpSp>
        <p:nvGrpSpPr>
          <p:cNvPr id="9" name="Group 10"/>
          <p:cNvGrpSpPr/>
          <p:nvPr/>
        </p:nvGrpSpPr>
        <p:grpSpPr>
          <a:xfrm>
            <a:off x="263532" y="2841151"/>
            <a:ext cx="5929370" cy="1683441"/>
            <a:chOff x="382584" y="2841152"/>
            <a:chExt cx="3750600" cy="1064854"/>
          </a:xfrm>
        </p:grpSpPr>
        <p:pic>
          <p:nvPicPr>
            <p:cNvPr id="10" name="Picture 66" descr="render.png"/>
            <p:cNvPicPr>
              <a:picLocks noChangeAspect="1"/>
            </p:cNvPicPr>
            <p:nvPr/>
          </p:nvPicPr>
          <p:blipFill>
            <a:blip r:embed="rId4"/>
            <a:stretch>
              <a:fillRect/>
            </a:stretch>
          </p:blipFill>
          <p:spPr>
            <a:xfrm>
              <a:off x="2882984" y="2841152"/>
              <a:ext cx="798641" cy="1064854"/>
            </a:xfrm>
            <a:prstGeom prst="rect">
              <a:avLst/>
            </a:prstGeom>
            <a:ln>
              <a:solidFill>
                <a:schemeClr val="bg1"/>
              </a:solidFill>
            </a:ln>
            <a:effectLst/>
          </p:spPr>
        </p:pic>
        <p:pic>
          <p:nvPicPr>
            <p:cNvPr id="11" name="Picture 68" descr="composite.png"/>
            <p:cNvPicPr>
              <a:picLocks noChangeAspect="1"/>
            </p:cNvPicPr>
            <p:nvPr/>
          </p:nvPicPr>
          <p:blipFill>
            <a:blip r:embed="rId5"/>
            <a:stretch>
              <a:fillRect/>
            </a:stretch>
          </p:blipFill>
          <p:spPr>
            <a:xfrm>
              <a:off x="382584" y="2841152"/>
              <a:ext cx="798641" cy="1064854"/>
            </a:xfrm>
            <a:prstGeom prst="rect">
              <a:avLst/>
            </a:prstGeom>
            <a:ln>
              <a:solidFill>
                <a:schemeClr val="bg1"/>
              </a:solidFill>
            </a:ln>
            <a:effectLst/>
          </p:spPr>
        </p:pic>
        <p:pic>
          <p:nvPicPr>
            <p:cNvPr id="12" name="Picture 69" descr="mask_bin.png"/>
            <p:cNvPicPr>
              <a:picLocks noChangeAspect="1"/>
            </p:cNvPicPr>
            <p:nvPr/>
          </p:nvPicPr>
          <p:blipFill>
            <a:blip r:embed="rId6"/>
            <a:stretch>
              <a:fillRect/>
            </a:stretch>
          </p:blipFill>
          <p:spPr>
            <a:xfrm>
              <a:off x="1632784" y="2841152"/>
              <a:ext cx="798641" cy="1064854"/>
            </a:xfrm>
            <a:prstGeom prst="rect">
              <a:avLst/>
            </a:prstGeom>
            <a:ln>
              <a:solidFill>
                <a:schemeClr val="bg1"/>
              </a:solidFill>
            </a:ln>
            <a:effectLst/>
          </p:spPr>
        </p:pic>
        <p:grpSp>
          <p:nvGrpSpPr>
            <p:cNvPr id="13" name="Group 33"/>
            <p:cNvGrpSpPr/>
            <p:nvPr/>
          </p:nvGrpSpPr>
          <p:grpSpPr>
            <a:xfrm>
              <a:off x="2557998" y="3285483"/>
              <a:ext cx="200368" cy="200368"/>
              <a:chOff x="5938965" y="4924836"/>
              <a:chExt cx="822960" cy="822960"/>
            </a:xfrm>
          </p:grpSpPr>
          <p:sp>
            <p:nvSpPr>
              <p:cNvPr id="16" name="Connector 34"/>
              <p:cNvSpPr/>
              <p:nvPr/>
            </p:nvSpPr>
            <p:spPr>
              <a:xfrm>
                <a:off x="5938965" y="4924836"/>
                <a:ext cx="822960" cy="822960"/>
              </a:xfrm>
              <a:prstGeom prst="flowChartConnector">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Connector 35"/>
              <p:cNvSpPr/>
              <p:nvPr/>
            </p:nvSpPr>
            <p:spPr>
              <a:xfrm>
                <a:off x="6258142" y="5231172"/>
                <a:ext cx="169276" cy="182114"/>
              </a:xfrm>
              <a:prstGeom prst="flowChartConnector">
                <a:avLst/>
              </a:prstGeom>
              <a:solidFill>
                <a:schemeClr val="bg1"/>
              </a:solidFill>
              <a:ln w="25400">
                <a:solidFill>
                  <a:schemeClr val="bg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14" name="Plus 36"/>
            <p:cNvSpPr/>
            <p:nvPr/>
          </p:nvSpPr>
          <p:spPr>
            <a:xfrm>
              <a:off x="3697608" y="3167879"/>
              <a:ext cx="435576" cy="435576"/>
            </a:xfrm>
            <a:prstGeom prst="mathPlus">
              <a:avLst>
                <a:gd name="adj1" fmla="val 12149"/>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Equal 38"/>
            <p:cNvSpPr/>
            <p:nvPr/>
          </p:nvSpPr>
          <p:spPr>
            <a:xfrm>
              <a:off x="1181225" y="3167879"/>
              <a:ext cx="435576" cy="435576"/>
            </a:xfrm>
            <a:prstGeom prst="mathEqual">
              <a:avLst>
                <a:gd name="adj1" fmla="val 9112"/>
                <a:gd name="adj2" fmla="val 1176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18" name="Group 12"/>
          <p:cNvGrpSpPr/>
          <p:nvPr/>
        </p:nvGrpSpPr>
        <p:grpSpPr>
          <a:xfrm>
            <a:off x="1771527" y="4736270"/>
            <a:ext cx="7243330" cy="2020137"/>
            <a:chOff x="1771527" y="4736270"/>
            <a:chExt cx="7243330" cy="2020137"/>
          </a:xfrm>
        </p:grpSpPr>
        <p:pic>
          <p:nvPicPr>
            <p:cNvPr id="19" name="Picture 11" descr="mask_inv_bin.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1527" y="4908154"/>
              <a:ext cx="1226859" cy="1635811"/>
            </a:xfrm>
            <a:prstGeom prst="rect">
              <a:avLst/>
            </a:prstGeom>
          </p:spPr>
        </p:pic>
        <p:grpSp>
          <p:nvGrpSpPr>
            <p:cNvPr id="20" name="Group 9"/>
            <p:cNvGrpSpPr/>
            <p:nvPr/>
          </p:nvGrpSpPr>
          <p:grpSpPr>
            <a:xfrm>
              <a:off x="3113667" y="4736270"/>
              <a:ext cx="5901190" cy="2020137"/>
              <a:chOff x="5006868" y="2729261"/>
              <a:chExt cx="3841461" cy="1315036"/>
            </a:xfrm>
          </p:grpSpPr>
          <p:pic>
            <p:nvPicPr>
              <p:cNvPr id="21" name="Picture 65" descr="orig.png"/>
              <p:cNvPicPr>
                <a:picLocks noChangeAspect="1"/>
              </p:cNvPicPr>
              <p:nvPr/>
            </p:nvPicPr>
            <p:blipFill>
              <a:blip r:embed="rId8"/>
              <a:stretch>
                <a:fillRect/>
              </a:stretch>
            </p:blipFill>
            <p:spPr>
              <a:xfrm>
                <a:off x="5423068" y="2841152"/>
                <a:ext cx="798641" cy="1064854"/>
              </a:xfrm>
              <a:prstGeom prst="rect">
                <a:avLst/>
              </a:prstGeom>
              <a:ln>
                <a:solidFill>
                  <a:schemeClr val="bg1"/>
                </a:solidFill>
              </a:ln>
              <a:effectLst/>
            </p:spPr>
          </p:pic>
          <p:pic>
            <p:nvPicPr>
              <p:cNvPr id="22" name="Picture 67" descr="empty.png"/>
              <p:cNvPicPr>
                <a:picLocks noChangeAspect="1"/>
              </p:cNvPicPr>
              <p:nvPr/>
            </p:nvPicPr>
            <p:blipFill>
              <a:blip r:embed="rId9"/>
              <a:stretch>
                <a:fillRect/>
              </a:stretch>
            </p:blipFill>
            <p:spPr>
              <a:xfrm>
                <a:off x="7923467" y="2841152"/>
                <a:ext cx="798641" cy="1064854"/>
              </a:xfrm>
              <a:prstGeom prst="rect">
                <a:avLst/>
              </a:prstGeom>
              <a:ln>
                <a:solidFill>
                  <a:schemeClr val="bg1"/>
                </a:solidFill>
              </a:ln>
              <a:effectLst/>
            </p:spPr>
          </p:pic>
          <p:pic>
            <p:nvPicPr>
              <p:cNvPr id="23" name="Picture 28" descr="render.png"/>
              <p:cNvPicPr>
                <a:picLocks noChangeAspect="1"/>
              </p:cNvPicPr>
              <p:nvPr/>
            </p:nvPicPr>
            <p:blipFill>
              <a:blip r:embed="rId4"/>
              <a:stretch>
                <a:fillRect/>
              </a:stretch>
            </p:blipFill>
            <p:spPr>
              <a:xfrm>
                <a:off x="6673268" y="2841152"/>
                <a:ext cx="798641" cy="1064854"/>
              </a:xfrm>
              <a:prstGeom prst="rect">
                <a:avLst/>
              </a:prstGeom>
              <a:ln>
                <a:solidFill>
                  <a:schemeClr val="bg1"/>
                </a:solidFill>
              </a:ln>
              <a:effectLst/>
            </p:spPr>
          </p:pic>
          <p:sp>
            <p:nvSpPr>
              <p:cNvPr id="24" name="Double Bracket 29"/>
              <p:cNvSpPr/>
              <p:nvPr/>
            </p:nvSpPr>
            <p:spPr>
              <a:xfrm>
                <a:off x="5299832" y="2729261"/>
                <a:ext cx="3548497" cy="1315036"/>
              </a:xfrm>
              <a:prstGeom prst="bracketPair">
                <a:avLst>
                  <a:gd name="adj" fmla="val 5937"/>
                </a:avLst>
              </a:prstGeom>
              <a:ln w="25400" cap="rnd">
                <a:solidFill>
                  <a:schemeClr val="bg1"/>
                </a:solidFill>
                <a:tailEnd type="none" w="lg"/>
              </a:ln>
            </p:spPr>
            <p:style>
              <a:lnRef idx="2">
                <a:schemeClr val="accent1"/>
              </a:lnRef>
              <a:fillRef idx="0">
                <a:schemeClr val="accent1"/>
              </a:fillRef>
              <a:effectRef idx="1">
                <a:schemeClr val="accent1"/>
              </a:effectRef>
              <a:fontRef idx="minor">
                <a:schemeClr val="tx1"/>
              </a:fontRef>
            </p:style>
            <p:txBody>
              <a:bodyPr/>
              <a:lstStyle/>
              <a:p>
                <a:endParaRPr lang="en-US"/>
              </a:p>
            </p:txBody>
          </p:sp>
          <p:grpSp>
            <p:nvGrpSpPr>
              <p:cNvPr id="25" name="Group 8"/>
              <p:cNvGrpSpPr/>
              <p:nvPr/>
            </p:nvGrpSpPr>
            <p:grpSpPr>
              <a:xfrm>
                <a:off x="5006868" y="3285483"/>
                <a:ext cx="200368" cy="200368"/>
                <a:chOff x="5938965" y="4924836"/>
                <a:chExt cx="822960" cy="822960"/>
              </a:xfrm>
            </p:grpSpPr>
            <p:sp>
              <p:nvSpPr>
                <p:cNvPr id="28" name="Connector 30"/>
                <p:cNvSpPr/>
                <p:nvPr/>
              </p:nvSpPr>
              <p:spPr>
                <a:xfrm>
                  <a:off x="5938965" y="4924836"/>
                  <a:ext cx="822960" cy="822960"/>
                </a:xfrm>
                <a:prstGeom prst="flowChartConnector">
                  <a:avLst/>
                </a:prstGeom>
                <a:noFill/>
                <a:ln w="25400">
                  <a:solidFill>
                    <a:schemeClr val="bg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Connector 31"/>
                <p:cNvSpPr/>
                <p:nvPr/>
              </p:nvSpPr>
              <p:spPr>
                <a:xfrm>
                  <a:off x="6258142" y="5231172"/>
                  <a:ext cx="169276" cy="182114"/>
                </a:xfrm>
                <a:prstGeom prst="flowChartConnector">
                  <a:avLst/>
                </a:prstGeom>
                <a:solidFill>
                  <a:schemeClr val="bg1"/>
                </a:solidFill>
                <a:ln w="25400">
                  <a:solidFill>
                    <a:schemeClr val="bg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6" name="Minus 37"/>
              <p:cNvSpPr/>
              <p:nvPr/>
            </p:nvSpPr>
            <p:spPr>
              <a:xfrm>
                <a:off x="7487891" y="3167879"/>
                <a:ext cx="435576" cy="435576"/>
              </a:xfrm>
              <a:prstGeom prst="mathMinus">
                <a:avLst>
                  <a:gd name="adj1" fmla="val 1214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Plus 39"/>
              <p:cNvSpPr/>
              <p:nvPr/>
            </p:nvSpPr>
            <p:spPr>
              <a:xfrm>
                <a:off x="6221709" y="3167879"/>
                <a:ext cx="435576" cy="435576"/>
              </a:xfrm>
              <a:prstGeom prst="mathPlus">
                <a:avLst>
                  <a:gd name="adj1" fmla="val 12149"/>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pic>
        <p:nvPicPr>
          <p:cNvPr id="30" name="Picture 13"/>
          <p:cNvPicPr>
            <a:picLocks noChangeAspect="1"/>
          </p:cNvPicPr>
          <p:nvPr/>
        </p:nvPicPr>
        <p:blipFill>
          <a:blip r:embed="rId10"/>
          <a:stretch>
            <a:fillRect/>
          </a:stretch>
        </p:blipFill>
        <p:spPr>
          <a:xfrm>
            <a:off x="305857" y="2849678"/>
            <a:ext cx="1193800" cy="508000"/>
          </a:xfrm>
          <a:prstGeom prst="rect">
            <a:avLst/>
          </a:prstGeom>
        </p:spPr>
      </p:pic>
      <p:pic>
        <p:nvPicPr>
          <p:cNvPr id="31" name="Picture 14"/>
          <p:cNvPicPr>
            <a:picLocks noChangeAspect="1"/>
          </p:cNvPicPr>
          <p:nvPr/>
        </p:nvPicPr>
        <p:blipFill>
          <a:blip r:embed="rId11"/>
          <a:stretch>
            <a:fillRect/>
          </a:stretch>
        </p:blipFill>
        <p:spPr>
          <a:xfrm>
            <a:off x="5872567" y="4927314"/>
            <a:ext cx="825500" cy="508000"/>
          </a:xfrm>
          <a:prstGeom prst="rect">
            <a:avLst/>
          </a:prstGeom>
        </p:spPr>
      </p:pic>
      <p:pic>
        <p:nvPicPr>
          <p:cNvPr id="32" name="Picture 15"/>
          <p:cNvPicPr>
            <a:picLocks noChangeAspect="1"/>
          </p:cNvPicPr>
          <p:nvPr/>
        </p:nvPicPr>
        <p:blipFill>
          <a:blip r:embed="rId12"/>
          <a:stretch>
            <a:fillRect/>
          </a:stretch>
        </p:blipFill>
        <p:spPr>
          <a:xfrm>
            <a:off x="4130140" y="4950879"/>
            <a:ext cx="508000" cy="457200"/>
          </a:xfrm>
          <a:prstGeom prst="rect">
            <a:avLst/>
          </a:prstGeom>
        </p:spPr>
      </p:pic>
      <p:pic>
        <p:nvPicPr>
          <p:cNvPr id="33" name="Picture 16"/>
          <p:cNvPicPr>
            <a:picLocks noChangeAspect="1"/>
          </p:cNvPicPr>
          <p:nvPr/>
        </p:nvPicPr>
        <p:blipFill>
          <a:blip r:embed="rId13"/>
          <a:stretch>
            <a:fillRect/>
          </a:stretch>
        </p:blipFill>
        <p:spPr>
          <a:xfrm>
            <a:off x="7656177" y="4897958"/>
            <a:ext cx="1125096" cy="432729"/>
          </a:xfrm>
          <a:prstGeom prst="rect">
            <a:avLst/>
          </a:prstGeom>
        </p:spPr>
      </p:pic>
      <p:pic>
        <p:nvPicPr>
          <p:cNvPr id="34" name="Picture 19"/>
          <p:cNvPicPr>
            <a:picLocks noChangeAspect="1"/>
          </p:cNvPicPr>
          <p:nvPr/>
        </p:nvPicPr>
        <p:blipFill>
          <a:blip r:embed="rId14"/>
          <a:stretch>
            <a:fillRect/>
          </a:stretch>
        </p:blipFill>
        <p:spPr>
          <a:xfrm>
            <a:off x="2634033" y="2870200"/>
            <a:ext cx="546100" cy="368300"/>
          </a:xfrm>
          <a:prstGeom prst="rect">
            <a:avLst/>
          </a:prstGeom>
        </p:spPr>
      </p:pic>
      <p:pic>
        <p:nvPicPr>
          <p:cNvPr id="35" name="Picture 51"/>
          <p:cNvPicPr>
            <a:picLocks noChangeAspect="1"/>
          </p:cNvPicPr>
          <p:nvPr/>
        </p:nvPicPr>
        <p:blipFill>
          <a:blip r:embed="rId11"/>
          <a:stretch>
            <a:fillRect/>
          </a:stretch>
        </p:blipFill>
        <p:spPr>
          <a:xfrm>
            <a:off x="4424353" y="2841151"/>
            <a:ext cx="825500" cy="508000"/>
          </a:xfrm>
          <a:prstGeom prst="rect">
            <a:avLst/>
          </a:prstGeom>
        </p:spPr>
      </p:pic>
      <p:pic>
        <p:nvPicPr>
          <p:cNvPr id="36" name="Picture 21"/>
          <p:cNvPicPr>
            <a:picLocks noChangeAspect="1"/>
          </p:cNvPicPr>
          <p:nvPr/>
        </p:nvPicPr>
        <p:blipFill>
          <a:blip r:embed="rId15"/>
          <a:stretch>
            <a:fillRect/>
          </a:stretch>
        </p:blipFill>
        <p:spPr>
          <a:xfrm>
            <a:off x="1845854" y="4996631"/>
            <a:ext cx="1090807" cy="281136"/>
          </a:xfrm>
          <a:prstGeom prst="rect">
            <a:avLst/>
          </a:prstGeom>
        </p:spPr>
      </p:pic>
    </p:spTree>
    <p:extLst>
      <p:ext uri="{BB962C8B-B14F-4D97-AF65-F5344CB8AC3E}">
        <p14:creationId xmlns:p14="http://schemas.microsoft.com/office/powerpoint/2010/main" val="3912505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18</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Results</a:t>
            </a:r>
            <a:endParaRPr lang="ko-KR" altLang="en-US" sz="4000" b="1" spc="-150" dirty="0" smtClean="0">
              <a:solidFill>
                <a:schemeClr val="bg1"/>
              </a:solidFill>
            </a:endParaRPr>
          </a:p>
        </p:txBody>
      </p:sp>
      <p:pic>
        <p:nvPicPr>
          <p:cNvPr id="7" name="Picture 60" descr="orig.png"/>
          <p:cNvPicPr>
            <a:picLocks noChangeAspect="1"/>
          </p:cNvPicPr>
          <p:nvPr/>
        </p:nvPicPr>
        <p:blipFill>
          <a:blip r:embed="rId3"/>
          <a:stretch>
            <a:fillRect/>
          </a:stretch>
        </p:blipFill>
        <p:spPr>
          <a:xfrm>
            <a:off x="3111" y="934829"/>
            <a:ext cx="9140889" cy="6071188"/>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96023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19</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Results</a:t>
            </a:r>
            <a:endParaRPr lang="ko-KR" altLang="en-US" sz="4000" b="1" spc="-150" dirty="0" smtClean="0">
              <a:solidFill>
                <a:schemeClr val="bg1"/>
              </a:solidFill>
            </a:endParaRPr>
          </a:p>
        </p:txBody>
      </p:sp>
      <p:pic>
        <p:nvPicPr>
          <p:cNvPr id="6"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1" y="934829"/>
            <a:ext cx="9140889" cy="6071188"/>
          </a:xfrm>
          <a:prstGeom prst="rect">
            <a:avLst/>
          </a:prstGeom>
        </p:spPr>
      </p:pic>
    </p:spTree>
    <p:extLst>
      <p:ext uri="{BB962C8B-B14F-4D97-AF65-F5344CB8AC3E}">
        <p14:creationId xmlns:p14="http://schemas.microsoft.com/office/powerpoint/2010/main" val="4013875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38912" y="1825625"/>
            <a:ext cx="8424672" cy="4351338"/>
          </a:xfrm>
        </p:spPr>
        <p:txBody>
          <a:bodyPr>
            <a:normAutofit/>
          </a:bodyPr>
          <a:lstStyle/>
          <a:p>
            <a:pPr>
              <a:lnSpc>
                <a:spcPct val="150000"/>
              </a:lnSpc>
            </a:pPr>
            <a:r>
              <a:rPr lang="en-US" altLang="ko-KR" sz="2500" dirty="0" smtClean="0">
                <a:solidFill>
                  <a:schemeClr val="bg1"/>
                </a:solidFill>
              </a:rPr>
              <a:t>Rendering </a:t>
            </a:r>
            <a:r>
              <a:rPr lang="en-US" altLang="ko-KR" sz="2500" dirty="0">
                <a:solidFill>
                  <a:schemeClr val="bg1"/>
                </a:solidFill>
              </a:rPr>
              <a:t>Synthetic Objects into Legacy </a:t>
            </a:r>
            <a:r>
              <a:rPr lang="en-US" altLang="ko-KR" sz="2500" dirty="0" smtClean="0">
                <a:solidFill>
                  <a:schemeClr val="bg1"/>
                </a:solidFill>
              </a:rPr>
              <a:t>Photographs</a:t>
            </a:r>
          </a:p>
          <a:p>
            <a:pPr marL="0" indent="0">
              <a:lnSpc>
                <a:spcPct val="150000"/>
              </a:lnSpc>
              <a:buNone/>
            </a:pPr>
            <a:r>
              <a:rPr lang="en-US" altLang="ko-KR" sz="2500" dirty="0" smtClean="0">
                <a:solidFill>
                  <a:schemeClr val="bg1"/>
                </a:solidFill>
              </a:rPr>
              <a:t> Kevin </a:t>
            </a:r>
            <a:r>
              <a:rPr lang="en-US" altLang="ko-KR" sz="2500" dirty="0" err="1" smtClean="0">
                <a:solidFill>
                  <a:schemeClr val="bg1"/>
                </a:solidFill>
              </a:rPr>
              <a:t>Karsch</a:t>
            </a:r>
            <a:r>
              <a:rPr lang="en-US" altLang="ko-KR" sz="2500" dirty="0" smtClean="0">
                <a:solidFill>
                  <a:schemeClr val="bg1"/>
                </a:solidFill>
              </a:rPr>
              <a:t>, SIGGRAPH Asia 2011.</a:t>
            </a:r>
          </a:p>
          <a:p>
            <a:pPr marL="0" indent="0">
              <a:lnSpc>
                <a:spcPct val="150000"/>
              </a:lnSpc>
              <a:buNone/>
            </a:pPr>
            <a:endParaRPr lang="en-US" altLang="ko-KR" sz="2500" dirty="0">
              <a:solidFill>
                <a:schemeClr val="bg1"/>
              </a:solidFill>
            </a:endParaRPr>
          </a:p>
          <a:p>
            <a:pPr>
              <a:lnSpc>
                <a:spcPct val="150000"/>
              </a:lnSpc>
            </a:pPr>
            <a:r>
              <a:rPr lang="en-US" altLang="ko-KR" sz="2500" dirty="0" smtClean="0">
                <a:solidFill>
                  <a:schemeClr val="bg1"/>
                </a:solidFill>
              </a:rPr>
              <a:t>SURE-based Optimization for Adaptive Sampling and Reconstruction, Tzu-Mao Li, SIGGRAPH Asia 2012.</a:t>
            </a:r>
            <a:endParaRPr lang="en-US" altLang="ko-KR" sz="2500" dirty="0">
              <a:solidFill>
                <a:schemeClr val="bg1"/>
              </a:solidFill>
            </a:endParaRPr>
          </a:p>
        </p:txBody>
      </p:sp>
      <p:sp>
        <p:nvSpPr>
          <p:cNvPr id="5" name="슬라이드 번호 개체 틀 4"/>
          <p:cNvSpPr>
            <a:spLocks noGrp="1"/>
          </p:cNvSpPr>
          <p:nvPr>
            <p:ph type="sldNum" sz="quarter" idx="12"/>
          </p:nvPr>
        </p:nvSpPr>
        <p:spPr/>
        <p:txBody>
          <a:bodyPr/>
          <a:lstStyle/>
          <a:p>
            <a:fld id="{4D230F74-06F4-EE44-BF6A-76C85AA741E4}" type="slidenum">
              <a:rPr lang="en-US" spc="-150" smtClean="0"/>
              <a:pPr/>
              <a:t>2</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Papers</a:t>
            </a:r>
            <a:endParaRPr lang="ko-KR" altLang="en-US" sz="4000" b="1" spc="-150" dirty="0" smtClean="0">
              <a:solidFill>
                <a:schemeClr val="bg1"/>
              </a:solidFill>
              <a:latin typeface="Calibri" panose="020F0502020204030204" pitchFamily="34" charset="0"/>
            </a:endParaRPr>
          </a:p>
        </p:txBody>
      </p:sp>
    </p:spTree>
    <p:extLst>
      <p:ext uri="{BB962C8B-B14F-4D97-AF65-F5344CB8AC3E}">
        <p14:creationId xmlns:p14="http://schemas.microsoft.com/office/powerpoint/2010/main" val="3187044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20</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Results</a:t>
            </a:r>
            <a:endParaRPr lang="ko-KR" altLang="en-US" sz="4000" b="1" spc="-150" dirty="0" smtClean="0">
              <a:solidFill>
                <a:schemeClr val="bg1"/>
              </a:solidFill>
            </a:endParaRPr>
          </a:p>
        </p:txBody>
      </p:sp>
      <p:pic>
        <p:nvPicPr>
          <p:cNvPr id="7" name="Picture 6" descr="or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35254"/>
          </a:xfrm>
          <a:prstGeom prst="rect">
            <a:avLst/>
          </a:prstGeom>
        </p:spPr>
      </p:pic>
    </p:spTree>
    <p:extLst>
      <p:ext uri="{BB962C8B-B14F-4D97-AF65-F5344CB8AC3E}">
        <p14:creationId xmlns:p14="http://schemas.microsoft.com/office/powerpoint/2010/main" val="497500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21</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Results</a:t>
            </a:r>
            <a:endParaRPr lang="ko-KR" altLang="en-US" sz="4000" b="1" spc="-150" dirty="0" smtClean="0">
              <a:solidFill>
                <a:schemeClr val="bg1"/>
              </a:solidFill>
            </a:endParaRPr>
          </a:p>
        </p:txBody>
      </p:sp>
      <p:pic>
        <p:nvPicPr>
          <p:cNvPr id="7" name="Picture 5" descr="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35254"/>
          </a:xfrm>
          <a:prstGeom prst="rect">
            <a:avLst/>
          </a:prstGeom>
        </p:spPr>
      </p:pic>
    </p:spTree>
    <p:extLst>
      <p:ext uri="{BB962C8B-B14F-4D97-AF65-F5344CB8AC3E}">
        <p14:creationId xmlns:p14="http://schemas.microsoft.com/office/powerpoint/2010/main" val="3201779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22</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Results</a:t>
            </a:r>
            <a:endParaRPr lang="ko-KR" altLang="en-US" sz="4000" b="1" spc="-150" dirty="0" smtClean="0">
              <a:solidFill>
                <a:schemeClr val="bg1"/>
              </a:solidFill>
            </a:endParaRPr>
          </a:p>
        </p:txBody>
      </p:sp>
      <p:pic>
        <p:nvPicPr>
          <p:cNvPr id="4" name="Picture 3" descr="ori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4829"/>
            <a:ext cx="4513667" cy="6018222"/>
          </a:xfrm>
          <a:prstGeom prst="rect">
            <a:avLst/>
          </a:prstGeom>
          <a:ln>
            <a:solidFill>
              <a:schemeClr val="bg1"/>
            </a:solidFill>
          </a:ln>
        </p:spPr>
      </p:pic>
      <p:pic>
        <p:nvPicPr>
          <p:cNvPr id="6" name="Picture 7" descr="compos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333" y="934829"/>
            <a:ext cx="4513667" cy="6018222"/>
          </a:xfrm>
          <a:prstGeom prst="rect">
            <a:avLst/>
          </a:prstGeom>
          <a:ln>
            <a:solidFill>
              <a:schemeClr val="bg1"/>
            </a:solidFill>
          </a:ln>
        </p:spPr>
      </p:pic>
    </p:spTree>
    <p:extLst>
      <p:ext uri="{BB962C8B-B14F-4D97-AF65-F5344CB8AC3E}">
        <p14:creationId xmlns:p14="http://schemas.microsoft.com/office/powerpoint/2010/main" val="34104664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23</a:t>
            </a:fld>
            <a:endParaRPr lang="en-US" spc="-150"/>
          </a:p>
        </p:txBody>
      </p:sp>
      <p:pic>
        <p:nvPicPr>
          <p:cNvPr id="4" name="Picture 4" descr="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339" y="0"/>
            <a:ext cx="5133032" cy="6844042"/>
          </a:xfrm>
          <a:prstGeom prst="rect">
            <a:avLst/>
          </a:prstGeom>
        </p:spPr>
      </p:pic>
      <p:cxnSp>
        <p:nvCxnSpPr>
          <p:cNvPr id="6" name="Straight Connector 6"/>
          <p:cNvCxnSpPr/>
          <p:nvPr/>
        </p:nvCxnSpPr>
        <p:spPr>
          <a:xfrm>
            <a:off x="76505" y="3778158"/>
            <a:ext cx="4957399" cy="1165186"/>
          </a:xfrm>
          <a:prstGeom prst="line">
            <a:avLst/>
          </a:prstGeom>
          <a:ln w="50800" cap="rnd">
            <a:solidFill>
              <a:srgbClr val="FFFF00"/>
            </a:solidFill>
            <a:prstDash val="sysDot"/>
            <a:tailEnd type="none" w="lg"/>
          </a:ln>
        </p:spPr>
        <p:style>
          <a:lnRef idx="2">
            <a:schemeClr val="accent1"/>
          </a:lnRef>
          <a:fillRef idx="0">
            <a:schemeClr val="accent1"/>
          </a:fillRef>
          <a:effectRef idx="1">
            <a:schemeClr val="accent1"/>
          </a:effectRef>
          <a:fontRef idx="minor">
            <a:schemeClr val="tx1"/>
          </a:fontRef>
        </p:style>
      </p:cxnSp>
      <p:cxnSp>
        <p:nvCxnSpPr>
          <p:cNvPr id="7" name="Straight Connector 7"/>
          <p:cNvCxnSpPr/>
          <p:nvPr/>
        </p:nvCxnSpPr>
        <p:spPr>
          <a:xfrm flipV="1">
            <a:off x="76505" y="5523119"/>
            <a:ext cx="4957399" cy="1244428"/>
          </a:xfrm>
          <a:prstGeom prst="line">
            <a:avLst/>
          </a:prstGeom>
          <a:ln w="50800" cap="rnd">
            <a:solidFill>
              <a:srgbClr val="FFFF00"/>
            </a:solidFill>
            <a:prstDash val="sysDot"/>
            <a:tailEnd type="none" w="lg"/>
          </a:ln>
        </p:spPr>
        <p:style>
          <a:lnRef idx="2">
            <a:schemeClr val="accent1"/>
          </a:lnRef>
          <a:fillRef idx="0">
            <a:schemeClr val="accent1"/>
          </a:fillRef>
          <a:effectRef idx="1">
            <a:schemeClr val="accent1"/>
          </a:effectRef>
          <a:fontRef idx="minor">
            <a:schemeClr val="tx1"/>
          </a:fontRef>
        </p:style>
      </p:cxnSp>
      <p:cxnSp>
        <p:nvCxnSpPr>
          <p:cNvPr id="8" name="Straight Connector 9"/>
          <p:cNvCxnSpPr/>
          <p:nvPr/>
        </p:nvCxnSpPr>
        <p:spPr>
          <a:xfrm flipV="1">
            <a:off x="3065894" y="5523121"/>
            <a:ext cx="2547785" cy="1244426"/>
          </a:xfrm>
          <a:prstGeom prst="line">
            <a:avLst/>
          </a:prstGeom>
          <a:ln w="50800" cap="rnd">
            <a:solidFill>
              <a:srgbClr val="FFFF00"/>
            </a:solidFill>
            <a:prstDash val="sysDot"/>
            <a:tailEnd type="none" w="lg"/>
          </a:ln>
        </p:spPr>
        <p:style>
          <a:lnRef idx="2">
            <a:schemeClr val="accent1"/>
          </a:lnRef>
          <a:fillRef idx="0">
            <a:schemeClr val="accent1"/>
          </a:fillRef>
          <a:effectRef idx="1">
            <a:schemeClr val="accent1"/>
          </a:effectRef>
          <a:fontRef idx="minor">
            <a:schemeClr val="tx1"/>
          </a:fontRef>
        </p:style>
      </p:cxnSp>
      <p:cxnSp>
        <p:nvCxnSpPr>
          <p:cNvPr id="9" name="Straight Connector 15"/>
          <p:cNvCxnSpPr/>
          <p:nvPr/>
        </p:nvCxnSpPr>
        <p:spPr>
          <a:xfrm>
            <a:off x="3065894" y="3778158"/>
            <a:ext cx="2547785" cy="1165186"/>
          </a:xfrm>
          <a:prstGeom prst="line">
            <a:avLst/>
          </a:prstGeom>
          <a:ln w="50800" cap="rnd">
            <a:solidFill>
              <a:srgbClr val="FFFF00"/>
            </a:solidFill>
            <a:prstDash val="sysDot"/>
            <a:tailEnd type="none" w="lg"/>
          </a:ln>
        </p:spPr>
        <p:style>
          <a:lnRef idx="2">
            <a:schemeClr val="accent1"/>
          </a:lnRef>
          <a:fillRef idx="0">
            <a:schemeClr val="accent1"/>
          </a:fillRef>
          <a:effectRef idx="1">
            <a:schemeClr val="accent1"/>
          </a:effectRef>
          <a:fontRef idx="minor">
            <a:schemeClr val="tx1"/>
          </a:fontRef>
        </p:style>
      </p:cxnSp>
      <p:pic>
        <p:nvPicPr>
          <p:cNvPr id="10" name="Picture 1" descr="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5" y="3778158"/>
            <a:ext cx="2989389" cy="2989389"/>
          </a:xfrm>
          <a:prstGeom prst="rect">
            <a:avLst/>
          </a:prstGeom>
          <a:ln w="63500">
            <a:solidFill>
              <a:srgbClr val="FFFF00"/>
            </a:solidFill>
          </a:ln>
        </p:spPr>
      </p:pic>
      <p:sp>
        <p:nvSpPr>
          <p:cNvPr id="11" name="Rectangle 5"/>
          <p:cNvSpPr/>
          <p:nvPr/>
        </p:nvSpPr>
        <p:spPr>
          <a:xfrm>
            <a:off x="5033904" y="4943344"/>
            <a:ext cx="579775" cy="579775"/>
          </a:xfrm>
          <a:prstGeom prst="rect">
            <a:avLst/>
          </a:pr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 name="Straight Connector 30"/>
          <p:cNvCxnSpPr/>
          <p:nvPr/>
        </p:nvCxnSpPr>
        <p:spPr>
          <a:xfrm flipH="1" flipV="1">
            <a:off x="5309295" y="3884659"/>
            <a:ext cx="723413" cy="414504"/>
          </a:xfrm>
          <a:prstGeom prst="line">
            <a:avLst/>
          </a:prstGeom>
          <a:ln w="50800" cap="rnd">
            <a:solidFill>
              <a:srgbClr val="FFFF00"/>
            </a:solidFill>
            <a:prstDash val="sysDot"/>
            <a:tailEnd type="none" w="lg"/>
          </a:ln>
        </p:spPr>
        <p:style>
          <a:lnRef idx="2">
            <a:schemeClr val="accent1"/>
          </a:lnRef>
          <a:fillRef idx="0">
            <a:schemeClr val="accent1"/>
          </a:fillRef>
          <a:effectRef idx="1">
            <a:schemeClr val="accent1"/>
          </a:effectRef>
          <a:fontRef idx="minor">
            <a:schemeClr val="tx1"/>
          </a:fontRef>
        </p:style>
      </p:cxnSp>
      <p:cxnSp>
        <p:nvCxnSpPr>
          <p:cNvPr id="18" name="Straight Connector 6"/>
          <p:cNvCxnSpPr/>
          <p:nvPr/>
        </p:nvCxnSpPr>
        <p:spPr>
          <a:xfrm flipH="1">
            <a:off x="5823410" y="2708008"/>
            <a:ext cx="287630" cy="58822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93981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38912" y="1329514"/>
            <a:ext cx="8424672" cy="4351338"/>
          </a:xfrm>
        </p:spPr>
        <p:txBody>
          <a:bodyPr>
            <a:normAutofit/>
          </a:bodyPr>
          <a:lstStyle/>
          <a:p>
            <a:pPr>
              <a:lnSpc>
                <a:spcPct val="150000"/>
              </a:lnSpc>
            </a:pPr>
            <a:r>
              <a:rPr lang="en-US" altLang="ko-KR" sz="2000" dirty="0" smtClean="0">
                <a:solidFill>
                  <a:schemeClr val="bg1"/>
                </a:solidFill>
              </a:rPr>
              <a:t>2nd paper : SURE-based </a:t>
            </a:r>
            <a:r>
              <a:rPr lang="en-US" altLang="ko-KR" sz="2000" dirty="0">
                <a:solidFill>
                  <a:schemeClr val="bg1"/>
                </a:solidFill>
              </a:rPr>
              <a:t>Optimization for Adaptive Sampling and Reconstruction, Tzu-Mao Li, SIGGRAPH Asia 2012</a:t>
            </a:r>
            <a:r>
              <a:rPr lang="en-US" altLang="ko-KR" sz="2000" dirty="0" smtClean="0">
                <a:solidFill>
                  <a:schemeClr val="bg1"/>
                </a:solidFill>
              </a:rPr>
              <a:t>.</a:t>
            </a:r>
          </a:p>
          <a:p>
            <a:pPr>
              <a:lnSpc>
                <a:spcPct val="150000"/>
              </a:lnSpc>
            </a:pPr>
            <a:endParaRPr lang="en-US" altLang="ko-KR" sz="2000" dirty="0">
              <a:solidFill>
                <a:schemeClr val="bg1"/>
              </a:solidFill>
            </a:endParaRPr>
          </a:p>
          <a:p>
            <a:pPr>
              <a:lnSpc>
                <a:spcPct val="150000"/>
              </a:lnSpc>
            </a:pPr>
            <a:r>
              <a:rPr lang="en-US" altLang="ko-KR" sz="2000" dirty="0" smtClean="0">
                <a:solidFill>
                  <a:schemeClr val="bg1"/>
                </a:solidFill>
              </a:rPr>
              <a:t>Problem of Monte Carlo</a:t>
            </a:r>
          </a:p>
          <a:p>
            <a:pPr marL="0" indent="0">
              <a:lnSpc>
                <a:spcPct val="150000"/>
              </a:lnSpc>
              <a:buNone/>
            </a:pPr>
            <a:r>
              <a:rPr lang="en-US" altLang="ko-KR" sz="2000" dirty="0" smtClean="0">
                <a:solidFill>
                  <a:schemeClr val="bg1"/>
                </a:solidFill>
              </a:rPr>
              <a:t>Integration : If we do not use</a:t>
            </a:r>
          </a:p>
          <a:p>
            <a:pPr marL="0" indent="0">
              <a:lnSpc>
                <a:spcPct val="150000"/>
              </a:lnSpc>
              <a:buNone/>
            </a:pPr>
            <a:r>
              <a:rPr lang="en-US" altLang="ko-KR" sz="2000" dirty="0" smtClean="0">
                <a:solidFill>
                  <a:schemeClr val="bg1"/>
                </a:solidFill>
              </a:rPr>
              <a:t>enough samples, result will</a:t>
            </a:r>
          </a:p>
          <a:p>
            <a:pPr marL="0" indent="0">
              <a:lnSpc>
                <a:spcPct val="150000"/>
              </a:lnSpc>
              <a:buNone/>
            </a:pPr>
            <a:r>
              <a:rPr lang="en-US" altLang="ko-KR" sz="2000" dirty="0" smtClean="0">
                <a:solidFill>
                  <a:schemeClr val="bg1"/>
                </a:solidFill>
              </a:rPr>
              <a:t>look noisy.</a:t>
            </a:r>
          </a:p>
        </p:txBody>
      </p:sp>
      <p:sp>
        <p:nvSpPr>
          <p:cNvPr id="5" name="슬라이드 번호 개체 틀 4"/>
          <p:cNvSpPr>
            <a:spLocks noGrp="1"/>
          </p:cNvSpPr>
          <p:nvPr>
            <p:ph type="sldNum" sz="quarter" idx="12"/>
          </p:nvPr>
        </p:nvSpPr>
        <p:spPr/>
        <p:txBody>
          <a:bodyPr/>
          <a:lstStyle/>
          <a:p>
            <a:fld id="{4D230F74-06F4-EE44-BF6A-76C85AA741E4}" type="slidenum">
              <a:rPr lang="en-US" spc="-150" smtClean="0"/>
              <a:pPr/>
              <a:t>24</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2nd Paper</a:t>
            </a:r>
            <a:endParaRPr lang="ko-KR" altLang="en-US" sz="4000" b="1" spc="-150" dirty="0" smtClean="0">
              <a:solidFill>
                <a:schemeClr val="bg1"/>
              </a:solidFill>
              <a:latin typeface="Calibri" panose="020F0502020204030204" pitchFamily="34" charset="0"/>
            </a:endParaRPr>
          </a:p>
        </p:txBody>
      </p:sp>
      <p:pic>
        <p:nvPicPr>
          <p:cNvPr id="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250" y="2550740"/>
            <a:ext cx="43434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09184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38912" y="1329514"/>
            <a:ext cx="8424672" cy="4351338"/>
          </a:xfrm>
        </p:spPr>
        <p:txBody>
          <a:bodyPr>
            <a:normAutofit/>
          </a:bodyPr>
          <a:lstStyle/>
          <a:p>
            <a:pPr>
              <a:lnSpc>
                <a:spcPct val="150000"/>
              </a:lnSpc>
            </a:pPr>
            <a:r>
              <a:rPr lang="en-US" altLang="ko-KR" sz="1900" dirty="0" smtClean="0">
                <a:solidFill>
                  <a:schemeClr val="bg1"/>
                </a:solidFill>
              </a:rPr>
              <a:t>Good-quality result with fewer samples by adapting samples to different regions (Adaptive Sampling) and filtering (reconstruction) the image.</a:t>
            </a:r>
          </a:p>
        </p:txBody>
      </p:sp>
      <p:sp>
        <p:nvSpPr>
          <p:cNvPr id="5" name="슬라이드 번호 개체 틀 4"/>
          <p:cNvSpPr>
            <a:spLocks noGrp="1"/>
          </p:cNvSpPr>
          <p:nvPr>
            <p:ph type="sldNum" sz="quarter" idx="12"/>
          </p:nvPr>
        </p:nvSpPr>
        <p:spPr/>
        <p:txBody>
          <a:bodyPr/>
          <a:lstStyle/>
          <a:p>
            <a:fld id="{4D230F74-06F4-EE44-BF6A-76C85AA741E4}" type="slidenum">
              <a:rPr lang="en-US" spc="-150" smtClean="0"/>
              <a:pPr/>
              <a:t>25</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2nd Paper</a:t>
            </a:r>
            <a:endParaRPr lang="ko-KR" altLang="en-US" sz="4000" b="1" spc="-150" dirty="0" smtClean="0">
              <a:solidFill>
                <a:schemeClr val="bg1"/>
              </a:solidFill>
              <a:latin typeface="Calibri" panose="020F0502020204030204" pitchFamily="34" charset="0"/>
            </a:endParaRPr>
          </a:p>
        </p:txBody>
      </p:sp>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1248" y="2436987"/>
            <a:ext cx="43434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846" y="2436987"/>
            <a:ext cx="43434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34764" y="6171685"/>
            <a:ext cx="8032968" cy="369332"/>
          </a:xfrm>
          <a:prstGeom prst="rect">
            <a:avLst/>
          </a:prstGeom>
          <a:noFill/>
        </p:spPr>
        <p:txBody>
          <a:bodyPr wrap="none" rtlCol="0">
            <a:spAutoFit/>
          </a:bodyPr>
          <a:lstStyle/>
          <a:p>
            <a:r>
              <a:rPr lang="en-US" altLang="ko-KR" dirty="0" smtClean="0">
                <a:solidFill>
                  <a:schemeClr val="bg1"/>
                </a:solidFill>
              </a:rPr>
              <a:t>Monte Carlo, 68 </a:t>
            </a:r>
            <a:r>
              <a:rPr lang="en-US" altLang="ko-KR" dirty="0" err="1" smtClean="0">
                <a:solidFill>
                  <a:schemeClr val="bg1"/>
                </a:solidFill>
              </a:rPr>
              <a:t>spp</a:t>
            </a:r>
            <a:r>
              <a:rPr lang="en-US" altLang="ko-KR" dirty="0" smtClean="0">
                <a:solidFill>
                  <a:schemeClr val="bg1"/>
                </a:solidFill>
              </a:rPr>
              <a:t>, 890 sec				SURE-based , 64 </a:t>
            </a:r>
            <a:r>
              <a:rPr lang="en-US" altLang="ko-KR" dirty="0" err="1" smtClean="0">
                <a:solidFill>
                  <a:schemeClr val="bg1"/>
                </a:solidFill>
              </a:rPr>
              <a:t>spp</a:t>
            </a:r>
            <a:r>
              <a:rPr lang="en-US" altLang="ko-KR" dirty="0" smtClean="0">
                <a:solidFill>
                  <a:schemeClr val="bg1"/>
                </a:solidFill>
              </a:rPr>
              <a:t>, 890 sec	</a:t>
            </a:r>
            <a:endParaRPr lang="ko-KR" altLang="en-US" dirty="0">
              <a:solidFill>
                <a:schemeClr val="bg1"/>
              </a:solidFill>
            </a:endParaRPr>
          </a:p>
        </p:txBody>
      </p:sp>
    </p:spTree>
    <p:extLst>
      <p:ext uri="{BB962C8B-B14F-4D97-AF65-F5344CB8AC3E}">
        <p14:creationId xmlns:p14="http://schemas.microsoft.com/office/powerpoint/2010/main" val="15346850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26</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Estimate filter error</a:t>
            </a:r>
            <a:endParaRPr lang="ko-KR" altLang="en-US" sz="4000" b="1" spc="-150" dirty="0" smtClean="0">
              <a:solidFill>
                <a:schemeClr val="bg1"/>
              </a:solidFill>
              <a:latin typeface="Calibri" panose="020F0502020204030204" pitchFamily="34" charset="0"/>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0946" y="1285653"/>
            <a:ext cx="4981354" cy="498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84"/>
          <p:cNvSpPr/>
          <p:nvPr/>
        </p:nvSpPr>
        <p:spPr>
          <a:xfrm>
            <a:off x="3095847" y="2353341"/>
            <a:ext cx="304800" cy="304800"/>
          </a:xfrm>
          <a:prstGeom prst="ellipse">
            <a:avLst/>
          </a:prstGeom>
          <a:solidFill>
            <a:srgbClr val="009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Oval 85"/>
          <p:cNvSpPr/>
          <p:nvPr/>
        </p:nvSpPr>
        <p:spPr>
          <a:xfrm>
            <a:off x="3095847" y="3623930"/>
            <a:ext cx="304800" cy="304800"/>
          </a:xfrm>
          <a:prstGeom prst="ellipse">
            <a:avLst/>
          </a:prstGeom>
          <a:solidFill>
            <a:srgbClr val="006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Oval 86"/>
          <p:cNvSpPr/>
          <p:nvPr/>
        </p:nvSpPr>
        <p:spPr>
          <a:xfrm>
            <a:off x="3095847" y="4820093"/>
            <a:ext cx="304800" cy="304800"/>
          </a:xfrm>
          <a:prstGeom prst="ellipse">
            <a:avLst/>
          </a:prstGeom>
          <a:solidFill>
            <a:srgbClr val="00D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Oval 87"/>
          <p:cNvSpPr/>
          <p:nvPr/>
        </p:nvSpPr>
        <p:spPr>
          <a:xfrm>
            <a:off x="4334539" y="2371061"/>
            <a:ext cx="304800" cy="304800"/>
          </a:xfrm>
          <a:prstGeom prst="ellipse">
            <a:avLst/>
          </a:prstGeom>
          <a:solidFill>
            <a:srgbClr val="7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Oval 88"/>
          <p:cNvSpPr/>
          <p:nvPr/>
        </p:nvSpPr>
        <p:spPr>
          <a:xfrm>
            <a:off x="4329223" y="3623930"/>
            <a:ext cx="304800" cy="304800"/>
          </a:xfrm>
          <a:prstGeom prst="ellipse">
            <a:avLst/>
          </a:prstGeom>
          <a:solidFill>
            <a:srgbClr val="D2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Oval 89"/>
          <p:cNvSpPr/>
          <p:nvPr/>
        </p:nvSpPr>
        <p:spPr>
          <a:xfrm>
            <a:off x="4334539" y="4820093"/>
            <a:ext cx="304800" cy="304800"/>
          </a:xfrm>
          <a:prstGeom prst="ellipse">
            <a:avLst/>
          </a:prstGeom>
          <a:solidFill>
            <a:srgbClr val="B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Oval 90"/>
          <p:cNvSpPr/>
          <p:nvPr/>
        </p:nvSpPr>
        <p:spPr>
          <a:xfrm>
            <a:off x="5571461" y="2371061"/>
            <a:ext cx="304800" cy="304800"/>
          </a:xfrm>
          <a:prstGeom prst="ellipse">
            <a:avLst/>
          </a:prstGeom>
          <a:solidFill>
            <a:srgbClr val="E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Oval 91"/>
          <p:cNvSpPr/>
          <p:nvPr/>
        </p:nvSpPr>
        <p:spPr>
          <a:xfrm>
            <a:off x="5571461" y="3623930"/>
            <a:ext cx="304800" cy="304800"/>
          </a:xfrm>
          <a:prstGeom prst="ellipse">
            <a:avLst/>
          </a:prstGeom>
          <a:solidFill>
            <a:srgbClr val="B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Oval 92"/>
          <p:cNvSpPr/>
          <p:nvPr/>
        </p:nvSpPr>
        <p:spPr>
          <a:xfrm>
            <a:off x="5596270" y="4820093"/>
            <a:ext cx="304800" cy="304800"/>
          </a:xfrm>
          <a:prstGeom prst="ellipse">
            <a:avLst/>
          </a:prstGeom>
          <a:solidFill>
            <a:srgbClr val="A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6" name="TextBox 15"/>
              <p:cNvSpPr txBox="1"/>
              <p:nvPr/>
            </p:nvSpPr>
            <p:spPr>
              <a:xfrm>
                <a:off x="3987209" y="3104803"/>
                <a:ext cx="400493" cy="5847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TW" sz="3200" i="1" smtClean="0">
                              <a:latin typeface="Cambria Math" panose="02040503050406030204" pitchFamily="18" charset="0"/>
                            </a:rPr>
                          </m:ctrlPr>
                        </m:sSubPr>
                        <m:e>
                          <m:r>
                            <a:rPr lang="en-US" altLang="zh-TW" sz="3200" b="0" i="1" smtClean="0">
                              <a:latin typeface="Cambria Math"/>
                            </a:rPr>
                            <m:t>𝑥</m:t>
                          </m:r>
                        </m:e>
                        <m:sub>
                          <m:r>
                            <a:rPr lang="en-US" altLang="zh-TW" sz="3200" b="0" i="1" smtClean="0">
                              <a:latin typeface="Cambria Math"/>
                            </a:rPr>
                            <m:t>𝑖</m:t>
                          </m:r>
                        </m:sub>
                      </m:sSub>
                    </m:oMath>
                  </m:oMathPara>
                </a14:m>
                <a:endParaRPr lang="zh-TW" altLang="en-US" sz="3200" dirty="0">
                  <a:latin typeface="Cambria Math"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987209" y="3104803"/>
                <a:ext cx="400493" cy="584775"/>
              </a:xfrm>
              <a:prstGeom prst="rect">
                <a:avLst/>
              </a:prstGeom>
              <a:blipFill>
                <a:blip r:embed="rId4"/>
                <a:stretch>
                  <a:fillRect l="-3030"/>
                </a:stretch>
              </a:blipFill>
            </p:spPr>
            <p:txBody>
              <a:bodyPr/>
              <a:lstStyle/>
              <a:p>
                <a:r>
                  <a:rPr lang="ko-KR" altLang="en-US">
                    <a:noFill/>
                  </a:rPr>
                  <a:t> </a:t>
                </a:r>
              </a:p>
            </p:txBody>
          </p:sp>
        </mc:Fallback>
      </mc:AlternateContent>
      <p:cxnSp>
        <p:nvCxnSpPr>
          <p:cNvPr id="17" name="Straight Arrow Connector 20"/>
          <p:cNvCxnSpPr/>
          <p:nvPr/>
        </p:nvCxnSpPr>
        <p:spPr>
          <a:xfrm flipH="1">
            <a:off x="1795130" y="3402514"/>
            <a:ext cx="2151321" cy="1069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200" y="3124882"/>
            <a:ext cx="2133600" cy="523220"/>
          </a:xfrm>
          <a:prstGeom prst="rect">
            <a:avLst/>
          </a:prstGeom>
          <a:noFill/>
        </p:spPr>
        <p:txBody>
          <a:bodyPr wrap="square" rtlCol="0">
            <a:spAutoFit/>
          </a:bodyPr>
          <a:lstStyle/>
          <a:p>
            <a:r>
              <a:rPr lang="en-US" altLang="zh-TW" sz="2800" dirty="0" smtClean="0">
                <a:solidFill>
                  <a:schemeClr val="bg1"/>
                </a:solidFill>
                <a:latin typeface="Helvetica" pitchFamily="34" charset="0"/>
                <a:cs typeface="Helvetica" pitchFamily="34" charset="0"/>
              </a:rPr>
              <a:t>Converged</a:t>
            </a:r>
            <a:endParaRPr lang="zh-TW" altLang="en-US" sz="3200" dirty="0">
              <a:solidFill>
                <a:schemeClr val="bg1"/>
              </a:solidFill>
              <a:latin typeface="Helvetica" pitchFamily="34" charset="0"/>
              <a:cs typeface="Helvetica" pitchFamily="34" charset="0"/>
            </a:endParaRPr>
          </a:p>
        </p:txBody>
      </p:sp>
      <p:sp>
        <p:nvSpPr>
          <p:cNvPr id="19" name="TextBox 18"/>
          <p:cNvSpPr txBox="1"/>
          <p:nvPr/>
        </p:nvSpPr>
        <p:spPr>
          <a:xfrm>
            <a:off x="7391400" y="3822412"/>
            <a:ext cx="1823484" cy="584775"/>
          </a:xfrm>
          <a:prstGeom prst="rect">
            <a:avLst/>
          </a:prstGeom>
          <a:noFill/>
        </p:spPr>
        <p:txBody>
          <a:bodyPr wrap="square" rtlCol="0">
            <a:spAutoFit/>
          </a:bodyPr>
          <a:lstStyle/>
          <a:p>
            <a:r>
              <a:rPr lang="en-US" altLang="zh-TW" sz="3200" dirty="0" smtClean="0">
                <a:solidFill>
                  <a:schemeClr val="bg1"/>
                </a:solidFill>
                <a:latin typeface="Helvetica" pitchFamily="34" charset="0"/>
                <a:cs typeface="Helvetica" pitchFamily="34" charset="0"/>
              </a:rPr>
              <a:t>Variance</a:t>
            </a:r>
            <a:endParaRPr lang="zh-TW" altLang="en-US" sz="3200" dirty="0">
              <a:solidFill>
                <a:schemeClr val="bg1"/>
              </a:solidFill>
              <a:latin typeface="Helvetica" pitchFamily="34" charset="0"/>
              <a:cs typeface="Helvetica" pitchFamily="34" charset="0"/>
            </a:endParaRPr>
          </a:p>
        </p:txBody>
      </p:sp>
      <p:sp>
        <p:nvSpPr>
          <p:cNvPr id="20" name="TextBox 19"/>
          <p:cNvSpPr txBox="1"/>
          <p:nvPr/>
        </p:nvSpPr>
        <p:spPr>
          <a:xfrm>
            <a:off x="7371907" y="3104803"/>
            <a:ext cx="1219200" cy="584775"/>
          </a:xfrm>
          <a:prstGeom prst="rect">
            <a:avLst/>
          </a:prstGeom>
          <a:noFill/>
        </p:spPr>
        <p:txBody>
          <a:bodyPr wrap="square" rtlCol="0">
            <a:spAutoFit/>
          </a:bodyPr>
          <a:lstStyle/>
          <a:p>
            <a:r>
              <a:rPr lang="en-US" altLang="zh-TW" sz="3200" dirty="0" smtClean="0">
                <a:solidFill>
                  <a:schemeClr val="bg1"/>
                </a:solidFill>
                <a:latin typeface="Helvetica" pitchFamily="34" charset="0"/>
                <a:cs typeface="Helvetica" pitchFamily="34" charset="0"/>
              </a:rPr>
              <a:t>Mean</a:t>
            </a:r>
            <a:endParaRPr lang="zh-TW" altLang="en-US" sz="3200" dirty="0">
              <a:solidFill>
                <a:schemeClr val="bg1"/>
              </a:solidFill>
              <a:latin typeface="Helvetica" pitchFamily="34" charset="0"/>
              <a:cs typeface="Helvetica"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4639339" y="3795952"/>
                <a:ext cx="400493" cy="5847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TW" sz="3200" i="1" smtClean="0">
                              <a:latin typeface="Cambria Math" panose="02040503050406030204" pitchFamily="18" charset="0"/>
                            </a:rPr>
                          </m:ctrlPr>
                        </m:sSubPr>
                        <m:e>
                          <m:r>
                            <a:rPr lang="zh-TW" altLang="en-US" sz="3200" i="1" smtClean="0">
                              <a:latin typeface="Cambria Math"/>
                            </a:rPr>
                            <m:t>𝜎</m:t>
                          </m:r>
                        </m:e>
                        <m:sub>
                          <m:r>
                            <a:rPr lang="en-US" altLang="zh-TW" sz="3200" b="0" i="1" smtClean="0">
                              <a:latin typeface="Cambria Math"/>
                            </a:rPr>
                            <m:t>𝑖</m:t>
                          </m:r>
                        </m:sub>
                      </m:sSub>
                    </m:oMath>
                  </m:oMathPara>
                </a14:m>
                <a:endParaRPr lang="zh-TW" altLang="en-US" sz="3200" dirty="0">
                  <a:latin typeface="Cambria Math"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639339" y="3795952"/>
                <a:ext cx="400493" cy="584775"/>
              </a:xfrm>
              <a:prstGeom prst="rect">
                <a:avLst/>
              </a:prstGeom>
              <a:blipFill>
                <a:blip r:embed="rId5"/>
                <a:stretch>
                  <a:fillRect/>
                </a:stretch>
              </a:blipFill>
            </p:spPr>
            <p:txBody>
              <a:bodyPr/>
              <a:lstStyle/>
              <a:p>
                <a:r>
                  <a:rPr lang="ko-KR" altLang="en-US">
                    <a:noFill/>
                  </a:rPr>
                  <a:t> </a:t>
                </a:r>
              </a:p>
            </p:txBody>
          </p:sp>
        </mc:Fallback>
      </mc:AlternateContent>
      <p:cxnSp>
        <p:nvCxnSpPr>
          <p:cNvPr id="22" name="Straight Arrow Connector 22"/>
          <p:cNvCxnSpPr/>
          <p:nvPr/>
        </p:nvCxnSpPr>
        <p:spPr>
          <a:xfrm>
            <a:off x="5039832" y="4114800"/>
            <a:ext cx="2266507"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4639339" y="3083458"/>
                <a:ext cx="400493" cy="5847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TW" sz="3200" i="1" smtClean="0">
                              <a:latin typeface="Cambria Math" panose="02040503050406030204" pitchFamily="18" charset="0"/>
                            </a:rPr>
                          </m:ctrlPr>
                        </m:sSubPr>
                        <m:e>
                          <m:r>
                            <a:rPr lang="en-US" altLang="zh-TW" sz="3200" b="0" i="1" smtClean="0">
                              <a:latin typeface="Cambria Math"/>
                            </a:rPr>
                            <m:t>𝑦</m:t>
                          </m:r>
                        </m:e>
                        <m:sub>
                          <m:r>
                            <a:rPr lang="en-US" altLang="zh-TW" sz="3200" b="0" i="1" smtClean="0">
                              <a:latin typeface="Cambria Math"/>
                            </a:rPr>
                            <m:t>𝑖</m:t>
                          </m:r>
                        </m:sub>
                      </m:sSub>
                    </m:oMath>
                  </m:oMathPara>
                </a14:m>
                <a:endParaRPr lang="zh-TW" altLang="en-US" sz="3200" dirty="0">
                  <a:latin typeface="Cambria Math"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639339" y="3083458"/>
                <a:ext cx="400493" cy="584775"/>
              </a:xfrm>
              <a:prstGeom prst="rect">
                <a:avLst/>
              </a:prstGeom>
              <a:blipFill>
                <a:blip r:embed="rId6"/>
                <a:stretch>
                  <a:fillRect l="-4545"/>
                </a:stretch>
              </a:blipFill>
            </p:spPr>
            <p:txBody>
              <a:bodyPr/>
              <a:lstStyle/>
              <a:p>
                <a:r>
                  <a:rPr lang="ko-KR" altLang="en-US">
                    <a:noFill/>
                  </a:rPr>
                  <a:t> </a:t>
                </a:r>
              </a:p>
            </p:txBody>
          </p:sp>
        </mc:Fallback>
      </mc:AlternateContent>
      <p:cxnSp>
        <p:nvCxnSpPr>
          <p:cNvPr id="24" name="Straight Arrow Connector 24"/>
          <p:cNvCxnSpPr>
            <a:stCxn id="23" idx="3"/>
          </p:cNvCxnSpPr>
          <p:nvPr/>
        </p:nvCxnSpPr>
        <p:spPr>
          <a:xfrm>
            <a:off x="5039832" y="3375846"/>
            <a:ext cx="2266507"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p:cNvSpPr txBox="1"/>
              <p:nvPr/>
            </p:nvSpPr>
            <p:spPr>
              <a:xfrm>
                <a:off x="4086446" y="3899355"/>
                <a:ext cx="400493" cy="43088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TW" sz="2200" b="0" i="1" smtClean="0">
                          <a:latin typeface="Cambria Math"/>
                        </a:rPr>
                        <m:t>𝑓</m:t>
                      </m:r>
                      <m:r>
                        <a:rPr lang="en-US" altLang="zh-TW" sz="2200" b="0" i="1" smtClean="0">
                          <a:latin typeface="Cambria Math"/>
                        </a:rPr>
                        <m:t>(</m:t>
                      </m:r>
                      <m:sSub>
                        <m:sSubPr>
                          <m:ctrlPr>
                            <a:rPr lang="en-US" altLang="zh-TW" sz="2200" i="1" smtClean="0">
                              <a:latin typeface="Cambria Math" panose="02040503050406030204" pitchFamily="18" charset="0"/>
                            </a:rPr>
                          </m:ctrlPr>
                        </m:sSubPr>
                        <m:e>
                          <m:r>
                            <a:rPr lang="en-US" altLang="zh-TW" sz="2200" b="0" i="1" smtClean="0">
                              <a:latin typeface="Cambria Math"/>
                            </a:rPr>
                            <m:t>𝑦</m:t>
                          </m:r>
                        </m:e>
                        <m:sub>
                          <m:r>
                            <a:rPr lang="en-US" altLang="zh-TW" sz="2200" b="0" i="1" smtClean="0">
                              <a:latin typeface="Cambria Math"/>
                            </a:rPr>
                            <m:t>𝑖</m:t>
                          </m:r>
                        </m:sub>
                      </m:sSub>
                      <m:r>
                        <a:rPr lang="en-US" altLang="zh-TW" sz="2200" b="0" i="1" smtClean="0">
                          <a:latin typeface="Cambria Math"/>
                        </a:rPr>
                        <m:t>)</m:t>
                      </m:r>
                    </m:oMath>
                  </m:oMathPara>
                </a14:m>
                <a:endParaRPr lang="zh-TW" altLang="en-US" sz="2200" dirty="0">
                  <a:latin typeface="Cambria Math"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086446" y="3899355"/>
                <a:ext cx="400493" cy="430887"/>
              </a:xfrm>
              <a:prstGeom prst="rect">
                <a:avLst/>
              </a:prstGeom>
              <a:blipFill>
                <a:blip r:embed="rId7"/>
                <a:stretch>
                  <a:fillRect l="-68182" r="-54545" b="-20000"/>
                </a:stretch>
              </a:blipFill>
            </p:spPr>
            <p:txBody>
              <a:bodyPr/>
              <a:lstStyle/>
              <a:p>
                <a:r>
                  <a:rPr lang="ko-KR" altLang="en-US">
                    <a:noFill/>
                  </a:rPr>
                  <a:t> </a:t>
                </a:r>
              </a:p>
            </p:txBody>
          </p:sp>
        </mc:Fallback>
      </mc:AlternateContent>
      <p:cxnSp>
        <p:nvCxnSpPr>
          <p:cNvPr id="26" name="Straight Arrow Connector 43"/>
          <p:cNvCxnSpPr/>
          <p:nvPr/>
        </p:nvCxnSpPr>
        <p:spPr>
          <a:xfrm flipH="1">
            <a:off x="1763231" y="4114800"/>
            <a:ext cx="2151321" cy="1069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72262" y="3857507"/>
            <a:ext cx="1524000" cy="523220"/>
          </a:xfrm>
          <a:prstGeom prst="rect">
            <a:avLst/>
          </a:prstGeom>
          <a:noFill/>
        </p:spPr>
        <p:txBody>
          <a:bodyPr wrap="square" rtlCol="0">
            <a:spAutoFit/>
          </a:bodyPr>
          <a:lstStyle/>
          <a:p>
            <a:r>
              <a:rPr lang="en-US" altLang="zh-TW" sz="2800" dirty="0" smtClean="0">
                <a:solidFill>
                  <a:schemeClr val="bg1"/>
                </a:solidFill>
                <a:latin typeface="Helvetica" pitchFamily="34" charset="0"/>
                <a:cs typeface="Helvetica" pitchFamily="34" charset="0"/>
              </a:rPr>
              <a:t>Filtered</a:t>
            </a:r>
            <a:endParaRPr lang="zh-TW" altLang="en-US" sz="3200" dirty="0">
              <a:solidFill>
                <a:schemeClr val="bg1"/>
              </a:solidFill>
              <a:latin typeface="Helvetica" pitchFamily="34" charset="0"/>
              <a:cs typeface="Helvetica" pitchFamily="34" charset="0"/>
            </a:endParaRPr>
          </a:p>
        </p:txBody>
      </p:sp>
    </p:spTree>
    <p:extLst>
      <p:ext uri="{BB962C8B-B14F-4D97-AF65-F5344CB8AC3E}">
        <p14:creationId xmlns:p14="http://schemas.microsoft.com/office/powerpoint/2010/main" val="3751375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27</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Estimate filter error</a:t>
            </a:r>
            <a:endParaRPr lang="ko-KR" altLang="en-US" sz="4000" b="1" spc="-150" dirty="0" smtClean="0">
              <a:solidFill>
                <a:schemeClr val="bg1"/>
              </a:solidFill>
              <a:latin typeface="Calibri" panose="020F0502020204030204" pitchFamily="34" charset="0"/>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0946" y="1285653"/>
            <a:ext cx="4981354" cy="498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84"/>
          <p:cNvSpPr/>
          <p:nvPr/>
        </p:nvSpPr>
        <p:spPr>
          <a:xfrm>
            <a:off x="3095847" y="2353341"/>
            <a:ext cx="304800" cy="304800"/>
          </a:xfrm>
          <a:prstGeom prst="ellipse">
            <a:avLst/>
          </a:prstGeom>
          <a:solidFill>
            <a:srgbClr val="009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Oval 85"/>
          <p:cNvSpPr/>
          <p:nvPr/>
        </p:nvSpPr>
        <p:spPr>
          <a:xfrm>
            <a:off x="3095847" y="3623930"/>
            <a:ext cx="304800" cy="304800"/>
          </a:xfrm>
          <a:prstGeom prst="ellipse">
            <a:avLst/>
          </a:prstGeom>
          <a:solidFill>
            <a:srgbClr val="006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Oval 86"/>
          <p:cNvSpPr/>
          <p:nvPr/>
        </p:nvSpPr>
        <p:spPr>
          <a:xfrm>
            <a:off x="3095847" y="4820093"/>
            <a:ext cx="304800" cy="304800"/>
          </a:xfrm>
          <a:prstGeom prst="ellipse">
            <a:avLst/>
          </a:prstGeom>
          <a:solidFill>
            <a:srgbClr val="00DD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Oval 87"/>
          <p:cNvSpPr/>
          <p:nvPr/>
        </p:nvSpPr>
        <p:spPr>
          <a:xfrm>
            <a:off x="4334539" y="2371061"/>
            <a:ext cx="304800" cy="304800"/>
          </a:xfrm>
          <a:prstGeom prst="ellipse">
            <a:avLst/>
          </a:prstGeom>
          <a:solidFill>
            <a:srgbClr val="7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Oval 88"/>
          <p:cNvSpPr/>
          <p:nvPr/>
        </p:nvSpPr>
        <p:spPr>
          <a:xfrm>
            <a:off x="4329223" y="3623930"/>
            <a:ext cx="304800" cy="304800"/>
          </a:xfrm>
          <a:prstGeom prst="ellipse">
            <a:avLst/>
          </a:prstGeom>
          <a:solidFill>
            <a:srgbClr val="D2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Oval 89"/>
          <p:cNvSpPr/>
          <p:nvPr/>
        </p:nvSpPr>
        <p:spPr>
          <a:xfrm>
            <a:off x="4334539" y="4820093"/>
            <a:ext cx="304800" cy="304800"/>
          </a:xfrm>
          <a:prstGeom prst="ellipse">
            <a:avLst/>
          </a:prstGeom>
          <a:solidFill>
            <a:srgbClr val="BE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Oval 90"/>
          <p:cNvSpPr/>
          <p:nvPr/>
        </p:nvSpPr>
        <p:spPr>
          <a:xfrm>
            <a:off x="5571461" y="2371061"/>
            <a:ext cx="304800" cy="304800"/>
          </a:xfrm>
          <a:prstGeom prst="ellipse">
            <a:avLst/>
          </a:prstGeom>
          <a:solidFill>
            <a:srgbClr val="E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Oval 91"/>
          <p:cNvSpPr/>
          <p:nvPr/>
        </p:nvSpPr>
        <p:spPr>
          <a:xfrm>
            <a:off x="5571461" y="3623930"/>
            <a:ext cx="304800" cy="304800"/>
          </a:xfrm>
          <a:prstGeom prst="ellipse">
            <a:avLst/>
          </a:prstGeom>
          <a:solidFill>
            <a:srgbClr val="BA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Oval 92"/>
          <p:cNvSpPr/>
          <p:nvPr/>
        </p:nvSpPr>
        <p:spPr>
          <a:xfrm>
            <a:off x="5596270" y="4820093"/>
            <a:ext cx="304800" cy="304800"/>
          </a:xfrm>
          <a:prstGeom prst="ellipse">
            <a:avLst/>
          </a:prstGeom>
          <a:solidFill>
            <a:srgbClr val="A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6" name="TextBox 15"/>
              <p:cNvSpPr txBox="1"/>
              <p:nvPr/>
            </p:nvSpPr>
            <p:spPr>
              <a:xfrm>
                <a:off x="3987209" y="3104803"/>
                <a:ext cx="400493" cy="5847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TW" sz="3200" i="1" smtClean="0">
                              <a:latin typeface="Cambria Math" panose="02040503050406030204" pitchFamily="18" charset="0"/>
                            </a:rPr>
                          </m:ctrlPr>
                        </m:sSubPr>
                        <m:e>
                          <m:r>
                            <a:rPr lang="en-US" altLang="zh-TW" sz="3200" b="0" i="1" smtClean="0">
                              <a:latin typeface="Cambria Math"/>
                            </a:rPr>
                            <m:t>𝑥</m:t>
                          </m:r>
                        </m:e>
                        <m:sub>
                          <m:r>
                            <a:rPr lang="en-US" altLang="zh-TW" sz="3200" b="0" i="1" smtClean="0">
                              <a:latin typeface="Cambria Math"/>
                            </a:rPr>
                            <m:t>𝑖</m:t>
                          </m:r>
                        </m:sub>
                      </m:sSub>
                    </m:oMath>
                  </m:oMathPara>
                </a14:m>
                <a:endParaRPr lang="zh-TW" altLang="en-US" sz="3200" dirty="0">
                  <a:latin typeface="Cambria Math"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3987209" y="3104803"/>
                <a:ext cx="400493" cy="584775"/>
              </a:xfrm>
              <a:prstGeom prst="rect">
                <a:avLst/>
              </a:prstGeom>
              <a:blipFill>
                <a:blip r:embed="rId4"/>
                <a:stretch>
                  <a:fillRect l="-3030"/>
                </a:stretch>
              </a:blipFill>
            </p:spPr>
            <p:txBody>
              <a:bodyPr/>
              <a:lstStyle/>
              <a:p>
                <a:r>
                  <a:rPr lang="ko-KR" altLang="en-US">
                    <a:noFill/>
                  </a:rPr>
                  <a:t> </a:t>
                </a:r>
              </a:p>
            </p:txBody>
          </p:sp>
        </mc:Fallback>
      </mc:AlternateContent>
      <p:cxnSp>
        <p:nvCxnSpPr>
          <p:cNvPr id="17" name="Straight Arrow Connector 20"/>
          <p:cNvCxnSpPr/>
          <p:nvPr/>
        </p:nvCxnSpPr>
        <p:spPr>
          <a:xfrm flipH="1">
            <a:off x="1795130" y="3402514"/>
            <a:ext cx="2151321" cy="1069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200" y="3124882"/>
            <a:ext cx="2133600" cy="523220"/>
          </a:xfrm>
          <a:prstGeom prst="rect">
            <a:avLst/>
          </a:prstGeom>
          <a:noFill/>
        </p:spPr>
        <p:txBody>
          <a:bodyPr wrap="square" rtlCol="0">
            <a:spAutoFit/>
          </a:bodyPr>
          <a:lstStyle/>
          <a:p>
            <a:r>
              <a:rPr lang="en-US" altLang="zh-TW" sz="2800" dirty="0" smtClean="0">
                <a:solidFill>
                  <a:schemeClr val="bg1"/>
                </a:solidFill>
                <a:latin typeface="Helvetica" pitchFamily="34" charset="0"/>
                <a:cs typeface="Helvetica" pitchFamily="34" charset="0"/>
              </a:rPr>
              <a:t>Converged</a:t>
            </a:r>
            <a:endParaRPr lang="zh-TW" altLang="en-US" sz="3200" dirty="0">
              <a:solidFill>
                <a:schemeClr val="bg1"/>
              </a:solidFill>
              <a:latin typeface="Helvetica" pitchFamily="34" charset="0"/>
              <a:cs typeface="Helvetica" pitchFamily="34" charset="0"/>
            </a:endParaRPr>
          </a:p>
        </p:txBody>
      </p:sp>
      <p:sp>
        <p:nvSpPr>
          <p:cNvPr id="19" name="TextBox 18"/>
          <p:cNvSpPr txBox="1"/>
          <p:nvPr/>
        </p:nvSpPr>
        <p:spPr>
          <a:xfrm>
            <a:off x="7391400" y="3822412"/>
            <a:ext cx="1823484" cy="584775"/>
          </a:xfrm>
          <a:prstGeom prst="rect">
            <a:avLst/>
          </a:prstGeom>
          <a:noFill/>
        </p:spPr>
        <p:txBody>
          <a:bodyPr wrap="square" rtlCol="0">
            <a:spAutoFit/>
          </a:bodyPr>
          <a:lstStyle/>
          <a:p>
            <a:r>
              <a:rPr lang="en-US" altLang="zh-TW" sz="3200" dirty="0" smtClean="0">
                <a:solidFill>
                  <a:schemeClr val="bg1"/>
                </a:solidFill>
                <a:latin typeface="Helvetica" pitchFamily="34" charset="0"/>
                <a:cs typeface="Helvetica" pitchFamily="34" charset="0"/>
              </a:rPr>
              <a:t>Variance</a:t>
            </a:r>
            <a:endParaRPr lang="zh-TW" altLang="en-US" sz="3200" dirty="0">
              <a:solidFill>
                <a:schemeClr val="bg1"/>
              </a:solidFill>
              <a:latin typeface="Helvetica" pitchFamily="34" charset="0"/>
              <a:cs typeface="Helvetica" pitchFamily="34" charset="0"/>
            </a:endParaRPr>
          </a:p>
        </p:txBody>
      </p:sp>
      <p:sp>
        <p:nvSpPr>
          <p:cNvPr id="20" name="TextBox 19"/>
          <p:cNvSpPr txBox="1"/>
          <p:nvPr/>
        </p:nvSpPr>
        <p:spPr>
          <a:xfrm>
            <a:off x="7371907" y="3104803"/>
            <a:ext cx="1219200" cy="584775"/>
          </a:xfrm>
          <a:prstGeom prst="rect">
            <a:avLst/>
          </a:prstGeom>
          <a:noFill/>
        </p:spPr>
        <p:txBody>
          <a:bodyPr wrap="square" rtlCol="0">
            <a:spAutoFit/>
          </a:bodyPr>
          <a:lstStyle/>
          <a:p>
            <a:r>
              <a:rPr lang="en-US" altLang="zh-TW" sz="3200" dirty="0" smtClean="0">
                <a:solidFill>
                  <a:schemeClr val="bg1"/>
                </a:solidFill>
                <a:latin typeface="Helvetica" pitchFamily="34" charset="0"/>
                <a:cs typeface="Helvetica" pitchFamily="34" charset="0"/>
              </a:rPr>
              <a:t>Mean</a:t>
            </a:r>
            <a:endParaRPr lang="zh-TW" altLang="en-US" sz="3200" dirty="0">
              <a:solidFill>
                <a:schemeClr val="bg1"/>
              </a:solidFill>
              <a:latin typeface="Helvetica" pitchFamily="34" charset="0"/>
              <a:cs typeface="Helvetica"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4639339" y="3795952"/>
                <a:ext cx="400493" cy="5847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TW" sz="3200" i="1" smtClean="0">
                              <a:latin typeface="Cambria Math" panose="02040503050406030204" pitchFamily="18" charset="0"/>
                            </a:rPr>
                          </m:ctrlPr>
                        </m:sSubPr>
                        <m:e>
                          <m:r>
                            <a:rPr lang="zh-TW" altLang="en-US" sz="3200" i="1" smtClean="0">
                              <a:latin typeface="Cambria Math"/>
                            </a:rPr>
                            <m:t>𝜎</m:t>
                          </m:r>
                        </m:e>
                        <m:sub>
                          <m:r>
                            <a:rPr lang="en-US" altLang="zh-TW" sz="3200" b="0" i="1" smtClean="0">
                              <a:latin typeface="Cambria Math"/>
                            </a:rPr>
                            <m:t>𝑖</m:t>
                          </m:r>
                        </m:sub>
                      </m:sSub>
                    </m:oMath>
                  </m:oMathPara>
                </a14:m>
                <a:endParaRPr lang="zh-TW" altLang="en-US" sz="3200" dirty="0">
                  <a:latin typeface="Cambria Math"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639339" y="3795952"/>
                <a:ext cx="400493" cy="584775"/>
              </a:xfrm>
              <a:prstGeom prst="rect">
                <a:avLst/>
              </a:prstGeom>
              <a:blipFill>
                <a:blip r:embed="rId5"/>
                <a:stretch>
                  <a:fillRect/>
                </a:stretch>
              </a:blipFill>
            </p:spPr>
            <p:txBody>
              <a:bodyPr/>
              <a:lstStyle/>
              <a:p>
                <a:r>
                  <a:rPr lang="ko-KR" altLang="en-US">
                    <a:noFill/>
                  </a:rPr>
                  <a:t> </a:t>
                </a:r>
              </a:p>
            </p:txBody>
          </p:sp>
        </mc:Fallback>
      </mc:AlternateContent>
      <p:cxnSp>
        <p:nvCxnSpPr>
          <p:cNvPr id="22" name="Straight Arrow Connector 22"/>
          <p:cNvCxnSpPr/>
          <p:nvPr/>
        </p:nvCxnSpPr>
        <p:spPr>
          <a:xfrm>
            <a:off x="5039832" y="4114800"/>
            <a:ext cx="2266507"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p:cNvSpPr txBox="1"/>
              <p:nvPr/>
            </p:nvSpPr>
            <p:spPr>
              <a:xfrm>
                <a:off x="4639339" y="3083458"/>
                <a:ext cx="400493" cy="5847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altLang="zh-TW" sz="3200" i="1" smtClean="0">
                              <a:latin typeface="Cambria Math" panose="02040503050406030204" pitchFamily="18" charset="0"/>
                            </a:rPr>
                          </m:ctrlPr>
                        </m:sSubPr>
                        <m:e>
                          <m:r>
                            <a:rPr lang="en-US" altLang="zh-TW" sz="3200" b="0" i="1" smtClean="0">
                              <a:latin typeface="Cambria Math"/>
                            </a:rPr>
                            <m:t>𝑦</m:t>
                          </m:r>
                        </m:e>
                        <m:sub>
                          <m:r>
                            <a:rPr lang="en-US" altLang="zh-TW" sz="3200" b="0" i="1" smtClean="0">
                              <a:latin typeface="Cambria Math"/>
                            </a:rPr>
                            <m:t>𝑖</m:t>
                          </m:r>
                        </m:sub>
                      </m:sSub>
                    </m:oMath>
                  </m:oMathPara>
                </a14:m>
                <a:endParaRPr lang="zh-TW" altLang="en-US" sz="3200" dirty="0">
                  <a:latin typeface="Cambria Math"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4639339" y="3083458"/>
                <a:ext cx="400493" cy="584775"/>
              </a:xfrm>
              <a:prstGeom prst="rect">
                <a:avLst/>
              </a:prstGeom>
              <a:blipFill>
                <a:blip r:embed="rId6"/>
                <a:stretch>
                  <a:fillRect l="-4545"/>
                </a:stretch>
              </a:blipFill>
            </p:spPr>
            <p:txBody>
              <a:bodyPr/>
              <a:lstStyle/>
              <a:p>
                <a:r>
                  <a:rPr lang="ko-KR" altLang="en-US">
                    <a:noFill/>
                  </a:rPr>
                  <a:t> </a:t>
                </a:r>
              </a:p>
            </p:txBody>
          </p:sp>
        </mc:Fallback>
      </mc:AlternateContent>
      <p:cxnSp>
        <p:nvCxnSpPr>
          <p:cNvPr id="24" name="Straight Arrow Connector 24"/>
          <p:cNvCxnSpPr>
            <a:stCxn id="23" idx="3"/>
          </p:cNvCxnSpPr>
          <p:nvPr/>
        </p:nvCxnSpPr>
        <p:spPr>
          <a:xfrm>
            <a:off x="5039832" y="3375846"/>
            <a:ext cx="2266507" cy="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p:cNvSpPr txBox="1"/>
              <p:nvPr/>
            </p:nvSpPr>
            <p:spPr>
              <a:xfrm>
                <a:off x="4086446" y="3899355"/>
                <a:ext cx="400493" cy="43088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altLang="zh-TW" sz="2200" b="0" i="1" smtClean="0">
                          <a:latin typeface="Cambria Math"/>
                        </a:rPr>
                        <m:t>𝑓</m:t>
                      </m:r>
                      <m:r>
                        <a:rPr lang="en-US" altLang="zh-TW" sz="2200" b="0" i="1" smtClean="0">
                          <a:latin typeface="Cambria Math"/>
                        </a:rPr>
                        <m:t>(</m:t>
                      </m:r>
                      <m:sSub>
                        <m:sSubPr>
                          <m:ctrlPr>
                            <a:rPr lang="en-US" altLang="zh-TW" sz="2200" i="1" smtClean="0">
                              <a:latin typeface="Cambria Math" panose="02040503050406030204" pitchFamily="18" charset="0"/>
                            </a:rPr>
                          </m:ctrlPr>
                        </m:sSubPr>
                        <m:e>
                          <m:r>
                            <a:rPr lang="en-US" altLang="zh-TW" sz="2200" b="0" i="1" smtClean="0">
                              <a:latin typeface="Cambria Math"/>
                            </a:rPr>
                            <m:t>𝑦</m:t>
                          </m:r>
                        </m:e>
                        <m:sub>
                          <m:r>
                            <a:rPr lang="en-US" altLang="zh-TW" sz="2200" b="0" i="1" smtClean="0">
                              <a:latin typeface="Cambria Math"/>
                            </a:rPr>
                            <m:t>𝑖</m:t>
                          </m:r>
                        </m:sub>
                      </m:sSub>
                      <m:r>
                        <a:rPr lang="en-US" altLang="zh-TW" sz="2200" b="0" i="1" smtClean="0">
                          <a:latin typeface="Cambria Math"/>
                        </a:rPr>
                        <m:t>)</m:t>
                      </m:r>
                    </m:oMath>
                  </m:oMathPara>
                </a14:m>
                <a:endParaRPr lang="zh-TW" altLang="en-US" sz="2200" dirty="0">
                  <a:latin typeface="Cambria Math" pitchFamily="18"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086446" y="3899355"/>
                <a:ext cx="400493" cy="430887"/>
              </a:xfrm>
              <a:prstGeom prst="rect">
                <a:avLst/>
              </a:prstGeom>
              <a:blipFill>
                <a:blip r:embed="rId7"/>
                <a:stretch>
                  <a:fillRect l="-68182" r="-54545" b="-20000"/>
                </a:stretch>
              </a:blipFill>
            </p:spPr>
            <p:txBody>
              <a:bodyPr/>
              <a:lstStyle/>
              <a:p>
                <a:r>
                  <a:rPr lang="ko-KR" altLang="en-US">
                    <a:noFill/>
                  </a:rPr>
                  <a:t> </a:t>
                </a:r>
              </a:p>
            </p:txBody>
          </p:sp>
        </mc:Fallback>
      </mc:AlternateContent>
      <p:cxnSp>
        <p:nvCxnSpPr>
          <p:cNvPr id="26" name="Straight Arrow Connector 43"/>
          <p:cNvCxnSpPr/>
          <p:nvPr/>
        </p:nvCxnSpPr>
        <p:spPr>
          <a:xfrm flipH="1">
            <a:off x="1763231" y="4114800"/>
            <a:ext cx="2151321" cy="1069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72262" y="3857507"/>
            <a:ext cx="1524000" cy="523220"/>
          </a:xfrm>
          <a:prstGeom prst="rect">
            <a:avLst/>
          </a:prstGeom>
          <a:noFill/>
        </p:spPr>
        <p:txBody>
          <a:bodyPr wrap="square" rtlCol="0">
            <a:spAutoFit/>
          </a:bodyPr>
          <a:lstStyle/>
          <a:p>
            <a:r>
              <a:rPr lang="en-US" altLang="zh-TW" sz="2800" dirty="0" smtClean="0">
                <a:solidFill>
                  <a:schemeClr val="bg1"/>
                </a:solidFill>
                <a:latin typeface="Helvetica" pitchFamily="34" charset="0"/>
                <a:cs typeface="Helvetica" pitchFamily="34" charset="0"/>
              </a:rPr>
              <a:t>Filtered</a:t>
            </a:r>
            <a:endParaRPr lang="zh-TW" altLang="en-US" sz="3200" dirty="0">
              <a:solidFill>
                <a:schemeClr val="bg1"/>
              </a:solidFill>
              <a:latin typeface="Helvetica" pitchFamily="34" charset="0"/>
              <a:cs typeface="Helvetica" pitchFamily="34" charset="0"/>
            </a:endParaRPr>
          </a:p>
        </p:txBody>
      </p:sp>
      <p:sp>
        <p:nvSpPr>
          <p:cNvPr id="28" name="橢圓 28"/>
          <p:cNvSpPr/>
          <p:nvPr/>
        </p:nvSpPr>
        <p:spPr>
          <a:xfrm>
            <a:off x="2209800" y="1447800"/>
            <a:ext cx="4648200" cy="4648200"/>
          </a:xfrm>
          <a:prstGeom prst="ellipse">
            <a:avLst/>
          </a:prstGeom>
          <a:noFill/>
          <a:ln w="50800">
            <a:solidFill>
              <a:srgbClr val="006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TextBox 28"/>
          <p:cNvSpPr txBox="1">
            <a:spLocks noRot="1" noChangeAspect="1" noMove="1" noResize="1" noEditPoints="1" noAdjustHandles="1" noChangeArrowheads="1" noChangeShapeType="1" noTextEdit="1"/>
          </p:cNvSpPr>
          <p:nvPr/>
        </p:nvSpPr>
        <p:spPr>
          <a:xfrm>
            <a:off x="76200" y="4581159"/>
            <a:ext cx="3872920" cy="1260794"/>
          </a:xfrm>
          <a:prstGeom prst="rect">
            <a:avLst/>
          </a:prstGeom>
          <a:blipFill rotWithShape="1">
            <a:blip r:embed="rId8" cstate="print"/>
            <a:stretch>
              <a:fillRect/>
            </a:stretch>
          </a:blipFill>
          <a:ln>
            <a:solidFill>
              <a:schemeClr val="accent1"/>
            </a:solidFill>
          </a:ln>
        </p:spPr>
        <p:txBody>
          <a:bodyPr/>
          <a:lstStyle/>
          <a:p>
            <a:r>
              <a:rPr lang="zh-TW" altLang="en-US">
                <a:noFill/>
              </a:rPr>
              <a:t> </a:t>
            </a:r>
          </a:p>
        </p:txBody>
      </p:sp>
    </p:spTree>
    <p:extLst>
      <p:ext uri="{BB962C8B-B14F-4D97-AF65-F5344CB8AC3E}">
        <p14:creationId xmlns:p14="http://schemas.microsoft.com/office/powerpoint/2010/main" val="18011615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내용 개체 틀 2"/>
              <p:cNvSpPr>
                <a:spLocks noGrp="1"/>
              </p:cNvSpPr>
              <p:nvPr>
                <p:ph idx="1"/>
              </p:nvPr>
            </p:nvSpPr>
            <p:spPr>
              <a:xfrm>
                <a:off x="438912" y="1329514"/>
                <a:ext cx="8424672" cy="4351338"/>
              </a:xfrm>
            </p:spPr>
            <p:txBody>
              <a:bodyPr>
                <a:normAutofit/>
              </a:bodyPr>
              <a:lstStyle/>
              <a:p>
                <a:pPr>
                  <a:lnSpc>
                    <a:spcPct val="150000"/>
                  </a:lnSpc>
                </a:pPr>
                <a:r>
                  <a:rPr lang="en-US" altLang="ko-KR" sz="2300" dirty="0" smtClean="0">
                    <a:solidFill>
                      <a:schemeClr val="bg1"/>
                    </a:solidFill>
                  </a:rPr>
                  <a:t>Want to estimate :  </a:t>
                </a:r>
                <a14:m>
                  <m:oMath xmlns:m="http://schemas.openxmlformats.org/officeDocument/2006/math">
                    <m:r>
                      <a:rPr lang="en-US" altLang="zh-TW" sz="2300" i="1" smtClean="0">
                        <a:solidFill>
                          <a:schemeClr val="bg1"/>
                        </a:solidFill>
                        <a:latin typeface="Cambria Math"/>
                      </a:rPr>
                      <m:t>𝐸</m:t>
                    </m:r>
                    <m:r>
                      <a:rPr lang="en-US" altLang="zh-TW" sz="2300" i="1" smtClean="0">
                        <a:solidFill>
                          <a:schemeClr val="bg1"/>
                        </a:solidFill>
                        <a:latin typeface="Cambria Math"/>
                      </a:rPr>
                      <m:t>[</m:t>
                    </m:r>
                    <m:sSup>
                      <m:sSupPr>
                        <m:ctrlPr>
                          <a:rPr lang="en-US" altLang="zh-TW" sz="2300" i="1">
                            <a:solidFill>
                              <a:schemeClr val="bg1"/>
                            </a:solidFill>
                            <a:latin typeface="Cambria Math" panose="02040503050406030204" pitchFamily="18" charset="0"/>
                          </a:rPr>
                        </m:ctrlPr>
                      </m:sSupPr>
                      <m:e>
                        <m:r>
                          <a:rPr lang="en-US" altLang="zh-TW" sz="2300" i="1">
                            <a:solidFill>
                              <a:schemeClr val="bg1"/>
                            </a:solidFill>
                            <a:latin typeface="Cambria Math"/>
                          </a:rPr>
                          <m:t>(</m:t>
                        </m:r>
                        <m:r>
                          <a:rPr lang="en-US" altLang="zh-TW" sz="2300" i="1">
                            <a:solidFill>
                              <a:schemeClr val="bg1"/>
                            </a:solidFill>
                            <a:latin typeface="Cambria Math"/>
                          </a:rPr>
                          <m:t>𝑓</m:t>
                        </m:r>
                        <m:d>
                          <m:dPr>
                            <m:ctrlPr>
                              <a:rPr lang="en-US" altLang="zh-TW" sz="2300" i="1">
                                <a:solidFill>
                                  <a:schemeClr val="bg1"/>
                                </a:solidFill>
                                <a:latin typeface="Cambria Math" panose="02040503050406030204" pitchFamily="18" charset="0"/>
                              </a:rPr>
                            </m:ctrlPr>
                          </m:dPr>
                          <m:e>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𝑦</m:t>
                                </m:r>
                              </m:e>
                              <m:sub>
                                <m:r>
                                  <a:rPr lang="en-US" altLang="zh-TW" sz="2300" i="1">
                                    <a:solidFill>
                                      <a:schemeClr val="bg1"/>
                                    </a:solidFill>
                                    <a:latin typeface="Cambria Math"/>
                                  </a:rPr>
                                  <m:t>𝑖</m:t>
                                </m:r>
                              </m:sub>
                            </m:sSub>
                          </m:e>
                        </m:d>
                        <m:r>
                          <a:rPr lang="en-US" altLang="zh-TW" sz="2300" i="1">
                            <a:solidFill>
                              <a:schemeClr val="bg1"/>
                            </a:solidFill>
                            <a:latin typeface="Cambria Math"/>
                          </a:rPr>
                          <m:t>−</m:t>
                        </m:r>
                        <m:sSub>
                          <m:sSubPr>
                            <m:ctrlPr>
                              <a:rPr lang="en-US" altLang="zh-TW" sz="2300" i="1" smtClean="0">
                                <a:solidFill>
                                  <a:schemeClr val="bg1"/>
                                </a:solidFill>
                                <a:latin typeface="Cambria Math" panose="02040503050406030204" pitchFamily="18" charset="0"/>
                              </a:rPr>
                            </m:ctrlPr>
                          </m:sSubPr>
                          <m:e>
                            <m:r>
                              <a:rPr lang="en-US" altLang="zh-TW" sz="2300" i="1">
                                <a:solidFill>
                                  <a:schemeClr val="bg1"/>
                                </a:solidFill>
                                <a:latin typeface="Cambria Math"/>
                              </a:rPr>
                              <m:t>𝑥</m:t>
                            </m:r>
                          </m:e>
                          <m:sub>
                            <m:r>
                              <a:rPr lang="en-US" altLang="zh-TW" sz="2300" i="1">
                                <a:solidFill>
                                  <a:schemeClr val="bg1"/>
                                </a:solidFill>
                                <a:latin typeface="Cambria Math"/>
                              </a:rPr>
                              <m:t>𝑖</m:t>
                            </m:r>
                          </m:sub>
                        </m:sSub>
                        <m:r>
                          <a:rPr lang="en-US" altLang="zh-TW" sz="2300" i="1">
                            <a:solidFill>
                              <a:schemeClr val="bg1"/>
                            </a:solidFill>
                            <a:latin typeface="Cambria Math"/>
                          </a:rPr>
                          <m:t>)</m:t>
                        </m:r>
                      </m:e>
                      <m:sup>
                        <m:r>
                          <a:rPr lang="en-US" altLang="zh-TW" sz="2300" i="1">
                            <a:solidFill>
                              <a:schemeClr val="bg1"/>
                            </a:solidFill>
                            <a:latin typeface="Cambria Math"/>
                          </a:rPr>
                          <m:t>2</m:t>
                        </m:r>
                      </m:sup>
                    </m:sSup>
                    <m:r>
                      <a:rPr lang="en-US" altLang="zh-TW" sz="2300" i="1">
                        <a:solidFill>
                          <a:schemeClr val="bg1"/>
                        </a:solidFill>
                        <a:latin typeface="Cambria Math"/>
                      </a:rPr>
                      <m:t>]</m:t>
                    </m:r>
                  </m:oMath>
                </a14:m>
                <a:endParaRPr lang="zh-TW" altLang="en-US" sz="2300" dirty="0">
                  <a:solidFill>
                    <a:schemeClr val="bg1"/>
                  </a:solidFill>
                </a:endParaRPr>
              </a:p>
              <a:p>
                <a:pPr>
                  <a:lnSpc>
                    <a:spcPct val="150000"/>
                  </a:lnSpc>
                </a:pPr>
                <a:endParaRPr lang="en-US" altLang="ko-KR" sz="2300" dirty="0" smtClean="0">
                  <a:solidFill>
                    <a:schemeClr val="bg1"/>
                  </a:solidFill>
                </a:endParaRPr>
              </a:p>
              <a:p>
                <a:pPr>
                  <a:lnSpc>
                    <a:spcPct val="150000"/>
                  </a:lnSpc>
                </a:pPr>
                <a:r>
                  <a:rPr lang="en-US" altLang="ko-KR" sz="2300" dirty="0" smtClean="0">
                    <a:solidFill>
                      <a:schemeClr val="bg1"/>
                    </a:solidFill>
                  </a:rPr>
                  <a:t>E[ ] : Error</a:t>
                </a:r>
              </a:p>
              <a:p>
                <a:pPr>
                  <a:lnSpc>
                    <a:spcPct val="150000"/>
                  </a:lnSpc>
                </a:pPr>
                <a14:m>
                  <m:oMath xmlns:m="http://schemas.openxmlformats.org/officeDocument/2006/math">
                    <m:r>
                      <a:rPr lang="en-US" altLang="zh-TW" sz="2300" i="1">
                        <a:solidFill>
                          <a:schemeClr val="bg1"/>
                        </a:solidFill>
                        <a:latin typeface="Cambria Math"/>
                      </a:rPr>
                      <m:t>𝑓</m:t>
                    </m:r>
                    <m:d>
                      <m:dPr>
                        <m:ctrlPr>
                          <a:rPr lang="en-US" altLang="zh-TW" sz="2300" i="1">
                            <a:solidFill>
                              <a:schemeClr val="bg1"/>
                            </a:solidFill>
                            <a:latin typeface="Cambria Math" panose="02040503050406030204" pitchFamily="18" charset="0"/>
                          </a:rPr>
                        </m:ctrlPr>
                      </m:dPr>
                      <m:e>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𝑦</m:t>
                            </m:r>
                          </m:e>
                          <m:sub>
                            <m:r>
                              <a:rPr lang="en-US" altLang="zh-TW" sz="2300" i="1">
                                <a:solidFill>
                                  <a:schemeClr val="bg1"/>
                                </a:solidFill>
                                <a:latin typeface="Cambria Math"/>
                              </a:rPr>
                              <m:t>𝑖</m:t>
                            </m:r>
                          </m:sub>
                        </m:sSub>
                      </m:e>
                    </m:d>
                  </m:oMath>
                </a14:m>
                <a:r>
                  <a:rPr lang="en-US" altLang="ko-KR" sz="2300" dirty="0" smtClean="0">
                    <a:solidFill>
                      <a:schemeClr val="bg1"/>
                    </a:solidFill>
                  </a:rPr>
                  <a:t> : filtered pixel value</a:t>
                </a:r>
              </a:p>
              <a:p>
                <a:pPr>
                  <a:lnSpc>
                    <a:spcPct val="150000"/>
                  </a:lnSpc>
                </a:pPr>
                <a14:m>
                  <m:oMath xmlns:m="http://schemas.openxmlformats.org/officeDocument/2006/math">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𝑥</m:t>
                        </m:r>
                      </m:e>
                      <m:sub>
                        <m:r>
                          <a:rPr lang="en-US" altLang="zh-TW" sz="2300" i="1">
                            <a:solidFill>
                              <a:schemeClr val="bg1"/>
                            </a:solidFill>
                            <a:latin typeface="Cambria Math"/>
                          </a:rPr>
                          <m:t>𝑖</m:t>
                        </m:r>
                      </m:sub>
                    </m:sSub>
                  </m:oMath>
                </a14:m>
                <a:r>
                  <a:rPr lang="en-US" altLang="ko-KR" sz="2300" dirty="0" smtClean="0">
                    <a:solidFill>
                      <a:schemeClr val="bg1"/>
                    </a:solidFill>
                  </a:rPr>
                  <a:t> : true(real) pixel value</a:t>
                </a:r>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xfrm>
                <a:off x="438912" y="1329514"/>
                <a:ext cx="8424672" cy="4351338"/>
              </a:xfrm>
              <a:blipFill>
                <a:blip r:embed="rId3"/>
                <a:stretch>
                  <a:fillRect l="-868"/>
                </a:stretch>
              </a:blipFill>
            </p:spPr>
            <p:txBody>
              <a:bodyPr/>
              <a:lstStyle/>
              <a:p>
                <a:r>
                  <a:rPr lang="ko-KR" altLang="en-US">
                    <a:noFill/>
                  </a:rPr>
                  <a:t> </a:t>
                </a:r>
              </a:p>
            </p:txBody>
          </p:sp>
        </mc:Fallback>
      </mc:AlternateContent>
      <p:sp>
        <p:nvSpPr>
          <p:cNvPr id="5" name="슬라이드 번호 개체 틀 4"/>
          <p:cNvSpPr>
            <a:spLocks noGrp="1"/>
          </p:cNvSpPr>
          <p:nvPr>
            <p:ph type="sldNum" sz="quarter" idx="12"/>
          </p:nvPr>
        </p:nvSpPr>
        <p:spPr/>
        <p:txBody>
          <a:bodyPr/>
          <a:lstStyle/>
          <a:p>
            <a:fld id="{4D230F74-06F4-EE44-BF6A-76C85AA741E4}" type="slidenum">
              <a:rPr lang="en-US" spc="-150" smtClean="0"/>
              <a:pPr/>
              <a:t>28</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Estimate filter error</a:t>
            </a:r>
            <a:endParaRPr lang="ko-KR" altLang="en-US" sz="4000" b="1" spc="-150" dirty="0" smtClean="0">
              <a:solidFill>
                <a:schemeClr val="bg1"/>
              </a:solidFill>
              <a:latin typeface="Calibri" panose="020F0502020204030204" pitchFamily="34" charset="0"/>
            </a:endParaRPr>
          </a:p>
        </p:txBody>
      </p:sp>
    </p:spTree>
    <p:extLst>
      <p:ext uri="{BB962C8B-B14F-4D97-AF65-F5344CB8AC3E}">
        <p14:creationId xmlns:p14="http://schemas.microsoft.com/office/powerpoint/2010/main" val="6935308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내용 개체 틀 2"/>
              <p:cNvSpPr>
                <a:spLocks noGrp="1"/>
              </p:cNvSpPr>
              <p:nvPr>
                <p:ph idx="1"/>
              </p:nvPr>
            </p:nvSpPr>
            <p:spPr>
              <a:xfrm>
                <a:off x="438912" y="1329514"/>
                <a:ext cx="8424672" cy="4351338"/>
              </a:xfrm>
            </p:spPr>
            <p:txBody>
              <a:bodyPr>
                <a:normAutofit/>
              </a:bodyPr>
              <a:lstStyle/>
              <a:p>
                <a:pPr>
                  <a:lnSpc>
                    <a:spcPct val="150000"/>
                  </a:lnSpc>
                </a:pPr>
                <a:r>
                  <a:rPr lang="en-US" altLang="ko-KR" sz="2300" dirty="0" smtClean="0">
                    <a:solidFill>
                      <a:schemeClr val="bg1"/>
                    </a:solidFill>
                  </a:rPr>
                  <a:t>Want to estimate :  </a:t>
                </a:r>
                <a14:m>
                  <m:oMath xmlns:m="http://schemas.openxmlformats.org/officeDocument/2006/math">
                    <m:r>
                      <a:rPr lang="en-US" altLang="zh-TW" sz="2300" i="1" smtClean="0">
                        <a:solidFill>
                          <a:schemeClr val="bg1"/>
                        </a:solidFill>
                        <a:latin typeface="Cambria Math"/>
                      </a:rPr>
                      <m:t>𝐸</m:t>
                    </m:r>
                    <m:r>
                      <a:rPr lang="en-US" altLang="zh-TW" sz="2300" i="1" smtClean="0">
                        <a:solidFill>
                          <a:schemeClr val="bg1"/>
                        </a:solidFill>
                        <a:latin typeface="Cambria Math"/>
                      </a:rPr>
                      <m:t>[</m:t>
                    </m:r>
                    <m:sSup>
                      <m:sSupPr>
                        <m:ctrlPr>
                          <a:rPr lang="en-US" altLang="zh-TW" sz="2300" i="1">
                            <a:solidFill>
                              <a:schemeClr val="bg1"/>
                            </a:solidFill>
                            <a:latin typeface="Cambria Math" panose="02040503050406030204" pitchFamily="18" charset="0"/>
                          </a:rPr>
                        </m:ctrlPr>
                      </m:sSupPr>
                      <m:e>
                        <m:r>
                          <a:rPr lang="en-US" altLang="zh-TW" sz="2300" i="1">
                            <a:solidFill>
                              <a:schemeClr val="bg1"/>
                            </a:solidFill>
                            <a:latin typeface="Cambria Math"/>
                          </a:rPr>
                          <m:t>(</m:t>
                        </m:r>
                        <m:r>
                          <a:rPr lang="en-US" altLang="zh-TW" sz="2300" i="1">
                            <a:solidFill>
                              <a:schemeClr val="bg1"/>
                            </a:solidFill>
                            <a:latin typeface="Cambria Math"/>
                          </a:rPr>
                          <m:t>𝑓</m:t>
                        </m:r>
                        <m:d>
                          <m:dPr>
                            <m:ctrlPr>
                              <a:rPr lang="en-US" altLang="zh-TW" sz="2300" i="1">
                                <a:solidFill>
                                  <a:schemeClr val="bg1"/>
                                </a:solidFill>
                                <a:latin typeface="Cambria Math" panose="02040503050406030204" pitchFamily="18" charset="0"/>
                              </a:rPr>
                            </m:ctrlPr>
                          </m:dPr>
                          <m:e>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𝑦</m:t>
                                </m:r>
                              </m:e>
                              <m:sub>
                                <m:r>
                                  <a:rPr lang="en-US" altLang="zh-TW" sz="2300" i="1">
                                    <a:solidFill>
                                      <a:schemeClr val="bg1"/>
                                    </a:solidFill>
                                    <a:latin typeface="Cambria Math"/>
                                  </a:rPr>
                                  <m:t>𝑖</m:t>
                                </m:r>
                              </m:sub>
                            </m:sSub>
                          </m:e>
                        </m:d>
                        <m:r>
                          <a:rPr lang="en-US" altLang="zh-TW" sz="2300" i="1">
                            <a:solidFill>
                              <a:schemeClr val="bg1"/>
                            </a:solidFill>
                            <a:latin typeface="Cambria Math"/>
                          </a:rPr>
                          <m:t>−</m:t>
                        </m:r>
                        <m:sSub>
                          <m:sSubPr>
                            <m:ctrlPr>
                              <a:rPr lang="en-US" altLang="zh-TW" sz="2300" i="1" smtClean="0">
                                <a:solidFill>
                                  <a:schemeClr val="bg1"/>
                                </a:solidFill>
                                <a:latin typeface="Cambria Math" panose="02040503050406030204" pitchFamily="18" charset="0"/>
                              </a:rPr>
                            </m:ctrlPr>
                          </m:sSubPr>
                          <m:e>
                            <m:r>
                              <a:rPr lang="en-US" altLang="zh-TW" sz="2300" i="1">
                                <a:solidFill>
                                  <a:schemeClr val="bg1"/>
                                </a:solidFill>
                                <a:latin typeface="Cambria Math"/>
                              </a:rPr>
                              <m:t>𝑥</m:t>
                            </m:r>
                          </m:e>
                          <m:sub>
                            <m:r>
                              <a:rPr lang="en-US" altLang="zh-TW" sz="2300" i="1">
                                <a:solidFill>
                                  <a:schemeClr val="bg1"/>
                                </a:solidFill>
                                <a:latin typeface="Cambria Math"/>
                              </a:rPr>
                              <m:t>𝑖</m:t>
                            </m:r>
                          </m:sub>
                        </m:sSub>
                        <m:r>
                          <a:rPr lang="en-US" altLang="zh-TW" sz="2300" i="1">
                            <a:solidFill>
                              <a:schemeClr val="bg1"/>
                            </a:solidFill>
                            <a:latin typeface="Cambria Math"/>
                          </a:rPr>
                          <m:t>)</m:t>
                        </m:r>
                      </m:e>
                      <m:sup>
                        <m:r>
                          <a:rPr lang="en-US" altLang="zh-TW" sz="2300" i="1">
                            <a:solidFill>
                              <a:schemeClr val="bg1"/>
                            </a:solidFill>
                            <a:latin typeface="Cambria Math"/>
                          </a:rPr>
                          <m:t>2</m:t>
                        </m:r>
                      </m:sup>
                    </m:sSup>
                    <m:r>
                      <a:rPr lang="en-US" altLang="zh-TW" sz="2300" i="1">
                        <a:solidFill>
                          <a:schemeClr val="bg1"/>
                        </a:solidFill>
                        <a:latin typeface="Cambria Math"/>
                      </a:rPr>
                      <m:t>]</m:t>
                    </m:r>
                  </m:oMath>
                </a14:m>
                <a:endParaRPr lang="zh-TW" altLang="en-US" sz="2300" dirty="0">
                  <a:solidFill>
                    <a:schemeClr val="bg1"/>
                  </a:solidFill>
                </a:endParaRPr>
              </a:p>
              <a:p>
                <a:pPr>
                  <a:lnSpc>
                    <a:spcPct val="150000"/>
                  </a:lnSpc>
                </a:pPr>
                <a:endParaRPr lang="en-US" altLang="ko-KR" sz="2300" dirty="0" smtClean="0">
                  <a:solidFill>
                    <a:schemeClr val="bg1"/>
                  </a:solidFill>
                </a:endParaRPr>
              </a:p>
              <a:p>
                <a:pPr>
                  <a:lnSpc>
                    <a:spcPct val="150000"/>
                  </a:lnSpc>
                </a:pPr>
                <a:r>
                  <a:rPr lang="en-US" altLang="ko-KR" sz="2300" dirty="0" smtClean="0">
                    <a:solidFill>
                      <a:schemeClr val="bg1"/>
                    </a:solidFill>
                  </a:rPr>
                  <a:t>E[ ] : Error</a:t>
                </a:r>
              </a:p>
              <a:p>
                <a:pPr>
                  <a:lnSpc>
                    <a:spcPct val="150000"/>
                  </a:lnSpc>
                </a:pPr>
                <a14:m>
                  <m:oMath xmlns:m="http://schemas.openxmlformats.org/officeDocument/2006/math">
                    <m:r>
                      <a:rPr lang="en-US" altLang="zh-TW" sz="2300" i="1">
                        <a:solidFill>
                          <a:schemeClr val="bg1"/>
                        </a:solidFill>
                        <a:latin typeface="Cambria Math"/>
                      </a:rPr>
                      <m:t>𝑓</m:t>
                    </m:r>
                    <m:d>
                      <m:dPr>
                        <m:ctrlPr>
                          <a:rPr lang="en-US" altLang="zh-TW" sz="2300" i="1">
                            <a:solidFill>
                              <a:schemeClr val="bg1"/>
                            </a:solidFill>
                            <a:latin typeface="Cambria Math" panose="02040503050406030204" pitchFamily="18" charset="0"/>
                          </a:rPr>
                        </m:ctrlPr>
                      </m:dPr>
                      <m:e>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𝑦</m:t>
                            </m:r>
                          </m:e>
                          <m:sub>
                            <m:r>
                              <a:rPr lang="en-US" altLang="zh-TW" sz="2300" i="1">
                                <a:solidFill>
                                  <a:schemeClr val="bg1"/>
                                </a:solidFill>
                                <a:latin typeface="Cambria Math"/>
                              </a:rPr>
                              <m:t>𝑖</m:t>
                            </m:r>
                          </m:sub>
                        </m:sSub>
                      </m:e>
                    </m:d>
                  </m:oMath>
                </a14:m>
                <a:r>
                  <a:rPr lang="en-US" altLang="ko-KR" sz="2300" dirty="0" smtClean="0">
                    <a:solidFill>
                      <a:schemeClr val="bg1"/>
                    </a:solidFill>
                  </a:rPr>
                  <a:t> : filtered pixel value</a:t>
                </a:r>
              </a:p>
              <a:p>
                <a:pPr>
                  <a:lnSpc>
                    <a:spcPct val="150000"/>
                  </a:lnSpc>
                </a:pPr>
                <a14:m>
                  <m:oMath xmlns:m="http://schemas.openxmlformats.org/officeDocument/2006/math">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𝑥</m:t>
                        </m:r>
                      </m:e>
                      <m:sub>
                        <m:r>
                          <a:rPr lang="en-US" altLang="zh-TW" sz="2300" i="1">
                            <a:solidFill>
                              <a:schemeClr val="bg1"/>
                            </a:solidFill>
                            <a:latin typeface="Cambria Math"/>
                          </a:rPr>
                          <m:t>𝑖</m:t>
                        </m:r>
                      </m:sub>
                    </m:sSub>
                  </m:oMath>
                </a14:m>
                <a:r>
                  <a:rPr lang="en-US" altLang="ko-KR" sz="2300" dirty="0" smtClean="0">
                    <a:solidFill>
                      <a:schemeClr val="bg1"/>
                    </a:solidFill>
                  </a:rPr>
                  <a:t> : true(real) pixel value</a:t>
                </a:r>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xfrm>
                <a:off x="438912" y="1329514"/>
                <a:ext cx="8424672" cy="4351338"/>
              </a:xfrm>
              <a:blipFill>
                <a:blip r:embed="rId3"/>
                <a:stretch>
                  <a:fillRect l="-868"/>
                </a:stretch>
              </a:blipFill>
            </p:spPr>
            <p:txBody>
              <a:bodyPr/>
              <a:lstStyle/>
              <a:p>
                <a:r>
                  <a:rPr lang="ko-KR" altLang="en-US">
                    <a:noFill/>
                  </a:rPr>
                  <a:t> </a:t>
                </a:r>
              </a:p>
            </p:txBody>
          </p:sp>
        </mc:Fallback>
      </mc:AlternateContent>
      <p:sp>
        <p:nvSpPr>
          <p:cNvPr id="5" name="슬라이드 번호 개체 틀 4"/>
          <p:cNvSpPr>
            <a:spLocks noGrp="1"/>
          </p:cNvSpPr>
          <p:nvPr>
            <p:ph type="sldNum" sz="quarter" idx="12"/>
          </p:nvPr>
        </p:nvSpPr>
        <p:spPr/>
        <p:txBody>
          <a:bodyPr/>
          <a:lstStyle/>
          <a:p>
            <a:fld id="{4D230F74-06F4-EE44-BF6A-76C85AA741E4}" type="slidenum">
              <a:rPr lang="en-US" spc="-150" smtClean="0"/>
              <a:pPr/>
              <a:t>29</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Estimate filter error</a:t>
            </a:r>
            <a:endParaRPr lang="ko-KR" altLang="en-US" sz="4000" b="1" spc="-150" dirty="0" smtClean="0">
              <a:solidFill>
                <a:schemeClr val="bg1"/>
              </a:solidFill>
              <a:latin typeface="Calibri" panose="020F0502020204030204" pitchFamily="34" charset="0"/>
            </a:endParaRPr>
          </a:p>
        </p:txBody>
      </p:sp>
      <p:sp>
        <p:nvSpPr>
          <p:cNvPr id="6" name="Rectangle 16"/>
          <p:cNvSpPr/>
          <p:nvPr/>
        </p:nvSpPr>
        <p:spPr>
          <a:xfrm>
            <a:off x="4706112" y="1548384"/>
            <a:ext cx="361774" cy="3048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Straight Arrow Connector 6"/>
          <p:cNvCxnSpPr/>
          <p:nvPr/>
        </p:nvCxnSpPr>
        <p:spPr>
          <a:xfrm>
            <a:off x="4917682" y="1853184"/>
            <a:ext cx="0" cy="589183"/>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027666" y="2402387"/>
            <a:ext cx="1780032" cy="446276"/>
          </a:xfrm>
          <a:prstGeom prst="rect">
            <a:avLst/>
          </a:prstGeom>
          <a:noFill/>
        </p:spPr>
        <p:txBody>
          <a:bodyPr wrap="square" rtlCol="0">
            <a:spAutoFit/>
          </a:bodyPr>
          <a:lstStyle/>
          <a:p>
            <a:r>
              <a:rPr lang="en-US" altLang="zh-TW" sz="2300" dirty="0" smtClean="0">
                <a:solidFill>
                  <a:schemeClr val="bg1"/>
                </a:solidFill>
                <a:latin typeface="Calibri" panose="020F0502020204030204" pitchFamily="34" charset="0"/>
                <a:cs typeface="Helvetica" pitchFamily="34" charset="0"/>
              </a:rPr>
              <a:t>Don’t know!</a:t>
            </a:r>
            <a:endParaRPr lang="zh-TW" altLang="en-US" sz="2300" dirty="0">
              <a:solidFill>
                <a:schemeClr val="bg1"/>
              </a:solidFill>
              <a:latin typeface="Calibri" panose="020F0502020204030204" pitchFamily="34" charset="0"/>
              <a:cs typeface="Helvetica" pitchFamily="34" charset="0"/>
            </a:endParaRPr>
          </a:p>
        </p:txBody>
      </p:sp>
    </p:spTree>
    <p:extLst>
      <p:ext uri="{BB962C8B-B14F-4D97-AF65-F5344CB8AC3E}">
        <p14:creationId xmlns:p14="http://schemas.microsoft.com/office/powerpoint/2010/main" val="1257835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noAutofit/>
          </a:bodyPr>
          <a:lstStyle/>
          <a:p>
            <a:pPr>
              <a:lnSpc>
                <a:spcPct val="150000"/>
              </a:lnSpc>
            </a:pPr>
            <a:endParaRPr lang="en-US" altLang="ko-KR" sz="2000" dirty="0">
              <a:solidFill>
                <a:schemeClr val="bg1"/>
              </a:solidFill>
            </a:endParaRPr>
          </a:p>
          <a:p>
            <a:pPr>
              <a:lnSpc>
                <a:spcPct val="150000"/>
              </a:lnSpc>
            </a:pPr>
            <a:endParaRPr lang="en-US" altLang="ko-KR" sz="2000" dirty="0" smtClean="0">
              <a:solidFill>
                <a:schemeClr val="bg1"/>
              </a:solidFill>
            </a:endParaRPr>
          </a:p>
          <a:p>
            <a:pPr>
              <a:lnSpc>
                <a:spcPct val="150000"/>
              </a:lnSpc>
            </a:pPr>
            <a:endParaRPr lang="en-US" altLang="ko-KR" sz="2000" dirty="0">
              <a:solidFill>
                <a:schemeClr val="bg1"/>
              </a:solidFill>
            </a:endParaRPr>
          </a:p>
          <a:p>
            <a:pPr marL="0" indent="0">
              <a:lnSpc>
                <a:spcPct val="150000"/>
              </a:lnSpc>
              <a:buNone/>
            </a:pPr>
            <a:endParaRPr lang="en-US" altLang="ko-KR" sz="2000" dirty="0">
              <a:solidFill>
                <a:schemeClr val="bg1"/>
              </a:solidFill>
            </a:endParaRPr>
          </a:p>
          <a:p>
            <a:pPr marL="0" indent="0">
              <a:lnSpc>
                <a:spcPct val="150000"/>
              </a:lnSpc>
              <a:buNone/>
            </a:pPr>
            <a:endParaRPr lang="en-US" altLang="ko-KR" sz="2000" dirty="0">
              <a:solidFill>
                <a:schemeClr val="bg1"/>
              </a:solidFill>
            </a:endParaRPr>
          </a:p>
          <a:p>
            <a:pPr>
              <a:lnSpc>
                <a:spcPct val="150000"/>
              </a:lnSpc>
            </a:pPr>
            <a:endParaRPr lang="en-US" altLang="ko-KR" sz="2000" dirty="0" smtClean="0">
              <a:solidFill>
                <a:schemeClr val="bg1"/>
              </a:solidFill>
            </a:endParaRPr>
          </a:p>
          <a:p>
            <a:pPr>
              <a:lnSpc>
                <a:spcPct val="150000"/>
              </a:lnSpc>
            </a:pPr>
            <a:r>
              <a:rPr lang="en-US" altLang="ko-KR" sz="2000" dirty="0" smtClean="0">
                <a:solidFill>
                  <a:schemeClr val="bg1"/>
                </a:solidFill>
              </a:rPr>
              <a:t>Inserting synthetic objects into picture.</a:t>
            </a:r>
          </a:p>
          <a:p>
            <a:pPr>
              <a:lnSpc>
                <a:spcPct val="150000"/>
              </a:lnSpc>
            </a:pPr>
            <a:r>
              <a:rPr lang="en-US" altLang="ko-KR" sz="2000" dirty="0" smtClean="0">
                <a:solidFill>
                  <a:schemeClr val="bg1"/>
                </a:solidFill>
              </a:rPr>
              <a:t>One of the foundation tools of content creation.</a:t>
            </a:r>
            <a:endParaRPr lang="en-US" altLang="ko-KR" sz="2000" dirty="0">
              <a:solidFill>
                <a:schemeClr val="bg1"/>
              </a:solidFill>
            </a:endParaRPr>
          </a:p>
        </p:txBody>
      </p:sp>
      <p:sp>
        <p:nvSpPr>
          <p:cNvPr id="5" name="슬라이드 번호 개체 틀 4"/>
          <p:cNvSpPr>
            <a:spLocks noGrp="1"/>
          </p:cNvSpPr>
          <p:nvPr>
            <p:ph type="sldNum" sz="quarter" idx="12"/>
          </p:nvPr>
        </p:nvSpPr>
        <p:spPr/>
        <p:txBody>
          <a:bodyPr/>
          <a:lstStyle/>
          <a:p>
            <a:fld id="{4D230F74-06F4-EE44-BF6A-76C85AA741E4}" type="slidenum">
              <a:rPr lang="en-US" spc="-150" smtClean="0"/>
              <a:pPr/>
              <a:t>3</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1st Topic</a:t>
            </a:r>
            <a:endParaRPr lang="ko-KR" altLang="en-US" sz="4000" b="1" spc="-150" dirty="0" smtClean="0">
              <a:solidFill>
                <a:schemeClr val="bg1"/>
              </a:solidFill>
            </a:endParaRPr>
          </a:p>
        </p:txBody>
      </p:sp>
      <p:pic>
        <p:nvPicPr>
          <p:cNvPr id="6" name="Picture 4" descr="orig.png"/>
          <p:cNvPicPr>
            <a:picLocks noChangeAspect="1"/>
          </p:cNvPicPr>
          <p:nvPr/>
        </p:nvPicPr>
        <p:blipFill>
          <a:blip r:embed="rId3"/>
          <a:stretch>
            <a:fillRect/>
          </a:stretch>
        </p:blipFill>
        <p:spPr>
          <a:xfrm>
            <a:off x="2756591" y="1233996"/>
            <a:ext cx="5999375" cy="3984660"/>
          </a:xfrm>
          <a:prstGeom prst="rect">
            <a:avLst/>
          </a:prstGeom>
        </p:spPr>
      </p:pic>
      <p:pic>
        <p:nvPicPr>
          <p:cNvPr id="7" name="Picture 5" descr="buddh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466" y="2022791"/>
            <a:ext cx="2121157" cy="2716698"/>
          </a:xfrm>
          <a:prstGeom prst="rect">
            <a:avLst/>
          </a:prstGeom>
        </p:spPr>
      </p:pic>
      <p:sp>
        <p:nvSpPr>
          <p:cNvPr id="2" name="오른쪽 화살표 1"/>
          <p:cNvSpPr/>
          <p:nvPr/>
        </p:nvSpPr>
        <p:spPr>
          <a:xfrm>
            <a:off x="1945532" y="2986391"/>
            <a:ext cx="651753" cy="826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8796750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내용 개체 틀 2"/>
              <p:cNvSpPr>
                <a:spLocks noGrp="1"/>
              </p:cNvSpPr>
              <p:nvPr>
                <p:ph idx="1"/>
              </p:nvPr>
            </p:nvSpPr>
            <p:spPr>
              <a:xfrm>
                <a:off x="438912" y="1329514"/>
                <a:ext cx="8424672" cy="4351338"/>
              </a:xfrm>
            </p:spPr>
            <p:txBody>
              <a:bodyPr>
                <a:normAutofit/>
              </a:bodyPr>
              <a:lstStyle/>
              <a:p>
                <a:pPr>
                  <a:lnSpc>
                    <a:spcPct val="150000"/>
                  </a:lnSpc>
                </a:pPr>
                <a:r>
                  <a:rPr lang="en-US" altLang="ko-KR" sz="2300" dirty="0" smtClean="0">
                    <a:solidFill>
                      <a:schemeClr val="bg1"/>
                    </a:solidFill>
                  </a:rPr>
                  <a:t>Want to estimate :  </a:t>
                </a:r>
                <a14:m>
                  <m:oMath xmlns:m="http://schemas.openxmlformats.org/officeDocument/2006/math">
                    <m:r>
                      <a:rPr lang="en-US" altLang="zh-TW" sz="2300" i="1" smtClean="0">
                        <a:solidFill>
                          <a:schemeClr val="bg1"/>
                        </a:solidFill>
                        <a:latin typeface="Cambria Math"/>
                      </a:rPr>
                      <m:t>𝐸</m:t>
                    </m:r>
                    <m:r>
                      <a:rPr lang="en-US" altLang="zh-TW" sz="2300" i="1" smtClean="0">
                        <a:solidFill>
                          <a:schemeClr val="bg1"/>
                        </a:solidFill>
                        <a:latin typeface="Cambria Math"/>
                      </a:rPr>
                      <m:t>[</m:t>
                    </m:r>
                    <m:sSup>
                      <m:sSupPr>
                        <m:ctrlPr>
                          <a:rPr lang="en-US" altLang="zh-TW" sz="2300" i="1">
                            <a:solidFill>
                              <a:schemeClr val="bg1"/>
                            </a:solidFill>
                            <a:latin typeface="Cambria Math" panose="02040503050406030204" pitchFamily="18" charset="0"/>
                          </a:rPr>
                        </m:ctrlPr>
                      </m:sSupPr>
                      <m:e>
                        <m:r>
                          <a:rPr lang="en-US" altLang="zh-TW" sz="2300" i="1">
                            <a:solidFill>
                              <a:schemeClr val="bg1"/>
                            </a:solidFill>
                            <a:latin typeface="Cambria Math"/>
                          </a:rPr>
                          <m:t>(</m:t>
                        </m:r>
                        <m:r>
                          <a:rPr lang="en-US" altLang="zh-TW" sz="2300" i="1">
                            <a:solidFill>
                              <a:schemeClr val="bg1"/>
                            </a:solidFill>
                            <a:latin typeface="Cambria Math"/>
                          </a:rPr>
                          <m:t>𝑓</m:t>
                        </m:r>
                        <m:d>
                          <m:dPr>
                            <m:ctrlPr>
                              <a:rPr lang="en-US" altLang="zh-TW" sz="2300" i="1">
                                <a:solidFill>
                                  <a:schemeClr val="bg1"/>
                                </a:solidFill>
                                <a:latin typeface="Cambria Math" panose="02040503050406030204" pitchFamily="18" charset="0"/>
                              </a:rPr>
                            </m:ctrlPr>
                          </m:dPr>
                          <m:e>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𝑦</m:t>
                                </m:r>
                              </m:e>
                              <m:sub>
                                <m:r>
                                  <a:rPr lang="en-US" altLang="zh-TW" sz="2300" i="1">
                                    <a:solidFill>
                                      <a:schemeClr val="bg1"/>
                                    </a:solidFill>
                                    <a:latin typeface="Cambria Math"/>
                                  </a:rPr>
                                  <m:t>𝑖</m:t>
                                </m:r>
                              </m:sub>
                            </m:sSub>
                          </m:e>
                        </m:d>
                        <m:r>
                          <a:rPr lang="en-US" altLang="zh-TW" sz="2300" i="1">
                            <a:solidFill>
                              <a:schemeClr val="bg1"/>
                            </a:solidFill>
                            <a:latin typeface="Cambria Math"/>
                          </a:rPr>
                          <m:t>−</m:t>
                        </m:r>
                        <m:sSub>
                          <m:sSubPr>
                            <m:ctrlPr>
                              <a:rPr lang="en-US" altLang="zh-TW" sz="2300" i="1" smtClean="0">
                                <a:solidFill>
                                  <a:schemeClr val="bg1"/>
                                </a:solidFill>
                                <a:latin typeface="Cambria Math" panose="02040503050406030204" pitchFamily="18" charset="0"/>
                              </a:rPr>
                            </m:ctrlPr>
                          </m:sSubPr>
                          <m:e>
                            <m:r>
                              <a:rPr lang="en-US" altLang="zh-TW" sz="2300" i="1">
                                <a:solidFill>
                                  <a:schemeClr val="bg1"/>
                                </a:solidFill>
                                <a:latin typeface="Cambria Math"/>
                              </a:rPr>
                              <m:t>𝑥</m:t>
                            </m:r>
                          </m:e>
                          <m:sub>
                            <m:r>
                              <a:rPr lang="en-US" altLang="zh-TW" sz="2300" i="1">
                                <a:solidFill>
                                  <a:schemeClr val="bg1"/>
                                </a:solidFill>
                                <a:latin typeface="Cambria Math"/>
                              </a:rPr>
                              <m:t>𝑖</m:t>
                            </m:r>
                          </m:sub>
                        </m:sSub>
                        <m:r>
                          <a:rPr lang="en-US" altLang="zh-TW" sz="2300" i="1">
                            <a:solidFill>
                              <a:schemeClr val="bg1"/>
                            </a:solidFill>
                            <a:latin typeface="Cambria Math"/>
                          </a:rPr>
                          <m:t>)</m:t>
                        </m:r>
                      </m:e>
                      <m:sup>
                        <m:r>
                          <a:rPr lang="en-US" altLang="zh-TW" sz="2300" i="1">
                            <a:solidFill>
                              <a:schemeClr val="bg1"/>
                            </a:solidFill>
                            <a:latin typeface="Cambria Math"/>
                          </a:rPr>
                          <m:t>2</m:t>
                        </m:r>
                      </m:sup>
                    </m:sSup>
                    <m:r>
                      <a:rPr lang="en-US" altLang="zh-TW" sz="2300" i="1">
                        <a:solidFill>
                          <a:schemeClr val="bg1"/>
                        </a:solidFill>
                        <a:latin typeface="Cambria Math"/>
                      </a:rPr>
                      <m:t>]</m:t>
                    </m:r>
                  </m:oMath>
                </a14:m>
                <a:r>
                  <a:rPr lang="zh-TW" altLang="en-US" sz="2300" dirty="0" smtClean="0">
                    <a:solidFill>
                      <a:schemeClr val="bg1"/>
                    </a:solidFill>
                  </a:rPr>
                  <a:t>  </a:t>
                </a:r>
                <a:r>
                  <a:rPr lang="en-US" altLang="zh-TW" sz="2300" dirty="0">
                    <a:solidFill>
                      <a:schemeClr val="bg1"/>
                    </a:solidFill>
                  </a:rPr>
                  <a:t> </a:t>
                </a:r>
                <a:r>
                  <a:rPr lang="en-US" altLang="zh-TW" sz="2300" dirty="0" smtClean="0">
                    <a:solidFill>
                      <a:schemeClr val="bg1"/>
                    </a:solidFill>
                  </a:rPr>
                  <a:t> =    </a:t>
                </a:r>
                <a14:m>
                  <m:oMath xmlns:m="http://schemas.openxmlformats.org/officeDocument/2006/math">
                    <m:r>
                      <a:rPr lang="en-US" altLang="zh-TW" sz="2300" i="1">
                        <a:solidFill>
                          <a:schemeClr val="bg1"/>
                        </a:solidFill>
                        <a:latin typeface="Cambria Math"/>
                      </a:rPr>
                      <m:t>𝐸</m:t>
                    </m:r>
                    <m:r>
                      <a:rPr lang="en-US" altLang="zh-TW" sz="2300" i="1">
                        <a:solidFill>
                          <a:schemeClr val="bg1"/>
                        </a:solidFill>
                        <a:latin typeface="Cambria Math"/>
                      </a:rPr>
                      <m:t>[</m:t>
                    </m:r>
                    <m:r>
                      <a:rPr lang="en-US" altLang="zh-TW" sz="2300" i="1">
                        <a:solidFill>
                          <a:schemeClr val="bg1"/>
                        </a:solidFill>
                        <a:latin typeface="Cambria Math"/>
                      </a:rPr>
                      <m:t>𝑆𝑈𝑅𝐸</m:t>
                    </m:r>
                    <m:r>
                      <a:rPr lang="en-US" altLang="zh-TW" sz="2300" i="1">
                        <a:solidFill>
                          <a:schemeClr val="bg1"/>
                        </a:solidFill>
                        <a:latin typeface="Cambria Math"/>
                      </a:rPr>
                      <m:t>(</m:t>
                    </m:r>
                    <m:r>
                      <a:rPr lang="en-US" altLang="zh-TW" sz="2300" i="1">
                        <a:solidFill>
                          <a:schemeClr val="bg1"/>
                        </a:solidFill>
                        <a:latin typeface="Cambria Math"/>
                      </a:rPr>
                      <m:t>𝑓</m:t>
                    </m:r>
                    <m:r>
                      <a:rPr lang="en-US" altLang="zh-TW" sz="2300" i="1">
                        <a:solidFill>
                          <a:schemeClr val="bg1"/>
                        </a:solidFill>
                        <a:latin typeface="Cambria Math"/>
                      </a:rPr>
                      <m:t>(</m:t>
                    </m:r>
                    <m:r>
                      <a:rPr lang="en-US" altLang="zh-TW" sz="2300" i="1">
                        <a:solidFill>
                          <a:schemeClr val="bg1"/>
                        </a:solidFill>
                        <a:latin typeface="Cambria Math"/>
                      </a:rPr>
                      <m:t>𝑦</m:t>
                    </m:r>
                    <m:r>
                      <a:rPr lang="en-US" altLang="zh-TW" sz="2300" i="1">
                        <a:solidFill>
                          <a:schemeClr val="bg1"/>
                        </a:solidFill>
                        <a:latin typeface="Cambria Math"/>
                      </a:rPr>
                      <m:t>))]</m:t>
                    </m:r>
                  </m:oMath>
                </a14:m>
                <a:endParaRPr lang="zh-TW" altLang="en-US" sz="2300" dirty="0">
                  <a:solidFill>
                    <a:schemeClr val="bg1"/>
                  </a:solidFill>
                </a:endParaRPr>
              </a:p>
              <a:p>
                <a:pPr marL="0" indent="0">
                  <a:lnSpc>
                    <a:spcPct val="150000"/>
                  </a:lnSpc>
                  <a:buNone/>
                </a:pPr>
                <a:endParaRPr lang="en-US" altLang="ko-KR" sz="2300" dirty="0" smtClean="0">
                  <a:solidFill>
                    <a:schemeClr val="bg1"/>
                  </a:solidFill>
                </a:endParaRPr>
              </a:p>
              <a:p>
                <a:pPr>
                  <a:lnSpc>
                    <a:spcPct val="150000"/>
                  </a:lnSpc>
                </a:pPr>
                <a:r>
                  <a:rPr lang="en-US" altLang="ko-KR" sz="2300" dirty="0" smtClean="0">
                    <a:solidFill>
                      <a:schemeClr val="bg1"/>
                    </a:solidFill>
                  </a:rPr>
                  <a:t>E[ ] : Error</a:t>
                </a:r>
              </a:p>
              <a:p>
                <a:pPr>
                  <a:lnSpc>
                    <a:spcPct val="150000"/>
                  </a:lnSpc>
                </a:pPr>
                <a14:m>
                  <m:oMath xmlns:m="http://schemas.openxmlformats.org/officeDocument/2006/math">
                    <m:r>
                      <a:rPr lang="en-US" altLang="zh-TW" sz="2300" i="1">
                        <a:solidFill>
                          <a:schemeClr val="bg1"/>
                        </a:solidFill>
                        <a:latin typeface="Cambria Math"/>
                      </a:rPr>
                      <m:t>𝑓</m:t>
                    </m:r>
                    <m:d>
                      <m:dPr>
                        <m:ctrlPr>
                          <a:rPr lang="en-US" altLang="zh-TW" sz="2300" i="1">
                            <a:solidFill>
                              <a:schemeClr val="bg1"/>
                            </a:solidFill>
                            <a:latin typeface="Cambria Math" panose="02040503050406030204" pitchFamily="18" charset="0"/>
                          </a:rPr>
                        </m:ctrlPr>
                      </m:dPr>
                      <m:e>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𝑦</m:t>
                            </m:r>
                          </m:e>
                          <m:sub>
                            <m:r>
                              <a:rPr lang="en-US" altLang="zh-TW" sz="2300" i="1">
                                <a:solidFill>
                                  <a:schemeClr val="bg1"/>
                                </a:solidFill>
                                <a:latin typeface="Cambria Math"/>
                              </a:rPr>
                              <m:t>𝑖</m:t>
                            </m:r>
                          </m:sub>
                        </m:sSub>
                      </m:e>
                    </m:d>
                  </m:oMath>
                </a14:m>
                <a:r>
                  <a:rPr lang="en-US" altLang="ko-KR" sz="2300" dirty="0" smtClean="0">
                    <a:solidFill>
                      <a:schemeClr val="bg1"/>
                    </a:solidFill>
                  </a:rPr>
                  <a:t> : filtered pixel value</a:t>
                </a:r>
              </a:p>
              <a:p>
                <a:pPr>
                  <a:lnSpc>
                    <a:spcPct val="150000"/>
                  </a:lnSpc>
                </a:pPr>
                <a14:m>
                  <m:oMath xmlns:m="http://schemas.openxmlformats.org/officeDocument/2006/math">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𝑥</m:t>
                        </m:r>
                      </m:e>
                      <m:sub>
                        <m:r>
                          <a:rPr lang="en-US" altLang="zh-TW" sz="2300" i="1">
                            <a:solidFill>
                              <a:schemeClr val="bg1"/>
                            </a:solidFill>
                            <a:latin typeface="Cambria Math"/>
                          </a:rPr>
                          <m:t>𝑖</m:t>
                        </m:r>
                      </m:sub>
                    </m:sSub>
                  </m:oMath>
                </a14:m>
                <a:r>
                  <a:rPr lang="en-US" altLang="ko-KR" sz="2300" dirty="0" smtClean="0">
                    <a:solidFill>
                      <a:schemeClr val="bg1"/>
                    </a:solidFill>
                  </a:rPr>
                  <a:t> : true(real) pixel value</a:t>
                </a:r>
              </a:p>
              <a:p>
                <a:pPr>
                  <a:lnSpc>
                    <a:spcPct val="150000"/>
                  </a:lnSpc>
                </a:pPr>
                <a:r>
                  <a:rPr lang="en-US" altLang="ko-KR" sz="2300" dirty="0" smtClean="0">
                    <a:solidFill>
                      <a:schemeClr val="bg1"/>
                    </a:solidFill>
                  </a:rPr>
                  <a:t>SURE = Stein’s Unbiased Risk Estimator</a:t>
                </a:r>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xfrm>
                <a:off x="438912" y="1329514"/>
                <a:ext cx="8424672" cy="4351338"/>
              </a:xfrm>
              <a:blipFill>
                <a:blip r:embed="rId3"/>
                <a:stretch>
                  <a:fillRect l="-868"/>
                </a:stretch>
              </a:blipFill>
            </p:spPr>
            <p:txBody>
              <a:bodyPr/>
              <a:lstStyle/>
              <a:p>
                <a:r>
                  <a:rPr lang="ko-KR" altLang="en-US">
                    <a:noFill/>
                  </a:rPr>
                  <a:t> </a:t>
                </a:r>
              </a:p>
            </p:txBody>
          </p:sp>
        </mc:Fallback>
      </mc:AlternateContent>
      <p:sp>
        <p:nvSpPr>
          <p:cNvPr id="5" name="슬라이드 번호 개체 틀 4"/>
          <p:cNvSpPr>
            <a:spLocks noGrp="1"/>
          </p:cNvSpPr>
          <p:nvPr>
            <p:ph type="sldNum" sz="quarter" idx="12"/>
          </p:nvPr>
        </p:nvSpPr>
        <p:spPr/>
        <p:txBody>
          <a:bodyPr/>
          <a:lstStyle/>
          <a:p>
            <a:fld id="{4D230F74-06F4-EE44-BF6A-76C85AA741E4}" type="slidenum">
              <a:rPr lang="en-US" spc="-150" smtClean="0"/>
              <a:pPr/>
              <a:t>30</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SURE</a:t>
            </a:r>
            <a:endParaRPr lang="ko-KR" altLang="en-US" sz="4000" b="1" spc="-150" dirty="0" smtClean="0">
              <a:solidFill>
                <a:schemeClr val="bg1"/>
              </a:solidFill>
              <a:latin typeface="Calibri" panose="020F0502020204030204" pitchFamily="34" charset="0"/>
            </a:endParaRPr>
          </a:p>
        </p:txBody>
      </p:sp>
    </p:spTree>
    <p:extLst>
      <p:ext uri="{BB962C8B-B14F-4D97-AF65-F5344CB8AC3E}">
        <p14:creationId xmlns:p14="http://schemas.microsoft.com/office/powerpoint/2010/main" val="38341152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내용 개체 틀 2"/>
              <p:cNvSpPr>
                <a:spLocks noGrp="1"/>
              </p:cNvSpPr>
              <p:nvPr>
                <p:ph idx="1"/>
              </p:nvPr>
            </p:nvSpPr>
            <p:spPr>
              <a:xfrm>
                <a:off x="438912" y="1329514"/>
                <a:ext cx="8424672" cy="4351338"/>
              </a:xfrm>
            </p:spPr>
            <p:txBody>
              <a:bodyPr>
                <a:normAutofit/>
              </a:bodyPr>
              <a:lstStyle/>
              <a:p>
                <a:pPr>
                  <a:lnSpc>
                    <a:spcPct val="150000"/>
                  </a:lnSpc>
                </a:pPr>
                <a:r>
                  <a:rPr lang="en-US" altLang="ko-KR" sz="2300" dirty="0" smtClean="0">
                    <a:solidFill>
                      <a:schemeClr val="bg1"/>
                    </a:solidFill>
                  </a:rPr>
                  <a:t>Want to estimate :  </a:t>
                </a:r>
                <a14:m>
                  <m:oMath xmlns:m="http://schemas.openxmlformats.org/officeDocument/2006/math">
                    <m:r>
                      <a:rPr lang="en-US" altLang="zh-TW" sz="2300" i="1" smtClean="0">
                        <a:solidFill>
                          <a:schemeClr val="bg1"/>
                        </a:solidFill>
                        <a:latin typeface="Cambria Math"/>
                      </a:rPr>
                      <m:t>𝐸</m:t>
                    </m:r>
                    <m:r>
                      <a:rPr lang="en-US" altLang="zh-TW" sz="2300" i="1" smtClean="0">
                        <a:solidFill>
                          <a:schemeClr val="bg1"/>
                        </a:solidFill>
                        <a:latin typeface="Cambria Math"/>
                      </a:rPr>
                      <m:t>[</m:t>
                    </m:r>
                    <m:sSup>
                      <m:sSupPr>
                        <m:ctrlPr>
                          <a:rPr lang="en-US" altLang="zh-TW" sz="2300" i="1">
                            <a:solidFill>
                              <a:schemeClr val="bg1"/>
                            </a:solidFill>
                            <a:latin typeface="Cambria Math" panose="02040503050406030204" pitchFamily="18" charset="0"/>
                          </a:rPr>
                        </m:ctrlPr>
                      </m:sSupPr>
                      <m:e>
                        <m:r>
                          <a:rPr lang="en-US" altLang="zh-TW" sz="2300" i="1">
                            <a:solidFill>
                              <a:schemeClr val="bg1"/>
                            </a:solidFill>
                            <a:latin typeface="Cambria Math"/>
                          </a:rPr>
                          <m:t>(</m:t>
                        </m:r>
                        <m:r>
                          <a:rPr lang="en-US" altLang="zh-TW" sz="2300" i="1">
                            <a:solidFill>
                              <a:schemeClr val="bg1"/>
                            </a:solidFill>
                            <a:latin typeface="Cambria Math"/>
                          </a:rPr>
                          <m:t>𝑓</m:t>
                        </m:r>
                        <m:d>
                          <m:dPr>
                            <m:ctrlPr>
                              <a:rPr lang="en-US" altLang="zh-TW" sz="2300" i="1">
                                <a:solidFill>
                                  <a:schemeClr val="bg1"/>
                                </a:solidFill>
                                <a:latin typeface="Cambria Math" panose="02040503050406030204" pitchFamily="18" charset="0"/>
                              </a:rPr>
                            </m:ctrlPr>
                          </m:dPr>
                          <m:e>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𝑦</m:t>
                                </m:r>
                              </m:e>
                              <m:sub>
                                <m:r>
                                  <a:rPr lang="en-US" altLang="zh-TW" sz="2300" i="1">
                                    <a:solidFill>
                                      <a:schemeClr val="bg1"/>
                                    </a:solidFill>
                                    <a:latin typeface="Cambria Math"/>
                                  </a:rPr>
                                  <m:t>𝑖</m:t>
                                </m:r>
                              </m:sub>
                            </m:sSub>
                          </m:e>
                        </m:d>
                        <m:r>
                          <a:rPr lang="en-US" altLang="zh-TW" sz="2300" i="1">
                            <a:solidFill>
                              <a:schemeClr val="bg1"/>
                            </a:solidFill>
                            <a:latin typeface="Cambria Math"/>
                          </a:rPr>
                          <m:t>−</m:t>
                        </m:r>
                        <m:sSub>
                          <m:sSubPr>
                            <m:ctrlPr>
                              <a:rPr lang="en-US" altLang="zh-TW" sz="2300" i="1" smtClean="0">
                                <a:solidFill>
                                  <a:schemeClr val="bg1"/>
                                </a:solidFill>
                                <a:latin typeface="Cambria Math" panose="02040503050406030204" pitchFamily="18" charset="0"/>
                              </a:rPr>
                            </m:ctrlPr>
                          </m:sSubPr>
                          <m:e>
                            <m:r>
                              <a:rPr lang="en-US" altLang="zh-TW" sz="2300" i="1">
                                <a:solidFill>
                                  <a:schemeClr val="bg1"/>
                                </a:solidFill>
                                <a:latin typeface="Cambria Math"/>
                              </a:rPr>
                              <m:t>𝑥</m:t>
                            </m:r>
                          </m:e>
                          <m:sub>
                            <m:r>
                              <a:rPr lang="en-US" altLang="zh-TW" sz="2300" i="1">
                                <a:solidFill>
                                  <a:schemeClr val="bg1"/>
                                </a:solidFill>
                                <a:latin typeface="Cambria Math"/>
                              </a:rPr>
                              <m:t>𝑖</m:t>
                            </m:r>
                          </m:sub>
                        </m:sSub>
                        <m:r>
                          <a:rPr lang="en-US" altLang="zh-TW" sz="2300" i="1">
                            <a:solidFill>
                              <a:schemeClr val="bg1"/>
                            </a:solidFill>
                            <a:latin typeface="Cambria Math"/>
                          </a:rPr>
                          <m:t>)</m:t>
                        </m:r>
                      </m:e>
                      <m:sup>
                        <m:r>
                          <a:rPr lang="en-US" altLang="zh-TW" sz="2300" i="1">
                            <a:solidFill>
                              <a:schemeClr val="bg1"/>
                            </a:solidFill>
                            <a:latin typeface="Cambria Math"/>
                          </a:rPr>
                          <m:t>2</m:t>
                        </m:r>
                      </m:sup>
                    </m:sSup>
                    <m:r>
                      <a:rPr lang="en-US" altLang="zh-TW" sz="2300" i="1">
                        <a:solidFill>
                          <a:schemeClr val="bg1"/>
                        </a:solidFill>
                        <a:latin typeface="Cambria Math"/>
                      </a:rPr>
                      <m:t>]</m:t>
                    </m:r>
                  </m:oMath>
                </a14:m>
                <a:r>
                  <a:rPr lang="zh-TW" altLang="en-US" sz="2300" dirty="0" smtClean="0">
                    <a:solidFill>
                      <a:schemeClr val="bg1"/>
                    </a:solidFill>
                  </a:rPr>
                  <a:t>  </a:t>
                </a:r>
                <a:r>
                  <a:rPr lang="en-US" altLang="zh-TW" sz="2300" dirty="0">
                    <a:solidFill>
                      <a:schemeClr val="bg1"/>
                    </a:solidFill>
                  </a:rPr>
                  <a:t> </a:t>
                </a:r>
                <a:r>
                  <a:rPr lang="en-US" altLang="zh-TW" sz="2300" dirty="0" smtClean="0">
                    <a:solidFill>
                      <a:schemeClr val="bg1"/>
                    </a:solidFill>
                  </a:rPr>
                  <a:t> =    </a:t>
                </a:r>
                <a14:m>
                  <m:oMath xmlns:m="http://schemas.openxmlformats.org/officeDocument/2006/math">
                    <m:r>
                      <a:rPr lang="en-US" altLang="zh-TW" sz="2300" i="1">
                        <a:solidFill>
                          <a:schemeClr val="bg1"/>
                        </a:solidFill>
                        <a:latin typeface="Cambria Math"/>
                      </a:rPr>
                      <m:t>𝐸</m:t>
                    </m:r>
                    <m:r>
                      <a:rPr lang="en-US" altLang="zh-TW" sz="2300" i="1">
                        <a:solidFill>
                          <a:schemeClr val="bg1"/>
                        </a:solidFill>
                        <a:latin typeface="Cambria Math"/>
                      </a:rPr>
                      <m:t>[</m:t>
                    </m:r>
                    <m:r>
                      <a:rPr lang="en-US" altLang="zh-TW" sz="2300" i="1">
                        <a:solidFill>
                          <a:schemeClr val="bg1"/>
                        </a:solidFill>
                        <a:latin typeface="Cambria Math"/>
                      </a:rPr>
                      <m:t>𝑆𝑈𝑅𝐸</m:t>
                    </m:r>
                    <m:r>
                      <a:rPr lang="en-US" altLang="zh-TW" sz="2300" i="1">
                        <a:solidFill>
                          <a:schemeClr val="bg1"/>
                        </a:solidFill>
                        <a:latin typeface="Cambria Math"/>
                      </a:rPr>
                      <m:t>(</m:t>
                    </m:r>
                    <m:r>
                      <a:rPr lang="en-US" altLang="zh-TW" sz="2300" i="1">
                        <a:solidFill>
                          <a:schemeClr val="bg1"/>
                        </a:solidFill>
                        <a:latin typeface="Cambria Math"/>
                      </a:rPr>
                      <m:t>𝑓</m:t>
                    </m:r>
                    <m:r>
                      <a:rPr lang="en-US" altLang="zh-TW" sz="2300" i="1">
                        <a:solidFill>
                          <a:schemeClr val="bg1"/>
                        </a:solidFill>
                        <a:latin typeface="Cambria Math"/>
                      </a:rPr>
                      <m:t>(</m:t>
                    </m:r>
                    <m:r>
                      <a:rPr lang="en-US" altLang="zh-TW" sz="2300" i="1">
                        <a:solidFill>
                          <a:schemeClr val="bg1"/>
                        </a:solidFill>
                        <a:latin typeface="Cambria Math"/>
                      </a:rPr>
                      <m:t>𝑦</m:t>
                    </m:r>
                    <m:r>
                      <a:rPr lang="en-US" altLang="zh-TW" sz="2300" i="1">
                        <a:solidFill>
                          <a:schemeClr val="bg1"/>
                        </a:solidFill>
                        <a:latin typeface="Cambria Math"/>
                      </a:rPr>
                      <m:t>))]</m:t>
                    </m:r>
                  </m:oMath>
                </a14:m>
                <a:endParaRPr lang="zh-TW" altLang="en-US" sz="2300" dirty="0">
                  <a:solidFill>
                    <a:schemeClr val="bg1"/>
                  </a:solidFill>
                </a:endParaRPr>
              </a:p>
              <a:p>
                <a:pPr marL="0" indent="0">
                  <a:lnSpc>
                    <a:spcPct val="150000"/>
                  </a:lnSpc>
                  <a:buNone/>
                </a:pPr>
                <a:endParaRPr lang="en-US" altLang="ko-KR" sz="2300" dirty="0" smtClean="0">
                  <a:solidFill>
                    <a:schemeClr val="bg1"/>
                  </a:solidFill>
                </a:endParaRPr>
              </a:p>
              <a:p>
                <a:pPr>
                  <a:lnSpc>
                    <a:spcPct val="150000"/>
                  </a:lnSpc>
                </a:pPr>
                <a:r>
                  <a:rPr lang="en-US" altLang="ko-KR" sz="2300" dirty="0" smtClean="0">
                    <a:solidFill>
                      <a:schemeClr val="bg1"/>
                    </a:solidFill>
                  </a:rPr>
                  <a:t>E[ ] : Error</a:t>
                </a:r>
              </a:p>
              <a:p>
                <a:pPr>
                  <a:lnSpc>
                    <a:spcPct val="150000"/>
                  </a:lnSpc>
                </a:pPr>
                <a14:m>
                  <m:oMath xmlns:m="http://schemas.openxmlformats.org/officeDocument/2006/math">
                    <m:r>
                      <a:rPr lang="en-US" altLang="zh-TW" sz="2300" i="1">
                        <a:solidFill>
                          <a:schemeClr val="bg1"/>
                        </a:solidFill>
                        <a:latin typeface="Cambria Math"/>
                      </a:rPr>
                      <m:t>𝑓</m:t>
                    </m:r>
                    <m:d>
                      <m:dPr>
                        <m:ctrlPr>
                          <a:rPr lang="en-US" altLang="zh-TW" sz="2300" i="1">
                            <a:solidFill>
                              <a:schemeClr val="bg1"/>
                            </a:solidFill>
                            <a:latin typeface="Cambria Math" panose="02040503050406030204" pitchFamily="18" charset="0"/>
                          </a:rPr>
                        </m:ctrlPr>
                      </m:dPr>
                      <m:e>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𝑦</m:t>
                            </m:r>
                          </m:e>
                          <m:sub>
                            <m:r>
                              <a:rPr lang="en-US" altLang="zh-TW" sz="2300" i="1">
                                <a:solidFill>
                                  <a:schemeClr val="bg1"/>
                                </a:solidFill>
                                <a:latin typeface="Cambria Math"/>
                              </a:rPr>
                              <m:t>𝑖</m:t>
                            </m:r>
                          </m:sub>
                        </m:sSub>
                      </m:e>
                    </m:d>
                  </m:oMath>
                </a14:m>
                <a:r>
                  <a:rPr lang="en-US" altLang="ko-KR" sz="2300" dirty="0" smtClean="0">
                    <a:solidFill>
                      <a:schemeClr val="bg1"/>
                    </a:solidFill>
                  </a:rPr>
                  <a:t> : filtered pixel value</a:t>
                </a:r>
              </a:p>
              <a:p>
                <a:pPr>
                  <a:lnSpc>
                    <a:spcPct val="150000"/>
                  </a:lnSpc>
                </a:pPr>
                <a14:m>
                  <m:oMath xmlns:m="http://schemas.openxmlformats.org/officeDocument/2006/math">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𝑥</m:t>
                        </m:r>
                      </m:e>
                      <m:sub>
                        <m:r>
                          <a:rPr lang="en-US" altLang="zh-TW" sz="2300" i="1">
                            <a:solidFill>
                              <a:schemeClr val="bg1"/>
                            </a:solidFill>
                            <a:latin typeface="Cambria Math"/>
                          </a:rPr>
                          <m:t>𝑖</m:t>
                        </m:r>
                      </m:sub>
                    </m:sSub>
                  </m:oMath>
                </a14:m>
                <a:r>
                  <a:rPr lang="en-US" altLang="ko-KR" sz="2300" dirty="0" smtClean="0">
                    <a:solidFill>
                      <a:schemeClr val="bg1"/>
                    </a:solidFill>
                  </a:rPr>
                  <a:t> : true(real) pixel value</a:t>
                </a:r>
              </a:p>
            </p:txBody>
          </p:sp>
        </mc:Choice>
        <mc:Fallback xmlns="">
          <p:sp>
            <p:nvSpPr>
              <p:cNvPr id="3" name="내용 개체 틀 2"/>
              <p:cNvSpPr>
                <a:spLocks noGrp="1" noRot="1" noChangeAspect="1" noMove="1" noResize="1" noEditPoints="1" noAdjustHandles="1" noChangeArrowheads="1" noChangeShapeType="1" noTextEdit="1"/>
              </p:cNvSpPr>
              <p:nvPr>
                <p:ph idx="1"/>
              </p:nvPr>
            </p:nvSpPr>
            <p:spPr>
              <a:xfrm>
                <a:off x="438912" y="1329514"/>
                <a:ext cx="8424672" cy="4351338"/>
              </a:xfrm>
              <a:blipFill>
                <a:blip r:embed="rId3"/>
                <a:stretch>
                  <a:fillRect l="-868"/>
                </a:stretch>
              </a:blipFill>
            </p:spPr>
            <p:txBody>
              <a:bodyPr/>
              <a:lstStyle/>
              <a:p>
                <a:r>
                  <a:rPr lang="ko-KR" altLang="en-US">
                    <a:noFill/>
                  </a:rPr>
                  <a:t> </a:t>
                </a:r>
              </a:p>
            </p:txBody>
          </p:sp>
        </mc:Fallback>
      </mc:AlternateContent>
      <p:sp>
        <p:nvSpPr>
          <p:cNvPr id="5" name="슬라이드 번호 개체 틀 4"/>
          <p:cNvSpPr>
            <a:spLocks noGrp="1"/>
          </p:cNvSpPr>
          <p:nvPr>
            <p:ph type="sldNum" sz="quarter" idx="12"/>
          </p:nvPr>
        </p:nvSpPr>
        <p:spPr/>
        <p:txBody>
          <a:bodyPr/>
          <a:lstStyle/>
          <a:p>
            <a:fld id="{4D230F74-06F4-EE44-BF6A-76C85AA741E4}" type="slidenum">
              <a:rPr lang="en-US" spc="-150" smtClean="0"/>
              <a:pPr/>
              <a:t>31</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SURE</a:t>
            </a:r>
            <a:endParaRPr lang="ko-KR" altLang="en-US" sz="4000" b="1" spc="-150" dirty="0" smtClean="0">
              <a:solidFill>
                <a:schemeClr val="bg1"/>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9" name="Rectangle 5"/>
              <p:cNvSpPr/>
              <p:nvPr/>
            </p:nvSpPr>
            <p:spPr>
              <a:xfrm>
                <a:off x="438912" y="4656786"/>
                <a:ext cx="4280819" cy="1226554"/>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en-US" altLang="zh-TW" sz="2300" i="1" smtClean="0">
                          <a:solidFill>
                            <a:schemeClr val="bg1"/>
                          </a:solidFill>
                          <a:latin typeface="Cambria Math"/>
                        </a:rPr>
                        <m:t>𝑆𝑈𝑅𝐸</m:t>
                      </m:r>
                      <m:d>
                        <m:dPr>
                          <m:ctrlPr>
                            <a:rPr lang="en-US" altLang="zh-TW" sz="2300" i="1">
                              <a:solidFill>
                                <a:schemeClr val="bg1"/>
                              </a:solidFill>
                              <a:latin typeface="Cambria Math" panose="02040503050406030204" pitchFamily="18" charset="0"/>
                            </a:rPr>
                          </m:ctrlPr>
                        </m:dPr>
                        <m:e>
                          <m:r>
                            <a:rPr lang="en-US" altLang="zh-TW" sz="2300" i="1">
                              <a:solidFill>
                                <a:schemeClr val="bg1"/>
                              </a:solidFill>
                              <a:latin typeface="Cambria Math"/>
                            </a:rPr>
                            <m:t>𝑓</m:t>
                          </m:r>
                          <m:d>
                            <m:dPr>
                              <m:ctrlPr>
                                <a:rPr lang="en-US" altLang="zh-TW" sz="2300" i="1">
                                  <a:solidFill>
                                    <a:schemeClr val="bg1"/>
                                  </a:solidFill>
                                  <a:latin typeface="Cambria Math" panose="02040503050406030204" pitchFamily="18" charset="0"/>
                                </a:rPr>
                              </m:ctrlPr>
                            </m:dPr>
                            <m:e>
                              <m:sSub>
                                <m:sSubPr>
                                  <m:ctrlPr>
                                    <a:rPr lang="en-US" altLang="zh-TW" sz="2300" i="1" smtClean="0">
                                      <a:solidFill>
                                        <a:schemeClr val="bg1"/>
                                      </a:solidFill>
                                      <a:latin typeface="Cambria Math" panose="02040503050406030204" pitchFamily="18" charset="0"/>
                                    </a:rPr>
                                  </m:ctrlPr>
                                </m:sSubPr>
                                <m:e>
                                  <m:r>
                                    <a:rPr lang="en-US" altLang="zh-TW" sz="2300" b="0" i="1" smtClean="0">
                                      <a:solidFill>
                                        <a:schemeClr val="bg1"/>
                                      </a:solidFill>
                                      <a:latin typeface="Cambria Math"/>
                                    </a:rPr>
                                    <m:t>𝑦</m:t>
                                  </m:r>
                                </m:e>
                                <m:sub>
                                  <m:r>
                                    <a:rPr lang="en-US" altLang="zh-TW" sz="2300" b="0" i="1" smtClean="0">
                                      <a:solidFill>
                                        <a:schemeClr val="bg1"/>
                                      </a:solidFill>
                                      <a:latin typeface="Cambria Math"/>
                                    </a:rPr>
                                    <m:t>𝑖</m:t>
                                  </m:r>
                                </m:sub>
                              </m:sSub>
                            </m:e>
                          </m:d>
                        </m:e>
                      </m:d>
                      <m:r>
                        <a:rPr lang="en-US" altLang="zh-TW" sz="2300" b="0" i="1" smtClean="0">
                          <a:solidFill>
                            <a:schemeClr val="bg1"/>
                          </a:solidFill>
                          <a:latin typeface="Cambria Math"/>
                        </a:rPr>
                        <m:t>=</m:t>
                      </m:r>
                    </m:oMath>
                  </m:oMathPara>
                </a14:m>
                <a:endParaRPr lang="en-US" altLang="zh-TW" sz="2300" b="0" i="1" dirty="0" smtClean="0">
                  <a:solidFill>
                    <a:schemeClr val="bg1"/>
                  </a:solidFill>
                  <a:latin typeface="Cambria Math"/>
                </a:endParaRPr>
              </a:p>
              <a:p>
                <a:pPr/>
                <a14:m>
                  <m:oMathPara xmlns:m="http://schemas.openxmlformats.org/officeDocument/2006/math">
                    <m:oMathParaPr>
                      <m:jc m:val="centerGroup"/>
                    </m:oMathParaPr>
                    <m:oMath xmlns:m="http://schemas.openxmlformats.org/officeDocument/2006/math">
                      <m:r>
                        <a:rPr lang="en-US" altLang="zh-TW" sz="2300" b="0" i="1" smtClean="0">
                          <a:solidFill>
                            <a:schemeClr val="bg1"/>
                          </a:solidFill>
                          <a:latin typeface="Cambria Math"/>
                        </a:rPr>
                        <m:t> </m:t>
                      </m:r>
                      <m:sSup>
                        <m:sSupPr>
                          <m:ctrlPr>
                            <a:rPr lang="en-US" altLang="zh-TW" sz="2300" i="1">
                              <a:solidFill>
                                <a:schemeClr val="bg1"/>
                              </a:solidFill>
                              <a:latin typeface="Cambria Math" panose="02040503050406030204" pitchFamily="18" charset="0"/>
                            </a:rPr>
                          </m:ctrlPr>
                        </m:sSupPr>
                        <m:e>
                          <m:r>
                            <a:rPr lang="en-US" altLang="zh-TW" sz="2300" i="1">
                              <a:solidFill>
                                <a:schemeClr val="bg1"/>
                              </a:solidFill>
                              <a:latin typeface="Cambria Math"/>
                            </a:rPr>
                            <m:t>(</m:t>
                          </m:r>
                          <m:r>
                            <a:rPr lang="en-US" altLang="zh-TW" sz="2300" i="1">
                              <a:solidFill>
                                <a:schemeClr val="bg1"/>
                              </a:solidFill>
                              <a:latin typeface="Cambria Math"/>
                            </a:rPr>
                            <m:t>𝑓</m:t>
                          </m:r>
                          <m:d>
                            <m:dPr>
                              <m:ctrlPr>
                                <a:rPr lang="en-US" altLang="zh-TW" sz="2300" i="1">
                                  <a:solidFill>
                                    <a:schemeClr val="bg1"/>
                                  </a:solidFill>
                                  <a:latin typeface="Cambria Math" panose="02040503050406030204" pitchFamily="18" charset="0"/>
                                </a:rPr>
                              </m:ctrlPr>
                            </m:dPr>
                            <m:e>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𝑦</m:t>
                                  </m:r>
                                </m:e>
                                <m:sub>
                                  <m:r>
                                    <a:rPr lang="en-US" altLang="zh-TW" sz="2300" i="1">
                                      <a:solidFill>
                                        <a:schemeClr val="bg1"/>
                                      </a:solidFill>
                                      <a:latin typeface="Cambria Math"/>
                                    </a:rPr>
                                    <m:t>𝑖</m:t>
                                  </m:r>
                                </m:sub>
                              </m:sSub>
                            </m:e>
                          </m:d>
                          <m:r>
                            <a:rPr lang="en-US" altLang="zh-TW" sz="2300" i="1">
                              <a:solidFill>
                                <a:schemeClr val="bg1"/>
                              </a:solidFill>
                              <a:latin typeface="Cambria Math"/>
                            </a:rPr>
                            <m:t>−</m:t>
                          </m:r>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𝑦</m:t>
                              </m:r>
                            </m:e>
                            <m:sub>
                              <m:r>
                                <a:rPr lang="en-US" altLang="zh-TW" sz="2300" i="1">
                                  <a:solidFill>
                                    <a:schemeClr val="bg1"/>
                                  </a:solidFill>
                                  <a:latin typeface="Cambria Math"/>
                                </a:rPr>
                                <m:t>𝑖</m:t>
                              </m:r>
                            </m:sub>
                          </m:sSub>
                          <m:r>
                            <a:rPr lang="en-US" altLang="zh-TW" sz="2300" i="1">
                              <a:solidFill>
                                <a:schemeClr val="bg1"/>
                              </a:solidFill>
                              <a:latin typeface="Cambria Math"/>
                            </a:rPr>
                            <m:t>)</m:t>
                          </m:r>
                        </m:e>
                        <m:sup>
                          <m:r>
                            <a:rPr lang="en-US" altLang="zh-TW" sz="2300" i="1">
                              <a:solidFill>
                                <a:schemeClr val="bg1"/>
                              </a:solidFill>
                              <a:latin typeface="Cambria Math"/>
                            </a:rPr>
                            <m:t>2</m:t>
                          </m:r>
                        </m:sup>
                      </m:sSup>
                      <m:r>
                        <a:rPr lang="en-US" altLang="zh-TW" sz="2300" i="1">
                          <a:solidFill>
                            <a:schemeClr val="bg1"/>
                          </a:solidFill>
                          <a:latin typeface="Cambria Math"/>
                        </a:rPr>
                        <m:t>+2</m:t>
                      </m:r>
                      <m:sSup>
                        <m:sSupPr>
                          <m:ctrlPr>
                            <a:rPr lang="en-US" altLang="zh-TW" sz="2300" i="1">
                              <a:solidFill>
                                <a:schemeClr val="bg1"/>
                              </a:solidFill>
                              <a:latin typeface="Cambria Math" panose="02040503050406030204" pitchFamily="18" charset="0"/>
                              <a:ea typeface="Cambria Math"/>
                            </a:rPr>
                          </m:ctrlPr>
                        </m:sSupPr>
                        <m:e>
                          <m:sSub>
                            <m:sSubPr>
                              <m:ctrlPr>
                                <a:rPr lang="en-US" altLang="zh-TW" sz="2300" i="1">
                                  <a:solidFill>
                                    <a:schemeClr val="bg1"/>
                                  </a:solidFill>
                                  <a:latin typeface="Cambria Math" panose="02040503050406030204" pitchFamily="18" charset="0"/>
                                </a:rPr>
                              </m:ctrlPr>
                            </m:sSubPr>
                            <m:e>
                              <m:r>
                                <a:rPr lang="zh-TW" altLang="en-US" sz="2300" i="1">
                                  <a:solidFill>
                                    <a:schemeClr val="bg1"/>
                                  </a:solidFill>
                                  <a:latin typeface="Cambria Math"/>
                                </a:rPr>
                                <m:t>𝜎</m:t>
                              </m:r>
                            </m:e>
                            <m:sub>
                              <m:r>
                                <a:rPr lang="en-US" altLang="zh-TW" sz="2300" i="1">
                                  <a:solidFill>
                                    <a:schemeClr val="bg1"/>
                                  </a:solidFill>
                                  <a:latin typeface="Cambria Math"/>
                                </a:rPr>
                                <m:t>𝑖</m:t>
                              </m:r>
                            </m:sub>
                          </m:sSub>
                        </m:e>
                        <m:sup>
                          <m:r>
                            <a:rPr lang="en-US" altLang="zh-TW" sz="2300" i="1">
                              <a:solidFill>
                                <a:schemeClr val="bg1"/>
                              </a:solidFill>
                              <a:latin typeface="Cambria Math"/>
                              <a:ea typeface="Cambria Math"/>
                            </a:rPr>
                            <m:t>2</m:t>
                          </m:r>
                        </m:sup>
                      </m:sSup>
                      <m:f>
                        <m:fPr>
                          <m:ctrlPr>
                            <a:rPr lang="en-US" altLang="zh-TW" sz="2300" i="1">
                              <a:solidFill>
                                <a:schemeClr val="bg1"/>
                              </a:solidFill>
                              <a:latin typeface="Cambria Math" panose="02040503050406030204" pitchFamily="18" charset="0"/>
                              <a:ea typeface="Cambria Math"/>
                            </a:rPr>
                          </m:ctrlPr>
                        </m:fPr>
                        <m:num>
                          <m:r>
                            <a:rPr lang="en-US" altLang="zh-TW" sz="2300" i="1" smtClean="0">
                              <a:solidFill>
                                <a:schemeClr val="bg1"/>
                              </a:solidFill>
                              <a:latin typeface="Cambria Math"/>
                              <a:ea typeface="Cambria Math"/>
                            </a:rPr>
                            <m:t>𝑑</m:t>
                          </m:r>
                          <m:r>
                            <a:rPr lang="en-US" altLang="zh-TW" sz="2300" i="1">
                              <a:solidFill>
                                <a:schemeClr val="bg1"/>
                              </a:solidFill>
                              <a:latin typeface="Cambria Math"/>
                              <a:ea typeface="Cambria Math"/>
                            </a:rPr>
                            <m:t>𝑓</m:t>
                          </m:r>
                          <m:r>
                            <a:rPr lang="en-US" altLang="zh-TW" sz="2300" i="1">
                              <a:solidFill>
                                <a:schemeClr val="bg1"/>
                              </a:solidFill>
                              <a:latin typeface="Cambria Math"/>
                              <a:ea typeface="Cambria Math"/>
                            </a:rPr>
                            <m:t>(</m:t>
                          </m:r>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𝑦</m:t>
                              </m:r>
                            </m:e>
                            <m:sub>
                              <m:r>
                                <a:rPr lang="en-US" altLang="zh-TW" sz="2300" i="1">
                                  <a:solidFill>
                                    <a:schemeClr val="bg1"/>
                                  </a:solidFill>
                                  <a:latin typeface="Cambria Math"/>
                                </a:rPr>
                                <m:t>𝑖</m:t>
                              </m:r>
                            </m:sub>
                          </m:sSub>
                          <m:r>
                            <a:rPr lang="en-US" altLang="zh-TW" sz="2300" i="1">
                              <a:solidFill>
                                <a:schemeClr val="bg1"/>
                              </a:solidFill>
                              <a:latin typeface="Cambria Math"/>
                              <a:ea typeface="Cambria Math"/>
                            </a:rPr>
                            <m:t>)</m:t>
                          </m:r>
                        </m:num>
                        <m:den>
                          <m:r>
                            <a:rPr lang="en-US" altLang="zh-TW" sz="2300" i="1">
                              <a:solidFill>
                                <a:schemeClr val="bg1"/>
                              </a:solidFill>
                              <a:latin typeface="Cambria Math"/>
                              <a:ea typeface="Cambria Math"/>
                            </a:rPr>
                            <m:t>𝑑</m:t>
                          </m:r>
                          <m:sSub>
                            <m:sSubPr>
                              <m:ctrlPr>
                                <a:rPr lang="en-US" altLang="zh-TW" sz="2300" i="1">
                                  <a:solidFill>
                                    <a:schemeClr val="bg1"/>
                                  </a:solidFill>
                                  <a:latin typeface="Cambria Math" panose="02040503050406030204" pitchFamily="18" charset="0"/>
                                </a:rPr>
                              </m:ctrlPr>
                            </m:sSubPr>
                            <m:e>
                              <m:r>
                                <a:rPr lang="en-US" altLang="zh-TW" sz="2300" i="1">
                                  <a:solidFill>
                                    <a:schemeClr val="bg1"/>
                                  </a:solidFill>
                                  <a:latin typeface="Cambria Math"/>
                                </a:rPr>
                                <m:t>𝑦</m:t>
                              </m:r>
                            </m:e>
                            <m:sub>
                              <m:r>
                                <a:rPr lang="en-US" altLang="zh-TW" sz="2300" i="1">
                                  <a:solidFill>
                                    <a:schemeClr val="bg1"/>
                                  </a:solidFill>
                                  <a:latin typeface="Cambria Math"/>
                                </a:rPr>
                                <m:t>𝑖</m:t>
                              </m:r>
                            </m:sub>
                          </m:sSub>
                        </m:den>
                      </m:f>
                      <m:r>
                        <a:rPr lang="en-US" altLang="zh-TW" sz="2300" i="1">
                          <a:solidFill>
                            <a:schemeClr val="bg1"/>
                          </a:solidFill>
                          <a:latin typeface="Cambria Math"/>
                          <a:ea typeface="Cambria Math"/>
                        </a:rPr>
                        <m:t>−</m:t>
                      </m:r>
                      <m:sSup>
                        <m:sSupPr>
                          <m:ctrlPr>
                            <a:rPr lang="en-US" altLang="zh-TW" sz="2300" i="1">
                              <a:solidFill>
                                <a:schemeClr val="bg1"/>
                              </a:solidFill>
                              <a:latin typeface="Cambria Math" panose="02040503050406030204" pitchFamily="18" charset="0"/>
                              <a:ea typeface="Cambria Math"/>
                            </a:rPr>
                          </m:ctrlPr>
                        </m:sSupPr>
                        <m:e>
                          <m:sSub>
                            <m:sSubPr>
                              <m:ctrlPr>
                                <a:rPr lang="en-US" altLang="zh-TW" sz="2300" i="1">
                                  <a:solidFill>
                                    <a:schemeClr val="bg1"/>
                                  </a:solidFill>
                                  <a:latin typeface="Cambria Math" panose="02040503050406030204" pitchFamily="18" charset="0"/>
                                </a:rPr>
                              </m:ctrlPr>
                            </m:sSubPr>
                            <m:e>
                              <m:r>
                                <a:rPr lang="zh-TW" altLang="en-US" sz="2300" i="1">
                                  <a:solidFill>
                                    <a:schemeClr val="bg1"/>
                                  </a:solidFill>
                                  <a:latin typeface="Cambria Math"/>
                                </a:rPr>
                                <m:t>𝜎</m:t>
                              </m:r>
                            </m:e>
                            <m:sub>
                              <m:r>
                                <a:rPr lang="en-US" altLang="zh-TW" sz="2300" i="1">
                                  <a:solidFill>
                                    <a:schemeClr val="bg1"/>
                                  </a:solidFill>
                                  <a:latin typeface="Cambria Math"/>
                                </a:rPr>
                                <m:t>𝑖</m:t>
                              </m:r>
                            </m:sub>
                          </m:sSub>
                        </m:e>
                        <m:sup>
                          <m:r>
                            <a:rPr lang="en-US" altLang="zh-TW" sz="2300" i="1">
                              <a:solidFill>
                                <a:schemeClr val="bg1"/>
                              </a:solidFill>
                              <a:latin typeface="Cambria Math"/>
                              <a:ea typeface="Cambria Math"/>
                            </a:rPr>
                            <m:t>2</m:t>
                          </m:r>
                        </m:sup>
                      </m:sSup>
                    </m:oMath>
                  </m:oMathPara>
                </a14:m>
                <a:endParaRPr lang="zh-TW" altLang="en-US" sz="2300" dirty="0">
                  <a:solidFill>
                    <a:schemeClr val="bg1"/>
                  </a:solidFill>
                </a:endParaRPr>
              </a:p>
            </p:txBody>
          </p:sp>
        </mc:Choice>
        <mc:Fallback xmlns="">
          <p:sp>
            <p:nvSpPr>
              <p:cNvPr id="9" name="Rectangle 5"/>
              <p:cNvSpPr>
                <a:spLocks noRot="1" noChangeAspect="1" noMove="1" noResize="1" noEditPoints="1" noAdjustHandles="1" noChangeArrowheads="1" noChangeShapeType="1" noTextEdit="1"/>
              </p:cNvSpPr>
              <p:nvPr/>
            </p:nvSpPr>
            <p:spPr>
              <a:xfrm>
                <a:off x="438912" y="4656786"/>
                <a:ext cx="4280819" cy="1226554"/>
              </a:xfrm>
              <a:prstGeom prst="rect">
                <a:avLst/>
              </a:prstGeom>
              <a:blipFill>
                <a:blip r:embed="rId4"/>
                <a:stretch>
                  <a:fillRect l="-142"/>
                </a:stretch>
              </a:blipFill>
            </p:spPr>
            <p:txBody>
              <a:bodyPr/>
              <a:lstStyle/>
              <a:p>
                <a:r>
                  <a:rPr lang="ko-KR" altLang="en-US">
                    <a:noFill/>
                  </a:rPr>
                  <a:t> </a:t>
                </a:r>
              </a:p>
            </p:txBody>
          </p:sp>
        </mc:Fallback>
      </mc:AlternateContent>
    </p:spTree>
    <p:extLst>
      <p:ext uri="{BB962C8B-B14F-4D97-AF65-F5344CB8AC3E}">
        <p14:creationId xmlns:p14="http://schemas.microsoft.com/office/powerpoint/2010/main" val="6925887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32</a:t>
            </a:fld>
            <a:endParaRPr lang="en-US" spc="-150"/>
          </a:p>
        </p:txBody>
      </p:sp>
      <p:sp>
        <p:nvSpPr>
          <p:cNvPr id="59" name="오각형 58"/>
          <p:cNvSpPr/>
          <p:nvPr/>
        </p:nvSpPr>
        <p:spPr>
          <a:xfrm>
            <a:off x="0" y="321495"/>
            <a:ext cx="4206240"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Method</a:t>
            </a:r>
          </a:p>
        </p:txBody>
      </p:sp>
      <p:pic>
        <p:nvPicPr>
          <p:cNvPr id="13" name="내용 개체 틀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99693" y="0"/>
            <a:ext cx="4828182" cy="6858000"/>
          </a:xfrm>
        </p:spPr>
      </p:pic>
    </p:spTree>
    <p:extLst>
      <p:ext uri="{BB962C8B-B14F-4D97-AF65-F5344CB8AC3E}">
        <p14:creationId xmlns:p14="http://schemas.microsoft.com/office/powerpoint/2010/main" val="27590874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33</a:t>
            </a:fld>
            <a:endParaRPr lang="en-US" spc="-150"/>
          </a:p>
        </p:txBody>
      </p:sp>
      <p:sp>
        <p:nvSpPr>
          <p:cNvPr id="59" name="오각형 58"/>
          <p:cNvSpPr/>
          <p:nvPr/>
        </p:nvSpPr>
        <p:spPr>
          <a:xfrm>
            <a:off x="0" y="321495"/>
            <a:ext cx="4206240"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Method</a:t>
            </a:r>
          </a:p>
        </p:txBody>
      </p:sp>
      <p:pic>
        <p:nvPicPr>
          <p:cNvPr id="13" name="내용 개체 틀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99693" y="0"/>
            <a:ext cx="4828182" cy="6858000"/>
          </a:xfrm>
        </p:spPr>
      </p:pic>
      <p:sp>
        <p:nvSpPr>
          <p:cNvPr id="14" name="오른쪽 화살표 13"/>
          <p:cNvSpPr/>
          <p:nvPr/>
        </p:nvSpPr>
        <p:spPr>
          <a:xfrm>
            <a:off x="5130800" y="0"/>
            <a:ext cx="1050544" cy="41452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p:cNvSpPr txBox="1"/>
          <p:nvPr/>
        </p:nvSpPr>
        <p:spPr>
          <a:xfrm>
            <a:off x="0" y="1853184"/>
            <a:ext cx="4077526" cy="646331"/>
          </a:xfrm>
          <a:prstGeom prst="rect">
            <a:avLst/>
          </a:prstGeom>
          <a:noFill/>
        </p:spPr>
        <p:txBody>
          <a:bodyPr wrap="none" rtlCol="0">
            <a:spAutoFit/>
          </a:bodyPr>
          <a:lstStyle/>
          <a:p>
            <a:r>
              <a:rPr lang="en-US" altLang="ko-KR" dirty="0">
                <a:solidFill>
                  <a:schemeClr val="bg1"/>
                </a:solidFill>
              </a:rPr>
              <a:t>S</a:t>
            </a:r>
            <a:r>
              <a:rPr lang="en-US" altLang="ko-KR" dirty="0" smtClean="0">
                <a:solidFill>
                  <a:schemeClr val="bg1"/>
                </a:solidFill>
              </a:rPr>
              <a:t>tarts with rendering a small number</a:t>
            </a:r>
          </a:p>
          <a:p>
            <a:r>
              <a:rPr lang="en-US" altLang="ko-KR" dirty="0" smtClean="0">
                <a:solidFill>
                  <a:schemeClr val="bg1"/>
                </a:solidFill>
              </a:rPr>
              <a:t>of initial samples</a:t>
            </a:r>
            <a:endParaRPr lang="ko-KR" altLang="en-US" dirty="0">
              <a:solidFill>
                <a:schemeClr val="bg1"/>
              </a:solidFill>
            </a:endParaRPr>
          </a:p>
        </p:txBody>
      </p:sp>
    </p:spTree>
    <p:extLst>
      <p:ext uri="{BB962C8B-B14F-4D97-AF65-F5344CB8AC3E}">
        <p14:creationId xmlns:p14="http://schemas.microsoft.com/office/powerpoint/2010/main" val="38676122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34</a:t>
            </a:fld>
            <a:endParaRPr lang="en-US" spc="-150"/>
          </a:p>
        </p:txBody>
      </p:sp>
      <p:sp>
        <p:nvSpPr>
          <p:cNvPr id="59" name="오각형 58"/>
          <p:cNvSpPr/>
          <p:nvPr/>
        </p:nvSpPr>
        <p:spPr>
          <a:xfrm>
            <a:off x="0" y="321495"/>
            <a:ext cx="4206240"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Method</a:t>
            </a:r>
          </a:p>
        </p:txBody>
      </p:sp>
      <p:pic>
        <p:nvPicPr>
          <p:cNvPr id="13" name="내용 개체 틀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99693" y="0"/>
            <a:ext cx="4828182" cy="6858000"/>
          </a:xfrm>
        </p:spPr>
      </p:pic>
      <p:sp>
        <p:nvSpPr>
          <p:cNvPr id="6" name="오른쪽 화살표 5"/>
          <p:cNvSpPr/>
          <p:nvPr/>
        </p:nvSpPr>
        <p:spPr>
          <a:xfrm>
            <a:off x="3742944" y="1438656"/>
            <a:ext cx="950976" cy="41452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p:cNvSpPr txBox="1"/>
          <p:nvPr/>
        </p:nvSpPr>
        <p:spPr>
          <a:xfrm>
            <a:off x="0" y="2645509"/>
            <a:ext cx="4456541" cy="646331"/>
          </a:xfrm>
          <a:prstGeom prst="rect">
            <a:avLst/>
          </a:prstGeom>
          <a:noFill/>
        </p:spPr>
        <p:txBody>
          <a:bodyPr wrap="none" rtlCol="0">
            <a:spAutoFit/>
          </a:bodyPr>
          <a:lstStyle/>
          <a:p>
            <a:r>
              <a:rPr lang="en-US" altLang="ko-KR" dirty="0" smtClean="0">
                <a:solidFill>
                  <a:schemeClr val="bg1"/>
                </a:solidFill>
              </a:rPr>
              <a:t>Iterates filter selection and sampling</a:t>
            </a:r>
          </a:p>
          <a:p>
            <a:r>
              <a:rPr lang="en-US" altLang="ko-KR" dirty="0" smtClean="0">
                <a:solidFill>
                  <a:schemeClr val="bg1"/>
                </a:solidFill>
              </a:rPr>
              <a:t>until reaching the target sample number</a:t>
            </a:r>
            <a:endParaRPr lang="ko-KR" altLang="en-US" dirty="0">
              <a:solidFill>
                <a:schemeClr val="bg1"/>
              </a:solidFill>
            </a:endParaRPr>
          </a:p>
        </p:txBody>
      </p:sp>
      <p:sp>
        <p:nvSpPr>
          <p:cNvPr id="8" name="TextBox 7"/>
          <p:cNvSpPr txBox="1"/>
          <p:nvPr/>
        </p:nvSpPr>
        <p:spPr>
          <a:xfrm>
            <a:off x="0" y="1853184"/>
            <a:ext cx="4077526" cy="646331"/>
          </a:xfrm>
          <a:prstGeom prst="rect">
            <a:avLst/>
          </a:prstGeom>
          <a:noFill/>
        </p:spPr>
        <p:txBody>
          <a:bodyPr wrap="none" rtlCol="0">
            <a:spAutoFit/>
          </a:bodyPr>
          <a:lstStyle/>
          <a:p>
            <a:r>
              <a:rPr lang="en-US" altLang="ko-KR" dirty="0" smtClean="0">
                <a:solidFill>
                  <a:schemeClr val="bg1"/>
                </a:solidFill>
              </a:rPr>
              <a:t>Starts with rendering a small number</a:t>
            </a:r>
          </a:p>
          <a:p>
            <a:r>
              <a:rPr lang="en-US" altLang="ko-KR" dirty="0" smtClean="0">
                <a:solidFill>
                  <a:schemeClr val="bg1"/>
                </a:solidFill>
              </a:rPr>
              <a:t>of initial samples</a:t>
            </a:r>
            <a:endParaRPr lang="ko-KR" altLang="en-US" dirty="0">
              <a:solidFill>
                <a:schemeClr val="bg1"/>
              </a:solidFill>
            </a:endParaRPr>
          </a:p>
        </p:txBody>
      </p:sp>
    </p:spTree>
    <p:extLst>
      <p:ext uri="{BB962C8B-B14F-4D97-AF65-F5344CB8AC3E}">
        <p14:creationId xmlns:p14="http://schemas.microsoft.com/office/powerpoint/2010/main" val="520033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35</a:t>
            </a:fld>
            <a:endParaRPr lang="en-US" spc="-150"/>
          </a:p>
        </p:txBody>
      </p:sp>
      <p:sp>
        <p:nvSpPr>
          <p:cNvPr id="59" name="오각형 58"/>
          <p:cNvSpPr/>
          <p:nvPr/>
        </p:nvSpPr>
        <p:spPr>
          <a:xfrm>
            <a:off x="0" y="321495"/>
            <a:ext cx="4206240"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Method</a:t>
            </a:r>
          </a:p>
        </p:txBody>
      </p:sp>
      <p:pic>
        <p:nvPicPr>
          <p:cNvPr id="13" name="내용 개체 틀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99693" y="0"/>
            <a:ext cx="4828182" cy="6858000"/>
          </a:xfrm>
        </p:spPr>
      </p:pic>
      <p:sp>
        <p:nvSpPr>
          <p:cNvPr id="6" name="오른쪽 화살표 5"/>
          <p:cNvSpPr/>
          <p:nvPr/>
        </p:nvSpPr>
        <p:spPr>
          <a:xfrm>
            <a:off x="4399693" y="3660803"/>
            <a:ext cx="950976" cy="41452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p:cNvSpPr txBox="1"/>
          <p:nvPr/>
        </p:nvSpPr>
        <p:spPr>
          <a:xfrm>
            <a:off x="0" y="2645509"/>
            <a:ext cx="4456541" cy="646331"/>
          </a:xfrm>
          <a:prstGeom prst="rect">
            <a:avLst/>
          </a:prstGeom>
          <a:noFill/>
        </p:spPr>
        <p:txBody>
          <a:bodyPr wrap="none" rtlCol="0">
            <a:spAutoFit/>
          </a:bodyPr>
          <a:lstStyle/>
          <a:p>
            <a:r>
              <a:rPr lang="en-US" altLang="ko-KR" dirty="0" smtClean="0">
                <a:solidFill>
                  <a:schemeClr val="bg1"/>
                </a:solidFill>
              </a:rPr>
              <a:t>Iterates filter selection and sampling</a:t>
            </a:r>
          </a:p>
          <a:p>
            <a:r>
              <a:rPr lang="en-US" altLang="ko-KR" dirty="0" smtClean="0">
                <a:solidFill>
                  <a:schemeClr val="bg1"/>
                </a:solidFill>
              </a:rPr>
              <a:t>until reaching the target sample number</a:t>
            </a:r>
            <a:endParaRPr lang="ko-KR" altLang="en-US" dirty="0">
              <a:solidFill>
                <a:schemeClr val="bg1"/>
              </a:solidFill>
            </a:endParaRPr>
          </a:p>
        </p:txBody>
      </p:sp>
      <p:sp>
        <p:nvSpPr>
          <p:cNvPr id="8" name="TextBox 7"/>
          <p:cNvSpPr txBox="1"/>
          <p:nvPr/>
        </p:nvSpPr>
        <p:spPr>
          <a:xfrm>
            <a:off x="-1" y="1853184"/>
            <a:ext cx="4456541" cy="646331"/>
          </a:xfrm>
          <a:prstGeom prst="rect">
            <a:avLst/>
          </a:prstGeom>
          <a:noFill/>
        </p:spPr>
        <p:txBody>
          <a:bodyPr wrap="square" rtlCol="0">
            <a:spAutoFit/>
          </a:bodyPr>
          <a:lstStyle/>
          <a:p>
            <a:r>
              <a:rPr lang="en-US" altLang="ko-KR" dirty="0" smtClean="0">
                <a:solidFill>
                  <a:schemeClr val="bg1"/>
                </a:solidFill>
              </a:rPr>
              <a:t>Starts with rendering a small number</a:t>
            </a:r>
          </a:p>
          <a:p>
            <a:r>
              <a:rPr lang="en-US" altLang="ko-KR" dirty="0" smtClean="0">
                <a:solidFill>
                  <a:schemeClr val="bg1"/>
                </a:solidFill>
              </a:rPr>
              <a:t>of initial samples</a:t>
            </a:r>
            <a:endParaRPr lang="ko-KR" altLang="en-US" dirty="0">
              <a:solidFill>
                <a:schemeClr val="bg1"/>
              </a:solidFill>
            </a:endParaRPr>
          </a:p>
        </p:txBody>
      </p:sp>
      <p:sp>
        <p:nvSpPr>
          <p:cNvPr id="9" name="TextBox 8"/>
          <p:cNvSpPr txBox="1"/>
          <p:nvPr/>
        </p:nvSpPr>
        <p:spPr>
          <a:xfrm>
            <a:off x="0" y="3437834"/>
            <a:ext cx="3949864" cy="646331"/>
          </a:xfrm>
          <a:prstGeom prst="rect">
            <a:avLst/>
          </a:prstGeom>
          <a:noFill/>
        </p:spPr>
        <p:txBody>
          <a:bodyPr wrap="none" rtlCol="0">
            <a:spAutoFit/>
          </a:bodyPr>
          <a:lstStyle/>
          <a:p>
            <a:r>
              <a:rPr lang="en-US" altLang="ko-KR" dirty="0" smtClean="0">
                <a:solidFill>
                  <a:schemeClr val="bg1"/>
                </a:solidFill>
              </a:rPr>
              <a:t>Reconstruct a set of images using</a:t>
            </a:r>
            <a:r>
              <a:rPr lang="ko-KR" altLang="en-US" dirty="0" smtClean="0">
                <a:solidFill>
                  <a:schemeClr val="bg1"/>
                </a:solidFill>
              </a:rPr>
              <a:t> </a:t>
            </a:r>
            <a:r>
              <a:rPr lang="en-US" altLang="ko-KR" dirty="0" smtClean="0">
                <a:solidFill>
                  <a:schemeClr val="bg1"/>
                </a:solidFill>
              </a:rPr>
              <a:t>a</a:t>
            </a:r>
          </a:p>
          <a:p>
            <a:r>
              <a:rPr lang="en-US" altLang="ko-KR" dirty="0" smtClean="0">
                <a:solidFill>
                  <a:schemeClr val="bg1"/>
                </a:solidFill>
              </a:rPr>
              <a:t>filter bank.</a:t>
            </a:r>
          </a:p>
        </p:txBody>
      </p:sp>
      <p:sp>
        <p:nvSpPr>
          <p:cNvPr id="10" name="오른쪽 화살표 9"/>
          <p:cNvSpPr/>
          <p:nvPr/>
        </p:nvSpPr>
        <p:spPr>
          <a:xfrm>
            <a:off x="5110893" y="2854530"/>
            <a:ext cx="950976" cy="41452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4316507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36</a:t>
            </a:fld>
            <a:endParaRPr lang="en-US" spc="-150"/>
          </a:p>
        </p:txBody>
      </p:sp>
      <p:sp>
        <p:nvSpPr>
          <p:cNvPr id="59" name="오각형 58"/>
          <p:cNvSpPr/>
          <p:nvPr/>
        </p:nvSpPr>
        <p:spPr>
          <a:xfrm>
            <a:off x="0" y="321495"/>
            <a:ext cx="4206240"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Method</a:t>
            </a:r>
          </a:p>
        </p:txBody>
      </p:sp>
      <p:pic>
        <p:nvPicPr>
          <p:cNvPr id="13" name="내용 개체 틀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99693" y="0"/>
            <a:ext cx="4828182" cy="6858000"/>
          </a:xfrm>
        </p:spPr>
      </p:pic>
      <p:sp>
        <p:nvSpPr>
          <p:cNvPr id="6" name="오른쪽 화살표 5"/>
          <p:cNvSpPr/>
          <p:nvPr/>
        </p:nvSpPr>
        <p:spPr>
          <a:xfrm>
            <a:off x="4755293" y="4460903"/>
            <a:ext cx="950976" cy="41452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TextBox 1"/>
          <p:cNvSpPr txBox="1"/>
          <p:nvPr/>
        </p:nvSpPr>
        <p:spPr>
          <a:xfrm>
            <a:off x="0" y="2645509"/>
            <a:ext cx="4456541" cy="646331"/>
          </a:xfrm>
          <a:prstGeom prst="rect">
            <a:avLst/>
          </a:prstGeom>
          <a:noFill/>
        </p:spPr>
        <p:txBody>
          <a:bodyPr wrap="none" rtlCol="0">
            <a:spAutoFit/>
          </a:bodyPr>
          <a:lstStyle/>
          <a:p>
            <a:r>
              <a:rPr lang="en-US" altLang="ko-KR" dirty="0">
                <a:solidFill>
                  <a:schemeClr val="bg1"/>
                </a:solidFill>
              </a:rPr>
              <a:t>I</a:t>
            </a:r>
            <a:r>
              <a:rPr lang="en-US" altLang="ko-KR" dirty="0" smtClean="0">
                <a:solidFill>
                  <a:schemeClr val="bg1"/>
                </a:solidFill>
              </a:rPr>
              <a:t>terates filter selection and sampling</a:t>
            </a:r>
          </a:p>
          <a:p>
            <a:r>
              <a:rPr lang="en-US" altLang="ko-KR" dirty="0" smtClean="0">
                <a:solidFill>
                  <a:schemeClr val="bg1"/>
                </a:solidFill>
              </a:rPr>
              <a:t>until reaching the target sample number</a:t>
            </a:r>
            <a:endParaRPr lang="ko-KR" altLang="en-US" dirty="0">
              <a:solidFill>
                <a:schemeClr val="bg1"/>
              </a:solidFill>
            </a:endParaRPr>
          </a:p>
        </p:txBody>
      </p:sp>
      <p:sp>
        <p:nvSpPr>
          <p:cNvPr id="8" name="TextBox 7"/>
          <p:cNvSpPr txBox="1"/>
          <p:nvPr/>
        </p:nvSpPr>
        <p:spPr>
          <a:xfrm>
            <a:off x="-1" y="1853184"/>
            <a:ext cx="4456541" cy="646331"/>
          </a:xfrm>
          <a:prstGeom prst="rect">
            <a:avLst/>
          </a:prstGeom>
          <a:noFill/>
        </p:spPr>
        <p:txBody>
          <a:bodyPr wrap="square" rtlCol="0">
            <a:spAutoFit/>
          </a:bodyPr>
          <a:lstStyle/>
          <a:p>
            <a:r>
              <a:rPr lang="en-US" altLang="ko-KR" dirty="0" smtClean="0">
                <a:solidFill>
                  <a:schemeClr val="bg1"/>
                </a:solidFill>
              </a:rPr>
              <a:t>Starts with rendering a small number</a:t>
            </a:r>
          </a:p>
          <a:p>
            <a:r>
              <a:rPr lang="en-US" altLang="ko-KR" dirty="0" smtClean="0">
                <a:solidFill>
                  <a:schemeClr val="bg1"/>
                </a:solidFill>
              </a:rPr>
              <a:t>of initial samples</a:t>
            </a:r>
            <a:endParaRPr lang="ko-KR" altLang="en-US" dirty="0">
              <a:solidFill>
                <a:schemeClr val="bg1"/>
              </a:solidFill>
            </a:endParaRPr>
          </a:p>
        </p:txBody>
      </p:sp>
      <p:sp>
        <p:nvSpPr>
          <p:cNvPr id="9" name="TextBox 8"/>
          <p:cNvSpPr txBox="1"/>
          <p:nvPr/>
        </p:nvSpPr>
        <p:spPr>
          <a:xfrm>
            <a:off x="0" y="3437834"/>
            <a:ext cx="3949864" cy="646331"/>
          </a:xfrm>
          <a:prstGeom prst="rect">
            <a:avLst/>
          </a:prstGeom>
          <a:noFill/>
        </p:spPr>
        <p:txBody>
          <a:bodyPr wrap="none" rtlCol="0">
            <a:spAutoFit/>
          </a:bodyPr>
          <a:lstStyle/>
          <a:p>
            <a:r>
              <a:rPr lang="en-US" altLang="ko-KR" dirty="0" smtClean="0">
                <a:solidFill>
                  <a:schemeClr val="bg1"/>
                </a:solidFill>
              </a:rPr>
              <a:t>Reconstruct a set of images using</a:t>
            </a:r>
            <a:r>
              <a:rPr lang="ko-KR" altLang="en-US" dirty="0" smtClean="0">
                <a:solidFill>
                  <a:schemeClr val="bg1"/>
                </a:solidFill>
              </a:rPr>
              <a:t> </a:t>
            </a:r>
            <a:r>
              <a:rPr lang="en-US" altLang="ko-KR" dirty="0" smtClean="0">
                <a:solidFill>
                  <a:schemeClr val="bg1"/>
                </a:solidFill>
              </a:rPr>
              <a:t>a</a:t>
            </a:r>
          </a:p>
          <a:p>
            <a:r>
              <a:rPr lang="en-US" altLang="ko-KR" dirty="0" smtClean="0">
                <a:solidFill>
                  <a:schemeClr val="bg1"/>
                </a:solidFill>
              </a:rPr>
              <a:t>filter bank.</a:t>
            </a:r>
          </a:p>
        </p:txBody>
      </p:sp>
      <p:sp>
        <p:nvSpPr>
          <p:cNvPr id="10" name="TextBox 9"/>
          <p:cNvSpPr txBox="1"/>
          <p:nvPr/>
        </p:nvSpPr>
        <p:spPr>
          <a:xfrm>
            <a:off x="-2" y="4230159"/>
            <a:ext cx="4362926" cy="646331"/>
          </a:xfrm>
          <a:prstGeom prst="rect">
            <a:avLst/>
          </a:prstGeom>
          <a:noFill/>
        </p:spPr>
        <p:txBody>
          <a:bodyPr wrap="none" rtlCol="0">
            <a:spAutoFit/>
          </a:bodyPr>
          <a:lstStyle/>
          <a:p>
            <a:r>
              <a:rPr lang="en-US" altLang="ko-KR" dirty="0" smtClean="0">
                <a:solidFill>
                  <a:schemeClr val="bg1"/>
                </a:solidFill>
              </a:rPr>
              <a:t>For each filtered pixel, the error of pixel</a:t>
            </a:r>
          </a:p>
          <a:p>
            <a:r>
              <a:rPr lang="en-US" altLang="ko-KR" dirty="0" smtClean="0">
                <a:solidFill>
                  <a:schemeClr val="bg1"/>
                </a:solidFill>
              </a:rPr>
              <a:t>color is estimated by computing SURE.</a:t>
            </a:r>
            <a:endParaRPr lang="ko-KR" altLang="en-US" dirty="0">
              <a:solidFill>
                <a:schemeClr val="bg1"/>
              </a:solidFill>
            </a:endParaRPr>
          </a:p>
        </p:txBody>
      </p:sp>
      <p:sp>
        <p:nvSpPr>
          <p:cNvPr id="11" name="오른쪽 화살표 10"/>
          <p:cNvSpPr/>
          <p:nvPr/>
        </p:nvSpPr>
        <p:spPr>
          <a:xfrm>
            <a:off x="4456540" y="5244923"/>
            <a:ext cx="950976" cy="41452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7514324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37</a:t>
            </a:fld>
            <a:endParaRPr lang="en-US" spc="-150"/>
          </a:p>
        </p:txBody>
      </p:sp>
      <p:sp>
        <p:nvSpPr>
          <p:cNvPr id="59" name="오각형 58"/>
          <p:cNvSpPr/>
          <p:nvPr/>
        </p:nvSpPr>
        <p:spPr>
          <a:xfrm>
            <a:off x="0" y="321495"/>
            <a:ext cx="4206240"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Method</a:t>
            </a:r>
          </a:p>
        </p:txBody>
      </p:sp>
      <p:pic>
        <p:nvPicPr>
          <p:cNvPr id="13" name="내용 개체 틀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99693" y="0"/>
            <a:ext cx="4828182" cy="6858000"/>
          </a:xfrm>
        </p:spPr>
      </p:pic>
      <p:sp>
        <p:nvSpPr>
          <p:cNvPr id="2" name="TextBox 1"/>
          <p:cNvSpPr txBox="1"/>
          <p:nvPr/>
        </p:nvSpPr>
        <p:spPr>
          <a:xfrm>
            <a:off x="0" y="2645509"/>
            <a:ext cx="4456541" cy="646331"/>
          </a:xfrm>
          <a:prstGeom prst="rect">
            <a:avLst/>
          </a:prstGeom>
          <a:noFill/>
        </p:spPr>
        <p:txBody>
          <a:bodyPr wrap="none" rtlCol="0">
            <a:spAutoFit/>
          </a:bodyPr>
          <a:lstStyle/>
          <a:p>
            <a:r>
              <a:rPr lang="en-US" altLang="ko-KR" dirty="0">
                <a:solidFill>
                  <a:schemeClr val="bg1"/>
                </a:solidFill>
              </a:rPr>
              <a:t>I</a:t>
            </a:r>
            <a:r>
              <a:rPr lang="en-US" altLang="ko-KR" dirty="0" smtClean="0">
                <a:solidFill>
                  <a:schemeClr val="bg1"/>
                </a:solidFill>
              </a:rPr>
              <a:t>terates filter selection and sampling</a:t>
            </a:r>
          </a:p>
          <a:p>
            <a:r>
              <a:rPr lang="en-US" altLang="ko-KR" dirty="0" smtClean="0">
                <a:solidFill>
                  <a:schemeClr val="bg1"/>
                </a:solidFill>
              </a:rPr>
              <a:t>until reaching the target sample number</a:t>
            </a:r>
            <a:endParaRPr lang="ko-KR" altLang="en-US" dirty="0">
              <a:solidFill>
                <a:schemeClr val="bg1"/>
              </a:solidFill>
            </a:endParaRPr>
          </a:p>
        </p:txBody>
      </p:sp>
      <p:sp>
        <p:nvSpPr>
          <p:cNvPr id="8" name="TextBox 7"/>
          <p:cNvSpPr txBox="1"/>
          <p:nvPr/>
        </p:nvSpPr>
        <p:spPr>
          <a:xfrm>
            <a:off x="-1" y="1853184"/>
            <a:ext cx="4456541" cy="646331"/>
          </a:xfrm>
          <a:prstGeom prst="rect">
            <a:avLst/>
          </a:prstGeom>
          <a:noFill/>
        </p:spPr>
        <p:txBody>
          <a:bodyPr wrap="square" rtlCol="0">
            <a:spAutoFit/>
          </a:bodyPr>
          <a:lstStyle/>
          <a:p>
            <a:r>
              <a:rPr lang="en-US" altLang="ko-KR" dirty="0" smtClean="0">
                <a:solidFill>
                  <a:schemeClr val="bg1"/>
                </a:solidFill>
              </a:rPr>
              <a:t>Starts with rendering a small number</a:t>
            </a:r>
          </a:p>
          <a:p>
            <a:r>
              <a:rPr lang="en-US" altLang="ko-KR" dirty="0" smtClean="0">
                <a:solidFill>
                  <a:schemeClr val="bg1"/>
                </a:solidFill>
              </a:rPr>
              <a:t>of initial samples</a:t>
            </a:r>
            <a:endParaRPr lang="ko-KR" altLang="en-US" dirty="0">
              <a:solidFill>
                <a:schemeClr val="bg1"/>
              </a:solidFill>
            </a:endParaRPr>
          </a:p>
        </p:txBody>
      </p:sp>
      <p:sp>
        <p:nvSpPr>
          <p:cNvPr id="9" name="TextBox 8"/>
          <p:cNvSpPr txBox="1"/>
          <p:nvPr/>
        </p:nvSpPr>
        <p:spPr>
          <a:xfrm>
            <a:off x="0" y="3437834"/>
            <a:ext cx="3949864" cy="646331"/>
          </a:xfrm>
          <a:prstGeom prst="rect">
            <a:avLst/>
          </a:prstGeom>
          <a:noFill/>
        </p:spPr>
        <p:txBody>
          <a:bodyPr wrap="none" rtlCol="0">
            <a:spAutoFit/>
          </a:bodyPr>
          <a:lstStyle/>
          <a:p>
            <a:r>
              <a:rPr lang="en-US" altLang="ko-KR" dirty="0" smtClean="0">
                <a:solidFill>
                  <a:schemeClr val="bg1"/>
                </a:solidFill>
              </a:rPr>
              <a:t>Reconstruct a set of images using</a:t>
            </a:r>
            <a:r>
              <a:rPr lang="ko-KR" altLang="en-US" dirty="0" smtClean="0">
                <a:solidFill>
                  <a:schemeClr val="bg1"/>
                </a:solidFill>
              </a:rPr>
              <a:t> </a:t>
            </a:r>
            <a:r>
              <a:rPr lang="en-US" altLang="ko-KR" dirty="0" smtClean="0">
                <a:solidFill>
                  <a:schemeClr val="bg1"/>
                </a:solidFill>
              </a:rPr>
              <a:t>a</a:t>
            </a:r>
          </a:p>
          <a:p>
            <a:r>
              <a:rPr lang="en-US" altLang="ko-KR" dirty="0" smtClean="0">
                <a:solidFill>
                  <a:schemeClr val="bg1"/>
                </a:solidFill>
              </a:rPr>
              <a:t>filter bank.</a:t>
            </a:r>
          </a:p>
        </p:txBody>
      </p:sp>
      <p:sp>
        <p:nvSpPr>
          <p:cNvPr id="10" name="TextBox 9"/>
          <p:cNvSpPr txBox="1"/>
          <p:nvPr/>
        </p:nvSpPr>
        <p:spPr>
          <a:xfrm>
            <a:off x="-2" y="4230159"/>
            <a:ext cx="4362926" cy="646331"/>
          </a:xfrm>
          <a:prstGeom prst="rect">
            <a:avLst/>
          </a:prstGeom>
          <a:noFill/>
        </p:spPr>
        <p:txBody>
          <a:bodyPr wrap="none" rtlCol="0">
            <a:spAutoFit/>
          </a:bodyPr>
          <a:lstStyle/>
          <a:p>
            <a:r>
              <a:rPr lang="en-US" altLang="ko-KR" dirty="0" smtClean="0">
                <a:solidFill>
                  <a:schemeClr val="bg1"/>
                </a:solidFill>
              </a:rPr>
              <a:t>For each filtered pixel, the error of pixel</a:t>
            </a:r>
          </a:p>
          <a:p>
            <a:r>
              <a:rPr lang="en-US" altLang="ko-KR" dirty="0" smtClean="0">
                <a:solidFill>
                  <a:schemeClr val="bg1"/>
                </a:solidFill>
              </a:rPr>
              <a:t>color is estimated by computing SURE.</a:t>
            </a:r>
            <a:endParaRPr lang="ko-KR" altLang="en-US" dirty="0">
              <a:solidFill>
                <a:schemeClr val="bg1"/>
              </a:solidFill>
            </a:endParaRPr>
          </a:p>
        </p:txBody>
      </p:sp>
      <p:sp>
        <p:nvSpPr>
          <p:cNvPr id="11" name="오른쪽 화살표 10"/>
          <p:cNvSpPr/>
          <p:nvPr/>
        </p:nvSpPr>
        <p:spPr>
          <a:xfrm>
            <a:off x="4953334" y="6331649"/>
            <a:ext cx="950976" cy="41452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xtBox 11"/>
          <p:cNvSpPr txBox="1"/>
          <p:nvPr/>
        </p:nvSpPr>
        <p:spPr>
          <a:xfrm>
            <a:off x="-2" y="5019083"/>
            <a:ext cx="4104265" cy="1200329"/>
          </a:xfrm>
          <a:prstGeom prst="rect">
            <a:avLst/>
          </a:prstGeom>
          <a:noFill/>
        </p:spPr>
        <p:txBody>
          <a:bodyPr wrap="none" rtlCol="0">
            <a:spAutoFit/>
          </a:bodyPr>
          <a:lstStyle/>
          <a:p>
            <a:r>
              <a:rPr lang="en-US" altLang="ko-KR" dirty="0">
                <a:solidFill>
                  <a:schemeClr val="bg1"/>
                </a:solidFill>
              </a:rPr>
              <a:t>If target number of samples (sample </a:t>
            </a:r>
            <a:endParaRPr lang="en-US" altLang="ko-KR" dirty="0" smtClean="0">
              <a:solidFill>
                <a:schemeClr val="bg1"/>
              </a:solidFill>
            </a:endParaRPr>
          </a:p>
          <a:p>
            <a:r>
              <a:rPr lang="en-US" altLang="ko-KR" dirty="0" smtClean="0">
                <a:solidFill>
                  <a:schemeClr val="bg1"/>
                </a:solidFill>
              </a:rPr>
              <a:t>budget</a:t>
            </a:r>
            <a:r>
              <a:rPr lang="en-US" altLang="ko-KR" dirty="0">
                <a:solidFill>
                  <a:schemeClr val="bg1"/>
                </a:solidFill>
              </a:rPr>
              <a:t>) is available, it goes to </a:t>
            </a:r>
            <a:r>
              <a:rPr lang="en-US" altLang="ko-KR" dirty="0" smtClean="0">
                <a:solidFill>
                  <a:schemeClr val="bg1"/>
                </a:solidFill>
              </a:rPr>
              <a:t>the</a:t>
            </a:r>
          </a:p>
          <a:p>
            <a:r>
              <a:rPr lang="en-US" altLang="ko-KR" dirty="0" smtClean="0">
                <a:solidFill>
                  <a:schemeClr val="bg1"/>
                </a:solidFill>
              </a:rPr>
              <a:t>adaptive </a:t>
            </a:r>
            <a:r>
              <a:rPr lang="en-US" altLang="ko-KR" dirty="0">
                <a:solidFill>
                  <a:schemeClr val="bg1"/>
                </a:solidFill>
              </a:rPr>
              <a:t>sampling stage and </a:t>
            </a:r>
            <a:r>
              <a:rPr lang="en-US" altLang="ko-KR" dirty="0" smtClean="0">
                <a:solidFill>
                  <a:schemeClr val="bg1"/>
                </a:solidFill>
              </a:rPr>
              <a:t>iterates</a:t>
            </a:r>
          </a:p>
          <a:p>
            <a:r>
              <a:rPr lang="en-US" altLang="ko-KR" dirty="0" smtClean="0">
                <a:solidFill>
                  <a:schemeClr val="bg1"/>
                </a:solidFill>
              </a:rPr>
              <a:t>this </a:t>
            </a:r>
            <a:r>
              <a:rPr lang="en-US" altLang="ko-KR" dirty="0">
                <a:solidFill>
                  <a:schemeClr val="bg1"/>
                </a:solidFill>
              </a:rPr>
              <a:t>procedure.</a:t>
            </a:r>
            <a:endParaRPr lang="ko-KR" altLang="en-US" dirty="0">
              <a:solidFill>
                <a:schemeClr val="bg1"/>
              </a:solidFill>
            </a:endParaRPr>
          </a:p>
        </p:txBody>
      </p:sp>
    </p:spTree>
    <p:extLst>
      <p:ext uri="{BB962C8B-B14F-4D97-AF65-F5344CB8AC3E}">
        <p14:creationId xmlns:p14="http://schemas.microsoft.com/office/powerpoint/2010/main" val="35314514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38912" y="1329514"/>
            <a:ext cx="8424672" cy="4351338"/>
          </a:xfrm>
        </p:spPr>
        <p:txBody>
          <a:bodyPr>
            <a:normAutofit/>
          </a:bodyPr>
          <a:lstStyle/>
          <a:p>
            <a:pPr>
              <a:lnSpc>
                <a:spcPct val="150000"/>
              </a:lnSpc>
            </a:pPr>
            <a:endParaRPr lang="en-US" altLang="ko-KR" sz="2000" dirty="0" smtClean="0">
              <a:solidFill>
                <a:schemeClr val="bg1"/>
              </a:solidFill>
            </a:endParaRPr>
          </a:p>
        </p:txBody>
      </p:sp>
      <p:sp>
        <p:nvSpPr>
          <p:cNvPr id="5" name="슬라이드 번호 개체 틀 4"/>
          <p:cNvSpPr>
            <a:spLocks noGrp="1"/>
          </p:cNvSpPr>
          <p:nvPr>
            <p:ph type="sldNum" sz="quarter" idx="12"/>
          </p:nvPr>
        </p:nvSpPr>
        <p:spPr/>
        <p:txBody>
          <a:bodyPr/>
          <a:lstStyle/>
          <a:p>
            <a:fld id="{4D230F74-06F4-EE44-BF6A-76C85AA741E4}" type="slidenum">
              <a:rPr lang="en-US" spc="-150" smtClean="0"/>
              <a:pPr/>
              <a:t>38</a:t>
            </a:fld>
            <a:endParaRPr lang="en-US" spc="-150"/>
          </a:p>
        </p:txBody>
      </p:sp>
      <p:sp>
        <p:nvSpPr>
          <p:cNvPr id="59" name="오각형 58"/>
          <p:cNvSpPr/>
          <p:nvPr/>
        </p:nvSpPr>
        <p:spPr>
          <a:xfrm>
            <a:off x="0" y="321495"/>
            <a:ext cx="7721600"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Result : Monte Carlo, 82 </a:t>
            </a:r>
            <a:r>
              <a:rPr lang="en-US" altLang="ko-KR" sz="4000" b="1" spc="-150" dirty="0" err="1" smtClean="0">
                <a:solidFill>
                  <a:schemeClr val="bg1"/>
                </a:solidFill>
                <a:latin typeface="Calibri" panose="020F0502020204030204" pitchFamily="34" charset="0"/>
              </a:rPr>
              <a:t>spp</a:t>
            </a:r>
            <a:r>
              <a:rPr lang="en-US" altLang="ko-KR" sz="4000" b="1" spc="-150" dirty="0" smtClean="0">
                <a:solidFill>
                  <a:schemeClr val="bg1"/>
                </a:solidFill>
                <a:latin typeface="Calibri" panose="020F0502020204030204" pitchFamily="34" charset="0"/>
              </a:rPr>
              <a:t>, 60sec</a:t>
            </a:r>
            <a:endParaRPr lang="ko-KR" altLang="en-US" sz="4000" b="1" spc="-150" dirty="0" smtClean="0">
              <a:solidFill>
                <a:schemeClr val="bg1"/>
              </a:solidFill>
              <a:latin typeface="Calibri" panose="020F0502020204030204" pitchFamily="34"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1781174"/>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E:\Document\Our\sbf\sbf_new\images\town\m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219199"/>
            <a:ext cx="6781800" cy="50863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4038600"/>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24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38912" y="1329514"/>
            <a:ext cx="8424672" cy="4351338"/>
          </a:xfrm>
        </p:spPr>
        <p:txBody>
          <a:bodyPr>
            <a:normAutofit/>
          </a:bodyPr>
          <a:lstStyle/>
          <a:p>
            <a:pPr>
              <a:lnSpc>
                <a:spcPct val="150000"/>
              </a:lnSpc>
            </a:pPr>
            <a:endParaRPr lang="en-US" altLang="ko-KR" sz="2000" dirty="0" smtClean="0">
              <a:solidFill>
                <a:schemeClr val="bg1"/>
              </a:solidFill>
            </a:endParaRPr>
          </a:p>
        </p:txBody>
      </p:sp>
      <p:sp>
        <p:nvSpPr>
          <p:cNvPr id="5" name="슬라이드 번호 개체 틀 4"/>
          <p:cNvSpPr>
            <a:spLocks noGrp="1"/>
          </p:cNvSpPr>
          <p:nvPr>
            <p:ph type="sldNum" sz="quarter" idx="12"/>
          </p:nvPr>
        </p:nvSpPr>
        <p:spPr/>
        <p:txBody>
          <a:bodyPr/>
          <a:lstStyle/>
          <a:p>
            <a:fld id="{4D230F74-06F4-EE44-BF6A-76C85AA741E4}" type="slidenum">
              <a:rPr lang="en-US" spc="-150" smtClean="0"/>
              <a:pPr/>
              <a:t>39</a:t>
            </a:fld>
            <a:endParaRPr lang="en-US" spc="-150"/>
          </a:p>
        </p:txBody>
      </p:sp>
      <p:sp>
        <p:nvSpPr>
          <p:cNvPr id="59" name="오각형 58"/>
          <p:cNvSpPr/>
          <p:nvPr/>
        </p:nvSpPr>
        <p:spPr>
          <a:xfrm>
            <a:off x="0" y="321495"/>
            <a:ext cx="7721600"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Result : SURE-based, 40 </a:t>
            </a:r>
            <a:r>
              <a:rPr lang="en-US" altLang="ko-KR" sz="4000" b="1" spc="-150" dirty="0" err="1" smtClean="0">
                <a:solidFill>
                  <a:schemeClr val="bg1"/>
                </a:solidFill>
                <a:latin typeface="Calibri" panose="020F0502020204030204" pitchFamily="34" charset="0"/>
              </a:rPr>
              <a:t>spp</a:t>
            </a:r>
            <a:r>
              <a:rPr lang="en-US" altLang="ko-KR" sz="4000" b="1" spc="-150" dirty="0" smtClean="0">
                <a:solidFill>
                  <a:schemeClr val="bg1"/>
                </a:solidFill>
                <a:latin typeface="Calibri" panose="020F0502020204030204" pitchFamily="34" charset="0"/>
              </a:rPr>
              <a:t>, 60sec</a:t>
            </a:r>
            <a:endParaRPr lang="ko-KR" altLang="en-US" sz="4000" b="1" spc="-150" dirty="0" smtClean="0">
              <a:solidFill>
                <a:schemeClr val="bg1"/>
              </a:solidFill>
              <a:latin typeface="Calibri" panose="020F0502020204030204" pitchFamily="34"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219199"/>
            <a:ext cx="6781800" cy="508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1781174"/>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4038600"/>
            <a:ext cx="19812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4649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4</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System overview</a:t>
            </a:r>
            <a:endParaRPr lang="ko-KR" altLang="en-US" sz="4000" b="1" spc="-150" dirty="0" smtClean="0">
              <a:solidFill>
                <a:schemeClr val="bg1"/>
              </a:solidFill>
            </a:endParaRPr>
          </a:p>
        </p:txBody>
      </p:sp>
      <p:pic>
        <p:nvPicPr>
          <p:cNvPr id="6" name="Picture 6" descr="1.png"/>
          <p:cNvPicPr>
            <a:picLocks noChangeAspect="1"/>
          </p:cNvPicPr>
          <p:nvPr/>
        </p:nvPicPr>
        <p:blipFill>
          <a:blip r:embed="rId3"/>
          <a:stretch>
            <a:fillRect/>
          </a:stretch>
        </p:blipFill>
        <p:spPr>
          <a:xfrm>
            <a:off x="1054103" y="1702470"/>
            <a:ext cx="2989464" cy="1985709"/>
          </a:xfrm>
          <a:prstGeom prst="rect">
            <a:avLst/>
          </a:prstGeom>
          <a:effectLst>
            <a:outerShdw blurRad="50800" dist="38100" dir="2700000" algn="tl" rotWithShape="0">
              <a:srgbClr val="000000">
                <a:alpha val="43000"/>
              </a:srgbClr>
            </a:outerShdw>
          </a:effectLst>
        </p:spPr>
      </p:pic>
      <p:pic>
        <p:nvPicPr>
          <p:cNvPr id="7" name="Picture 9" descr="2.png"/>
          <p:cNvPicPr>
            <a:picLocks noChangeAspect="1"/>
          </p:cNvPicPr>
          <p:nvPr/>
        </p:nvPicPr>
        <p:blipFill>
          <a:blip r:embed="rId4"/>
          <a:stretch>
            <a:fillRect/>
          </a:stretch>
        </p:blipFill>
        <p:spPr>
          <a:xfrm>
            <a:off x="1016241" y="4391542"/>
            <a:ext cx="3060514" cy="2043601"/>
          </a:xfrm>
          <a:prstGeom prst="rect">
            <a:avLst/>
          </a:prstGeom>
          <a:effectLst>
            <a:outerShdw blurRad="50800" dist="38100" dir="2700000" algn="tl" rotWithShape="0">
              <a:srgbClr val="000000">
                <a:alpha val="43000"/>
              </a:srgbClr>
            </a:outerShdw>
          </a:effectLst>
        </p:spPr>
      </p:pic>
      <p:pic>
        <p:nvPicPr>
          <p:cNvPr id="8" name="Picture 12" descr="4.png"/>
          <p:cNvPicPr>
            <a:picLocks noChangeAspect="1"/>
          </p:cNvPicPr>
          <p:nvPr/>
        </p:nvPicPr>
        <p:blipFill>
          <a:blip r:embed="rId5"/>
          <a:stretch>
            <a:fillRect/>
          </a:stretch>
        </p:blipFill>
        <p:spPr>
          <a:xfrm>
            <a:off x="5106328" y="4427591"/>
            <a:ext cx="2989462" cy="1985543"/>
          </a:xfrm>
          <a:prstGeom prst="rect">
            <a:avLst/>
          </a:prstGeom>
          <a:effectLst>
            <a:outerShdw blurRad="50800" dist="38100" dir="2700000" algn="tl" rotWithShape="0">
              <a:srgbClr val="000000">
                <a:alpha val="43000"/>
              </a:srgbClr>
            </a:outerShdw>
          </a:effectLst>
        </p:spPr>
      </p:pic>
      <p:sp>
        <p:nvSpPr>
          <p:cNvPr id="9" name="TextBox 8"/>
          <p:cNvSpPr txBox="1"/>
          <p:nvPr/>
        </p:nvSpPr>
        <p:spPr>
          <a:xfrm>
            <a:off x="5073139" y="3924749"/>
            <a:ext cx="3022652" cy="494183"/>
          </a:xfrm>
          <a:prstGeom prst="rect">
            <a:avLst/>
          </a:prstGeom>
          <a:noFill/>
        </p:spPr>
        <p:txBody>
          <a:bodyPr wrap="square" rtlCol="0">
            <a:noAutofit/>
          </a:bodyPr>
          <a:lstStyle/>
          <a:p>
            <a:pPr algn="ctr"/>
            <a:r>
              <a:rPr lang="en-US" sz="2800" dirty="0" smtClean="0">
                <a:ln w="12700">
                  <a:noFill/>
                </a:ln>
                <a:solidFill>
                  <a:schemeClr val="bg1"/>
                </a:solidFill>
                <a:effectLst>
                  <a:outerShdw blurRad="50800" dist="38100" dir="2700000" algn="tl" rotWithShape="0">
                    <a:srgbClr val="000000">
                      <a:alpha val="43000"/>
                    </a:srgbClr>
                  </a:outerShdw>
                </a:effectLst>
              </a:rPr>
              <a:t>Scene synthesis</a:t>
            </a:r>
            <a:endParaRPr lang="en-US" sz="2800" dirty="0">
              <a:ln w="12700">
                <a:noFill/>
              </a:ln>
              <a:solidFill>
                <a:schemeClr val="bg1"/>
              </a:solidFill>
              <a:effectLst>
                <a:outerShdw blurRad="50800" dist="38100" dir="2700000" algn="tl" rotWithShape="0">
                  <a:srgbClr val="000000">
                    <a:alpha val="43000"/>
                  </a:srgbClr>
                </a:outerShdw>
              </a:effectLst>
            </a:endParaRPr>
          </a:p>
        </p:txBody>
      </p:sp>
      <p:pic>
        <p:nvPicPr>
          <p:cNvPr id="10" name="Picture 4" descr="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6325" y="1727848"/>
            <a:ext cx="2989465" cy="1985540"/>
          </a:xfrm>
          <a:prstGeom prst="rect">
            <a:avLst/>
          </a:prstGeom>
        </p:spPr>
      </p:pic>
      <p:sp>
        <p:nvSpPr>
          <p:cNvPr id="11" name="TextBox 10"/>
          <p:cNvSpPr txBox="1"/>
          <p:nvPr/>
        </p:nvSpPr>
        <p:spPr>
          <a:xfrm>
            <a:off x="5106328" y="1233665"/>
            <a:ext cx="2989461" cy="494183"/>
          </a:xfrm>
          <a:prstGeom prst="rect">
            <a:avLst/>
          </a:prstGeom>
          <a:noFill/>
        </p:spPr>
        <p:txBody>
          <a:bodyPr wrap="square" rtlCol="0">
            <a:noAutofit/>
          </a:bodyPr>
          <a:lstStyle/>
          <a:p>
            <a:pPr algn="ctr"/>
            <a:r>
              <a:rPr lang="en-US" sz="2800" dirty="0" smtClean="0">
                <a:ln w="12700">
                  <a:noFill/>
                </a:ln>
                <a:solidFill>
                  <a:schemeClr val="bg1"/>
                </a:solidFill>
                <a:effectLst>
                  <a:outerShdw blurRad="50800" dist="38100" dir="2700000" algn="tl" rotWithShape="0">
                    <a:srgbClr val="000000">
                      <a:alpha val="43000"/>
                    </a:srgbClr>
                  </a:outerShdw>
                </a:effectLst>
              </a:rPr>
              <a:t>Object insertion</a:t>
            </a:r>
            <a:endParaRPr lang="en-US" sz="2800" dirty="0">
              <a:ln w="12700">
                <a:noFill/>
              </a:ln>
              <a:solidFill>
                <a:schemeClr val="bg1"/>
              </a:solidFill>
              <a:effectLst>
                <a:outerShdw blurRad="50800" dist="38100" dir="2700000" algn="tl" rotWithShape="0">
                  <a:srgbClr val="000000">
                    <a:alpha val="43000"/>
                  </a:srgbClr>
                </a:outerShdw>
              </a:effectLst>
            </a:endParaRPr>
          </a:p>
        </p:txBody>
      </p:sp>
      <p:sp>
        <p:nvSpPr>
          <p:cNvPr id="12" name="TextBox 11"/>
          <p:cNvSpPr txBox="1"/>
          <p:nvPr/>
        </p:nvSpPr>
        <p:spPr>
          <a:xfrm>
            <a:off x="1054103" y="1233665"/>
            <a:ext cx="3022652" cy="494183"/>
          </a:xfrm>
          <a:prstGeom prst="rect">
            <a:avLst/>
          </a:prstGeom>
          <a:noFill/>
        </p:spPr>
        <p:txBody>
          <a:bodyPr wrap="square" rtlCol="0">
            <a:noAutofit/>
          </a:bodyPr>
          <a:lstStyle/>
          <a:p>
            <a:pPr algn="ctr"/>
            <a:r>
              <a:rPr lang="en-US" sz="2800" dirty="0" smtClean="0">
                <a:ln w="12700">
                  <a:noFill/>
                </a:ln>
                <a:solidFill>
                  <a:schemeClr val="bg1"/>
                </a:solidFill>
                <a:effectLst>
                  <a:outerShdw blurRad="50800" dist="38100" dir="2700000" algn="tl" rotWithShape="0">
                    <a:srgbClr val="000000">
                      <a:alpha val="43000"/>
                    </a:srgbClr>
                  </a:outerShdw>
                </a:effectLst>
              </a:rPr>
              <a:t>Input image</a:t>
            </a:r>
            <a:endParaRPr lang="en-US" sz="2800" dirty="0">
              <a:ln w="12700">
                <a:noFill/>
              </a:ln>
              <a:solidFill>
                <a:schemeClr val="bg1"/>
              </a:solidFill>
              <a:effectLst>
                <a:outerShdw blurRad="50800" dist="38100" dir="2700000" algn="tl" rotWithShape="0">
                  <a:srgbClr val="000000">
                    <a:alpha val="43000"/>
                  </a:srgbClr>
                </a:outerShdw>
              </a:effectLst>
            </a:endParaRPr>
          </a:p>
        </p:txBody>
      </p:sp>
      <p:sp>
        <p:nvSpPr>
          <p:cNvPr id="13" name="TextBox 12"/>
          <p:cNvSpPr txBox="1"/>
          <p:nvPr/>
        </p:nvSpPr>
        <p:spPr>
          <a:xfrm>
            <a:off x="1022964" y="3955066"/>
            <a:ext cx="3022652" cy="494183"/>
          </a:xfrm>
          <a:prstGeom prst="rect">
            <a:avLst/>
          </a:prstGeom>
          <a:noFill/>
        </p:spPr>
        <p:txBody>
          <a:bodyPr wrap="square" rtlCol="0">
            <a:noAutofit/>
          </a:bodyPr>
          <a:lstStyle/>
          <a:p>
            <a:pPr algn="ctr"/>
            <a:r>
              <a:rPr lang="en-US" sz="2800" dirty="0" smtClean="0">
                <a:ln w="12700">
                  <a:noFill/>
                </a:ln>
                <a:solidFill>
                  <a:schemeClr val="bg1"/>
                </a:solidFill>
                <a:effectLst>
                  <a:outerShdw blurRad="50800" dist="38100" dir="2700000" algn="tl" rotWithShape="0">
                    <a:srgbClr val="000000">
                      <a:alpha val="43000"/>
                    </a:srgbClr>
                  </a:outerShdw>
                </a:effectLst>
              </a:rPr>
              <a:t>Scene authoring</a:t>
            </a:r>
            <a:endParaRPr lang="en-US" sz="2800" dirty="0">
              <a:ln w="12700">
                <a:noFill/>
              </a:ln>
              <a:solidFill>
                <a:schemeClr val="bg1"/>
              </a:solidFill>
              <a:effectLst>
                <a:outerShdw blurRad="50800" dist="38100" dir="2700000" algn="tl" rotWithShape="0">
                  <a:srgbClr val="000000">
                    <a:alpha val="43000"/>
                  </a:srgbClr>
                </a:outerShdw>
              </a:effectLst>
            </a:endParaRPr>
          </a:p>
        </p:txBody>
      </p:sp>
      <p:sp>
        <p:nvSpPr>
          <p:cNvPr id="14" name="Curved Right Arrow 20"/>
          <p:cNvSpPr/>
          <p:nvPr/>
        </p:nvSpPr>
        <p:spPr>
          <a:xfrm>
            <a:off x="216494" y="2763437"/>
            <a:ext cx="822960" cy="2679697"/>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ight Arrow 21"/>
          <p:cNvSpPr/>
          <p:nvPr/>
        </p:nvSpPr>
        <p:spPr>
          <a:xfrm>
            <a:off x="4076755" y="5136084"/>
            <a:ext cx="996384" cy="38020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Curved Right Arrow 22"/>
          <p:cNvSpPr/>
          <p:nvPr/>
        </p:nvSpPr>
        <p:spPr>
          <a:xfrm flipH="1" flipV="1">
            <a:off x="8095789" y="2622196"/>
            <a:ext cx="919509" cy="2665740"/>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6802543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슬라이드 번호 개체 틀 4"/>
          <p:cNvSpPr>
            <a:spLocks noGrp="1"/>
          </p:cNvSpPr>
          <p:nvPr>
            <p:ph type="sldNum" sz="quarter" idx="12"/>
          </p:nvPr>
        </p:nvSpPr>
        <p:spPr/>
        <p:txBody>
          <a:bodyPr/>
          <a:lstStyle/>
          <a:p>
            <a:fld id="{4D230F74-06F4-EE44-BF6A-76C85AA741E4}" type="slidenum">
              <a:rPr lang="en-US" spc="-150" smtClean="0"/>
              <a:pPr/>
              <a:t>40</a:t>
            </a:fld>
            <a:endParaRPr lang="en-US" spc="-150"/>
          </a:p>
        </p:txBody>
      </p:sp>
      <p:sp>
        <p:nvSpPr>
          <p:cNvPr id="59" name="오각형 58"/>
          <p:cNvSpPr/>
          <p:nvPr/>
        </p:nvSpPr>
        <p:spPr>
          <a:xfrm>
            <a:off x="0" y="321495"/>
            <a:ext cx="7721600"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Result : Comparison to GEM</a:t>
            </a:r>
            <a:endParaRPr lang="ko-KR" altLang="en-US" sz="4000" b="1" spc="-150" dirty="0" smtClean="0">
              <a:solidFill>
                <a:schemeClr val="bg1"/>
              </a:solidFill>
              <a:latin typeface="Calibri" panose="020F0502020204030204" pitchFamily="34" charset="0"/>
            </a:endParaRPr>
          </a:p>
        </p:txBody>
      </p:sp>
      <p:pic>
        <p:nvPicPr>
          <p:cNvPr id="12"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012430"/>
            <a:ext cx="2901229" cy="257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399" y="2012431"/>
            <a:ext cx="2901229" cy="2578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3157" y="2012430"/>
            <a:ext cx="2901230" cy="2578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47082" y="4698732"/>
            <a:ext cx="2906545" cy="1384995"/>
          </a:xfrm>
          <a:prstGeom prst="rect">
            <a:avLst/>
          </a:prstGeom>
          <a:noFill/>
        </p:spPr>
        <p:txBody>
          <a:bodyPr wrap="square" rtlCol="0">
            <a:spAutoFit/>
          </a:bodyPr>
          <a:lstStyle/>
          <a:p>
            <a:pPr algn="ctr"/>
            <a:r>
              <a:rPr lang="en-US" altLang="zh-TW" sz="2800" dirty="0" smtClean="0">
                <a:solidFill>
                  <a:schemeClr val="bg1"/>
                </a:solidFill>
                <a:latin typeface="Helvetica" pitchFamily="34" charset="0"/>
                <a:cs typeface="Helvetica" pitchFamily="34" charset="0"/>
              </a:rPr>
              <a:t>GEM</a:t>
            </a:r>
          </a:p>
          <a:p>
            <a:pPr algn="ctr"/>
            <a:r>
              <a:rPr lang="en-US" altLang="zh-TW" sz="2800" dirty="0" smtClean="0">
                <a:solidFill>
                  <a:schemeClr val="bg1"/>
                </a:solidFill>
                <a:latin typeface="Helvetica" pitchFamily="34" charset="0"/>
                <a:cs typeface="Helvetica" pitchFamily="34" charset="0"/>
              </a:rPr>
              <a:t>Average 52 </a:t>
            </a:r>
            <a:r>
              <a:rPr lang="en-US" altLang="zh-TW" sz="2800" dirty="0" err="1" smtClean="0">
                <a:solidFill>
                  <a:schemeClr val="bg1"/>
                </a:solidFill>
                <a:latin typeface="Helvetica" pitchFamily="34" charset="0"/>
                <a:cs typeface="Helvetica" pitchFamily="34" charset="0"/>
              </a:rPr>
              <a:t>spp</a:t>
            </a:r>
            <a:endParaRPr lang="en-US" altLang="zh-TW" sz="2800" dirty="0" smtClean="0">
              <a:solidFill>
                <a:schemeClr val="bg1"/>
              </a:solidFill>
              <a:latin typeface="Helvetica" pitchFamily="34" charset="0"/>
              <a:cs typeface="Helvetica" pitchFamily="34" charset="0"/>
            </a:endParaRPr>
          </a:p>
          <a:p>
            <a:pPr algn="ctr"/>
            <a:r>
              <a:rPr lang="en-US" altLang="zh-TW" sz="2800" dirty="0" smtClean="0">
                <a:solidFill>
                  <a:schemeClr val="bg1"/>
                </a:solidFill>
                <a:latin typeface="Helvetica" pitchFamily="34" charset="0"/>
                <a:cs typeface="Helvetica" pitchFamily="34" charset="0"/>
              </a:rPr>
              <a:t>~60 sec</a:t>
            </a:r>
            <a:endParaRPr lang="zh-TW" altLang="en-US" sz="2800" dirty="0">
              <a:solidFill>
                <a:schemeClr val="bg1"/>
              </a:solidFill>
              <a:latin typeface="Helvetica" pitchFamily="34" charset="0"/>
              <a:cs typeface="Helvetica" pitchFamily="34" charset="0"/>
            </a:endParaRPr>
          </a:p>
        </p:txBody>
      </p:sp>
      <p:sp>
        <p:nvSpPr>
          <p:cNvPr id="16" name="TextBox 15"/>
          <p:cNvSpPr txBox="1"/>
          <p:nvPr/>
        </p:nvSpPr>
        <p:spPr>
          <a:xfrm>
            <a:off x="3123155" y="4698731"/>
            <a:ext cx="2901229" cy="1384995"/>
          </a:xfrm>
          <a:prstGeom prst="rect">
            <a:avLst/>
          </a:prstGeom>
          <a:noFill/>
        </p:spPr>
        <p:txBody>
          <a:bodyPr wrap="square" rtlCol="0">
            <a:spAutoFit/>
          </a:bodyPr>
          <a:lstStyle/>
          <a:p>
            <a:pPr algn="ctr"/>
            <a:r>
              <a:rPr lang="en-US" altLang="zh-TW" sz="2800" dirty="0" smtClean="0">
                <a:solidFill>
                  <a:schemeClr val="bg1"/>
                </a:solidFill>
                <a:latin typeface="Helvetica" pitchFamily="34" charset="0"/>
                <a:cs typeface="Helvetica" pitchFamily="34" charset="0"/>
              </a:rPr>
              <a:t>SURE-based</a:t>
            </a:r>
          </a:p>
          <a:p>
            <a:pPr algn="ctr"/>
            <a:r>
              <a:rPr lang="en-US" altLang="zh-TW" sz="2800" dirty="0" smtClean="0">
                <a:solidFill>
                  <a:schemeClr val="bg1"/>
                </a:solidFill>
                <a:latin typeface="Helvetica" pitchFamily="34" charset="0"/>
                <a:cs typeface="Helvetica" pitchFamily="34" charset="0"/>
              </a:rPr>
              <a:t>Average 40 </a:t>
            </a:r>
            <a:r>
              <a:rPr lang="en-US" altLang="zh-TW" sz="2800" dirty="0" err="1" smtClean="0">
                <a:solidFill>
                  <a:schemeClr val="bg1"/>
                </a:solidFill>
                <a:latin typeface="Helvetica" pitchFamily="34" charset="0"/>
                <a:cs typeface="Helvetica" pitchFamily="34" charset="0"/>
              </a:rPr>
              <a:t>spp</a:t>
            </a:r>
            <a:endParaRPr lang="en-US" altLang="zh-TW" sz="2800" dirty="0" smtClean="0">
              <a:solidFill>
                <a:schemeClr val="bg1"/>
              </a:solidFill>
              <a:latin typeface="Helvetica" pitchFamily="34" charset="0"/>
              <a:cs typeface="Helvetica" pitchFamily="34" charset="0"/>
            </a:endParaRPr>
          </a:p>
          <a:p>
            <a:pPr algn="ctr"/>
            <a:r>
              <a:rPr lang="en-US" altLang="zh-TW" sz="2800" dirty="0" smtClean="0">
                <a:solidFill>
                  <a:schemeClr val="bg1"/>
                </a:solidFill>
                <a:latin typeface="Helvetica" pitchFamily="34" charset="0"/>
                <a:cs typeface="Helvetica" pitchFamily="34" charset="0"/>
              </a:rPr>
              <a:t>~60 sec</a:t>
            </a:r>
            <a:endParaRPr lang="zh-TW" altLang="en-US" sz="2800" dirty="0">
              <a:solidFill>
                <a:schemeClr val="bg1"/>
              </a:solidFill>
              <a:latin typeface="Helvetica" pitchFamily="34" charset="0"/>
              <a:cs typeface="Helvetica" pitchFamily="34" charset="0"/>
            </a:endParaRPr>
          </a:p>
        </p:txBody>
      </p:sp>
      <p:sp>
        <p:nvSpPr>
          <p:cNvPr id="17" name="TextBox 16"/>
          <p:cNvSpPr txBox="1"/>
          <p:nvPr/>
        </p:nvSpPr>
        <p:spPr>
          <a:xfrm>
            <a:off x="6103087" y="4791064"/>
            <a:ext cx="2894141" cy="1384995"/>
          </a:xfrm>
          <a:prstGeom prst="rect">
            <a:avLst/>
          </a:prstGeom>
          <a:noFill/>
        </p:spPr>
        <p:txBody>
          <a:bodyPr wrap="square" rtlCol="0">
            <a:spAutoFit/>
          </a:bodyPr>
          <a:lstStyle/>
          <a:p>
            <a:pPr algn="ctr"/>
            <a:r>
              <a:rPr lang="en-US" altLang="zh-TW" sz="2800" dirty="0" smtClean="0">
                <a:solidFill>
                  <a:schemeClr val="bg1"/>
                </a:solidFill>
                <a:latin typeface="Helvetica" pitchFamily="34" charset="0"/>
                <a:cs typeface="Helvetica" pitchFamily="34" charset="0"/>
              </a:rPr>
              <a:t>Reference</a:t>
            </a:r>
          </a:p>
          <a:p>
            <a:pPr algn="ctr"/>
            <a:r>
              <a:rPr lang="en-US" altLang="zh-TW" sz="2800" dirty="0" smtClean="0">
                <a:solidFill>
                  <a:schemeClr val="bg1"/>
                </a:solidFill>
                <a:latin typeface="Helvetica" pitchFamily="34" charset="0"/>
                <a:cs typeface="Helvetica" pitchFamily="34" charset="0"/>
              </a:rPr>
              <a:t>4096 </a:t>
            </a:r>
            <a:r>
              <a:rPr lang="en-US" altLang="zh-TW" sz="2800" dirty="0" err="1" smtClean="0">
                <a:solidFill>
                  <a:schemeClr val="bg1"/>
                </a:solidFill>
                <a:latin typeface="Helvetica" pitchFamily="34" charset="0"/>
                <a:cs typeface="Helvetica" pitchFamily="34" charset="0"/>
              </a:rPr>
              <a:t>spp</a:t>
            </a:r>
            <a:endParaRPr lang="en-US" altLang="zh-TW" sz="2800" dirty="0" smtClean="0">
              <a:solidFill>
                <a:schemeClr val="bg1"/>
              </a:solidFill>
              <a:latin typeface="Helvetica" pitchFamily="34" charset="0"/>
              <a:cs typeface="Helvetica" pitchFamily="34" charset="0"/>
            </a:endParaRPr>
          </a:p>
          <a:p>
            <a:pPr algn="ctr"/>
            <a:r>
              <a:rPr lang="en-US" altLang="zh-TW" sz="2800" dirty="0" smtClean="0">
                <a:solidFill>
                  <a:schemeClr val="bg1"/>
                </a:solidFill>
                <a:latin typeface="Helvetica" pitchFamily="34" charset="0"/>
                <a:cs typeface="Helvetica" pitchFamily="34" charset="0"/>
              </a:rPr>
              <a:t>~3000 sec</a:t>
            </a:r>
            <a:endParaRPr lang="zh-TW" altLang="en-US" sz="2800" dirty="0">
              <a:solidFill>
                <a:schemeClr val="bg1"/>
              </a:solidFill>
              <a:latin typeface="Helvetica" pitchFamily="34" charset="0"/>
              <a:cs typeface="Helvetica" pitchFamily="34" charset="0"/>
            </a:endParaRPr>
          </a:p>
        </p:txBody>
      </p:sp>
    </p:spTree>
    <p:extLst>
      <p:ext uri="{BB962C8B-B14F-4D97-AF65-F5344CB8AC3E}">
        <p14:creationId xmlns:p14="http://schemas.microsoft.com/office/powerpoint/2010/main" val="26726226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38912" y="1329514"/>
            <a:ext cx="8424672" cy="4351338"/>
          </a:xfrm>
        </p:spPr>
        <p:txBody>
          <a:bodyPr>
            <a:normAutofit/>
          </a:bodyPr>
          <a:lstStyle/>
          <a:p>
            <a:pPr marL="0" indent="0">
              <a:lnSpc>
                <a:spcPct val="150000"/>
              </a:lnSpc>
              <a:buNone/>
            </a:pPr>
            <a:r>
              <a:rPr lang="en-US" altLang="ko-KR" sz="4000" b="1" dirty="0" smtClean="0">
                <a:solidFill>
                  <a:schemeClr val="bg1"/>
                </a:solidFill>
                <a:latin typeface="Calibri Light" panose="020F0302020204030204" pitchFamily="34" charset="0"/>
              </a:rPr>
              <a:t>Thank you for your attention !</a:t>
            </a:r>
          </a:p>
          <a:p>
            <a:pPr marL="0" indent="0">
              <a:lnSpc>
                <a:spcPct val="150000"/>
              </a:lnSpc>
              <a:buNone/>
            </a:pPr>
            <a:endParaRPr lang="en-US" altLang="ko-KR" sz="4000" b="1" dirty="0" smtClean="0">
              <a:solidFill>
                <a:schemeClr val="bg1"/>
              </a:solidFill>
              <a:latin typeface="Calibri Light" panose="020F0302020204030204" pitchFamily="34" charset="0"/>
            </a:endParaRPr>
          </a:p>
        </p:txBody>
      </p:sp>
      <p:sp>
        <p:nvSpPr>
          <p:cNvPr id="5" name="슬라이드 번호 개체 틀 4"/>
          <p:cNvSpPr>
            <a:spLocks noGrp="1"/>
          </p:cNvSpPr>
          <p:nvPr>
            <p:ph type="sldNum" sz="quarter" idx="12"/>
          </p:nvPr>
        </p:nvSpPr>
        <p:spPr/>
        <p:txBody>
          <a:bodyPr/>
          <a:lstStyle/>
          <a:p>
            <a:fld id="{4D230F74-06F4-EE44-BF6A-76C85AA741E4}" type="slidenum">
              <a:rPr lang="en-US" spc="-150" smtClean="0"/>
              <a:pPr/>
              <a:t>41</a:t>
            </a:fld>
            <a:endParaRPr lang="en-US" spc="-150"/>
          </a:p>
        </p:txBody>
      </p:sp>
      <p:sp>
        <p:nvSpPr>
          <p:cNvPr id="6" name="오각형 5"/>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Q &amp; A</a:t>
            </a:r>
            <a:endParaRPr lang="ko-KR" altLang="en-US" sz="4000" b="1" spc="-150" dirty="0" smtClean="0">
              <a:solidFill>
                <a:schemeClr val="bg1"/>
              </a:solidFill>
              <a:latin typeface="Calibri" panose="020F0502020204030204" pitchFamily="34" charset="0"/>
            </a:endParaRPr>
          </a:p>
        </p:txBody>
      </p:sp>
    </p:spTree>
    <p:extLst>
      <p:ext uri="{BB962C8B-B14F-4D97-AF65-F5344CB8AC3E}">
        <p14:creationId xmlns:p14="http://schemas.microsoft.com/office/powerpoint/2010/main" val="13209906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438912" y="1329513"/>
            <a:ext cx="8424672" cy="5391963"/>
          </a:xfrm>
        </p:spPr>
        <p:txBody>
          <a:bodyPr>
            <a:normAutofit fontScale="85000" lnSpcReduction="20000"/>
          </a:bodyPr>
          <a:lstStyle/>
          <a:p>
            <a:pPr marL="0" indent="0">
              <a:lnSpc>
                <a:spcPct val="150000"/>
              </a:lnSpc>
              <a:buNone/>
            </a:pPr>
            <a:r>
              <a:rPr lang="en-US" altLang="ko-KR" sz="2000" dirty="0" smtClean="0">
                <a:solidFill>
                  <a:schemeClr val="bg1"/>
                </a:solidFill>
              </a:rPr>
              <a:t>1. In rendering synthetic objects stages, Which stage performs the estimating of light source?</a:t>
            </a:r>
          </a:p>
          <a:p>
            <a:pPr marL="0" indent="0">
              <a:lnSpc>
                <a:spcPct val="150000"/>
              </a:lnSpc>
              <a:buNone/>
            </a:pPr>
            <a:r>
              <a:rPr lang="en-US" altLang="ko-KR" sz="2000" dirty="0" smtClean="0">
                <a:solidFill>
                  <a:schemeClr val="bg1"/>
                </a:solidFill>
              </a:rPr>
              <a:t>a. Input Image</a:t>
            </a:r>
          </a:p>
          <a:p>
            <a:pPr marL="0" indent="0">
              <a:lnSpc>
                <a:spcPct val="150000"/>
              </a:lnSpc>
              <a:buNone/>
            </a:pPr>
            <a:r>
              <a:rPr lang="en-US" altLang="ko-KR" sz="2000" dirty="0" smtClean="0">
                <a:solidFill>
                  <a:schemeClr val="bg1"/>
                </a:solidFill>
              </a:rPr>
              <a:t>b. Scene Authoring</a:t>
            </a:r>
          </a:p>
          <a:p>
            <a:pPr marL="0" indent="0">
              <a:lnSpc>
                <a:spcPct val="150000"/>
              </a:lnSpc>
              <a:buNone/>
            </a:pPr>
            <a:r>
              <a:rPr lang="en-US" altLang="ko-KR" sz="2000" dirty="0" smtClean="0">
                <a:solidFill>
                  <a:schemeClr val="bg1"/>
                </a:solidFill>
              </a:rPr>
              <a:t>c. Scene Synthesis</a:t>
            </a:r>
          </a:p>
          <a:p>
            <a:pPr marL="0" indent="0">
              <a:lnSpc>
                <a:spcPct val="150000"/>
              </a:lnSpc>
              <a:buNone/>
            </a:pPr>
            <a:r>
              <a:rPr lang="en-US" altLang="ko-KR" sz="2000" dirty="0" smtClean="0">
                <a:solidFill>
                  <a:schemeClr val="bg1"/>
                </a:solidFill>
              </a:rPr>
              <a:t>d. Object Insertion</a:t>
            </a:r>
          </a:p>
          <a:p>
            <a:pPr marL="0" indent="0">
              <a:lnSpc>
                <a:spcPct val="150000"/>
              </a:lnSpc>
              <a:buNone/>
            </a:pPr>
            <a:endParaRPr lang="en-US" altLang="ko-KR" sz="2000" dirty="0" smtClean="0">
              <a:solidFill>
                <a:schemeClr val="bg1"/>
              </a:solidFill>
            </a:endParaRPr>
          </a:p>
          <a:p>
            <a:pPr marL="0" indent="0">
              <a:lnSpc>
                <a:spcPct val="150000"/>
              </a:lnSpc>
              <a:buNone/>
            </a:pPr>
            <a:r>
              <a:rPr lang="en-US" altLang="ko-KR" sz="2000" dirty="0" smtClean="0">
                <a:solidFill>
                  <a:schemeClr val="bg1"/>
                </a:solidFill>
              </a:rPr>
              <a:t>2.</a:t>
            </a:r>
            <a:r>
              <a:rPr lang="en-US" altLang="ko-KR" sz="2000" dirty="0">
                <a:solidFill>
                  <a:schemeClr val="bg1"/>
                </a:solidFill>
              </a:rPr>
              <a:t> </a:t>
            </a:r>
            <a:r>
              <a:rPr lang="en-US" altLang="ko-KR" sz="2000" dirty="0" smtClean="0">
                <a:solidFill>
                  <a:schemeClr val="bg1"/>
                </a:solidFill>
              </a:rPr>
              <a:t>Why use the SURE function?</a:t>
            </a:r>
          </a:p>
          <a:p>
            <a:pPr marL="0" indent="0">
              <a:lnSpc>
                <a:spcPct val="150000"/>
              </a:lnSpc>
              <a:buNone/>
            </a:pPr>
            <a:r>
              <a:rPr lang="en-US" altLang="ko-KR" sz="2000" dirty="0" smtClean="0">
                <a:solidFill>
                  <a:schemeClr val="bg1"/>
                </a:solidFill>
              </a:rPr>
              <a:t>a. to render image</a:t>
            </a:r>
          </a:p>
          <a:p>
            <a:pPr marL="0" indent="0">
              <a:lnSpc>
                <a:spcPct val="150000"/>
              </a:lnSpc>
              <a:buNone/>
            </a:pPr>
            <a:r>
              <a:rPr lang="en-US" altLang="ko-KR" sz="2000" dirty="0" smtClean="0">
                <a:solidFill>
                  <a:schemeClr val="bg1"/>
                </a:solidFill>
              </a:rPr>
              <a:t>b. to modify filter</a:t>
            </a:r>
          </a:p>
          <a:p>
            <a:pPr marL="0" indent="0">
              <a:lnSpc>
                <a:spcPct val="150000"/>
              </a:lnSpc>
              <a:buNone/>
            </a:pPr>
            <a:r>
              <a:rPr lang="en-US" altLang="ko-KR" sz="2000" dirty="0" smtClean="0">
                <a:solidFill>
                  <a:schemeClr val="bg1"/>
                </a:solidFill>
              </a:rPr>
              <a:t>c. to estimate filter error</a:t>
            </a:r>
          </a:p>
          <a:p>
            <a:pPr marL="0" indent="0">
              <a:lnSpc>
                <a:spcPct val="150000"/>
              </a:lnSpc>
              <a:buNone/>
            </a:pPr>
            <a:r>
              <a:rPr lang="en-US" altLang="ko-KR" sz="2000" dirty="0" smtClean="0">
                <a:solidFill>
                  <a:schemeClr val="bg1"/>
                </a:solidFill>
              </a:rPr>
              <a:t>d. to make filter bank</a:t>
            </a:r>
          </a:p>
        </p:txBody>
      </p:sp>
      <p:sp>
        <p:nvSpPr>
          <p:cNvPr id="5" name="슬라이드 번호 개체 틀 4"/>
          <p:cNvSpPr>
            <a:spLocks noGrp="1"/>
          </p:cNvSpPr>
          <p:nvPr>
            <p:ph type="sldNum" sz="quarter" idx="12"/>
          </p:nvPr>
        </p:nvSpPr>
        <p:spPr/>
        <p:txBody>
          <a:bodyPr/>
          <a:lstStyle/>
          <a:p>
            <a:fld id="{4D230F74-06F4-EE44-BF6A-76C85AA741E4}" type="slidenum">
              <a:rPr lang="en-US" spc="-150" smtClean="0"/>
              <a:pPr/>
              <a:t>42</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latin typeface="Calibri" panose="020F0502020204030204" pitchFamily="34" charset="0"/>
              </a:rPr>
              <a:t>Quiz</a:t>
            </a:r>
            <a:endParaRPr lang="ko-KR" altLang="en-US" sz="4000" b="1" spc="-150" dirty="0" smtClean="0">
              <a:solidFill>
                <a:schemeClr val="bg1"/>
              </a:solidFill>
              <a:latin typeface="Calibri" panose="020F0502020204030204" pitchFamily="34" charset="0"/>
            </a:endParaRPr>
          </a:p>
        </p:txBody>
      </p:sp>
    </p:spTree>
    <p:extLst>
      <p:ext uri="{BB962C8B-B14F-4D97-AF65-F5344CB8AC3E}">
        <p14:creationId xmlns:p14="http://schemas.microsoft.com/office/powerpoint/2010/main" val="32551954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normAutofit/>
          </a:bodyPr>
          <a:lstStyle/>
          <a:p>
            <a:pPr>
              <a:lnSpc>
                <a:spcPct val="150000"/>
              </a:lnSpc>
            </a:pPr>
            <a:endParaRPr lang="en-US" altLang="ko-KR" sz="2000" dirty="0">
              <a:solidFill>
                <a:schemeClr val="bg1"/>
              </a:solidFill>
            </a:endParaRPr>
          </a:p>
        </p:txBody>
      </p:sp>
      <p:sp>
        <p:nvSpPr>
          <p:cNvPr id="5" name="슬라이드 번호 개체 틀 4"/>
          <p:cNvSpPr>
            <a:spLocks noGrp="1"/>
          </p:cNvSpPr>
          <p:nvPr>
            <p:ph type="sldNum" sz="quarter" idx="12"/>
          </p:nvPr>
        </p:nvSpPr>
        <p:spPr/>
        <p:txBody>
          <a:bodyPr/>
          <a:lstStyle/>
          <a:p>
            <a:fld id="{4D230F74-06F4-EE44-BF6A-76C85AA741E4}" type="slidenum">
              <a:rPr lang="en-US" spc="-150" smtClean="0"/>
              <a:pPr/>
              <a:t>5</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Scene authoring</a:t>
            </a:r>
            <a:endParaRPr lang="ko-KR" altLang="en-US" sz="4000" b="1" spc="-150" dirty="0" smtClean="0">
              <a:solidFill>
                <a:schemeClr val="bg1"/>
              </a:solidFill>
            </a:endParaRPr>
          </a:p>
        </p:txBody>
      </p:sp>
      <p:grpSp>
        <p:nvGrpSpPr>
          <p:cNvPr id="6" name="Group 15"/>
          <p:cNvGrpSpPr/>
          <p:nvPr/>
        </p:nvGrpSpPr>
        <p:grpSpPr>
          <a:xfrm>
            <a:off x="8728" y="967566"/>
            <a:ext cx="9135272" cy="6067456"/>
            <a:chOff x="7351" y="407357"/>
            <a:chExt cx="9135272" cy="6067456"/>
          </a:xfrm>
        </p:grpSpPr>
        <p:grpSp>
          <p:nvGrpSpPr>
            <p:cNvPr id="7" name="Group 16"/>
            <p:cNvGrpSpPr/>
            <p:nvPr/>
          </p:nvGrpSpPr>
          <p:grpSpPr>
            <a:xfrm>
              <a:off x="7351" y="407357"/>
              <a:ext cx="9135272" cy="6067456"/>
              <a:chOff x="777974" y="1291561"/>
              <a:chExt cx="7752408" cy="5148987"/>
            </a:xfrm>
          </p:grpSpPr>
          <p:pic>
            <p:nvPicPr>
              <p:cNvPr id="10" name="Picture 20" descr="orig.png"/>
              <p:cNvPicPr>
                <a:picLocks noChangeAspect="1"/>
              </p:cNvPicPr>
              <p:nvPr/>
            </p:nvPicPr>
            <p:blipFill>
              <a:blip r:embed="rId3"/>
              <a:stretch>
                <a:fillRect/>
              </a:stretch>
            </p:blipFill>
            <p:spPr>
              <a:xfrm>
                <a:off x="777974" y="1291561"/>
                <a:ext cx="7752407" cy="5148987"/>
              </a:xfrm>
              <a:prstGeom prst="rect">
                <a:avLst/>
              </a:prstGeom>
            </p:spPr>
          </p:pic>
          <p:cxnSp>
            <p:nvCxnSpPr>
              <p:cNvPr id="11" name="Straight Connector 21"/>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22"/>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23"/>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4" name="Straight Connector 24"/>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25"/>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6" name="Rectangle 29"/>
              <p:cNvSpPr/>
              <p:nvPr/>
            </p:nvSpPr>
            <p:spPr>
              <a:xfrm>
                <a:off x="920239" y="1822301"/>
                <a:ext cx="3565042" cy="538770"/>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17" name="Straight Connector 30"/>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798755" y="1799418"/>
                <a:ext cx="3547373" cy="444017"/>
              </a:xfrm>
              <a:prstGeom prst="rect">
                <a:avLst/>
              </a:prstGeom>
              <a:noFill/>
            </p:spPr>
            <p:txBody>
              <a:bodyPr wrap="square" rtlCol="0">
                <a:spAutoFit/>
              </a:bodyPr>
              <a:lstStyle/>
              <a:p>
                <a:r>
                  <a:rPr lang="en-US" sz="2800" dirty="0" smtClean="0">
                    <a:solidFill>
                      <a:schemeClr val="bg1"/>
                    </a:solidFill>
                    <a:latin typeface="Times New Roman"/>
                  </a:rPr>
                  <a:t>Bounding geometry</a:t>
                </a:r>
                <a:endParaRPr lang="en-US" sz="2800" dirty="0">
                  <a:solidFill>
                    <a:schemeClr val="bg1"/>
                  </a:solidFill>
                  <a:latin typeface="Times New Roman"/>
                </a:endParaRPr>
              </a:p>
            </p:txBody>
          </p:sp>
        </p:grpSp>
        <p:cxnSp>
          <p:nvCxnSpPr>
            <p:cNvPr id="8" name="Straight Connector 17"/>
            <p:cNvCxnSpPr>
              <a:stCxn id="9"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9" name="Rectangle 18"/>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Spatial Layout [</a:t>
              </a:r>
              <a:r>
                <a:rPr lang="en-US" sz="2400" dirty="0" err="1" smtClean="0">
                  <a:latin typeface="Times New Roman"/>
                </a:rPr>
                <a:t>Hedau</a:t>
              </a:r>
              <a:r>
                <a:rPr lang="en-US" sz="2400" dirty="0" smtClean="0">
                  <a:latin typeface="Times New Roman"/>
                </a:rPr>
                <a:t> et al. </a:t>
              </a:r>
              <a:r>
                <a:rPr lang="fr-FR" sz="2400" dirty="0" smtClean="0">
                  <a:latin typeface="Times New Roman"/>
                </a:rPr>
                <a:t>’</a:t>
              </a:r>
              <a:r>
                <a:rPr lang="en-US" sz="2400" dirty="0" smtClean="0">
                  <a:latin typeface="Times New Roman"/>
                </a:rPr>
                <a:t>09]</a:t>
              </a:r>
              <a:endParaRPr lang="en-US" sz="2400" dirty="0">
                <a:latin typeface="Times New Roman"/>
              </a:endParaRPr>
            </a:p>
          </p:txBody>
        </p:sp>
      </p:grpSp>
    </p:spTree>
    <p:extLst>
      <p:ext uri="{BB962C8B-B14F-4D97-AF65-F5344CB8AC3E}">
        <p14:creationId xmlns:p14="http://schemas.microsoft.com/office/powerpoint/2010/main" val="24010341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normAutofit/>
          </a:bodyPr>
          <a:lstStyle/>
          <a:p>
            <a:pPr>
              <a:lnSpc>
                <a:spcPct val="150000"/>
              </a:lnSpc>
            </a:pPr>
            <a:endParaRPr lang="en-US" altLang="ko-KR" sz="2000" dirty="0">
              <a:solidFill>
                <a:schemeClr val="bg1"/>
              </a:solidFill>
            </a:endParaRPr>
          </a:p>
        </p:txBody>
      </p:sp>
      <p:sp>
        <p:nvSpPr>
          <p:cNvPr id="5" name="슬라이드 번호 개체 틀 4"/>
          <p:cNvSpPr>
            <a:spLocks noGrp="1"/>
          </p:cNvSpPr>
          <p:nvPr>
            <p:ph type="sldNum" sz="quarter" idx="12"/>
          </p:nvPr>
        </p:nvSpPr>
        <p:spPr/>
        <p:txBody>
          <a:bodyPr/>
          <a:lstStyle/>
          <a:p>
            <a:fld id="{4D230F74-06F4-EE44-BF6A-76C85AA741E4}" type="slidenum">
              <a:rPr lang="en-US" spc="-150" smtClean="0"/>
              <a:pPr/>
              <a:t>6</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Scene authoring</a:t>
            </a:r>
            <a:endParaRPr lang="ko-KR" altLang="en-US" sz="4000" b="1" spc="-150" dirty="0" smtClean="0">
              <a:solidFill>
                <a:schemeClr val="bg1"/>
              </a:solidFill>
            </a:endParaRPr>
          </a:p>
        </p:txBody>
      </p:sp>
      <p:grpSp>
        <p:nvGrpSpPr>
          <p:cNvPr id="19" name="Group 49"/>
          <p:cNvGrpSpPr/>
          <p:nvPr/>
        </p:nvGrpSpPr>
        <p:grpSpPr>
          <a:xfrm>
            <a:off x="8728" y="967210"/>
            <a:ext cx="9135272" cy="6068167"/>
            <a:chOff x="7351" y="407357"/>
            <a:chExt cx="9135272" cy="6068167"/>
          </a:xfrm>
        </p:grpSpPr>
        <p:grpSp>
          <p:nvGrpSpPr>
            <p:cNvPr id="20" name="Group 50"/>
            <p:cNvGrpSpPr/>
            <p:nvPr/>
          </p:nvGrpSpPr>
          <p:grpSpPr>
            <a:xfrm>
              <a:off x="7351" y="407357"/>
              <a:ext cx="9135272" cy="6068167"/>
              <a:chOff x="777974" y="1291561"/>
              <a:chExt cx="7752408" cy="5149590"/>
            </a:xfrm>
          </p:grpSpPr>
          <p:pic>
            <p:nvPicPr>
              <p:cNvPr id="23" name="Picture 53" descr="orig.png"/>
              <p:cNvPicPr>
                <a:picLocks noChangeAspect="1"/>
              </p:cNvPicPr>
              <p:nvPr/>
            </p:nvPicPr>
            <p:blipFill>
              <a:blip r:embed="rId3"/>
              <a:stretch>
                <a:fillRect/>
              </a:stretch>
            </p:blipFill>
            <p:spPr>
              <a:xfrm>
                <a:off x="777974" y="1291561"/>
                <a:ext cx="7752407" cy="5148987"/>
              </a:xfrm>
              <a:prstGeom prst="rect">
                <a:avLst/>
              </a:prstGeom>
            </p:spPr>
          </p:pic>
          <p:cxnSp>
            <p:nvCxnSpPr>
              <p:cNvPr id="24" name="Straight Connector 54"/>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Connector 55"/>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Connector 56"/>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7" name="Straight Connector 61"/>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62"/>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9" name="Straight Connector 63"/>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30" name="Freeform 64"/>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1" name="Rectangle 66"/>
              <p:cNvSpPr/>
              <p:nvPr/>
            </p:nvSpPr>
            <p:spPr>
              <a:xfrm>
                <a:off x="920239" y="1822301"/>
                <a:ext cx="3565042" cy="1190718"/>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32" name="Straight Connector 69"/>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798755" y="1799418"/>
                <a:ext cx="3547373" cy="444017"/>
              </a:xfrm>
              <a:prstGeom prst="rect">
                <a:avLst/>
              </a:prstGeom>
              <a:noFill/>
            </p:spPr>
            <p:txBody>
              <a:bodyPr wrap="square" rtlCol="0">
                <a:spAutoFit/>
              </a:bodyPr>
              <a:lstStyle/>
              <a:p>
                <a:r>
                  <a:rPr lang="en-US" sz="2800" dirty="0" smtClean="0">
                    <a:solidFill>
                      <a:schemeClr val="bg1"/>
                    </a:solidFill>
                    <a:latin typeface="Times New Roman"/>
                  </a:rPr>
                  <a:t>Bounding geometry</a:t>
                </a:r>
                <a:endParaRPr lang="en-US" sz="2800" dirty="0">
                  <a:solidFill>
                    <a:schemeClr val="bg1"/>
                  </a:solidFill>
                  <a:latin typeface="Times New Roman"/>
                </a:endParaRPr>
              </a:p>
            </p:txBody>
          </p:sp>
          <p:sp>
            <p:nvSpPr>
              <p:cNvPr id="34" name="Rectangle 75"/>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35" name="Straight Connector 76"/>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800835" y="2335621"/>
                <a:ext cx="3321514" cy="444017"/>
              </a:xfrm>
              <a:prstGeom prst="rect">
                <a:avLst/>
              </a:prstGeom>
              <a:noFill/>
            </p:spPr>
            <p:txBody>
              <a:bodyPr wrap="square" rtlCol="0">
                <a:spAutoFit/>
              </a:bodyPr>
              <a:lstStyle/>
              <a:p>
                <a:r>
                  <a:rPr lang="en-US" sz="2800" dirty="0" smtClean="0">
                    <a:solidFill>
                      <a:schemeClr val="bg1"/>
                    </a:solidFill>
                    <a:latin typeface="Times New Roman"/>
                  </a:rPr>
                  <a:t>Supporting geometry</a:t>
                </a:r>
              </a:p>
            </p:txBody>
          </p:sp>
          <p:sp>
            <p:nvSpPr>
              <p:cNvPr id="37" name="Rectangle 83"/>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Manual input</a:t>
                </a:r>
                <a:endParaRPr lang="en-US" sz="2400" dirty="0">
                  <a:latin typeface="Times New Roman"/>
                </a:endParaRPr>
              </a:p>
            </p:txBody>
          </p:sp>
          <p:cxnSp>
            <p:nvCxnSpPr>
              <p:cNvPr id="38" name="Straight Connector 84"/>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cxnSp>
          <p:nvCxnSpPr>
            <p:cNvPr id="21" name="Straight Connector 51"/>
            <p:cNvCxnSpPr>
              <a:stCxn id="22"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22" name="Rectangle 52"/>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Spatial Layout [</a:t>
              </a:r>
              <a:r>
                <a:rPr lang="en-US" sz="2400" dirty="0" err="1" smtClean="0">
                  <a:latin typeface="Times New Roman"/>
                </a:rPr>
                <a:t>Hedau</a:t>
              </a:r>
              <a:r>
                <a:rPr lang="en-US" sz="2400" dirty="0" smtClean="0">
                  <a:latin typeface="Times New Roman"/>
                </a:rPr>
                <a:t> et al. </a:t>
              </a:r>
              <a:r>
                <a:rPr lang="fr-FR" sz="2400" dirty="0" smtClean="0">
                  <a:latin typeface="Times New Roman"/>
                </a:rPr>
                <a:t>’</a:t>
              </a:r>
              <a:r>
                <a:rPr lang="en-US" sz="2400" dirty="0" smtClean="0">
                  <a:latin typeface="Times New Roman"/>
                </a:rPr>
                <a:t>09]</a:t>
              </a:r>
              <a:endParaRPr lang="en-US" sz="2400" dirty="0">
                <a:latin typeface="Times New Roman"/>
              </a:endParaRPr>
            </a:p>
          </p:txBody>
        </p:sp>
      </p:grpSp>
    </p:spTree>
    <p:extLst>
      <p:ext uri="{BB962C8B-B14F-4D97-AF65-F5344CB8AC3E}">
        <p14:creationId xmlns:p14="http://schemas.microsoft.com/office/powerpoint/2010/main" val="9545238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normAutofit/>
          </a:bodyPr>
          <a:lstStyle/>
          <a:p>
            <a:pPr>
              <a:lnSpc>
                <a:spcPct val="150000"/>
              </a:lnSpc>
            </a:pPr>
            <a:endParaRPr lang="en-US" altLang="ko-KR" sz="2000" dirty="0">
              <a:solidFill>
                <a:schemeClr val="bg1"/>
              </a:solidFill>
            </a:endParaRPr>
          </a:p>
        </p:txBody>
      </p:sp>
      <p:sp>
        <p:nvSpPr>
          <p:cNvPr id="5" name="슬라이드 번호 개체 틀 4"/>
          <p:cNvSpPr>
            <a:spLocks noGrp="1"/>
          </p:cNvSpPr>
          <p:nvPr>
            <p:ph type="sldNum" sz="quarter" idx="12"/>
          </p:nvPr>
        </p:nvSpPr>
        <p:spPr/>
        <p:txBody>
          <a:bodyPr/>
          <a:lstStyle/>
          <a:p>
            <a:fld id="{4D230F74-06F4-EE44-BF6A-76C85AA741E4}" type="slidenum">
              <a:rPr lang="en-US" spc="-150" smtClean="0"/>
              <a:pPr/>
              <a:t>7</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Scene authoring</a:t>
            </a:r>
          </a:p>
        </p:txBody>
      </p:sp>
      <p:grpSp>
        <p:nvGrpSpPr>
          <p:cNvPr id="6" name="Group 27"/>
          <p:cNvGrpSpPr/>
          <p:nvPr/>
        </p:nvGrpSpPr>
        <p:grpSpPr>
          <a:xfrm>
            <a:off x="8728" y="967210"/>
            <a:ext cx="9135272" cy="6068167"/>
            <a:chOff x="7351" y="407357"/>
            <a:chExt cx="9135272" cy="6068167"/>
          </a:xfrm>
        </p:grpSpPr>
        <p:grpSp>
          <p:nvGrpSpPr>
            <p:cNvPr id="7" name="Group 33"/>
            <p:cNvGrpSpPr/>
            <p:nvPr/>
          </p:nvGrpSpPr>
          <p:grpSpPr>
            <a:xfrm>
              <a:off x="7351" y="407357"/>
              <a:ext cx="9135272" cy="6068167"/>
              <a:chOff x="777974" y="1291561"/>
              <a:chExt cx="7752408" cy="5149590"/>
            </a:xfrm>
          </p:grpSpPr>
          <p:pic>
            <p:nvPicPr>
              <p:cNvPr id="10" name="Picture 35" descr="orig.png"/>
              <p:cNvPicPr>
                <a:picLocks noChangeAspect="1"/>
              </p:cNvPicPr>
              <p:nvPr/>
            </p:nvPicPr>
            <p:blipFill>
              <a:blip r:embed="rId3"/>
              <a:stretch>
                <a:fillRect/>
              </a:stretch>
            </p:blipFill>
            <p:spPr>
              <a:xfrm>
                <a:off x="777974" y="1291561"/>
                <a:ext cx="7752407" cy="5148987"/>
              </a:xfrm>
              <a:prstGeom prst="rect">
                <a:avLst/>
              </a:prstGeom>
            </p:spPr>
          </p:pic>
          <p:cxnSp>
            <p:nvCxnSpPr>
              <p:cNvPr id="11" name="Straight Connector 36"/>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2" name="Straight Connector 37"/>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3" name="Straight Connector 38"/>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4" name="Straight Connector 39"/>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5" name="Straight Connector 40"/>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6" name="Straight Connector 41"/>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17" name="Freeform 42"/>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18" name="Picture 43" descr="segmatte.png"/>
              <p:cNvPicPr>
                <a:picLocks noChangeAspect="1"/>
              </p:cNvPicPr>
              <p:nvPr/>
            </p:nvPicPr>
            <p:blipFill>
              <a:blip r:embed="rId4"/>
              <a:stretch>
                <a:fillRect/>
              </a:stretch>
            </p:blipFill>
            <p:spPr>
              <a:xfrm>
                <a:off x="6382266" y="4103136"/>
                <a:ext cx="1761266" cy="1024215"/>
              </a:xfrm>
              <a:prstGeom prst="rect">
                <a:avLst/>
              </a:prstGeom>
            </p:spPr>
          </p:pic>
          <p:sp>
            <p:nvSpPr>
              <p:cNvPr id="19" name="Rectangle 46"/>
              <p:cNvSpPr/>
              <p:nvPr/>
            </p:nvSpPr>
            <p:spPr>
              <a:xfrm>
                <a:off x="920239" y="1822302"/>
                <a:ext cx="3565042" cy="1691862"/>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20" name="Straight Connector 47"/>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798755" y="1799418"/>
                <a:ext cx="3547373" cy="444017"/>
              </a:xfrm>
              <a:prstGeom prst="rect">
                <a:avLst/>
              </a:prstGeom>
              <a:noFill/>
            </p:spPr>
            <p:txBody>
              <a:bodyPr wrap="square" rtlCol="0">
                <a:spAutoFit/>
              </a:bodyPr>
              <a:lstStyle/>
              <a:p>
                <a:r>
                  <a:rPr lang="en-US" sz="2800" dirty="0" smtClean="0">
                    <a:solidFill>
                      <a:schemeClr val="bg1"/>
                    </a:solidFill>
                    <a:latin typeface="Times New Roman"/>
                  </a:rPr>
                  <a:t>Bounding geometry</a:t>
                </a:r>
                <a:endParaRPr lang="en-US" sz="2800" dirty="0">
                  <a:solidFill>
                    <a:schemeClr val="bg1"/>
                  </a:solidFill>
                  <a:latin typeface="Times New Roman"/>
                </a:endParaRPr>
              </a:p>
            </p:txBody>
          </p:sp>
          <p:sp>
            <p:nvSpPr>
              <p:cNvPr id="22" name="TextBox 21"/>
              <p:cNvSpPr txBox="1"/>
              <p:nvPr/>
            </p:nvSpPr>
            <p:spPr>
              <a:xfrm>
                <a:off x="1805007" y="2936086"/>
                <a:ext cx="3278386" cy="444017"/>
              </a:xfrm>
              <a:prstGeom prst="rect">
                <a:avLst/>
              </a:prstGeom>
              <a:noFill/>
            </p:spPr>
            <p:txBody>
              <a:bodyPr wrap="square" rtlCol="0">
                <a:spAutoFit/>
              </a:bodyPr>
              <a:lstStyle/>
              <a:p>
                <a:r>
                  <a:rPr lang="en-US" sz="2800" dirty="0" smtClean="0">
                    <a:solidFill>
                      <a:schemeClr val="bg1"/>
                    </a:solidFill>
                    <a:latin typeface="Times New Roman"/>
                  </a:rPr>
                  <a:t>Occluding geometry</a:t>
                </a:r>
              </a:p>
            </p:txBody>
          </p:sp>
          <p:pic>
            <p:nvPicPr>
              <p:cNvPr id="23" name="Picture 50" descr="segmatte.png"/>
              <p:cNvPicPr>
                <a:picLocks noChangeAspect="1"/>
              </p:cNvPicPr>
              <p:nvPr/>
            </p:nvPicPr>
            <p:blipFill>
              <a:blip r:embed="rId4"/>
              <a:stretch>
                <a:fillRect/>
              </a:stretch>
            </p:blipFill>
            <p:spPr>
              <a:xfrm>
                <a:off x="911366" y="2936086"/>
                <a:ext cx="893167" cy="519396"/>
              </a:xfrm>
              <a:prstGeom prst="rect">
                <a:avLst/>
              </a:prstGeom>
            </p:spPr>
          </p:pic>
          <p:sp>
            <p:nvSpPr>
              <p:cNvPr id="24" name="Rectangle 51"/>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25" name="Straight Connector 52"/>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800835" y="2335621"/>
                <a:ext cx="3321514" cy="444017"/>
              </a:xfrm>
              <a:prstGeom prst="rect">
                <a:avLst/>
              </a:prstGeom>
              <a:noFill/>
            </p:spPr>
            <p:txBody>
              <a:bodyPr wrap="square" rtlCol="0">
                <a:spAutoFit/>
              </a:bodyPr>
              <a:lstStyle/>
              <a:p>
                <a:r>
                  <a:rPr lang="en-US" sz="2800" dirty="0" smtClean="0">
                    <a:solidFill>
                      <a:schemeClr val="bg1"/>
                    </a:solidFill>
                    <a:latin typeface="Times New Roman"/>
                  </a:rPr>
                  <a:t>Supporting geometry</a:t>
                </a:r>
              </a:p>
            </p:txBody>
          </p:sp>
          <p:sp>
            <p:nvSpPr>
              <p:cNvPr id="27" name="Rectangle 56"/>
              <p:cNvSpPr/>
              <p:nvPr/>
            </p:nvSpPr>
            <p:spPr>
              <a:xfrm>
                <a:off x="4617994" y="3514163"/>
                <a:ext cx="2060188" cy="794709"/>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Spectral matting[Levin et al. </a:t>
                </a:r>
                <a:r>
                  <a:rPr lang="fr-FR" sz="2400" dirty="0" smtClean="0">
                    <a:latin typeface="Times New Roman"/>
                  </a:rPr>
                  <a:t>’</a:t>
                </a:r>
                <a:r>
                  <a:rPr lang="en-US" sz="2400" dirty="0" smtClean="0">
                    <a:latin typeface="Times New Roman"/>
                  </a:rPr>
                  <a:t>09]</a:t>
                </a:r>
                <a:endParaRPr lang="en-US" sz="2400" dirty="0">
                  <a:latin typeface="Times New Roman"/>
                </a:endParaRPr>
              </a:p>
            </p:txBody>
          </p:sp>
          <p:cxnSp>
            <p:nvCxnSpPr>
              <p:cNvPr id="28" name="Straight Connector 61"/>
              <p:cNvCxnSpPr/>
              <p:nvPr/>
            </p:nvCxnSpPr>
            <p:spPr>
              <a:xfrm>
                <a:off x="6678183" y="3911518"/>
                <a:ext cx="494872" cy="50981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29" name="Rectangle 62"/>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Manual input</a:t>
                </a:r>
                <a:endParaRPr lang="en-US" sz="2400" dirty="0">
                  <a:latin typeface="Times New Roman"/>
                </a:endParaRPr>
              </a:p>
            </p:txBody>
          </p:sp>
          <p:cxnSp>
            <p:nvCxnSpPr>
              <p:cNvPr id="30" name="Straight Connector 63"/>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cxnSp>
          <p:nvCxnSpPr>
            <p:cNvPr id="8" name="Straight Connector 29"/>
            <p:cNvCxnSpPr>
              <a:stCxn id="9"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9" name="Rectangle 32"/>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Spatial Layout [</a:t>
              </a:r>
              <a:r>
                <a:rPr lang="en-US" sz="2400" dirty="0" err="1" smtClean="0">
                  <a:latin typeface="Times New Roman"/>
                </a:rPr>
                <a:t>Hedau</a:t>
              </a:r>
              <a:r>
                <a:rPr lang="en-US" sz="2400" dirty="0" smtClean="0">
                  <a:latin typeface="Times New Roman"/>
                </a:rPr>
                <a:t> et al. </a:t>
              </a:r>
              <a:r>
                <a:rPr lang="fr-FR" sz="2400" dirty="0" smtClean="0">
                  <a:latin typeface="Times New Roman"/>
                </a:rPr>
                <a:t>’</a:t>
              </a:r>
              <a:r>
                <a:rPr lang="en-US" sz="2400" dirty="0" smtClean="0">
                  <a:latin typeface="Times New Roman"/>
                </a:rPr>
                <a:t>09]</a:t>
              </a:r>
              <a:endParaRPr lang="en-US" sz="2400" dirty="0">
                <a:latin typeface="Times New Roman"/>
              </a:endParaRPr>
            </a:p>
          </p:txBody>
        </p:sp>
      </p:grpSp>
    </p:spTree>
    <p:extLst>
      <p:ext uri="{BB962C8B-B14F-4D97-AF65-F5344CB8AC3E}">
        <p14:creationId xmlns:p14="http://schemas.microsoft.com/office/powerpoint/2010/main" val="41127876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normAutofit/>
          </a:bodyPr>
          <a:lstStyle/>
          <a:p>
            <a:pPr>
              <a:lnSpc>
                <a:spcPct val="150000"/>
              </a:lnSpc>
            </a:pPr>
            <a:endParaRPr lang="en-US" altLang="ko-KR" sz="2000" dirty="0">
              <a:solidFill>
                <a:schemeClr val="bg1"/>
              </a:solidFill>
            </a:endParaRPr>
          </a:p>
        </p:txBody>
      </p:sp>
      <p:sp>
        <p:nvSpPr>
          <p:cNvPr id="5" name="슬라이드 번호 개체 틀 4"/>
          <p:cNvSpPr>
            <a:spLocks noGrp="1"/>
          </p:cNvSpPr>
          <p:nvPr>
            <p:ph type="sldNum" sz="quarter" idx="12"/>
          </p:nvPr>
        </p:nvSpPr>
        <p:spPr/>
        <p:txBody>
          <a:bodyPr/>
          <a:lstStyle/>
          <a:p>
            <a:fld id="{4D230F74-06F4-EE44-BF6A-76C85AA741E4}" type="slidenum">
              <a:rPr lang="en-US" spc="-150" smtClean="0"/>
              <a:pPr/>
              <a:t>8</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Scene authoring</a:t>
            </a:r>
          </a:p>
        </p:txBody>
      </p:sp>
      <p:grpSp>
        <p:nvGrpSpPr>
          <p:cNvPr id="31" name="Group 34"/>
          <p:cNvGrpSpPr/>
          <p:nvPr/>
        </p:nvGrpSpPr>
        <p:grpSpPr>
          <a:xfrm>
            <a:off x="0" y="506242"/>
            <a:ext cx="9154567" cy="6528386"/>
            <a:chOff x="-11944" y="0"/>
            <a:chExt cx="9154567" cy="6528386"/>
          </a:xfrm>
        </p:grpSpPr>
        <p:grpSp>
          <p:nvGrpSpPr>
            <p:cNvPr id="32" name="Group 12"/>
            <p:cNvGrpSpPr/>
            <p:nvPr/>
          </p:nvGrpSpPr>
          <p:grpSpPr>
            <a:xfrm>
              <a:off x="-11944" y="0"/>
              <a:ext cx="9154567" cy="6528386"/>
              <a:chOff x="-11944" y="0"/>
              <a:chExt cx="9154567" cy="6528386"/>
            </a:xfrm>
          </p:grpSpPr>
          <p:grpSp>
            <p:nvGrpSpPr>
              <p:cNvPr id="35" name="Group 1"/>
              <p:cNvGrpSpPr/>
              <p:nvPr/>
            </p:nvGrpSpPr>
            <p:grpSpPr>
              <a:xfrm>
                <a:off x="-11944" y="404194"/>
                <a:ext cx="9154567" cy="6124192"/>
                <a:chOff x="761600" y="1288877"/>
                <a:chExt cx="7768782" cy="5197134"/>
              </a:xfrm>
            </p:grpSpPr>
            <p:pic>
              <p:nvPicPr>
                <p:cNvPr id="37" name="Picture 57" descr="orig.png"/>
                <p:cNvPicPr>
                  <a:picLocks noChangeAspect="1"/>
                </p:cNvPicPr>
                <p:nvPr/>
              </p:nvPicPr>
              <p:blipFill>
                <a:blip r:embed="rId3"/>
                <a:stretch>
                  <a:fillRect/>
                </a:stretch>
              </p:blipFill>
              <p:spPr>
                <a:xfrm>
                  <a:off x="761600" y="1337024"/>
                  <a:ext cx="7752407" cy="5148987"/>
                </a:xfrm>
                <a:prstGeom prst="rect">
                  <a:avLst/>
                </a:prstGeom>
              </p:spPr>
            </p:pic>
            <p:cxnSp>
              <p:nvCxnSpPr>
                <p:cNvPr id="38" name="Straight Connector 58"/>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9" name="Straight Connector 59"/>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0" name="Straight Connector 60"/>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1" name="Straight Connector 67"/>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2" name="Straight Connector 68"/>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3" name="Straight Connector 71"/>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44" name="Freeform 72"/>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45" name="Picture 73" descr="segmatte.png"/>
                <p:cNvPicPr>
                  <a:picLocks noChangeAspect="1"/>
                </p:cNvPicPr>
                <p:nvPr/>
              </p:nvPicPr>
              <p:blipFill>
                <a:blip r:embed="rId4"/>
                <a:stretch>
                  <a:fillRect/>
                </a:stretch>
              </p:blipFill>
              <p:spPr>
                <a:xfrm>
                  <a:off x="6382266" y="4103136"/>
                  <a:ext cx="1761266" cy="1024215"/>
                </a:xfrm>
                <a:prstGeom prst="rect">
                  <a:avLst/>
                </a:prstGeom>
              </p:spPr>
            </p:pic>
            <p:sp>
              <p:nvSpPr>
                <p:cNvPr id="46" name="Freeform 74"/>
                <p:cNvSpPr/>
                <p:nvPr/>
              </p:nvSpPr>
              <p:spPr>
                <a:xfrm>
                  <a:off x="6346352" y="1295372"/>
                  <a:ext cx="1358411" cy="394937"/>
                </a:xfrm>
                <a:custGeom>
                  <a:avLst/>
                  <a:gdLst>
                    <a:gd name="connsiteX0" fmla="*/ 0 w 1200128"/>
                    <a:gd name="connsiteY0" fmla="*/ 265178 h 348919"/>
                    <a:gd name="connsiteX1" fmla="*/ 153505 w 1200128"/>
                    <a:gd name="connsiteY1" fmla="*/ 348919 h 348919"/>
                    <a:gd name="connsiteX2" fmla="*/ 1200128 w 1200128"/>
                    <a:gd name="connsiteY2" fmla="*/ 0 h 348919"/>
                    <a:gd name="connsiteX3" fmla="*/ 851254 w 1200128"/>
                    <a:gd name="connsiteY3" fmla="*/ 13957 h 348919"/>
                    <a:gd name="connsiteX4" fmla="*/ 0 w 120012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28" h="348919">
                      <a:moveTo>
                        <a:pt x="0" y="265178"/>
                      </a:moveTo>
                      <a:lnTo>
                        <a:pt x="153505" y="348919"/>
                      </a:lnTo>
                      <a:lnTo>
                        <a:pt x="1200128" y="0"/>
                      </a:lnTo>
                      <a:lnTo>
                        <a:pt x="851254" y="13957"/>
                      </a:lnTo>
                      <a:lnTo>
                        <a:pt x="0"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Freeform 75"/>
                <p:cNvSpPr/>
                <p:nvPr/>
              </p:nvSpPr>
              <p:spPr>
                <a:xfrm>
                  <a:off x="3361006" y="1311170"/>
                  <a:ext cx="1705912" cy="394937"/>
                </a:xfrm>
                <a:custGeom>
                  <a:avLst/>
                  <a:gdLst>
                    <a:gd name="connsiteX0" fmla="*/ 1507138 w 1507138"/>
                    <a:gd name="connsiteY0" fmla="*/ 265178 h 348919"/>
                    <a:gd name="connsiteX1" fmla="*/ 1409453 w 1507138"/>
                    <a:gd name="connsiteY1" fmla="*/ 348919 h 348919"/>
                    <a:gd name="connsiteX2" fmla="*/ 0 w 1507138"/>
                    <a:gd name="connsiteY2" fmla="*/ 0 h 348919"/>
                    <a:gd name="connsiteX3" fmla="*/ 460514 w 1507138"/>
                    <a:gd name="connsiteY3" fmla="*/ 0 h 348919"/>
                    <a:gd name="connsiteX4" fmla="*/ 1507138 w 150713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38" h="348919">
                      <a:moveTo>
                        <a:pt x="1507138" y="265178"/>
                      </a:moveTo>
                      <a:lnTo>
                        <a:pt x="1409453" y="348919"/>
                      </a:lnTo>
                      <a:lnTo>
                        <a:pt x="0" y="0"/>
                      </a:lnTo>
                      <a:lnTo>
                        <a:pt x="460514" y="0"/>
                      </a:lnTo>
                      <a:lnTo>
                        <a:pt x="1507138"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77"/>
                <p:cNvSpPr/>
                <p:nvPr/>
              </p:nvSpPr>
              <p:spPr>
                <a:xfrm>
                  <a:off x="920239" y="1822301"/>
                  <a:ext cx="3565042" cy="2089217"/>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49" name="Straight Connector 78"/>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1798755" y="1799418"/>
                  <a:ext cx="3547373" cy="444017"/>
                </a:xfrm>
                <a:prstGeom prst="rect">
                  <a:avLst/>
                </a:prstGeom>
                <a:noFill/>
              </p:spPr>
              <p:txBody>
                <a:bodyPr wrap="square" rtlCol="0">
                  <a:spAutoFit/>
                </a:bodyPr>
                <a:lstStyle/>
                <a:p>
                  <a:r>
                    <a:rPr lang="en-US" sz="2800" dirty="0" smtClean="0">
                      <a:solidFill>
                        <a:schemeClr val="bg1"/>
                      </a:solidFill>
                      <a:latin typeface="Times New Roman"/>
                    </a:rPr>
                    <a:t>Bounding geometry</a:t>
                  </a:r>
                  <a:endParaRPr lang="en-US" sz="2800" dirty="0">
                    <a:solidFill>
                      <a:schemeClr val="bg1"/>
                    </a:solidFill>
                    <a:latin typeface="Times New Roman"/>
                  </a:endParaRPr>
                </a:p>
              </p:txBody>
            </p:sp>
            <p:sp>
              <p:nvSpPr>
                <p:cNvPr id="51" name="TextBox 50"/>
                <p:cNvSpPr txBox="1"/>
                <p:nvPr/>
              </p:nvSpPr>
              <p:spPr>
                <a:xfrm>
                  <a:off x="1805007" y="2936086"/>
                  <a:ext cx="3278386" cy="444017"/>
                </a:xfrm>
                <a:prstGeom prst="rect">
                  <a:avLst/>
                </a:prstGeom>
                <a:noFill/>
              </p:spPr>
              <p:txBody>
                <a:bodyPr wrap="square" rtlCol="0">
                  <a:spAutoFit/>
                </a:bodyPr>
                <a:lstStyle/>
                <a:p>
                  <a:r>
                    <a:rPr lang="en-US" sz="2800" dirty="0" smtClean="0">
                      <a:solidFill>
                        <a:schemeClr val="bg1"/>
                      </a:solidFill>
                      <a:latin typeface="Times New Roman"/>
                    </a:rPr>
                    <a:t>Occluding geometry</a:t>
                  </a:r>
                </a:p>
              </p:txBody>
            </p:sp>
            <p:pic>
              <p:nvPicPr>
                <p:cNvPr id="52" name="Picture 81" descr="segmatte.png"/>
                <p:cNvPicPr>
                  <a:picLocks noChangeAspect="1"/>
                </p:cNvPicPr>
                <p:nvPr/>
              </p:nvPicPr>
              <p:blipFill>
                <a:blip r:embed="rId4"/>
                <a:stretch>
                  <a:fillRect/>
                </a:stretch>
              </p:blipFill>
              <p:spPr>
                <a:xfrm>
                  <a:off x="911366" y="2936086"/>
                  <a:ext cx="893167" cy="519396"/>
                </a:xfrm>
                <a:prstGeom prst="rect">
                  <a:avLst/>
                </a:prstGeom>
              </p:spPr>
            </p:pic>
            <p:sp>
              <p:nvSpPr>
                <p:cNvPr id="53" name="Rectangle 87"/>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54" name="Straight Connector 88"/>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1800835" y="2335621"/>
                  <a:ext cx="3321514" cy="444017"/>
                </a:xfrm>
                <a:prstGeom prst="rect">
                  <a:avLst/>
                </a:prstGeom>
                <a:noFill/>
              </p:spPr>
              <p:txBody>
                <a:bodyPr wrap="square" rtlCol="0">
                  <a:spAutoFit/>
                </a:bodyPr>
                <a:lstStyle/>
                <a:p>
                  <a:r>
                    <a:rPr lang="en-US" sz="2800" dirty="0" smtClean="0">
                      <a:solidFill>
                        <a:schemeClr val="bg1"/>
                      </a:solidFill>
                      <a:latin typeface="Times New Roman"/>
                    </a:rPr>
                    <a:t>Supporting geometry</a:t>
                  </a:r>
                </a:p>
              </p:txBody>
            </p:sp>
            <p:sp>
              <p:nvSpPr>
                <p:cNvPr id="56" name="TextBox 55"/>
                <p:cNvSpPr txBox="1"/>
                <p:nvPr/>
              </p:nvSpPr>
              <p:spPr>
                <a:xfrm>
                  <a:off x="1813642" y="3432957"/>
                  <a:ext cx="3278386" cy="444017"/>
                </a:xfrm>
                <a:prstGeom prst="rect">
                  <a:avLst/>
                </a:prstGeom>
                <a:noFill/>
              </p:spPr>
              <p:txBody>
                <a:bodyPr wrap="square" rtlCol="0">
                  <a:spAutoFit/>
                </a:bodyPr>
                <a:lstStyle/>
                <a:p>
                  <a:r>
                    <a:rPr lang="en-US" sz="2800" dirty="0" smtClean="0">
                      <a:solidFill>
                        <a:schemeClr val="bg1"/>
                      </a:solidFill>
                      <a:latin typeface="Times New Roman"/>
                    </a:rPr>
                    <a:t>Light sources</a:t>
                  </a:r>
                </a:p>
              </p:txBody>
            </p:sp>
            <p:sp>
              <p:nvSpPr>
                <p:cNvPr id="57" name="Rectangle 91"/>
                <p:cNvSpPr/>
                <p:nvPr/>
              </p:nvSpPr>
              <p:spPr>
                <a:xfrm>
                  <a:off x="1095735" y="3570216"/>
                  <a:ext cx="562267" cy="166012"/>
                </a:xfrm>
                <a:prstGeom prst="rect">
                  <a:avLst/>
                </a:prstGeom>
                <a:solidFill>
                  <a:srgbClr val="00FFFF"/>
                </a:solidFill>
                <a:ln w="12700">
                  <a:solidFill>
                    <a:srgbClr val="FFFF00"/>
                  </a:solidFill>
                </a:ln>
              </p:spPr>
              <p:style>
                <a:lnRef idx="1">
                  <a:schemeClr val="accent1"/>
                </a:lnRef>
                <a:fillRef idx="3">
                  <a:schemeClr val="accent1"/>
                </a:fillRef>
                <a:effectRef idx="2">
                  <a:schemeClr val="accent1"/>
                </a:effectRef>
                <a:fontRef idx="minor">
                  <a:schemeClr val="lt1"/>
                </a:fontRef>
              </p:style>
            </p:sp>
            <p:sp>
              <p:nvSpPr>
                <p:cNvPr id="58" name="Rectangle 22"/>
                <p:cNvSpPr/>
                <p:nvPr/>
              </p:nvSpPr>
              <p:spPr>
                <a:xfrm>
                  <a:off x="4617994" y="3514163"/>
                  <a:ext cx="2060188" cy="794709"/>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Spectral matting[Levin et al. </a:t>
                  </a:r>
                  <a:r>
                    <a:rPr lang="fr-FR" sz="2400" dirty="0" smtClean="0">
                      <a:latin typeface="Times New Roman"/>
                    </a:rPr>
                    <a:t>’</a:t>
                  </a:r>
                  <a:r>
                    <a:rPr lang="en-US" sz="2400" dirty="0" smtClean="0">
                      <a:latin typeface="Times New Roman"/>
                    </a:rPr>
                    <a:t>09]</a:t>
                  </a:r>
                  <a:endParaRPr lang="en-US" sz="2400" dirty="0">
                    <a:latin typeface="Times New Roman"/>
                  </a:endParaRPr>
                </a:p>
              </p:txBody>
            </p:sp>
            <p:cxnSp>
              <p:nvCxnSpPr>
                <p:cNvPr id="60" name="Straight Connector 23"/>
                <p:cNvCxnSpPr/>
                <p:nvPr/>
              </p:nvCxnSpPr>
              <p:spPr>
                <a:xfrm>
                  <a:off x="6678183" y="3911518"/>
                  <a:ext cx="494872" cy="50981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61" name="Rectangle 30"/>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Manual input</a:t>
                  </a:r>
                  <a:endParaRPr lang="en-US" sz="2400" dirty="0">
                    <a:latin typeface="Times New Roman"/>
                  </a:endParaRPr>
                </a:p>
              </p:txBody>
            </p:sp>
            <p:cxnSp>
              <p:nvCxnSpPr>
                <p:cNvPr id="62" name="Straight Connector 31"/>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3" name="Straight Connector 93"/>
                <p:cNvCxnSpPr/>
                <p:nvPr/>
              </p:nvCxnSpPr>
              <p:spPr>
                <a:xfrm>
                  <a:off x="6004458" y="1288877"/>
                  <a:ext cx="558330" cy="246366"/>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4" name="Straight Connector 94"/>
                <p:cNvCxnSpPr/>
                <p:nvPr/>
              </p:nvCxnSpPr>
              <p:spPr>
                <a:xfrm flipH="1">
                  <a:off x="4617994" y="1288877"/>
                  <a:ext cx="465399" cy="23885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sp>
            <p:nvSpPr>
              <p:cNvPr id="36" name="Rectangle 92"/>
              <p:cNvSpPr/>
              <p:nvPr/>
            </p:nvSpPr>
            <p:spPr>
              <a:xfrm>
                <a:off x="4710812" y="0"/>
                <a:ext cx="1967184" cy="404194"/>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Manual input</a:t>
                </a:r>
                <a:endParaRPr lang="en-US" sz="2400" dirty="0">
                  <a:latin typeface="Times New Roman"/>
                </a:endParaRPr>
              </a:p>
            </p:txBody>
          </p:sp>
        </p:grpSp>
        <p:cxnSp>
          <p:nvCxnSpPr>
            <p:cNvPr id="33" name="Straight Connector 19"/>
            <p:cNvCxnSpPr>
              <a:stCxn id="34"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4" name="Rectangle 3"/>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Times New Roman"/>
                </a:rPr>
                <a:t>Spatial Layout [</a:t>
              </a:r>
              <a:r>
                <a:rPr lang="en-US" sz="2400" dirty="0" err="1" smtClean="0">
                  <a:latin typeface="Times New Roman"/>
                </a:rPr>
                <a:t>Hedau</a:t>
              </a:r>
              <a:r>
                <a:rPr lang="en-US" sz="2400" dirty="0" smtClean="0">
                  <a:latin typeface="Times New Roman"/>
                </a:rPr>
                <a:t> et al. </a:t>
              </a:r>
              <a:r>
                <a:rPr lang="fr-FR" sz="2400" dirty="0" smtClean="0">
                  <a:latin typeface="Times New Roman"/>
                </a:rPr>
                <a:t>’</a:t>
              </a:r>
              <a:r>
                <a:rPr lang="en-US" sz="2400" dirty="0" smtClean="0">
                  <a:latin typeface="Times New Roman"/>
                </a:rPr>
                <a:t>09]</a:t>
              </a:r>
              <a:endParaRPr lang="en-US" sz="2400" dirty="0">
                <a:latin typeface="Times New Roman"/>
              </a:endParaRPr>
            </a:p>
          </p:txBody>
        </p:sp>
      </p:grpSp>
    </p:spTree>
    <p:extLst>
      <p:ext uri="{BB962C8B-B14F-4D97-AF65-F5344CB8AC3E}">
        <p14:creationId xmlns:p14="http://schemas.microsoft.com/office/powerpoint/2010/main" val="17272913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p:txBody>
          <a:bodyPr>
            <a:normAutofit/>
          </a:bodyPr>
          <a:lstStyle/>
          <a:p>
            <a:pPr>
              <a:lnSpc>
                <a:spcPct val="150000"/>
              </a:lnSpc>
            </a:pPr>
            <a:endParaRPr lang="en-US" altLang="ko-KR" sz="2000" dirty="0">
              <a:solidFill>
                <a:schemeClr val="bg1"/>
              </a:solidFill>
            </a:endParaRPr>
          </a:p>
        </p:txBody>
      </p:sp>
      <p:sp>
        <p:nvSpPr>
          <p:cNvPr id="5" name="슬라이드 번호 개체 틀 4"/>
          <p:cNvSpPr>
            <a:spLocks noGrp="1"/>
          </p:cNvSpPr>
          <p:nvPr>
            <p:ph type="sldNum" sz="quarter" idx="12"/>
          </p:nvPr>
        </p:nvSpPr>
        <p:spPr/>
        <p:txBody>
          <a:bodyPr/>
          <a:lstStyle/>
          <a:p>
            <a:fld id="{4D230F74-06F4-EE44-BF6A-76C85AA741E4}" type="slidenum">
              <a:rPr lang="en-US" spc="-150" smtClean="0"/>
              <a:pPr/>
              <a:t>9</a:t>
            </a:fld>
            <a:endParaRPr lang="en-US" spc="-150"/>
          </a:p>
        </p:txBody>
      </p:sp>
      <p:sp>
        <p:nvSpPr>
          <p:cNvPr id="59" name="오각형 58"/>
          <p:cNvSpPr/>
          <p:nvPr/>
        </p:nvSpPr>
        <p:spPr>
          <a:xfrm>
            <a:off x="0" y="321495"/>
            <a:ext cx="4519246" cy="613334"/>
          </a:xfrm>
          <a:prstGeom prst="homePlate">
            <a:avLst/>
          </a:prstGeom>
          <a:solidFill>
            <a:schemeClr val="accent4"/>
          </a:solidFill>
          <a:ln w="12700" cmpd="sng">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ko-KR" sz="4000" b="1" spc="-150" dirty="0" smtClean="0">
                <a:solidFill>
                  <a:schemeClr val="bg1"/>
                </a:solidFill>
              </a:rPr>
              <a:t>Scene authoring</a:t>
            </a:r>
          </a:p>
        </p:txBody>
      </p:sp>
      <p:grpSp>
        <p:nvGrpSpPr>
          <p:cNvPr id="6" name="Group 4"/>
          <p:cNvGrpSpPr/>
          <p:nvPr/>
        </p:nvGrpSpPr>
        <p:grpSpPr>
          <a:xfrm>
            <a:off x="0" y="934829"/>
            <a:ext cx="9144000" cy="6109098"/>
            <a:chOff x="776494" y="1291561"/>
            <a:chExt cx="7753887" cy="5180365"/>
          </a:xfrm>
        </p:grpSpPr>
        <p:pic>
          <p:nvPicPr>
            <p:cNvPr id="7" name="Picture 19" descr="orig.png"/>
            <p:cNvPicPr>
              <a:picLocks noChangeAspect="1"/>
            </p:cNvPicPr>
            <p:nvPr/>
          </p:nvPicPr>
          <p:blipFill>
            <a:blip r:embed="rId3"/>
            <a:stretch>
              <a:fillRect/>
            </a:stretch>
          </p:blipFill>
          <p:spPr>
            <a:xfrm>
              <a:off x="777974" y="1291561"/>
              <a:ext cx="7752407" cy="5148987"/>
            </a:xfrm>
            <a:prstGeom prst="rect">
              <a:avLst/>
            </a:prstGeom>
          </p:spPr>
        </p:pic>
        <p:grpSp>
          <p:nvGrpSpPr>
            <p:cNvPr id="8" name="Group 2"/>
            <p:cNvGrpSpPr/>
            <p:nvPr/>
          </p:nvGrpSpPr>
          <p:grpSpPr>
            <a:xfrm>
              <a:off x="776494" y="1308527"/>
              <a:ext cx="7753887" cy="5163399"/>
              <a:chOff x="1164824" y="1585913"/>
              <a:chExt cx="6849093" cy="4560887"/>
            </a:xfrm>
          </p:grpSpPr>
          <p:sp>
            <p:nvSpPr>
              <p:cNvPr id="12" name="Rectangle 89"/>
              <p:cNvSpPr/>
              <p:nvPr/>
            </p:nvSpPr>
            <p:spPr>
              <a:xfrm>
                <a:off x="1177524" y="1585913"/>
                <a:ext cx="6825147" cy="4560887"/>
              </a:xfrm>
              <a:prstGeom prst="rect">
                <a:avLst/>
              </a:prstGeom>
              <a:gradFill>
                <a:gsLst>
                  <a:gs pos="0">
                    <a:srgbClr val="FF0000">
                      <a:alpha val="60000"/>
                    </a:srgbClr>
                  </a:gs>
                  <a:gs pos="100000">
                    <a:srgbClr val="FF0000">
                      <a:alpha val="40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61"/>
              <p:cNvCxnSpPr/>
              <p:nvPr/>
            </p:nvCxnSpPr>
            <p:spPr>
              <a:xfrm flipV="1">
                <a:off x="1164824" y="5162384"/>
                <a:ext cx="4729232" cy="843358"/>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4" name="Straight Connector 62"/>
              <p:cNvCxnSpPr/>
              <p:nvPr/>
            </p:nvCxnSpPr>
            <p:spPr>
              <a:xfrm rot="5400000">
                <a:off x="4637804" y="3905599"/>
                <a:ext cx="2512505" cy="1065"/>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5" name="Straight Connector 64"/>
              <p:cNvCxnSpPr/>
              <p:nvPr/>
            </p:nvCxnSpPr>
            <p:spPr>
              <a:xfrm flipV="1">
                <a:off x="5894589" y="2240445"/>
                <a:ext cx="2119327" cy="409434"/>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16" name="Straight Connector 65"/>
              <p:cNvCxnSpPr/>
              <p:nvPr/>
            </p:nvCxnSpPr>
            <p:spPr>
              <a:xfrm>
                <a:off x="1164824" y="1925250"/>
                <a:ext cx="4729765" cy="724628"/>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777028" y="2844686"/>
                <a:ext cx="3134031" cy="714651"/>
              </a:xfrm>
              <a:prstGeom prst="rect">
                <a:avLst/>
              </a:prstGeom>
              <a:noFill/>
            </p:spPr>
            <p:txBody>
              <a:bodyPr wrap="square" rtlCol="0">
                <a:spAutoFit/>
              </a:bodyPr>
              <a:lstStyle/>
              <a:p>
                <a:pPr algn="ctr"/>
                <a:r>
                  <a:rPr lang="en-US" sz="2800" dirty="0" smtClean="0">
                    <a:solidFill>
                      <a:schemeClr val="bg1"/>
                    </a:solidFill>
                    <a:latin typeface="Times New Roman"/>
                  </a:rPr>
                  <a:t>Textured billboard</a:t>
                </a:r>
              </a:p>
              <a:p>
                <a:pPr algn="ctr"/>
                <a:r>
                  <a:rPr lang="en-US" sz="2800" dirty="0" smtClean="0">
                    <a:solidFill>
                      <a:schemeClr val="bg1"/>
                    </a:solidFill>
                    <a:latin typeface="Times New Roman"/>
                  </a:rPr>
                  <a:t>(with transparency)</a:t>
                </a:r>
                <a:endParaRPr lang="en-US" sz="2800" dirty="0">
                  <a:solidFill>
                    <a:schemeClr val="bg1"/>
                  </a:solidFill>
                  <a:latin typeface="Times New Roman"/>
                </a:endParaRPr>
              </a:p>
            </p:txBody>
          </p:sp>
          <p:sp>
            <p:nvSpPr>
              <p:cNvPr id="18" name="Right Arrow 87"/>
              <p:cNvSpPr/>
              <p:nvPr/>
            </p:nvSpPr>
            <p:spPr>
              <a:xfrm rot="4332979">
                <a:off x="6314261" y="3783164"/>
                <a:ext cx="757217" cy="359410"/>
              </a:xfrm>
              <a:prstGeom prst="rightArrow">
                <a:avLst/>
              </a:prstGeom>
              <a:gradFill>
                <a:gsLst>
                  <a:gs pos="0">
                    <a:srgbClr val="00FF00"/>
                  </a:gs>
                  <a:gs pos="100000">
                    <a:srgbClr val="00A400"/>
                  </a:gs>
                </a:gsLst>
              </a:gradFill>
              <a:ln>
                <a:solidFill>
                  <a:srgbClr val="00FF00"/>
                </a:solidFill>
              </a:ln>
            </p:spPr>
            <p:style>
              <a:lnRef idx="1">
                <a:schemeClr val="accent1"/>
              </a:lnRef>
              <a:fillRef idx="3">
                <a:schemeClr val="accent1"/>
              </a:fillRef>
              <a:effectRef idx="2">
                <a:schemeClr val="accent1"/>
              </a:effectRef>
              <a:fontRef idx="minor">
                <a:schemeClr val="lt1"/>
              </a:fontRef>
            </p:style>
          </p:sp>
          <p:sp>
            <p:nvSpPr>
              <p:cNvPr id="19" name="TextBox 18"/>
              <p:cNvSpPr txBox="1"/>
              <p:nvPr/>
            </p:nvSpPr>
            <p:spPr>
              <a:xfrm>
                <a:off x="1351155" y="3268917"/>
                <a:ext cx="2738246" cy="391905"/>
              </a:xfrm>
              <a:prstGeom prst="rect">
                <a:avLst/>
              </a:prstGeom>
              <a:noFill/>
            </p:spPr>
            <p:txBody>
              <a:bodyPr wrap="square" rtlCol="0">
                <a:spAutoFit/>
              </a:bodyPr>
              <a:lstStyle/>
              <a:p>
                <a:pPr algn="ctr"/>
                <a:r>
                  <a:rPr lang="en-US" sz="2800" dirty="0" smtClean="0">
                    <a:solidFill>
                      <a:schemeClr val="bg1"/>
                    </a:solidFill>
                    <a:latin typeface="Times New Roman"/>
                  </a:rPr>
                  <a:t>Bounding </a:t>
                </a:r>
                <a:r>
                  <a:rPr lang="en-US" sz="2800" dirty="0" err="1" smtClean="0">
                    <a:solidFill>
                      <a:schemeClr val="bg1"/>
                    </a:solidFill>
                    <a:latin typeface="Times New Roman"/>
                  </a:rPr>
                  <a:t>cuboid</a:t>
                </a:r>
                <a:endParaRPr lang="en-US" sz="2800" dirty="0">
                  <a:solidFill>
                    <a:schemeClr val="bg1"/>
                  </a:solidFill>
                  <a:latin typeface="Times New Roman"/>
                </a:endParaRPr>
              </a:p>
            </p:txBody>
          </p:sp>
          <p:cxnSp>
            <p:nvCxnSpPr>
              <p:cNvPr id="20" name="Straight Connector 63"/>
              <p:cNvCxnSpPr/>
              <p:nvPr/>
            </p:nvCxnSpPr>
            <p:spPr>
              <a:xfrm rot="10800000">
                <a:off x="5893524" y="5162916"/>
                <a:ext cx="2120393" cy="527631"/>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21" name="Freeform 94"/>
              <p:cNvSpPr/>
              <p:nvPr/>
            </p:nvSpPr>
            <p:spPr>
              <a:xfrm>
                <a:off x="3662138" y="4645025"/>
                <a:ext cx="3999137" cy="1071079"/>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22" name="TextBox 21"/>
              <p:cNvSpPr txBox="1"/>
              <p:nvPr/>
            </p:nvSpPr>
            <p:spPr>
              <a:xfrm>
                <a:off x="3819911" y="4900806"/>
                <a:ext cx="3134031" cy="391905"/>
              </a:xfrm>
              <a:prstGeom prst="rect">
                <a:avLst/>
              </a:prstGeom>
              <a:noFill/>
            </p:spPr>
            <p:txBody>
              <a:bodyPr wrap="square" rtlCol="0">
                <a:spAutoFit/>
              </a:bodyPr>
              <a:lstStyle/>
              <a:p>
                <a:pPr algn="ctr"/>
                <a:r>
                  <a:rPr lang="en-US" sz="2800" dirty="0" smtClean="0">
                    <a:solidFill>
                      <a:schemeClr val="bg1"/>
                    </a:solidFill>
                    <a:latin typeface="Times New Roman"/>
                  </a:rPr>
                  <a:t>Extruded polygon</a:t>
                </a:r>
                <a:endParaRPr lang="en-US" sz="2800" dirty="0">
                  <a:solidFill>
                    <a:schemeClr val="bg1"/>
                  </a:solidFill>
                  <a:latin typeface="Times New Roman"/>
                </a:endParaRPr>
              </a:p>
            </p:txBody>
          </p:sp>
          <p:sp>
            <p:nvSpPr>
              <p:cNvPr id="23" name="Freeform 95"/>
              <p:cNvSpPr/>
              <p:nvPr/>
            </p:nvSpPr>
            <p:spPr>
              <a:xfrm>
                <a:off x="3667125" y="5067300"/>
                <a:ext cx="1308100" cy="1073150"/>
              </a:xfrm>
              <a:custGeom>
                <a:avLst/>
                <a:gdLst>
                  <a:gd name="connsiteX0" fmla="*/ 0 w 1308100"/>
                  <a:gd name="connsiteY0" fmla="*/ 0 h 1073150"/>
                  <a:gd name="connsiteX1" fmla="*/ 9525 w 1308100"/>
                  <a:gd name="connsiteY1" fmla="*/ 1073150 h 1073150"/>
                  <a:gd name="connsiteX2" fmla="*/ 1308100 w 1308100"/>
                  <a:gd name="connsiteY2" fmla="*/ 1073150 h 1073150"/>
                  <a:gd name="connsiteX3" fmla="*/ 1301750 w 1308100"/>
                  <a:gd name="connsiteY3" fmla="*/ 660400 h 1073150"/>
                  <a:gd name="connsiteX4" fmla="*/ 0 w 1308100"/>
                  <a:gd name="connsiteY4" fmla="*/ 0 h 107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00" h="1073150">
                    <a:moveTo>
                      <a:pt x="0" y="0"/>
                    </a:moveTo>
                    <a:lnTo>
                      <a:pt x="9525" y="1073150"/>
                    </a:lnTo>
                    <a:lnTo>
                      <a:pt x="1308100" y="1073150"/>
                    </a:lnTo>
                    <a:cubicBezTo>
                      <a:pt x="1305983" y="935567"/>
                      <a:pt x="1301750" y="660400"/>
                      <a:pt x="1301750" y="660400"/>
                    </a:cubicBezTo>
                    <a:lnTo>
                      <a:pt x="0" y="0"/>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reeform 97"/>
              <p:cNvSpPr/>
              <p:nvPr/>
            </p:nvSpPr>
            <p:spPr>
              <a:xfrm>
                <a:off x="4968875" y="4892675"/>
                <a:ext cx="2692400" cy="1247775"/>
              </a:xfrm>
              <a:custGeom>
                <a:avLst/>
                <a:gdLst>
                  <a:gd name="connsiteX0" fmla="*/ 0 w 2692400"/>
                  <a:gd name="connsiteY0" fmla="*/ 825500 h 1247775"/>
                  <a:gd name="connsiteX1" fmla="*/ 9525 w 2692400"/>
                  <a:gd name="connsiteY1" fmla="*/ 1247775 h 1247775"/>
                  <a:gd name="connsiteX2" fmla="*/ 2692400 w 2692400"/>
                  <a:gd name="connsiteY2" fmla="*/ 1247775 h 1247775"/>
                  <a:gd name="connsiteX3" fmla="*/ 2692400 w 2692400"/>
                  <a:gd name="connsiteY3" fmla="*/ 0 h 1247775"/>
                  <a:gd name="connsiteX4" fmla="*/ 0 w 2692400"/>
                  <a:gd name="connsiteY4" fmla="*/ 825500 h 124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400" h="1247775">
                    <a:moveTo>
                      <a:pt x="0" y="825500"/>
                    </a:moveTo>
                    <a:lnTo>
                      <a:pt x="9525" y="1247775"/>
                    </a:lnTo>
                    <a:lnTo>
                      <a:pt x="2692400" y="1247775"/>
                    </a:lnTo>
                    <a:lnTo>
                      <a:pt x="2692400" y="0"/>
                    </a:lnTo>
                    <a:lnTo>
                      <a:pt x="0" y="825500"/>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84" descr="segmatte.png"/>
              <p:cNvPicPr>
                <a:picLocks noChangeAspect="1"/>
              </p:cNvPicPr>
              <p:nvPr/>
            </p:nvPicPr>
            <p:blipFill>
              <a:blip r:embed="rId4"/>
              <a:stretch>
                <a:fillRect/>
              </a:stretch>
            </p:blipFill>
            <p:spPr>
              <a:xfrm>
                <a:off x="6116101" y="4071672"/>
                <a:ext cx="1556042" cy="904873"/>
              </a:xfrm>
              <a:prstGeom prst="rect">
                <a:avLst/>
              </a:prstGeom>
            </p:spPr>
          </p:pic>
        </p:grpSp>
        <p:sp>
          <p:nvSpPr>
            <p:cNvPr id="9" name="Freeform 20"/>
            <p:cNvSpPr/>
            <p:nvPr/>
          </p:nvSpPr>
          <p:spPr>
            <a:xfrm>
              <a:off x="6346352" y="1295372"/>
              <a:ext cx="1358411" cy="394937"/>
            </a:xfrm>
            <a:custGeom>
              <a:avLst/>
              <a:gdLst>
                <a:gd name="connsiteX0" fmla="*/ 0 w 1200128"/>
                <a:gd name="connsiteY0" fmla="*/ 265178 h 348919"/>
                <a:gd name="connsiteX1" fmla="*/ 153505 w 1200128"/>
                <a:gd name="connsiteY1" fmla="*/ 348919 h 348919"/>
                <a:gd name="connsiteX2" fmla="*/ 1200128 w 1200128"/>
                <a:gd name="connsiteY2" fmla="*/ 0 h 348919"/>
                <a:gd name="connsiteX3" fmla="*/ 851254 w 1200128"/>
                <a:gd name="connsiteY3" fmla="*/ 13957 h 348919"/>
                <a:gd name="connsiteX4" fmla="*/ 0 w 120012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28" h="348919">
                  <a:moveTo>
                    <a:pt x="0" y="265178"/>
                  </a:moveTo>
                  <a:lnTo>
                    <a:pt x="153505" y="348919"/>
                  </a:lnTo>
                  <a:lnTo>
                    <a:pt x="1200128" y="0"/>
                  </a:lnTo>
                  <a:lnTo>
                    <a:pt x="851254" y="13957"/>
                  </a:lnTo>
                  <a:lnTo>
                    <a:pt x="0"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reeform 21"/>
            <p:cNvSpPr/>
            <p:nvPr/>
          </p:nvSpPr>
          <p:spPr>
            <a:xfrm>
              <a:off x="3361006" y="1311170"/>
              <a:ext cx="1705912" cy="394937"/>
            </a:xfrm>
            <a:custGeom>
              <a:avLst/>
              <a:gdLst>
                <a:gd name="connsiteX0" fmla="*/ 1507138 w 1507138"/>
                <a:gd name="connsiteY0" fmla="*/ 265178 h 348919"/>
                <a:gd name="connsiteX1" fmla="*/ 1409453 w 1507138"/>
                <a:gd name="connsiteY1" fmla="*/ 348919 h 348919"/>
                <a:gd name="connsiteX2" fmla="*/ 0 w 1507138"/>
                <a:gd name="connsiteY2" fmla="*/ 0 h 348919"/>
                <a:gd name="connsiteX3" fmla="*/ 460514 w 1507138"/>
                <a:gd name="connsiteY3" fmla="*/ 0 h 348919"/>
                <a:gd name="connsiteX4" fmla="*/ 1507138 w 150713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38" h="348919">
                  <a:moveTo>
                    <a:pt x="1507138" y="265178"/>
                  </a:moveTo>
                  <a:lnTo>
                    <a:pt x="1409453" y="348919"/>
                  </a:lnTo>
                  <a:lnTo>
                    <a:pt x="0" y="0"/>
                  </a:lnTo>
                  <a:lnTo>
                    <a:pt x="460514" y="0"/>
                  </a:lnTo>
                  <a:lnTo>
                    <a:pt x="1507138"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161604" y="1620902"/>
              <a:ext cx="3099980" cy="443678"/>
            </a:xfrm>
            <a:prstGeom prst="rect">
              <a:avLst/>
            </a:prstGeom>
            <a:noFill/>
          </p:spPr>
          <p:txBody>
            <a:bodyPr wrap="square" rtlCol="0">
              <a:spAutoFit/>
            </a:bodyPr>
            <a:lstStyle/>
            <a:p>
              <a:pPr algn="ctr"/>
              <a:r>
                <a:rPr lang="en-US" sz="2800" dirty="0" smtClean="0">
                  <a:solidFill>
                    <a:schemeClr val="bg1"/>
                  </a:solidFill>
                  <a:latin typeface="Times New Roman"/>
                </a:rPr>
                <a:t>Area lights</a:t>
              </a:r>
              <a:endParaRPr lang="en-US" sz="2800" dirty="0">
                <a:solidFill>
                  <a:schemeClr val="bg1"/>
                </a:solidFill>
                <a:latin typeface="Times New Roman"/>
              </a:endParaRPr>
            </a:p>
          </p:txBody>
        </p:sp>
      </p:grpSp>
    </p:spTree>
    <p:extLst>
      <p:ext uri="{BB962C8B-B14F-4D97-AF65-F5344CB8AC3E}">
        <p14:creationId xmlns:p14="http://schemas.microsoft.com/office/powerpoint/2010/main" val="39529468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1210</TotalTime>
  <Words>2171</Words>
  <Application>Microsoft Office PowerPoint</Application>
  <PresentationFormat>화면 슬라이드 쇼(4:3)</PresentationFormat>
  <Paragraphs>394</Paragraphs>
  <Slides>42</Slides>
  <Notes>42</Notes>
  <HiddenSlides>0</HiddenSlides>
  <MMClips>1</MMClips>
  <ScaleCrop>false</ScaleCrop>
  <HeadingPairs>
    <vt:vector size="6" baseType="variant">
      <vt:variant>
        <vt:lpstr>사용한 글꼴</vt:lpstr>
      </vt:variant>
      <vt:variant>
        <vt:i4>8</vt:i4>
      </vt:variant>
      <vt:variant>
        <vt:lpstr>테마</vt:lpstr>
      </vt:variant>
      <vt:variant>
        <vt:i4>1</vt:i4>
      </vt:variant>
      <vt:variant>
        <vt:lpstr>슬라이드 제목</vt:lpstr>
      </vt:variant>
      <vt:variant>
        <vt:i4>42</vt:i4>
      </vt:variant>
    </vt:vector>
  </HeadingPairs>
  <TitlesOfParts>
    <vt:vector size="51" baseType="lpstr">
      <vt:lpstr>新細明體</vt:lpstr>
      <vt:lpstr>맑은 고딕</vt:lpstr>
      <vt:lpstr>Arial</vt:lpstr>
      <vt:lpstr>Calibri</vt:lpstr>
      <vt:lpstr>Calibri Light</vt:lpstr>
      <vt:lpstr>Cambria Math</vt:lpstr>
      <vt:lpstr>Helvetica</vt:lpstr>
      <vt:lpstr>Times New Roman</vt:lpstr>
      <vt:lpstr>Office 테마</vt:lpstr>
      <vt:lpstr>Rendering Synthetic Objects &amp; Reduce Monte Carlo Noise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Bear Brown</dc:creator>
  <cp:lastModifiedBy>Bear Brown</cp:lastModifiedBy>
  <cp:revision>154</cp:revision>
  <cp:lastPrinted>2016-05-31T03:49:31Z</cp:lastPrinted>
  <dcterms:created xsi:type="dcterms:W3CDTF">2016-04-06T09:34:46Z</dcterms:created>
  <dcterms:modified xsi:type="dcterms:W3CDTF">2016-05-31T03:50:27Z</dcterms:modified>
</cp:coreProperties>
</file>