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89" r:id="rId3"/>
    <p:sldId id="265" r:id="rId4"/>
    <p:sldId id="266" r:id="rId5"/>
    <p:sldId id="288" r:id="rId6"/>
    <p:sldId id="286" r:id="rId7"/>
    <p:sldId id="268" r:id="rId8"/>
    <p:sldId id="264" r:id="rId9"/>
    <p:sldId id="287" r:id="rId10"/>
    <p:sldId id="270" r:id="rId11"/>
    <p:sldId id="284" r:id="rId12"/>
    <p:sldId id="326" r:id="rId13"/>
    <p:sldId id="328" r:id="rId14"/>
    <p:sldId id="327" r:id="rId15"/>
    <p:sldId id="292" r:id="rId16"/>
    <p:sldId id="260" r:id="rId17"/>
    <p:sldId id="29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5" r:id="rId29"/>
    <p:sldId id="317" r:id="rId30"/>
    <p:sldId id="314" r:id="rId31"/>
    <p:sldId id="319" r:id="rId32"/>
    <p:sldId id="320" r:id="rId33"/>
    <p:sldId id="315" r:id="rId34"/>
    <p:sldId id="316" r:id="rId35"/>
    <p:sldId id="313" r:id="rId36"/>
    <p:sldId id="318" r:id="rId37"/>
    <p:sldId id="321" r:id="rId38"/>
    <p:sldId id="324" r:id="rId39"/>
    <p:sldId id="325" r:id="rId40"/>
    <p:sldId id="297" r:id="rId41"/>
    <p:sldId id="298" r:id="rId42"/>
    <p:sldId id="302" r:id="rId43"/>
    <p:sldId id="300" r:id="rId44"/>
    <p:sldId id="305" r:id="rId45"/>
    <p:sldId id="306" r:id="rId46"/>
    <p:sldId id="308" r:id="rId47"/>
    <p:sldId id="310" r:id="rId48"/>
    <p:sldId id="307" r:id="rId49"/>
    <p:sldId id="309" r:id="rId50"/>
    <p:sldId id="322" r:id="rId51"/>
    <p:sldId id="311" r:id="rId52"/>
    <p:sldId id="312" r:id="rId53"/>
    <p:sldId id="261" r:id="rId5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78286" autoAdjust="0"/>
  </p:normalViewPr>
  <p:slideViewPr>
    <p:cSldViewPr snapToGrid="0">
      <p:cViewPr varScale="1">
        <p:scale>
          <a:sx n="89" d="100"/>
          <a:sy n="89" d="100"/>
        </p:scale>
        <p:origin x="14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</a:t>
          </a:r>
          <a:endParaRPr lang="ko-KR" altLang="en-US" b="1"/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</a:t>
          </a:r>
          <a:endParaRPr lang="ko-KR" altLang="en-US" b="1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/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</a:t>
          </a:r>
          <a:endParaRPr lang="ko-KR" altLang="en-US" b="1"/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</a:t>
          </a:r>
          <a:endParaRPr lang="ko-KR" altLang="en-US" b="1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/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5ADA1916-F789-4D6A-8482-3EE0D5907249}">
      <dgm:prSet/>
      <dgm:spPr/>
      <dgm:t>
        <a:bodyPr/>
        <a:lstStyle/>
        <a:p>
          <a:pPr latinLnBrk="1"/>
          <a:r>
            <a:rPr lang="en-US" altLang="ko-KR"/>
            <a:t>Modified Octahedral Mapping </a:t>
          </a:r>
          <a:endParaRPr lang="ko-KR" altLang="en-US"/>
        </a:p>
      </dgm:t>
    </dgm:pt>
    <dgm:pt modelId="{ADBE69D1-0311-4297-9B40-ED89458069A2}" type="parTrans" cxnId="{105F6C45-0848-4A0E-AC30-27301E05BBB0}">
      <dgm:prSet/>
      <dgm:spPr/>
      <dgm:t>
        <a:bodyPr/>
        <a:lstStyle/>
        <a:p>
          <a:pPr latinLnBrk="1"/>
          <a:endParaRPr lang="ko-KR" altLang="en-US"/>
        </a:p>
      </dgm:t>
    </dgm:pt>
    <dgm:pt modelId="{6C057E1D-9D16-4CD5-B7B3-621E72118352}" type="sibTrans" cxnId="{105F6C45-0848-4A0E-AC30-27301E05BBB0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105F6C45-0848-4A0E-AC30-27301E05BBB0}" srcId="{D133960E-7178-45A1-9A28-292DD424CB4E}" destId="{5ADA1916-F789-4D6A-8482-3EE0D5907249}" srcOrd="0" destOrd="0" parTransId="{ADBE69D1-0311-4297-9B40-ED89458069A2}" sibTransId="{6C057E1D-9D16-4CD5-B7B3-621E72118352}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795EA3C4-27F4-46C8-AF0B-D1448ECA19AE}" type="presOf" srcId="{5ADA1916-F789-4D6A-8482-3EE0D5907249}" destId="{062B1044-5DAB-413D-9365-CFDD808AA275}" srcOrd="0" destOrd="0" presId="urn:microsoft.com/office/officeart/2005/8/layout/list1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</a:t>
          </a:r>
          <a:endParaRPr lang="ko-KR" altLang="en-US" b="1"/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</a:t>
          </a:r>
          <a:endParaRPr lang="ko-KR" altLang="en-US" b="1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/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7FBED2BE-7B0E-4F18-B2E8-CA761F82ED31}">
      <dgm:prSet/>
      <dgm:spPr/>
      <dgm:t>
        <a:bodyPr/>
        <a:lstStyle/>
        <a:p>
          <a:pPr latinLnBrk="1"/>
          <a:r>
            <a:rPr lang="en-US" altLang="ko-KR"/>
            <a:t>Reduce the number of ray tracing</a:t>
          </a:r>
          <a:endParaRPr lang="ko-KR" altLang="en-US"/>
        </a:p>
      </dgm:t>
    </dgm:pt>
    <dgm:pt modelId="{7D5EF1AF-A9CD-4323-BC92-5300D2260FE8}" type="parTrans" cxnId="{9A346385-1B90-46C1-96FB-482A8B1C1232}">
      <dgm:prSet/>
      <dgm:spPr/>
      <dgm:t>
        <a:bodyPr/>
        <a:lstStyle/>
        <a:p>
          <a:pPr latinLnBrk="1"/>
          <a:endParaRPr lang="ko-KR" altLang="en-US"/>
        </a:p>
      </dgm:t>
    </dgm:pt>
    <dgm:pt modelId="{29D7AD60-0BFD-48E9-AF2A-193DA4374943}" type="sibTrans" cxnId="{9A346385-1B90-46C1-96FB-482A8B1C1232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9A346385-1B90-46C1-96FB-482A8B1C1232}" srcId="{31774F77-6659-459C-91F4-75B0F95C8C4F}" destId="{7FBED2BE-7B0E-4F18-B2E8-CA761F82ED31}" srcOrd="0" destOrd="0" parTransId="{7D5EF1AF-A9CD-4323-BC92-5300D2260FE8}" sibTransId="{29D7AD60-0BFD-48E9-AF2A-193DA4374943}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BF936EE2-3F55-4341-916D-6C3E5EB6EA03}" type="presOf" srcId="{7FBED2BE-7B0E-4F18-B2E8-CA761F82ED31}" destId="{747C69DF-CE39-4778-855B-D204B66CE5EB}" srcOrd="0" destOrd="0" presId="urn:microsoft.com/office/officeart/2005/8/layout/list1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</a:t>
          </a:r>
          <a:endParaRPr lang="ko-KR" altLang="en-US" b="1"/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</a:t>
          </a:r>
          <a:endParaRPr lang="ko-KR" altLang="en-US" b="1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/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2E8E503E-8B15-4E87-BF3F-93BF45BF0021}">
      <dgm:prSet/>
      <dgm:spPr/>
      <dgm:t>
        <a:bodyPr/>
        <a:lstStyle/>
        <a:p>
          <a:pPr latinLnBrk="1"/>
          <a:r>
            <a:rPr lang="en-US" altLang="ko-KR"/>
            <a:t>Delayed Probe Update</a:t>
          </a:r>
          <a:endParaRPr lang="ko-KR" altLang="en-US"/>
        </a:p>
      </dgm:t>
    </dgm:pt>
    <dgm:pt modelId="{3E7B6533-04A1-4AA9-8B36-2A84A03E2223}" type="parTrans" cxnId="{467BFF31-0F6A-4476-860E-B94E1657573D}">
      <dgm:prSet/>
      <dgm:spPr/>
      <dgm:t>
        <a:bodyPr/>
        <a:lstStyle/>
        <a:p>
          <a:pPr latinLnBrk="1"/>
          <a:endParaRPr lang="ko-KR" altLang="en-US"/>
        </a:p>
      </dgm:t>
    </dgm:pt>
    <dgm:pt modelId="{DE640BC1-2DA5-42E8-9820-2147EFF4AB9D}" type="sibTrans" cxnId="{467BFF31-0F6A-4476-860E-B94E1657573D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467BFF31-0F6A-4476-860E-B94E1657573D}" srcId="{5635AFD8-4E9D-4D29-BEE9-3A45EB2FAD21}" destId="{2E8E503E-8B15-4E87-BF3F-93BF45BF0021}" srcOrd="0" destOrd="0" parTransId="{3E7B6533-04A1-4AA9-8B36-2A84A03E2223}" sibTransId="{DE640BC1-2DA5-42E8-9820-2147EFF4AB9D}"/>
    <dgm:cxn modelId="{5A3A0C32-AF4D-403A-8AB1-C29ACA440FBC}" type="presOf" srcId="{2E8E503E-8B15-4E87-BF3F-93BF45BF0021}" destId="{09E26708-4868-40B3-801B-C79066B9F3CF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</a:t>
          </a:r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/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</a:t>
          </a:r>
          <a:endParaRPr lang="ko-KR" altLang="en-US" b="1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/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736ACD-2183-4098-AC18-CC692911930E}">
      <dgm:prSet/>
      <dgm:spPr/>
      <dgm:t>
        <a:bodyPr/>
        <a:lstStyle/>
        <a:p>
          <a:pPr latinLnBrk="1"/>
          <a:r>
            <a:rPr lang="en-US" altLang="ko-KR"/>
            <a:t>Modified Octahedral Mapping </a:t>
          </a:r>
          <a:endParaRPr lang="ko-KR" altLang="en-US"/>
        </a:p>
      </dgm:t>
    </dgm:pt>
    <dgm:pt modelId="{843B7586-8FA9-4667-B5FB-5107D4F21B82}" type="parTrans" cxnId="{431B3916-44F1-4EE9-B2B3-790B836E7B3C}">
      <dgm:prSet/>
      <dgm:spPr/>
      <dgm:t>
        <a:bodyPr/>
        <a:lstStyle/>
        <a:p>
          <a:pPr latinLnBrk="1"/>
          <a:endParaRPr lang="ko-KR" altLang="en-US"/>
        </a:p>
      </dgm:t>
    </dgm:pt>
    <dgm:pt modelId="{805EDC37-92E9-4468-BA03-C21EA9836656}" type="sibTrans" cxnId="{431B3916-44F1-4EE9-B2B3-790B836E7B3C}">
      <dgm:prSet/>
      <dgm:spPr/>
      <dgm:t>
        <a:bodyPr/>
        <a:lstStyle/>
        <a:p>
          <a:pPr latinLnBrk="1"/>
          <a:endParaRPr lang="ko-KR" altLang="en-US"/>
        </a:p>
      </dgm:t>
    </dgm:pt>
    <dgm:pt modelId="{A806B462-9E31-4566-808B-2B5B9DB78815}">
      <dgm:prSet/>
      <dgm:spPr/>
      <dgm:t>
        <a:bodyPr/>
        <a:lstStyle/>
        <a:p>
          <a:pPr latinLnBrk="1"/>
          <a:r>
            <a:rPr lang="en-US" altLang="ko-KR"/>
            <a:t>Reduce the number of ray tracing</a:t>
          </a:r>
          <a:endParaRPr lang="ko-KR" altLang="en-US"/>
        </a:p>
      </dgm:t>
    </dgm:pt>
    <dgm:pt modelId="{27B7AD49-D374-4719-8B1D-9EEEB2A889AA}" type="parTrans" cxnId="{9E633B3A-2247-4E87-A4F5-AC8706F904FD}">
      <dgm:prSet/>
      <dgm:spPr/>
      <dgm:t>
        <a:bodyPr/>
        <a:lstStyle/>
        <a:p>
          <a:pPr latinLnBrk="1"/>
          <a:endParaRPr lang="ko-KR" altLang="en-US"/>
        </a:p>
      </dgm:t>
    </dgm:pt>
    <dgm:pt modelId="{52AC42A8-BA39-491C-A67B-FD61CB2AA1BB}" type="sibTrans" cxnId="{9E633B3A-2247-4E87-A4F5-AC8706F904FD}">
      <dgm:prSet/>
      <dgm:spPr/>
      <dgm:t>
        <a:bodyPr/>
        <a:lstStyle/>
        <a:p>
          <a:pPr latinLnBrk="1"/>
          <a:endParaRPr lang="ko-KR" altLang="en-US"/>
        </a:p>
      </dgm:t>
    </dgm:pt>
    <dgm:pt modelId="{69F1CB2C-5DEB-477B-9906-33DDB6427737}">
      <dgm:prSet/>
      <dgm:spPr/>
      <dgm:t>
        <a:bodyPr/>
        <a:lstStyle/>
        <a:p>
          <a:pPr latinLnBrk="1"/>
          <a:r>
            <a:rPr lang="en-US" altLang="ko-KR"/>
            <a:t>Delayed Probe Update</a:t>
          </a:r>
          <a:endParaRPr lang="ko-KR" altLang="en-US"/>
        </a:p>
      </dgm:t>
    </dgm:pt>
    <dgm:pt modelId="{391F19B8-E423-4046-BA5F-38C7F3592606}" type="parTrans" cxnId="{46E942BA-CAE6-4BCA-A574-7028191E752F}">
      <dgm:prSet/>
      <dgm:spPr/>
      <dgm:t>
        <a:bodyPr/>
        <a:lstStyle/>
        <a:p>
          <a:pPr latinLnBrk="1"/>
          <a:endParaRPr lang="ko-KR" altLang="en-US"/>
        </a:p>
      </dgm:t>
    </dgm:pt>
    <dgm:pt modelId="{5079CD4E-5756-4D21-B019-8567ADF7075E}" type="sibTrans" cxnId="{46E942BA-CAE6-4BCA-A574-7028191E752F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31B3916-44F1-4EE9-B2B3-790B836E7B3C}" srcId="{D133960E-7178-45A1-9A28-292DD424CB4E}" destId="{47736ACD-2183-4098-AC18-CC692911930E}" srcOrd="0" destOrd="0" parTransId="{843B7586-8FA9-4667-B5FB-5107D4F21B82}" sibTransId="{805EDC37-92E9-4468-BA03-C21EA9836656}"/>
    <dgm:cxn modelId="{9D370224-D4DC-4327-99C3-4B246A986325}" type="presOf" srcId="{69F1CB2C-5DEB-477B-9906-33DDB6427737}" destId="{09E26708-4868-40B3-801B-C79066B9F3CF}" srcOrd="0" destOrd="0" presId="urn:microsoft.com/office/officeart/2005/8/layout/list1"/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9E633B3A-2247-4E87-A4F5-AC8706F904FD}" srcId="{31774F77-6659-459C-91F4-75B0F95C8C4F}" destId="{A806B462-9E31-4566-808B-2B5B9DB78815}" srcOrd="0" destOrd="0" parTransId="{27B7AD49-D374-4719-8B1D-9EEEB2A889AA}" sibTransId="{52AC42A8-BA39-491C-A67B-FD61CB2AA1BB}"/>
    <dgm:cxn modelId="{470A363B-D856-42C2-B2F0-90DDCE15B10A}" type="presOf" srcId="{47736ACD-2183-4098-AC18-CC692911930E}" destId="{062B1044-5DAB-413D-9365-CFDD808AA275}" srcOrd="0" destOrd="0" presId="urn:microsoft.com/office/officeart/2005/8/layout/list1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46E942BA-CAE6-4BCA-A574-7028191E752F}" srcId="{5635AFD8-4E9D-4D29-BEE9-3A45EB2FAD21}" destId="{69F1CB2C-5DEB-477B-9906-33DDB6427737}" srcOrd="0" destOrd="0" parTransId="{391F19B8-E423-4046-BA5F-38C7F3592606}" sibTransId="{5079CD4E-5756-4D21-B019-8567ADF7075E}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6A6088FA-89CB-4BBB-A4D7-AB742B8B4734}" type="presOf" srcId="{A806B462-9E31-4566-808B-2B5B9DB78815}" destId="{747C69DF-CE39-4778-855B-D204B66CE5EB}" srcOrd="0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CA752F3-D7D3-418A-84E3-FEEE23F2CB24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D133960E-7178-45A1-9A28-292DD424CB4E}">
      <dgm:prSet phldrT="[텍스트]"/>
      <dgm:spPr>
        <a:gradFill rotWithShape="0">
          <a:gsLst>
            <a:gs pos="0">
              <a:schemeClr val="accent2"/>
            </a:gs>
            <a:gs pos="50000">
              <a:schemeClr val="accent2"/>
            </a:gs>
            <a:gs pos="100000">
              <a:schemeClr val="accent2"/>
            </a:gs>
          </a:gsLst>
          <a:lin ang="5400000" scaled="0"/>
        </a:gradFill>
      </dgm:spPr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Precisely </a:t>
          </a:r>
          <a:r>
            <a:rPr lang="en-US" altLang="ko-KR" b="0"/>
            <a:t>– Hyunsu Kim</a:t>
          </a:r>
        </a:p>
      </dgm:t>
    </dgm:pt>
    <dgm:pt modelId="{EF142776-678F-4974-804B-EEEBFD855136}" type="par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BBB3729F-8FD4-46E5-BDCC-FC3B0C8D1D73}" type="sibTrans" cxnId="{561F40DC-6893-44EB-AA74-CABC0B1209FA}">
      <dgm:prSet/>
      <dgm:spPr/>
      <dgm:t>
        <a:bodyPr/>
        <a:lstStyle/>
        <a:p>
          <a:pPr latinLnBrk="1"/>
          <a:endParaRPr lang="ko-KR" altLang="en-US"/>
        </a:p>
      </dgm:t>
    </dgm:pt>
    <dgm:pt modelId="{31774F77-6659-459C-91F4-75B0F95C8C4F}">
      <dgm:prSet phldrT="[텍스트]"/>
      <dgm:spPr>
        <a:solidFill>
          <a:schemeClr val="accent6"/>
        </a:solidFill>
      </dgm:spPr>
      <dgm:t>
        <a:bodyPr/>
        <a:lstStyle/>
        <a:p>
          <a:pPr latinLnBrk="1"/>
          <a:r>
            <a:rPr lang="en-US" altLang="ko-KR"/>
            <a:t>Render more </a:t>
          </a:r>
          <a:r>
            <a:rPr lang="en-US" altLang="ko-KR" b="1"/>
            <a:t>Faster </a:t>
          </a:r>
          <a:r>
            <a:rPr lang="en-US" altLang="ko-KR" b="0"/>
            <a:t>– Baek Jun Kim</a:t>
          </a:r>
          <a:endParaRPr lang="ko-KR" altLang="en-US" b="0"/>
        </a:p>
      </dgm:t>
    </dgm:pt>
    <dgm:pt modelId="{8DDA19B1-A593-402E-83C3-C45CCB3DA63D}" type="par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17A5FD6F-28EE-420F-9CAA-D18B67984E31}" type="sibTrans" cxnId="{DFC2CDD4-700C-4B13-8A9D-94A983988667}">
      <dgm:prSet/>
      <dgm:spPr/>
      <dgm:t>
        <a:bodyPr/>
        <a:lstStyle/>
        <a:p>
          <a:pPr latinLnBrk="1"/>
          <a:endParaRPr lang="ko-KR" altLang="en-US"/>
        </a:p>
      </dgm:t>
    </dgm:pt>
    <dgm:pt modelId="{5635AFD8-4E9D-4D29-BEE9-3A45EB2FAD21}">
      <dgm:prSet phldrT="[텍스트]"/>
      <dgm:spPr>
        <a:solidFill>
          <a:schemeClr val="accent6"/>
        </a:solidFill>
      </dgm:spPr>
      <dgm:t>
        <a:bodyPr/>
        <a:lstStyle/>
        <a:p>
          <a:pPr latinLnBrk="1"/>
          <a:r>
            <a:rPr lang="en-US" altLang="ko-KR"/>
            <a:t>Support </a:t>
          </a:r>
          <a:r>
            <a:rPr lang="en-US" altLang="ko-KR" b="1"/>
            <a:t>Dynamic</a:t>
          </a:r>
          <a:r>
            <a:rPr lang="en-US" altLang="ko-KR"/>
            <a:t> scene – Baek Jun Kim</a:t>
          </a:r>
          <a:endParaRPr lang="ko-KR" altLang="en-US"/>
        </a:p>
      </dgm:t>
    </dgm:pt>
    <dgm:pt modelId="{263B7025-C0D1-4871-91E2-E85998488E5F}" type="par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D3B821-20B3-4CA2-8B38-0F016545E336}" type="sibTrans" cxnId="{8E1CCE35-836C-463B-8DA1-70972735BC71}">
      <dgm:prSet/>
      <dgm:spPr/>
      <dgm:t>
        <a:bodyPr/>
        <a:lstStyle/>
        <a:p>
          <a:pPr latinLnBrk="1"/>
          <a:endParaRPr lang="ko-KR" altLang="en-US"/>
        </a:p>
      </dgm:t>
    </dgm:pt>
    <dgm:pt modelId="{47736ACD-2183-4098-AC18-CC692911930E}">
      <dgm:prSet/>
      <dgm:spPr/>
      <dgm:t>
        <a:bodyPr/>
        <a:lstStyle/>
        <a:p>
          <a:pPr latinLnBrk="1"/>
          <a:r>
            <a:rPr lang="en-US" altLang="ko-KR"/>
            <a:t>Modified Octahedral Mapping </a:t>
          </a:r>
          <a:endParaRPr lang="ko-KR" altLang="en-US"/>
        </a:p>
      </dgm:t>
    </dgm:pt>
    <dgm:pt modelId="{843B7586-8FA9-4667-B5FB-5107D4F21B82}" type="parTrans" cxnId="{431B3916-44F1-4EE9-B2B3-790B836E7B3C}">
      <dgm:prSet/>
      <dgm:spPr/>
      <dgm:t>
        <a:bodyPr/>
        <a:lstStyle/>
        <a:p>
          <a:pPr latinLnBrk="1"/>
          <a:endParaRPr lang="ko-KR" altLang="en-US"/>
        </a:p>
      </dgm:t>
    </dgm:pt>
    <dgm:pt modelId="{805EDC37-92E9-4468-BA03-C21EA9836656}" type="sibTrans" cxnId="{431B3916-44F1-4EE9-B2B3-790B836E7B3C}">
      <dgm:prSet/>
      <dgm:spPr/>
      <dgm:t>
        <a:bodyPr/>
        <a:lstStyle/>
        <a:p>
          <a:pPr latinLnBrk="1"/>
          <a:endParaRPr lang="ko-KR" altLang="en-US"/>
        </a:p>
      </dgm:t>
    </dgm:pt>
    <dgm:pt modelId="{A806B462-9E31-4566-808B-2B5B9DB78815}">
      <dgm:prSet/>
      <dgm:spPr/>
      <dgm:t>
        <a:bodyPr/>
        <a:lstStyle/>
        <a:p>
          <a:pPr latinLnBrk="1"/>
          <a:r>
            <a:rPr lang="en-US" altLang="ko-KR"/>
            <a:t>Reduce the number of ray tracing</a:t>
          </a:r>
          <a:endParaRPr lang="ko-KR" altLang="en-US"/>
        </a:p>
      </dgm:t>
    </dgm:pt>
    <dgm:pt modelId="{27B7AD49-D374-4719-8B1D-9EEEB2A889AA}" type="parTrans" cxnId="{9E633B3A-2247-4E87-A4F5-AC8706F904FD}">
      <dgm:prSet/>
      <dgm:spPr/>
      <dgm:t>
        <a:bodyPr/>
        <a:lstStyle/>
        <a:p>
          <a:pPr latinLnBrk="1"/>
          <a:endParaRPr lang="ko-KR" altLang="en-US"/>
        </a:p>
      </dgm:t>
    </dgm:pt>
    <dgm:pt modelId="{52AC42A8-BA39-491C-A67B-FD61CB2AA1BB}" type="sibTrans" cxnId="{9E633B3A-2247-4E87-A4F5-AC8706F904FD}">
      <dgm:prSet/>
      <dgm:spPr/>
      <dgm:t>
        <a:bodyPr/>
        <a:lstStyle/>
        <a:p>
          <a:pPr latinLnBrk="1"/>
          <a:endParaRPr lang="ko-KR" altLang="en-US"/>
        </a:p>
      </dgm:t>
    </dgm:pt>
    <dgm:pt modelId="{69F1CB2C-5DEB-477B-9906-33DDB6427737}">
      <dgm:prSet/>
      <dgm:spPr/>
      <dgm:t>
        <a:bodyPr/>
        <a:lstStyle/>
        <a:p>
          <a:pPr latinLnBrk="1"/>
          <a:r>
            <a:rPr lang="en-US" altLang="ko-KR"/>
            <a:t>Delayed Probe Update</a:t>
          </a:r>
          <a:endParaRPr lang="ko-KR" altLang="en-US"/>
        </a:p>
      </dgm:t>
    </dgm:pt>
    <dgm:pt modelId="{391F19B8-E423-4046-BA5F-38C7F3592606}" type="parTrans" cxnId="{46E942BA-CAE6-4BCA-A574-7028191E752F}">
      <dgm:prSet/>
      <dgm:spPr/>
      <dgm:t>
        <a:bodyPr/>
        <a:lstStyle/>
        <a:p>
          <a:pPr latinLnBrk="1"/>
          <a:endParaRPr lang="ko-KR" altLang="en-US"/>
        </a:p>
      </dgm:t>
    </dgm:pt>
    <dgm:pt modelId="{5079CD4E-5756-4D21-B019-8567ADF7075E}" type="sibTrans" cxnId="{46E942BA-CAE6-4BCA-A574-7028191E752F}">
      <dgm:prSet/>
      <dgm:spPr/>
      <dgm:t>
        <a:bodyPr/>
        <a:lstStyle/>
        <a:p>
          <a:pPr latinLnBrk="1"/>
          <a:endParaRPr lang="ko-KR" altLang="en-US"/>
        </a:p>
      </dgm:t>
    </dgm:pt>
    <dgm:pt modelId="{7A65F102-8875-4D00-A22A-359ACF413545}" type="pres">
      <dgm:prSet presAssocID="{9CA752F3-D7D3-418A-84E3-FEEE23F2CB24}" presName="linear" presStyleCnt="0">
        <dgm:presLayoutVars>
          <dgm:dir/>
          <dgm:animLvl val="lvl"/>
          <dgm:resizeHandles val="exact"/>
        </dgm:presLayoutVars>
      </dgm:prSet>
      <dgm:spPr/>
    </dgm:pt>
    <dgm:pt modelId="{C64E29D2-7250-4C9C-B5F3-ED03D27EDDB5}" type="pres">
      <dgm:prSet presAssocID="{D133960E-7178-45A1-9A28-292DD424CB4E}" presName="parentLin" presStyleCnt="0"/>
      <dgm:spPr/>
    </dgm:pt>
    <dgm:pt modelId="{7CBD5C89-CB38-4AC1-9AFA-FE7BAC2391EA}" type="pres">
      <dgm:prSet presAssocID="{D133960E-7178-45A1-9A28-292DD424CB4E}" presName="parentLeftMargin" presStyleLbl="node1" presStyleIdx="0" presStyleCnt="3"/>
      <dgm:spPr/>
    </dgm:pt>
    <dgm:pt modelId="{37C75D27-21D3-4C99-8ED7-8FCC361D0BDF}" type="pres">
      <dgm:prSet presAssocID="{D133960E-7178-45A1-9A28-292DD424CB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B16F18C-FB5C-4E51-98B5-EADAB44AF1CC}" type="pres">
      <dgm:prSet presAssocID="{D133960E-7178-45A1-9A28-292DD424CB4E}" presName="negativeSpace" presStyleCnt="0"/>
      <dgm:spPr/>
    </dgm:pt>
    <dgm:pt modelId="{062B1044-5DAB-413D-9365-CFDD808AA275}" type="pres">
      <dgm:prSet presAssocID="{D133960E-7178-45A1-9A28-292DD424CB4E}" presName="childText" presStyleLbl="conFgAcc1" presStyleIdx="0" presStyleCnt="3">
        <dgm:presLayoutVars>
          <dgm:bulletEnabled val="1"/>
        </dgm:presLayoutVars>
      </dgm:prSet>
      <dgm:spPr/>
    </dgm:pt>
    <dgm:pt modelId="{E7CBC4B0-AB89-45B7-BDBE-0C8EF6508779}" type="pres">
      <dgm:prSet presAssocID="{BBB3729F-8FD4-46E5-BDCC-FC3B0C8D1D73}" presName="spaceBetweenRectangles" presStyleCnt="0"/>
      <dgm:spPr/>
    </dgm:pt>
    <dgm:pt modelId="{2B27AD82-B115-4777-8A75-DC3E99D93C6A}" type="pres">
      <dgm:prSet presAssocID="{31774F77-6659-459C-91F4-75B0F95C8C4F}" presName="parentLin" presStyleCnt="0"/>
      <dgm:spPr/>
    </dgm:pt>
    <dgm:pt modelId="{F034550F-B419-48A1-A06B-B29F521FBA85}" type="pres">
      <dgm:prSet presAssocID="{31774F77-6659-459C-91F4-75B0F95C8C4F}" presName="parentLeftMargin" presStyleLbl="node1" presStyleIdx="0" presStyleCnt="3"/>
      <dgm:spPr/>
    </dgm:pt>
    <dgm:pt modelId="{BE87F3BF-85D5-4891-9BC7-1009344B8727}" type="pres">
      <dgm:prSet presAssocID="{31774F77-6659-459C-91F4-75B0F95C8C4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52B823A-0493-49ED-8514-3F24E801E063}" type="pres">
      <dgm:prSet presAssocID="{31774F77-6659-459C-91F4-75B0F95C8C4F}" presName="negativeSpace" presStyleCnt="0"/>
      <dgm:spPr/>
    </dgm:pt>
    <dgm:pt modelId="{747C69DF-CE39-4778-855B-D204B66CE5EB}" type="pres">
      <dgm:prSet presAssocID="{31774F77-6659-459C-91F4-75B0F95C8C4F}" presName="childText" presStyleLbl="conFgAcc1" presStyleIdx="1" presStyleCnt="3">
        <dgm:presLayoutVars>
          <dgm:bulletEnabled val="1"/>
        </dgm:presLayoutVars>
      </dgm:prSet>
      <dgm:spPr/>
    </dgm:pt>
    <dgm:pt modelId="{A7F6EE3D-5FA3-40A9-B1C5-A892FE7AD3E8}" type="pres">
      <dgm:prSet presAssocID="{17A5FD6F-28EE-420F-9CAA-D18B67984E31}" presName="spaceBetweenRectangles" presStyleCnt="0"/>
      <dgm:spPr/>
    </dgm:pt>
    <dgm:pt modelId="{21592A28-0F9C-4B80-BA94-9966F5467F67}" type="pres">
      <dgm:prSet presAssocID="{5635AFD8-4E9D-4D29-BEE9-3A45EB2FAD21}" presName="parentLin" presStyleCnt="0"/>
      <dgm:spPr/>
    </dgm:pt>
    <dgm:pt modelId="{2B9A4CEE-7027-4AF8-B803-87BC48369C35}" type="pres">
      <dgm:prSet presAssocID="{5635AFD8-4E9D-4D29-BEE9-3A45EB2FAD21}" presName="parentLeftMargin" presStyleLbl="node1" presStyleIdx="1" presStyleCnt="3"/>
      <dgm:spPr/>
    </dgm:pt>
    <dgm:pt modelId="{55B2C38E-87A7-4016-9A7D-D313494405F1}" type="pres">
      <dgm:prSet presAssocID="{5635AFD8-4E9D-4D29-BEE9-3A45EB2FAD2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274447C6-8778-41D9-B4D5-EF67E87979FA}" type="pres">
      <dgm:prSet presAssocID="{5635AFD8-4E9D-4D29-BEE9-3A45EB2FAD21}" presName="negativeSpace" presStyleCnt="0"/>
      <dgm:spPr/>
    </dgm:pt>
    <dgm:pt modelId="{09E26708-4868-40B3-801B-C79066B9F3CF}" type="pres">
      <dgm:prSet presAssocID="{5635AFD8-4E9D-4D29-BEE9-3A45EB2FAD2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31B3916-44F1-4EE9-B2B3-790B836E7B3C}" srcId="{D133960E-7178-45A1-9A28-292DD424CB4E}" destId="{47736ACD-2183-4098-AC18-CC692911930E}" srcOrd="0" destOrd="0" parTransId="{843B7586-8FA9-4667-B5FB-5107D4F21B82}" sibTransId="{805EDC37-92E9-4468-BA03-C21EA9836656}"/>
    <dgm:cxn modelId="{9D370224-D4DC-4327-99C3-4B246A986325}" type="presOf" srcId="{69F1CB2C-5DEB-477B-9906-33DDB6427737}" destId="{09E26708-4868-40B3-801B-C79066B9F3CF}" srcOrd="0" destOrd="0" presId="urn:microsoft.com/office/officeart/2005/8/layout/list1"/>
    <dgm:cxn modelId="{F5DA3F27-2ABC-47AA-B39F-717CCE34BFEA}" type="presOf" srcId="{9CA752F3-D7D3-418A-84E3-FEEE23F2CB24}" destId="{7A65F102-8875-4D00-A22A-359ACF413545}" srcOrd="0" destOrd="0" presId="urn:microsoft.com/office/officeart/2005/8/layout/list1"/>
    <dgm:cxn modelId="{8E1CCE35-836C-463B-8DA1-70972735BC71}" srcId="{9CA752F3-D7D3-418A-84E3-FEEE23F2CB24}" destId="{5635AFD8-4E9D-4D29-BEE9-3A45EB2FAD21}" srcOrd="2" destOrd="0" parTransId="{263B7025-C0D1-4871-91E2-E85998488E5F}" sibTransId="{47D3B821-20B3-4CA2-8B38-0F016545E336}"/>
    <dgm:cxn modelId="{9E633B3A-2247-4E87-A4F5-AC8706F904FD}" srcId="{31774F77-6659-459C-91F4-75B0F95C8C4F}" destId="{A806B462-9E31-4566-808B-2B5B9DB78815}" srcOrd="0" destOrd="0" parTransId="{27B7AD49-D374-4719-8B1D-9EEEB2A889AA}" sibTransId="{52AC42A8-BA39-491C-A67B-FD61CB2AA1BB}"/>
    <dgm:cxn modelId="{470A363B-D856-42C2-B2F0-90DDCE15B10A}" type="presOf" srcId="{47736ACD-2183-4098-AC18-CC692911930E}" destId="{062B1044-5DAB-413D-9365-CFDD808AA275}" srcOrd="0" destOrd="0" presId="urn:microsoft.com/office/officeart/2005/8/layout/list1"/>
    <dgm:cxn modelId="{263DC64E-01E7-4F63-948C-ED634D998843}" type="presOf" srcId="{31774F77-6659-459C-91F4-75B0F95C8C4F}" destId="{F034550F-B419-48A1-A06B-B29F521FBA85}" srcOrd="0" destOrd="0" presId="urn:microsoft.com/office/officeart/2005/8/layout/list1"/>
    <dgm:cxn modelId="{41EB5352-AE0C-4217-8E84-E327BB264D7A}" type="presOf" srcId="{5635AFD8-4E9D-4D29-BEE9-3A45EB2FAD21}" destId="{55B2C38E-87A7-4016-9A7D-D313494405F1}" srcOrd="1" destOrd="0" presId="urn:microsoft.com/office/officeart/2005/8/layout/list1"/>
    <dgm:cxn modelId="{FD3B3B8D-0637-4124-A510-E71BC20D0CCC}" type="presOf" srcId="{31774F77-6659-459C-91F4-75B0F95C8C4F}" destId="{BE87F3BF-85D5-4891-9BC7-1009344B8727}" srcOrd="1" destOrd="0" presId="urn:microsoft.com/office/officeart/2005/8/layout/list1"/>
    <dgm:cxn modelId="{68891795-9E9A-4D77-BAFF-3EE6AA3BC716}" type="presOf" srcId="{5635AFD8-4E9D-4D29-BEE9-3A45EB2FAD21}" destId="{2B9A4CEE-7027-4AF8-B803-87BC48369C35}" srcOrd="0" destOrd="0" presId="urn:microsoft.com/office/officeart/2005/8/layout/list1"/>
    <dgm:cxn modelId="{0CDC7BA8-30EB-4D8A-AA38-7708B302144E}" type="presOf" srcId="{D133960E-7178-45A1-9A28-292DD424CB4E}" destId="{7CBD5C89-CB38-4AC1-9AFA-FE7BAC2391EA}" srcOrd="0" destOrd="0" presId="urn:microsoft.com/office/officeart/2005/8/layout/list1"/>
    <dgm:cxn modelId="{46E942BA-CAE6-4BCA-A574-7028191E752F}" srcId="{5635AFD8-4E9D-4D29-BEE9-3A45EB2FAD21}" destId="{69F1CB2C-5DEB-477B-9906-33DDB6427737}" srcOrd="0" destOrd="0" parTransId="{391F19B8-E423-4046-BA5F-38C7F3592606}" sibTransId="{5079CD4E-5756-4D21-B019-8567ADF7075E}"/>
    <dgm:cxn modelId="{DFC2CDD4-700C-4B13-8A9D-94A983988667}" srcId="{9CA752F3-D7D3-418A-84E3-FEEE23F2CB24}" destId="{31774F77-6659-459C-91F4-75B0F95C8C4F}" srcOrd="1" destOrd="0" parTransId="{8DDA19B1-A593-402E-83C3-C45CCB3DA63D}" sibTransId="{17A5FD6F-28EE-420F-9CAA-D18B67984E31}"/>
    <dgm:cxn modelId="{561F40DC-6893-44EB-AA74-CABC0B1209FA}" srcId="{9CA752F3-D7D3-418A-84E3-FEEE23F2CB24}" destId="{D133960E-7178-45A1-9A28-292DD424CB4E}" srcOrd="0" destOrd="0" parTransId="{EF142776-678F-4974-804B-EEEBFD855136}" sibTransId="{BBB3729F-8FD4-46E5-BDCC-FC3B0C8D1D73}"/>
    <dgm:cxn modelId="{C4CB18EE-AA00-4193-BBF2-949A214C677B}" type="presOf" srcId="{D133960E-7178-45A1-9A28-292DD424CB4E}" destId="{37C75D27-21D3-4C99-8ED7-8FCC361D0BDF}" srcOrd="1" destOrd="0" presId="urn:microsoft.com/office/officeart/2005/8/layout/list1"/>
    <dgm:cxn modelId="{6A6088FA-89CB-4BBB-A4D7-AB742B8B4734}" type="presOf" srcId="{A806B462-9E31-4566-808B-2B5B9DB78815}" destId="{747C69DF-CE39-4778-855B-D204B66CE5EB}" srcOrd="0" destOrd="0" presId="urn:microsoft.com/office/officeart/2005/8/layout/list1"/>
    <dgm:cxn modelId="{48D4A805-B1CD-4559-A510-18E9C7D44F53}" type="presParOf" srcId="{7A65F102-8875-4D00-A22A-359ACF413545}" destId="{C64E29D2-7250-4C9C-B5F3-ED03D27EDDB5}" srcOrd="0" destOrd="0" presId="urn:microsoft.com/office/officeart/2005/8/layout/list1"/>
    <dgm:cxn modelId="{BE994640-5073-4297-9719-8172350A379A}" type="presParOf" srcId="{C64E29D2-7250-4C9C-B5F3-ED03D27EDDB5}" destId="{7CBD5C89-CB38-4AC1-9AFA-FE7BAC2391EA}" srcOrd="0" destOrd="0" presId="urn:microsoft.com/office/officeart/2005/8/layout/list1"/>
    <dgm:cxn modelId="{A4C498B2-29AC-4ED5-97E0-E4D95B3072F5}" type="presParOf" srcId="{C64E29D2-7250-4C9C-B5F3-ED03D27EDDB5}" destId="{37C75D27-21D3-4C99-8ED7-8FCC361D0BDF}" srcOrd="1" destOrd="0" presId="urn:microsoft.com/office/officeart/2005/8/layout/list1"/>
    <dgm:cxn modelId="{44ECA09C-7CBB-4964-BE1A-F36B835721DA}" type="presParOf" srcId="{7A65F102-8875-4D00-A22A-359ACF413545}" destId="{AB16F18C-FB5C-4E51-98B5-EADAB44AF1CC}" srcOrd="1" destOrd="0" presId="urn:microsoft.com/office/officeart/2005/8/layout/list1"/>
    <dgm:cxn modelId="{7E31AB85-2B16-4675-A694-1D8498FAC832}" type="presParOf" srcId="{7A65F102-8875-4D00-A22A-359ACF413545}" destId="{062B1044-5DAB-413D-9365-CFDD808AA275}" srcOrd="2" destOrd="0" presId="urn:microsoft.com/office/officeart/2005/8/layout/list1"/>
    <dgm:cxn modelId="{98B8A604-CB7E-4E02-8B19-01DD74B7779D}" type="presParOf" srcId="{7A65F102-8875-4D00-A22A-359ACF413545}" destId="{E7CBC4B0-AB89-45B7-BDBE-0C8EF6508779}" srcOrd="3" destOrd="0" presId="urn:microsoft.com/office/officeart/2005/8/layout/list1"/>
    <dgm:cxn modelId="{F42A52DB-96ED-4BCE-80AE-03EB40F744FC}" type="presParOf" srcId="{7A65F102-8875-4D00-A22A-359ACF413545}" destId="{2B27AD82-B115-4777-8A75-DC3E99D93C6A}" srcOrd="4" destOrd="0" presId="urn:microsoft.com/office/officeart/2005/8/layout/list1"/>
    <dgm:cxn modelId="{3B6E685B-CD1E-4C1F-9CD0-D7EF1BDAD99A}" type="presParOf" srcId="{2B27AD82-B115-4777-8A75-DC3E99D93C6A}" destId="{F034550F-B419-48A1-A06B-B29F521FBA85}" srcOrd="0" destOrd="0" presId="urn:microsoft.com/office/officeart/2005/8/layout/list1"/>
    <dgm:cxn modelId="{D211BD06-439C-4A94-8345-36573083A1EC}" type="presParOf" srcId="{2B27AD82-B115-4777-8A75-DC3E99D93C6A}" destId="{BE87F3BF-85D5-4891-9BC7-1009344B8727}" srcOrd="1" destOrd="0" presId="urn:microsoft.com/office/officeart/2005/8/layout/list1"/>
    <dgm:cxn modelId="{B953398A-53F5-487F-8AE2-64523FC8A4B9}" type="presParOf" srcId="{7A65F102-8875-4D00-A22A-359ACF413545}" destId="{852B823A-0493-49ED-8514-3F24E801E063}" srcOrd="5" destOrd="0" presId="urn:microsoft.com/office/officeart/2005/8/layout/list1"/>
    <dgm:cxn modelId="{2AA1B5F7-83D0-4F13-89B3-8CCEDF6FB252}" type="presParOf" srcId="{7A65F102-8875-4D00-A22A-359ACF413545}" destId="{747C69DF-CE39-4778-855B-D204B66CE5EB}" srcOrd="6" destOrd="0" presId="urn:microsoft.com/office/officeart/2005/8/layout/list1"/>
    <dgm:cxn modelId="{74E26F52-AD10-46B9-A9A1-7A373BE1E69A}" type="presParOf" srcId="{7A65F102-8875-4D00-A22A-359ACF413545}" destId="{A7F6EE3D-5FA3-40A9-B1C5-A892FE7AD3E8}" srcOrd="7" destOrd="0" presId="urn:microsoft.com/office/officeart/2005/8/layout/list1"/>
    <dgm:cxn modelId="{46A47E32-3B26-4C50-86BD-F2D6BF1C8548}" type="presParOf" srcId="{7A65F102-8875-4D00-A22A-359ACF413545}" destId="{21592A28-0F9C-4B80-BA94-9966F5467F67}" srcOrd="8" destOrd="0" presId="urn:microsoft.com/office/officeart/2005/8/layout/list1"/>
    <dgm:cxn modelId="{830AEB8C-75FD-4EAF-9FC5-4096407A580E}" type="presParOf" srcId="{21592A28-0F9C-4B80-BA94-9966F5467F67}" destId="{2B9A4CEE-7027-4AF8-B803-87BC48369C35}" srcOrd="0" destOrd="0" presId="urn:microsoft.com/office/officeart/2005/8/layout/list1"/>
    <dgm:cxn modelId="{42A98D4F-9BF5-402C-B8D4-D0CBA5BEC18C}" type="presParOf" srcId="{21592A28-0F9C-4B80-BA94-9966F5467F67}" destId="{55B2C38E-87A7-4016-9A7D-D313494405F1}" srcOrd="1" destOrd="0" presId="urn:microsoft.com/office/officeart/2005/8/layout/list1"/>
    <dgm:cxn modelId="{2A16FCE5-7C1B-4F65-87BF-FD51583A908B}" type="presParOf" srcId="{7A65F102-8875-4D00-A22A-359ACF413545}" destId="{274447C6-8778-41D9-B4D5-EF67E87979FA}" srcOrd="9" destOrd="0" presId="urn:microsoft.com/office/officeart/2005/8/layout/list1"/>
    <dgm:cxn modelId="{882F49D7-B847-4C31-A53E-65E62AB5D9AE}" type="presParOf" srcId="{7A65F102-8875-4D00-A22A-359ACF413545}" destId="{09E26708-4868-40B3-801B-C79066B9F3C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506528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75D27-21D3-4C99-8ED7-8FCC361D0BDF}">
      <dsp:nvSpPr>
        <dsp:cNvPr id="0" name=""/>
        <dsp:cNvSpPr/>
      </dsp:nvSpPr>
      <dsp:spPr>
        <a:xfrm>
          <a:off x="525780" y="19448"/>
          <a:ext cx="7360920" cy="974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466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3300" kern="1200"/>
            <a:t>Render more </a:t>
          </a:r>
          <a:r>
            <a:rPr lang="en-US" altLang="ko-KR" sz="3300" b="1" kern="1200"/>
            <a:t>Precisely</a:t>
          </a:r>
          <a:endParaRPr lang="ko-KR" altLang="en-US" sz="3300" b="1" kern="1200"/>
        </a:p>
      </dsp:txBody>
      <dsp:txXfrm>
        <a:off x="573335" y="67003"/>
        <a:ext cx="7265810" cy="879050"/>
      </dsp:txXfrm>
    </dsp:sp>
    <dsp:sp modelId="{747C69DF-CE39-4778-855B-D204B66CE5EB}">
      <dsp:nvSpPr>
        <dsp:cNvPr id="0" name=""/>
        <dsp:cNvSpPr/>
      </dsp:nvSpPr>
      <dsp:spPr>
        <a:xfrm>
          <a:off x="0" y="2003409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87F3BF-85D5-4891-9BC7-1009344B8727}">
      <dsp:nvSpPr>
        <dsp:cNvPr id="0" name=""/>
        <dsp:cNvSpPr/>
      </dsp:nvSpPr>
      <dsp:spPr>
        <a:xfrm>
          <a:off x="525780" y="1516329"/>
          <a:ext cx="7360920" cy="974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466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3300" kern="1200"/>
            <a:t>Render more </a:t>
          </a:r>
          <a:r>
            <a:rPr lang="en-US" altLang="ko-KR" sz="3300" b="1" kern="1200"/>
            <a:t>Faster</a:t>
          </a:r>
          <a:endParaRPr lang="ko-KR" altLang="en-US" sz="3300" b="1" kern="1200"/>
        </a:p>
      </dsp:txBody>
      <dsp:txXfrm>
        <a:off x="573335" y="1563884"/>
        <a:ext cx="7265810" cy="879050"/>
      </dsp:txXfrm>
    </dsp:sp>
    <dsp:sp modelId="{09E26708-4868-40B3-801B-C79066B9F3CF}">
      <dsp:nvSpPr>
        <dsp:cNvPr id="0" name=""/>
        <dsp:cNvSpPr/>
      </dsp:nvSpPr>
      <dsp:spPr>
        <a:xfrm>
          <a:off x="0" y="3500289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2C38E-87A7-4016-9A7D-D313494405F1}">
      <dsp:nvSpPr>
        <dsp:cNvPr id="0" name=""/>
        <dsp:cNvSpPr/>
      </dsp:nvSpPr>
      <dsp:spPr>
        <a:xfrm>
          <a:off x="525780" y="3013209"/>
          <a:ext cx="7360920" cy="9741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4668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3300" kern="1200"/>
            <a:t>Support </a:t>
          </a:r>
          <a:r>
            <a:rPr lang="en-US" altLang="ko-KR" sz="3300" b="1" kern="1200"/>
            <a:t>Dynamic</a:t>
          </a:r>
          <a:r>
            <a:rPr lang="en-US" altLang="ko-KR" sz="3300" kern="1200"/>
            <a:t> scene</a:t>
          </a:r>
          <a:endParaRPr lang="ko-KR" altLang="en-US" sz="3300" kern="1200"/>
        </a:p>
      </dsp:txBody>
      <dsp:txXfrm>
        <a:off x="573335" y="3060764"/>
        <a:ext cx="7265810" cy="879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428678"/>
          <a:ext cx="10515600" cy="1367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583184" rIns="816127" bIns="199136" numCol="1" spcCol="1270" anchor="t" anchorCtr="0">
          <a:noAutofit/>
        </a:bodyPr>
        <a:lstStyle/>
        <a:p>
          <a:pPr marL="285750" lvl="1" indent="-285750" algn="l" defTabSz="12446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800" kern="1200"/>
            <a:t>Modified Octahedral Mapping </a:t>
          </a:r>
          <a:endParaRPr lang="ko-KR" altLang="en-US" sz="2800" kern="1200"/>
        </a:p>
      </dsp:txBody>
      <dsp:txXfrm>
        <a:off x="0" y="428678"/>
        <a:ext cx="10515600" cy="1367100"/>
      </dsp:txXfrm>
    </dsp:sp>
    <dsp:sp modelId="{37C75D27-21D3-4C99-8ED7-8FCC361D0BDF}">
      <dsp:nvSpPr>
        <dsp:cNvPr id="0" name=""/>
        <dsp:cNvSpPr/>
      </dsp:nvSpPr>
      <dsp:spPr>
        <a:xfrm>
          <a:off x="525780" y="15398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Precisely</a:t>
          </a:r>
          <a:endParaRPr lang="ko-KR" altLang="en-US" sz="2800" b="1" kern="1200"/>
        </a:p>
      </dsp:txBody>
      <dsp:txXfrm>
        <a:off x="566129" y="55747"/>
        <a:ext cx="7280222" cy="745862"/>
      </dsp:txXfrm>
    </dsp:sp>
    <dsp:sp modelId="{747C69DF-CE39-4778-855B-D204B66CE5EB}">
      <dsp:nvSpPr>
        <dsp:cNvPr id="0" name=""/>
        <dsp:cNvSpPr/>
      </dsp:nvSpPr>
      <dsp:spPr>
        <a:xfrm>
          <a:off x="0" y="2360258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87F3BF-85D5-4891-9BC7-1009344B8727}">
      <dsp:nvSpPr>
        <dsp:cNvPr id="0" name=""/>
        <dsp:cNvSpPr/>
      </dsp:nvSpPr>
      <dsp:spPr>
        <a:xfrm>
          <a:off x="525780" y="1946979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Faster</a:t>
          </a:r>
          <a:endParaRPr lang="ko-KR" altLang="en-US" sz="2800" b="1" kern="1200"/>
        </a:p>
      </dsp:txBody>
      <dsp:txXfrm>
        <a:off x="566129" y="1987328"/>
        <a:ext cx="7280222" cy="745862"/>
      </dsp:txXfrm>
    </dsp:sp>
    <dsp:sp modelId="{09E26708-4868-40B3-801B-C79066B9F3CF}">
      <dsp:nvSpPr>
        <dsp:cNvPr id="0" name=""/>
        <dsp:cNvSpPr/>
      </dsp:nvSpPr>
      <dsp:spPr>
        <a:xfrm>
          <a:off x="0" y="3630339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2C38E-87A7-4016-9A7D-D313494405F1}">
      <dsp:nvSpPr>
        <dsp:cNvPr id="0" name=""/>
        <dsp:cNvSpPr/>
      </dsp:nvSpPr>
      <dsp:spPr>
        <a:xfrm>
          <a:off x="525780" y="3217059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Support </a:t>
          </a:r>
          <a:r>
            <a:rPr lang="en-US" altLang="ko-KR" sz="2800" b="1" kern="1200"/>
            <a:t>Dynamic</a:t>
          </a:r>
          <a:r>
            <a:rPr lang="en-US" altLang="ko-KR" sz="2800" kern="1200"/>
            <a:t> scene</a:t>
          </a:r>
          <a:endParaRPr lang="ko-KR" altLang="en-US" sz="2800" kern="1200"/>
        </a:p>
      </dsp:txBody>
      <dsp:txXfrm>
        <a:off x="566129" y="3257408"/>
        <a:ext cx="7280222" cy="7458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428678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75D27-21D3-4C99-8ED7-8FCC361D0BDF}">
      <dsp:nvSpPr>
        <dsp:cNvPr id="0" name=""/>
        <dsp:cNvSpPr/>
      </dsp:nvSpPr>
      <dsp:spPr>
        <a:xfrm>
          <a:off x="525780" y="15398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Precisely</a:t>
          </a:r>
          <a:endParaRPr lang="ko-KR" altLang="en-US" sz="2800" b="1" kern="1200"/>
        </a:p>
      </dsp:txBody>
      <dsp:txXfrm>
        <a:off x="566129" y="55747"/>
        <a:ext cx="7280222" cy="745862"/>
      </dsp:txXfrm>
    </dsp:sp>
    <dsp:sp modelId="{747C69DF-CE39-4778-855B-D204B66CE5EB}">
      <dsp:nvSpPr>
        <dsp:cNvPr id="0" name=""/>
        <dsp:cNvSpPr/>
      </dsp:nvSpPr>
      <dsp:spPr>
        <a:xfrm>
          <a:off x="0" y="1698759"/>
          <a:ext cx="10515600" cy="1367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583184" rIns="816127" bIns="199136" numCol="1" spcCol="1270" anchor="t" anchorCtr="0">
          <a:noAutofit/>
        </a:bodyPr>
        <a:lstStyle/>
        <a:p>
          <a:pPr marL="285750" lvl="1" indent="-285750" algn="l" defTabSz="12446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800" kern="1200"/>
            <a:t>Reduce the number of ray tracing</a:t>
          </a:r>
          <a:endParaRPr lang="ko-KR" altLang="en-US" sz="2800" kern="1200"/>
        </a:p>
      </dsp:txBody>
      <dsp:txXfrm>
        <a:off x="0" y="1698759"/>
        <a:ext cx="10515600" cy="1367100"/>
      </dsp:txXfrm>
    </dsp:sp>
    <dsp:sp modelId="{BE87F3BF-85D5-4891-9BC7-1009344B8727}">
      <dsp:nvSpPr>
        <dsp:cNvPr id="0" name=""/>
        <dsp:cNvSpPr/>
      </dsp:nvSpPr>
      <dsp:spPr>
        <a:xfrm>
          <a:off x="525780" y="1285478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Faster</a:t>
          </a:r>
          <a:endParaRPr lang="ko-KR" altLang="en-US" sz="2800" b="1" kern="1200"/>
        </a:p>
      </dsp:txBody>
      <dsp:txXfrm>
        <a:off x="566129" y="1325827"/>
        <a:ext cx="7280222" cy="745862"/>
      </dsp:txXfrm>
    </dsp:sp>
    <dsp:sp modelId="{09E26708-4868-40B3-801B-C79066B9F3CF}">
      <dsp:nvSpPr>
        <dsp:cNvPr id="0" name=""/>
        <dsp:cNvSpPr/>
      </dsp:nvSpPr>
      <dsp:spPr>
        <a:xfrm>
          <a:off x="0" y="3630339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2C38E-87A7-4016-9A7D-D313494405F1}">
      <dsp:nvSpPr>
        <dsp:cNvPr id="0" name=""/>
        <dsp:cNvSpPr/>
      </dsp:nvSpPr>
      <dsp:spPr>
        <a:xfrm>
          <a:off x="525780" y="3217059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Support </a:t>
          </a:r>
          <a:r>
            <a:rPr lang="en-US" altLang="ko-KR" sz="2800" b="1" kern="1200"/>
            <a:t>Dynamic</a:t>
          </a:r>
          <a:r>
            <a:rPr lang="en-US" altLang="ko-KR" sz="2800" kern="1200"/>
            <a:t> scene</a:t>
          </a:r>
          <a:endParaRPr lang="ko-KR" altLang="en-US" sz="2800" kern="1200"/>
        </a:p>
      </dsp:txBody>
      <dsp:txXfrm>
        <a:off x="566129" y="3257408"/>
        <a:ext cx="7280222" cy="7458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428678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75D27-21D3-4C99-8ED7-8FCC361D0BDF}">
      <dsp:nvSpPr>
        <dsp:cNvPr id="0" name=""/>
        <dsp:cNvSpPr/>
      </dsp:nvSpPr>
      <dsp:spPr>
        <a:xfrm>
          <a:off x="525780" y="15398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Precisely</a:t>
          </a:r>
          <a:endParaRPr lang="ko-KR" altLang="en-US" sz="2800" b="1" kern="1200"/>
        </a:p>
      </dsp:txBody>
      <dsp:txXfrm>
        <a:off x="566129" y="55747"/>
        <a:ext cx="7280222" cy="745862"/>
      </dsp:txXfrm>
    </dsp:sp>
    <dsp:sp modelId="{747C69DF-CE39-4778-855B-D204B66CE5EB}">
      <dsp:nvSpPr>
        <dsp:cNvPr id="0" name=""/>
        <dsp:cNvSpPr/>
      </dsp:nvSpPr>
      <dsp:spPr>
        <a:xfrm>
          <a:off x="0" y="1698759"/>
          <a:ext cx="105156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87F3BF-85D5-4891-9BC7-1009344B8727}">
      <dsp:nvSpPr>
        <dsp:cNvPr id="0" name=""/>
        <dsp:cNvSpPr/>
      </dsp:nvSpPr>
      <dsp:spPr>
        <a:xfrm>
          <a:off x="525780" y="1285478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Render more </a:t>
          </a:r>
          <a:r>
            <a:rPr lang="en-US" altLang="ko-KR" sz="2800" b="1" kern="1200"/>
            <a:t>Faster</a:t>
          </a:r>
          <a:endParaRPr lang="ko-KR" altLang="en-US" sz="2800" b="1" kern="1200"/>
        </a:p>
      </dsp:txBody>
      <dsp:txXfrm>
        <a:off x="566129" y="1325827"/>
        <a:ext cx="7280222" cy="745862"/>
      </dsp:txXfrm>
    </dsp:sp>
    <dsp:sp modelId="{09E26708-4868-40B3-801B-C79066B9F3CF}">
      <dsp:nvSpPr>
        <dsp:cNvPr id="0" name=""/>
        <dsp:cNvSpPr/>
      </dsp:nvSpPr>
      <dsp:spPr>
        <a:xfrm>
          <a:off x="0" y="2968839"/>
          <a:ext cx="10515600" cy="1367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583184" rIns="816127" bIns="199136" numCol="1" spcCol="1270" anchor="t" anchorCtr="0">
          <a:noAutofit/>
        </a:bodyPr>
        <a:lstStyle/>
        <a:p>
          <a:pPr marL="285750" lvl="1" indent="-285750" algn="l" defTabSz="12446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800" kern="1200"/>
            <a:t>Delayed Probe Update</a:t>
          </a:r>
          <a:endParaRPr lang="ko-KR" altLang="en-US" sz="2800" kern="1200"/>
        </a:p>
      </dsp:txBody>
      <dsp:txXfrm>
        <a:off x="0" y="2968839"/>
        <a:ext cx="10515600" cy="1367100"/>
      </dsp:txXfrm>
    </dsp:sp>
    <dsp:sp modelId="{55B2C38E-87A7-4016-9A7D-D313494405F1}">
      <dsp:nvSpPr>
        <dsp:cNvPr id="0" name=""/>
        <dsp:cNvSpPr/>
      </dsp:nvSpPr>
      <dsp:spPr>
        <a:xfrm>
          <a:off x="525780" y="2555559"/>
          <a:ext cx="7360920" cy="8265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800" kern="1200"/>
            <a:t>Support </a:t>
          </a:r>
          <a:r>
            <a:rPr lang="en-US" altLang="ko-KR" sz="2800" b="1" kern="1200"/>
            <a:t>Dynamic</a:t>
          </a:r>
          <a:r>
            <a:rPr lang="en-US" altLang="ko-KR" sz="2800" kern="1200"/>
            <a:t> scene</a:t>
          </a:r>
          <a:endParaRPr lang="ko-KR" altLang="en-US" sz="2800" kern="1200"/>
        </a:p>
      </dsp:txBody>
      <dsp:txXfrm>
        <a:off x="566129" y="2595908"/>
        <a:ext cx="7280222" cy="74586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369301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Modified Octahedral Mapping </a:t>
          </a:r>
          <a:endParaRPr lang="ko-KR" altLang="en-US" sz="2100" kern="1200"/>
        </a:p>
      </dsp:txBody>
      <dsp:txXfrm>
        <a:off x="0" y="369301"/>
        <a:ext cx="10515600" cy="1025325"/>
      </dsp:txXfrm>
    </dsp:sp>
    <dsp:sp modelId="{37C75D27-21D3-4C99-8ED7-8FCC361D0BDF}">
      <dsp:nvSpPr>
        <dsp:cNvPr id="0" name=""/>
        <dsp:cNvSpPr/>
      </dsp:nvSpPr>
      <dsp:spPr>
        <a:xfrm>
          <a:off x="525780" y="59341"/>
          <a:ext cx="736092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Render more </a:t>
          </a:r>
          <a:r>
            <a:rPr lang="en-US" altLang="ko-KR" sz="2100" b="1" kern="1200"/>
            <a:t>Precisely</a:t>
          </a:r>
        </a:p>
      </dsp:txBody>
      <dsp:txXfrm>
        <a:off x="556042" y="89603"/>
        <a:ext cx="7300396" cy="559396"/>
      </dsp:txXfrm>
    </dsp:sp>
    <dsp:sp modelId="{747C69DF-CE39-4778-855B-D204B66CE5EB}">
      <dsp:nvSpPr>
        <dsp:cNvPr id="0" name=""/>
        <dsp:cNvSpPr/>
      </dsp:nvSpPr>
      <dsp:spPr>
        <a:xfrm>
          <a:off x="0" y="1817986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Reduce the number of ray tracing</a:t>
          </a:r>
          <a:endParaRPr lang="ko-KR" altLang="en-US" sz="2100" kern="1200"/>
        </a:p>
      </dsp:txBody>
      <dsp:txXfrm>
        <a:off x="0" y="1817986"/>
        <a:ext cx="10515600" cy="1025325"/>
      </dsp:txXfrm>
    </dsp:sp>
    <dsp:sp modelId="{BE87F3BF-85D5-4891-9BC7-1009344B8727}">
      <dsp:nvSpPr>
        <dsp:cNvPr id="0" name=""/>
        <dsp:cNvSpPr/>
      </dsp:nvSpPr>
      <dsp:spPr>
        <a:xfrm>
          <a:off x="525780" y="1508026"/>
          <a:ext cx="736092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Render more </a:t>
          </a:r>
          <a:r>
            <a:rPr lang="en-US" altLang="ko-KR" sz="2100" b="1" kern="1200"/>
            <a:t>Faster</a:t>
          </a:r>
          <a:endParaRPr lang="ko-KR" altLang="en-US" sz="2100" b="1" kern="1200"/>
        </a:p>
      </dsp:txBody>
      <dsp:txXfrm>
        <a:off x="556042" y="1538288"/>
        <a:ext cx="7300396" cy="559396"/>
      </dsp:txXfrm>
    </dsp:sp>
    <dsp:sp modelId="{09E26708-4868-40B3-801B-C79066B9F3CF}">
      <dsp:nvSpPr>
        <dsp:cNvPr id="0" name=""/>
        <dsp:cNvSpPr/>
      </dsp:nvSpPr>
      <dsp:spPr>
        <a:xfrm>
          <a:off x="0" y="3266671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Delayed Probe Update</a:t>
          </a:r>
          <a:endParaRPr lang="ko-KR" altLang="en-US" sz="2100" kern="1200"/>
        </a:p>
      </dsp:txBody>
      <dsp:txXfrm>
        <a:off x="0" y="3266671"/>
        <a:ext cx="10515600" cy="1025325"/>
      </dsp:txXfrm>
    </dsp:sp>
    <dsp:sp modelId="{55B2C38E-87A7-4016-9A7D-D313494405F1}">
      <dsp:nvSpPr>
        <dsp:cNvPr id="0" name=""/>
        <dsp:cNvSpPr/>
      </dsp:nvSpPr>
      <dsp:spPr>
        <a:xfrm>
          <a:off x="525780" y="2956711"/>
          <a:ext cx="7360920" cy="6199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Support </a:t>
          </a:r>
          <a:r>
            <a:rPr lang="en-US" altLang="ko-KR" sz="2100" b="1" kern="1200"/>
            <a:t>Dynamic</a:t>
          </a:r>
          <a:r>
            <a:rPr lang="en-US" altLang="ko-KR" sz="2100" kern="1200"/>
            <a:t> scene</a:t>
          </a:r>
          <a:endParaRPr lang="ko-KR" altLang="en-US" sz="2100" kern="1200"/>
        </a:p>
      </dsp:txBody>
      <dsp:txXfrm>
        <a:off x="556042" y="2986973"/>
        <a:ext cx="7300396" cy="5593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B1044-5DAB-413D-9365-CFDD808AA275}">
      <dsp:nvSpPr>
        <dsp:cNvPr id="0" name=""/>
        <dsp:cNvSpPr/>
      </dsp:nvSpPr>
      <dsp:spPr>
        <a:xfrm>
          <a:off x="0" y="369301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Modified Octahedral Mapping </a:t>
          </a:r>
          <a:endParaRPr lang="ko-KR" altLang="en-US" sz="2100" kern="1200"/>
        </a:p>
      </dsp:txBody>
      <dsp:txXfrm>
        <a:off x="0" y="369301"/>
        <a:ext cx="10515600" cy="1025325"/>
      </dsp:txXfrm>
    </dsp:sp>
    <dsp:sp modelId="{37C75D27-21D3-4C99-8ED7-8FCC361D0BDF}">
      <dsp:nvSpPr>
        <dsp:cNvPr id="0" name=""/>
        <dsp:cNvSpPr/>
      </dsp:nvSpPr>
      <dsp:spPr>
        <a:xfrm>
          <a:off x="525780" y="59341"/>
          <a:ext cx="7360920" cy="619920"/>
        </a:xfrm>
        <a:prstGeom prst="roundRect">
          <a:avLst/>
        </a:prstGeom>
        <a:gradFill rotWithShape="0">
          <a:gsLst>
            <a:gs pos="0">
              <a:schemeClr val="accent2"/>
            </a:gs>
            <a:gs pos="50000">
              <a:schemeClr val="accent2"/>
            </a:gs>
            <a:gs pos="100000">
              <a:schemeClr val="accent2"/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Render more </a:t>
          </a:r>
          <a:r>
            <a:rPr lang="en-US" altLang="ko-KR" sz="2100" b="1" kern="1200"/>
            <a:t>Precisely </a:t>
          </a:r>
          <a:r>
            <a:rPr lang="en-US" altLang="ko-KR" sz="2100" b="0" kern="1200"/>
            <a:t>– Hyunsu Kim</a:t>
          </a:r>
        </a:p>
      </dsp:txBody>
      <dsp:txXfrm>
        <a:off x="556042" y="89603"/>
        <a:ext cx="7300396" cy="559396"/>
      </dsp:txXfrm>
    </dsp:sp>
    <dsp:sp modelId="{747C69DF-CE39-4778-855B-D204B66CE5EB}">
      <dsp:nvSpPr>
        <dsp:cNvPr id="0" name=""/>
        <dsp:cNvSpPr/>
      </dsp:nvSpPr>
      <dsp:spPr>
        <a:xfrm>
          <a:off x="0" y="1817986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Reduce the number of ray tracing</a:t>
          </a:r>
          <a:endParaRPr lang="ko-KR" altLang="en-US" sz="2100" kern="1200"/>
        </a:p>
      </dsp:txBody>
      <dsp:txXfrm>
        <a:off x="0" y="1817986"/>
        <a:ext cx="10515600" cy="1025325"/>
      </dsp:txXfrm>
    </dsp:sp>
    <dsp:sp modelId="{BE87F3BF-85D5-4891-9BC7-1009344B8727}">
      <dsp:nvSpPr>
        <dsp:cNvPr id="0" name=""/>
        <dsp:cNvSpPr/>
      </dsp:nvSpPr>
      <dsp:spPr>
        <a:xfrm>
          <a:off x="525780" y="1508026"/>
          <a:ext cx="7360920" cy="619920"/>
        </a:xfrm>
        <a:prstGeom prst="roundRect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Render more </a:t>
          </a:r>
          <a:r>
            <a:rPr lang="en-US" altLang="ko-KR" sz="2100" b="1" kern="1200"/>
            <a:t>Faster </a:t>
          </a:r>
          <a:r>
            <a:rPr lang="en-US" altLang="ko-KR" sz="2100" b="0" kern="1200"/>
            <a:t>– Baek Jun Kim</a:t>
          </a:r>
          <a:endParaRPr lang="ko-KR" altLang="en-US" sz="2100" b="0" kern="1200"/>
        </a:p>
      </dsp:txBody>
      <dsp:txXfrm>
        <a:off x="556042" y="1538288"/>
        <a:ext cx="7300396" cy="559396"/>
      </dsp:txXfrm>
    </dsp:sp>
    <dsp:sp modelId="{09E26708-4868-40B3-801B-C79066B9F3CF}">
      <dsp:nvSpPr>
        <dsp:cNvPr id="0" name=""/>
        <dsp:cNvSpPr/>
      </dsp:nvSpPr>
      <dsp:spPr>
        <a:xfrm>
          <a:off x="0" y="3266671"/>
          <a:ext cx="10515600" cy="10253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437388" rIns="816127" bIns="149352" numCol="1" spcCol="1270" anchor="t" anchorCtr="0">
          <a:noAutofit/>
        </a:bodyPr>
        <a:lstStyle/>
        <a:p>
          <a:pPr marL="228600" lvl="1" indent="-228600" algn="l" defTabSz="9334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ko-KR" sz="2100" kern="1200"/>
            <a:t>Delayed Probe Update</a:t>
          </a:r>
          <a:endParaRPr lang="ko-KR" altLang="en-US" sz="2100" kern="1200"/>
        </a:p>
      </dsp:txBody>
      <dsp:txXfrm>
        <a:off x="0" y="3266671"/>
        <a:ext cx="10515600" cy="1025325"/>
      </dsp:txXfrm>
    </dsp:sp>
    <dsp:sp modelId="{55B2C38E-87A7-4016-9A7D-D313494405F1}">
      <dsp:nvSpPr>
        <dsp:cNvPr id="0" name=""/>
        <dsp:cNvSpPr/>
      </dsp:nvSpPr>
      <dsp:spPr>
        <a:xfrm>
          <a:off x="525780" y="2956711"/>
          <a:ext cx="7360920" cy="619920"/>
        </a:xfrm>
        <a:prstGeom prst="roundRect">
          <a:avLst/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2100" kern="1200"/>
            <a:t>Support </a:t>
          </a:r>
          <a:r>
            <a:rPr lang="en-US" altLang="ko-KR" sz="2100" b="1" kern="1200"/>
            <a:t>Dynamic</a:t>
          </a:r>
          <a:r>
            <a:rPr lang="en-US" altLang="ko-KR" sz="2100" kern="1200"/>
            <a:t> scene – Baek Jun Kim</a:t>
          </a:r>
          <a:endParaRPr lang="ko-KR" altLang="en-US" sz="2100" kern="1200"/>
        </a:p>
      </dsp:txBody>
      <dsp:txXfrm>
        <a:off x="556042" y="2986973"/>
        <a:ext cx="7300396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64C2D-049B-4446-B991-E75C3353D6F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5B3E9-6095-4FA1-ACCF-39F03F57AD9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9563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Good morning everyone. We are Team 1, and I’m Baek Jun Kim, and he is Hyunsu Kim. </a:t>
            </a:r>
          </a:p>
          <a:p>
            <a:r>
              <a:rPr lang="en-US" altLang="ko-KR"/>
              <a:t>This is our final presentation about Imporvement on RTGI using Precomputed Light Field Probe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75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Secondly, calculate indirection illumination using precomputed 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7087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For example, we can calculate diffuse terms by using Irraidance map.</a:t>
            </a:r>
          </a:p>
          <a:p>
            <a:r>
              <a:rPr lang="en-US" altLang="ko-KR"/>
              <a:t>This is our fragment shader’s code.</a:t>
            </a:r>
          </a:p>
          <a:p>
            <a:r>
              <a:rPr lang="en-US" altLang="ko-KR"/>
              <a:t>Fragment shader is a function which decides the color of each pixel in screen space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6980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Paper’s implementation really works in real time.</a:t>
            </a:r>
          </a:p>
          <a:p>
            <a:r>
              <a:rPr lang="en-US" altLang="ko-KR"/>
              <a:t>We can check this simple living room scene is rendered at 144Hz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7273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These green sphere represents the location of the probes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810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This is sponza scene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896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Analysis Part</a:t>
            </a:r>
          </a:p>
          <a:p>
            <a:r>
              <a:rPr lang="en-US" altLang="ko-KR"/>
              <a:t>We found some problems in this implementation.</a:t>
            </a:r>
          </a:p>
          <a:p>
            <a:r>
              <a:rPr lang="en-US" altLang="ko-KR"/>
              <a:t>First, </a:t>
            </a:r>
          </a:p>
          <a:p>
            <a:r>
              <a:rPr lang="en-US" altLang="ko-KR"/>
              <a:t>Second, </a:t>
            </a:r>
          </a:p>
          <a:p>
            <a:r>
              <a:rPr lang="en-US" altLang="ko-KR"/>
              <a:t>Third,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959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So, our goal is solving the problem we’ve shown, and</a:t>
            </a:r>
          </a:p>
          <a:p>
            <a:r>
              <a:rPr lang="en-US" altLang="ko-KR"/>
              <a:t>Render more Precisely</a:t>
            </a:r>
          </a:p>
          <a:p>
            <a:r>
              <a:rPr lang="en-US" altLang="ko-KR"/>
              <a:t>Render more Faster</a:t>
            </a:r>
          </a:p>
          <a:p>
            <a:r>
              <a:rPr lang="en-US" altLang="ko-KR"/>
              <a:t>Support Dynamic scene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5922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Let’s move on the first goal</a:t>
            </a:r>
          </a:p>
          <a:p>
            <a:r>
              <a:rPr lang="en-US" altLang="ko-KR"/>
              <a:t>Render more faster</a:t>
            </a:r>
            <a:r>
              <a:rPr lang="ko-KR" altLang="en-US"/>
              <a:t> </a:t>
            </a:r>
            <a:r>
              <a:rPr lang="en-US" altLang="ko-KR"/>
              <a:t>by</a:t>
            </a:r>
            <a:r>
              <a:rPr lang="ko-KR" altLang="en-US"/>
              <a:t> </a:t>
            </a:r>
            <a:r>
              <a:rPr lang="en-US" altLang="ko-KR"/>
              <a:t>modify</a:t>
            </a:r>
            <a:r>
              <a:rPr lang="ko-KR" altLang="en-US"/>
              <a:t> </a:t>
            </a:r>
            <a:r>
              <a:rPr lang="en-US" altLang="ko-KR"/>
              <a:t>octahedral mapping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07123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5acb8d0e0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5acb8d0e0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authors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mapping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ray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mapping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square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passes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through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‘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mapping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acb8d0e09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acb8d0e09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mathematically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sphere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divide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coordinate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value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altLang="ko-KR" sz="120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want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convert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square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zero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diamond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shape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square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otherwise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outside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diamond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I’m going to talk in the following contents.</a:t>
            </a:r>
          </a:p>
          <a:p>
            <a:r>
              <a:rPr lang="en-US" altLang="ko-KR"/>
              <a:t>Review, Analysis, Goal, Result and Role sharing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89294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acb8d0e09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acb8d0e09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calculations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square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acb8d0e09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acb8d0e09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decoding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just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inversed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acb8d0e09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acb8d0e09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causes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numerical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error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boundaries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()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zero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inside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signNotZero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acb8d0e09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acb8d0e09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According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below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remapping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‘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snorm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through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equation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acb8d0e09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5acb8d0e09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rendering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algorithm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paper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acb8d0e09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acb8d0e09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acb8d0e09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5acb8d0e09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original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Octahedral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mapping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much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notice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renderer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discontinuous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shadow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original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acb8d0e09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acb8d0e09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boundary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decoration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difference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renderer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able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describe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finite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shadows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caused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finite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structure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ko-KR" altLang="ko-KR" sz="1200" u="none" strike="noStrike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decoration</a:t>
            </a:r>
            <a:r>
              <a:rPr lang="ko-KR" altLang="ko-KR" sz="120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Our second goal is </a:t>
            </a:r>
          </a:p>
          <a:p>
            <a:r>
              <a:rPr lang="en-US" altLang="ko-KR"/>
              <a:t>render more faster</a:t>
            </a:r>
          </a:p>
          <a:p>
            <a:r>
              <a:rPr lang="en-US" altLang="ko-KR"/>
              <a:t>by reducing the number of ray tracing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22786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As I mentioned before, this is the an global illumination equation.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2337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Before getting started, in midterm presentation, hyunsu kim had talked about his student presentation paper</a:t>
            </a:r>
          </a:p>
          <a:p>
            <a:r>
              <a:rPr lang="en-US" altLang="ko-KR"/>
              <a:t>However, it was quite difficult to us, so we changed the subject.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856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In the paper, authors factorize indirection illuminations into two parts: Lambertian term and Glossy term</a:t>
            </a:r>
          </a:p>
          <a:p>
            <a:r>
              <a:rPr lang="en-US" altLang="ko-KR"/>
              <a:t>Lambertian term is easy to compute, but glossy term is not.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80517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So, considering glossy term is very expensive.</a:t>
            </a:r>
          </a:p>
          <a:p>
            <a:r>
              <a:rPr lang="en-US" altLang="ko-KR"/>
              <a:t>When I run sponza scene is my laptop with Full HD, it was rendered at 11 frames per seconds.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35125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You can check glossy reflections on the wall and the floor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70505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to compute glossy term, we have to TRACE a ray by using a probe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775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If it fails, we have to choose the next probe and trace a ray again.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24750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31290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46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3460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47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66865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48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44082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49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7432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Our target paper is Real-time Global illmination using Precomputed Light Field Probes. </a:t>
            </a:r>
          </a:p>
          <a:p>
            <a:r>
              <a:rPr lang="en-US" altLang="ko-KR"/>
              <a:t>It was introduced in my student presentation.</a:t>
            </a:r>
          </a:p>
          <a:p>
            <a:r>
              <a:rPr lang="en-US" altLang="ko-KR"/>
              <a:t>I think it would be hard to remember the details, so I prepared the brief review slides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044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51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5251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52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143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As we learned, Global illumination is consists of direct one and indirect one.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4221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These screenshots were taken from paper implementation. </a:t>
            </a:r>
          </a:p>
          <a:p>
            <a:r>
              <a:rPr lang="en-US" altLang="ko-KR"/>
              <a:t>Left figure shows direct illumination only, and right figure shows all of them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3279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This paper focuses on how to calculate indirect illumination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199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First, precompute probe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6185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/>
              <a:t>It means compute maps such as distance map which is shown in this figure, radiance map, and irradiance map etc.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65B3E9-6095-4FA1-ACCF-39F03F57AD91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19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22BECA-5414-4B21-ADD7-31492A02D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B33DCD1-D414-4941-BF5E-24F22DD7C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F2C85BC-49DE-42F5-B780-61A29B72B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09B69A-802A-48C9-BE08-609ECDA5D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14CD3A-8509-4854-9E4D-396D27E46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3497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CA6353-1E99-4158-83B7-90C8D187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C228015-BAD7-4A2B-928F-ADF34B2F7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3D3C67-B114-4EDB-B70E-D0B33DDDD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9B0AC2-25F2-4317-99C0-E41E9A704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D3C01F-D151-4819-B504-211943876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9432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E7B1B2B-333F-463C-96E0-215A110633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2D935D-8476-4A48-8B4E-B980D6849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B1A4620-6F7C-4B8B-A737-9A940424F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8EE8ADB-E683-4599-878F-CB26E7FB6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BE8E8E-2CB3-4B11-B086-DE3B388FC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009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altLang="ko" smtClean="0"/>
              <a:pPr/>
              <a:t>‹#›</a:t>
            </a:fld>
            <a:endParaRPr lang="ko" altLang="en-US"/>
          </a:p>
        </p:txBody>
      </p:sp>
    </p:spTree>
    <p:extLst>
      <p:ext uri="{BB962C8B-B14F-4D97-AF65-F5344CB8AC3E}">
        <p14:creationId xmlns:p14="http://schemas.microsoft.com/office/powerpoint/2010/main" val="166908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F805F5-C47D-4F1C-B6EA-9076CEF18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C5CF33-0C8F-4C26-95B0-AB41A06C6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7B53B5-C2A7-460D-BF95-845D4663B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AFA91D0-E568-46B5-8ACE-8DC2AA6F9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BEFE97C-9F37-4924-ABC9-F50B429E6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995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59F8EF-C28F-4691-9908-2A84439D9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54D3F38-04F5-4F8D-9923-24E876DC6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4DB955-21FA-425B-A4C2-C84BAE15D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ACF1B0-A8DF-45AF-9E2A-D8EFA093A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3A81D2E-FA87-4FA8-8AED-FFB1E539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620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32B904-262E-4F93-BD95-1B1CE18FF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CD48440-9C6F-41E4-ADAF-DE253A3D4D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86710CC-8A7F-41ED-BD4F-E47A89B43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7761EEC-4078-4DFA-BEC2-95808585B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CD3FDAA-3336-4E15-BFD3-3383650CA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29127A3-7E51-439E-8D43-9FFDA0145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6505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1DBB44-9305-457A-9004-EF2DD5E4E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9A7C039-2021-4211-9A94-93564DA46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24D6282-AAEA-4FE9-B0B9-1733C12E06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FEC9966-D96D-4C76-9461-BAF8E69ECB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9974674-BAAB-4F2D-9E9B-AB0C113DC7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A7A5F16-54B6-4E3B-976F-7F5349E55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79AB1089-D67C-49EE-BE28-B85A877AE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D96F1AE-EB24-4340-B965-40091822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519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613D02-589D-42AD-A714-3B3F84A63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045F6F-CCC6-484E-9A31-8A1D956AD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892A71-2877-4E81-AFCC-B1E42FF73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65CA19D-E3D3-4AC8-ACE0-30DE8A5DC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6752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C2FBC5D-1B0D-4C04-BB04-B67329DE8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D61F67E-731B-4DB2-8053-4BB44FE8C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5D139A-0845-401C-93D5-5E44AD4FA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65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E5B393-72A6-414B-BD06-3AF6DD648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D683C98-9AEE-4443-A9F6-11E5B03CF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1AF3384-0E17-4E9C-87F8-E9BF068CAE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0F58180-9723-4173-AA4C-00328FE80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0D9F10D-2E93-4D2B-A9E0-B345052C0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367B65-5AF9-42F0-8071-87DF048E2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5811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859F5D-AFC4-4C82-9820-7325240AD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EE9E8A5-A8FD-4E6E-AAE1-C394C1C93E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B2B0F70-8C04-41B9-963F-D42653533F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7FEE4A-41E1-4BC6-9E17-E86482F8C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B87E0CD-ED0F-4614-9697-0462E239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0D7F621-D516-4008-9431-86DED7335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23B7E65-4AB1-4808-875E-E68ACC7C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D8790E2-EF13-4C1D-8465-69DA92607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C9559E-1957-4817-B8B2-3A9B7C663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E1B8B-E39F-4612-8C69-C8222EA652C0}" type="datetimeFigureOut">
              <a:rPr lang="ko-KR" altLang="en-US" smtClean="0"/>
              <a:t>2019-05-30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3B365F-A9B7-418A-8E5F-E0576255F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06AA07-A00F-42BE-BF12-7CDFE33579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430AA-CDE8-4522-AA77-5CBD534795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644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64B096-E4DC-4F30-B604-185C3C8AA8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ko-KR" sz="4800" b="1"/>
              <a:t>Improvement</a:t>
            </a:r>
            <a:r>
              <a:rPr lang="en-US" altLang="ko-KR" sz="4800"/>
              <a:t> on </a:t>
            </a:r>
            <a:br>
              <a:rPr lang="en-US" altLang="ko-KR" sz="4000"/>
            </a:br>
            <a:r>
              <a:rPr lang="en-US" altLang="ko-KR" sz="3200"/>
              <a:t>“Real-Time Global Illumination using Precomputed </a:t>
            </a:r>
            <a:r>
              <a:rPr lang="en-US" altLang="ko-KR" sz="3200" b="1"/>
              <a:t>Light Field Probes</a:t>
            </a:r>
            <a:r>
              <a:rPr lang="en-US" altLang="ko-KR" sz="3200"/>
              <a:t>”</a:t>
            </a:r>
            <a:endParaRPr lang="ko-KR" altLang="en-US" sz="400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EAEEA07-2272-4C08-AE19-5C0F28644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 fontScale="92500" lnSpcReduction="10000"/>
          </a:bodyPr>
          <a:lstStyle/>
          <a:p>
            <a:endParaRPr lang="en-US" altLang="ko-KR"/>
          </a:p>
          <a:p>
            <a:r>
              <a:rPr lang="en-US" altLang="ko-KR" b="1"/>
              <a:t>CG580 Final Presentation, Team 1</a:t>
            </a:r>
          </a:p>
          <a:p>
            <a:r>
              <a:rPr lang="en-US" altLang="ko-KR"/>
              <a:t>20193099 Baek Jun Kim, 20193168 </a:t>
            </a:r>
            <a:r>
              <a:rPr lang="en-US" altLang="ko-KR" err="1"/>
              <a:t>Hyunsu</a:t>
            </a:r>
            <a:r>
              <a:rPr lang="en-US" altLang="ko-KR"/>
              <a:t> Kim</a:t>
            </a:r>
          </a:p>
          <a:p>
            <a:r>
              <a:rPr lang="en-US" altLang="ko-KR"/>
              <a:t>30</a:t>
            </a:r>
            <a:r>
              <a:rPr lang="en-US" altLang="ko-KR" baseline="30000"/>
              <a:t>th</a:t>
            </a:r>
            <a:r>
              <a:rPr lang="en-US" altLang="ko-KR"/>
              <a:t> May, 2019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0810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</a:t>
            </a:r>
            <a:r>
              <a:rPr lang="en-US" altLang="ko-KR" b="1"/>
              <a:t>indirect illumination</a:t>
            </a:r>
          </a:p>
          <a:p>
            <a:endParaRPr lang="en-US" altLang="ko-KR"/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Precompute </a:t>
            </a:r>
            <a:r>
              <a:rPr lang="en-US" altLang="ko-KR" b="1"/>
              <a:t>Probes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Calculate </a:t>
            </a:r>
            <a:r>
              <a:rPr lang="en-US" altLang="ko-KR" b="1"/>
              <a:t>indirect illumination</a:t>
            </a:r>
            <a:r>
              <a:rPr lang="en-US" altLang="ko-KR"/>
              <a:t> using precomputed Probe</a:t>
            </a:r>
          </a:p>
          <a:p>
            <a:pPr lvl="1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9208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</a:t>
            </a:r>
            <a:r>
              <a:rPr lang="en-US" altLang="ko-KR" b="1"/>
              <a:t>indirect illumination</a:t>
            </a:r>
          </a:p>
          <a:p>
            <a:endParaRPr lang="en-US" altLang="ko-KR"/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Precompute </a:t>
            </a:r>
            <a:r>
              <a:rPr lang="en-US" altLang="ko-KR" b="1"/>
              <a:t>Probes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Calculate </a:t>
            </a:r>
            <a:r>
              <a:rPr lang="en-US" altLang="ko-KR" b="1"/>
              <a:t>indirect illumination</a:t>
            </a:r>
            <a:r>
              <a:rPr lang="en-US" altLang="ko-KR"/>
              <a:t> using precomputed Probe</a:t>
            </a:r>
          </a:p>
          <a:p>
            <a:pPr lvl="1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FF5416E-8AC4-4698-91B9-4EC5AB1B4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287" y="3895130"/>
            <a:ext cx="10515601" cy="5773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6178E2-2DA1-407D-8866-9DB0FAB2754D}"/>
              </a:ext>
            </a:extLst>
          </p:cNvPr>
          <p:cNvSpPr txBox="1"/>
          <p:nvPr/>
        </p:nvSpPr>
        <p:spPr>
          <a:xfrm>
            <a:off x="1362287" y="4513251"/>
            <a:ext cx="439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[code in fragment shader]</a:t>
            </a:r>
            <a:endParaRPr lang="ko-KR" altLang="en-US"/>
          </a:p>
        </p:txBody>
      </p:sp>
      <p:pic>
        <p:nvPicPr>
          <p:cNvPr id="2050" name="Picture 2" descr="vertex shader and fragment shaderì ëí ì´ë¯¸ì§ ê²ìê²°ê³¼">
            <a:extLst>
              <a:ext uri="{FF2B5EF4-FFF2-40B4-BE49-F238E27FC236}">
                <a16:creationId xmlns:a16="http://schemas.microsoft.com/office/drawing/2014/main" id="{84A421B2-2ED7-46C6-B260-6A10839CA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866" y="4318731"/>
            <a:ext cx="3239284" cy="24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562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39E6C6F-E20F-43CD-A1AD-51F648F4D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FD1647E-C7D7-4919-8BA4-5623F7ACA509}"/>
              </a:ext>
            </a:extLst>
          </p:cNvPr>
          <p:cNvSpPr txBox="1"/>
          <p:nvPr/>
        </p:nvSpPr>
        <p:spPr>
          <a:xfrm>
            <a:off x="161364" y="6030565"/>
            <a:ext cx="2076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</a:rPr>
              <a:t>Living room</a:t>
            </a:r>
          </a:p>
          <a:p>
            <a:r>
              <a:rPr lang="en-US" altLang="ko-KR" b="1">
                <a:solidFill>
                  <a:schemeClr val="bg1"/>
                </a:solidFill>
              </a:rPr>
              <a:t>144 Hz </a:t>
            </a:r>
            <a:endParaRPr lang="ko-KR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294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61E352B-C6BD-49CE-9E8F-8359A02CD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B0FAFC-C9ED-49AD-9208-C1BB6987E7D3}"/>
              </a:ext>
            </a:extLst>
          </p:cNvPr>
          <p:cNvSpPr txBox="1"/>
          <p:nvPr/>
        </p:nvSpPr>
        <p:spPr>
          <a:xfrm>
            <a:off x="161363" y="6030565"/>
            <a:ext cx="2312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</a:rPr>
              <a:t>Green Sphere = Probe</a:t>
            </a:r>
            <a:endParaRPr lang="ko-KR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CC37B1F-11EB-4295-8966-A32195616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17588D-3424-4DA8-8FC4-5124E86737BD}"/>
              </a:ext>
            </a:extLst>
          </p:cNvPr>
          <p:cNvSpPr txBox="1"/>
          <p:nvPr/>
        </p:nvSpPr>
        <p:spPr>
          <a:xfrm>
            <a:off x="161364" y="6321023"/>
            <a:ext cx="2076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>
                <a:solidFill>
                  <a:schemeClr val="bg1"/>
                </a:solidFill>
              </a:rPr>
              <a:t>Sponza</a:t>
            </a:r>
            <a:endParaRPr lang="ko-KR" altLang="en-U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20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ACABCA-20B2-400B-B0C0-545B12D6E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Analysis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D361B7B-F6C8-4D4C-AE56-BE6FD0D49F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/>
              <a:t>There is a precision problem on </a:t>
            </a:r>
            <a:r>
              <a:rPr lang="en-US" altLang="ko-KR" b="1"/>
              <a:t>octaheral mapping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/>
              <a:t>There are some unecessary </a:t>
            </a:r>
            <a:r>
              <a:rPr lang="en-US" altLang="ko-KR" b="1"/>
              <a:t>ray computations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/>
              <a:t>It does not support </a:t>
            </a:r>
            <a:r>
              <a:rPr lang="en-US" altLang="ko-KR" b="1"/>
              <a:t>Dynamic</a:t>
            </a:r>
            <a:r>
              <a:rPr lang="en-US" altLang="ko-KR"/>
              <a:t> Scene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463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Our Goals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93836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0081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Goal (1)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30180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4BCECDA9-2D23-4CE2-876A-EC73803213BC}"/>
              </a:ext>
            </a:extLst>
          </p:cNvPr>
          <p:cNvSpPr/>
          <p:nvPr/>
        </p:nvSpPr>
        <p:spPr>
          <a:xfrm>
            <a:off x="699247" y="3657600"/>
            <a:ext cx="10811435" cy="26543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8032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Octahedral mapping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7700" y="1763367"/>
            <a:ext cx="9556611" cy="32747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828339" y="5047967"/>
            <a:ext cx="3899061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000" b="1"/>
              <a:t>Octants of a sphere</a:t>
            </a:r>
            <a:endParaRPr sz="2000" b="1"/>
          </a:p>
        </p:txBody>
      </p:sp>
      <p:sp>
        <p:nvSpPr>
          <p:cNvPr id="63" name="Google Shape;63;p14"/>
          <p:cNvSpPr txBox="1"/>
          <p:nvPr/>
        </p:nvSpPr>
        <p:spPr>
          <a:xfrm>
            <a:off x="4051145" y="5047967"/>
            <a:ext cx="4132741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000" b="1"/>
              <a:t>Faces of an octahedron</a:t>
            </a:r>
            <a:endParaRPr sz="2000" b="1"/>
          </a:p>
        </p:txBody>
      </p:sp>
      <p:sp>
        <p:nvSpPr>
          <p:cNvPr id="64" name="Google Shape;64;p14"/>
          <p:cNvSpPr txBox="1"/>
          <p:nvPr/>
        </p:nvSpPr>
        <p:spPr>
          <a:xfrm>
            <a:off x="7403142" y="5038166"/>
            <a:ext cx="34604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000" b="1"/>
              <a:t>Unit square</a:t>
            </a:r>
            <a:endParaRPr sz="2000" b="1"/>
          </a:p>
        </p:txBody>
      </p:sp>
      <p:cxnSp>
        <p:nvCxnSpPr>
          <p:cNvPr id="65" name="Google Shape;65;p14"/>
          <p:cNvCxnSpPr/>
          <p:nvPr/>
        </p:nvCxnSpPr>
        <p:spPr>
          <a:xfrm>
            <a:off x="4252667" y="5333267"/>
            <a:ext cx="277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6" name="Google Shape;66;p14"/>
          <p:cNvCxnSpPr/>
          <p:nvPr/>
        </p:nvCxnSpPr>
        <p:spPr>
          <a:xfrm>
            <a:off x="7750896" y="5333267"/>
            <a:ext cx="277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Encoding </a:t>
            </a:r>
            <a:endParaRPr/>
          </a:p>
        </p:txBody>
      </p:sp>
      <p:sp>
        <p:nvSpPr>
          <p:cNvPr id="72" name="Google Shape;72;p15"/>
          <p:cNvSpPr txBox="1"/>
          <p:nvPr/>
        </p:nvSpPr>
        <p:spPr>
          <a:xfrm>
            <a:off x="2187837" y="1781919"/>
            <a:ext cx="34604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Octants of a sphere</a:t>
            </a:r>
            <a:endParaRPr sz="2400" b="1"/>
          </a:p>
        </p:txBody>
      </p:sp>
      <p:sp>
        <p:nvSpPr>
          <p:cNvPr id="73" name="Google Shape;73;p15"/>
          <p:cNvSpPr txBox="1"/>
          <p:nvPr/>
        </p:nvSpPr>
        <p:spPr>
          <a:xfrm>
            <a:off x="5718010" y="1781919"/>
            <a:ext cx="405931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Faces of an octahedron</a:t>
            </a:r>
            <a:endParaRPr sz="2400" b="1"/>
          </a:p>
        </p:txBody>
      </p:sp>
      <p:cxnSp>
        <p:nvCxnSpPr>
          <p:cNvPr id="74" name="Google Shape;74;p15"/>
          <p:cNvCxnSpPr/>
          <p:nvPr/>
        </p:nvCxnSpPr>
        <p:spPr>
          <a:xfrm>
            <a:off x="5525842" y="2117553"/>
            <a:ext cx="277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6093" y="2780353"/>
            <a:ext cx="7020671" cy="59788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/>
          <p:nvPr/>
        </p:nvSpPr>
        <p:spPr>
          <a:xfrm>
            <a:off x="1669288" y="3812892"/>
            <a:ext cx="3942097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Faces of an octahedron</a:t>
            </a:r>
            <a:endParaRPr sz="2400" b="1"/>
          </a:p>
        </p:txBody>
      </p:sp>
      <p:sp>
        <p:nvSpPr>
          <p:cNvPr id="77" name="Google Shape;77;p15"/>
          <p:cNvSpPr txBox="1"/>
          <p:nvPr/>
        </p:nvSpPr>
        <p:spPr>
          <a:xfrm>
            <a:off x="5199085" y="3797958"/>
            <a:ext cx="3460400" cy="9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Unit square</a:t>
            </a:r>
            <a:endParaRPr sz="2400" b="1"/>
          </a:p>
        </p:txBody>
      </p:sp>
      <p:cxnSp>
        <p:nvCxnSpPr>
          <p:cNvPr id="78" name="Google Shape;78;p15"/>
          <p:cNvCxnSpPr/>
          <p:nvPr/>
        </p:nvCxnSpPr>
        <p:spPr>
          <a:xfrm>
            <a:off x="5611385" y="4098192"/>
            <a:ext cx="277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9" name="Google Shape;79;p15"/>
          <p:cNvSpPr txBox="1"/>
          <p:nvPr/>
        </p:nvSpPr>
        <p:spPr>
          <a:xfrm>
            <a:off x="2659189" y="4673225"/>
            <a:ext cx="1484396" cy="5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altLang="ko" sz="2400"/>
              <a:t>if z&gt;0</a:t>
            </a:r>
            <a:endParaRPr sz="2400"/>
          </a:p>
        </p:txBody>
      </p:sp>
      <p:sp>
        <p:nvSpPr>
          <p:cNvPr id="80" name="Google Shape;80;p15"/>
          <p:cNvSpPr txBox="1"/>
          <p:nvPr/>
        </p:nvSpPr>
        <p:spPr>
          <a:xfrm>
            <a:off x="2699889" y="5309958"/>
            <a:ext cx="1484396" cy="59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altLang="ko" sz="2400"/>
              <a:t>else</a:t>
            </a:r>
            <a:endParaRPr sz="2400"/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8852" y="4786162"/>
            <a:ext cx="1998695" cy="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48852" y="5431834"/>
            <a:ext cx="5428468" cy="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34A7D84C-D00D-40AA-8485-6BE4BFE366ED}"/>
              </a:ext>
            </a:extLst>
          </p:cNvPr>
          <p:cNvGrpSpPr/>
          <p:nvPr/>
        </p:nvGrpSpPr>
        <p:grpSpPr>
          <a:xfrm>
            <a:off x="10243140" y="4498706"/>
            <a:ext cx="1409252" cy="1409252"/>
            <a:chOff x="10139150" y="4257312"/>
            <a:chExt cx="1820130" cy="1820130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EBE0B107-C5EA-4A09-89DB-696D2C7D4058}"/>
                </a:ext>
              </a:extLst>
            </p:cNvPr>
            <p:cNvSpPr/>
            <p:nvPr/>
          </p:nvSpPr>
          <p:spPr>
            <a:xfrm>
              <a:off x="10139150" y="4257312"/>
              <a:ext cx="1820130" cy="1820130"/>
            </a:xfrm>
            <a:prstGeom prst="rect">
              <a:avLst/>
            </a:prstGeom>
            <a:solidFill>
              <a:schemeClr val="accent2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5257E2B0-B711-4AF4-A651-62AC856FB72E}"/>
                </a:ext>
              </a:extLst>
            </p:cNvPr>
            <p:cNvSpPr/>
            <p:nvPr/>
          </p:nvSpPr>
          <p:spPr>
            <a:xfrm rot="2700000">
              <a:off x="10420314" y="4539019"/>
              <a:ext cx="1256312" cy="1256312"/>
            </a:xfrm>
            <a:prstGeom prst="rect">
              <a:avLst/>
            </a:prstGeom>
            <a:solidFill>
              <a:schemeClr val="accent4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" name="직선 화살표 연결선 3">
            <a:extLst>
              <a:ext uri="{FF2B5EF4-FFF2-40B4-BE49-F238E27FC236}">
                <a16:creationId xmlns:a16="http://schemas.microsoft.com/office/drawing/2014/main" id="{7FD5C2B6-02D6-4DA3-9A40-BAD1CAFBDA3E}"/>
              </a:ext>
            </a:extLst>
          </p:cNvPr>
          <p:cNvCxnSpPr>
            <a:cxnSpLocks/>
          </p:cNvCxnSpPr>
          <p:nvPr/>
        </p:nvCxnSpPr>
        <p:spPr>
          <a:xfrm>
            <a:off x="9184942" y="4736092"/>
            <a:ext cx="1409252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22B1B1E3-D73B-4C66-95B7-77DE4F78BB3A}"/>
              </a:ext>
            </a:extLst>
          </p:cNvPr>
          <p:cNvCxnSpPr>
            <a:cxnSpLocks/>
          </p:cNvCxnSpPr>
          <p:nvPr/>
        </p:nvCxnSpPr>
        <p:spPr>
          <a:xfrm>
            <a:off x="9950941" y="5608958"/>
            <a:ext cx="591582" cy="13357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72E1F0-4935-48EA-ABDE-7DD0FD16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Contents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243802-4F5D-4A66-9183-B3D3AFB6C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Midterm </a:t>
            </a:r>
          </a:p>
          <a:p>
            <a:r>
              <a:rPr lang="en-US" altLang="ko-KR"/>
              <a:t>Review</a:t>
            </a:r>
          </a:p>
          <a:p>
            <a:r>
              <a:rPr lang="en-US" altLang="ko-KR"/>
              <a:t>Analysis</a:t>
            </a:r>
          </a:p>
          <a:p>
            <a:r>
              <a:rPr lang="en-US" altLang="ko-KR"/>
              <a:t>Goal</a:t>
            </a:r>
          </a:p>
          <a:p>
            <a:r>
              <a:rPr lang="en-US" altLang="ko-KR"/>
              <a:t>Result</a:t>
            </a:r>
          </a:p>
          <a:p>
            <a:r>
              <a:rPr lang="en-US" altLang="ko-KR"/>
              <a:t>Role Sharing</a:t>
            </a:r>
          </a:p>
        </p:txBody>
      </p:sp>
    </p:spTree>
    <p:extLst>
      <p:ext uri="{BB962C8B-B14F-4D97-AF65-F5344CB8AC3E}">
        <p14:creationId xmlns:p14="http://schemas.microsoft.com/office/powerpoint/2010/main" val="4088057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Encoding</a:t>
            </a:r>
            <a:endParaRPr/>
          </a:p>
        </p:txBody>
      </p:sp>
      <p:pic>
        <p:nvPicPr>
          <p:cNvPr id="88" name="Google Shape;8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8668" y="593366"/>
            <a:ext cx="7105032" cy="153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6300" y="2267300"/>
            <a:ext cx="8867416" cy="4319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Decoding</a:t>
            </a:r>
            <a:endParaRPr/>
          </a:p>
        </p:txBody>
      </p:sp>
      <p:pic>
        <p:nvPicPr>
          <p:cNvPr id="95" name="Google Shape;9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3501" y="2361001"/>
            <a:ext cx="8764999" cy="30061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 sz="4000"/>
              <a:t>Problem of the original octahedral mapping</a:t>
            </a:r>
            <a:endParaRPr sz="4000"/>
          </a:p>
        </p:txBody>
      </p:sp>
      <p:sp>
        <p:nvSpPr>
          <p:cNvPr id="101" name="Google Shape;101;p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ko"/>
              <a:t>There are errors at the boundaries due to the use of the sign() function on 0.</a:t>
            </a:r>
            <a:endParaRPr/>
          </a:p>
        </p:txBody>
      </p:sp>
      <p:pic>
        <p:nvPicPr>
          <p:cNvPr id="102" name="Google Shape;10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934" y="2944667"/>
            <a:ext cx="10201165" cy="2209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3" name="Google Shape;103;p18"/>
          <p:cNvCxnSpPr/>
          <p:nvPr/>
        </p:nvCxnSpPr>
        <p:spPr>
          <a:xfrm>
            <a:off x="4276667" y="4481133"/>
            <a:ext cx="1226800" cy="1184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4" name="Google Shape;104;p18"/>
          <p:cNvCxnSpPr>
            <a:endCxn id="105" idx="0"/>
          </p:cNvCxnSpPr>
          <p:nvPr/>
        </p:nvCxnSpPr>
        <p:spPr>
          <a:xfrm flipH="1">
            <a:off x="5580167" y="4540733"/>
            <a:ext cx="1950800" cy="1124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5" name="Google Shape;105;p18"/>
          <p:cNvSpPr txBox="1"/>
          <p:nvPr/>
        </p:nvSpPr>
        <p:spPr>
          <a:xfrm>
            <a:off x="3126567" y="5665133"/>
            <a:ext cx="4907200" cy="5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Boundaries</a:t>
            </a:r>
            <a:endParaRPr sz="2400" b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Modified octahedral mapping</a:t>
            </a:r>
            <a:endParaRPr/>
          </a:p>
        </p:txBody>
      </p:sp>
      <p:sp>
        <p:nvSpPr>
          <p:cNvPr id="111" name="Google Shape;111;p1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ko"/>
              <a:t>Remap to bitwise-precise snorm</a:t>
            </a:r>
            <a:endParaRPr/>
          </a:p>
        </p:txBody>
      </p:sp>
      <p:pic>
        <p:nvPicPr>
          <p:cNvPr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4118" y="2670905"/>
            <a:ext cx="7523765" cy="83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9"/>
          <p:cNvSpPr txBox="1"/>
          <p:nvPr/>
        </p:nvSpPr>
        <p:spPr>
          <a:xfrm>
            <a:off x="1247535" y="4635677"/>
            <a:ext cx="9959200" cy="6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altLang="ko" sz="2400"/>
              <a:t>Z. H. </a:t>
            </a:r>
            <a:r>
              <a:rPr lang="en-US" altLang="ko" sz="2400" err="1"/>
              <a:t>Cigolle</a:t>
            </a:r>
            <a:r>
              <a:rPr lang="en-US" altLang="ko" sz="2400"/>
              <a:t> </a:t>
            </a:r>
            <a:r>
              <a:rPr lang="en-US" altLang="ko" sz="2400" i="1"/>
              <a:t>et al</a:t>
            </a:r>
            <a:r>
              <a:rPr lang="en-US" altLang="ko" sz="2400"/>
              <a:t>., </a:t>
            </a:r>
            <a:r>
              <a:rPr lang="en-US" altLang="ko" sz="2400" i="1"/>
              <a:t>A Survey of Efficient Representations for Independent Unit Vectors</a:t>
            </a:r>
            <a:r>
              <a:rPr lang="en-US" altLang="ko" sz="2400"/>
              <a:t>, Journal of Computer Graphics Techniques Vol. 3, No. 2, 2014.</a:t>
            </a:r>
            <a:endParaRPr sz="24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Encoding</a:t>
            </a:r>
            <a:endParaRPr/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6870" y="293268"/>
            <a:ext cx="5421967" cy="6271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ko"/>
              <a:t>Result</a:t>
            </a:r>
            <a:endParaRPr/>
          </a:p>
        </p:txBody>
      </p:sp>
      <p:pic>
        <p:nvPicPr>
          <p:cNvPr id="125" name="Google Shape;125;p21"/>
          <p:cNvPicPr preferRelativeResize="0"/>
          <p:nvPr/>
        </p:nvPicPr>
        <p:blipFill rotWithShape="1">
          <a:blip r:embed="rId3">
            <a:alphaModFix/>
          </a:blip>
          <a:srcRect t="7330"/>
          <a:stretch/>
        </p:blipFill>
        <p:spPr>
          <a:xfrm>
            <a:off x="1691267" y="1515267"/>
            <a:ext cx="8809464" cy="4627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2"/>
          <p:cNvPicPr preferRelativeResize="0"/>
          <p:nvPr/>
        </p:nvPicPr>
        <p:blipFill rotWithShape="1">
          <a:blip r:embed="rId3">
            <a:alphaModFix/>
          </a:blip>
          <a:srcRect l="2068" t="-39450" r="3929"/>
          <a:stretch/>
        </p:blipFill>
        <p:spPr>
          <a:xfrm>
            <a:off x="6170985" y="3302533"/>
            <a:ext cx="3626148" cy="260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2"/>
          <p:cNvPicPr preferRelativeResize="0"/>
          <p:nvPr/>
        </p:nvPicPr>
        <p:blipFill rotWithShape="1">
          <a:blip r:embed="rId4">
            <a:alphaModFix/>
          </a:blip>
          <a:srcRect t="7330"/>
          <a:stretch/>
        </p:blipFill>
        <p:spPr>
          <a:xfrm>
            <a:off x="2367997" y="638934"/>
            <a:ext cx="6478991" cy="3285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2"/>
          <p:cNvPicPr preferRelativeResize="0"/>
          <p:nvPr/>
        </p:nvPicPr>
        <p:blipFill rotWithShape="1">
          <a:blip r:embed="rId5">
            <a:alphaModFix/>
          </a:blip>
          <a:srcRect l="11347" b="12929"/>
          <a:stretch/>
        </p:blipFill>
        <p:spPr>
          <a:xfrm>
            <a:off x="1715201" y="4049158"/>
            <a:ext cx="3372993" cy="185467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2"/>
          <p:cNvSpPr txBox="1"/>
          <p:nvPr/>
        </p:nvSpPr>
        <p:spPr>
          <a:xfrm>
            <a:off x="2218356" y="6038156"/>
            <a:ext cx="2366682" cy="7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Original</a:t>
            </a:r>
            <a:endParaRPr sz="2400" b="1"/>
          </a:p>
        </p:txBody>
      </p:sp>
      <p:sp>
        <p:nvSpPr>
          <p:cNvPr id="134" name="Google Shape;134;p22"/>
          <p:cNvSpPr txBox="1"/>
          <p:nvPr/>
        </p:nvSpPr>
        <p:spPr>
          <a:xfrm>
            <a:off x="7353659" y="6023096"/>
            <a:ext cx="1260800" cy="7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OURS</a:t>
            </a:r>
            <a:endParaRPr sz="2400" b="1"/>
          </a:p>
        </p:txBody>
      </p:sp>
      <p:sp>
        <p:nvSpPr>
          <p:cNvPr id="135" name="Google Shape;135;p22"/>
          <p:cNvSpPr/>
          <p:nvPr/>
        </p:nvSpPr>
        <p:spPr>
          <a:xfrm>
            <a:off x="3990999" y="1355912"/>
            <a:ext cx="515600" cy="288000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55514" y="4046634"/>
            <a:ext cx="4529455" cy="201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3"/>
          <p:cNvPicPr preferRelativeResize="0"/>
          <p:nvPr/>
        </p:nvPicPr>
        <p:blipFill rotWithShape="1">
          <a:blip r:embed="rId4">
            <a:alphaModFix/>
          </a:blip>
          <a:srcRect t="7261"/>
          <a:stretch/>
        </p:blipFill>
        <p:spPr>
          <a:xfrm>
            <a:off x="881001" y="4046635"/>
            <a:ext cx="4603820" cy="2019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3"/>
          <p:cNvPicPr preferRelativeResize="0"/>
          <p:nvPr/>
        </p:nvPicPr>
        <p:blipFill rotWithShape="1">
          <a:blip r:embed="rId5">
            <a:alphaModFix/>
          </a:blip>
          <a:srcRect t="7330"/>
          <a:stretch/>
        </p:blipFill>
        <p:spPr>
          <a:xfrm>
            <a:off x="2367997" y="638934"/>
            <a:ext cx="6478991" cy="3285047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/>
          <p:nvPr/>
        </p:nvSpPr>
        <p:spPr>
          <a:xfrm>
            <a:off x="2359395" y="6116800"/>
            <a:ext cx="1643072" cy="7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Original</a:t>
            </a:r>
            <a:endParaRPr sz="2400" b="1"/>
          </a:p>
        </p:txBody>
      </p:sp>
      <p:sp>
        <p:nvSpPr>
          <p:cNvPr id="144" name="Google Shape;144;p23"/>
          <p:cNvSpPr txBox="1"/>
          <p:nvPr/>
        </p:nvSpPr>
        <p:spPr>
          <a:xfrm>
            <a:off x="7489841" y="6108745"/>
            <a:ext cx="1260800" cy="7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US" altLang="ko" sz="2400" b="1"/>
              <a:t>OURS</a:t>
            </a:r>
            <a:endParaRPr sz="2400" b="1"/>
          </a:p>
        </p:txBody>
      </p:sp>
      <p:sp>
        <p:nvSpPr>
          <p:cNvPr id="145" name="Google Shape;145;p23"/>
          <p:cNvSpPr/>
          <p:nvPr/>
        </p:nvSpPr>
        <p:spPr>
          <a:xfrm>
            <a:off x="6096000" y="2494331"/>
            <a:ext cx="676800" cy="360800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Goal (2)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9957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4BCECDA9-2D23-4CE2-876A-EC73803213BC}"/>
              </a:ext>
            </a:extLst>
          </p:cNvPr>
          <p:cNvSpPr/>
          <p:nvPr/>
        </p:nvSpPr>
        <p:spPr>
          <a:xfrm>
            <a:off x="690282" y="1825625"/>
            <a:ext cx="10811435" cy="12223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18F8797-DA45-4A15-AB2E-1B37F7D7205B}"/>
              </a:ext>
            </a:extLst>
          </p:cNvPr>
          <p:cNvSpPr/>
          <p:nvPr/>
        </p:nvSpPr>
        <p:spPr>
          <a:xfrm>
            <a:off x="542365" y="4965700"/>
            <a:ext cx="10811435" cy="134302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61178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direction illumination + </a:t>
            </a:r>
            <a:r>
              <a:rPr lang="en-US" altLang="ko-KR" b="1"/>
              <a:t>indirect illumination</a:t>
            </a:r>
          </a:p>
        </p:txBody>
      </p:sp>
    </p:spTree>
    <p:extLst>
      <p:ext uri="{BB962C8B-B14F-4D97-AF65-F5344CB8AC3E}">
        <p14:creationId xmlns:p14="http://schemas.microsoft.com/office/powerpoint/2010/main" val="2359329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D8BCC8-2BAD-4A25-8B3A-1B995F371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Mid-term presentation (Team 1)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AD433C-EBF0-402E-8E20-C224BC798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Hyunsu Kim’s student presnetation</a:t>
            </a:r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We tried, but it was quite difficult…</a:t>
            </a:r>
          </a:p>
          <a:p>
            <a:r>
              <a:rPr lang="en-US" altLang="ko-KR"/>
              <a:t>So, we focus on another paper: Baek Jun Kim’s one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F854045-A2BF-41DC-9BE2-F1BACBDEB5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359" y="2325389"/>
            <a:ext cx="4833486" cy="255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1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direction illumination + </a:t>
            </a:r>
            <a:r>
              <a:rPr lang="en-US" altLang="ko-KR" b="1"/>
              <a:t>indirect illumination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86E5EB87-A18D-4BFC-B747-3E6116B16671}"/>
              </a:ext>
            </a:extLst>
          </p:cNvPr>
          <p:cNvCxnSpPr/>
          <p:nvPr/>
        </p:nvCxnSpPr>
        <p:spPr>
          <a:xfrm flipH="1">
            <a:off x="6096000" y="2441986"/>
            <a:ext cx="842682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735B2230-7134-40C8-9161-42639F50FBC8}"/>
              </a:ext>
            </a:extLst>
          </p:cNvPr>
          <p:cNvCxnSpPr>
            <a:cxnSpLocks/>
          </p:cNvCxnSpPr>
          <p:nvPr/>
        </p:nvCxnSpPr>
        <p:spPr>
          <a:xfrm>
            <a:off x="8414272" y="2441986"/>
            <a:ext cx="944881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D7B791-1CE4-4AE6-8E92-A777435198DB}"/>
              </a:ext>
            </a:extLst>
          </p:cNvPr>
          <p:cNvSpPr txBox="1"/>
          <p:nvPr/>
        </p:nvSpPr>
        <p:spPr>
          <a:xfrm>
            <a:off x="2076226" y="3125563"/>
            <a:ext cx="5099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/>
              <a:t>Lambertian term</a:t>
            </a:r>
          </a:p>
          <a:p>
            <a:pPr algn="r"/>
            <a:r>
              <a:rPr lang="en-US" altLang="ko-KR"/>
              <a:t>interpolate nearby probe’s irrandiance map</a:t>
            </a:r>
          </a:p>
          <a:p>
            <a:pPr algn="r"/>
            <a:r>
              <a:rPr lang="en-US" altLang="ko-KR"/>
              <a:t>(No texture operation, </a:t>
            </a:r>
            <a:r>
              <a:rPr lang="en-US" altLang="ko-KR" b="1"/>
              <a:t>Fast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B6F8A-403F-4E63-BBBB-8C05096F21C4}"/>
              </a:ext>
            </a:extLst>
          </p:cNvPr>
          <p:cNvSpPr txBox="1"/>
          <p:nvPr/>
        </p:nvSpPr>
        <p:spPr>
          <a:xfrm>
            <a:off x="7895664" y="3125563"/>
            <a:ext cx="429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Glossy term</a:t>
            </a:r>
          </a:p>
          <a:p>
            <a:r>
              <a:rPr lang="en-US" altLang="ko-KR"/>
              <a:t>trace a ray and get texture value</a:t>
            </a:r>
          </a:p>
          <a:p>
            <a:r>
              <a:rPr lang="en-US" altLang="ko-KR"/>
              <a:t>(texture operation, </a:t>
            </a:r>
            <a:r>
              <a:rPr lang="en-US" altLang="ko-KR" b="1"/>
              <a:t>Slow</a:t>
            </a:r>
            <a:r>
              <a:rPr lang="en-US" altLang="ko-KR"/>
              <a:t>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4411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direction illumination + </a:t>
            </a:r>
            <a:r>
              <a:rPr lang="en-US" altLang="ko-KR" b="1"/>
              <a:t>indirect illumination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86E5EB87-A18D-4BFC-B747-3E6116B16671}"/>
              </a:ext>
            </a:extLst>
          </p:cNvPr>
          <p:cNvCxnSpPr/>
          <p:nvPr/>
        </p:nvCxnSpPr>
        <p:spPr>
          <a:xfrm flipH="1">
            <a:off x="6096000" y="2441986"/>
            <a:ext cx="842682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735B2230-7134-40C8-9161-42639F50FBC8}"/>
              </a:ext>
            </a:extLst>
          </p:cNvPr>
          <p:cNvCxnSpPr>
            <a:cxnSpLocks/>
          </p:cNvCxnSpPr>
          <p:nvPr/>
        </p:nvCxnSpPr>
        <p:spPr>
          <a:xfrm>
            <a:off x="8414272" y="2441986"/>
            <a:ext cx="944881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D7B791-1CE4-4AE6-8E92-A777435198DB}"/>
              </a:ext>
            </a:extLst>
          </p:cNvPr>
          <p:cNvSpPr txBox="1"/>
          <p:nvPr/>
        </p:nvSpPr>
        <p:spPr>
          <a:xfrm>
            <a:off x="2076226" y="3125563"/>
            <a:ext cx="5099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/>
              <a:t>Lambertian term</a:t>
            </a:r>
          </a:p>
          <a:p>
            <a:pPr algn="r"/>
            <a:r>
              <a:rPr lang="en-US" altLang="ko-KR"/>
              <a:t>interpolate nearby probe’s irrandiance map</a:t>
            </a:r>
          </a:p>
          <a:p>
            <a:pPr algn="r"/>
            <a:r>
              <a:rPr lang="en-US" altLang="ko-KR"/>
              <a:t>(No texture operation, </a:t>
            </a:r>
            <a:r>
              <a:rPr lang="en-US" altLang="ko-KR" b="1"/>
              <a:t>Fast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B6F8A-403F-4E63-BBBB-8C05096F21C4}"/>
              </a:ext>
            </a:extLst>
          </p:cNvPr>
          <p:cNvSpPr txBox="1"/>
          <p:nvPr/>
        </p:nvSpPr>
        <p:spPr>
          <a:xfrm>
            <a:off x="7895664" y="3125563"/>
            <a:ext cx="429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Glossy term</a:t>
            </a:r>
          </a:p>
          <a:p>
            <a:r>
              <a:rPr lang="en-US" altLang="ko-KR"/>
              <a:t>trace a ray and get texture value</a:t>
            </a:r>
          </a:p>
          <a:p>
            <a:r>
              <a:rPr lang="en-US" altLang="ko-KR"/>
              <a:t>(texture operation, </a:t>
            </a:r>
            <a:r>
              <a:rPr lang="en-US" altLang="ko-KR" b="1"/>
              <a:t>Slow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01917F3-1EBA-4664-8092-43FC77636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048893"/>
            <a:ext cx="4296336" cy="2416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22404E4-52A3-4915-93AD-F55DECE2DFBC}"/>
              </a:ext>
            </a:extLst>
          </p:cNvPr>
          <p:cNvSpPr txBox="1"/>
          <p:nvPr/>
        </p:nvSpPr>
        <p:spPr>
          <a:xfrm>
            <a:off x="5268632" y="5598100"/>
            <a:ext cx="484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Very complicated scene: sponza</a:t>
            </a:r>
          </a:p>
          <a:p>
            <a:r>
              <a:rPr lang="en-US" altLang="ko-KR" b="1"/>
              <a:t>11 FPS</a:t>
            </a:r>
            <a:r>
              <a:rPr lang="en-US" altLang="ko-KR"/>
              <a:t> on FHD(1920x1080) with GTX1050Ti</a:t>
            </a:r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A2EE16DC-E228-474D-B0AB-A49B83DF0DE2}"/>
              </a:ext>
            </a:extLst>
          </p:cNvPr>
          <p:cNvSpPr/>
          <p:nvPr/>
        </p:nvSpPr>
        <p:spPr>
          <a:xfrm>
            <a:off x="7882964" y="3087463"/>
            <a:ext cx="3610536" cy="1027337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397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401917F3-1EBA-4664-8092-43FC77636F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457813"/>
            <a:ext cx="8902700" cy="5007769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D8AF2FC1-75E8-40D9-B5F0-D1BBC1FB3EA1}"/>
              </a:ext>
            </a:extLst>
          </p:cNvPr>
          <p:cNvSpPr/>
          <p:nvPr/>
        </p:nvSpPr>
        <p:spPr>
          <a:xfrm>
            <a:off x="2882900" y="1658785"/>
            <a:ext cx="1612900" cy="161290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DF6BD01D-5A35-44E0-9460-C46BA3505ECA}"/>
              </a:ext>
            </a:extLst>
          </p:cNvPr>
          <p:cNvSpPr/>
          <p:nvPr/>
        </p:nvSpPr>
        <p:spPr>
          <a:xfrm>
            <a:off x="4978399" y="4503584"/>
            <a:ext cx="2189315" cy="218931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9718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direction illumination + </a:t>
            </a:r>
            <a:r>
              <a:rPr lang="en-US" altLang="ko-KR" b="1"/>
              <a:t>indirect illumination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86E5EB87-A18D-4BFC-B747-3E6116B16671}"/>
              </a:ext>
            </a:extLst>
          </p:cNvPr>
          <p:cNvCxnSpPr/>
          <p:nvPr/>
        </p:nvCxnSpPr>
        <p:spPr>
          <a:xfrm flipH="1">
            <a:off x="6096000" y="2441986"/>
            <a:ext cx="842682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735B2230-7134-40C8-9161-42639F50FBC8}"/>
              </a:ext>
            </a:extLst>
          </p:cNvPr>
          <p:cNvCxnSpPr>
            <a:cxnSpLocks/>
          </p:cNvCxnSpPr>
          <p:nvPr/>
        </p:nvCxnSpPr>
        <p:spPr>
          <a:xfrm>
            <a:off x="8414272" y="2441986"/>
            <a:ext cx="944881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D7B791-1CE4-4AE6-8E92-A777435198DB}"/>
              </a:ext>
            </a:extLst>
          </p:cNvPr>
          <p:cNvSpPr txBox="1"/>
          <p:nvPr/>
        </p:nvSpPr>
        <p:spPr>
          <a:xfrm>
            <a:off x="2076226" y="3125563"/>
            <a:ext cx="5099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/>
              <a:t>Lambertian term</a:t>
            </a:r>
          </a:p>
          <a:p>
            <a:pPr algn="r"/>
            <a:r>
              <a:rPr lang="en-US" altLang="ko-KR"/>
              <a:t>interpolate nearby probe’s irrandiance map</a:t>
            </a:r>
          </a:p>
          <a:p>
            <a:pPr algn="r"/>
            <a:r>
              <a:rPr lang="en-US" altLang="ko-KR"/>
              <a:t>(No texture operation, </a:t>
            </a:r>
            <a:r>
              <a:rPr lang="en-US" altLang="ko-KR" b="1"/>
              <a:t>Fast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B6F8A-403F-4E63-BBBB-8C05096F21C4}"/>
              </a:ext>
            </a:extLst>
          </p:cNvPr>
          <p:cNvSpPr txBox="1"/>
          <p:nvPr/>
        </p:nvSpPr>
        <p:spPr>
          <a:xfrm>
            <a:off x="7895664" y="3125563"/>
            <a:ext cx="429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Glossy term</a:t>
            </a:r>
          </a:p>
          <a:p>
            <a:r>
              <a:rPr lang="en-US" altLang="ko-KR" b="1"/>
              <a:t>trace a ray </a:t>
            </a:r>
            <a:r>
              <a:rPr lang="en-US" altLang="ko-KR"/>
              <a:t>and get texture value</a:t>
            </a:r>
          </a:p>
          <a:p>
            <a:r>
              <a:rPr lang="en-US" altLang="ko-KR"/>
              <a:t>(texture operation, </a:t>
            </a:r>
            <a:r>
              <a:rPr lang="en-US" altLang="ko-KR" b="1"/>
              <a:t>Slow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5AC860F-1476-4D24-A0D8-3C23EDD8B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4671" y="4146140"/>
            <a:ext cx="5753100" cy="1933575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AF90C5B7-8F58-4660-8109-87CA18C44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871" y="4183830"/>
            <a:ext cx="2579800" cy="258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605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direction illumination + </a:t>
            </a:r>
            <a:r>
              <a:rPr lang="en-US" altLang="ko-KR" b="1"/>
              <a:t>indirect illumination</a:t>
            </a:r>
          </a:p>
        </p:txBody>
      </p:sp>
      <p:cxnSp>
        <p:nvCxnSpPr>
          <p:cNvPr id="6" name="직선 화살표 연결선 5">
            <a:extLst>
              <a:ext uri="{FF2B5EF4-FFF2-40B4-BE49-F238E27FC236}">
                <a16:creationId xmlns:a16="http://schemas.microsoft.com/office/drawing/2014/main" id="{86E5EB87-A18D-4BFC-B747-3E6116B16671}"/>
              </a:ext>
            </a:extLst>
          </p:cNvPr>
          <p:cNvCxnSpPr/>
          <p:nvPr/>
        </p:nvCxnSpPr>
        <p:spPr>
          <a:xfrm flipH="1">
            <a:off x="6096000" y="2441986"/>
            <a:ext cx="842682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735B2230-7134-40C8-9161-42639F50FBC8}"/>
              </a:ext>
            </a:extLst>
          </p:cNvPr>
          <p:cNvCxnSpPr>
            <a:cxnSpLocks/>
          </p:cNvCxnSpPr>
          <p:nvPr/>
        </p:nvCxnSpPr>
        <p:spPr>
          <a:xfrm>
            <a:off x="8414272" y="2441986"/>
            <a:ext cx="944881" cy="5486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D7B791-1CE4-4AE6-8E92-A777435198DB}"/>
              </a:ext>
            </a:extLst>
          </p:cNvPr>
          <p:cNvSpPr txBox="1"/>
          <p:nvPr/>
        </p:nvSpPr>
        <p:spPr>
          <a:xfrm>
            <a:off x="2076226" y="3125563"/>
            <a:ext cx="5099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b="1"/>
              <a:t>Lambertian term</a:t>
            </a:r>
          </a:p>
          <a:p>
            <a:pPr algn="r"/>
            <a:r>
              <a:rPr lang="en-US" altLang="ko-KR"/>
              <a:t>interpolate nearby probe’s irrandiance map</a:t>
            </a:r>
          </a:p>
          <a:p>
            <a:pPr algn="r"/>
            <a:r>
              <a:rPr lang="en-US" altLang="ko-KR"/>
              <a:t>(No texture operation, </a:t>
            </a:r>
            <a:r>
              <a:rPr lang="en-US" altLang="ko-KR" b="1"/>
              <a:t>Fast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B6F8A-403F-4E63-BBBB-8C05096F21C4}"/>
              </a:ext>
            </a:extLst>
          </p:cNvPr>
          <p:cNvSpPr txBox="1"/>
          <p:nvPr/>
        </p:nvSpPr>
        <p:spPr>
          <a:xfrm>
            <a:off x="7895664" y="3125563"/>
            <a:ext cx="4296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/>
              <a:t>Glossy term</a:t>
            </a:r>
          </a:p>
          <a:p>
            <a:r>
              <a:rPr lang="en-US" altLang="ko-KR" b="1"/>
              <a:t>trace a ray </a:t>
            </a:r>
            <a:r>
              <a:rPr lang="en-US" altLang="ko-KR"/>
              <a:t>and get texture value</a:t>
            </a:r>
          </a:p>
          <a:p>
            <a:r>
              <a:rPr lang="en-US" altLang="ko-KR"/>
              <a:t>(texture operation, </a:t>
            </a:r>
            <a:r>
              <a:rPr lang="en-US" altLang="ko-KR" b="1"/>
              <a:t>Slow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B5AC860F-1476-4D24-A0D8-3C23EDD8B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4671" y="4146140"/>
            <a:ext cx="5753100" cy="1933575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E0D17162-DB43-459A-A7B9-E571B14B6864}"/>
              </a:ext>
            </a:extLst>
          </p:cNvPr>
          <p:cNvSpPr/>
          <p:nvPr/>
        </p:nvSpPr>
        <p:spPr>
          <a:xfrm>
            <a:off x="4268467" y="5836555"/>
            <a:ext cx="7807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Choose the NEXT probe</a:t>
            </a:r>
          </a:p>
        </p:txBody>
      </p:sp>
    </p:spTree>
    <p:extLst>
      <p:ext uri="{BB962C8B-B14F-4D97-AF65-F5344CB8AC3E}">
        <p14:creationId xmlns:p14="http://schemas.microsoft.com/office/powerpoint/2010/main" val="28176801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31A79A-93D0-4C5E-A4AB-787B198F0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/>
              <a:t>First Try: just do not choose next probe</a:t>
            </a:r>
            <a:endParaRPr lang="ko-KR" altLang="en-US" sz="400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BF480B-D26F-497C-A3C1-1F2F28190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11 FPS -&gt; 26 FPS</a:t>
            </a:r>
          </a:p>
          <a:p>
            <a:endParaRPr lang="en-US" altLang="ko-KR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0D54B725-8F9B-4AE3-AAB9-996811DA6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533" y="1725668"/>
            <a:ext cx="4777582" cy="476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544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31A79A-93D0-4C5E-A4AB-787B198F0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/>
              <a:t>First Try: just do not choose next probe</a:t>
            </a:r>
            <a:endParaRPr lang="ko-KR" altLang="en-US" sz="400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BF480B-D26F-497C-A3C1-1F2F28190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11 FPS -&gt; 26 FPS</a:t>
            </a:r>
          </a:p>
          <a:p>
            <a:r>
              <a:rPr lang="en-US" altLang="ko-KR"/>
              <a:t>but, fail on somewhere</a:t>
            </a:r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EFEF1CC-2336-46A7-88A1-7283F0BCE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533" y="1725668"/>
            <a:ext cx="4777582" cy="4767207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1334538D-29E6-4953-8881-D5F8543890B6}"/>
              </a:ext>
            </a:extLst>
          </p:cNvPr>
          <p:cNvSpPr/>
          <p:nvPr/>
        </p:nvSpPr>
        <p:spPr>
          <a:xfrm rot="20973067">
            <a:off x="8339569" y="3496768"/>
            <a:ext cx="3044414" cy="18825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39397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423B7C-109E-4D4F-BCF9-826987C47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Second Try: Discard a poor probe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94DE18C-44BF-42D9-A1A4-A119B42A7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Some probes have a almost dark radiance map</a:t>
            </a:r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2BF8840-C709-4AAD-B51A-BE89C0DBF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2391569"/>
            <a:ext cx="3932877" cy="378539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7EE1FE5-3A10-4D52-9650-F6324BB70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17" y="2391569"/>
            <a:ext cx="3932877" cy="37853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CED60C-8DC5-4D35-93ED-44557FA2DDA7}"/>
              </a:ext>
            </a:extLst>
          </p:cNvPr>
          <p:cNvSpPr txBox="1"/>
          <p:nvPr/>
        </p:nvSpPr>
        <p:spPr>
          <a:xfrm>
            <a:off x="3039588" y="6311900"/>
            <a:ext cx="184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/>
              <a:t>Probe #12</a:t>
            </a:r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A2CB4-8086-4165-BB81-689453C43487}"/>
              </a:ext>
            </a:extLst>
          </p:cNvPr>
          <p:cNvSpPr txBox="1"/>
          <p:nvPr/>
        </p:nvSpPr>
        <p:spPr>
          <a:xfrm>
            <a:off x="7933705" y="6308209"/>
            <a:ext cx="1841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/>
              <a:t>Probe #31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06137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423B7C-109E-4D4F-BCF9-826987C47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Second Try: Discard a poor probe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94DE18C-44BF-42D9-A1A4-A119B42A7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Original Code </a:t>
            </a:r>
          </a:p>
          <a:p>
            <a:endParaRPr lang="en-US" altLang="ko-KR"/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Our code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6AF459A-B5C5-4A7A-932A-9D1589559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406650"/>
            <a:ext cx="4482246" cy="93503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54295DC-5CAA-4C35-90F8-750FF3079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451350"/>
            <a:ext cx="8781669" cy="1250950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1AC6CCF8-6D4E-4A60-ABC9-588F359C4881}"/>
              </a:ext>
            </a:extLst>
          </p:cNvPr>
          <p:cNvSpPr/>
          <p:nvPr/>
        </p:nvSpPr>
        <p:spPr>
          <a:xfrm>
            <a:off x="4051299" y="4660900"/>
            <a:ext cx="5873369" cy="29210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12591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86F6F8-0216-405B-B34C-4225116FA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Result</a:t>
            </a:r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A402A62-3020-46C6-9DF7-162D5C9E6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179" y="1830388"/>
            <a:ext cx="5235221" cy="294481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67D26F1-50B7-4B1C-AA77-A08B84D7D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1830388"/>
            <a:ext cx="5235221" cy="29448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09AB34-CCDB-454A-B5B5-3488F57EC2D4}"/>
              </a:ext>
            </a:extLst>
          </p:cNvPr>
          <p:cNvSpPr txBox="1"/>
          <p:nvPr/>
        </p:nvSpPr>
        <p:spPr>
          <a:xfrm>
            <a:off x="2295903" y="4902200"/>
            <a:ext cx="231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/>
              <a:t>Reference: 11 FPS</a:t>
            </a:r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8DBA07-B289-4DD8-8517-31D8BED10D4E}"/>
              </a:ext>
            </a:extLst>
          </p:cNvPr>
          <p:cNvSpPr txBox="1"/>
          <p:nvPr/>
        </p:nvSpPr>
        <p:spPr>
          <a:xfrm>
            <a:off x="7804884" y="4914900"/>
            <a:ext cx="2319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/>
              <a:t>Ours: 18 FPS</a:t>
            </a:r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3A31263-03FF-45E5-95C9-CFF658280079}"/>
              </a:ext>
            </a:extLst>
          </p:cNvPr>
          <p:cNvSpPr/>
          <p:nvPr/>
        </p:nvSpPr>
        <p:spPr>
          <a:xfrm>
            <a:off x="4549158" y="5423932"/>
            <a:ext cx="3596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63% Faster</a:t>
            </a:r>
          </a:p>
        </p:txBody>
      </p:sp>
    </p:spTree>
    <p:extLst>
      <p:ext uri="{BB962C8B-B14F-4D97-AF65-F5344CB8AC3E}">
        <p14:creationId xmlns:p14="http://schemas.microsoft.com/office/powerpoint/2010/main" val="2143929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330DAC-2BF9-434D-9A4F-E8B9FBE72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Target Paper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820898-56B4-45F8-8227-B2123A8F0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Baek Jun Kim’s Student Presentation: Real-time Global Illumination</a:t>
            </a:r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FC1E02A-EF23-4D43-BC34-9BA6136239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3800" y="2918600"/>
            <a:ext cx="4524400" cy="339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1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Goal (3)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85651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4BCECDA9-2D23-4CE2-876A-EC73803213BC}"/>
              </a:ext>
            </a:extLst>
          </p:cNvPr>
          <p:cNvSpPr/>
          <p:nvPr/>
        </p:nvSpPr>
        <p:spPr>
          <a:xfrm>
            <a:off x="690282" y="1825625"/>
            <a:ext cx="10811435" cy="244157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601380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722174-58DE-4CC8-B33F-C15EBB39C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Support Dynamic Scene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D55FC1-D610-4DE3-9BBF-DF20C5E90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If the scene changes, we need to update probe's data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15214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722174-58DE-4CC8-B33F-C15EBB39C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Support Dynamic Scene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D55FC1-D610-4DE3-9BBF-DF20C5E90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If the scene changes, we need to </a:t>
            </a:r>
            <a:r>
              <a:rPr lang="en-US" altLang="ko-KR" b="1"/>
              <a:t>update</a:t>
            </a:r>
            <a:r>
              <a:rPr lang="en-US" altLang="ko-KR"/>
              <a:t> probe's data</a:t>
            </a:r>
            <a:endParaRPr lang="ko-KR" altLang="en-US"/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3188D986-9C0F-4E9B-98B2-F3162465A12F}"/>
              </a:ext>
            </a:extLst>
          </p:cNvPr>
          <p:cNvSpPr/>
          <p:nvPr/>
        </p:nvSpPr>
        <p:spPr>
          <a:xfrm>
            <a:off x="7110804" y="2635230"/>
            <a:ext cx="1178110" cy="478173"/>
          </a:xfrm>
          <a:prstGeom prst="wedgeRoundRectCallout">
            <a:avLst>
              <a:gd name="adj1" fmla="val -33630"/>
              <a:gd name="adj2" fmla="val -11970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When?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083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722174-58DE-4CC8-B33F-C15EBB39C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Support Dynamic Scene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D55FC1-D610-4DE3-9BBF-DF20C5E90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If the scene changes, we need to </a:t>
            </a:r>
            <a:r>
              <a:rPr lang="en-US" altLang="ko-KR" b="1"/>
              <a:t>update</a:t>
            </a:r>
            <a:r>
              <a:rPr lang="en-US" altLang="ko-KR"/>
              <a:t> probe's data</a:t>
            </a:r>
          </a:p>
          <a:p>
            <a:endParaRPr lang="en-US" altLang="ko-KR"/>
          </a:p>
          <a:p>
            <a:endParaRPr lang="en-US" altLang="ko-KR"/>
          </a:p>
          <a:p>
            <a:r>
              <a:rPr lang="en-US" altLang="ko-KR"/>
              <a:t>Update all probes in </a:t>
            </a:r>
            <a:r>
              <a:rPr lang="en-US" altLang="ko-KR" b="1"/>
              <a:t>one</a:t>
            </a:r>
            <a:r>
              <a:rPr lang="en-US" altLang="ko-KR"/>
              <a:t> frame when change occurs</a:t>
            </a:r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3188D986-9C0F-4E9B-98B2-F3162465A12F}"/>
              </a:ext>
            </a:extLst>
          </p:cNvPr>
          <p:cNvSpPr/>
          <p:nvPr/>
        </p:nvSpPr>
        <p:spPr>
          <a:xfrm>
            <a:off x="7110804" y="2635230"/>
            <a:ext cx="1178110" cy="478173"/>
          </a:xfrm>
          <a:prstGeom prst="wedgeRoundRectCallout">
            <a:avLst>
              <a:gd name="adj1" fmla="val -33630"/>
              <a:gd name="adj2" fmla="val -11970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When?</a:t>
            </a:r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2A1E136-D9D9-4401-941D-C3A93AF27549}"/>
              </a:ext>
            </a:extLst>
          </p:cNvPr>
          <p:cNvGrpSpPr/>
          <p:nvPr/>
        </p:nvGrpSpPr>
        <p:grpSpPr>
          <a:xfrm>
            <a:off x="838200" y="4152451"/>
            <a:ext cx="5303515" cy="2582169"/>
            <a:chOff x="1807289" y="4130936"/>
            <a:chExt cx="5303515" cy="2582169"/>
          </a:xfrm>
        </p:grpSpPr>
        <p:cxnSp>
          <p:nvCxnSpPr>
            <p:cNvPr id="6" name="직선 화살표 연결선 5">
              <a:extLst>
                <a:ext uri="{FF2B5EF4-FFF2-40B4-BE49-F238E27FC236}">
                  <a16:creationId xmlns:a16="http://schemas.microsoft.com/office/drawing/2014/main" id="{90707912-D6E9-445F-8593-231ABF3511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6532" y="4130936"/>
              <a:ext cx="0" cy="173198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id="{C5B1560F-6DA8-429A-BC41-C2BB8974B175}"/>
                </a:ext>
              </a:extLst>
            </p:cNvPr>
            <p:cNvCxnSpPr>
              <a:cxnSpLocks/>
            </p:cNvCxnSpPr>
            <p:nvPr/>
          </p:nvCxnSpPr>
          <p:spPr>
            <a:xfrm>
              <a:off x="2506532" y="5862918"/>
              <a:ext cx="378489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108C21-7C41-46F3-A2C0-AAFB43F1C881}"/>
                </a:ext>
              </a:extLst>
            </p:cNvPr>
            <p:cNvSpPr txBox="1"/>
            <p:nvPr/>
          </p:nvSpPr>
          <p:spPr>
            <a:xfrm>
              <a:off x="5766098" y="6022584"/>
              <a:ext cx="1344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time</a:t>
              </a:r>
              <a:endParaRPr lang="ko-KR" alt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2F8D0AB-F884-45B4-A813-60584356396D}"/>
                </a:ext>
              </a:extLst>
            </p:cNvPr>
            <p:cNvSpPr txBox="1"/>
            <p:nvPr/>
          </p:nvSpPr>
          <p:spPr>
            <a:xfrm>
              <a:off x="1807289" y="4270880"/>
              <a:ext cx="903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FPS</a:t>
              </a:r>
              <a:endParaRPr lang="ko-KR" altLang="en-US"/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4DF37F3D-68FF-4545-8BF6-02F6067C2BAA}"/>
                </a:ext>
              </a:extLst>
            </p:cNvPr>
            <p:cNvCxnSpPr/>
            <p:nvPr/>
          </p:nvCxnSpPr>
          <p:spPr>
            <a:xfrm>
              <a:off x="2506532" y="4640212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971F0F6-52FF-4760-AF41-2F440BC25C43}"/>
                </a:ext>
              </a:extLst>
            </p:cNvPr>
            <p:cNvCxnSpPr>
              <a:cxnSpLocks/>
            </p:cNvCxnSpPr>
            <p:nvPr/>
          </p:nvCxnSpPr>
          <p:spPr>
            <a:xfrm>
              <a:off x="3377901" y="4640212"/>
              <a:ext cx="235249" cy="1062902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39A15110-DFA7-4A49-A43F-945B80B8EF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3150" y="4640211"/>
              <a:ext cx="225425" cy="1062903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E2916A19-76DD-4954-8846-DF1E82649D9F}"/>
                </a:ext>
              </a:extLst>
            </p:cNvPr>
            <p:cNvCxnSpPr/>
            <p:nvPr/>
          </p:nvCxnSpPr>
          <p:spPr>
            <a:xfrm>
              <a:off x="3838575" y="4640211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950924B1-67D1-476F-B51F-B0C8B7129E48}"/>
                </a:ext>
              </a:extLst>
            </p:cNvPr>
            <p:cNvCxnSpPr>
              <a:cxnSpLocks/>
            </p:cNvCxnSpPr>
            <p:nvPr/>
          </p:nvCxnSpPr>
          <p:spPr>
            <a:xfrm>
              <a:off x="4709944" y="4640212"/>
              <a:ext cx="235249" cy="1062902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14703B6D-2E03-4FF7-9DF7-A995E6E75B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45193" y="4640211"/>
              <a:ext cx="225425" cy="1062903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29CE12C-A13B-4571-9816-FD2BB00E2593}"/>
                </a:ext>
              </a:extLst>
            </p:cNvPr>
            <p:cNvCxnSpPr/>
            <p:nvPr/>
          </p:nvCxnSpPr>
          <p:spPr>
            <a:xfrm>
              <a:off x="5170618" y="4644922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4" name="화살표: 위쪽 23">
              <a:extLst>
                <a:ext uri="{FF2B5EF4-FFF2-40B4-BE49-F238E27FC236}">
                  <a16:creationId xmlns:a16="http://schemas.microsoft.com/office/drawing/2014/main" id="{5A3072C3-6A1F-4565-B671-7273888A7529}"/>
                </a:ext>
              </a:extLst>
            </p:cNvPr>
            <p:cNvSpPr/>
            <p:nvPr/>
          </p:nvSpPr>
          <p:spPr>
            <a:xfrm>
              <a:off x="3377901" y="5791562"/>
              <a:ext cx="460672" cy="520338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화살표: 위쪽 24">
              <a:extLst>
                <a:ext uri="{FF2B5EF4-FFF2-40B4-BE49-F238E27FC236}">
                  <a16:creationId xmlns:a16="http://schemas.microsoft.com/office/drawing/2014/main" id="{1D119A98-A107-4AA6-9BC1-65705D596DC2}"/>
                </a:ext>
              </a:extLst>
            </p:cNvPr>
            <p:cNvSpPr/>
            <p:nvPr/>
          </p:nvSpPr>
          <p:spPr>
            <a:xfrm>
              <a:off x="4731962" y="5791562"/>
              <a:ext cx="460672" cy="520338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E3AF9C2-1D4C-4169-9109-378752D26C47}"/>
                </a:ext>
              </a:extLst>
            </p:cNvPr>
            <p:cNvSpPr txBox="1"/>
            <p:nvPr/>
          </p:nvSpPr>
          <p:spPr>
            <a:xfrm>
              <a:off x="2811470" y="6343773"/>
              <a:ext cx="2667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scene change</a:t>
              </a:r>
              <a:endParaRPr lang="ko-KR" altLang="en-US"/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0000AF59-5751-4622-AA20-8899DCA59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755" y="4501906"/>
            <a:ext cx="1707732" cy="103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539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722174-58DE-4CC8-B33F-C15EBB39C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Support Dynamic Scene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D55FC1-D610-4DE3-9BBF-DF20C5E90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If the scene changes, we need to </a:t>
            </a:r>
            <a:r>
              <a:rPr lang="en-US" altLang="ko-KR" b="1"/>
              <a:t>update</a:t>
            </a:r>
            <a:r>
              <a:rPr lang="en-US" altLang="ko-KR"/>
              <a:t> probe's data</a:t>
            </a:r>
          </a:p>
          <a:p>
            <a:endParaRPr lang="en-US" altLang="ko-KR"/>
          </a:p>
          <a:p>
            <a:pPr marL="0" indent="0">
              <a:buNone/>
            </a:pPr>
            <a:endParaRPr lang="en-US" altLang="ko-KR"/>
          </a:p>
          <a:p>
            <a:r>
              <a:rPr lang="en-US" altLang="ko-KR"/>
              <a:t>Update all probes over </a:t>
            </a:r>
            <a:r>
              <a:rPr lang="en-US" altLang="ko-KR" b="1"/>
              <a:t>several</a:t>
            </a:r>
            <a:r>
              <a:rPr lang="en-US" altLang="ko-KR"/>
              <a:t> frames</a:t>
            </a:r>
            <a:endParaRPr lang="ko-KR" altLang="en-US"/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3188D986-9C0F-4E9B-98B2-F3162465A12F}"/>
              </a:ext>
            </a:extLst>
          </p:cNvPr>
          <p:cNvSpPr/>
          <p:nvPr/>
        </p:nvSpPr>
        <p:spPr>
          <a:xfrm>
            <a:off x="7110804" y="2635230"/>
            <a:ext cx="1178110" cy="478173"/>
          </a:xfrm>
          <a:prstGeom prst="wedgeRoundRectCallout">
            <a:avLst>
              <a:gd name="adj1" fmla="val -33630"/>
              <a:gd name="adj2" fmla="val -11970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When?</a:t>
            </a:r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A2A1E136-D9D9-4401-941D-C3A93AF27549}"/>
              </a:ext>
            </a:extLst>
          </p:cNvPr>
          <p:cNvGrpSpPr/>
          <p:nvPr/>
        </p:nvGrpSpPr>
        <p:grpSpPr>
          <a:xfrm>
            <a:off x="838200" y="4152451"/>
            <a:ext cx="5303515" cy="2582169"/>
            <a:chOff x="1807289" y="4130936"/>
            <a:chExt cx="5303515" cy="2582169"/>
          </a:xfrm>
        </p:grpSpPr>
        <p:cxnSp>
          <p:nvCxnSpPr>
            <p:cNvPr id="6" name="직선 화살표 연결선 5">
              <a:extLst>
                <a:ext uri="{FF2B5EF4-FFF2-40B4-BE49-F238E27FC236}">
                  <a16:creationId xmlns:a16="http://schemas.microsoft.com/office/drawing/2014/main" id="{90707912-D6E9-445F-8593-231ABF3511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06532" y="4130936"/>
              <a:ext cx="0" cy="1731982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화살표 연결선 8">
              <a:extLst>
                <a:ext uri="{FF2B5EF4-FFF2-40B4-BE49-F238E27FC236}">
                  <a16:creationId xmlns:a16="http://schemas.microsoft.com/office/drawing/2014/main" id="{C5B1560F-6DA8-429A-BC41-C2BB8974B175}"/>
                </a:ext>
              </a:extLst>
            </p:cNvPr>
            <p:cNvCxnSpPr>
              <a:cxnSpLocks/>
            </p:cNvCxnSpPr>
            <p:nvPr/>
          </p:nvCxnSpPr>
          <p:spPr>
            <a:xfrm>
              <a:off x="2506532" y="5862918"/>
              <a:ext cx="378489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6108C21-7C41-46F3-A2C0-AAFB43F1C881}"/>
                </a:ext>
              </a:extLst>
            </p:cNvPr>
            <p:cNvSpPr txBox="1"/>
            <p:nvPr/>
          </p:nvSpPr>
          <p:spPr>
            <a:xfrm>
              <a:off x="5766098" y="6022584"/>
              <a:ext cx="13447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time</a:t>
              </a:r>
              <a:endParaRPr lang="ko-KR" alt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2F8D0AB-F884-45B4-A813-60584356396D}"/>
                </a:ext>
              </a:extLst>
            </p:cNvPr>
            <p:cNvSpPr txBox="1"/>
            <p:nvPr/>
          </p:nvSpPr>
          <p:spPr>
            <a:xfrm>
              <a:off x="1807289" y="4270880"/>
              <a:ext cx="903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FPS</a:t>
              </a:r>
              <a:endParaRPr lang="ko-KR" altLang="en-US"/>
            </a:p>
          </p:txBody>
        </p: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4DF37F3D-68FF-4545-8BF6-02F6067C2BAA}"/>
                </a:ext>
              </a:extLst>
            </p:cNvPr>
            <p:cNvCxnSpPr/>
            <p:nvPr/>
          </p:nvCxnSpPr>
          <p:spPr>
            <a:xfrm>
              <a:off x="2506532" y="4640212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1971F0F6-52FF-4760-AF41-2F440BC25C43}"/>
                </a:ext>
              </a:extLst>
            </p:cNvPr>
            <p:cNvCxnSpPr>
              <a:cxnSpLocks/>
            </p:cNvCxnSpPr>
            <p:nvPr/>
          </p:nvCxnSpPr>
          <p:spPr>
            <a:xfrm>
              <a:off x="3377901" y="4640212"/>
              <a:ext cx="235249" cy="1062902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39A15110-DFA7-4A49-A43F-945B80B8EF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13150" y="4640211"/>
              <a:ext cx="225425" cy="1062903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E2916A19-76DD-4954-8846-DF1E82649D9F}"/>
                </a:ext>
              </a:extLst>
            </p:cNvPr>
            <p:cNvCxnSpPr/>
            <p:nvPr/>
          </p:nvCxnSpPr>
          <p:spPr>
            <a:xfrm>
              <a:off x="3838575" y="4640211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950924B1-67D1-476F-B51F-B0C8B7129E48}"/>
                </a:ext>
              </a:extLst>
            </p:cNvPr>
            <p:cNvCxnSpPr>
              <a:cxnSpLocks/>
            </p:cNvCxnSpPr>
            <p:nvPr/>
          </p:nvCxnSpPr>
          <p:spPr>
            <a:xfrm>
              <a:off x="4709944" y="4640212"/>
              <a:ext cx="235249" cy="1062902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14703B6D-2E03-4FF7-9DF7-A995E6E75B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45193" y="4640211"/>
              <a:ext cx="225425" cy="1062903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929CE12C-A13B-4571-9816-FD2BB00E2593}"/>
                </a:ext>
              </a:extLst>
            </p:cNvPr>
            <p:cNvCxnSpPr/>
            <p:nvPr/>
          </p:nvCxnSpPr>
          <p:spPr>
            <a:xfrm>
              <a:off x="5170618" y="4644922"/>
              <a:ext cx="871369" cy="0"/>
            </a:xfrm>
            <a:prstGeom prst="line">
              <a:avLst/>
            </a:prstGeom>
            <a:ln w="762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4" name="화살표: 위쪽 23">
              <a:extLst>
                <a:ext uri="{FF2B5EF4-FFF2-40B4-BE49-F238E27FC236}">
                  <a16:creationId xmlns:a16="http://schemas.microsoft.com/office/drawing/2014/main" id="{5A3072C3-6A1F-4565-B671-7273888A7529}"/>
                </a:ext>
              </a:extLst>
            </p:cNvPr>
            <p:cNvSpPr/>
            <p:nvPr/>
          </p:nvSpPr>
          <p:spPr>
            <a:xfrm>
              <a:off x="3377901" y="5791562"/>
              <a:ext cx="460672" cy="520338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화살표: 위쪽 24">
              <a:extLst>
                <a:ext uri="{FF2B5EF4-FFF2-40B4-BE49-F238E27FC236}">
                  <a16:creationId xmlns:a16="http://schemas.microsoft.com/office/drawing/2014/main" id="{1D119A98-A107-4AA6-9BC1-65705D596DC2}"/>
                </a:ext>
              </a:extLst>
            </p:cNvPr>
            <p:cNvSpPr/>
            <p:nvPr/>
          </p:nvSpPr>
          <p:spPr>
            <a:xfrm>
              <a:off x="4731962" y="5791562"/>
              <a:ext cx="460672" cy="520338"/>
            </a:xfrm>
            <a:prstGeom prst="up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E3AF9C2-1D4C-4169-9109-378752D26C47}"/>
                </a:ext>
              </a:extLst>
            </p:cNvPr>
            <p:cNvSpPr txBox="1"/>
            <p:nvPr/>
          </p:nvSpPr>
          <p:spPr>
            <a:xfrm>
              <a:off x="2811470" y="6343773"/>
              <a:ext cx="26678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/>
                <a:t>scene change</a:t>
              </a:r>
              <a:endParaRPr lang="ko-KR" altLang="en-US"/>
            </a:p>
          </p:txBody>
        </p:sp>
      </p:grpSp>
      <p:cxnSp>
        <p:nvCxnSpPr>
          <p:cNvPr id="29" name="직선 화살표 연결선 28">
            <a:extLst>
              <a:ext uri="{FF2B5EF4-FFF2-40B4-BE49-F238E27FC236}">
                <a16:creationId xmlns:a16="http://schemas.microsoft.com/office/drawing/2014/main" id="{4AAFED66-BB29-4FF6-906C-8C399A2496DF}"/>
              </a:ext>
            </a:extLst>
          </p:cNvPr>
          <p:cNvCxnSpPr>
            <a:cxnSpLocks/>
          </p:cNvCxnSpPr>
          <p:nvPr/>
        </p:nvCxnSpPr>
        <p:spPr>
          <a:xfrm flipV="1">
            <a:off x="6021585" y="4152451"/>
            <a:ext cx="0" cy="173198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>
            <a:extLst>
              <a:ext uri="{FF2B5EF4-FFF2-40B4-BE49-F238E27FC236}">
                <a16:creationId xmlns:a16="http://schemas.microsoft.com/office/drawing/2014/main" id="{8EEC5348-423C-4B03-9964-C05DF57A1A88}"/>
              </a:ext>
            </a:extLst>
          </p:cNvPr>
          <p:cNvCxnSpPr>
            <a:cxnSpLocks/>
          </p:cNvCxnSpPr>
          <p:nvPr/>
        </p:nvCxnSpPr>
        <p:spPr>
          <a:xfrm>
            <a:off x="6021585" y="5884433"/>
            <a:ext cx="378489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511B0DB-B416-4B8A-AC6C-4CC408BEED44}"/>
              </a:ext>
            </a:extLst>
          </p:cNvPr>
          <p:cNvSpPr txBox="1"/>
          <p:nvPr/>
        </p:nvSpPr>
        <p:spPr>
          <a:xfrm>
            <a:off x="9281151" y="6044099"/>
            <a:ext cx="1344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time</a:t>
            </a:r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81329FA-3098-4EF3-878C-ABF6D2226045}"/>
              </a:ext>
            </a:extLst>
          </p:cNvPr>
          <p:cNvSpPr txBox="1"/>
          <p:nvPr/>
        </p:nvSpPr>
        <p:spPr>
          <a:xfrm>
            <a:off x="5322342" y="4292395"/>
            <a:ext cx="903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FPS</a:t>
            </a:r>
            <a:endParaRPr lang="ko-KR" altLang="en-US"/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D60C2DBD-82B4-4040-84A8-A86E0A60BD71}"/>
              </a:ext>
            </a:extLst>
          </p:cNvPr>
          <p:cNvCxnSpPr/>
          <p:nvPr/>
        </p:nvCxnSpPr>
        <p:spPr>
          <a:xfrm>
            <a:off x="6021585" y="4661727"/>
            <a:ext cx="871369" cy="0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C0239815-2157-46DF-8D4C-09ADAA9EE385}"/>
              </a:ext>
            </a:extLst>
          </p:cNvPr>
          <p:cNvCxnSpPr>
            <a:cxnSpLocks/>
          </p:cNvCxnSpPr>
          <p:nvPr/>
        </p:nvCxnSpPr>
        <p:spPr>
          <a:xfrm>
            <a:off x="6863587" y="4650615"/>
            <a:ext cx="123722" cy="188326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F2F865AC-ABCD-41AA-9FC9-77AB423FE41F}"/>
              </a:ext>
            </a:extLst>
          </p:cNvPr>
          <p:cNvCxnSpPr>
            <a:cxnSpLocks/>
          </p:cNvCxnSpPr>
          <p:nvPr/>
        </p:nvCxnSpPr>
        <p:spPr>
          <a:xfrm flipH="1">
            <a:off x="7475928" y="4650615"/>
            <a:ext cx="95071" cy="188327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66BD9AC7-8E3B-406F-974D-F82FA02FD0A8}"/>
              </a:ext>
            </a:extLst>
          </p:cNvPr>
          <p:cNvCxnSpPr>
            <a:cxnSpLocks/>
          </p:cNvCxnSpPr>
          <p:nvPr/>
        </p:nvCxnSpPr>
        <p:spPr>
          <a:xfrm>
            <a:off x="6955155" y="4821750"/>
            <a:ext cx="549984" cy="0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0" name="화살표: 위쪽 39">
            <a:extLst>
              <a:ext uri="{FF2B5EF4-FFF2-40B4-BE49-F238E27FC236}">
                <a16:creationId xmlns:a16="http://schemas.microsoft.com/office/drawing/2014/main" id="{970B23A5-8279-4310-A061-874BE0B73635}"/>
              </a:ext>
            </a:extLst>
          </p:cNvPr>
          <p:cNvSpPr/>
          <p:nvPr/>
        </p:nvSpPr>
        <p:spPr>
          <a:xfrm>
            <a:off x="6892954" y="5813077"/>
            <a:ext cx="460672" cy="520338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화살표: 위쪽 40">
            <a:extLst>
              <a:ext uri="{FF2B5EF4-FFF2-40B4-BE49-F238E27FC236}">
                <a16:creationId xmlns:a16="http://schemas.microsoft.com/office/drawing/2014/main" id="{E7DAD464-77AB-4AF1-A2F9-0B150F5F79E9}"/>
              </a:ext>
            </a:extLst>
          </p:cNvPr>
          <p:cNvSpPr/>
          <p:nvPr/>
        </p:nvSpPr>
        <p:spPr>
          <a:xfrm>
            <a:off x="8247015" y="5813077"/>
            <a:ext cx="460672" cy="520338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F5D9A17-7D9B-4FCF-A3E0-D8AEB3BE2FEF}"/>
              </a:ext>
            </a:extLst>
          </p:cNvPr>
          <p:cNvSpPr txBox="1"/>
          <p:nvPr/>
        </p:nvSpPr>
        <p:spPr>
          <a:xfrm>
            <a:off x="6326523" y="6365288"/>
            <a:ext cx="2667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scene change</a:t>
            </a:r>
            <a:endParaRPr lang="ko-KR" altLang="en-US"/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B1F66021-416A-463F-B24C-065E4634CB6A}"/>
              </a:ext>
            </a:extLst>
          </p:cNvPr>
          <p:cNvCxnSpPr/>
          <p:nvPr/>
        </p:nvCxnSpPr>
        <p:spPr>
          <a:xfrm>
            <a:off x="7536051" y="4664107"/>
            <a:ext cx="871369" cy="0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38BB919B-AE09-4DF8-B4AC-6CCF77C37C69}"/>
              </a:ext>
            </a:extLst>
          </p:cNvPr>
          <p:cNvCxnSpPr>
            <a:cxnSpLocks/>
          </p:cNvCxnSpPr>
          <p:nvPr/>
        </p:nvCxnSpPr>
        <p:spPr>
          <a:xfrm>
            <a:off x="8386104" y="4650615"/>
            <a:ext cx="123722" cy="188326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B0907372-DE5E-4FC7-AE50-D1640C5B5A0B}"/>
              </a:ext>
            </a:extLst>
          </p:cNvPr>
          <p:cNvCxnSpPr>
            <a:cxnSpLocks/>
          </p:cNvCxnSpPr>
          <p:nvPr/>
        </p:nvCxnSpPr>
        <p:spPr>
          <a:xfrm flipH="1">
            <a:off x="8998445" y="4650615"/>
            <a:ext cx="95071" cy="188327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7" name="직선 연결선 46">
            <a:extLst>
              <a:ext uri="{FF2B5EF4-FFF2-40B4-BE49-F238E27FC236}">
                <a16:creationId xmlns:a16="http://schemas.microsoft.com/office/drawing/2014/main" id="{698CCFED-6F0C-4932-8188-6F3EB188E17E}"/>
              </a:ext>
            </a:extLst>
          </p:cNvPr>
          <p:cNvCxnSpPr>
            <a:cxnSpLocks/>
          </p:cNvCxnSpPr>
          <p:nvPr/>
        </p:nvCxnSpPr>
        <p:spPr>
          <a:xfrm>
            <a:off x="8477672" y="4821750"/>
            <a:ext cx="549984" cy="0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17D39231-2767-432C-ACC3-97FF696ADDB7}"/>
              </a:ext>
            </a:extLst>
          </p:cNvPr>
          <p:cNvCxnSpPr>
            <a:cxnSpLocks/>
          </p:cNvCxnSpPr>
          <p:nvPr/>
        </p:nvCxnSpPr>
        <p:spPr>
          <a:xfrm>
            <a:off x="9078276" y="4661726"/>
            <a:ext cx="469584" cy="0"/>
          </a:xfrm>
          <a:prstGeom prst="line">
            <a:avLst/>
          </a:prstGeom>
          <a:ln w="762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8443BA5A-0EBE-4F53-B9E9-C0CC5DF4243B}"/>
              </a:ext>
            </a:extLst>
          </p:cNvPr>
          <p:cNvSpPr/>
          <p:nvPr/>
        </p:nvSpPr>
        <p:spPr>
          <a:xfrm>
            <a:off x="801886" y="3958813"/>
            <a:ext cx="4580330" cy="273094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A744FA71-3E10-4523-AEE2-9FE13AA5C738}"/>
              </a:ext>
            </a:extLst>
          </p:cNvPr>
          <p:cNvSpPr/>
          <p:nvPr/>
        </p:nvSpPr>
        <p:spPr>
          <a:xfrm>
            <a:off x="7345659" y="3633123"/>
            <a:ext cx="42705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4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Load Balancing</a:t>
            </a:r>
          </a:p>
        </p:txBody>
      </p:sp>
    </p:spTree>
    <p:extLst>
      <p:ext uri="{BB962C8B-B14F-4D97-AF65-F5344CB8AC3E}">
        <p14:creationId xmlns:p14="http://schemas.microsoft.com/office/powerpoint/2010/main" val="13200697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0F7D9-5569-4A7F-BACE-00FCCE1AA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Probe Update Policy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1D2C85-5CEE-4E70-94F8-78465C54B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Which</a:t>
            </a:r>
            <a:r>
              <a:rPr lang="en-US" altLang="ko-KR"/>
              <a:t> probe should update first?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Maximum</a:t>
            </a:r>
            <a:r>
              <a:rPr lang="en-US" altLang="ko-KR"/>
              <a:t> probe updates in one frame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539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0F7D9-5569-4A7F-BACE-00FCCE1AA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Probe Update Policy </a:t>
            </a:r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F8B4DC9-35AB-4ADD-90E8-E3AFDC069290}"/>
              </a:ext>
            </a:extLst>
          </p:cNvPr>
          <p:cNvSpPr/>
          <p:nvPr/>
        </p:nvSpPr>
        <p:spPr>
          <a:xfrm>
            <a:off x="838199" y="2291378"/>
            <a:ext cx="6799729" cy="4733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71C8A35-5645-44EC-BA33-9E10BD159C3A}"/>
              </a:ext>
            </a:extLst>
          </p:cNvPr>
          <p:cNvGrpSpPr/>
          <p:nvPr/>
        </p:nvGrpSpPr>
        <p:grpSpPr>
          <a:xfrm>
            <a:off x="3468782" y="3590925"/>
            <a:ext cx="4286250" cy="3267075"/>
            <a:chOff x="3737723" y="3365405"/>
            <a:chExt cx="4286250" cy="3267075"/>
          </a:xfrm>
        </p:grpSpPr>
        <p:pic>
          <p:nvPicPr>
            <p:cNvPr id="3074" name="Picture 2" descr="camera coneì ëí ì´ë¯¸ì§ ê²ìê²°ê³¼">
              <a:extLst>
                <a:ext uri="{FF2B5EF4-FFF2-40B4-BE49-F238E27FC236}">
                  <a16:creationId xmlns:a16="http://schemas.microsoft.com/office/drawing/2014/main" id="{3AACA8B6-F1C5-4D6F-BD87-2616FE5F85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7723" y="3365405"/>
              <a:ext cx="4286250" cy="3267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BA4DB21F-DF4B-4AAE-A36C-DFBB5D99DA0F}"/>
                </a:ext>
              </a:extLst>
            </p:cNvPr>
            <p:cNvSpPr/>
            <p:nvPr/>
          </p:nvSpPr>
          <p:spPr>
            <a:xfrm flipH="1" flipV="1">
              <a:off x="4699863" y="3578915"/>
              <a:ext cx="302450" cy="302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CF7C6F07-CF76-468F-829B-6BBCDF567907}"/>
                </a:ext>
              </a:extLst>
            </p:cNvPr>
            <p:cNvSpPr/>
            <p:nvPr/>
          </p:nvSpPr>
          <p:spPr>
            <a:xfrm flipH="1" flipV="1">
              <a:off x="5361795" y="3587934"/>
              <a:ext cx="302450" cy="302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CD7ED976-C1D3-4306-99DD-E8A0C8399403}"/>
                </a:ext>
              </a:extLst>
            </p:cNvPr>
            <p:cNvSpPr/>
            <p:nvPr/>
          </p:nvSpPr>
          <p:spPr>
            <a:xfrm flipH="1" flipV="1">
              <a:off x="4699863" y="4246301"/>
              <a:ext cx="302450" cy="302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87958B43-4258-49F2-BFCA-FA2211BC64C0}"/>
                </a:ext>
              </a:extLst>
            </p:cNvPr>
            <p:cNvSpPr/>
            <p:nvPr/>
          </p:nvSpPr>
          <p:spPr>
            <a:xfrm flipH="1" flipV="1">
              <a:off x="5361795" y="4246301"/>
              <a:ext cx="302450" cy="302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C4DF1AEB-447D-4AEB-87CA-C7635C812816}"/>
                </a:ext>
              </a:extLst>
            </p:cNvPr>
            <p:cNvSpPr/>
            <p:nvPr/>
          </p:nvSpPr>
          <p:spPr>
            <a:xfrm flipH="1" flipV="1">
              <a:off x="6023727" y="3578915"/>
              <a:ext cx="302450" cy="30245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AD3DAB63-5277-4066-BB08-BEAC998C8C61}"/>
                </a:ext>
              </a:extLst>
            </p:cNvPr>
            <p:cNvSpPr/>
            <p:nvPr/>
          </p:nvSpPr>
          <p:spPr>
            <a:xfrm flipH="1" flipV="1">
              <a:off x="6685659" y="3587934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9E6327C0-037D-4A38-8973-6E600C163FDD}"/>
                </a:ext>
              </a:extLst>
            </p:cNvPr>
            <p:cNvSpPr/>
            <p:nvPr/>
          </p:nvSpPr>
          <p:spPr>
            <a:xfrm flipH="1" flipV="1">
              <a:off x="6023727" y="4246301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63747108-09FB-429E-A074-972C76B37B12}"/>
                </a:ext>
              </a:extLst>
            </p:cNvPr>
            <p:cNvSpPr/>
            <p:nvPr/>
          </p:nvSpPr>
          <p:spPr>
            <a:xfrm flipH="1" flipV="1">
              <a:off x="6685659" y="4246301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0FA19E8-27C1-41CD-AC32-382BB59E1ECB}"/>
                </a:ext>
              </a:extLst>
            </p:cNvPr>
            <p:cNvSpPr/>
            <p:nvPr/>
          </p:nvSpPr>
          <p:spPr>
            <a:xfrm flipH="1" flipV="1">
              <a:off x="4699863" y="4913687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E86D2C19-2E84-48A5-8CC0-72DA65EFF97A}"/>
                </a:ext>
              </a:extLst>
            </p:cNvPr>
            <p:cNvSpPr/>
            <p:nvPr/>
          </p:nvSpPr>
          <p:spPr>
            <a:xfrm flipH="1" flipV="1">
              <a:off x="5361795" y="4922706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530FB62C-F681-46F7-BE7A-B1462DD56E88}"/>
                </a:ext>
              </a:extLst>
            </p:cNvPr>
            <p:cNvSpPr/>
            <p:nvPr/>
          </p:nvSpPr>
          <p:spPr>
            <a:xfrm flipH="1" flipV="1">
              <a:off x="4699863" y="5581073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0635E356-3065-4BCF-8799-0E66D9F1CD00}"/>
                </a:ext>
              </a:extLst>
            </p:cNvPr>
            <p:cNvSpPr/>
            <p:nvPr/>
          </p:nvSpPr>
          <p:spPr>
            <a:xfrm flipH="1" flipV="1">
              <a:off x="5361795" y="5581073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3908E204-1997-43B6-948B-7C4B1A84E072}"/>
                </a:ext>
              </a:extLst>
            </p:cNvPr>
            <p:cNvSpPr/>
            <p:nvPr/>
          </p:nvSpPr>
          <p:spPr>
            <a:xfrm flipH="1" flipV="1">
              <a:off x="6023727" y="4913687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73FE095-6A87-4C45-AE49-3FDC22BD16DE}"/>
                </a:ext>
              </a:extLst>
            </p:cNvPr>
            <p:cNvSpPr/>
            <p:nvPr/>
          </p:nvSpPr>
          <p:spPr>
            <a:xfrm flipH="1" flipV="1">
              <a:off x="6685659" y="4922706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5CE9A1FF-FA6D-4D49-B737-4388C6C7ABCE}"/>
                </a:ext>
              </a:extLst>
            </p:cNvPr>
            <p:cNvSpPr/>
            <p:nvPr/>
          </p:nvSpPr>
          <p:spPr>
            <a:xfrm flipH="1" flipV="1">
              <a:off x="6023727" y="5581073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E06FD797-5BEF-43B8-BD66-6ED05BDB5794}"/>
                </a:ext>
              </a:extLst>
            </p:cNvPr>
            <p:cNvSpPr/>
            <p:nvPr/>
          </p:nvSpPr>
          <p:spPr>
            <a:xfrm flipH="1" flipV="1">
              <a:off x="6685659" y="5581073"/>
              <a:ext cx="302450" cy="302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1D2C85-5CEE-4E70-94F8-78465C54B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Which</a:t>
            </a:r>
            <a:r>
              <a:rPr lang="en-US" altLang="ko-KR"/>
              <a:t> probe should update first?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Maximum</a:t>
            </a:r>
            <a:r>
              <a:rPr lang="en-US" altLang="ko-KR"/>
              <a:t> probe updates in one frame</a:t>
            </a:r>
          </a:p>
          <a:p>
            <a:endParaRPr lang="en-US" altLang="ko-KR"/>
          </a:p>
          <a:p>
            <a:r>
              <a:rPr lang="en-US" altLang="ko-KR"/>
              <a:t>Probe in </a:t>
            </a:r>
            <a:r>
              <a:rPr lang="en-US" altLang="ko-KR" b="1"/>
              <a:t>View Frustum </a:t>
            </a:r>
            <a:r>
              <a:rPr lang="en-US" altLang="ko-KR"/>
              <a:t>should update First</a:t>
            </a: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012FF81-607E-42A1-91D7-6EDAB2681C32}"/>
              </a:ext>
            </a:extLst>
          </p:cNvPr>
          <p:cNvSpPr/>
          <p:nvPr/>
        </p:nvSpPr>
        <p:spPr>
          <a:xfrm>
            <a:off x="838197" y="2227270"/>
            <a:ext cx="7176250" cy="53744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1700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0F7D9-5569-4A7F-BACE-00FCCE1AA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Probe Update Policy </a:t>
            </a:r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F8B4DC9-35AB-4ADD-90E8-E3AFDC069290}"/>
              </a:ext>
            </a:extLst>
          </p:cNvPr>
          <p:cNvSpPr/>
          <p:nvPr/>
        </p:nvSpPr>
        <p:spPr>
          <a:xfrm>
            <a:off x="838199" y="2291378"/>
            <a:ext cx="6799729" cy="4733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1D2C85-5CEE-4E70-94F8-78465C54B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Which</a:t>
            </a:r>
            <a:r>
              <a:rPr lang="en-US" altLang="ko-KR"/>
              <a:t> probe should update first?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Maximum</a:t>
            </a:r>
            <a:r>
              <a:rPr lang="en-US" altLang="ko-KR"/>
              <a:t> probe updates in one frame</a:t>
            </a:r>
          </a:p>
          <a:p>
            <a:endParaRPr lang="en-US" altLang="ko-KR"/>
          </a:p>
          <a:p>
            <a:r>
              <a:rPr lang="en-US" altLang="ko-KR"/>
              <a:t>Probe in </a:t>
            </a:r>
            <a:r>
              <a:rPr lang="en-US" altLang="ko-KR" b="1"/>
              <a:t>View Frustum </a:t>
            </a:r>
            <a:r>
              <a:rPr lang="en-US" altLang="ko-KR"/>
              <a:t>should update First</a:t>
            </a: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012FF81-607E-42A1-91D7-6EDAB2681C32}"/>
              </a:ext>
            </a:extLst>
          </p:cNvPr>
          <p:cNvSpPr/>
          <p:nvPr/>
        </p:nvSpPr>
        <p:spPr>
          <a:xfrm>
            <a:off x="838197" y="2227270"/>
            <a:ext cx="7176250" cy="53744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8DC16BF9-12A6-4984-8CA6-4BDB044CB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482" y="3914943"/>
            <a:ext cx="5310840" cy="119493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5C06C7F-B55A-40E3-BAC1-F79AE16B0491}"/>
              </a:ext>
            </a:extLst>
          </p:cNvPr>
          <p:cNvSpPr txBox="1"/>
          <p:nvPr/>
        </p:nvSpPr>
        <p:spPr>
          <a:xfrm>
            <a:off x="6551856" y="3906343"/>
            <a:ext cx="5124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Enqueue probes with priority</a:t>
            </a:r>
          </a:p>
          <a:p>
            <a:r>
              <a:rPr lang="en-US" altLang="ko-KR"/>
              <a:t>Probes in camera’s view frustum have high priority</a:t>
            </a:r>
          </a:p>
        </p:txBody>
      </p:sp>
    </p:spTree>
    <p:extLst>
      <p:ext uri="{BB962C8B-B14F-4D97-AF65-F5344CB8AC3E}">
        <p14:creationId xmlns:p14="http://schemas.microsoft.com/office/powerpoint/2010/main" val="11547268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0F7D9-5569-4A7F-BACE-00FCCE1AA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Probe Update Policy </a:t>
            </a:r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F8B4DC9-35AB-4ADD-90E8-E3AFDC069290}"/>
              </a:ext>
            </a:extLst>
          </p:cNvPr>
          <p:cNvSpPr/>
          <p:nvPr/>
        </p:nvSpPr>
        <p:spPr>
          <a:xfrm>
            <a:off x="838199" y="2291378"/>
            <a:ext cx="6799729" cy="4733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1D2C85-5CEE-4E70-94F8-78465C54B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Which</a:t>
            </a:r>
            <a:r>
              <a:rPr lang="en-US" altLang="ko-KR"/>
              <a:t> probe should update first?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Maximum</a:t>
            </a:r>
            <a:r>
              <a:rPr lang="en-US" altLang="ko-KR"/>
              <a:t> probe updates in one frame</a:t>
            </a:r>
          </a:p>
          <a:p>
            <a:endParaRPr lang="en-US" altLang="ko-KR"/>
          </a:p>
          <a:p>
            <a:r>
              <a:rPr lang="en-US" altLang="ko-KR"/>
              <a:t>We want to guarantee 30 FPS during updating probes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012FF81-607E-42A1-91D7-6EDAB2681C32}"/>
              </a:ext>
            </a:extLst>
          </p:cNvPr>
          <p:cNvSpPr/>
          <p:nvPr/>
        </p:nvSpPr>
        <p:spPr>
          <a:xfrm>
            <a:off x="838198" y="1844697"/>
            <a:ext cx="6799729" cy="53744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75938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30F7D9-5569-4A7F-BACE-00FCCE1AA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Probe Update Policy </a:t>
            </a:r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F8B4DC9-35AB-4ADD-90E8-E3AFDC069290}"/>
              </a:ext>
            </a:extLst>
          </p:cNvPr>
          <p:cNvSpPr/>
          <p:nvPr/>
        </p:nvSpPr>
        <p:spPr>
          <a:xfrm>
            <a:off x="838199" y="2291378"/>
            <a:ext cx="6799729" cy="47333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1D2C85-5CEE-4E70-94F8-78465C54B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Which</a:t>
            </a:r>
            <a:r>
              <a:rPr lang="en-US" altLang="ko-KR"/>
              <a:t> probe should update first?</a:t>
            </a:r>
          </a:p>
          <a:p>
            <a:pPr marL="514350" indent="-514350">
              <a:buFont typeface="+mj-ea"/>
              <a:buAutoNum type="circleNumDbPlain"/>
            </a:pPr>
            <a:r>
              <a:rPr lang="en-US" altLang="ko-KR" b="1"/>
              <a:t>Maximum</a:t>
            </a:r>
            <a:r>
              <a:rPr lang="en-US" altLang="ko-KR"/>
              <a:t> probe updates in one frame</a:t>
            </a:r>
          </a:p>
          <a:p>
            <a:endParaRPr lang="en-US" altLang="ko-KR"/>
          </a:p>
          <a:p>
            <a:r>
              <a:rPr lang="en-US" altLang="ko-KR"/>
              <a:t>We want to guarantee 30 FPS during updating probes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012FF81-607E-42A1-91D7-6EDAB2681C32}"/>
              </a:ext>
            </a:extLst>
          </p:cNvPr>
          <p:cNvSpPr/>
          <p:nvPr/>
        </p:nvSpPr>
        <p:spPr>
          <a:xfrm>
            <a:off x="838198" y="1844697"/>
            <a:ext cx="6799729" cy="53744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27DE66D-5C64-46FD-B77D-ABCB278DE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843" y="3909586"/>
            <a:ext cx="5889200" cy="24213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8EE0C93-43AE-442D-910F-86BA68679146}"/>
              </a:ext>
            </a:extLst>
          </p:cNvPr>
          <p:cNvSpPr txBox="1"/>
          <p:nvPr/>
        </p:nvSpPr>
        <p:spPr>
          <a:xfrm>
            <a:off x="7067774" y="3985159"/>
            <a:ext cx="51242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/>
              <a:t>Check the elapsed time after updating a probe.</a:t>
            </a:r>
          </a:p>
          <a:p>
            <a:endParaRPr lang="en-US" altLang="ko-KR"/>
          </a:p>
          <a:p>
            <a:r>
              <a:rPr lang="en-US" altLang="ko-KR"/>
              <a:t>If the time has passes more than 33ms, stop updating probe and render a scene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8282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indirect illumination</a:t>
            </a:r>
          </a:p>
        </p:txBody>
      </p:sp>
    </p:spTree>
    <p:extLst>
      <p:ext uri="{BB962C8B-B14F-4D97-AF65-F5344CB8AC3E}">
        <p14:creationId xmlns:p14="http://schemas.microsoft.com/office/powerpoint/2010/main" val="40168477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8C6725-24C9-4C8F-A015-B729A9347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Result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F0E3EC1-F25F-4097-AF7F-FC15C68EE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Video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00874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Summary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13591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4449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C78039-252C-4562-8ABE-FB8DAE00E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Summary – Role sharing</a:t>
            </a:r>
            <a:endParaRPr lang="ko-KR" altLang="en-US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A5835CB3-C40B-4347-AFA4-B4C489FC9A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66394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777877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D85E87-BC71-4875-8264-5DE513449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Thank you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7EDF567-CD77-4155-89D6-1954E5FD4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Any Question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328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indirect illumination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B805A99-4BCD-4E63-80C7-B21D49085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996" y="2680793"/>
            <a:ext cx="5192357" cy="292070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D66D431-BBA3-4F9E-A109-A15DE87871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257" y="2680793"/>
            <a:ext cx="5192357" cy="292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19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</a:t>
            </a:r>
            <a:r>
              <a:rPr lang="en-US" altLang="ko-KR" b="1"/>
              <a:t>indirect illumination</a:t>
            </a:r>
          </a:p>
        </p:txBody>
      </p:sp>
      <p:sp>
        <p:nvSpPr>
          <p:cNvPr id="4" name="말풍선: 모서리가 둥근 사각형 3">
            <a:extLst>
              <a:ext uri="{FF2B5EF4-FFF2-40B4-BE49-F238E27FC236}">
                <a16:creationId xmlns:a16="http://schemas.microsoft.com/office/drawing/2014/main" id="{ADE13B70-E6D8-4818-8771-AB783D48B667}"/>
              </a:ext>
            </a:extLst>
          </p:cNvPr>
          <p:cNvSpPr/>
          <p:nvPr/>
        </p:nvSpPr>
        <p:spPr>
          <a:xfrm>
            <a:off x="8615494" y="2592198"/>
            <a:ext cx="1728132" cy="478173"/>
          </a:xfrm>
          <a:prstGeom prst="wedgeRoundRectCallout">
            <a:avLst>
              <a:gd name="adj1" fmla="val -33630"/>
              <a:gd name="adj2" fmla="val -119705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How to get it?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4514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</a:t>
            </a:r>
            <a:r>
              <a:rPr lang="en-US" altLang="ko-KR" b="1"/>
              <a:t>indirect illumination</a:t>
            </a:r>
          </a:p>
          <a:p>
            <a:endParaRPr lang="en-US" altLang="ko-KR"/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Precompute </a:t>
            </a:r>
            <a:r>
              <a:rPr lang="en-US" altLang="ko-KR" b="1"/>
              <a:t>Probes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2549567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9418C4-69AD-4D2B-94C0-014329EB7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Review </a:t>
            </a:r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52530AE-F946-495F-98B9-82BC56132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/>
              <a:t>G.I. = direct illumination + </a:t>
            </a:r>
            <a:r>
              <a:rPr lang="en-US" altLang="ko-KR" b="1"/>
              <a:t>indirect illumination</a:t>
            </a:r>
          </a:p>
          <a:p>
            <a:endParaRPr lang="en-US" altLang="ko-KR"/>
          </a:p>
          <a:p>
            <a:pPr marL="514350" indent="-514350">
              <a:buFont typeface="+mj-lt"/>
              <a:buAutoNum type="arabicPeriod"/>
            </a:pPr>
            <a:r>
              <a:rPr lang="en-US" altLang="ko-KR"/>
              <a:t>Precompute </a:t>
            </a:r>
            <a:r>
              <a:rPr lang="en-US" altLang="ko-KR" b="1"/>
              <a:t>Probes</a:t>
            </a:r>
            <a:endParaRPr lang="ko-KR" altLang="en-US" b="1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887E67E-AC3C-4648-B360-203FAB8A24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3881" y="2882900"/>
            <a:ext cx="3801201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05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1756</Words>
  <Application>Microsoft Office PowerPoint</Application>
  <PresentationFormat>와이드스크린</PresentationFormat>
  <Paragraphs>318</Paragraphs>
  <Slides>53</Slides>
  <Notes>41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53</vt:i4>
      </vt:variant>
    </vt:vector>
  </HeadingPairs>
  <TitlesOfParts>
    <vt:vector size="56" baseType="lpstr">
      <vt:lpstr>맑은 고딕</vt:lpstr>
      <vt:lpstr>Arial</vt:lpstr>
      <vt:lpstr>Office 테마</vt:lpstr>
      <vt:lpstr>Improvement on  “Real-Time Global Illumination using Precomputed Light Field Probes”</vt:lpstr>
      <vt:lpstr>Contents</vt:lpstr>
      <vt:lpstr>Review Mid-term presentation (Team 1)</vt:lpstr>
      <vt:lpstr>Target Paper</vt:lpstr>
      <vt:lpstr>Review </vt:lpstr>
      <vt:lpstr>Review </vt:lpstr>
      <vt:lpstr>Review </vt:lpstr>
      <vt:lpstr>Review </vt:lpstr>
      <vt:lpstr>Review </vt:lpstr>
      <vt:lpstr>Review </vt:lpstr>
      <vt:lpstr>Review </vt:lpstr>
      <vt:lpstr>PowerPoint 프레젠테이션</vt:lpstr>
      <vt:lpstr>PowerPoint 프레젠테이션</vt:lpstr>
      <vt:lpstr>PowerPoint 프레젠테이션</vt:lpstr>
      <vt:lpstr>Analysis</vt:lpstr>
      <vt:lpstr>Our Goals</vt:lpstr>
      <vt:lpstr>Goal (1)</vt:lpstr>
      <vt:lpstr>Octahedral mapping</vt:lpstr>
      <vt:lpstr>Encoding </vt:lpstr>
      <vt:lpstr>Encoding</vt:lpstr>
      <vt:lpstr>Decoding</vt:lpstr>
      <vt:lpstr>Problem of the original octahedral mapping</vt:lpstr>
      <vt:lpstr>Modified octahedral mapping</vt:lpstr>
      <vt:lpstr>Encoding</vt:lpstr>
      <vt:lpstr>Result</vt:lpstr>
      <vt:lpstr>PowerPoint 프레젠테이션</vt:lpstr>
      <vt:lpstr>PowerPoint 프레젠테이션</vt:lpstr>
      <vt:lpstr>Goal (2)</vt:lpstr>
      <vt:lpstr>Review </vt:lpstr>
      <vt:lpstr>Review </vt:lpstr>
      <vt:lpstr>Review </vt:lpstr>
      <vt:lpstr>Review </vt:lpstr>
      <vt:lpstr>Review </vt:lpstr>
      <vt:lpstr>Review </vt:lpstr>
      <vt:lpstr>First Try: just do not choose next probe</vt:lpstr>
      <vt:lpstr>First Try: just do not choose next probe</vt:lpstr>
      <vt:lpstr>Second Try: Discard a poor probe</vt:lpstr>
      <vt:lpstr>Second Try: Discard a poor probe</vt:lpstr>
      <vt:lpstr>Result</vt:lpstr>
      <vt:lpstr>Goal (3)</vt:lpstr>
      <vt:lpstr>Support Dynamic Scene</vt:lpstr>
      <vt:lpstr>Support Dynamic Scene</vt:lpstr>
      <vt:lpstr>Support Dynamic Scene</vt:lpstr>
      <vt:lpstr>Support Dynamic Scene</vt:lpstr>
      <vt:lpstr>Probe Update Policy </vt:lpstr>
      <vt:lpstr>Probe Update Policy </vt:lpstr>
      <vt:lpstr>Probe Update Policy </vt:lpstr>
      <vt:lpstr>Probe Update Policy </vt:lpstr>
      <vt:lpstr>Probe Update Policy </vt:lpstr>
      <vt:lpstr>Result</vt:lpstr>
      <vt:lpstr>Summary</vt:lpstr>
      <vt:lpstr>Summary – Role sharing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Real-Time Global Illumination using Precomputed Light Field Probes</dc:title>
  <dc:creator>김 백준</dc:creator>
  <cp:lastModifiedBy>김 백준</cp:lastModifiedBy>
  <cp:revision>118</cp:revision>
  <dcterms:created xsi:type="dcterms:W3CDTF">2019-05-29T07:17:00Z</dcterms:created>
  <dcterms:modified xsi:type="dcterms:W3CDTF">2019-05-30T00:34:34Z</dcterms:modified>
</cp:coreProperties>
</file>