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0" r:id="rId4"/>
    <p:sldId id="257" r:id="rId5"/>
    <p:sldId id="270" r:id="rId6"/>
    <p:sldId id="265" r:id="rId7"/>
    <p:sldId id="263" r:id="rId8"/>
    <p:sldId id="266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2" r:id="rId24"/>
    <p:sldId id="269" r:id="rId25"/>
    <p:sldId id="268" r:id="rId26"/>
    <p:sldId id="287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EFFAF6-B4BA-495E-84A6-BB064030BA88}">
          <p14:sldIdLst>
            <p14:sldId id="256"/>
            <p14:sldId id="261"/>
            <p14:sldId id="260"/>
            <p14:sldId id="257"/>
            <p14:sldId id="270"/>
            <p14:sldId id="265"/>
            <p14:sldId id="263"/>
            <p14:sldId id="266"/>
          </p14:sldIdLst>
        </p14:section>
        <p14:section name="Untitled Section" id="{4023964C-8A89-431F-8FF4-A5252D151AB4}">
          <p14:sldIdLst>
            <p14:sldId id="271"/>
            <p14:sldId id="272"/>
            <p14:sldId id="273"/>
            <p14:sldId id="275"/>
            <p14:sldId id="276"/>
            <p14:sldId id="277"/>
            <p14:sldId id="278"/>
          </p14:sldIdLst>
        </p14:section>
        <p14:section name="Untitled Section" id="{A24CD54B-D5D2-41C2-8AFF-6DD1012FAA12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62"/>
            <p14:sldId id="269"/>
            <p14:sldId id="268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A05AE-DA50-4F44-BBBA-1F022D3CF9E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1C676-7F01-4550-9D65-BF6AC5D9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788A9EA-4A5A-4328-9854-15398F4D5CF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DA9-3880-4F46-A836-DFD40FF972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DA9-3880-4F46-A836-DFD40FF972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then update the 3D scene using the gradients of a loss function, so it minimizes the distance between your output and the target.</a:t>
            </a:r>
          </a:p>
          <a:p>
            <a:r>
              <a:t>(pause)</a:t>
            </a:r>
          </a:p>
        </p:txBody>
      </p:sp>
    </p:spTree>
    <p:extLst>
      <p:ext uri="{BB962C8B-B14F-4D97-AF65-F5344CB8AC3E}">
        <p14:creationId xmlns:p14="http://schemas.microsoft.com/office/powerpoint/2010/main" val="21395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Here we optimize for the camera pose on a more realistic scene.</a:t>
            </a:r>
          </a:p>
        </p:txBody>
      </p:sp>
    </p:spTree>
    <p:extLst>
      <p:ext uri="{BB962C8B-B14F-4D97-AF65-F5344CB8AC3E}">
        <p14:creationId xmlns:p14="http://schemas.microsoft.com/office/powerpoint/2010/main" val="35028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DA9-3880-4F46-A836-DFD40FF972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DA9-3880-4F46-A836-DFD40FF972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419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C9B3-A607-4714-BF49-D3EFF88F0B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D954-C7EA-4E96-8CE9-7A78DFE0C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ail.mit.edu/tzumao/diffrt/redner_sigasia.pptx" TargetMode="External"/><Relationship Id="rId2" Type="http://schemas.openxmlformats.org/officeDocument/2006/relationships/hyperlink" Target="https://people.csail.mit.edu/tzumao/diff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ideplayer.com/slide/4979698/" TargetMode="External"/><Relationship Id="rId4" Type="http://schemas.openxmlformats.org/officeDocument/2006/relationships/hyperlink" Target="https://ps.is.tuebingen.mpg.de/research_projects/inverse-graphics-proj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Differentiable </a:t>
            </a:r>
            <a:br>
              <a:rPr lang="en-US" dirty="0" smtClean="0"/>
            </a:br>
            <a:r>
              <a:rPr lang="en-US" dirty="0" smtClean="0"/>
              <a:t>Monte </a:t>
            </a:r>
            <a:r>
              <a:rPr lang="en-US" dirty="0"/>
              <a:t>Carlo Ray Tracing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63097" y="451643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Team 3</a:t>
            </a:r>
          </a:p>
          <a:p>
            <a:pPr algn="r"/>
            <a:r>
              <a:rPr lang="en-US" dirty="0" err="1" smtClean="0"/>
              <a:t>Hyunwoo</a:t>
            </a:r>
            <a:r>
              <a:rPr lang="en-US" dirty="0" smtClean="0"/>
              <a:t> Lee</a:t>
            </a:r>
          </a:p>
          <a:p>
            <a:pPr algn="r"/>
            <a:r>
              <a:rPr lang="en-US" dirty="0" err="1" smtClean="0"/>
              <a:t>Hangyeol</a:t>
            </a:r>
            <a:r>
              <a:rPr lang="en-US" dirty="0" smtClean="0"/>
              <a:t> Yu</a:t>
            </a:r>
          </a:p>
          <a:p>
            <a:pPr algn="r"/>
            <a:r>
              <a:rPr lang="en-US" dirty="0" err="1" smtClean="0"/>
              <a:t>Juho</a:t>
            </a:r>
            <a:r>
              <a:rPr lang="en-US" dirty="0" smtClean="0"/>
              <a:t>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Pixel Value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6006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: value of certain pixel</a:t>
            </a:r>
          </a:p>
          <a:p>
            <a:r>
              <a:rPr lang="en-US" sz="2000" dirty="0" smtClean="0"/>
              <a:t>(x, y) : a point on the image plane </a:t>
            </a:r>
          </a:p>
          <a:p>
            <a:r>
              <a:rPr lang="en-US" sz="2000" dirty="0" smtClean="0"/>
              <a:t>k : filter </a:t>
            </a:r>
          </a:p>
          <a:p>
            <a:r>
              <a:rPr lang="en-US" sz="2000" dirty="0" smtClean="0"/>
              <a:t>L : radiance</a:t>
            </a:r>
          </a:p>
          <a:p>
            <a:r>
              <a:rPr lang="en-US" sz="2000" dirty="0" smtClean="0"/>
              <a:t>Φ : scene parameter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 : scene function </a:t>
            </a:r>
            <a:endParaRPr lang="en-US" sz="2000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63" y="4388057"/>
            <a:ext cx="5923407" cy="1497449"/>
          </a:xfrm>
        </p:spPr>
      </p:pic>
    </p:spTree>
    <p:extLst>
      <p:ext uri="{BB962C8B-B14F-4D97-AF65-F5344CB8AC3E}">
        <p14:creationId xmlns:p14="http://schemas.microsoft.com/office/powerpoint/2010/main" val="14667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Pixel Value</a:t>
            </a:r>
            <a:endParaRPr lang="ko-KR" alt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63" y="2792277"/>
            <a:ext cx="5923407" cy="149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1509" y="1828800"/>
            <a:ext cx="48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 may not be differentiable 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61509" y="5016041"/>
            <a:ext cx="48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integral of f is differentiable.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43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</a:t>
            </a:r>
            <a:r>
              <a:rPr lang="en-US" altLang="ko-KR" dirty="0" smtClean="0"/>
              <a:t>ixel function f is discontinuous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690688"/>
                <a:ext cx="66772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θ</a:t>
                </a:r>
                <a:r>
                  <a:rPr lang="en-US" sz="2000" dirty="0" smtClean="0"/>
                  <a:t> : Heaviside step function (0 or 1 value)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: region-defining equation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: differentiable component of f on the region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677297" cy="1015663"/>
              </a:xfrm>
              <a:prstGeom prst="rect">
                <a:avLst/>
              </a:prstGeom>
              <a:blipFill>
                <a:blip r:embed="rId3"/>
                <a:stretch>
                  <a:fillRect l="-100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1680" y="4632960"/>
                <a:ext cx="8377646" cy="138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m:rPr>
                                          <m:sty m:val="p"/>
                                          <m:brk m:alnAt="23"/>
                                        </m:rPr>
                                        <a:rPr lang="el-GR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l-GR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dxdy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80" y="4632960"/>
                <a:ext cx="8377646" cy="1384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rimary_sampling_area_blue_.pdf" descr="primary_sampling_area_blue_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15497" y="1293520"/>
            <a:ext cx="3958748" cy="354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四角形"/>
          <p:cNvSpPr/>
          <p:nvPr/>
        </p:nvSpPr>
        <p:spPr>
          <a:xfrm>
            <a:off x="7582041" y="1464289"/>
            <a:ext cx="3951986" cy="3325638"/>
          </a:xfrm>
          <a:prstGeom prst="rect">
            <a:avLst/>
          </a:prstGeom>
          <a:ln w="152400">
            <a:solidFill>
              <a:srgbClr val="000000"/>
            </a:solidFill>
            <a:miter/>
          </a:ln>
        </p:spPr>
        <p:txBody>
          <a:bodyPr lIns="64292" tIns="64292" rIns="64292" bIns="64292" anchor="ctr"/>
          <a:lstStyle/>
          <a:p>
            <a:pPr algn="l" defTabSz="1285875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6193" y="1937898"/>
                <a:ext cx="4868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93" y="1937898"/>
                <a:ext cx="48686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36193" y="3761523"/>
                <a:ext cx="496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93" y="3761523"/>
                <a:ext cx="49635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67999" y="2969115"/>
                <a:ext cx="496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9" y="2969115"/>
                <a:ext cx="49635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802761" y="215235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39118" y="1736854"/>
                <a:ext cx="828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118" y="1736854"/>
                <a:ext cx="828881" cy="369332"/>
              </a:xfrm>
              <a:prstGeom prst="rect">
                <a:avLst/>
              </a:prstGeom>
              <a:blipFill>
                <a:blip r:embed="rId9"/>
                <a:stretch>
                  <a:fillRect l="-10294" r="-11029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58" y="3135511"/>
            <a:ext cx="5923407" cy="14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∬"/>
                          <m:sub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∬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 smtClean="0"/>
                  <a:t> = (internal change) +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(change of region) </a:t>
                </a:r>
              </a:p>
              <a:p>
                <a:pPr marL="0" indent="0">
                  <a:buNone/>
                </a:pPr>
                <a:r>
                  <a:rPr lang="en-US" sz="3600" dirty="0"/>
                  <a:t>	 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brk m:alnAt="23"/>
                          </m:r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sub>
                      <m:sup/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  <m:brk m:alnAt="23"/>
                              </m:rPr>
                              <a:rPr lang="el-GR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3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6043749" y="2211977"/>
            <a:ext cx="383177" cy="57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</a:t>
            </a:r>
            <a:r>
              <a:rPr lang="en-US" dirty="0"/>
              <a:t>(Leibniz’s rule)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∬"/>
                          <m:subHide m:val="on"/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l-G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l-G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∬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l-G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 smtClean="0"/>
                  <a:t> = (internal change) +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(change of region) </a:t>
                </a:r>
              </a:p>
              <a:p>
                <a:pPr marL="0" indent="0">
                  <a:buNone/>
                </a:pPr>
                <a:r>
                  <a:rPr lang="en-US" sz="3600" dirty="0"/>
                  <a:t>	 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600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brk m:alnAt="23"/>
                          </m:r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sub>
                      <m:sup/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  <m:brk m:alnAt="23"/>
                              </m:rPr>
                              <a:rPr lang="el-GR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3207" y="788895"/>
            <a:ext cx="2657311" cy="343490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円形"/>
          <p:cNvSpPr/>
          <p:nvPr/>
        </p:nvSpPr>
        <p:spPr>
          <a:xfrm flipH="1">
            <a:off x="7667226" y="2674121"/>
            <a:ext cx="142116" cy="142116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4292" tIns="64292" rIns="64292" bIns="64292" anchor="ctr"/>
          <a:lstStyle/>
          <a:p>
            <a:pPr algn="l" defTabSz="1285875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円形"/>
          <p:cNvSpPr/>
          <p:nvPr/>
        </p:nvSpPr>
        <p:spPr>
          <a:xfrm flipH="1">
            <a:off x="7660763" y="2075262"/>
            <a:ext cx="142116" cy="142116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64292" tIns="64292" rIns="64292" bIns="64292" anchor="ctr"/>
          <a:lstStyle/>
          <a:p>
            <a:pPr algn="l" defTabSz="1285875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Q:…"/>
          <p:cNvSpPr txBox="1"/>
          <p:nvPr/>
        </p:nvSpPr>
        <p:spPr>
          <a:xfrm>
            <a:off x="838200" y="1887428"/>
            <a:ext cx="2752352" cy="1237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softEdge rad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2" tIns="64292" rIns="64292" bIns="64292">
            <a:spAutoFit/>
          </a:bodyPr>
          <a:lstStyle/>
          <a:p>
            <a:pPr algn="l" defTabSz="1285875">
              <a:defRPr sz="6000" b="0"/>
            </a:pPr>
            <a:r>
              <a:rPr sz="2400" dirty="0" smtClean="0"/>
              <a:t>color </a:t>
            </a:r>
            <a:r>
              <a:rPr sz="2400" dirty="0"/>
              <a:t>change</a:t>
            </a:r>
          </a:p>
          <a:p>
            <a:pPr algn="l" defTabSz="1285875">
              <a:defRPr sz="6000" b="0"/>
            </a:pPr>
            <a:r>
              <a:rPr sz="2400" dirty="0"/>
              <a:t>when blue triangle</a:t>
            </a:r>
          </a:p>
          <a:p>
            <a:pPr algn="l" defTabSz="1285875">
              <a:defRPr sz="6000" b="0"/>
            </a:pPr>
            <a:r>
              <a:rPr sz="2400" dirty="0"/>
              <a:t>moves up?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45910" y="788895"/>
                <a:ext cx="16419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10" y="788895"/>
                <a:ext cx="164198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MC Estimator of Gradient</a:t>
            </a:r>
            <a:endParaRPr lang="ko-KR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5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66"/>
          <a:stretch/>
        </p:blipFill>
        <p:spPr>
          <a:xfrm>
            <a:off x="959675" y="2846348"/>
            <a:ext cx="9875473" cy="2049958"/>
          </a:xfrm>
          <a:effectLst>
            <a:reflection stA="45000" endPos="3000" dist="508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1209" y="4827482"/>
                <a:ext cx="7755521" cy="155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6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m:rPr>
                                          <m:sty m:val="p"/>
                                          <m:brk m:alnAt="23"/>
                                        </m:rPr>
                                        <a:rPr lang="el-GR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l-GR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1/(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𝐴𝑟𝑒𝑎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𝑝𝑖𝑥𝑒𝑙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09" y="4827482"/>
                <a:ext cx="7755521" cy="1557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1668354"/>
            <a:ext cx="667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: number of samples on edges</a:t>
            </a:r>
          </a:p>
          <a:p>
            <a:r>
              <a:rPr lang="en-US" dirty="0" smtClean="0"/>
              <a:t>M : number of samples in the total area</a:t>
            </a:r>
          </a:p>
          <a:p>
            <a:r>
              <a:rPr lang="en-US" dirty="0"/>
              <a:t>∥E</a:t>
            </a:r>
            <a:r>
              <a:rPr lang="en-US" dirty="0" smtClean="0"/>
              <a:t>∥ : length </a:t>
            </a:r>
            <a:r>
              <a:rPr lang="en-US" dirty="0"/>
              <a:t>of the </a:t>
            </a:r>
            <a:r>
              <a:rPr lang="en-US" dirty="0" smtClean="0"/>
              <a:t>edge E </a:t>
            </a:r>
          </a:p>
          <a:p>
            <a:r>
              <a:rPr lang="en-US" dirty="0" smtClean="0"/>
              <a:t>P </a:t>
            </a:r>
            <a:r>
              <a:rPr lang="en-US" dirty="0"/>
              <a:t>(E) </a:t>
            </a:r>
            <a:r>
              <a:rPr lang="en-US" dirty="0" smtClean="0"/>
              <a:t>: </a:t>
            </a:r>
            <a:r>
              <a:rPr lang="en-US" dirty="0"/>
              <a:t>the probability </a:t>
            </a:r>
            <a:r>
              <a:rPr lang="en-US" dirty="0" smtClean="0"/>
              <a:t>of selecting </a:t>
            </a:r>
            <a:r>
              <a:rPr lang="en-US" dirty="0"/>
              <a:t>edge 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595360" y="2140772"/>
            <a:ext cx="225911" cy="9681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63840" y="1690688"/>
            <a:ext cx="210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(change of region)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455973" y="2721685"/>
            <a:ext cx="513862" cy="220226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16701" y="2261663"/>
            <a:ext cx="210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(internal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creen Shot 2018-11-28 at 09.59.22.png" descr="Screen Shot 2018-11-28 at 09.59.22.png"/>
          <p:cNvPicPr>
            <a:picLocks noChangeAspect="1"/>
          </p:cNvPicPr>
          <p:nvPr/>
        </p:nvPicPr>
        <p:blipFill>
          <a:blip r:embed="rId3">
            <a:extLst/>
          </a:blip>
          <a:srcRect l="16995" r="7286"/>
          <a:stretch>
            <a:fillRect/>
          </a:stretch>
        </p:blipFill>
        <p:spPr>
          <a:xfrm>
            <a:off x="1881142" y="2037842"/>
            <a:ext cx="1854038" cy="159982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radients update the 3D scene"/>
          <p:cNvSpPr txBox="1">
            <a:spLocks noGrp="1"/>
          </p:cNvSpPr>
          <p:nvPr>
            <p:ph type="title"/>
          </p:nvPr>
        </p:nvSpPr>
        <p:spPr>
          <a:xfrm>
            <a:off x="584744" y="317283"/>
            <a:ext cx="10515717" cy="1518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0"/>
            </a:lvl1pPr>
          </a:lstStyle>
          <a:p>
            <a:r>
              <a:rPr sz="4000" dirty="0"/>
              <a:t>Gradients update the 3D scene</a:t>
            </a:r>
          </a:p>
        </p:txBody>
      </p:sp>
      <p:sp>
        <p:nvSpPr>
          <p:cNvPr id="221" name="Line"/>
          <p:cNvSpPr/>
          <p:nvPr/>
        </p:nvSpPr>
        <p:spPr>
          <a:xfrm>
            <a:off x="3955503" y="2547458"/>
            <a:ext cx="1854002" cy="1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22" name="Line"/>
          <p:cNvSpPr/>
          <p:nvPr/>
        </p:nvSpPr>
        <p:spPr>
          <a:xfrm flipH="1" flipV="1">
            <a:off x="3866884" y="3129493"/>
            <a:ext cx="2031239" cy="1"/>
          </a:xfrm>
          <a:prstGeom prst="line">
            <a:avLst/>
          </a:prstGeom>
          <a:ln w="127000">
            <a:solidFill>
              <a:srgbClr val="003FF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23" name="Line"/>
          <p:cNvSpPr/>
          <p:nvPr/>
        </p:nvSpPr>
        <p:spPr>
          <a:xfrm>
            <a:off x="8139215" y="2248588"/>
            <a:ext cx="1200762" cy="1200762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24" name="Line"/>
          <p:cNvSpPr/>
          <p:nvPr/>
        </p:nvSpPr>
        <p:spPr>
          <a:xfrm flipH="1" flipV="1">
            <a:off x="8010053" y="2671332"/>
            <a:ext cx="900607" cy="900607"/>
          </a:xfrm>
          <a:prstGeom prst="line">
            <a:avLst/>
          </a:prstGeom>
          <a:ln w="127000">
            <a:solidFill>
              <a:srgbClr val="003FF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3D scene"/>
              <p:cNvSpPr txBox="1"/>
              <p:nvPr/>
            </p:nvSpPr>
            <p:spPr>
              <a:xfrm>
                <a:off x="2176366" y="1493273"/>
                <a:ext cx="1431320" cy="4342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l" defTabSz="1285875">
                  <a:defRPr sz="6000" b="0"/>
                </a:lvl1pPr>
              </a:lstStyle>
              <a:p>
                <a:r>
                  <a:rPr lang="en-US" sz="2400" dirty="0" smtClean="0"/>
                  <a:t>U</a:t>
                </a:r>
                <a:r>
                  <a:rPr sz="2400" dirty="0" smtClean="0"/>
                  <a:t>pdate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225" name="3D sce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66" y="1493273"/>
                <a:ext cx="1431320" cy="434252"/>
              </a:xfrm>
              <a:prstGeom prst="rect">
                <a:avLst/>
              </a:prstGeom>
              <a:blipFill>
                <a:blip r:embed="rId4"/>
                <a:stretch>
                  <a:fillRect l="-10638" t="-14085" b="-352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6" name="living_room_target.png" descr="living_room_targe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5888" y="4351595"/>
            <a:ext cx="1854002" cy="185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3D scene"/>
          <p:cNvSpPr txBox="1"/>
          <p:nvPr/>
        </p:nvSpPr>
        <p:spPr>
          <a:xfrm>
            <a:off x="1359932" y="3658323"/>
            <a:ext cx="2482248" cy="191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tIns="32146" rIns="32146" bIns="32146">
            <a:spAutoFit/>
          </a:bodyPr>
          <a:lstStyle/>
          <a:p>
            <a:pPr defTabSz="642938">
              <a:defRPr sz="6000" b="0"/>
            </a:pPr>
            <a:r>
              <a:rPr sz="2400" dirty="0"/>
              <a:t>3D scene:</a:t>
            </a:r>
          </a:p>
          <a:p>
            <a:pPr defTabSz="642938">
              <a:defRPr sz="6000" b="0"/>
            </a:pPr>
            <a:r>
              <a:rPr sz="2400" dirty="0"/>
              <a:t>triangle positions</a:t>
            </a:r>
          </a:p>
          <a:p>
            <a:pPr defTabSz="642938">
              <a:defRPr sz="6000" b="0"/>
            </a:pPr>
            <a:r>
              <a:rPr sz="2400" dirty="0"/>
              <a:t>camera pose</a:t>
            </a:r>
          </a:p>
          <a:p>
            <a:pPr defTabSz="642938">
              <a:defRPr sz="6000" b="0"/>
            </a:pPr>
            <a:r>
              <a:rPr sz="2400" dirty="0"/>
              <a:t>materials</a:t>
            </a:r>
          </a:p>
          <a:p>
            <a:pPr defTabSz="642938">
              <a:defRPr sz="6000" b="0"/>
            </a:pPr>
            <a:r>
              <a:rPr sz="2400" dirty="0"/>
              <a:t>…</a:t>
            </a:r>
          </a:p>
        </p:txBody>
      </p:sp>
      <p:sp>
        <p:nvSpPr>
          <p:cNvPr id="228" name="Line"/>
          <p:cNvSpPr/>
          <p:nvPr/>
        </p:nvSpPr>
        <p:spPr>
          <a:xfrm flipV="1">
            <a:off x="8193324" y="4835322"/>
            <a:ext cx="864098" cy="864098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pic>
        <p:nvPicPr>
          <p:cNvPr id="229" name="living_room_init.png" descr="living_room_ini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29863" y="1940220"/>
            <a:ext cx="1710281" cy="171028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3D scene"/>
          <p:cNvSpPr txBox="1"/>
          <p:nvPr/>
        </p:nvSpPr>
        <p:spPr>
          <a:xfrm>
            <a:off x="6330950" y="3671389"/>
            <a:ext cx="922527" cy="43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tIns="32146" rIns="32146" bIns="32146">
            <a:spAutoFit/>
          </a:bodyPr>
          <a:lstStyle>
            <a:lvl1pPr algn="l" defTabSz="1285875">
              <a:defRPr sz="6500" b="0"/>
            </a:lvl1pPr>
          </a:lstStyle>
          <a:p>
            <a:r>
              <a:rPr sz="2400" dirty="0"/>
              <a:t>image</a:t>
            </a:r>
          </a:p>
        </p:txBody>
      </p:sp>
      <p:sp>
        <p:nvSpPr>
          <p:cNvPr id="232" name="3D scene"/>
          <p:cNvSpPr txBox="1"/>
          <p:nvPr/>
        </p:nvSpPr>
        <p:spPr>
          <a:xfrm>
            <a:off x="6415506" y="6210310"/>
            <a:ext cx="892519" cy="43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tIns="32146" rIns="32146" bIns="32146">
            <a:spAutoFit/>
          </a:bodyPr>
          <a:lstStyle>
            <a:lvl1pPr algn="l" defTabSz="1285875">
              <a:defRPr sz="6500" b="0"/>
            </a:lvl1pPr>
          </a:lstStyle>
          <a:p>
            <a:r>
              <a:rPr sz="2400" dirty="0"/>
              <a:t>target</a:t>
            </a:r>
          </a:p>
        </p:txBody>
      </p:sp>
      <p:sp>
        <p:nvSpPr>
          <p:cNvPr id="233" name="∇ loss"/>
          <p:cNvSpPr/>
          <p:nvPr/>
        </p:nvSpPr>
        <p:spPr>
          <a:xfrm>
            <a:off x="8536807" y="3792796"/>
            <a:ext cx="2029645" cy="830799"/>
          </a:xfrm>
          <a:prstGeom prst="roundRect">
            <a:avLst>
              <a:gd name="adj" fmla="val 35641"/>
            </a:avLst>
          </a:prstGeom>
          <a:solidFill>
            <a:srgbClr val="E0633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229" tIns="50229" rIns="50229" bIns="50229" anchor="ctr"/>
          <a:lstStyle/>
          <a:p>
            <a:pPr lvl="1" defTabSz="577639">
              <a:defRPr sz="6500" b="0">
                <a:solidFill>
                  <a:srgbClr val="FFFFFF"/>
                </a:solidFill>
              </a:defRPr>
            </a:pPr>
            <a:r>
              <a:rPr sz="2400" dirty="0"/>
              <a:t>∇ loss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39048" y="2193804"/>
            <a:ext cx="193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L1 distance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940413" y="2671332"/>
            <a:ext cx="373626" cy="13303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"/>
          <p:cNvSpPr/>
          <p:nvPr/>
        </p:nvSpPr>
        <p:spPr>
          <a:xfrm>
            <a:off x="8585046" y="1220588"/>
            <a:ext cx="1215673" cy="1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1" name="Line"/>
          <p:cNvSpPr/>
          <p:nvPr/>
        </p:nvSpPr>
        <p:spPr>
          <a:xfrm flipH="1">
            <a:off x="8585046" y="1737206"/>
            <a:ext cx="1215674" cy="1"/>
          </a:xfrm>
          <a:prstGeom prst="line">
            <a:avLst/>
          </a:prstGeom>
          <a:ln w="127000">
            <a:solidFill>
              <a:srgbClr val="003FF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5" name="TextBox 4"/>
          <p:cNvSpPr txBox="1"/>
          <p:nvPr/>
        </p:nvSpPr>
        <p:spPr>
          <a:xfrm>
            <a:off x="9826106" y="1029521"/>
            <a:ext cx="1274355" cy="37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826107" y="1548265"/>
            <a:ext cx="1274355" cy="37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83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living_room_target.png" descr="living_room_targe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9497" y="2053657"/>
            <a:ext cx="3589737" cy="3589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7" name="living_room.mov" descr="living_room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768097" y="2054230"/>
            <a:ext cx="3589737" cy="3589737"/>
          </a:xfrm>
          <a:prstGeom prst="rect">
            <a:avLst/>
          </a:prstGeom>
          <a:ln w="12700">
            <a:miter lim="400000"/>
          </a:ln>
        </p:spPr>
      </p:pic>
      <p:sp>
        <p:nvSpPr>
          <p:cNvPr id="1058" name="Synthetic examples -…"/>
          <p:cNvSpPr txBox="1">
            <a:spLocks noGrp="1"/>
          </p:cNvSpPr>
          <p:nvPr>
            <p:ph type="title"/>
          </p:nvPr>
        </p:nvSpPr>
        <p:spPr>
          <a:xfrm>
            <a:off x="1072839" y="251133"/>
            <a:ext cx="10006149" cy="15180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45043">
              <a:defRPr sz="9407"/>
            </a:pPr>
            <a:r>
              <a:rPr sz="4000" dirty="0"/>
              <a:t>Synthetic examples </a:t>
            </a:r>
            <a:r>
              <a:rPr sz="4000" dirty="0" smtClean="0"/>
              <a:t>-</a:t>
            </a:r>
            <a:r>
              <a:rPr lang="en-US" sz="4000" dirty="0" smtClean="0"/>
              <a:t> </a:t>
            </a:r>
            <a:r>
              <a:rPr sz="4000" dirty="0" smtClean="0"/>
              <a:t>global </a:t>
            </a:r>
            <a:r>
              <a:rPr sz="4000" dirty="0"/>
              <a:t>illumination</a:t>
            </a:r>
          </a:p>
        </p:txBody>
      </p:sp>
      <p:sp>
        <p:nvSpPr>
          <p:cNvPr id="1059" name="initial guess"/>
          <p:cNvSpPr txBox="1"/>
          <p:nvPr/>
        </p:nvSpPr>
        <p:spPr>
          <a:xfrm>
            <a:off x="2357628" y="5693490"/>
            <a:ext cx="2853796" cy="71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229" tIns="50229" rIns="50229" bIns="50229" anchor="ctr">
            <a:spAutoFit/>
          </a:bodyPr>
          <a:lstStyle>
            <a:lvl1pPr defTabSz="1155277">
              <a:defRPr sz="8000" b="0"/>
            </a:lvl1pPr>
          </a:lstStyle>
          <a:p>
            <a:r>
              <a:rPr sz="4000"/>
              <a:t>initial guess</a:t>
            </a:r>
          </a:p>
        </p:txBody>
      </p:sp>
      <p:sp>
        <p:nvSpPr>
          <p:cNvPr id="1060" name="target"/>
          <p:cNvSpPr txBox="1"/>
          <p:nvPr/>
        </p:nvSpPr>
        <p:spPr>
          <a:xfrm>
            <a:off x="7514879" y="5693490"/>
            <a:ext cx="1477585" cy="71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229" tIns="50229" rIns="50229" bIns="50229" anchor="ctr">
            <a:spAutoFit/>
          </a:bodyPr>
          <a:lstStyle>
            <a:lvl1pPr defTabSz="1155277">
              <a:defRPr sz="8000" b="0"/>
            </a:lvl1pPr>
          </a:lstStyle>
          <a:p>
            <a:r>
              <a:rPr sz="4000"/>
              <a:t>target</a:t>
            </a:r>
          </a:p>
        </p:txBody>
      </p:sp>
      <p:sp>
        <p:nvSpPr>
          <p:cNvPr id="1061" name="optimize camera"/>
          <p:cNvSpPr txBox="1"/>
          <p:nvPr/>
        </p:nvSpPr>
        <p:spPr>
          <a:xfrm>
            <a:off x="4538508" y="1540752"/>
            <a:ext cx="2491068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 b="0"/>
            </a:lvl1pPr>
          </a:lstStyle>
          <a:p>
            <a:r>
              <a:rPr sz="2500"/>
              <a:t>optimize camera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190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05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Plan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2039"/>
            <a:ext cx="10515600" cy="2667717"/>
          </a:xfrm>
        </p:spPr>
        <p:txBody>
          <a:bodyPr/>
          <a:lstStyle/>
          <a:p>
            <a:r>
              <a:rPr lang="en-US" dirty="0" smtClean="0"/>
              <a:t>Edge sampling -&gt; volume </a:t>
            </a:r>
            <a:r>
              <a:rPr lang="en-US" dirty="0"/>
              <a:t>integration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dirty="0" err="1" smtClean="0"/>
              <a:t>Denoising</a:t>
            </a:r>
            <a:r>
              <a:rPr lang="en-US" dirty="0" smtClean="0"/>
              <a:t> intermediate images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dirty="0" smtClean="0"/>
              <a:t>Pixel(scene) prediction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edge -&gt; Volume integration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1262743"/>
                <a:ext cx="10515600" cy="52077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	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m:rPr>
                          <m:nor/>
                        </m:rPr>
                        <a:rPr lang="en-US" dirty="0"/>
                        <m:t> = (</m:t>
                      </m:r>
                      <m:r>
                        <m:rPr>
                          <m:nor/>
                        </m:rPr>
                        <a:rPr lang="en-US" dirty="0"/>
                        <m:t>internal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change</m:t>
                      </m:r>
                      <m:r>
                        <m:rPr>
                          <m:nor/>
                        </m:rPr>
                        <a:rPr lang="en-US" dirty="0"/>
                        <m:t>) + 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change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area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 =</m:t>
                      </m:r>
                      <m:nary>
                        <m:naryPr>
                          <m:chr m:val="∬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nor/>
                        </m:rPr>
                        <a:rPr lang="en-US" dirty="0"/>
                        <m:t> + </m:t>
                      </m:r>
                      <m:nary>
                        <m:naryPr>
                          <m:limLoc m:val="undOvr"/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brk m:alnAt="23"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  <m:brk m:alnAt="23"/>
                                </m:rPr>
                                <a:rPr lang="el-G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Stokes’ Theorem,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brk m:alnAt="23"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  <m:brk m:alnAt="23"/>
                                </m:rPr>
                                <a:rPr lang="el-G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  <m:brk m:alnAt="23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    </a:t>
                </a:r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62743"/>
                <a:ext cx="10515600" cy="5207725"/>
              </a:xfrm>
              <a:prstGeom prst="rect">
                <a:avLst/>
              </a:prstGeo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4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웃는 얼굴 2"/>
          <p:cNvSpPr/>
          <p:nvPr/>
        </p:nvSpPr>
        <p:spPr>
          <a:xfrm>
            <a:off x="8479466" y="2925675"/>
            <a:ext cx="1188720" cy="118872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이등변 삼각형 6"/>
          <p:cNvSpPr/>
          <p:nvPr/>
        </p:nvSpPr>
        <p:spPr>
          <a:xfrm rot="1458186">
            <a:off x="4398582" y="2988087"/>
            <a:ext cx="2246013" cy="1225739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1871798" y="5123898"/>
            <a:ext cx="2170861" cy="1329397"/>
            <a:chOff x="763189" y="4889229"/>
            <a:chExt cx="2170861" cy="1329397"/>
          </a:xfrm>
        </p:grpSpPr>
        <p:sp>
          <p:nvSpPr>
            <p:cNvPr id="12" name="직사각형 11"/>
            <p:cNvSpPr/>
            <p:nvPr/>
          </p:nvSpPr>
          <p:spPr>
            <a:xfrm>
              <a:off x="763189" y="4889229"/>
              <a:ext cx="2170861" cy="13293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1455676" y="5187406"/>
              <a:ext cx="785885" cy="733041"/>
              <a:chOff x="4191956" y="5296676"/>
              <a:chExt cx="785885" cy="733041"/>
            </a:xfrm>
          </p:grpSpPr>
          <p:sp>
            <p:nvSpPr>
              <p:cNvPr id="15" name="이등변 삼각형 14"/>
              <p:cNvSpPr/>
              <p:nvPr/>
            </p:nvSpPr>
            <p:spPr>
              <a:xfrm rot="2111145">
                <a:off x="4191956" y="5398976"/>
                <a:ext cx="733041" cy="56885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이등변 삼각형 12"/>
              <p:cNvSpPr/>
              <p:nvPr/>
            </p:nvSpPr>
            <p:spPr>
              <a:xfrm rot="3192382">
                <a:off x="4326895" y="5378772"/>
                <a:ext cx="733041" cy="5688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해 13"/>
          <p:cNvSpPr/>
          <p:nvPr/>
        </p:nvSpPr>
        <p:spPr>
          <a:xfrm>
            <a:off x="6797309" y="282975"/>
            <a:ext cx="1529395" cy="14808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4512903" y="5891002"/>
            <a:ext cx="2729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616198" y="5135142"/>
            <a:ext cx="2170861" cy="1329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37500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-4.07407E-6 C -0.00469 -4.07407E-6 -0.00937 -4.07407E-6 -0.01406 -4.07407E-6 C -0.01445 -4.07407E-6 -0.01588 0.00093 -0.01627 0.00116 C -0.01653 0.00116 -0.01679 0.00116 -0.01705 0.00139 C -0.0181 0.00186 -0.01914 0.00232 -0.02005 0.00278 L -0.02109 0.00324 C -0.02148 0.00348 -0.02174 0.00371 -0.02213 0.00394 C -0.02239 0.00394 -0.02265 0.00394 -0.02291 0.00417 C -0.025 0.00487 -0.02304 0.00417 -0.02474 0.0051 C -0.02513 0.00533 -0.02565 0.00533 -0.02604 0.00556 C -0.0263 0.00579 -0.02669 0.00602 -0.02695 0.00602 C -0.02721 0.00625 -0.02734 0.00625 -0.0276 0.00649 C -0.02786 0.00649 -0.02825 0.00695 -0.02864 0.00718 C -0.02877 0.00718 -0.02903 0.00718 -0.02916 0.00741 C -0.02969 0.00764 -0.03021 0.00811 -0.0306 0.00834 C -0.03086 0.00857 -0.03112 0.0088 -0.03138 0.0088 C -0.03216 0.00949 -0.03268 0.01019 -0.03346 0.01065 C -0.03372 0.01088 -0.03398 0.01088 -0.03424 0.01112 C -0.0345 0.01135 -0.03476 0.01181 -0.03502 0.01204 C -0.03554 0.01227 -0.03633 0.01274 -0.03685 0.01297 C -0.03789 0.01412 -0.03672 0.01274 -0.03789 0.01366 C -0.03815 0.01389 -0.03841 0.01436 -0.03867 0.01436 C -0.03906 0.01459 -0.03984 0.01505 -0.03984 0.01505 C -0.04101 0.01621 -0.03932 0.01436 -0.04114 0.01574 C -0.0414 0.01574 -0.04153 0.01621 -0.04179 0.01644 C -0.04219 0.0169 -0.04271 0.0169 -0.0431 0.01713 C -0.04505 0.01899 -0.04271 0.0169 -0.04531 0.01875 C -0.0457 0.01899 -0.04583 0.01922 -0.04622 0.01945 C -0.04648 0.01968 -0.04687 0.01991 -0.04713 0.02014 C -0.04739 0.02037 -0.04752 0.02061 -0.04778 0.02084 C -0.04804 0.02084 -0.0483 0.02107 -0.0487 0.0213 C -0.04883 0.02153 -0.04896 0.02176 -0.04922 0.02199 C -0.04948 0.02223 -0.04961 0.02223 -0.04987 0.02246 C -0.05026 0.02292 -0.05078 0.02385 -0.05143 0.02431 C -0.05169 0.02431 -0.05195 0.02431 -0.05221 0.02454 C -0.0526 0.02477 -0.05286 0.025 -0.05325 0.02524 C -0.05351 0.02547 -0.05364 0.0257 -0.0539 0.0257 C -0.05403 0.02593 -0.05429 0.02593 -0.05442 0.02593 C -0.05599 0.02778 -0.0539 0.02547 -0.05664 0.02801 C -0.0569 0.02824 -0.05729 0.02848 -0.05755 0.02871 C -0.05768 0.02894 -0.05781 0.0294 -0.05807 0.02963 C -0.05846 0.02987 -0.05937 0.0301 -0.05976 0.03033 C -0.06002 0.03056 -0.06028 0.03079 -0.06054 0.03102 C -0.06172 0.03195 -0.0612 0.03125 -0.06237 0.03195 C -0.06263 0.03195 -0.06289 0.03218 -0.06315 0.03218 C -0.06432 0.03287 -0.06328 0.03218 -0.06458 0.03287 C -0.06484 0.03287 -0.0651 0.03311 -0.06536 0.03334 C -0.06575 0.03357 -0.06588 0.0338 -0.06627 0.03403 C -0.0664 0.03426 -0.06666 0.03426 -0.06679 0.03426 C -0.06771 0.03473 -0.06771 0.03496 -0.06862 0.03565 C -0.06888 0.03565 -0.06914 0.03588 -0.0694 0.03612 C -0.07005 0.03658 -0.07044 0.03727 -0.07109 0.0375 C -0.07226 0.0382 -0.07096 0.0375 -0.07239 0.03843 C -0.07291 0.03866 -0.07357 0.03889 -0.07409 0.03912 C -0.07435 0.03912 -0.07461 0.03936 -0.07487 0.03936 C -0.07604 0.04028 -0.075 0.03959 -0.0763 0.04005 C -0.07682 0.04028 -0.07734 0.04051 -0.07786 0.04074 C -0.07864 0.04121 -0.07864 0.04121 -0.07929 0.04144 C -0.07969 0.0419 -0.07995 0.04213 -0.08034 0.04237 C -0.08177 0.04329 -0.08125 0.0426 -0.08242 0.04329 C -0.08281 0.04375 -0.08307 0.04422 -0.08359 0.04445 C -0.08463 0.04491 -0.08437 0.04491 -0.08541 0.04561 C -0.08554 0.04584 -0.0858 0.04607 -0.08594 0.04607 C -0.08659 0.04653 -0.08724 0.04676 -0.08763 0.04723 C -0.08815 0.04769 -0.08841 0.04838 -0.08906 0.04862 C -0.08919 0.04885 -0.08945 0.04885 -0.08958 0.04908 C -0.09114 0.05 -0.09036 0.05 -0.09114 0.05 L -0.09258 0.05162 " pathEditMode="relative" rAng="0" ptsTypes="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5648 L -4.58333E-6 0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2266 -0.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edge -&gt; Volume integration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2737581"/>
                <a:ext cx="10515600" cy="19327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	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nary>
                        <m:naryPr>
                          <m:chr m:val="∬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  <m:brk m:alnAt="23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37581"/>
                <a:ext cx="10515600" cy="1932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19021" y="4539727"/>
            <a:ext cx="275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Single integral 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6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edge -&gt; Volume integration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Pros</a:t>
            </a:r>
          </a:p>
          <a:p>
            <a:pPr lvl="1"/>
            <a:r>
              <a:rPr lang="en-US" altLang="ko-KR" dirty="0" smtClean="0"/>
              <a:t>It is still unbiased estimator of the gradient</a:t>
            </a:r>
          </a:p>
          <a:p>
            <a:pPr lvl="1"/>
            <a:r>
              <a:rPr lang="en-US" altLang="ko-KR" dirty="0" smtClean="0"/>
              <a:t>No need to keep edge information</a:t>
            </a:r>
          </a:p>
          <a:p>
            <a:pPr lvl="1"/>
            <a:r>
              <a:rPr lang="en-US" altLang="ko-KR" dirty="0" smtClean="0"/>
              <a:t>No samples on the edges</a:t>
            </a:r>
          </a:p>
          <a:p>
            <a:pPr lvl="1"/>
            <a:r>
              <a:rPr lang="en-US" altLang="ko-KR" dirty="0" smtClean="0"/>
              <a:t>We can easily generalize this method to higher dimensional version (Motion blur)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Cons</a:t>
            </a:r>
          </a:p>
          <a:p>
            <a:pPr lvl="1"/>
            <a:r>
              <a:rPr lang="en-US" altLang="ko-KR" dirty="0" smtClean="0"/>
              <a:t>It may increase the variance.</a:t>
            </a:r>
          </a:p>
          <a:p>
            <a:pPr lvl="1"/>
            <a:r>
              <a:rPr lang="en-US" altLang="ko-KR" dirty="0" smtClean="0"/>
              <a:t>Possibly more computation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9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intermediate images</a:t>
            </a:r>
            <a:endParaRPr lang="ko-KR" altLang="en-US" dirty="0"/>
          </a:p>
        </p:txBody>
      </p:sp>
      <p:pic>
        <p:nvPicPr>
          <p:cNvPr id="4" name="living_room.mov" descr="living_room.mov"/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920331" y="1790789"/>
            <a:ext cx="4351338" cy="43513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2492479" y="2045109"/>
            <a:ext cx="692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What if we use images with less noise?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7355" y="3893574"/>
            <a:ext cx="2684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hypothesis:</a:t>
            </a:r>
          </a:p>
          <a:p>
            <a:endParaRPr lang="en-US" dirty="0"/>
          </a:p>
          <a:p>
            <a:r>
              <a:rPr lang="en-US" dirty="0" smtClean="0"/>
              <a:t>Less noise may increase speed of convergence.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7096" y="5984059"/>
                <a:ext cx="2785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96" y="5984059"/>
                <a:ext cx="2785571" cy="276999"/>
              </a:xfrm>
              <a:prstGeom prst="rect">
                <a:avLst/>
              </a:prstGeom>
              <a:blipFill>
                <a:blip r:embed="rId2"/>
                <a:stretch>
                  <a:fillRect l="-2626" t="-8889" r="-262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28" y="1690688"/>
            <a:ext cx="4780708" cy="40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prediction</a:t>
            </a:r>
          </a:p>
        </p:txBody>
      </p:sp>
      <p:sp>
        <p:nvSpPr>
          <p:cNvPr id="3" name="웃는 얼굴 2"/>
          <p:cNvSpPr/>
          <p:nvPr/>
        </p:nvSpPr>
        <p:spPr>
          <a:xfrm>
            <a:off x="8479466" y="2925675"/>
            <a:ext cx="1188720" cy="118872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이등변 삼각형 6"/>
          <p:cNvSpPr/>
          <p:nvPr/>
        </p:nvSpPr>
        <p:spPr>
          <a:xfrm rot="1458186">
            <a:off x="4398582" y="2988087"/>
            <a:ext cx="2246013" cy="1225739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1871798" y="5123898"/>
            <a:ext cx="2170861" cy="1329397"/>
            <a:chOff x="763189" y="4889229"/>
            <a:chExt cx="2170861" cy="1329397"/>
          </a:xfrm>
        </p:grpSpPr>
        <p:sp>
          <p:nvSpPr>
            <p:cNvPr id="12" name="직사각형 11"/>
            <p:cNvSpPr/>
            <p:nvPr/>
          </p:nvSpPr>
          <p:spPr>
            <a:xfrm>
              <a:off x="763189" y="4889229"/>
              <a:ext cx="2170861" cy="13293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1455676" y="5187406"/>
              <a:ext cx="785885" cy="733041"/>
              <a:chOff x="4191956" y="5296676"/>
              <a:chExt cx="785885" cy="733041"/>
            </a:xfrm>
          </p:grpSpPr>
          <p:sp>
            <p:nvSpPr>
              <p:cNvPr id="15" name="이등변 삼각형 14"/>
              <p:cNvSpPr/>
              <p:nvPr/>
            </p:nvSpPr>
            <p:spPr>
              <a:xfrm rot="2111145">
                <a:off x="4191956" y="5398976"/>
                <a:ext cx="733041" cy="56885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이등변 삼각형 12"/>
              <p:cNvSpPr/>
              <p:nvPr/>
            </p:nvSpPr>
            <p:spPr>
              <a:xfrm rot="3192382">
                <a:off x="4326895" y="5378772"/>
                <a:ext cx="733041" cy="5688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해 13"/>
          <p:cNvSpPr/>
          <p:nvPr/>
        </p:nvSpPr>
        <p:spPr>
          <a:xfrm>
            <a:off x="6797309" y="282975"/>
            <a:ext cx="1529395" cy="14808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4512903" y="5891002"/>
            <a:ext cx="2729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735803" y="4600462"/>
            <a:ext cx="211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Re-rendering!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7616198" y="5135142"/>
            <a:ext cx="2170861" cy="1329397"/>
            <a:chOff x="7616198" y="5135142"/>
            <a:chExt cx="2170861" cy="1329397"/>
          </a:xfrm>
        </p:grpSpPr>
        <p:sp>
          <p:nvSpPr>
            <p:cNvPr id="27" name="직사각형 26"/>
            <p:cNvSpPr/>
            <p:nvPr/>
          </p:nvSpPr>
          <p:spPr>
            <a:xfrm>
              <a:off x="7616198" y="5135142"/>
              <a:ext cx="2170861" cy="13293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이등변 삼각형 18"/>
            <p:cNvSpPr/>
            <p:nvPr/>
          </p:nvSpPr>
          <p:spPr>
            <a:xfrm rot="2336809">
              <a:off x="8425294" y="5514245"/>
              <a:ext cx="733041" cy="5688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이등변 삼각형 19"/>
            <p:cNvSpPr/>
            <p:nvPr/>
          </p:nvSpPr>
          <p:spPr>
            <a:xfrm rot="3192382">
              <a:off x="8560234" y="5363498"/>
              <a:ext cx="733041" cy="56885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876A9197-C345-4EE7-8CBD-C5C5A0A8578B}"/>
              </a:ext>
            </a:extLst>
          </p:cNvPr>
          <p:cNvSpPr/>
          <p:nvPr/>
        </p:nvSpPr>
        <p:spPr>
          <a:xfrm>
            <a:off x="8017991" y="4606936"/>
            <a:ext cx="1547643" cy="4092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9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5648 L -4.58333E-6 0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prediction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454425" y="3395578"/>
            <a:ext cx="2170861" cy="1329397"/>
            <a:chOff x="763189" y="4889229"/>
            <a:chExt cx="2170861" cy="1329397"/>
          </a:xfrm>
        </p:grpSpPr>
        <p:sp>
          <p:nvSpPr>
            <p:cNvPr id="5" name="직사각형 4"/>
            <p:cNvSpPr/>
            <p:nvPr/>
          </p:nvSpPr>
          <p:spPr>
            <a:xfrm>
              <a:off x="763189" y="4889229"/>
              <a:ext cx="2170861" cy="13293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455676" y="5187406"/>
              <a:ext cx="785885" cy="733041"/>
              <a:chOff x="4191956" y="5296676"/>
              <a:chExt cx="785885" cy="733041"/>
            </a:xfrm>
          </p:grpSpPr>
          <p:sp>
            <p:nvSpPr>
              <p:cNvPr id="7" name="이등변 삼각형 6"/>
              <p:cNvSpPr/>
              <p:nvPr/>
            </p:nvSpPr>
            <p:spPr>
              <a:xfrm rot="2111145">
                <a:off x="4191956" y="5398976"/>
                <a:ext cx="733041" cy="56885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이등변 삼각형 7"/>
              <p:cNvSpPr/>
              <p:nvPr/>
            </p:nvSpPr>
            <p:spPr>
              <a:xfrm rot="3192382">
                <a:off x="4326895" y="5378772"/>
                <a:ext cx="733041" cy="5688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7729487" y="3395577"/>
            <a:ext cx="2170861" cy="1329397"/>
            <a:chOff x="7616198" y="5135142"/>
            <a:chExt cx="2170861" cy="1329397"/>
          </a:xfrm>
        </p:grpSpPr>
        <p:sp>
          <p:nvSpPr>
            <p:cNvPr id="10" name="직사각형 9"/>
            <p:cNvSpPr/>
            <p:nvPr/>
          </p:nvSpPr>
          <p:spPr>
            <a:xfrm>
              <a:off x="7616198" y="5135142"/>
              <a:ext cx="2170861" cy="13293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이등변 삼각형 10"/>
            <p:cNvSpPr/>
            <p:nvPr/>
          </p:nvSpPr>
          <p:spPr>
            <a:xfrm rot="2336809">
              <a:off x="8425294" y="5514245"/>
              <a:ext cx="733041" cy="5688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3192382">
              <a:off x="8560234" y="5363498"/>
              <a:ext cx="733041" cy="56885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96491" y="5102027"/>
                <a:ext cx="8803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91" y="5102027"/>
                <a:ext cx="88038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64908" y="5102026"/>
                <a:ext cx="8803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908" y="5102026"/>
                <a:ext cx="88038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오른쪽 화살표 14"/>
              <p:cNvSpPr/>
              <p:nvPr/>
            </p:nvSpPr>
            <p:spPr>
              <a:xfrm>
                <a:off x="4928050" y="3787072"/>
                <a:ext cx="2565175" cy="5851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오른쪽 화살표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050" y="3787072"/>
                <a:ext cx="2565175" cy="585147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43" y="2268320"/>
            <a:ext cx="1896196" cy="16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65987"/>
            <a:ext cx="10515600" cy="3010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3565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[1] </a:t>
            </a:r>
            <a:r>
              <a:rPr lang="en-US" altLang="ko-KR" dirty="0" smtClean="0"/>
              <a:t>TZU-MAO </a:t>
            </a:r>
            <a:r>
              <a:rPr lang="en-US" altLang="ko-KR" dirty="0"/>
              <a:t>LI, </a:t>
            </a:r>
            <a:r>
              <a:rPr lang="en-US" altLang="ko-KR" dirty="0" smtClean="0"/>
              <a:t>MIIKA </a:t>
            </a:r>
            <a:r>
              <a:rPr lang="en-US" altLang="ko-KR" dirty="0"/>
              <a:t>AITTALA, </a:t>
            </a:r>
            <a:r>
              <a:rPr lang="en-US" altLang="ko-KR" dirty="0" smtClean="0"/>
              <a:t>FREDO DURAND, </a:t>
            </a:r>
            <a:r>
              <a:rPr lang="fi-FI" altLang="ko-KR" dirty="0" smtClean="0"/>
              <a:t>JAAKKO LEHTINEN</a:t>
            </a:r>
            <a:r>
              <a:rPr lang="en-US" altLang="ko-KR" dirty="0" smtClean="0"/>
              <a:t>, Differentiable Monte Carlo Ray Tracing through Edge Sampling, SIGGRAPH 2018</a:t>
            </a:r>
            <a:endParaRPr lang="fi-FI" altLang="ko-KR" dirty="0" smtClean="0"/>
          </a:p>
          <a:p>
            <a:r>
              <a:rPr lang="en-US" altLang="ko-KR" u="sng" dirty="0" smtClean="0">
                <a:hlinkClick r:id="rId2"/>
              </a:rPr>
              <a:t>https</a:t>
            </a:r>
            <a:r>
              <a:rPr lang="en-US" altLang="ko-KR" u="sng" dirty="0">
                <a:hlinkClick r:id="rId2"/>
              </a:rPr>
              <a:t>://</a:t>
            </a:r>
            <a:r>
              <a:rPr lang="en-US" altLang="ko-KR" u="sng" dirty="0" smtClean="0">
                <a:hlinkClick r:id="rId2"/>
              </a:rPr>
              <a:t>people.csail.mit.edu/tzumao/diffrt/</a:t>
            </a:r>
            <a:endParaRPr lang="en-US" altLang="ko-KR" u="sng" dirty="0" smtClean="0"/>
          </a:p>
          <a:p>
            <a:r>
              <a:rPr lang="en-US" altLang="ko-KR" dirty="0" smtClean="0"/>
              <a:t>SIGGRAPH </a:t>
            </a:r>
            <a:r>
              <a:rPr lang="en-US" altLang="ko-KR" dirty="0" err="1"/>
              <a:t>powerpoint</a:t>
            </a:r>
            <a:r>
              <a:rPr lang="en-US" altLang="ko-KR" dirty="0"/>
              <a:t> (Very highly informative):  </a:t>
            </a:r>
            <a:r>
              <a:rPr lang="en-US" altLang="ko-KR" u="sng" dirty="0">
                <a:hlinkClick r:id="rId3"/>
              </a:rPr>
              <a:t>https://people.csail.mit.edu/tzumao/diffrt/redner_sigasia.pptx</a:t>
            </a:r>
            <a:endParaRPr lang="en-US" altLang="ko-KR" b="0" dirty="0" smtClean="0">
              <a:effectLst/>
            </a:endParaRPr>
          </a:p>
          <a:p>
            <a:r>
              <a:rPr lang="en-US" altLang="ko-KR" dirty="0" smtClean="0">
                <a:hlinkClick r:id="rId4"/>
              </a:rPr>
              <a:t>https://ps.is.tuebingen.mpg.de/research_projects/inverse-graphics-proj</a:t>
            </a:r>
            <a:endParaRPr lang="en-US" altLang="ko-KR" dirty="0" smtClean="0"/>
          </a:p>
          <a:p>
            <a:r>
              <a:rPr lang="en-US" altLang="ko-KR" dirty="0"/>
              <a:t>Brief explanation about inverse rendering: </a:t>
            </a:r>
            <a:r>
              <a:rPr lang="en-US" altLang="ko-KR" u="sng" dirty="0">
                <a:hlinkClick r:id="rId5"/>
              </a:rPr>
              <a:t>https://slideplayer.com/slide/4979698/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78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620" y="1942088"/>
            <a:ext cx="979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final result changed by small change of given parameter?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4715" y="3019768"/>
            <a:ext cx="7962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x changes very small, how much f(x) changes?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88" y="3779278"/>
            <a:ext cx="3108015" cy="24397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41988" y="6219070"/>
            <a:ext cx="314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Derivatives</a:t>
            </a:r>
          </a:p>
        </p:txBody>
      </p:sp>
    </p:spTree>
    <p:extLst>
      <p:ext uri="{BB962C8B-B14F-4D97-AF65-F5344CB8AC3E}">
        <p14:creationId xmlns:p14="http://schemas.microsoft.com/office/powerpoint/2010/main" val="6883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rendering</a:t>
            </a:r>
          </a:p>
        </p:txBody>
      </p:sp>
      <p:sp>
        <p:nvSpPr>
          <p:cNvPr id="4" name="타원 3"/>
          <p:cNvSpPr/>
          <p:nvPr/>
        </p:nvSpPr>
        <p:spPr>
          <a:xfrm>
            <a:off x="1118937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</a:t>
            </a:r>
          </a:p>
          <a:p>
            <a:pPr algn="ctr"/>
            <a:r>
              <a:rPr lang="en-US" sz="2400" dirty="0"/>
              <a:t>Camera position</a:t>
            </a:r>
          </a:p>
          <a:p>
            <a:pPr algn="ctr"/>
            <a:r>
              <a:rPr lang="en-US" sz="2400" dirty="0"/>
              <a:t>Light position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4882816" y="3413268"/>
            <a:ext cx="2454442" cy="82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Rendering</a:t>
            </a:r>
          </a:p>
        </p:txBody>
      </p:sp>
      <p:sp>
        <p:nvSpPr>
          <p:cNvPr id="6" name="타원 5"/>
          <p:cNvSpPr/>
          <p:nvPr/>
        </p:nvSpPr>
        <p:spPr>
          <a:xfrm>
            <a:off x="7337258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Pixel Color</a:t>
            </a:r>
          </a:p>
          <a:p>
            <a:pPr algn="ctr"/>
            <a:r>
              <a:rPr lang="en-US" sz="2400" dirty="0"/>
              <a:t>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04729" y="5857085"/>
                <a:ext cx="3180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We want to </a:t>
                </a:r>
                <a:r>
                  <a:rPr lang="en-US" sz="2000" dirty="0" smtClean="0"/>
                  <a:t>know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!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9" y="5857085"/>
                <a:ext cx="3180169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1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Graphics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1118937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</a:t>
            </a:r>
          </a:p>
          <a:p>
            <a:pPr algn="ctr"/>
            <a:r>
              <a:rPr lang="en-US" sz="2400" dirty="0"/>
              <a:t>Camera position</a:t>
            </a:r>
          </a:p>
          <a:p>
            <a:pPr algn="ctr"/>
            <a:r>
              <a:rPr lang="en-US" sz="2400" dirty="0"/>
              <a:t>Light position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4882816" y="3413268"/>
            <a:ext cx="2454442" cy="82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Rendering</a:t>
            </a:r>
          </a:p>
        </p:txBody>
      </p:sp>
      <p:sp>
        <p:nvSpPr>
          <p:cNvPr id="6" name="타원 5"/>
          <p:cNvSpPr/>
          <p:nvPr/>
        </p:nvSpPr>
        <p:spPr>
          <a:xfrm>
            <a:off x="7337258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Pixel Color</a:t>
            </a:r>
          </a:p>
          <a:p>
            <a:pPr algn="ctr"/>
            <a:r>
              <a:rPr lang="en-US" sz="2400" dirty="0"/>
              <a:t>Scene</a:t>
            </a:r>
          </a:p>
        </p:txBody>
      </p:sp>
      <p:sp>
        <p:nvSpPr>
          <p:cNvPr id="8" name="왼쪽 화살표 9">
            <a:extLst>
              <a:ext uri="{FF2B5EF4-FFF2-40B4-BE49-F238E27FC236}">
                <a16:creationId xmlns:a16="http://schemas.microsoft.com/office/drawing/2014/main" id="{5248328D-133D-4BD5-AF89-B39B8F9AE0E7}"/>
              </a:ext>
            </a:extLst>
          </p:cNvPr>
          <p:cNvSpPr/>
          <p:nvPr/>
        </p:nvSpPr>
        <p:spPr>
          <a:xfrm>
            <a:off x="4854742" y="4250075"/>
            <a:ext cx="2426368" cy="820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Inverse Graphics</a:t>
            </a:r>
          </a:p>
        </p:txBody>
      </p:sp>
    </p:spTree>
    <p:extLst>
      <p:ext uri="{BB962C8B-B14F-4D97-AF65-F5344CB8AC3E}">
        <p14:creationId xmlns:p14="http://schemas.microsoft.com/office/powerpoint/2010/main" val="14472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graphics with Derivatives</a:t>
            </a:r>
          </a:p>
        </p:txBody>
      </p:sp>
      <p:pic>
        <p:nvPicPr>
          <p:cNvPr id="18" name="bunny_target.png" descr="bunny_targe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1479" y="2466354"/>
            <a:ext cx="2982482" cy="298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unny.mov" descr="bunn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158047" y="2466353"/>
            <a:ext cx="2982483" cy="29824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3982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graphics with Derivatives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457403" y="1690688"/>
            <a:ext cx="9076918" cy="4832925"/>
            <a:chOff x="3790715" y="4856803"/>
            <a:chExt cx="16499759" cy="7884562"/>
          </a:xfrm>
        </p:grpSpPr>
        <p:sp>
          <p:nvSpPr>
            <p:cNvPr id="14" name="線"/>
            <p:cNvSpPr/>
            <p:nvPr/>
          </p:nvSpPr>
          <p:spPr>
            <a:xfrm>
              <a:off x="7077614" y="12106297"/>
              <a:ext cx="10811362" cy="1"/>
            </a:xfrm>
            <a:prstGeom prst="line">
              <a:avLst/>
            </a:prstGeom>
            <a:ln w="177800">
              <a:solidFill>
                <a:srgbClr val="000000"/>
              </a:solidFill>
              <a:miter lim="400000"/>
              <a:tailEnd type="triangle"/>
            </a:ln>
          </p:spPr>
          <p:txBody>
            <a:bodyPr lIns="64292" tIns="64292" rIns="64292" bIns="64292"/>
            <a:lstStyle/>
            <a:p>
              <a:pPr algn="l" defTabSz="1285875">
                <a:defRPr sz="24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3790715" y="4856803"/>
              <a:ext cx="16499759" cy="7884562"/>
              <a:chOff x="3790715" y="4856803"/>
              <a:chExt cx="16499759" cy="7884562"/>
            </a:xfrm>
          </p:grpSpPr>
          <p:sp>
            <p:nvSpPr>
              <p:cNvPr id="11" name="3D scene"/>
              <p:cNvSpPr txBox="1"/>
              <p:nvPr/>
            </p:nvSpPr>
            <p:spPr>
              <a:xfrm>
                <a:off x="17909010" y="11471226"/>
                <a:ext cx="2381464" cy="127013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228" tIns="50228" rIns="50228" bIns="50228" anchor="ctr">
                <a:spAutoFit/>
              </a:bodyPr>
              <a:lstStyle>
                <a:lvl1pPr defTabSz="577638">
                  <a:defRPr sz="8000" b="0"/>
                </a:lvl1pPr>
              </a:lstStyle>
              <a:p>
                <a:r>
                  <a:rPr sz="4400" dirty="0"/>
                  <a:t>input</a:t>
                </a:r>
              </a:p>
            </p:txBody>
          </p:sp>
          <p:sp>
            <p:nvSpPr>
              <p:cNvPr id="12" name="distance…"/>
              <p:cNvSpPr txBox="1"/>
              <p:nvPr/>
            </p:nvSpPr>
            <p:spPr>
              <a:xfrm>
                <a:off x="3790715" y="5660214"/>
                <a:ext cx="2910953" cy="8684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228" tIns="50228" rIns="50228" bIns="50228" anchor="ctr">
                <a:spAutoFit/>
              </a:bodyPr>
              <a:lstStyle>
                <a:lvl1pPr defTabSz="577638">
                  <a:defRPr sz="8000" b="0"/>
                </a:lvl1pPr>
              </a:lstStyle>
              <a:p>
                <a:r>
                  <a:rPr lang="en-US" sz="2800" dirty="0"/>
                  <a:t>Difference</a:t>
                </a:r>
                <a:endParaRPr sz="2800" dirty="0"/>
              </a:p>
            </p:txBody>
          </p:sp>
          <p:sp>
            <p:nvSpPr>
              <p:cNvPr id="13" name="線"/>
              <p:cNvSpPr/>
              <p:nvPr/>
            </p:nvSpPr>
            <p:spPr>
              <a:xfrm flipH="1">
                <a:off x="13457583" y="7849136"/>
                <a:ext cx="1950125" cy="2996775"/>
              </a:xfrm>
              <a:prstGeom prst="line">
                <a:avLst/>
              </a:prstGeom>
              <a:ln w="139700">
                <a:solidFill>
                  <a:schemeClr val="accent5">
                    <a:lumOff val="-29866"/>
                  </a:schemeClr>
                </a:solidFill>
                <a:miter lim="400000"/>
                <a:tailEnd type="triangle"/>
              </a:ln>
            </p:spPr>
            <p:txBody>
              <a:bodyPr lIns="64292" tIns="64292" rIns="64292" bIns="64292"/>
              <a:lstStyle/>
              <a:p>
                <a:pPr algn="l" defTabSz="1285875">
                  <a:defRPr sz="2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5" name="線"/>
              <p:cNvSpPr/>
              <p:nvPr/>
            </p:nvSpPr>
            <p:spPr>
              <a:xfrm flipV="1">
                <a:off x="7088756" y="4856803"/>
                <a:ext cx="1" cy="7314558"/>
              </a:xfrm>
              <a:prstGeom prst="line">
                <a:avLst/>
              </a:prstGeom>
              <a:ln w="177800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64292" tIns="64292" rIns="64292" bIns="64292"/>
              <a:lstStyle/>
              <a:p>
                <a:pPr algn="l" defTabSz="1285875">
                  <a:defRPr sz="2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" name="接続の線"/>
              <p:cNvSpPr/>
              <p:nvPr/>
            </p:nvSpPr>
            <p:spPr>
              <a:xfrm>
                <a:off x="8172570" y="5660214"/>
                <a:ext cx="8635884" cy="581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0"/>
                    </a:moveTo>
                    <a:cubicBezTo>
                      <a:pt x="9991" y="21586"/>
                      <a:pt x="2791" y="21600"/>
                      <a:pt x="0" y="41"/>
                    </a:cubicBezTo>
                  </a:path>
                </a:pathLst>
              </a:custGeom>
              <a:ln w="114300">
                <a:solidFill>
                  <a:schemeClr val="accent1">
                    <a:lumOff val="-13575"/>
                  </a:schemeClr>
                </a:solidFill>
                <a:miter lim="400000"/>
              </a:ln>
            </p:spPr>
            <p:txBody>
              <a:bodyPr lIns="64292" tIns="64292" rIns="64292" bIns="64292"/>
              <a:lstStyle/>
              <a:p>
                <a:pPr algn="l" defTabSz="1285875">
                  <a:defRPr sz="24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" name="円形"/>
              <p:cNvSpPr/>
              <p:nvPr/>
            </p:nvSpPr>
            <p:spPr>
              <a:xfrm>
                <a:off x="14891649" y="7049768"/>
                <a:ext cx="1154296" cy="1154296"/>
              </a:xfrm>
              <a:prstGeom prst="ellipse">
                <a:avLst/>
              </a:prstGeom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>
                <a:miter lim="400000"/>
              </a:ln>
            </p:spPr>
            <p:txBody>
              <a:bodyPr lIns="64292" tIns="64292" rIns="64292" bIns="64292" anchor="ctr"/>
              <a:lstStyle/>
              <a:p>
                <a:pPr defTabSz="1155277">
                  <a:defRPr sz="4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graphics with Derivatives</a:t>
            </a:r>
          </a:p>
        </p:txBody>
      </p:sp>
      <p:sp>
        <p:nvSpPr>
          <p:cNvPr id="18" name="線"/>
          <p:cNvSpPr/>
          <p:nvPr/>
        </p:nvSpPr>
        <p:spPr>
          <a:xfrm>
            <a:off x="4005458" y="5376910"/>
            <a:ext cx="5416126" cy="0"/>
          </a:xfrm>
          <a:prstGeom prst="line">
            <a:avLst/>
          </a:prstGeom>
          <a:ln w="177800">
            <a:solidFill>
              <a:srgbClr val="000000"/>
            </a:solidFill>
            <a:miter lim="400000"/>
            <a:tailEnd type="triangle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線"/>
          <p:cNvSpPr/>
          <p:nvPr/>
        </p:nvSpPr>
        <p:spPr>
          <a:xfrm flipV="1">
            <a:off x="4079688" y="2510332"/>
            <a:ext cx="1" cy="2892305"/>
          </a:xfrm>
          <a:prstGeom prst="line">
            <a:avLst/>
          </a:prstGeom>
          <a:ln w="177800">
            <a:solidFill>
              <a:srgbClr val="000000"/>
            </a:solidFill>
            <a:miter lim="400000"/>
            <a:tailEnd type="triangle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3D scene"/>
          <p:cNvSpPr txBox="1"/>
          <p:nvPr/>
        </p:nvSpPr>
        <p:spPr>
          <a:xfrm>
            <a:off x="8946744" y="3638598"/>
            <a:ext cx="1234761" cy="47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228" tIns="50228" rIns="50228" bIns="50228" anchor="ctr">
            <a:spAutoFit/>
          </a:bodyPr>
          <a:lstStyle>
            <a:lvl1pPr defTabSz="577638">
              <a:defRPr sz="8000" b="0"/>
            </a:lvl1pPr>
          </a:lstStyle>
          <a:p>
            <a:r>
              <a:rPr sz="2400" dirty="0"/>
              <a:t>3D scene</a:t>
            </a:r>
          </a:p>
        </p:txBody>
      </p:sp>
      <p:sp>
        <p:nvSpPr>
          <p:cNvPr id="21" name="接続の線"/>
          <p:cNvSpPr/>
          <p:nvPr/>
        </p:nvSpPr>
        <p:spPr>
          <a:xfrm>
            <a:off x="4553994" y="2828015"/>
            <a:ext cx="4326285" cy="2298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21600" y="0"/>
                </a:moveTo>
                <a:cubicBezTo>
                  <a:pt x="9991" y="21586"/>
                  <a:pt x="2791" y="21600"/>
                  <a:pt x="0" y="41"/>
                </a:cubicBezTo>
              </a:path>
            </a:pathLst>
          </a:custGeom>
          <a:ln w="1143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線"/>
          <p:cNvSpPr/>
          <p:nvPr/>
        </p:nvSpPr>
        <p:spPr>
          <a:xfrm flipH="1">
            <a:off x="7042077" y="4039423"/>
            <a:ext cx="882228" cy="1013640"/>
          </a:xfrm>
          <a:prstGeom prst="line">
            <a:avLst/>
          </a:prstGeom>
          <a:ln w="1397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3" name="bunny_target.png" descr="bunny_targe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5590" y="4541579"/>
            <a:ext cx="1494122" cy="117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bunny.mov" descr="bunn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382059" y="3366822"/>
            <a:ext cx="1494123" cy="117932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distance…"/>
          <p:cNvSpPr txBox="1"/>
          <p:nvPr/>
        </p:nvSpPr>
        <p:spPr>
          <a:xfrm>
            <a:off x="2121008" y="2896676"/>
            <a:ext cx="1943960" cy="532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228" tIns="50228" rIns="50228" bIns="50228" anchor="ctr">
            <a:spAutoFit/>
          </a:bodyPr>
          <a:lstStyle/>
          <a:p>
            <a:r>
              <a:rPr lang="en-US" altLang="ko-KR" sz="2800" dirty="0"/>
              <a:t>Difference</a:t>
            </a:r>
          </a:p>
        </p:txBody>
      </p:sp>
      <p:sp>
        <p:nvSpPr>
          <p:cNvPr id="26" name="target"/>
          <p:cNvSpPr txBox="1"/>
          <p:nvPr/>
        </p:nvSpPr>
        <p:spPr>
          <a:xfrm>
            <a:off x="5677529" y="4027978"/>
            <a:ext cx="89024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000" b="0"/>
            </a:lvl1pPr>
          </a:lstStyle>
          <a:p>
            <a:r>
              <a:rPr sz="2400" dirty="0"/>
              <a:t>target</a:t>
            </a:r>
          </a:p>
        </p:txBody>
      </p:sp>
      <p:sp>
        <p:nvSpPr>
          <p:cNvPr id="27" name="render"/>
          <p:cNvSpPr txBox="1"/>
          <p:nvPr/>
        </p:nvSpPr>
        <p:spPr>
          <a:xfrm>
            <a:off x="7476007" y="2786531"/>
            <a:ext cx="9866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000" b="0"/>
            </a:lvl1pPr>
          </a:lstStyle>
          <a:p>
            <a:r>
              <a:rPr sz="2400" dirty="0"/>
              <a:t>render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0023 C -0.0017 0.00255 -0.00352 0.00556 -0.00495 0.00857 C -0.00547 0.00972 -0.00586 0.01111 -0.00638 0.0125 C -0.00703 0.01389 -0.00782 0.01574 -0.00847 0.01736 C -0.00886 0.01852 -0.00938 0.02014 -0.0099 0.02107 C -0.01068 0.02292 -0.01159 0.02454 -0.01263 0.02616 C -0.01433 0.03565 -0.01172 0.02431 -0.01537 0.03241 C -0.01589 0.03334 -0.01576 0.03519 -0.01615 0.03611 C -0.01641 0.03727 -0.01706 0.03773 -0.01745 0.03889 C -0.02123 0.04746 -0.01602 0.03727 -0.02084 0.04607 C -0.02136 0.04884 -0.0211 0.05232 -0.0224 0.05371 C -0.02435 0.05625 -0.02461 0.05625 -0.02644 0.05996 C -0.028 0.0632 -0.02839 0.06505 -0.02995 0.06759 C -0.03047 0.06852 -0.03138 0.06898 -0.03203 0.07014 C -0.03907 0.08171 -0.03347 0.07454 -0.03828 0.08009 C -0.03868 0.08125 -0.03907 0.08287 -0.03959 0.0838 C -0.04128 0.08681 -0.04258 0.08658 -0.04453 0.08889 C -0.04519 0.09005 -0.04571 0.09144 -0.04662 0.09259 C -0.04766 0.09445 -0.04883 0.09584 -0.05 0.09792 C -0.05222 0.10139 -0.05196 0.10232 -0.05482 0.10533 C -0.0556 0.10602 -0.05625 0.10625 -0.0569 0.10648 C -0.06211 0.11273 -0.05573 0.10533 -0.06185 0.11158 C -0.0625 0.11227 -0.06315 0.11343 -0.06381 0.11412 C -0.06485 0.11482 -0.06576 0.11482 -0.06667 0.11528 C -0.07097 0.11759 -0.06641 0.11574 -0.07214 0.11783 C -0.0737 0.11829 -0.07748 0.11921 -0.07904 0.12037 C -0.08021 0.12107 -0.08099 0.12199 -0.0819 0.12292 C -0.08334 0.12454 -0.08451 0.12685 -0.08594 0.12778 L -0.09219 0.13148 C -0.09297 0.13218 -0.09362 0.13287 -0.0944 0.13287 L -0.09844 0.13426 C -0.09922 0.13449 -0.1 0.13472 -0.10052 0.13542 C -0.10131 0.13611 -0.10196 0.1375 -0.10274 0.13796 C -0.10378 0.13866 -0.10508 0.13866 -0.10612 0.13912 C -0.10677 0.13935 -0.10743 0.14028 -0.10821 0.14051 C -0.10938 0.14097 -0.11055 0.14121 -0.11172 0.14167 C -0.11237 0.1419 -0.11302 0.14259 -0.11368 0.14283 C -0.11563 0.14398 -0.11927 0.14537 -0.11927 0.1456 C -0.12045 0.14676 -0.12162 0.14792 -0.12266 0.14931 C -0.12357 0.15 -0.12409 0.15116 -0.12487 0.15185 C -0.12565 0.15255 -0.1267 0.15255 -0.12761 0.15301 C -0.13685 0.1581 -0.12709 0.15347 -0.13516 0.15671 C -0.1362 0.15718 -0.13711 0.15787 -0.13802 0.15787 C -0.14115 0.15857 -0.1444 0.15857 -0.14766 0.15949 C -0.1556 0.16065 -0.15013 0.16065 -0.15391 0.16065 L -0.16628 0.16667 L -0.16433 0.17084 " pathEditMode="relative" rAng="0" ptsTypes="AAAAAAAAAAAAAAAAAAAAAAAAAAAAAAAAAAAAAAAAAAAAAAAA">
                                      <p:cBhvr>
                                        <p:cTn id="8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Pixel Value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1" y="2827552"/>
            <a:ext cx="6192773" cy="15215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63" y="4388057"/>
            <a:ext cx="5923407" cy="1497449"/>
          </a:xfrm>
        </p:spPr>
      </p:pic>
      <p:sp>
        <p:nvSpPr>
          <p:cNvPr id="8" name="TextBox 7"/>
          <p:cNvSpPr txBox="1"/>
          <p:nvPr/>
        </p:nvSpPr>
        <p:spPr>
          <a:xfrm>
            <a:off x="838200" y="1690688"/>
            <a:ext cx="6006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: value of certain pixel</a:t>
            </a:r>
          </a:p>
          <a:p>
            <a:r>
              <a:rPr lang="en-US" sz="2000" dirty="0" smtClean="0"/>
              <a:t>(x, y) : a point on the image plane </a:t>
            </a:r>
          </a:p>
          <a:p>
            <a:r>
              <a:rPr lang="en-US" sz="2000" dirty="0" smtClean="0"/>
              <a:t>k : filter </a:t>
            </a:r>
          </a:p>
          <a:p>
            <a:r>
              <a:rPr lang="en-US" sz="2000" dirty="0" smtClean="0"/>
              <a:t>L : radiance</a:t>
            </a:r>
          </a:p>
          <a:p>
            <a:r>
              <a:rPr lang="en-US" sz="2000" dirty="0" smtClean="0"/>
              <a:t>Φ : scene parameter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 : scene function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7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525</Words>
  <Application>Microsoft Office PowerPoint</Application>
  <PresentationFormat>Widescreen</PresentationFormat>
  <Paragraphs>167</Paragraphs>
  <Slides>27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Helvetica Neue Medium</vt:lpstr>
      <vt:lpstr>맑은 고딕</vt:lpstr>
      <vt:lpstr>Arial</vt:lpstr>
      <vt:lpstr>Calibri</vt:lpstr>
      <vt:lpstr>Calibri Light</vt:lpstr>
      <vt:lpstr>Cambria Math</vt:lpstr>
      <vt:lpstr>Helvetica</vt:lpstr>
      <vt:lpstr>Office 테마</vt:lpstr>
      <vt:lpstr>Differentiable  Monte Carlo Ray Tracing</vt:lpstr>
      <vt:lpstr>Motivation</vt:lpstr>
      <vt:lpstr>Motivation</vt:lpstr>
      <vt:lpstr>Differentiable rendering</vt:lpstr>
      <vt:lpstr>Inverse Graphics</vt:lpstr>
      <vt:lpstr>Inverse graphics with Derivatives</vt:lpstr>
      <vt:lpstr>Inverse graphics with Derivatives</vt:lpstr>
      <vt:lpstr>Inverse graphics with Derivatives</vt:lpstr>
      <vt:lpstr>Pixel Value</vt:lpstr>
      <vt:lpstr>Pixel Value</vt:lpstr>
      <vt:lpstr>Pixel Value</vt:lpstr>
      <vt:lpstr>Pixel function f is discontinuous</vt:lpstr>
      <vt:lpstr>Key Idea</vt:lpstr>
      <vt:lpstr>Key Idea (Leibniz’s rule)</vt:lpstr>
      <vt:lpstr>MC Estimator of Gradient</vt:lpstr>
      <vt:lpstr>Gradients update the 3D scene</vt:lpstr>
      <vt:lpstr>Synthetic examples - global illumination</vt:lpstr>
      <vt:lpstr>Our Plan</vt:lpstr>
      <vt:lpstr>Sampling edge -&gt; Volume integration</vt:lpstr>
      <vt:lpstr>Sampling edge -&gt; Volume integration</vt:lpstr>
      <vt:lpstr>Sampling edge -&gt; Volume integration</vt:lpstr>
      <vt:lpstr>Denoising intermediate images</vt:lpstr>
      <vt:lpstr>Pixel prediction</vt:lpstr>
      <vt:lpstr>Pixel prediction</vt:lpstr>
      <vt:lpstr>Pixel prediction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Differentiable rendering</dc:title>
  <dc:creator>Windows User</dc:creator>
  <cp:lastModifiedBy>yhk1344@gmail.com</cp:lastModifiedBy>
  <cp:revision>24</cp:revision>
  <dcterms:created xsi:type="dcterms:W3CDTF">2019-05-05T11:55:07Z</dcterms:created>
  <dcterms:modified xsi:type="dcterms:W3CDTF">2019-05-06T18:21:00Z</dcterms:modified>
</cp:coreProperties>
</file>