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sldIdLst>
    <p:sldId id="256" r:id="rId2"/>
    <p:sldId id="266" r:id="rId3"/>
    <p:sldId id="258" r:id="rId4"/>
    <p:sldId id="259" r:id="rId5"/>
    <p:sldId id="269" r:id="rId6"/>
    <p:sldId id="267" r:id="rId7"/>
    <p:sldId id="268" r:id="rId8"/>
    <p:sldId id="270" r:id="rId9"/>
    <p:sldId id="271" r:id="rId10"/>
    <p:sldId id="264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B835D-4039-4774-AE4F-BEA80768B2B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4ED3-C423-42AF-B453-1D3EFD348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11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302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5A23611-3847-4BEA-9D23-55350D90BBA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11347C1-A28C-45D8-9B19-EC9441E17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m94/practical-path-guid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z.disneyresearch.com/~jnovak/publications/PathGuide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z.disneyresearch.com/~jnovak/publications/PathGuide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Guiding for </a:t>
            </a:r>
            <a:br>
              <a:rPr lang="en-US" dirty="0" smtClean="0"/>
            </a:br>
            <a:r>
              <a:rPr lang="en-US" dirty="0" smtClean="0"/>
              <a:t>Participate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20193169 </a:t>
            </a:r>
            <a:r>
              <a:rPr lang="ko-KR" altLang="en-US" dirty="0" smtClean="0"/>
              <a:t>김현수</a:t>
            </a:r>
            <a:endParaRPr lang="en-US" altLang="ko-KR" dirty="0" smtClean="0"/>
          </a:p>
          <a:p>
            <a:r>
              <a:rPr lang="en-US" dirty="0" smtClean="0"/>
              <a:t>20193512 </a:t>
            </a:r>
            <a:r>
              <a:rPr lang="ko-KR" altLang="en-US" dirty="0" smtClean="0"/>
              <a:t>임주원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Extend the current implementation to support participate media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1800" dirty="0" smtClean="0"/>
              <a:t>	(Hopefully with little effort, as the original authors mentioned)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Figure out what causes the poor performance for volumetric path tracing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Come up with the idea to fix the problem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Implement our solution into current implementation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37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961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Read through the paper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Downloaded the authors’ implementation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github.com/Tom94/practical-path-guiding</a:t>
            </a:r>
            <a:endParaRPr lang="en-US" sz="1800" dirty="0" smtClean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Contains </a:t>
            </a:r>
            <a:r>
              <a:rPr lang="en-US" sz="1800" dirty="0" smtClean="0">
                <a:solidFill>
                  <a:srgbClr val="C00000"/>
                </a:solidFill>
              </a:rPr>
              <a:t>the renderer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00000"/>
                </a:solidFill>
              </a:rPr>
              <a:t>the SD-tree visualizer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 Set up the build environment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0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Now we are able to: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R</a:t>
            </a:r>
            <a:r>
              <a:rPr lang="en-US" sz="1800" dirty="0" smtClean="0">
                <a:sym typeface="Wingdings" panose="05000000000000000000" pitchFamily="2" charset="2"/>
              </a:rPr>
              <a:t>ender a sample scene using the authors’ method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Inspect the SD-tree of each iteration using included visualizer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79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Rendered example scene, containing illumination dominated by indirect illumination</a:t>
            </a:r>
          </a:p>
          <a:p>
            <a:r>
              <a:rPr lang="en-US" dirty="0" smtClean="0"/>
              <a:t>Inspect the directional quad-tree of each point in the scene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75" y="3277146"/>
            <a:ext cx="3236694" cy="32366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89" y="3383200"/>
            <a:ext cx="1252516" cy="12475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389" y="4816986"/>
            <a:ext cx="1252516" cy="1242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540" y="4816986"/>
            <a:ext cx="1247820" cy="1227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844" y="3378210"/>
            <a:ext cx="1252516" cy="1252516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801360" y="4004468"/>
            <a:ext cx="1598176" cy="47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2801360" y="4536831"/>
            <a:ext cx="1125871" cy="89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1"/>
          </p:cNvCxnSpPr>
          <p:nvPr/>
        </p:nvCxnSpPr>
        <p:spPr>
          <a:xfrm flipH="1" flipV="1">
            <a:off x="5439508" y="3692365"/>
            <a:ext cx="2541881" cy="31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1"/>
          </p:cNvCxnSpPr>
          <p:nvPr/>
        </p:nvCxnSpPr>
        <p:spPr>
          <a:xfrm flipH="1" flipV="1">
            <a:off x="5081954" y="4630726"/>
            <a:ext cx="2899435" cy="807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Participate media</a:t>
            </a:r>
          </a:p>
          <a:p>
            <a:pPr lvl="1"/>
            <a:r>
              <a:rPr lang="en-US" sz="2000" dirty="0" smtClean="0"/>
              <a:t>Includes cloud, smoke, liquid etc.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46800" x2="97444" y2="45200"/>
                        <a14:foregroundMark x1="25111" y1="27200" x2="72667" y2="9200"/>
                        <a14:foregroundMark x1="91222" y1="94800" x2="6111" y2="93600"/>
                        <a14:foregroundMark x1="2556" y1="87200" x2="97222" y2="84800"/>
                        <a14:foregroundMark x1="10667" y1="26800" x2="0" y2="28400"/>
                        <a14:foregroundMark x1="11667" y1="22400" x2="0" y2="19600"/>
                        <a14:foregroundMark x1="62222" y1="20800" x2="99000" y2="22400"/>
                        <a14:foregroundMark x1="11889" y1="28400" x2="29444" y2="3200"/>
                        <a14:backgroundMark x1="889" y1="8400" x2="15667" y2="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431" y="3075270"/>
            <a:ext cx="8585521" cy="23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want to explore accelerating technique for light-transport simulation in participate media.</a:t>
            </a:r>
          </a:p>
          <a:p>
            <a:r>
              <a:rPr lang="en-US" sz="2000" dirty="0" smtClean="0"/>
              <a:t>High cost of accessing voxel data and high-albedo of volumes make challenge for simple MC methods. </a:t>
            </a:r>
          </a:p>
          <a:p>
            <a:r>
              <a:rPr lang="en-US" sz="2000" dirty="0" smtClean="0"/>
              <a:t>There are machine learning technique to learn </a:t>
            </a:r>
            <a:r>
              <a:rPr lang="en-US" sz="2000" b="1" dirty="0" smtClean="0"/>
              <a:t>distance</a:t>
            </a:r>
            <a:r>
              <a:rPr lang="en-US" sz="2000" dirty="0" smtClean="0"/>
              <a:t> and </a:t>
            </a:r>
            <a:r>
              <a:rPr lang="en-US" sz="2000" b="1" dirty="0" smtClean="0"/>
              <a:t>directional</a:t>
            </a:r>
            <a:r>
              <a:rPr lang="en-US" sz="2000" dirty="0" smtClean="0"/>
              <a:t> samples proposed for surface rendering. </a:t>
            </a:r>
          </a:p>
          <a:p>
            <a:r>
              <a:rPr lang="en-US" sz="2000" dirty="0" smtClean="0"/>
              <a:t>What if to apply the sampling technique to participate media?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64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643305" y="3662920"/>
            <a:ext cx="5832494" cy="1400319"/>
            <a:chOff x="5243157" y="4779818"/>
            <a:chExt cx="5832494" cy="1400319"/>
          </a:xfrm>
        </p:grpSpPr>
        <p:sp>
          <p:nvSpPr>
            <p:cNvPr id="22" name="Rectangle 21"/>
            <p:cNvSpPr/>
            <p:nvPr/>
          </p:nvSpPr>
          <p:spPr>
            <a:xfrm>
              <a:off x="5243157" y="4779818"/>
              <a:ext cx="5832494" cy="14003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243157" y="5255874"/>
                  <a:ext cx="5832494" cy="737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𝑑𝑤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157" y="5255874"/>
                  <a:ext cx="5832494" cy="73789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5409553" y="4948097"/>
              <a:ext cx="1819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Rendering equation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69628" y="5457646"/>
              <a:ext cx="739832" cy="3928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Practical path guiding for efficient light-transport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15124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Approximate the representation of scene’s incident radiance field from learning. </a:t>
            </a:r>
          </a:p>
          <a:p>
            <a:r>
              <a:rPr lang="en-US" sz="2000" dirty="0" smtClean="0"/>
              <a:t>Proposed adaptive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-directional hybrid data structure, SD-tree.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37877" y="63922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Muller, T., Gross, M., Novak, J.: Practical path guiding for efficient light-transport simulation. ´ In: Proceedings of the </a:t>
            </a:r>
            <a:r>
              <a:rPr lang="en-US" sz="1100" dirty="0" err="1" smtClean="0"/>
              <a:t>Eurographics</a:t>
            </a:r>
            <a:r>
              <a:rPr lang="en-US" sz="1100" dirty="0" smtClean="0"/>
              <a:t> Symposium on Rendering (2017)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7412" y="5130836"/>
            <a:ext cx="3789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term will be approximated by learning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9899" y="3224721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is BSDF term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12935" y="3405229"/>
            <a:ext cx="263237" cy="873737"/>
            <a:chOff x="6761018" y="2961313"/>
            <a:chExt cx="263237" cy="87373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761018" y="2961313"/>
              <a:ext cx="263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1018" y="2961313"/>
              <a:ext cx="0" cy="873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15467" y="4876870"/>
            <a:ext cx="263237" cy="449659"/>
            <a:chOff x="6767946" y="3577415"/>
            <a:chExt cx="263237" cy="449659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67946" y="4027074"/>
              <a:ext cx="263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67946" y="3577415"/>
              <a:ext cx="0" cy="449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1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14" y="1028541"/>
            <a:ext cx="9256276" cy="509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6750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PPT slide Jan Novak’s homepage : </a:t>
            </a:r>
            <a:r>
              <a:rPr lang="en-US" sz="1100" dirty="0">
                <a:hlinkClick r:id="rId3"/>
              </a:rPr>
              <a:t>http://drz.disneyresearch.com/~jnovak/publications/PathGuide/index.html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347558" y="3523006"/>
            <a:ext cx="3064624" cy="1627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Practical path guiding for efficient light-transport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1512428"/>
          </a:xfrm>
        </p:spPr>
        <p:txBody>
          <a:bodyPr/>
          <a:lstStyle/>
          <a:p>
            <a:r>
              <a:rPr lang="en-US" sz="2000" dirty="0" err="1" smtClean="0"/>
              <a:t>Spatio</a:t>
            </a:r>
            <a:r>
              <a:rPr lang="en-US" sz="2000" dirty="0" smtClean="0"/>
              <a:t>-directional</a:t>
            </a:r>
            <a:r>
              <a:rPr lang="en-US" dirty="0" smtClean="0"/>
              <a:t> tree (SD-tree) consist of two level tree.</a:t>
            </a:r>
          </a:p>
          <a:p>
            <a:pPr lvl="1"/>
            <a:r>
              <a:rPr lang="en-US" dirty="0" smtClean="0"/>
              <a:t>Binary tree that partitions the </a:t>
            </a:r>
            <a:r>
              <a:rPr lang="en-US" b="1" dirty="0" smtClean="0"/>
              <a:t>3D space domain</a:t>
            </a:r>
            <a:r>
              <a:rPr lang="en-US" dirty="0" smtClean="0"/>
              <a:t> of the light field</a:t>
            </a:r>
          </a:p>
          <a:p>
            <a:pPr lvl="1"/>
            <a:r>
              <a:rPr lang="en-US" dirty="0" err="1" smtClean="0"/>
              <a:t>Quadtree</a:t>
            </a:r>
            <a:r>
              <a:rPr lang="en-US" dirty="0" smtClean="0"/>
              <a:t> that partition the </a:t>
            </a:r>
            <a:r>
              <a:rPr lang="en-US" b="1" dirty="0" smtClean="0"/>
              <a:t>2D directional domain</a:t>
            </a:r>
            <a:r>
              <a:rPr lang="en-US" dirty="0" smtClean="0"/>
              <a:t> of the light field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7877" y="63922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Muller, T., Gross, M., Novak, J.: Practical path guiding for efficient light-transport simulation. ´ In: Proceedings of the </a:t>
            </a:r>
            <a:r>
              <a:rPr lang="en-US" sz="1100" dirty="0" err="1" smtClean="0"/>
              <a:t>Eurographics</a:t>
            </a:r>
            <a:r>
              <a:rPr lang="en-US" sz="1100" dirty="0" smtClean="0"/>
              <a:t> Symposium on Rendering (2017) 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89" y="3012280"/>
            <a:ext cx="5858926" cy="33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path guiding for efficient light-transport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Incident radiance field L will be improved iteratively:</a:t>
                </a:r>
              </a:p>
              <a:p>
                <a:pPr lvl="1"/>
                <a:r>
                  <a:rPr lang="en-US" dirty="0" smtClean="0"/>
                  <a:t>We double the number of samples across iteration</a:t>
                </a:r>
              </a:p>
              <a:p>
                <a:r>
                  <a:rPr lang="en-US" dirty="0" smtClean="0"/>
                  <a:t>Let incident radiance field sequence 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L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is estimated by combining L</a:t>
                </a:r>
                <a:r>
                  <a:rPr lang="en-US" baseline="-25000" dirty="0" smtClean="0"/>
                  <a:t>k-1</a:t>
                </a:r>
                <a:r>
                  <a:rPr lang="en-US" dirty="0" smtClean="0"/>
                  <a:t> and BSDF via multiple importance sampling.  </a:t>
                </a:r>
              </a:p>
              <a:p>
                <a:r>
                  <a:rPr lang="en-US" dirty="0" smtClean="0"/>
                  <a:t>This accelerates the convergence of L</a:t>
                </a:r>
                <a:r>
                  <a:rPr lang="en-US" baseline="-25000" dirty="0" smtClean="0"/>
                  <a:t>k </a:t>
                </a:r>
                <a:r>
                  <a:rPr lang="en-US" dirty="0" smtClean="0"/>
                  <a:t>which will be used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37877" y="63922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Muller, T., Gross, M., Novak, J.: Practical path guiding for efficient light-transport simulation. ´ In: Proceedings of the </a:t>
            </a:r>
            <a:r>
              <a:rPr lang="en-US" sz="1100" dirty="0" err="1" smtClean="0"/>
              <a:t>Eurographics</a:t>
            </a:r>
            <a:r>
              <a:rPr lang="en-US" sz="1100" dirty="0" smtClean="0"/>
              <a:t> Symposium on Rendering (2017) 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43157" y="4779818"/>
            <a:ext cx="5832494" cy="1400319"/>
            <a:chOff x="5243157" y="4779818"/>
            <a:chExt cx="5832494" cy="1400319"/>
          </a:xfrm>
        </p:grpSpPr>
        <p:sp>
          <p:nvSpPr>
            <p:cNvPr id="8" name="Rectangle 7"/>
            <p:cNvSpPr/>
            <p:nvPr/>
          </p:nvSpPr>
          <p:spPr>
            <a:xfrm>
              <a:off x="5243157" y="4779818"/>
              <a:ext cx="5832494" cy="14003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243157" y="5255874"/>
                  <a:ext cx="5832494" cy="737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𝑑𝑤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157" y="5255874"/>
                  <a:ext cx="5832494" cy="7378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5409553" y="4948097"/>
              <a:ext cx="1819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Rendering equation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069628" y="5457646"/>
              <a:ext cx="739832" cy="3928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6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74" y="988146"/>
            <a:ext cx="9398755" cy="5191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6750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PPT slide Jan Novak’s homepage : </a:t>
            </a:r>
            <a:r>
              <a:rPr lang="en-US" sz="1100" dirty="0">
                <a:hlinkClick r:id="rId3"/>
              </a:rPr>
              <a:t>http://drz.disneyresearch.com/~jnovak/publications/PathGuide/index.html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6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guiding for participate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authors choose to build radiance field on </a:t>
            </a:r>
            <a:r>
              <a:rPr lang="en-US" dirty="0" smtClean="0">
                <a:solidFill>
                  <a:srgbClr val="C00000"/>
                </a:solidFill>
              </a:rPr>
              <a:t>spherical</a:t>
            </a:r>
            <a:r>
              <a:rPr lang="en-US" dirty="0" smtClean="0"/>
              <a:t> directional domain, other than </a:t>
            </a:r>
            <a:r>
              <a:rPr lang="en-US" dirty="0" smtClean="0">
                <a:solidFill>
                  <a:srgbClr val="0070C0"/>
                </a:solidFill>
              </a:rPr>
              <a:t>hemispherical</a:t>
            </a:r>
            <a:r>
              <a:rPr lang="en-US" dirty="0" smtClean="0"/>
              <a:t> one</a:t>
            </a:r>
          </a:p>
          <a:p>
            <a:pPr lvl="1"/>
            <a:r>
              <a:rPr lang="en-US" dirty="0" smtClean="0"/>
              <a:t>The method can be possibly generalized into volumetric path tracing</a:t>
            </a:r>
            <a:endParaRPr lang="en-US" dirty="0"/>
          </a:p>
          <a:p>
            <a:r>
              <a:rPr lang="en-US" dirty="0" smtClean="0"/>
              <a:t>However, in the authors’ implementation, the feature was opted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could not find the exact reason why it fails for participate media in the paper or the implementation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914340" y="3778338"/>
            <a:ext cx="7290423" cy="1085808"/>
            <a:chOff x="1914340" y="3637022"/>
            <a:chExt cx="7290423" cy="1085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4340" y="3637022"/>
              <a:ext cx="7290423" cy="108580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610196" y="4364182"/>
              <a:ext cx="9227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240385" y="4364182"/>
              <a:ext cx="17041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03367" y="4572000"/>
              <a:ext cx="108065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1298</TotalTime>
  <Words>497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Calibri</vt:lpstr>
      <vt:lpstr>Cambria Math</vt:lpstr>
      <vt:lpstr>Century Schoolbook</vt:lpstr>
      <vt:lpstr>Wingdings</vt:lpstr>
      <vt:lpstr>Wingdings 2</vt:lpstr>
      <vt:lpstr>View</vt:lpstr>
      <vt:lpstr>Path Guiding for  Participate Media</vt:lpstr>
      <vt:lpstr>Introduction</vt:lpstr>
      <vt:lpstr>Purpose</vt:lpstr>
      <vt:lpstr>Practical path guiding for efficient light-transport simulation</vt:lpstr>
      <vt:lpstr>PowerPoint Presentation</vt:lpstr>
      <vt:lpstr>Practical path guiding for efficient light-transport simulation</vt:lpstr>
      <vt:lpstr>Practical path guiding for efficient light-transport simulation</vt:lpstr>
      <vt:lpstr>PowerPoint Presentation</vt:lpstr>
      <vt:lpstr>Path guiding for participate media </vt:lpstr>
      <vt:lpstr>Our goal</vt:lpstr>
      <vt:lpstr>What we have done</vt:lpstr>
      <vt:lpstr>What we have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Guiding for Participate Media</dc:title>
  <dc:creator>CGVLAB</dc:creator>
  <cp:lastModifiedBy>임 주원</cp:lastModifiedBy>
  <cp:revision>47</cp:revision>
  <dcterms:created xsi:type="dcterms:W3CDTF">2019-05-05T10:01:47Z</dcterms:created>
  <dcterms:modified xsi:type="dcterms:W3CDTF">2019-05-06T15:19:56Z</dcterms:modified>
</cp:coreProperties>
</file>