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4" r:id="rId2"/>
    <p:sldId id="259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58" r:id="rId16"/>
    <p:sldId id="273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SDF" id="{05384F9F-D5FA-4031-B5FF-BBDCBC14FB4A}">
          <p14:sldIdLst>
            <p14:sldId id="274"/>
            <p14:sldId id="259"/>
            <p14:sldId id="262"/>
            <p14:sldId id="260"/>
            <p14:sldId id="261"/>
            <p14:sldId id="263"/>
            <p14:sldId id="264"/>
            <p14:sldId id="265"/>
            <p14:sldId id="266"/>
            <p14:sldId id="268"/>
            <p14:sldId id="269"/>
            <p14:sldId id="270"/>
            <p14:sldId id="271"/>
            <p14:sldId id="272"/>
          </p14:sldIdLst>
        </p14:section>
        <p14:section name="FEPR" id="{4829E1A2-37C8-4329-9F7E-A6DE20A45EC5}">
          <p14:sldIdLst>
            <p14:sldId id="258"/>
            <p14:sldId id="273"/>
            <p14:sldId id="275"/>
            <p14:sldId id="277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6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0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2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6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5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8F16E-AF5C-4541-8F86-CC7F8BAD9AA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81777-38DF-44E8-8DB6-2D80C5B24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Position-free </a:t>
            </a:r>
            <a:r>
              <a:rPr lang="en-US" sz="4400" dirty="0" err="1"/>
              <a:t>monte</a:t>
            </a:r>
            <a:r>
              <a:rPr lang="en-US" sz="4400" dirty="0"/>
              <a:t> </a:t>
            </a:r>
            <a:r>
              <a:rPr lang="en-US" sz="4400" dirty="0" err="1"/>
              <a:t>carlo</a:t>
            </a:r>
            <a:r>
              <a:rPr lang="en-US" sz="4400"/>
              <a:t> simulation for arbitrary layered BSDFs</a:t>
            </a:r>
            <a:endParaRPr 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Hyunwoo</a:t>
            </a:r>
            <a:r>
              <a:rPr lang="en-US" dirty="0" smtClean="0"/>
              <a:t> Lee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simulation for Path Integral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Evaluation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Pdf 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25580" y="3310639"/>
                <a:ext cx="4940840" cy="1062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nary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580" y="3310639"/>
                <a:ext cx="4940840" cy="10627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설명선 1 4"/>
          <p:cNvSpPr/>
          <p:nvPr/>
        </p:nvSpPr>
        <p:spPr>
          <a:xfrm>
            <a:off x="4572000" y="3713870"/>
            <a:ext cx="457200" cy="379827"/>
          </a:xfrm>
          <a:prstGeom prst="borderCallout1">
            <a:avLst>
              <a:gd name="adj1" fmla="val -6583"/>
              <a:gd name="adj2" fmla="val 54167"/>
              <a:gd name="adj3" fmla="val -218167"/>
              <a:gd name="adj4" fmla="val 976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9975" y="2433973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outgoing direction at first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88653" y="4100883"/>
                <a:ext cx="2316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653" y="4100883"/>
                <a:ext cx="231602" cy="276999"/>
              </a:xfrm>
              <a:prstGeom prst="rect">
                <a:avLst/>
              </a:prstGeom>
              <a:blipFill>
                <a:blip r:embed="rId9"/>
                <a:stretch>
                  <a:fillRect l="-36842" t="-4444" r="-1315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83176" y="5169406"/>
                <a:ext cx="2316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176" y="5169406"/>
                <a:ext cx="231602" cy="276999"/>
              </a:xfrm>
              <a:prstGeom prst="rect">
                <a:avLst/>
              </a:prstGeom>
              <a:blipFill>
                <a:blip r:embed="rId10"/>
                <a:stretch>
                  <a:fillRect l="-36842" t="-2222" r="-1315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/>
              <p:cNvSpPr/>
              <p:nvPr/>
            </p:nvSpPr>
            <p:spPr>
              <a:xfrm>
                <a:off x="4266387" y="2832659"/>
                <a:ext cx="4901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직사각형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387" y="2832659"/>
                <a:ext cx="490134" cy="369332"/>
              </a:xfrm>
              <a:prstGeom prst="rect">
                <a:avLst/>
              </a:prstGeom>
              <a:blipFill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/>
              <p:cNvSpPr/>
              <p:nvPr/>
            </p:nvSpPr>
            <p:spPr>
              <a:xfrm>
                <a:off x="7204454" y="3718696"/>
                <a:ext cx="522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직사각형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454" y="3718696"/>
                <a:ext cx="52283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601008" y="2650607"/>
                <a:ext cx="2702740" cy="38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by path tracing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008" y="2650607"/>
                <a:ext cx="2702740" cy="380325"/>
              </a:xfrm>
              <a:prstGeom prst="rect">
                <a:avLst/>
              </a:prstGeom>
              <a:blipFill>
                <a:blip r:embed="rId13"/>
                <a:stretch>
                  <a:fillRect l="-2032"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직선 연결선 20"/>
          <p:cNvCxnSpPr/>
          <p:nvPr/>
        </p:nvCxnSpPr>
        <p:spPr>
          <a:xfrm>
            <a:off x="2009335" y="4270513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>
            <a:off x="4731896" y="3201991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009335" y="5339035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5670777" y="4282493"/>
            <a:ext cx="209702" cy="1056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V="1">
            <a:off x="5880479" y="4270512"/>
            <a:ext cx="647700" cy="1068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flipV="1">
            <a:off x="6528179" y="3907414"/>
            <a:ext cx="676275" cy="37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4274075" y="3840480"/>
            <a:ext cx="798826" cy="442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5067365" y="4282493"/>
            <a:ext cx="1150014" cy="1050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V="1">
            <a:off x="6226267" y="4294473"/>
            <a:ext cx="301912" cy="1044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4734763" y="3207981"/>
            <a:ext cx="938881" cy="1080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5661889" y="4270512"/>
            <a:ext cx="209702" cy="10565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5864994" y="4294472"/>
            <a:ext cx="647700" cy="10685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flipV="1">
            <a:off x="6526941" y="3913846"/>
            <a:ext cx="676275" cy="375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76" y="1925403"/>
            <a:ext cx="5842448" cy="41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84" y="2041782"/>
            <a:ext cx="8153232" cy="404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FEPR: fast energy projection for real-time simulation of deformable objects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Hyunwoo</a:t>
            </a:r>
            <a:r>
              <a:rPr lang="en-US" dirty="0" smtClean="0"/>
              <a:t> Lee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start…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464658" y="2427611"/>
            <a:ext cx="3827533" cy="3431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Position Data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Camera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Light</a:t>
            </a:r>
            <a:endParaRPr lang="en-US" dirty="0"/>
          </a:p>
        </p:txBody>
      </p:sp>
      <p:cxnSp>
        <p:nvCxnSpPr>
          <p:cNvPr id="6" name="직선 화살표 연결선 5"/>
          <p:cNvCxnSpPr>
            <a:stCxn id="4" idx="6"/>
            <a:endCxn id="8" idx="1"/>
          </p:cNvCxnSpPr>
          <p:nvPr/>
        </p:nvCxnSpPr>
        <p:spPr>
          <a:xfrm flipV="1">
            <a:off x="5292191" y="4126938"/>
            <a:ext cx="2136297" cy="16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7428488" y="3410793"/>
            <a:ext cx="2241494" cy="143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73667" y="3698060"/>
            <a:ext cx="117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sp>
        <p:nvSpPr>
          <p:cNvPr id="12" name="타원 11"/>
          <p:cNvSpPr/>
          <p:nvPr/>
        </p:nvSpPr>
        <p:spPr>
          <a:xfrm>
            <a:off x="2464024" y="3269182"/>
            <a:ext cx="1828800" cy="6716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곱셈 기호 2"/>
          <p:cNvSpPr/>
          <p:nvPr/>
        </p:nvSpPr>
        <p:spPr>
          <a:xfrm>
            <a:off x="5543044" y="3331895"/>
            <a:ext cx="1497026" cy="121785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state</a:t>
            </a:r>
            <a:endParaRPr lang="en-US" dirty="0"/>
          </a:p>
        </p:txBody>
      </p:sp>
      <p:sp>
        <p:nvSpPr>
          <p:cNvPr id="5" name="타원 4"/>
          <p:cNvSpPr/>
          <p:nvPr/>
        </p:nvSpPr>
        <p:spPr>
          <a:xfrm>
            <a:off x="4303614" y="4406113"/>
            <a:ext cx="186117" cy="186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타원 8"/>
          <p:cNvSpPr/>
          <p:nvPr/>
        </p:nvSpPr>
        <p:spPr>
          <a:xfrm>
            <a:off x="6417265" y="4110272"/>
            <a:ext cx="186117" cy="186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타원 10"/>
          <p:cNvSpPr/>
          <p:nvPr/>
        </p:nvSpPr>
        <p:spPr>
          <a:xfrm>
            <a:off x="5579737" y="3354682"/>
            <a:ext cx="187186" cy="194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50320" y="3511550"/>
                <a:ext cx="2660264" cy="92333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Velocity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20" y="3511550"/>
                <a:ext cx="2660264" cy="923330"/>
              </a:xfrm>
              <a:prstGeom prst="rect">
                <a:avLst/>
              </a:prstGeom>
              <a:blipFill>
                <a:blip r:embed="rId9"/>
                <a:stretch>
                  <a:fillRect l="-160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타원 35"/>
          <p:cNvSpPr/>
          <p:nvPr/>
        </p:nvSpPr>
        <p:spPr>
          <a:xfrm>
            <a:off x="4209486" y="3316582"/>
            <a:ext cx="187186" cy="194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직사각형 36"/>
          <p:cNvSpPr/>
          <p:nvPr/>
        </p:nvSpPr>
        <p:spPr>
          <a:xfrm>
            <a:off x="3593677" y="2718923"/>
            <a:ext cx="3592863" cy="2500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56192" y="5106073"/>
                <a:ext cx="26460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They are function of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92" y="5106073"/>
                <a:ext cx="2646098" cy="369332"/>
              </a:xfrm>
              <a:prstGeom prst="rect">
                <a:avLst/>
              </a:prstGeom>
              <a:blipFill>
                <a:blip r:embed="rId8"/>
                <a:stretch>
                  <a:fillRect l="-184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8369605" y="3338497"/>
            <a:ext cx="299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924542" y="3650058"/>
            <a:ext cx="388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solving differential equations, we can explicitly know such function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865458" y="4474896"/>
            <a:ext cx="409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-&gt; We can know the physical state fully for every time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5625 -0.1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0.00886 -0.0037 -0.00234 0.00046 0.01602 -0.00231 C 0.0181 -0.00254 0.0181 -0.00393 0.01993 -0.00509 C 0.02045 -0.00532 0.02123 -0.00532 0.02188 -0.00555 C 0.02266 -0.00602 0.02331 -0.00671 0.02422 -0.00694 C 0.02526 -0.00741 0.02631 -0.00787 0.02735 -0.00833 C 0.02774 -0.00879 0.028 -0.00903 0.02852 -0.00926 C 0.03125 -0.01065 0.02878 -0.00903 0.03204 -0.01065 C 0.03243 -0.01065 0.03269 -0.01111 0.03321 -0.01111 C 0.03386 -0.01157 0.03477 -0.01157 0.03555 -0.01204 C 0.03594 -0.01204 0.0362 -0.0125 0.03672 -0.0125 C 0.03776 -0.01296 0.03907 -0.01296 0.04024 -0.01342 C 0.04089 -0.01342 0.04141 -0.01389 0.04219 -0.01389 C 0.0431 -0.01435 0.04428 -0.01435 0.04532 -0.01481 C 0.04727 -0.01528 0.04779 -0.01597 0.05 -0.0162 C 0.05144 -0.0162 0.05313 -0.0162 0.05469 -0.0162 L 0.05469 -0.01597 L 0.00899 -0.0708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43 -0.06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0.09584 0.1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36" grpId="0" animBg="1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based animation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 every frame, position and momentum of particle are changed by rule of physics.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every time, we render the such position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52170" y="2393606"/>
                <a:ext cx="2687659" cy="769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 smtClean="0"/>
                  <a:t>: Physical State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170" y="2393606"/>
                <a:ext cx="2687659" cy="769441"/>
              </a:xfrm>
              <a:prstGeom prst="rect">
                <a:avLst/>
              </a:prstGeom>
              <a:blipFill>
                <a:blip r:embed="rId5"/>
                <a:stretch>
                  <a:fillRect l="-909" t="-15873" r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93974" y="3660665"/>
                <a:ext cx="340405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Explicit Method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Implicit Method</a:t>
                </a:r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974" y="3660665"/>
                <a:ext cx="3404050" cy="1938992"/>
              </a:xfrm>
              <a:prstGeom prst="rect">
                <a:avLst/>
              </a:prstGeom>
              <a:blipFill>
                <a:blip r:embed="rId6"/>
                <a:stretch>
                  <a:fillRect l="-2509" t="-2516" b="-3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곱셈 기호 7"/>
          <p:cNvSpPr/>
          <p:nvPr/>
        </p:nvSpPr>
        <p:spPr>
          <a:xfrm>
            <a:off x="4137727" y="3530379"/>
            <a:ext cx="3778981" cy="115126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905771" y="3154833"/>
                <a:ext cx="45250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From known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 smtClean="0"/>
                  <a:t>try to compute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771" y="3154833"/>
                <a:ext cx="4525085" cy="276999"/>
              </a:xfrm>
              <a:prstGeom prst="rect">
                <a:avLst/>
              </a:prstGeom>
              <a:blipFill>
                <a:blip r:embed="rId7"/>
                <a:stretch>
                  <a:fillRect l="-3235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3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Motivation-BRDF</a:t>
            </a:r>
            <a:endParaRPr 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837155" y="4162352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4559716" y="309383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V="1">
            <a:off x="5498597" y="3314700"/>
            <a:ext cx="1194303" cy="841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261267" y="5111302"/>
                <a:ext cx="2833437" cy="66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←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267" y="5111302"/>
                <a:ext cx="2833437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330441" y="2759210"/>
                <a:ext cx="2292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441" y="2759210"/>
                <a:ext cx="229275" cy="307777"/>
              </a:xfrm>
              <a:prstGeom prst="rect">
                <a:avLst/>
              </a:prstGeom>
              <a:blipFill>
                <a:blip r:embed="rId6"/>
                <a:stretch>
                  <a:fillRect l="-31579" r="-31579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692900" y="3054602"/>
                <a:ext cx="2159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900" y="3054602"/>
                <a:ext cx="215901" cy="276999"/>
              </a:xfrm>
              <a:prstGeom prst="rect">
                <a:avLst/>
              </a:prstGeom>
              <a:blipFill>
                <a:blip r:embed="rId7"/>
                <a:stretch>
                  <a:fillRect l="-25714" r="-2285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397736" y="4168342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736" y="4168342"/>
                <a:ext cx="201722" cy="307777"/>
              </a:xfrm>
              <a:prstGeom prst="rect">
                <a:avLst/>
              </a:prstGeom>
              <a:blipFill>
                <a:blip r:embed="rId8"/>
                <a:stretch>
                  <a:fillRect l="-14706" r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60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247911" y="2934381"/>
            <a:ext cx="244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 seconds per each</a:t>
            </a:r>
            <a:endParaRPr lang="en-US" dirty="0"/>
          </a:p>
        </p:txBody>
      </p:sp>
      <p:grpSp>
        <p:nvGrpSpPr>
          <p:cNvPr id="38" name="그룹 37"/>
          <p:cNvGrpSpPr/>
          <p:nvPr/>
        </p:nvGrpSpPr>
        <p:grpSpPr>
          <a:xfrm>
            <a:off x="3473276" y="3169483"/>
            <a:ext cx="5245445" cy="1385898"/>
            <a:chOff x="4306380" y="2959522"/>
            <a:chExt cx="5245445" cy="1385898"/>
          </a:xfrm>
        </p:grpSpPr>
        <p:cxnSp>
          <p:nvCxnSpPr>
            <p:cNvPr id="5" name="직선 연결선 4"/>
            <p:cNvCxnSpPr/>
            <p:nvPr/>
          </p:nvCxnSpPr>
          <p:spPr>
            <a:xfrm flipV="1">
              <a:off x="4369699" y="3762795"/>
              <a:ext cx="496851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4369699" y="3576680"/>
              <a:ext cx="0" cy="388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6692113" y="3568587"/>
              <a:ext cx="0" cy="388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5104725" y="3576680"/>
              <a:ext cx="0" cy="388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5857285" y="3576680"/>
              <a:ext cx="0" cy="388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955228" y="4020806"/>
                  <a:ext cx="2989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5228" y="4020806"/>
                  <a:ext cx="298993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6327" r="-14286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697205" y="4020806"/>
                  <a:ext cx="4272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205" y="4020806"/>
                  <a:ext cx="427232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1429" r="-100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542616" y="4020806"/>
                  <a:ext cx="4272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616" y="4020806"/>
                  <a:ext cx="42723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429" r="-100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4306380" y="4020806"/>
              <a:ext cx="12663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9338209" y="3576680"/>
              <a:ext cx="0" cy="4441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9124592" y="4068421"/>
                  <a:ext cx="4272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4592" y="4068421"/>
                  <a:ext cx="42723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000" r="-11429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직선 화살표 연결선 22"/>
            <p:cNvCxnSpPr/>
            <p:nvPr/>
          </p:nvCxnSpPr>
          <p:spPr>
            <a:xfrm flipH="1">
              <a:off x="4717658" y="3131617"/>
              <a:ext cx="404601" cy="631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/>
            <p:nvPr/>
          </p:nvCxnSpPr>
          <p:spPr>
            <a:xfrm>
              <a:off x="5122260" y="3131617"/>
              <a:ext cx="330421" cy="6392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/>
            <p:nvPr/>
          </p:nvCxnSpPr>
          <p:spPr>
            <a:xfrm>
              <a:off x="5141815" y="3131617"/>
              <a:ext cx="1202341" cy="6392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/>
            <p:cNvCxnSpPr/>
            <p:nvPr/>
          </p:nvCxnSpPr>
          <p:spPr>
            <a:xfrm flipH="1">
              <a:off x="7930195" y="2959522"/>
              <a:ext cx="639270" cy="811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6592403" y="2785910"/>
            <a:ext cx="245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long does it takes?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407438" y="5238454"/>
            <a:ext cx="73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Explicit method -&gt; Cannot guarantee the FPS. </a:t>
            </a:r>
          </a:p>
        </p:txBody>
      </p:sp>
    </p:spTree>
    <p:extLst>
      <p:ext uri="{BB962C8B-B14F-4D97-AF65-F5344CB8AC3E}">
        <p14:creationId xmlns:p14="http://schemas.microsoft.com/office/powerpoint/2010/main" val="13581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Damping</a:t>
            </a:r>
            <a:endParaRPr 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28" y="2139716"/>
            <a:ext cx="4273744" cy="3402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7239" y="6101395"/>
            <a:ext cx="505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Why? -&gt; Total energy exploded during computation!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3615" y="4483573"/>
                <a:ext cx="7582237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by any implicit method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, change the value slightly.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615" y="4483573"/>
                <a:ext cx="7582237" cy="958980"/>
              </a:xfrm>
              <a:prstGeom prst="rect">
                <a:avLst/>
              </a:prstGeom>
              <a:blipFill>
                <a:blip r:embed="rId2"/>
                <a:stretch>
                  <a:fillRect l="-482" t="-3165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70221" y="1991226"/>
                <a:ext cx="7249026" cy="1477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 smtClean="0"/>
                  <a:t> : Vector of position of all particles in system.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/>
                  <a:t> : </a:t>
                </a:r>
                <a:r>
                  <a:rPr lang="en-US" dirty="0"/>
                  <a:t>Vector of </a:t>
                </a:r>
                <a:r>
                  <a:rPr lang="en-US" dirty="0" smtClean="0"/>
                  <a:t>velocity </a:t>
                </a:r>
                <a:r>
                  <a:rPr lang="en-US" dirty="0"/>
                  <a:t>of all particles in system</a:t>
                </a:r>
                <a:r>
                  <a:rPr lang="en-US" dirty="0" smtClean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: Total energy of system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 : Total linear momentum of system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: Total angular momentum of system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221" y="1991226"/>
                <a:ext cx="7249026" cy="1477649"/>
              </a:xfrm>
              <a:prstGeom prst="rect">
                <a:avLst/>
              </a:prstGeom>
              <a:blipFill>
                <a:blip r:embed="rId3"/>
                <a:stretch>
                  <a:fillRect t="-2479" b="-46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2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46802" y="2887684"/>
                <a:ext cx="4723794" cy="573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802" y="2887684"/>
                <a:ext cx="4723794" cy="5732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28920" y="2458188"/>
                <a:ext cx="2534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Find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to minimize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920" y="2458188"/>
                <a:ext cx="2534157" cy="369332"/>
              </a:xfrm>
              <a:prstGeom prst="rect">
                <a:avLst/>
              </a:prstGeom>
              <a:blipFill>
                <a:blip r:embed="rId3"/>
                <a:stretch>
                  <a:fillRect l="-192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457361" y="3889985"/>
            <a:ext cx="32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satisfy following condition.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54830" y="4688321"/>
                <a:ext cx="5494260" cy="1143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830" y="4688321"/>
                <a:ext cx="5494260" cy="1143646"/>
              </a:xfrm>
              <a:prstGeom prst="rect">
                <a:avLst/>
              </a:prstGeom>
              <a:blipFill>
                <a:blip r:embed="rId4"/>
                <a:stretch>
                  <a:fillRect l="-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/>
              <p:cNvSpPr/>
              <p:nvPr/>
            </p:nvSpPr>
            <p:spPr>
              <a:xfrm>
                <a:off x="278453" y="2273522"/>
                <a:ext cx="345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𝐿𝑒𝑡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직사각형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3" y="2273522"/>
                <a:ext cx="3450816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2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FEPR method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guarantees that no explosion occurs</a:t>
            </a:r>
          </a:p>
          <a:p>
            <a:endParaRPr lang="en-US" dirty="0"/>
          </a:p>
          <a:p>
            <a:r>
              <a:rPr lang="en-US" dirty="0" smtClean="0"/>
              <a:t>This method can be equipped to any numerical solver you used before</a:t>
            </a:r>
          </a:p>
          <a:p>
            <a:endParaRPr lang="en-US" dirty="0"/>
          </a:p>
          <a:p>
            <a:r>
              <a:rPr lang="en-US" dirty="0" smtClean="0"/>
              <a:t>It does not need so much computation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6" y="1791532"/>
            <a:ext cx="8740747" cy="45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84" y="1856268"/>
            <a:ext cx="8698432" cy="44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26" y="1908457"/>
            <a:ext cx="8479947" cy="43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6096" y="3204446"/>
            <a:ext cx="6870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Thank you!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538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the two assumptions of method using in part1?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of those cannot guarantee the FPS?</a:t>
            </a:r>
          </a:p>
          <a:p>
            <a:pPr marL="400050" lvl="1" indent="0">
              <a:buNone/>
            </a:pPr>
            <a:r>
              <a:rPr lang="en-US" dirty="0"/>
              <a:t>	</a:t>
            </a:r>
            <a:r>
              <a:rPr lang="en-US" dirty="0" smtClean="0"/>
              <a:t>a. Explicit method</a:t>
            </a:r>
          </a:p>
          <a:p>
            <a:pPr marL="400050" lvl="1" indent="0">
              <a:buNone/>
            </a:pPr>
            <a:r>
              <a:rPr lang="en-US" dirty="0"/>
              <a:t>	</a:t>
            </a:r>
            <a:r>
              <a:rPr lang="en-US" dirty="0" smtClean="0"/>
              <a:t>b. Implicit method</a:t>
            </a:r>
          </a:p>
        </p:txBody>
      </p:sp>
    </p:spTree>
    <p:extLst>
      <p:ext uri="{BB962C8B-B14F-4D97-AF65-F5344CB8AC3E}">
        <p14:creationId xmlns:p14="http://schemas.microsoft.com/office/powerpoint/2010/main" val="22004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Motivation-BSDF</a:t>
            </a:r>
            <a:endParaRPr 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1837155" y="4162352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4559716" y="309383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V="1">
            <a:off x="5498597" y="3314700"/>
            <a:ext cx="1194303" cy="841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330441" y="2759210"/>
                <a:ext cx="2292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441" y="2759210"/>
                <a:ext cx="229275" cy="307777"/>
              </a:xfrm>
              <a:prstGeom prst="rect">
                <a:avLst/>
              </a:prstGeom>
              <a:blipFill>
                <a:blip r:embed="rId2"/>
                <a:stretch>
                  <a:fillRect l="-31579" r="-31579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692900" y="3054602"/>
                <a:ext cx="21590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900" y="3054602"/>
                <a:ext cx="215901" cy="276999"/>
              </a:xfrm>
              <a:prstGeom prst="rect">
                <a:avLst/>
              </a:prstGeom>
              <a:blipFill>
                <a:blip r:embed="rId3"/>
                <a:stretch>
                  <a:fillRect l="-40000" r="-4000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326299" y="4126653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299" y="4126653"/>
                <a:ext cx="201722" cy="307777"/>
              </a:xfrm>
              <a:prstGeom prst="rect">
                <a:avLst/>
              </a:prstGeom>
              <a:blipFill>
                <a:blip r:embed="rId4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직선 화살표 연결선 3"/>
          <p:cNvCxnSpPr/>
          <p:nvPr/>
        </p:nvCxnSpPr>
        <p:spPr>
          <a:xfrm>
            <a:off x="5498597" y="4168342"/>
            <a:ext cx="318003" cy="1368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25404" y="5411064"/>
                <a:ext cx="16428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04" y="5411064"/>
                <a:ext cx="164286" cy="369332"/>
              </a:xfrm>
              <a:prstGeom prst="rect">
                <a:avLst/>
              </a:prstGeom>
              <a:blipFill>
                <a:blip r:embed="rId6"/>
                <a:stretch>
                  <a:fillRect l="-66667" r="-14444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Motivation-Multi layer surface</a:t>
            </a:r>
            <a:endParaRPr lang="en-US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1772419" y="3644462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화살표 연결선 4"/>
          <p:cNvCxnSpPr/>
          <p:nvPr/>
        </p:nvCxnSpPr>
        <p:spPr>
          <a:xfrm>
            <a:off x="4494980" y="257594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772419" y="4712984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5433861" y="3656442"/>
            <a:ext cx="209702" cy="1056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V="1">
            <a:off x="5433861" y="2709863"/>
            <a:ext cx="857402" cy="934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 flipV="1">
            <a:off x="5643563" y="3644461"/>
            <a:ext cx="647700" cy="1068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V="1">
            <a:off x="6291263" y="3281363"/>
            <a:ext cx="676275" cy="37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5643563" y="4712984"/>
            <a:ext cx="566737" cy="654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>
            <a:off x="6291263" y="3656443"/>
            <a:ext cx="676275" cy="1056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04050" y="4057650"/>
            <a:ext cx="130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142982" y="5584859"/>
            <a:ext cx="351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can we model this situation??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work and their problem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Significant approximations (</a:t>
            </a:r>
            <a:r>
              <a:rPr lang="en-US" dirty="0" err="1" smtClean="0"/>
              <a:t>Weidlich</a:t>
            </a:r>
            <a:r>
              <a:rPr lang="en-US" dirty="0" smtClean="0"/>
              <a:t> and </a:t>
            </a:r>
            <a:r>
              <a:rPr lang="en-US" dirty="0" err="1" smtClean="0"/>
              <a:t>Wilkie</a:t>
            </a:r>
            <a:r>
              <a:rPr lang="en-US" dirty="0" smtClean="0"/>
              <a:t> , 2007)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Super expensive (</a:t>
            </a:r>
            <a:r>
              <a:rPr lang="en-US" dirty="0" err="1" smtClean="0"/>
              <a:t>Jakob</a:t>
            </a:r>
            <a:r>
              <a:rPr lang="en-US" dirty="0" smtClean="0"/>
              <a:t> et al. 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 - BSDF</a:t>
            </a:r>
            <a:endParaRPr 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1772419" y="2575940"/>
            <a:ext cx="8416089" cy="2149024"/>
            <a:chOff x="1772419" y="2575940"/>
            <a:chExt cx="8416089" cy="2149024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1772419" y="3644462"/>
              <a:ext cx="8416089" cy="11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화살표 연결선 4"/>
            <p:cNvCxnSpPr/>
            <p:nvPr/>
          </p:nvCxnSpPr>
          <p:spPr>
            <a:xfrm>
              <a:off x="4494980" y="2575940"/>
              <a:ext cx="938881" cy="10805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772419" y="4712984"/>
              <a:ext cx="8416089" cy="11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>
              <a:off x="5433861" y="3656442"/>
              <a:ext cx="209702" cy="10565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V="1">
              <a:off x="5433861" y="2709863"/>
              <a:ext cx="857402" cy="934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/>
            <p:cNvCxnSpPr/>
            <p:nvPr/>
          </p:nvCxnSpPr>
          <p:spPr>
            <a:xfrm flipV="1">
              <a:off x="5643563" y="3644461"/>
              <a:ext cx="647700" cy="10685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 flipV="1">
              <a:off x="6291263" y="3281363"/>
              <a:ext cx="676275" cy="3750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01973" y="3355482"/>
                <a:ext cx="3211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3" y="3355482"/>
                <a:ext cx="321178" cy="276999"/>
              </a:xfrm>
              <a:prstGeom prst="rect">
                <a:avLst/>
              </a:prstGeom>
              <a:blipFill>
                <a:blip r:embed="rId2"/>
                <a:stretch>
                  <a:fillRect l="-15094" r="-943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728438" y="2441615"/>
            <a:ext cx="100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Ignore!</a:t>
            </a:r>
            <a:endParaRPr lang="en-US" dirty="0"/>
          </a:p>
        </p:txBody>
      </p:sp>
      <p:sp>
        <p:nvSpPr>
          <p:cNvPr id="15" name="설명선 1 14"/>
          <p:cNvSpPr/>
          <p:nvPr/>
        </p:nvSpPr>
        <p:spPr>
          <a:xfrm>
            <a:off x="5701973" y="3355481"/>
            <a:ext cx="394027" cy="300961"/>
          </a:xfrm>
          <a:prstGeom prst="borderCallout1">
            <a:avLst>
              <a:gd name="adj1" fmla="val -5980"/>
              <a:gd name="adj2" fmla="val 106134"/>
              <a:gd name="adj3" fmla="val -165807"/>
              <a:gd name="adj4" fmla="val 2424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97358" y="5486400"/>
            <a:ext cx="476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Whole situation can be modeled by single BSDF!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 – Position free</a:t>
            </a:r>
            <a:endParaRPr 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1772419" y="3644462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1978357" y="2587921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772419" y="4712984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2917238" y="3668423"/>
            <a:ext cx="209702" cy="1056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V="1">
            <a:off x="2917238" y="2721844"/>
            <a:ext cx="857402" cy="934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3126940" y="3656442"/>
            <a:ext cx="647700" cy="1068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V="1">
            <a:off x="3774640" y="3293344"/>
            <a:ext cx="676275" cy="37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6516640" y="2587921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7455521" y="3668423"/>
            <a:ext cx="209702" cy="1056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V="1">
            <a:off x="7455521" y="2721844"/>
            <a:ext cx="857402" cy="934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V="1">
            <a:off x="7665223" y="3656442"/>
            <a:ext cx="647700" cy="1068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8312923" y="3293344"/>
            <a:ext cx="676275" cy="37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 flipV="1">
            <a:off x="3774640" y="4976602"/>
            <a:ext cx="1420447" cy="469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6255143" y="4863314"/>
            <a:ext cx="1319002" cy="582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84863" y="5512911"/>
            <a:ext cx="266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are all same in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path and path integral</a:t>
            </a:r>
            <a:endParaRPr 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1772419" y="3644462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4494980" y="257594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772419" y="4712984"/>
            <a:ext cx="8416089" cy="11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5433861" y="3656442"/>
            <a:ext cx="209702" cy="1056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5643563" y="4712985"/>
            <a:ext cx="955579" cy="89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4490781" y="257594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2899705" y="2681584"/>
            <a:ext cx="857402" cy="934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1956625" y="2547661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111741" y="3012499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741" y="3012499"/>
                <a:ext cx="293285" cy="276999"/>
              </a:xfrm>
              <a:prstGeom prst="rect">
                <a:avLst/>
              </a:prstGeom>
              <a:blipFill>
                <a:blip r:embed="rId2"/>
                <a:stretch>
                  <a:fillRect l="-20408" r="-612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49306" y="3047909"/>
                <a:ext cx="287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306" y="3047909"/>
                <a:ext cx="287963" cy="276999"/>
              </a:xfrm>
              <a:prstGeom prst="rect">
                <a:avLst/>
              </a:prstGeom>
              <a:blipFill>
                <a:blip r:embed="rId3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51524" y="3695424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524" y="3695424"/>
                <a:ext cx="261482" cy="276999"/>
              </a:xfrm>
              <a:prstGeom prst="rect">
                <a:avLst/>
              </a:prstGeom>
              <a:blipFill>
                <a:blip r:embed="rId4"/>
                <a:stretch>
                  <a:fillRect l="-13953" r="-697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35707" y="3030049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707" y="3030049"/>
                <a:ext cx="293285" cy="276999"/>
              </a:xfrm>
              <a:prstGeom prst="rect">
                <a:avLst/>
              </a:prstGeom>
              <a:blipFill>
                <a:blip r:embed="rId5"/>
                <a:stretch>
                  <a:fillRect l="-20408" r="-61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10210" y="3979289"/>
                <a:ext cx="287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210" y="3979289"/>
                <a:ext cx="287963" cy="276999"/>
              </a:xfrm>
              <a:prstGeom prst="rect">
                <a:avLst/>
              </a:prstGeom>
              <a:blipFill>
                <a:blip r:embed="rId6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8847" y="3644461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847" y="3644461"/>
                <a:ext cx="261482" cy="276999"/>
              </a:xfrm>
              <a:prstGeom prst="rect">
                <a:avLst/>
              </a:prstGeom>
              <a:blipFill>
                <a:blip r:embed="rId7"/>
                <a:stretch>
                  <a:fillRect l="-13953" r="-69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10161" y="4707870"/>
                <a:ext cx="266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161" y="4707870"/>
                <a:ext cx="266804" cy="276999"/>
              </a:xfrm>
              <a:prstGeom prst="rect">
                <a:avLst/>
              </a:prstGeom>
              <a:blipFill>
                <a:blip r:embed="rId8"/>
                <a:stretch>
                  <a:fillRect l="-11364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898173" y="5114736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173" y="5114736"/>
                <a:ext cx="293285" cy="276999"/>
              </a:xfrm>
              <a:prstGeom prst="rect">
                <a:avLst/>
              </a:prstGeom>
              <a:blipFill>
                <a:blip r:embed="rId9"/>
                <a:stretch>
                  <a:fillRect l="-20833" r="-6250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/>
          <p:cNvCxnSpPr/>
          <p:nvPr/>
        </p:nvCxnSpPr>
        <p:spPr>
          <a:xfrm>
            <a:off x="8335824" y="3656442"/>
            <a:ext cx="514860" cy="106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V="1">
            <a:off x="8850684" y="3653886"/>
            <a:ext cx="454321" cy="1071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7392744" y="2575940"/>
            <a:ext cx="938881" cy="1080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37670" y="3030049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670" y="3030049"/>
                <a:ext cx="293285" cy="276999"/>
              </a:xfrm>
              <a:prstGeom prst="rect">
                <a:avLst/>
              </a:prstGeom>
              <a:blipFill>
                <a:blip r:embed="rId10"/>
                <a:stretch>
                  <a:fillRect l="-20408" r="-61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92292" y="4046213"/>
                <a:ext cx="287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292" y="4046213"/>
                <a:ext cx="287963" cy="276999"/>
              </a:xfrm>
              <a:prstGeom prst="rect">
                <a:avLst/>
              </a:prstGeom>
              <a:blipFill>
                <a:blip r:embed="rId11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030810" y="3644461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810" y="3644461"/>
                <a:ext cx="261482" cy="276999"/>
              </a:xfrm>
              <a:prstGeom prst="rect">
                <a:avLst/>
              </a:prstGeom>
              <a:blipFill>
                <a:blip r:embed="rId12"/>
                <a:stretch>
                  <a:fillRect l="-13953" r="-69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736225" y="4736944"/>
                <a:ext cx="2289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225" y="4736944"/>
                <a:ext cx="228917" cy="276999"/>
              </a:xfrm>
              <a:prstGeom prst="rect">
                <a:avLst/>
              </a:prstGeom>
              <a:blipFill>
                <a:blip r:embed="rId13"/>
                <a:stretch>
                  <a:fillRect l="-23684" r="-15789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148454" y="4102600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454" y="4102600"/>
                <a:ext cx="293285" cy="276999"/>
              </a:xfrm>
              <a:prstGeom prst="rect">
                <a:avLst/>
              </a:prstGeom>
              <a:blipFill>
                <a:blip r:embed="rId14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339204" y="3673222"/>
                <a:ext cx="266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204" y="3673222"/>
                <a:ext cx="266804" cy="276999"/>
              </a:xfrm>
              <a:prstGeom prst="rect">
                <a:avLst/>
              </a:prstGeom>
              <a:blipFill>
                <a:blip r:embed="rId15"/>
                <a:stretch>
                  <a:fillRect l="-11364" r="-909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직선 화살표 연결선 43"/>
          <p:cNvCxnSpPr/>
          <p:nvPr/>
        </p:nvCxnSpPr>
        <p:spPr>
          <a:xfrm flipV="1">
            <a:off x="9290063" y="3038790"/>
            <a:ext cx="820170" cy="633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441739" y="3063336"/>
                <a:ext cx="293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739" y="3063336"/>
                <a:ext cx="293285" cy="276999"/>
              </a:xfrm>
              <a:prstGeom prst="rect">
                <a:avLst/>
              </a:prstGeom>
              <a:blipFill>
                <a:blip r:embed="rId16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직사각형 47"/>
              <p:cNvSpPr/>
              <p:nvPr/>
            </p:nvSpPr>
            <p:spPr>
              <a:xfrm>
                <a:off x="2081533" y="5999988"/>
                <a:ext cx="1862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직사각형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533" y="5999988"/>
                <a:ext cx="1862946" cy="369332"/>
              </a:xfrm>
              <a:prstGeom prst="rect">
                <a:avLst/>
              </a:prstGeom>
              <a:blipFill>
                <a:blip r:embed="rId1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직사각형 48"/>
              <p:cNvSpPr/>
              <p:nvPr/>
            </p:nvSpPr>
            <p:spPr>
              <a:xfrm>
                <a:off x="4966700" y="5999988"/>
                <a:ext cx="2495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직사각형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700" y="5999988"/>
                <a:ext cx="2495683" cy="369332"/>
              </a:xfrm>
              <a:prstGeom prst="rect">
                <a:avLst/>
              </a:prstGeom>
              <a:blipFill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직사각형 49"/>
              <p:cNvSpPr/>
              <p:nvPr/>
            </p:nvSpPr>
            <p:spPr>
              <a:xfrm>
                <a:off x="8146371" y="5999988"/>
                <a:ext cx="32362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직사각형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371" y="5999988"/>
                <a:ext cx="3236271" cy="369332"/>
              </a:xfrm>
              <a:prstGeom prst="rect">
                <a:avLst/>
              </a:prstGeom>
              <a:blipFill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2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path and path integral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70117" y="2415473"/>
                <a:ext cx="64517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 smtClean="0"/>
                  <a:t>: The set of every light path starts from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117" y="2415473"/>
                <a:ext cx="6451766" cy="276999"/>
              </a:xfrm>
              <a:prstGeom prst="rect">
                <a:avLst/>
              </a:prstGeom>
              <a:blipFill>
                <a:blip r:embed="rId4"/>
                <a:stretch>
                  <a:fillRect l="-1323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25580" y="3613094"/>
                <a:ext cx="4940840" cy="1062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nary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580" y="3613094"/>
                <a:ext cx="4940840" cy="1062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09334" y="5334833"/>
            <a:ext cx="397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-&gt; Monte Carlo Simulation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58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TM10237555[[fn=심플 테마]]</Template>
  <TotalTime>508</TotalTime>
  <Words>371</Words>
  <Application>Microsoft Office PowerPoint</Application>
  <PresentationFormat>와이드스크린</PresentationFormat>
  <Paragraphs>148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5" baseType="lpstr">
      <vt:lpstr>맑은 고딕</vt:lpstr>
      <vt:lpstr>Arial</vt:lpstr>
      <vt:lpstr>Cambria Math</vt:lpstr>
      <vt:lpstr>Tw Cen MT</vt:lpstr>
      <vt:lpstr>Wingdings 3</vt:lpstr>
      <vt:lpstr>New_Simple01</vt:lpstr>
      <vt:lpstr>Position-free monte carlo simulation for arbitrary layered BSDFs</vt:lpstr>
      <vt:lpstr>Motivation-BRDF</vt:lpstr>
      <vt:lpstr>Motivation-BSDF</vt:lpstr>
      <vt:lpstr>Motivation-Multi layer surface</vt:lpstr>
      <vt:lpstr>Past work and their problem</vt:lpstr>
      <vt:lpstr>Assumption - BSDF</vt:lpstr>
      <vt:lpstr>Assumption – Position free</vt:lpstr>
      <vt:lpstr>Light path and path integral</vt:lpstr>
      <vt:lpstr>Light path and path integral</vt:lpstr>
      <vt:lpstr>Monte Carlo simulation for Path Integral</vt:lpstr>
      <vt:lpstr>Sampling</vt:lpstr>
      <vt:lpstr>Sampling</vt:lpstr>
      <vt:lpstr>Result</vt:lpstr>
      <vt:lpstr>Result</vt:lpstr>
      <vt:lpstr>FEPR: fast energy projection for real-time simulation of deformable objects </vt:lpstr>
      <vt:lpstr>Before we start…</vt:lpstr>
      <vt:lpstr>Physical state</vt:lpstr>
      <vt:lpstr>Physics based animation</vt:lpstr>
      <vt:lpstr>Numerical Method</vt:lpstr>
      <vt:lpstr>Motivation</vt:lpstr>
      <vt:lpstr>Numerical Damping</vt:lpstr>
      <vt:lpstr>Projection method</vt:lpstr>
      <vt:lpstr>Projection method</vt:lpstr>
      <vt:lpstr>Advantage of FEPR method</vt:lpstr>
      <vt:lpstr>Result</vt:lpstr>
      <vt:lpstr>Result</vt:lpstr>
      <vt:lpstr>Result</vt:lpstr>
      <vt:lpstr>PowerPoint 프레젠테이션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User</dc:creator>
  <cp:lastModifiedBy>Windows User</cp:lastModifiedBy>
  <cp:revision>35</cp:revision>
  <dcterms:created xsi:type="dcterms:W3CDTF">2019-04-22T08:13:06Z</dcterms:created>
  <dcterms:modified xsi:type="dcterms:W3CDTF">2019-04-22T16:55:17Z</dcterms:modified>
</cp:coreProperties>
</file>