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56" r:id="rId2"/>
    <p:sldId id="318" r:id="rId3"/>
    <p:sldId id="319" r:id="rId4"/>
    <p:sldId id="320" r:id="rId5"/>
    <p:sldId id="296" r:id="rId6"/>
    <p:sldId id="297" r:id="rId7"/>
    <p:sldId id="299" r:id="rId8"/>
    <p:sldId id="301" r:id="rId9"/>
    <p:sldId id="302" r:id="rId10"/>
    <p:sldId id="303" r:id="rId11"/>
    <p:sldId id="309" r:id="rId12"/>
    <p:sldId id="310" r:id="rId13"/>
    <p:sldId id="305" r:id="rId14"/>
    <p:sldId id="298" r:id="rId15"/>
    <p:sldId id="307" r:id="rId16"/>
    <p:sldId id="308" r:id="rId17"/>
    <p:sldId id="311" r:id="rId18"/>
    <p:sldId id="312" r:id="rId19"/>
    <p:sldId id="313" r:id="rId20"/>
    <p:sldId id="314" r:id="rId21"/>
    <p:sldId id="315" r:id="rId22"/>
    <p:sldId id="316" r:id="rId23"/>
    <p:sldId id="321" r:id="rId24"/>
    <p:sldId id="322" r:id="rId25"/>
    <p:sldId id="317" r:id="rId26"/>
  </p:sldIdLst>
  <p:sldSz cx="9144000" cy="6858000" type="screen4x3"/>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695"/>
    <a:srgbClr val="31859C"/>
    <a:srgbClr val="D4EBF2"/>
    <a:srgbClr val="D2EAF1"/>
    <a:srgbClr val="D6ECF2"/>
    <a:srgbClr val="D8EDF3"/>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93" autoAdjust="0"/>
  </p:normalViewPr>
  <p:slideViewPr>
    <p:cSldViewPr snapToGrid="0">
      <p:cViewPr varScale="1">
        <p:scale>
          <a:sx n="83" d="100"/>
          <a:sy n="83" d="100"/>
        </p:scale>
        <p:origin x="24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3D260578-A7AE-411D-A2E8-B7B60D1319AC}" type="datetimeFigureOut">
              <a:rPr lang="ko-KR" altLang="en-US" smtClean="0"/>
              <a:t>2019-04-29</a:t>
            </a:fld>
            <a:endParaRPr lang="ko-KR" altLang="en-US"/>
          </a:p>
        </p:txBody>
      </p:sp>
      <p:sp>
        <p:nvSpPr>
          <p:cNvPr id="4" name="바닥글 개체 틀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52D2E21F-6853-4429-A531-B745E1E3AFDA}" type="slidenum">
              <a:rPr lang="ko-KR" altLang="en-US" smtClean="0"/>
              <a:t>‹#›</a:t>
            </a:fld>
            <a:endParaRPr lang="ko-KR" altLang="en-US"/>
          </a:p>
        </p:txBody>
      </p:sp>
    </p:spTree>
    <p:extLst>
      <p:ext uri="{BB962C8B-B14F-4D97-AF65-F5344CB8AC3E}">
        <p14:creationId xmlns:p14="http://schemas.microsoft.com/office/powerpoint/2010/main" val="2664332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F08797B4-9DFE-4752-95C8-478E4A133A3B}" type="datetimeFigureOut">
              <a:rPr lang="en-US" smtClean="0"/>
              <a:t>4/29/2019</a:t>
            </a:fld>
            <a:endParaRPr lang="en-US"/>
          </a:p>
        </p:txBody>
      </p:sp>
      <p:sp>
        <p:nvSpPr>
          <p:cNvPr id="4" name="Slide Image Placeholder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E03F2109-5FA9-4741-A3EC-3B140C9C4A00}" type="slidenum">
              <a:rPr lang="en-US" smtClean="0"/>
              <a:t>‹#›</a:t>
            </a:fld>
            <a:endParaRPr lang="en-US"/>
          </a:p>
        </p:txBody>
      </p:sp>
    </p:spTree>
    <p:extLst>
      <p:ext uri="{BB962C8B-B14F-4D97-AF65-F5344CB8AC3E}">
        <p14:creationId xmlns:p14="http://schemas.microsoft.com/office/powerpoint/2010/main" val="3704018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Hi, I’m </a:t>
            </a:r>
            <a:r>
              <a:rPr lang="en-US" altLang="ko-KR" dirty="0" err="1" smtClean="0"/>
              <a:t>Juho</a:t>
            </a:r>
            <a:r>
              <a:rPr lang="en-US" altLang="ko-KR" dirty="0" smtClean="0"/>
              <a:t> Park. My student</a:t>
            </a:r>
            <a:r>
              <a:rPr lang="en-US" altLang="ko-KR" baseline="0" dirty="0" smtClean="0"/>
              <a:t> presentation is about Metropolis Light Transport using inverse mappings. </a:t>
            </a:r>
            <a:endParaRPr lang="ko-KR" altLang="en-US" dirty="0"/>
          </a:p>
        </p:txBody>
      </p:sp>
      <p:sp>
        <p:nvSpPr>
          <p:cNvPr id="4" name="슬라이드 번호 개체 틀 3"/>
          <p:cNvSpPr>
            <a:spLocks noGrp="1"/>
          </p:cNvSpPr>
          <p:nvPr>
            <p:ph type="sldNum" sz="quarter" idx="10"/>
          </p:nvPr>
        </p:nvSpPr>
        <p:spPr/>
        <p:txBody>
          <a:bodyPr/>
          <a:lstStyle/>
          <a:p>
            <a:fld id="{E03F2109-5FA9-4741-A3EC-3B140C9C4A00}" type="slidenum">
              <a:rPr lang="en-US" smtClean="0"/>
              <a:t>1</a:t>
            </a:fld>
            <a:endParaRPr lang="en-US"/>
          </a:p>
        </p:txBody>
      </p:sp>
    </p:spTree>
    <p:extLst>
      <p:ext uri="{BB962C8B-B14F-4D97-AF65-F5344CB8AC3E}">
        <p14:creationId xmlns:p14="http://schemas.microsoft.com/office/powerpoint/2010/main" val="1418274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Let’s move on to the first paper, reversible jump metropolis light transport using inverse</a:t>
            </a:r>
            <a:r>
              <a:rPr lang="en-US" altLang="ko-KR" baseline="0" dirty="0" smtClean="0"/>
              <a:t> mappings.</a:t>
            </a:r>
            <a:endParaRPr lang="ko-KR" altLang="en-US" dirty="0"/>
          </a:p>
        </p:txBody>
      </p:sp>
      <p:sp>
        <p:nvSpPr>
          <p:cNvPr id="4" name="슬라이드 번호 개체 틀 3"/>
          <p:cNvSpPr>
            <a:spLocks noGrp="1"/>
          </p:cNvSpPr>
          <p:nvPr>
            <p:ph type="sldNum" sz="quarter" idx="10"/>
          </p:nvPr>
        </p:nvSpPr>
        <p:spPr/>
        <p:txBody>
          <a:bodyPr/>
          <a:lstStyle/>
          <a:p>
            <a:fld id="{E03F2109-5FA9-4741-A3EC-3B140C9C4A00}" type="slidenum">
              <a:rPr lang="en-US" smtClean="0"/>
              <a:t>13</a:t>
            </a:fld>
            <a:endParaRPr lang="en-US"/>
          </a:p>
        </p:txBody>
      </p:sp>
    </p:spTree>
    <p:extLst>
      <p:ext uri="{BB962C8B-B14F-4D97-AF65-F5344CB8AC3E}">
        <p14:creationId xmlns:p14="http://schemas.microsoft.com/office/powerpoint/2010/main" val="394862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There are fundamental issues in using primary</a:t>
            </a:r>
            <a:r>
              <a:rPr lang="en-US" altLang="ko-KR" baseline="0" dirty="0" smtClean="0"/>
              <a:t> sample space MLT. As you can see, small change in primary sample space can greatly alter the light path, propagating a ripple effect for later vertices. In this situation, the last vertex x3 largely deviates from its original position, requiring additional treatment to the path space. In such case, switching to different sampling strategy can be useful.</a:t>
            </a:r>
            <a:endParaRPr lang="ko-KR" altLang="en-US" dirty="0"/>
          </a:p>
        </p:txBody>
      </p:sp>
      <p:sp>
        <p:nvSpPr>
          <p:cNvPr id="4" name="슬라이드 번호 개체 틀 3"/>
          <p:cNvSpPr>
            <a:spLocks noGrp="1"/>
          </p:cNvSpPr>
          <p:nvPr>
            <p:ph type="sldNum" sz="quarter" idx="10"/>
          </p:nvPr>
        </p:nvSpPr>
        <p:spPr/>
        <p:txBody>
          <a:bodyPr/>
          <a:lstStyle/>
          <a:p>
            <a:fld id="{E03F2109-5FA9-4741-A3EC-3B140C9C4A00}" type="slidenum">
              <a:rPr lang="en-US" smtClean="0"/>
              <a:t>14</a:t>
            </a:fld>
            <a:endParaRPr lang="en-US"/>
          </a:p>
        </p:txBody>
      </p:sp>
    </p:spTree>
    <p:extLst>
      <p:ext uri="{BB962C8B-B14F-4D97-AF65-F5344CB8AC3E}">
        <p14:creationId xmlns:p14="http://schemas.microsoft.com/office/powerpoint/2010/main" val="3800876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However, merely changing to different sampling strategy can be dangerous, because it</a:t>
            </a:r>
            <a:r>
              <a:rPr lang="en-US" altLang="ko-KR" baseline="0" dirty="0" smtClean="0"/>
              <a:t> is highly likely to be rejected as light path changes a lot.</a:t>
            </a:r>
            <a:r>
              <a:rPr lang="ko-KR" altLang="en-US" baseline="0" dirty="0" smtClean="0"/>
              <a:t> </a:t>
            </a:r>
            <a:r>
              <a:rPr lang="en-US" altLang="ko-KR" baseline="0" dirty="0" smtClean="0"/>
              <a:t>If there is a technique that leaves the light path geometry intact, the rejection rate would be significantly decreased. So there comes the reverse jump MLT.</a:t>
            </a:r>
          </a:p>
        </p:txBody>
      </p:sp>
      <p:sp>
        <p:nvSpPr>
          <p:cNvPr id="4" name="슬라이드 번호 개체 틀 3"/>
          <p:cNvSpPr>
            <a:spLocks noGrp="1"/>
          </p:cNvSpPr>
          <p:nvPr>
            <p:ph type="sldNum" sz="quarter" idx="10"/>
          </p:nvPr>
        </p:nvSpPr>
        <p:spPr/>
        <p:txBody>
          <a:bodyPr/>
          <a:lstStyle/>
          <a:p>
            <a:fld id="{E03F2109-5FA9-4741-A3EC-3B140C9C4A00}" type="slidenum">
              <a:rPr lang="en-US" smtClean="0"/>
              <a:t>15</a:t>
            </a:fld>
            <a:endParaRPr lang="en-US"/>
          </a:p>
        </p:txBody>
      </p:sp>
    </p:spTree>
    <p:extLst>
      <p:ext uri="{BB962C8B-B14F-4D97-AF65-F5344CB8AC3E}">
        <p14:creationId xmlns:p14="http://schemas.microsoft.com/office/powerpoint/2010/main" val="241288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First, I’ll briefly recover the preliminaries of metropolis light transport and then move on to the papers, “Charted Metropolis Light Transport” and “Reversible Jump Metropolis Light Transport Using Inverse Mappings.”</a:t>
            </a:r>
            <a:endParaRPr lang="ko-KR" altLang="en-US" dirty="0"/>
          </a:p>
        </p:txBody>
      </p:sp>
      <p:sp>
        <p:nvSpPr>
          <p:cNvPr id="4" name="슬라이드 번호 개체 틀 3"/>
          <p:cNvSpPr>
            <a:spLocks noGrp="1"/>
          </p:cNvSpPr>
          <p:nvPr>
            <p:ph type="sldNum" sz="quarter" idx="10"/>
          </p:nvPr>
        </p:nvSpPr>
        <p:spPr/>
        <p:txBody>
          <a:bodyPr/>
          <a:lstStyle/>
          <a:p>
            <a:fld id="{E03F2109-5FA9-4741-A3EC-3B140C9C4A00}" type="slidenum">
              <a:rPr lang="en-US" smtClean="0"/>
              <a:t>5</a:t>
            </a:fld>
            <a:endParaRPr lang="en-US"/>
          </a:p>
        </p:txBody>
      </p:sp>
    </p:spTree>
    <p:extLst>
      <p:ext uri="{BB962C8B-B14F-4D97-AF65-F5344CB8AC3E}">
        <p14:creationId xmlns:p14="http://schemas.microsoft.com/office/powerpoint/2010/main" val="182423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So, to start with, </a:t>
            </a:r>
            <a:r>
              <a:rPr lang="en-US" altLang="ko-KR" baseline="0" dirty="0" smtClean="0"/>
              <a:t>let’s assume that we want to render this scene</a:t>
            </a:r>
            <a:r>
              <a:rPr lang="en-US" altLang="ko-KR" dirty="0" smtClean="0"/>
              <a:t>. This kind of scene is</a:t>
            </a:r>
            <a:r>
              <a:rPr lang="en-US" altLang="ko-KR" baseline="0" dirty="0" smtClean="0"/>
              <a:t> very hard to render because there are so many light paths between the light source and the eye. Consider that the light goes through the wood rod, to the water surface, and the ground below the water, and the water surface again. Like this, there are conceptually infinite number of light paths required to render this scene. That’s why we need Metropolis sampling method to efficiently sample the light paths that effectively contributes to the scene.</a:t>
            </a:r>
            <a:r>
              <a:rPr lang="en-US" altLang="ko-KR" dirty="0" smtClean="0"/>
              <a:t> </a:t>
            </a:r>
            <a:endParaRPr lang="ko-KR" altLang="en-US" dirty="0"/>
          </a:p>
        </p:txBody>
      </p:sp>
      <p:sp>
        <p:nvSpPr>
          <p:cNvPr id="4" name="슬라이드 번호 개체 틀 3"/>
          <p:cNvSpPr>
            <a:spLocks noGrp="1"/>
          </p:cNvSpPr>
          <p:nvPr>
            <p:ph type="sldNum" sz="quarter" idx="10"/>
          </p:nvPr>
        </p:nvSpPr>
        <p:spPr/>
        <p:txBody>
          <a:bodyPr/>
          <a:lstStyle/>
          <a:p>
            <a:fld id="{E03F2109-5FA9-4741-A3EC-3B140C9C4A00}" type="slidenum">
              <a:rPr lang="en-US" smtClean="0"/>
              <a:t>6</a:t>
            </a:fld>
            <a:endParaRPr lang="en-US"/>
          </a:p>
        </p:txBody>
      </p:sp>
    </p:spTree>
    <p:extLst>
      <p:ext uri="{BB962C8B-B14F-4D97-AF65-F5344CB8AC3E}">
        <p14:creationId xmlns:p14="http://schemas.microsoft.com/office/powerpoint/2010/main" val="90218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Light</a:t>
            </a:r>
            <a:r>
              <a:rPr lang="en-US" altLang="ko-KR" baseline="0" dirty="0" smtClean="0"/>
              <a:t> path means the ray path from the light source to the observer. In this illustration, the light goes through source x0 to the x1 and reflected from x1, multiplied by BRDF function fs, and go over to x2, multiplied by G, which contains distance and visibility function. In this scheme, we can formulate measurement for pixel of an image.</a:t>
            </a:r>
            <a:endParaRPr lang="ko-KR" altLang="en-US" dirty="0"/>
          </a:p>
        </p:txBody>
      </p:sp>
      <p:sp>
        <p:nvSpPr>
          <p:cNvPr id="4" name="슬라이드 번호 개체 틀 3"/>
          <p:cNvSpPr>
            <a:spLocks noGrp="1"/>
          </p:cNvSpPr>
          <p:nvPr>
            <p:ph type="sldNum" sz="quarter" idx="10"/>
          </p:nvPr>
        </p:nvSpPr>
        <p:spPr/>
        <p:txBody>
          <a:bodyPr/>
          <a:lstStyle/>
          <a:p>
            <a:fld id="{E03F2109-5FA9-4741-A3EC-3B140C9C4A00}" type="slidenum">
              <a:rPr lang="en-US" smtClean="0"/>
              <a:t>7</a:t>
            </a:fld>
            <a:endParaRPr lang="en-US"/>
          </a:p>
        </p:txBody>
      </p:sp>
    </p:spTree>
    <p:extLst>
      <p:ext uri="{BB962C8B-B14F-4D97-AF65-F5344CB8AC3E}">
        <p14:creationId xmlns:p14="http://schemas.microsoft.com/office/powerpoint/2010/main" val="175592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 measurement equation for pixel j is defined by an integral of</a:t>
            </a:r>
            <a:r>
              <a:rPr lang="en-US" altLang="ko-KR" baseline="0" dirty="0" smtClean="0"/>
              <a:t> energy through the entire space of light path. To transform this equation into path integral, we use rendering equation. By recursive expanding of rendering equation, we can separate the measurement equation to the integrals on different length of light paths.</a:t>
            </a:r>
            <a:endParaRPr lang="ko-KR" altLang="en-US" dirty="0"/>
          </a:p>
        </p:txBody>
      </p:sp>
      <p:sp>
        <p:nvSpPr>
          <p:cNvPr id="4" name="슬라이드 번호 개체 틀 3"/>
          <p:cNvSpPr>
            <a:spLocks noGrp="1"/>
          </p:cNvSpPr>
          <p:nvPr>
            <p:ph type="sldNum" sz="quarter" idx="10"/>
          </p:nvPr>
        </p:nvSpPr>
        <p:spPr/>
        <p:txBody>
          <a:bodyPr/>
          <a:lstStyle/>
          <a:p>
            <a:fld id="{E03F2109-5FA9-4741-A3EC-3B140C9C4A00}" type="slidenum">
              <a:rPr lang="en-US" smtClean="0"/>
              <a:t>8</a:t>
            </a:fld>
            <a:endParaRPr lang="en-US"/>
          </a:p>
        </p:txBody>
      </p:sp>
    </p:spTree>
    <p:extLst>
      <p:ext uri="{BB962C8B-B14F-4D97-AF65-F5344CB8AC3E}">
        <p14:creationId xmlns:p14="http://schemas.microsoft.com/office/powerpoint/2010/main" val="9966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a:t>
            </a:r>
            <a:r>
              <a:rPr lang="en-US" altLang="ko-KR" baseline="0" dirty="0" smtClean="0"/>
              <a:t> measurement function then can be re-written in simplified form. Large X denotes the light path from x0 to </a:t>
            </a:r>
            <a:r>
              <a:rPr lang="ko-KR" altLang="en-US" baseline="0" dirty="0" smtClean="0"/>
              <a:t>타</a:t>
            </a:r>
            <a:r>
              <a:rPr lang="en-US" altLang="ko-KR" baseline="0" dirty="0" smtClean="0"/>
              <a:t>, du represents the differential area components, and </a:t>
            </a:r>
            <a:r>
              <a:rPr lang="ko-KR" altLang="en-US" baseline="0" dirty="0" smtClean="0"/>
              <a:t>러</a:t>
            </a:r>
            <a:r>
              <a:rPr lang="en-US" altLang="ko-KR" baseline="0" dirty="0" smtClean="0"/>
              <a:t> is</a:t>
            </a:r>
            <a:r>
              <a:rPr lang="ko-KR" altLang="en-US" baseline="0" dirty="0" smtClean="0"/>
              <a:t> </a:t>
            </a:r>
            <a:r>
              <a:rPr lang="en-US" altLang="ko-KR" baseline="0" dirty="0" smtClean="0"/>
              <a:t>for the energy transport through the light path.</a:t>
            </a:r>
          </a:p>
          <a:p>
            <a:r>
              <a:rPr lang="en-US" altLang="ko-KR" baseline="0" dirty="0" smtClean="0"/>
              <a:t>The important part here is f, measurement contribution function. This function will be the integrand of Monte Carlo integration.</a:t>
            </a:r>
            <a:endParaRPr lang="ko-KR" altLang="en-US" dirty="0"/>
          </a:p>
        </p:txBody>
      </p:sp>
      <p:sp>
        <p:nvSpPr>
          <p:cNvPr id="4" name="슬라이드 번호 개체 틀 3"/>
          <p:cNvSpPr>
            <a:spLocks noGrp="1"/>
          </p:cNvSpPr>
          <p:nvPr>
            <p:ph type="sldNum" sz="quarter" idx="10"/>
          </p:nvPr>
        </p:nvSpPr>
        <p:spPr/>
        <p:txBody>
          <a:bodyPr/>
          <a:lstStyle/>
          <a:p>
            <a:fld id="{E03F2109-5FA9-4741-A3EC-3B140C9C4A00}" type="slidenum">
              <a:rPr lang="en-US" smtClean="0"/>
              <a:t>9</a:t>
            </a:fld>
            <a:endParaRPr lang="en-US"/>
          </a:p>
        </p:txBody>
      </p:sp>
    </p:spTree>
    <p:extLst>
      <p:ext uri="{BB962C8B-B14F-4D97-AF65-F5344CB8AC3E}">
        <p14:creationId xmlns:p14="http://schemas.microsoft.com/office/powerpoint/2010/main" val="361640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Primary sample space MLT uses</a:t>
            </a:r>
            <a:r>
              <a:rPr lang="en-US" altLang="ko-KR" baseline="0" dirty="0" smtClean="0"/>
              <a:t> mapping from primary sample space to path space. The elements in primary sample space are probability variables from uniform probability distribution function. Each element in primary sample space represents certain light path in path space.</a:t>
            </a:r>
            <a:endParaRPr lang="ko-KR" altLang="en-US" dirty="0"/>
          </a:p>
        </p:txBody>
      </p:sp>
      <p:sp>
        <p:nvSpPr>
          <p:cNvPr id="4" name="슬라이드 번호 개체 틀 3"/>
          <p:cNvSpPr>
            <a:spLocks noGrp="1"/>
          </p:cNvSpPr>
          <p:nvPr>
            <p:ph type="sldNum" sz="quarter" idx="10"/>
          </p:nvPr>
        </p:nvSpPr>
        <p:spPr/>
        <p:txBody>
          <a:bodyPr/>
          <a:lstStyle/>
          <a:p>
            <a:fld id="{E03F2109-5FA9-4741-A3EC-3B140C9C4A00}" type="slidenum">
              <a:rPr lang="en-US" smtClean="0"/>
              <a:t>10</a:t>
            </a:fld>
            <a:endParaRPr lang="en-US"/>
          </a:p>
        </p:txBody>
      </p:sp>
    </p:spTree>
    <p:extLst>
      <p:ext uri="{BB962C8B-B14F-4D97-AF65-F5344CB8AC3E}">
        <p14:creationId xmlns:p14="http://schemas.microsoft.com/office/powerpoint/2010/main" val="200816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Mathematically,</a:t>
            </a:r>
            <a:r>
              <a:rPr lang="en-US" altLang="ko-KR" baseline="0" dirty="0" smtClean="0"/>
              <a:t> primary sample space u is summation of primary sample space with light path length k. Light path x is sampled from u in primary sample space. The target function C is a combination of measurement contribution function f and sampling function S. </a:t>
            </a:r>
            <a:endParaRPr lang="ko-KR" altLang="en-US" dirty="0"/>
          </a:p>
        </p:txBody>
      </p:sp>
      <p:sp>
        <p:nvSpPr>
          <p:cNvPr id="4" name="슬라이드 번호 개체 틀 3"/>
          <p:cNvSpPr>
            <a:spLocks noGrp="1"/>
          </p:cNvSpPr>
          <p:nvPr>
            <p:ph type="sldNum" sz="quarter" idx="10"/>
          </p:nvPr>
        </p:nvSpPr>
        <p:spPr/>
        <p:txBody>
          <a:bodyPr/>
          <a:lstStyle/>
          <a:p>
            <a:fld id="{E03F2109-5FA9-4741-A3EC-3B140C9C4A00}" type="slidenum">
              <a:rPr lang="en-US" smtClean="0"/>
              <a:t>11</a:t>
            </a:fld>
            <a:endParaRPr lang="en-US"/>
          </a:p>
        </p:txBody>
      </p:sp>
    </p:spTree>
    <p:extLst>
      <p:ext uri="{BB962C8B-B14F-4D97-AF65-F5344CB8AC3E}">
        <p14:creationId xmlns:p14="http://schemas.microsoft.com/office/powerpoint/2010/main" val="199524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Multiplexed MLT uses different</a:t>
            </a:r>
            <a:r>
              <a:rPr lang="en-US" altLang="ko-KR" baseline="0" dirty="0" smtClean="0"/>
              <a:t> sampling techniques simultaneously and yield an weighted average for each sampling techniques.</a:t>
            </a:r>
            <a:endParaRPr lang="ko-KR" altLang="en-US" dirty="0"/>
          </a:p>
        </p:txBody>
      </p:sp>
      <p:sp>
        <p:nvSpPr>
          <p:cNvPr id="4" name="슬라이드 번호 개체 틀 3"/>
          <p:cNvSpPr>
            <a:spLocks noGrp="1"/>
          </p:cNvSpPr>
          <p:nvPr>
            <p:ph type="sldNum" sz="quarter" idx="10"/>
          </p:nvPr>
        </p:nvSpPr>
        <p:spPr/>
        <p:txBody>
          <a:bodyPr/>
          <a:lstStyle/>
          <a:p>
            <a:fld id="{E03F2109-5FA9-4741-A3EC-3B140C9C4A00}" type="slidenum">
              <a:rPr lang="en-US" smtClean="0"/>
              <a:t>12</a:t>
            </a:fld>
            <a:endParaRPr lang="en-US"/>
          </a:p>
        </p:txBody>
      </p:sp>
    </p:spTree>
    <p:extLst>
      <p:ext uri="{BB962C8B-B14F-4D97-AF65-F5344CB8AC3E}">
        <p14:creationId xmlns:p14="http://schemas.microsoft.com/office/powerpoint/2010/main" val="3976767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81000" y="304800"/>
            <a:ext cx="8763000" cy="1143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762000" y="304801"/>
            <a:ext cx="7772400" cy="1143000"/>
          </a:xfrm>
        </p:spPr>
        <p:txBody>
          <a:bodyPr>
            <a:normAutofit/>
          </a:bodyPr>
          <a:lstStyle>
            <a:lvl1pPr algn="ctr">
              <a:defRPr sz="3800" baseline="0">
                <a:solidFill>
                  <a:srgbClr val="18414C"/>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4308022"/>
            <a:ext cx="6400800" cy="1513114"/>
          </a:xfrm>
          <a:prstGeom prst="rect">
            <a:avLst/>
          </a:prstGeom>
        </p:spPr>
        <p:txBody>
          <a:bodyPr/>
          <a:lstStyle>
            <a:lvl1pPr marL="0" indent="0" algn="ctr">
              <a:lnSpc>
                <a:spcPct val="150000"/>
              </a:lnSpc>
              <a:buNone/>
              <a:defRPr sz="2200" baseline="0">
                <a:solidFill>
                  <a:schemeClr val="tx1">
                    <a:lumMod val="85000"/>
                    <a:lumOff val="15000"/>
                  </a:schemeClr>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p:nvSpPr>
        <p:spPr>
          <a:xfrm>
            <a:off x="0" y="304800"/>
            <a:ext cx="381000" cy="1143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9" name="Rectangle 8"/>
          <p:cNvSpPr/>
          <p:nvPr/>
        </p:nvSpPr>
        <p:spPr>
          <a:xfrm>
            <a:off x="8915400" y="304800"/>
            <a:ext cx="228600" cy="1143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9540" y="6046563"/>
            <a:ext cx="1645920" cy="457200"/>
          </a:xfrm>
          <a:prstGeom prst="rect">
            <a:avLst/>
          </a:prstGeom>
          <a:effectLst/>
        </p:spPr>
      </p:pic>
    </p:spTree>
    <p:extLst>
      <p:ext uri="{BB962C8B-B14F-4D97-AF65-F5344CB8AC3E}">
        <p14:creationId xmlns:p14="http://schemas.microsoft.com/office/powerpoint/2010/main" val="15699726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p:cNvSpPr/>
          <p:nvPr/>
        </p:nvSpPr>
        <p:spPr>
          <a:xfrm>
            <a:off x="381000" y="76200"/>
            <a:ext cx="8763000" cy="701040"/>
          </a:xfrm>
          <a:prstGeom prst="rect">
            <a:avLst/>
          </a:prstGeom>
          <a:gradFill flip="none" rotWithShape="1">
            <a:gsLst>
              <a:gs pos="0">
                <a:schemeClr val="accent5">
                  <a:lumMod val="20000"/>
                  <a:lumOff val="80000"/>
                </a:schemeClr>
              </a:gs>
              <a:gs pos="100000">
                <a:schemeClr val="accent5">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0" y="76200"/>
            <a:ext cx="381000" cy="70104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33400" y="106839"/>
            <a:ext cx="7239000" cy="639762"/>
          </a:xfrm>
        </p:spPr>
        <p:txBody>
          <a:bodyPr>
            <a:normAutofit/>
          </a:bodyPr>
          <a:lstStyle>
            <a:lvl1pPr>
              <a:defRPr sz="3400" baseline="0">
                <a:solidFill>
                  <a:srgbClr val="18414C"/>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85C791AB-5422-4261-9867-54A901418CCF}" type="slidenum">
              <a:rPr lang="en-US" smtClean="0"/>
              <a:t>‹#›</a:t>
            </a:fld>
            <a:endParaRPr lang="en-US" dirty="0"/>
          </a:p>
        </p:txBody>
      </p:sp>
      <p:sp>
        <p:nvSpPr>
          <p:cNvPr id="10" name="Text Placeholder 9"/>
          <p:cNvSpPr>
            <a:spLocks noGrp="1"/>
          </p:cNvSpPr>
          <p:nvPr>
            <p:ph type="body" sz="quarter" idx="13"/>
          </p:nvPr>
        </p:nvSpPr>
        <p:spPr>
          <a:xfrm>
            <a:off x="533401" y="838199"/>
            <a:ext cx="8495288" cy="5423807"/>
          </a:xfrm>
          <a:prstGeom prst="rect">
            <a:avLst/>
          </a:prstGeom>
        </p:spPr>
        <p:txBody>
          <a:bodyPr/>
          <a:lstStyle>
            <a:lvl1pPr>
              <a:defRPr sz="2600" baseline="0">
                <a:latin typeface="Arial" panose="020B0604020202020204" pitchFamily="34" charset="0"/>
                <a:cs typeface="Arial" panose="020B0604020202020204" pitchFamily="34" charset="0"/>
              </a:defRPr>
            </a:lvl1pPr>
            <a:lvl2pPr>
              <a:defRPr sz="2400" baseline="0">
                <a:latin typeface="Arial" panose="020B0604020202020204" pitchFamily="34" charset="0"/>
                <a:cs typeface="Arial" panose="020B0604020202020204" pitchFamily="34" charset="0"/>
              </a:defRPr>
            </a:lvl2pPr>
            <a:lvl3pPr>
              <a:defRPr sz="2200" baseline="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8120" y="291013"/>
            <a:ext cx="1280160" cy="355600"/>
          </a:xfrm>
          <a:prstGeom prst="rect">
            <a:avLst/>
          </a:prstGeom>
          <a:effectLst/>
        </p:spPr>
      </p:pic>
    </p:spTree>
    <p:extLst>
      <p:ext uri="{BB962C8B-B14F-4D97-AF65-F5344CB8AC3E}">
        <p14:creationId xmlns:p14="http://schemas.microsoft.com/office/powerpoint/2010/main" val="3166474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3" name="슬라이드 번호 개체 틀 2"/>
          <p:cNvSpPr>
            <a:spLocks noGrp="1"/>
          </p:cNvSpPr>
          <p:nvPr>
            <p:ph type="sldNum" sz="quarter" idx="10"/>
          </p:nvPr>
        </p:nvSpPr>
        <p:spPr/>
        <p:txBody>
          <a:bodyPr/>
          <a:lstStyle/>
          <a:p>
            <a:fld id="{85C791AB-5422-4261-9867-54A901418CCF}" type="slidenum">
              <a:rPr lang="en-US" smtClean="0"/>
              <a:pPr/>
              <a:t>‹#›</a:t>
            </a:fld>
            <a:endParaRPr lang="en-US" dirty="0"/>
          </a:p>
        </p:txBody>
      </p:sp>
      <p:sp>
        <p:nvSpPr>
          <p:cNvPr id="4" name="Rectangle 5"/>
          <p:cNvSpPr/>
          <p:nvPr userDrawn="1"/>
        </p:nvSpPr>
        <p:spPr>
          <a:xfrm>
            <a:off x="381000" y="965873"/>
            <a:ext cx="8763000" cy="701040"/>
          </a:xfrm>
          <a:prstGeom prst="rect">
            <a:avLst/>
          </a:prstGeom>
          <a:gradFill flip="none" rotWithShape="1">
            <a:gsLst>
              <a:gs pos="0">
                <a:schemeClr val="accent5">
                  <a:lumMod val="20000"/>
                  <a:lumOff val="80000"/>
                </a:schemeClr>
              </a:gs>
              <a:gs pos="100000">
                <a:schemeClr val="accent5">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6"/>
          <p:cNvSpPr/>
          <p:nvPr userDrawn="1"/>
        </p:nvSpPr>
        <p:spPr>
          <a:xfrm>
            <a:off x="0" y="965873"/>
            <a:ext cx="381000" cy="70104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제목 1"/>
          <p:cNvSpPr>
            <a:spLocks noGrp="1"/>
          </p:cNvSpPr>
          <p:nvPr>
            <p:ph type="title"/>
          </p:nvPr>
        </p:nvSpPr>
        <p:spPr>
          <a:xfrm>
            <a:off x="446903" y="988274"/>
            <a:ext cx="8229600" cy="639762"/>
          </a:xfrm>
        </p:spPr>
        <p:txBody>
          <a:bodyPr/>
          <a:lstStyle/>
          <a:p>
            <a:r>
              <a:rPr lang="ko-KR" altLang="en-US" smtClean="0"/>
              <a:t>마스터 제목 스타일 편집</a:t>
            </a:r>
            <a:endParaRPr lang="ko-KR" altLang="en-US"/>
          </a:p>
        </p:txBody>
      </p:sp>
    </p:spTree>
    <p:extLst>
      <p:ext uri="{BB962C8B-B14F-4D97-AF65-F5344CB8AC3E}">
        <p14:creationId xmlns:p14="http://schemas.microsoft.com/office/powerpoint/2010/main" val="2708438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7921AD-D24C-461A-90A1-3F68EFD7D520}" type="datetimeFigureOut">
              <a:rPr lang="en-US" smtClean="0"/>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0F2E2A-3BE4-407B-9639-33B28DAB0DB2}" type="slidenum">
              <a:rPr lang="en-US" smtClean="0"/>
              <a:t>‹#›</a:t>
            </a:fld>
            <a:endParaRPr lang="en-US"/>
          </a:p>
        </p:txBody>
      </p:sp>
    </p:spTree>
    <p:extLst>
      <p:ext uri="{BB962C8B-B14F-4D97-AF65-F5344CB8AC3E}">
        <p14:creationId xmlns:p14="http://schemas.microsoft.com/office/powerpoint/2010/main" val="33645393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7921AD-D24C-461A-90A1-3F68EFD7D520}"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F2E2A-3BE4-407B-9639-33B28DAB0DB2}" type="slidenum">
              <a:rPr lang="en-US" smtClean="0"/>
              <a:t>‹#›</a:t>
            </a:fld>
            <a:endParaRPr lang="en-US"/>
          </a:p>
        </p:txBody>
      </p:sp>
    </p:spTree>
    <p:extLst>
      <p:ext uri="{BB962C8B-B14F-4D97-AF65-F5344CB8AC3E}">
        <p14:creationId xmlns:p14="http://schemas.microsoft.com/office/powerpoint/2010/main" val="13557525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6781800" y="6356352"/>
            <a:ext cx="2133600" cy="365125"/>
          </a:xfrm>
          <a:prstGeom prst="rect">
            <a:avLst/>
          </a:prstGeom>
        </p:spPr>
        <p:txBody>
          <a:bodyPr vert="horz" lIns="91440" tIns="45720" rIns="91440" bIns="45720" rtlCol="0" anchor="ctr"/>
          <a:lstStyle>
            <a:lvl1pPr algn="r">
              <a:defRPr sz="1400" baseline="0">
                <a:solidFill>
                  <a:schemeClr val="tx1">
                    <a:lumMod val="75000"/>
                    <a:lumOff val="25000"/>
                  </a:schemeClr>
                </a:solidFill>
                <a:latin typeface="Cambria" panose="02040503050406030204" pitchFamily="18" charset="0"/>
              </a:defRPr>
            </a:lvl1pPr>
          </a:lstStyle>
          <a:p>
            <a:fld id="{85C791AB-5422-4261-9867-54A901418CCF}" type="slidenum">
              <a:rPr lang="en-US" smtClean="0"/>
              <a:pPr/>
              <a:t>‹#›</a:t>
            </a:fld>
            <a:endParaRPr lang="en-US" dirty="0"/>
          </a:p>
        </p:txBody>
      </p:sp>
      <p:sp>
        <p:nvSpPr>
          <p:cNvPr id="7" name="Rectangle 6"/>
          <p:cNvSpPr/>
          <p:nvPr/>
        </p:nvSpPr>
        <p:spPr>
          <a:xfrm>
            <a:off x="0" y="0"/>
            <a:ext cx="381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51439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ftr="0" dt="0"/>
  <p:txStyles>
    <p:titleStyle>
      <a:lvl1pPr algn="l" defTabSz="685800" rtl="0" eaLnBrk="1" latinLnBrk="0" hangingPunct="1">
        <a:spcBef>
          <a:spcPct val="0"/>
        </a:spcBef>
        <a:buNone/>
        <a:defRPr sz="3200" kern="1200" baseline="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MLT using inverse mappings</a:t>
            </a:r>
            <a:endParaRPr lang="en-US" dirty="0"/>
          </a:p>
        </p:txBody>
      </p:sp>
      <p:sp>
        <p:nvSpPr>
          <p:cNvPr id="3" name="Subtitle 2"/>
          <p:cNvSpPr>
            <a:spLocks noGrp="1"/>
          </p:cNvSpPr>
          <p:nvPr>
            <p:ph type="subTitle" idx="1"/>
          </p:nvPr>
        </p:nvSpPr>
        <p:spPr>
          <a:xfrm>
            <a:off x="525204" y="1726868"/>
            <a:ext cx="8468328" cy="1513114"/>
          </a:xfrm>
        </p:spPr>
        <p:txBody>
          <a:bodyPr/>
          <a:lstStyle/>
          <a:p>
            <a:r>
              <a:rPr lang="en-US" dirty="0" smtClean="0"/>
              <a:t>“</a:t>
            </a:r>
            <a:r>
              <a:rPr lang="en-US" i="1" dirty="0" smtClean="0"/>
              <a:t>Charted Metropolis Light Transport</a:t>
            </a:r>
            <a:r>
              <a:rPr lang="en-US" dirty="0" smtClean="0"/>
              <a:t>”, J. Pantaleoni, </a:t>
            </a:r>
            <a:r>
              <a:rPr lang="en-US" i="1" dirty="0" smtClean="0"/>
              <a:t>ACM</a:t>
            </a:r>
            <a:r>
              <a:rPr lang="en-US" dirty="0" smtClean="0"/>
              <a:t>, 2017</a:t>
            </a:r>
          </a:p>
          <a:p>
            <a:r>
              <a:rPr lang="en-US" dirty="0" smtClean="0"/>
              <a:t>“</a:t>
            </a:r>
            <a:r>
              <a:rPr lang="en-US" i="1" dirty="0" smtClean="0"/>
              <a:t>Reversible Jump Metropolis Light Transport Using Inverse Mappings</a:t>
            </a:r>
            <a:r>
              <a:rPr lang="en-US" dirty="0" smtClean="0"/>
              <a:t>”, B. BITTERLI et al., </a:t>
            </a:r>
            <a:r>
              <a:rPr lang="en-US" i="1" dirty="0" smtClean="0"/>
              <a:t>ACM</a:t>
            </a:r>
            <a:r>
              <a:rPr lang="en-US" dirty="0" smtClean="0"/>
              <a:t>, 2017</a:t>
            </a:r>
            <a:endParaRPr lang="en-US" dirty="0" smtClean="0"/>
          </a:p>
        </p:txBody>
      </p:sp>
      <p:sp>
        <p:nvSpPr>
          <p:cNvPr id="4" name="Subtitle 2"/>
          <p:cNvSpPr txBox="1">
            <a:spLocks/>
          </p:cNvSpPr>
          <p:nvPr/>
        </p:nvSpPr>
        <p:spPr>
          <a:xfrm>
            <a:off x="1600200" y="4460422"/>
            <a:ext cx="6400800" cy="1513114"/>
          </a:xfrm>
          <a:prstGeom prst="rect">
            <a:avLst/>
          </a:prstGeom>
        </p:spPr>
        <p:txBody>
          <a:bodyPr/>
          <a:lstStyle>
            <a:lvl1pPr marL="0" indent="0" algn="ctr" defTabSz="685800" rtl="0" eaLnBrk="1" latinLnBrk="0" hangingPunct="1">
              <a:lnSpc>
                <a:spcPct val="150000"/>
              </a:lnSpc>
              <a:spcBef>
                <a:spcPct val="20000"/>
              </a:spcBef>
              <a:buFont typeface="Arial" pitchFamily="34" charset="0"/>
              <a:buNone/>
              <a:defRPr sz="2200" kern="1200" baseline="0">
                <a:solidFill>
                  <a:schemeClr val="tx1">
                    <a:lumMod val="85000"/>
                    <a:lumOff val="15000"/>
                  </a:schemeClr>
                </a:solidFill>
                <a:latin typeface="Cambria" pitchFamily="18" charset="0"/>
                <a:ea typeface="+mn-ea"/>
                <a:cs typeface="+mn-cs"/>
              </a:defRPr>
            </a:lvl1pPr>
            <a:lvl2pPr marL="342900" indent="0" algn="ctr" defTabSz="68580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smtClean="0"/>
              <a:t>Juho Park</a:t>
            </a:r>
          </a:p>
          <a:p>
            <a:r>
              <a:rPr lang="en-US" smtClean="0"/>
              <a:t>30/Apr/2019</a:t>
            </a:r>
            <a:endParaRPr lang="en-US" dirty="0"/>
          </a:p>
        </p:txBody>
      </p:sp>
    </p:spTree>
    <p:extLst>
      <p:ext uri="{BB962C8B-B14F-4D97-AF65-F5344CB8AC3E}">
        <p14:creationId xmlns:p14="http://schemas.microsoft.com/office/powerpoint/2010/main" val="444346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Primary sample space MLT</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10</a:t>
            </a:fld>
            <a:endParaRPr lang="en-US" dirty="0"/>
          </a:p>
        </p:txBody>
      </p:sp>
      <p:pic>
        <p:nvPicPr>
          <p:cNvPr id="3074" name="Picture 2" descr="primary sample space metropolis light transportì ëí ì´ë¯¸ì§ ê²ìê²°ê³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527" y="1182386"/>
            <a:ext cx="7483716" cy="2577434"/>
          </a:xfrm>
          <a:prstGeom prst="rect">
            <a:avLst/>
          </a:prstGeom>
          <a:noFill/>
          <a:extLst>
            <a:ext uri="{909E8E84-426E-40DD-AFC4-6F175D3DCCD1}">
              <a14:hiddenFill xmlns:a14="http://schemas.microsoft.com/office/drawing/2010/main">
                <a:solidFill>
                  <a:srgbClr val="FFFFFF"/>
                </a:solidFill>
              </a14:hiddenFill>
            </a:ext>
          </a:extLst>
        </p:spPr>
      </p:pic>
      <p:sp>
        <p:nvSpPr>
          <p:cNvPr id="7" name="텍스트 개체 틀 3"/>
          <p:cNvSpPr>
            <a:spLocks noGrp="1"/>
          </p:cNvSpPr>
          <p:nvPr>
            <p:ph type="body" sz="quarter" idx="13"/>
          </p:nvPr>
        </p:nvSpPr>
        <p:spPr>
          <a:xfrm>
            <a:off x="648712" y="4024885"/>
            <a:ext cx="8495288" cy="2066401"/>
          </a:xfrm>
        </p:spPr>
        <p:txBody>
          <a:bodyPr/>
          <a:lstStyle/>
          <a:p>
            <a:r>
              <a:rPr lang="en-US" altLang="ko-KR" sz="2800" dirty="0" smtClean="0"/>
              <a:t>Mapping from primary sample space to path space</a:t>
            </a:r>
            <a:endParaRPr lang="en-US" altLang="ko-KR" sz="2800" dirty="0"/>
          </a:p>
          <a:p>
            <a:r>
              <a:rPr lang="en-US" altLang="ko-KR" sz="2800" dirty="0" smtClean="0"/>
              <a:t>Change in primary sample space results in light path alteration in path space</a:t>
            </a:r>
            <a:endParaRPr lang="ko-KR" altLang="en-US" sz="2800" dirty="0"/>
          </a:p>
          <a:p>
            <a:endParaRPr lang="ko-KR" altLang="en-US" dirty="0"/>
          </a:p>
        </p:txBody>
      </p:sp>
    </p:spTree>
    <p:extLst>
      <p:ext uri="{BB962C8B-B14F-4D97-AF65-F5344CB8AC3E}">
        <p14:creationId xmlns:p14="http://schemas.microsoft.com/office/powerpoint/2010/main" val="124334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Primary sample space MLT</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11</a:t>
            </a:fld>
            <a:endParaRPr lang="en-US" dirty="0"/>
          </a:p>
        </p:txBody>
      </p:sp>
      <p:pic>
        <p:nvPicPr>
          <p:cNvPr id="5" name="그림 4"/>
          <p:cNvPicPr>
            <a:picLocks noChangeAspect="1"/>
          </p:cNvPicPr>
          <p:nvPr/>
        </p:nvPicPr>
        <p:blipFill>
          <a:blip r:embed="rId3"/>
          <a:stretch>
            <a:fillRect/>
          </a:stretch>
        </p:blipFill>
        <p:spPr>
          <a:xfrm>
            <a:off x="2316805" y="1845439"/>
            <a:ext cx="3482111" cy="374197"/>
          </a:xfrm>
          <a:prstGeom prst="rect">
            <a:avLst/>
          </a:prstGeom>
        </p:spPr>
      </p:pic>
      <p:pic>
        <p:nvPicPr>
          <p:cNvPr id="6" name="Picture 2" descr="primary sample space metropolis light transportì ëí ì´ë¯¸ì§ ê²ìê²°ê³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527" y="1182386"/>
            <a:ext cx="7483716" cy="2577434"/>
          </a:xfrm>
          <a:prstGeom prst="rect">
            <a:avLst/>
          </a:prstGeom>
          <a:noFill/>
          <a:extLst>
            <a:ext uri="{909E8E84-426E-40DD-AFC4-6F175D3DCCD1}">
              <a14:hiddenFill xmlns:a14="http://schemas.microsoft.com/office/drawing/2010/main">
                <a:solidFill>
                  <a:srgbClr val="FFFFFF"/>
                </a:solidFill>
              </a14:hiddenFill>
            </a:ext>
          </a:extLst>
        </p:spPr>
      </p:pic>
      <p:pic>
        <p:nvPicPr>
          <p:cNvPr id="7" name="그림 6"/>
          <p:cNvPicPr>
            <a:picLocks noChangeAspect="1"/>
          </p:cNvPicPr>
          <p:nvPr/>
        </p:nvPicPr>
        <p:blipFill>
          <a:blip r:embed="rId3"/>
          <a:stretch>
            <a:fillRect/>
          </a:stretch>
        </p:blipFill>
        <p:spPr>
          <a:xfrm>
            <a:off x="5293368" y="4015562"/>
            <a:ext cx="3190875" cy="342900"/>
          </a:xfrm>
          <a:prstGeom prst="rect">
            <a:avLst/>
          </a:prstGeom>
        </p:spPr>
      </p:pic>
      <p:pic>
        <p:nvPicPr>
          <p:cNvPr id="8" name="그림 7"/>
          <p:cNvPicPr>
            <a:picLocks noChangeAspect="1"/>
          </p:cNvPicPr>
          <p:nvPr/>
        </p:nvPicPr>
        <p:blipFill>
          <a:blip r:embed="rId5"/>
          <a:stretch>
            <a:fillRect/>
          </a:stretch>
        </p:blipFill>
        <p:spPr>
          <a:xfrm>
            <a:off x="2536712" y="4061279"/>
            <a:ext cx="1521148" cy="380287"/>
          </a:xfrm>
          <a:prstGeom prst="rect">
            <a:avLst/>
          </a:prstGeom>
        </p:spPr>
      </p:pic>
      <p:pic>
        <p:nvPicPr>
          <p:cNvPr id="9" name="그림 8"/>
          <p:cNvPicPr>
            <a:picLocks noChangeAspect="1"/>
          </p:cNvPicPr>
          <p:nvPr/>
        </p:nvPicPr>
        <p:blipFill>
          <a:blip r:embed="rId6"/>
          <a:stretch>
            <a:fillRect/>
          </a:stretch>
        </p:blipFill>
        <p:spPr>
          <a:xfrm>
            <a:off x="3392996" y="5160004"/>
            <a:ext cx="2961505" cy="565816"/>
          </a:xfrm>
          <a:prstGeom prst="rect">
            <a:avLst/>
          </a:prstGeom>
        </p:spPr>
      </p:pic>
      <p:sp>
        <p:nvSpPr>
          <p:cNvPr id="12" name="TextBox 11"/>
          <p:cNvSpPr txBox="1"/>
          <p:nvPr/>
        </p:nvSpPr>
        <p:spPr>
          <a:xfrm>
            <a:off x="1899054" y="4478258"/>
            <a:ext cx="2904440" cy="430887"/>
          </a:xfrm>
          <a:prstGeom prst="rect">
            <a:avLst/>
          </a:prstGeom>
          <a:noFill/>
        </p:spPr>
        <p:txBody>
          <a:bodyPr wrap="square" rtlCol="0">
            <a:spAutoFit/>
          </a:bodyPr>
          <a:lstStyle/>
          <a:p>
            <a:r>
              <a:rPr lang="en-US" altLang="ko-KR" sz="2200" dirty="0" smtClean="0"/>
              <a:t>Sampling technique S</a:t>
            </a:r>
            <a:endParaRPr lang="ko-KR" altLang="en-US" sz="2200" dirty="0"/>
          </a:p>
        </p:txBody>
      </p:sp>
      <p:sp>
        <p:nvSpPr>
          <p:cNvPr id="13" name="TextBox 12"/>
          <p:cNvSpPr txBox="1"/>
          <p:nvPr/>
        </p:nvSpPr>
        <p:spPr>
          <a:xfrm>
            <a:off x="5696672" y="4504088"/>
            <a:ext cx="3346823" cy="430887"/>
          </a:xfrm>
          <a:prstGeom prst="rect">
            <a:avLst/>
          </a:prstGeom>
          <a:noFill/>
        </p:spPr>
        <p:txBody>
          <a:bodyPr wrap="square" rtlCol="0">
            <a:spAutoFit/>
          </a:bodyPr>
          <a:lstStyle/>
          <a:p>
            <a:r>
              <a:rPr lang="en-US" altLang="ko-KR" sz="2200" dirty="0" smtClean="0"/>
              <a:t>Primary sample space </a:t>
            </a:r>
            <a:r>
              <a:rPr lang="en-US" altLang="ko-KR" sz="2200" i="1" dirty="0" smtClean="0"/>
              <a:t>u</a:t>
            </a:r>
            <a:endParaRPr lang="ko-KR" altLang="en-US" sz="2200" i="1" dirty="0"/>
          </a:p>
        </p:txBody>
      </p:sp>
      <p:sp>
        <p:nvSpPr>
          <p:cNvPr id="14" name="TextBox 13"/>
          <p:cNvSpPr txBox="1"/>
          <p:nvPr/>
        </p:nvSpPr>
        <p:spPr>
          <a:xfrm>
            <a:off x="1263549" y="5652711"/>
            <a:ext cx="7185970" cy="769441"/>
          </a:xfrm>
          <a:prstGeom prst="rect">
            <a:avLst/>
          </a:prstGeom>
          <a:noFill/>
        </p:spPr>
        <p:txBody>
          <a:bodyPr wrap="square" rtlCol="0">
            <a:spAutoFit/>
          </a:bodyPr>
          <a:lstStyle/>
          <a:p>
            <a:pPr algn="ctr"/>
            <a:r>
              <a:rPr lang="en-US" altLang="ko-KR" sz="2200" dirty="0" smtClean="0"/>
              <a:t>Target function C</a:t>
            </a:r>
          </a:p>
          <a:p>
            <a:pPr algn="ctr"/>
            <a:r>
              <a:rPr lang="en-US" altLang="ko-KR" sz="2200" dirty="0" smtClean="0"/>
              <a:t>(integrand of Monte Carlo integration)</a:t>
            </a:r>
            <a:endParaRPr lang="ko-KR" altLang="en-US" sz="2200" dirty="0"/>
          </a:p>
        </p:txBody>
      </p:sp>
    </p:spTree>
    <p:extLst>
      <p:ext uri="{BB962C8B-B14F-4D97-AF65-F5344CB8AC3E}">
        <p14:creationId xmlns:p14="http://schemas.microsoft.com/office/powerpoint/2010/main" val="3062022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Multiplexed MLT</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12</a:t>
            </a:fld>
            <a:endParaRPr lang="en-US" dirty="0"/>
          </a:p>
        </p:txBody>
      </p:sp>
      <p:pic>
        <p:nvPicPr>
          <p:cNvPr id="5" name="그림 4"/>
          <p:cNvPicPr>
            <a:picLocks noChangeAspect="1"/>
          </p:cNvPicPr>
          <p:nvPr/>
        </p:nvPicPr>
        <p:blipFill>
          <a:blip r:embed="rId3"/>
          <a:stretch>
            <a:fillRect/>
          </a:stretch>
        </p:blipFill>
        <p:spPr>
          <a:xfrm>
            <a:off x="452376" y="3865657"/>
            <a:ext cx="3104010" cy="593043"/>
          </a:xfrm>
          <a:prstGeom prst="rect">
            <a:avLst/>
          </a:prstGeom>
        </p:spPr>
      </p:pic>
      <p:pic>
        <p:nvPicPr>
          <p:cNvPr id="6" name="그림 5"/>
          <p:cNvPicPr>
            <a:picLocks noChangeAspect="1"/>
          </p:cNvPicPr>
          <p:nvPr/>
        </p:nvPicPr>
        <p:blipFill>
          <a:blip r:embed="rId4"/>
          <a:stretch>
            <a:fillRect/>
          </a:stretch>
        </p:blipFill>
        <p:spPr>
          <a:xfrm>
            <a:off x="452376" y="5619890"/>
            <a:ext cx="4458249" cy="692275"/>
          </a:xfrm>
          <a:prstGeom prst="rect">
            <a:avLst/>
          </a:prstGeom>
        </p:spPr>
      </p:pic>
      <p:sp>
        <p:nvSpPr>
          <p:cNvPr id="7" name="TextBox 6"/>
          <p:cNvSpPr txBox="1"/>
          <p:nvPr/>
        </p:nvSpPr>
        <p:spPr>
          <a:xfrm>
            <a:off x="533400" y="4745290"/>
            <a:ext cx="6952593" cy="707886"/>
          </a:xfrm>
          <a:prstGeom prst="rect">
            <a:avLst/>
          </a:prstGeom>
          <a:noFill/>
        </p:spPr>
        <p:txBody>
          <a:bodyPr wrap="square" rtlCol="0">
            <a:spAutoFit/>
          </a:bodyPr>
          <a:lstStyle/>
          <a:p>
            <a:r>
              <a:rPr lang="en-US" altLang="ko-KR" sz="2000" dirty="0" smtClean="0"/>
              <a:t>Target function using</a:t>
            </a:r>
          </a:p>
          <a:p>
            <a:r>
              <a:rPr lang="en-US" altLang="ko-KR" sz="2000" dirty="0" smtClean="0"/>
              <a:t>different sampling techniques </a:t>
            </a:r>
            <a:r>
              <a:rPr lang="en-US" altLang="ko-KR" sz="2000" i="1" dirty="0"/>
              <a:t>j</a:t>
            </a:r>
            <a:endParaRPr lang="ko-KR" altLang="en-US" sz="2000" i="1" dirty="0"/>
          </a:p>
        </p:txBody>
      </p:sp>
      <p:sp>
        <p:nvSpPr>
          <p:cNvPr id="8" name="TextBox 7"/>
          <p:cNvSpPr txBox="1"/>
          <p:nvPr/>
        </p:nvSpPr>
        <p:spPr>
          <a:xfrm>
            <a:off x="452376" y="2995061"/>
            <a:ext cx="6952593" cy="707886"/>
          </a:xfrm>
          <a:prstGeom prst="rect">
            <a:avLst/>
          </a:prstGeom>
          <a:noFill/>
        </p:spPr>
        <p:txBody>
          <a:bodyPr wrap="square" rtlCol="0">
            <a:spAutoFit/>
          </a:bodyPr>
          <a:lstStyle/>
          <a:p>
            <a:r>
              <a:rPr lang="en-US" altLang="ko-KR" sz="2000" dirty="0" smtClean="0"/>
              <a:t>Target function using</a:t>
            </a:r>
          </a:p>
          <a:p>
            <a:r>
              <a:rPr lang="en-US" altLang="ko-KR" sz="2000" dirty="0" smtClean="0"/>
              <a:t>single sampling technique</a:t>
            </a:r>
            <a:endParaRPr lang="ko-KR" altLang="en-US" sz="2000" i="1" dirty="0"/>
          </a:p>
        </p:txBody>
      </p:sp>
      <p:pic>
        <p:nvPicPr>
          <p:cNvPr id="4098" name="Picture 2" descr="multiplexed MLTì ëí ì´ë¯¸ì§ ê²ìê²°ê³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7410" y="983703"/>
            <a:ext cx="5481644" cy="411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035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422475" y="1165889"/>
            <a:ext cx="9392856" cy="639762"/>
          </a:xfrm>
        </p:spPr>
        <p:txBody>
          <a:bodyPr>
            <a:noAutofit/>
          </a:bodyPr>
          <a:lstStyle/>
          <a:p>
            <a:r>
              <a:rPr lang="en-US" altLang="ko-KR" sz="2200" i="1" dirty="0"/>
              <a:t>Reversible Jump Metropolis Light Transport Using Inverse </a:t>
            </a:r>
            <a:r>
              <a:rPr lang="en-US" altLang="ko-KR" sz="2200" i="1" dirty="0" smtClean="0"/>
              <a:t>Mappings</a:t>
            </a:r>
            <a:r>
              <a:rPr lang="en-US" altLang="ko-KR" sz="2200" i="1" dirty="0"/>
              <a:t/>
            </a:r>
            <a:br>
              <a:rPr lang="en-US" altLang="ko-KR" sz="2200" i="1" dirty="0"/>
            </a:br>
            <a:endParaRPr lang="ko-KR" altLang="en-US" sz="2200" dirty="0"/>
          </a:p>
        </p:txBody>
      </p:sp>
      <p:sp>
        <p:nvSpPr>
          <p:cNvPr id="3" name="슬라이드 번호 개체 틀 2"/>
          <p:cNvSpPr>
            <a:spLocks noGrp="1"/>
          </p:cNvSpPr>
          <p:nvPr>
            <p:ph type="sldNum" sz="quarter" idx="4294967295"/>
          </p:nvPr>
        </p:nvSpPr>
        <p:spPr>
          <a:xfrm>
            <a:off x="7010400" y="6356350"/>
            <a:ext cx="2133600" cy="365125"/>
          </a:xfrm>
        </p:spPr>
        <p:txBody>
          <a:bodyPr/>
          <a:lstStyle/>
          <a:p>
            <a:fld id="{85C791AB-5422-4261-9867-54A901418CCF}" type="slidenum">
              <a:rPr lang="en-US" smtClean="0"/>
              <a:t>13</a:t>
            </a:fld>
            <a:endParaRPr lang="en-US" dirty="0"/>
          </a:p>
        </p:txBody>
      </p:sp>
      <p:pic>
        <p:nvPicPr>
          <p:cNvPr id="6" name="그림 5"/>
          <p:cNvPicPr>
            <a:picLocks noChangeAspect="1"/>
          </p:cNvPicPr>
          <p:nvPr/>
        </p:nvPicPr>
        <p:blipFill>
          <a:blip r:embed="rId3"/>
          <a:stretch>
            <a:fillRect/>
          </a:stretch>
        </p:blipFill>
        <p:spPr>
          <a:xfrm>
            <a:off x="422475" y="1713054"/>
            <a:ext cx="8524875" cy="2457450"/>
          </a:xfrm>
          <a:prstGeom prst="rect">
            <a:avLst/>
          </a:prstGeom>
        </p:spPr>
      </p:pic>
      <p:pic>
        <p:nvPicPr>
          <p:cNvPr id="7" name="그림 6"/>
          <p:cNvPicPr>
            <a:picLocks noChangeAspect="1"/>
          </p:cNvPicPr>
          <p:nvPr/>
        </p:nvPicPr>
        <p:blipFill>
          <a:blip r:embed="rId4"/>
          <a:stretch>
            <a:fillRect/>
          </a:stretch>
        </p:blipFill>
        <p:spPr>
          <a:xfrm>
            <a:off x="434050" y="4103887"/>
            <a:ext cx="8496300" cy="2400300"/>
          </a:xfrm>
          <a:prstGeom prst="rect">
            <a:avLst/>
          </a:prstGeom>
        </p:spPr>
      </p:pic>
    </p:spTree>
    <p:extLst>
      <p:ext uri="{BB962C8B-B14F-4D97-AF65-F5344CB8AC3E}">
        <p14:creationId xmlns:p14="http://schemas.microsoft.com/office/powerpoint/2010/main" val="1719690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Limitation of PSSMLT</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14</a:t>
            </a:fld>
            <a:endParaRPr lang="en-US" dirty="0"/>
          </a:p>
        </p:txBody>
      </p:sp>
      <p:pic>
        <p:nvPicPr>
          <p:cNvPr id="10" name="그림 9"/>
          <p:cNvPicPr>
            <a:picLocks noChangeAspect="1"/>
          </p:cNvPicPr>
          <p:nvPr/>
        </p:nvPicPr>
        <p:blipFill>
          <a:blip r:embed="rId3"/>
          <a:stretch>
            <a:fillRect/>
          </a:stretch>
        </p:blipFill>
        <p:spPr>
          <a:xfrm>
            <a:off x="2003986" y="866693"/>
            <a:ext cx="5148203" cy="4360544"/>
          </a:xfrm>
          <a:prstGeom prst="rect">
            <a:avLst/>
          </a:prstGeom>
        </p:spPr>
      </p:pic>
      <p:sp>
        <p:nvSpPr>
          <p:cNvPr id="11" name="텍스트 개체 틀 3"/>
          <p:cNvSpPr>
            <a:spLocks noGrp="1"/>
          </p:cNvSpPr>
          <p:nvPr>
            <p:ph type="body" sz="quarter" idx="13"/>
          </p:nvPr>
        </p:nvSpPr>
        <p:spPr>
          <a:xfrm>
            <a:off x="533400" y="5157787"/>
            <a:ext cx="8495288" cy="926149"/>
          </a:xfrm>
        </p:spPr>
        <p:txBody>
          <a:bodyPr/>
          <a:lstStyle/>
          <a:p>
            <a:r>
              <a:rPr lang="en-US" altLang="ko-KR" sz="2300" dirty="0" smtClean="0"/>
              <a:t>Small perturbation in primary sample space (PSS) can result in large change of light path</a:t>
            </a:r>
          </a:p>
          <a:p>
            <a:r>
              <a:rPr lang="en-US" altLang="ko-KR" sz="2300" dirty="0" smtClean="0"/>
              <a:t>In such case, switching to different sampling strategy can be useful</a:t>
            </a:r>
            <a:endParaRPr lang="ko-KR" altLang="en-US" sz="2300" dirty="0"/>
          </a:p>
        </p:txBody>
      </p:sp>
    </p:spTree>
    <p:extLst>
      <p:ext uri="{BB962C8B-B14F-4D97-AF65-F5344CB8AC3E}">
        <p14:creationId xmlns:p14="http://schemas.microsoft.com/office/powerpoint/2010/main" val="2090445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Limitation of PSSMLT</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15</a:t>
            </a:fld>
            <a:endParaRPr lang="en-US" dirty="0"/>
          </a:p>
        </p:txBody>
      </p:sp>
      <p:sp>
        <p:nvSpPr>
          <p:cNvPr id="11" name="텍스트 개체 틀 3"/>
          <p:cNvSpPr>
            <a:spLocks noGrp="1"/>
          </p:cNvSpPr>
          <p:nvPr>
            <p:ph type="body" sz="quarter" idx="13"/>
          </p:nvPr>
        </p:nvSpPr>
        <p:spPr>
          <a:xfrm>
            <a:off x="533400" y="5157787"/>
            <a:ext cx="8495288" cy="926149"/>
          </a:xfrm>
        </p:spPr>
        <p:txBody>
          <a:bodyPr/>
          <a:lstStyle/>
          <a:p>
            <a:r>
              <a:rPr lang="en-US" altLang="ko-KR" sz="2300" dirty="0" smtClean="0"/>
              <a:t>However, changing to other sampling strategy is highly likely to be rejected because light path changes a lot</a:t>
            </a:r>
          </a:p>
          <a:p>
            <a:r>
              <a:rPr lang="en-US" altLang="ko-KR" sz="2300" dirty="0" smtClean="0"/>
              <a:t>Path geometry should be intact -&gt; Reverse Jump MLT</a:t>
            </a:r>
          </a:p>
          <a:p>
            <a:endParaRPr lang="en-US" altLang="ko-KR" sz="2300" dirty="0" smtClean="0"/>
          </a:p>
        </p:txBody>
      </p:sp>
      <p:pic>
        <p:nvPicPr>
          <p:cNvPr id="4" name="그림 3"/>
          <p:cNvPicPr>
            <a:picLocks noChangeAspect="1"/>
          </p:cNvPicPr>
          <p:nvPr/>
        </p:nvPicPr>
        <p:blipFill>
          <a:blip r:embed="rId3"/>
          <a:stretch>
            <a:fillRect/>
          </a:stretch>
        </p:blipFill>
        <p:spPr>
          <a:xfrm>
            <a:off x="2260234" y="849055"/>
            <a:ext cx="5041619" cy="4308732"/>
          </a:xfrm>
          <a:prstGeom prst="rect">
            <a:avLst/>
          </a:prstGeom>
        </p:spPr>
      </p:pic>
    </p:spTree>
    <p:extLst>
      <p:ext uri="{BB962C8B-B14F-4D97-AF65-F5344CB8AC3E}">
        <p14:creationId xmlns:p14="http://schemas.microsoft.com/office/powerpoint/2010/main" val="240026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Reverse Jump</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16</a:t>
            </a:fld>
            <a:endParaRPr lang="en-US" dirty="0"/>
          </a:p>
        </p:txBody>
      </p:sp>
      <p:sp>
        <p:nvSpPr>
          <p:cNvPr id="4" name="텍스트 개체 틀 3"/>
          <p:cNvSpPr>
            <a:spLocks noGrp="1"/>
          </p:cNvSpPr>
          <p:nvPr>
            <p:ph type="body" sz="quarter" idx="13"/>
          </p:nvPr>
        </p:nvSpPr>
        <p:spPr>
          <a:xfrm>
            <a:off x="648712" y="2036882"/>
            <a:ext cx="8495288" cy="5423807"/>
          </a:xfrm>
        </p:spPr>
        <p:txBody>
          <a:bodyPr/>
          <a:lstStyle/>
          <a:p>
            <a:r>
              <a:rPr lang="en-US" altLang="ko-KR" dirty="0" smtClean="0"/>
              <a:t>Try: change sampling technique only</a:t>
            </a:r>
            <a:endParaRPr lang="ko-KR" altLang="en-US" dirty="0"/>
          </a:p>
        </p:txBody>
      </p:sp>
      <p:pic>
        <p:nvPicPr>
          <p:cNvPr id="8" name="그림 7"/>
          <p:cNvPicPr>
            <a:picLocks noChangeAspect="1"/>
          </p:cNvPicPr>
          <p:nvPr/>
        </p:nvPicPr>
        <p:blipFill>
          <a:blip r:embed="rId2"/>
          <a:stretch>
            <a:fillRect/>
          </a:stretch>
        </p:blipFill>
        <p:spPr>
          <a:xfrm>
            <a:off x="669339" y="897106"/>
            <a:ext cx="5699376" cy="1078620"/>
          </a:xfrm>
          <a:prstGeom prst="rect">
            <a:avLst/>
          </a:prstGeom>
        </p:spPr>
      </p:pic>
      <p:grpSp>
        <p:nvGrpSpPr>
          <p:cNvPr id="16" name="그룹 15"/>
          <p:cNvGrpSpPr/>
          <p:nvPr/>
        </p:nvGrpSpPr>
        <p:grpSpPr>
          <a:xfrm>
            <a:off x="1832289" y="2756064"/>
            <a:ext cx="5595192" cy="665850"/>
            <a:chOff x="1673709" y="1419390"/>
            <a:chExt cx="5595192" cy="665850"/>
          </a:xfrm>
        </p:grpSpPr>
        <p:pic>
          <p:nvPicPr>
            <p:cNvPr id="6" name="그림 5"/>
            <p:cNvPicPr>
              <a:picLocks noChangeAspect="1"/>
            </p:cNvPicPr>
            <p:nvPr/>
          </p:nvPicPr>
          <p:blipFill>
            <a:blip r:embed="rId3"/>
            <a:stretch>
              <a:fillRect/>
            </a:stretch>
          </p:blipFill>
          <p:spPr>
            <a:xfrm>
              <a:off x="1673709" y="1572407"/>
              <a:ext cx="1465238" cy="483529"/>
            </a:xfrm>
            <a:prstGeom prst="rect">
              <a:avLst/>
            </a:prstGeom>
          </p:spPr>
        </p:pic>
        <p:pic>
          <p:nvPicPr>
            <p:cNvPr id="7" name="그림 6"/>
            <p:cNvPicPr>
              <a:picLocks noChangeAspect="1"/>
            </p:cNvPicPr>
            <p:nvPr/>
          </p:nvPicPr>
          <p:blipFill>
            <a:blip r:embed="rId4"/>
            <a:stretch>
              <a:fillRect/>
            </a:stretch>
          </p:blipFill>
          <p:spPr>
            <a:xfrm>
              <a:off x="5876925" y="1572407"/>
              <a:ext cx="1391976" cy="512833"/>
            </a:xfrm>
            <a:prstGeom prst="rect">
              <a:avLst/>
            </a:prstGeom>
          </p:spPr>
        </p:pic>
        <p:cxnSp>
          <p:nvCxnSpPr>
            <p:cNvPr id="10" name="직선 화살표 연결선 9"/>
            <p:cNvCxnSpPr>
              <a:stCxn id="6" idx="3"/>
              <a:endCxn id="7" idx="1"/>
            </p:cNvCxnSpPr>
            <p:nvPr/>
          </p:nvCxnSpPr>
          <p:spPr>
            <a:xfrm>
              <a:off x="3138947" y="1814172"/>
              <a:ext cx="2737978" cy="146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30277" y="1419390"/>
              <a:ext cx="2254049" cy="369332"/>
            </a:xfrm>
            <a:prstGeom prst="rect">
              <a:avLst/>
            </a:prstGeom>
            <a:noFill/>
          </p:spPr>
          <p:txBody>
            <a:bodyPr wrap="square" rtlCol="0">
              <a:spAutoFit/>
            </a:bodyPr>
            <a:lstStyle/>
            <a:p>
              <a:r>
                <a:rPr lang="en-US" altLang="ko-KR" dirty="0" smtClean="0">
                  <a:latin typeface="Arial" panose="020B0604020202020204" pitchFamily="34" charset="0"/>
                  <a:cs typeface="Arial" panose="020B0604020202020204" pitchFamily="34" charset="0"/>
                </a:rPr>
                <a:t>Technique </a:t>
              </a:r>
              <a:r>
                <a:rPr lang="en-US" altLang="ko-KR" i="1" dirty="0" err="1">
                  <a:latin typeface="Arial" panose="020B0604020202020204" pitchFamily="34" charset="0"/>
                  <a:cs typeface="Arial" panose="020B0604020202020204" pitchFamily="34" charset="0"/>
                </a:rPr>
                <a:t>i</a:t>
              </a:r>
              <a:r>
                <a:rPr lang="en-US" altLang="ko-KR" i="1" dirty="0" smtClean="0">
                  <a:latin typeface="Arial" panose="020B0604020202020204" pitchFamily="34" charset="0"/>
                  <a:cs typeface="Arial" panose="020B0604020202020204" pitchFamily="34" charset="0"/>
                </a:rPr>
                <a:t> </a:t>
              </a:r>
              <a:r>
                <a:rPr lang="en-US" altLang="ko-KR" dirty="0" smtClean="0">
                  <a:latin typeface="Arial" panose="020B0604020202020204" pitchFamily="34" charset="0"/>
                  <a:cs typeface="Arial" panose="020B0604020202020204" pitchFamily="34" charset="0"/>
                </a:rPr>
                <a:t>-&gt; </a:t>
              </a:r>
              <a:r>
                <a:rPr lang="en-US" altLang="ko-KR" i="1" dirty="0" smtClean="0">
                  <a:latin typeface="Arial" panose="020B0604020202020204" pitchFamily="34" charset="0"/>
                  <a:cs typeface="Arial" panose="020B0604020202020204" pitchFamily="34" charset="0"/>
                </a:rPr>
                <a:t>j</a:t>
              </a:r>
              <a:endParaRPr lang="ko-KR" altLang="en-US" i="1" dirty="0">
                <a:latin typeface="Arial" panose="020B0604020202020204" pitchFamily="34" charset="0"/>
                <a:cs typeface="Arial" panose="020B0604020202020204" pitchFamily="34" charset="0"/>
              </a:endParaRPr>
            </a:p>
          </p:txBody>
        </p:sp>
      </p:grpSp>
      <p:pic>
        <p:nvPicPr>
          <p:cNvPr id="12" name="그림 11"/>
          <p:cNvPicPr>
            <a:picLocks noChangeAspect="1"/>
          </p:cNvPicPr>
          <p:nvPr/>
        </p:nvPicPr>
        <p:blipFill>
          <a:blip r:embed="rId5"/>
          <a:stretch>
            <a:fillRect/>
          </a:stretch>
        </p:blipFill>
        <p:spPr>
          <a:xfrm>
            <a:off x="1696859" y="3461601"/>
            <a:ext cx="3644337" cy="1822169"/>
          </a:xfrm>
          <a:prstGeom prst="rect">
            <a:avLst/>
          </a:prstGeom>
        </p:spPr>
      </p:pic>
      <p:sp>
        <p:nvSpPr>
          <p:cNvPr id="13" name="텍스트 개체 틀 3"/>
          <p:cNvSpPr txBox="1">
            <a:spLocks/>
          </p:cNvSpPr>
          <p:nvPr/>
        </p:nvSpPr>
        <p:spPr>
          <a:xfrm>
            <a:off x="533400" y="5256482"/>
            <a:ext cx="8495288" cy="926149"/>
          </a:xfrm>
          <a:prstGeom prst="rect">
            <a:avLst/>
          </a:prstGeom>
        </p:spPr>
        <p:txBody>
          <a:bodyPr/>
          <a:lstStyle>
            <a:lvl1pPr marL="257175" indent="-257175" algn="l" defTabSz="685800" rtl="0" eaLnBrk="1" latinLnBrk="0" hangingPunct="1">
              <a:spcBef>
                <a:spcPct val="20000"/>
              </a:spcBef>
              <a:buFont typeface="Arial" pitchFamily="34" charset="0"/>
              <a:buChar char="•"/>
              <a:defRPr sz="2600" kern="1200" baseline="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itchFamily="34" charset="0"/>
              <a:buChar char="•"/>
              <a:defRPr sz="2200" kern="1200" baseline="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ko-KR" sz="2300" dirty="0" smtClean="0"/>
              <a:t>In general,                    , therefore leads to large amount of change</a:t>
            </a:r>
          </a:p>
          <a:p>
            <a:r>
              <a:rPr lang="en-US" altLang="ko-KR" sz="2300" dirty="0" smtClean="0"/>
              <a:t>Therefore, unlikely to be accepted</a:t>
            </a:r>
            <a:endParaRPr lang="en-US" altLang="ko-KR" sz="2300" dirty="0" smtClean="0"/>
          </a:p>
        </p:txBody>
      </p:sp>
      <p:pic>
        <p:nvPicPr>
          <p:cNvPr id="14" name="그림 13"/>
          <p:cNvPicPr>
            <a:picLocks noChangeAspect="1"/>
          </p:cNvPicPr>
          <p:nvPr/>
        </p:nvPicPr>
        <p:blipFill>
          <a:blip r:embed="rId6"/>
          <a:stretch>
            <a:fillRect/>
          </a:stretch>
        </p:blipFill>
        <p:spPr>
          <a:xfrm>
            <a:off x="2397564" y="5363145"/>
            <a:ext cx="1482766" cy="327081"/>
          </a:xfrm>
          <a:prstGeom prst="rect">
            <a:avLst/>
          </a:prstGeom>
        </p:spPr>
      </p:pic>
      <p:pic>
        <p:nvPicPr>
          <p:cNvPr id="15" name="그림 14"/>
          <p:cNvPicPr>
            <a:picLocks noChangeAspect="1"/>
          </p:cNvPicPr>
          <p:nvPr/>
        </p:nvPicPr>
        <p:blipFill>
          <a:blip r:embed="rId7"/>
          <a:stretch>
            <a:fillRect/>
          </a:stretch>
        </p:blipFill>
        <p:spPr>
          <a:xfrm>
            <a:off x="6638294" y="1193266"/>
            <a:ext cx="2098033" cy="486299"/>
          </a:xfrm>
          <a:prstGeom prst="rect">
            <a:avLst/>
          </a:prstGeom>
        </p:spPr>
      </p:pic>
    </p:spTree>
    <p:extLst>
      <p:ext uri="{BB962C8B-B14F-4D97-AF65-F5344CB8AC3E}">
        <p14:creationId xmlns:p14="http://schemas.microsoft.com/office/powerpoint/2010/main" val="254720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Reverse Jump</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17</a:t>
            </a:fld>
            <a:endParaRPr lang="en-US" dirty="0"/>
          </a:p>
        </p:txBody>
      </p:sp>
      <p:pic>
        <p:nvPicPr>
          <p:cNvPr id="5" name="그림 4"/>
          <p:cNvPicPr>
            <a:picLocks noChangeAspect="1"/>
          </p:cNvPicPr>
          <p:nvPr/>
        </p:nvPicPr>
        <p:blipFill>
          <a:blip r:embed="rId2"/>
          <a:stretch>
            <a:fillRect/>
          </a:stretch>
        </p:blipFill>
        <p:spPr>
          <a:xfrm>
            <a:off x="2845906" y="882599"/>
            <a:ext cx="1935138" cy="494697"/>
          </a:xfrm>
          <a:prstGeom prst="rect">
            <a:avLst/>
          </a:prstGeom>
        </p:spPr>
      </p:pic>
      <p:sp>
        <p:nvSpPr>
          <p:cNvPr id="6" name="텍스트 개체 틀 3"/>
          <p:cNvSpPr txBox="1">
            <a:spLocks/>
          </p:cNvSpPr>
          <p:nvPr/>
        </p:nvSpPr>
        <p:spPr>
          <a:xfrm>
            <a:off x="533400" y="853877"/>
            <a:ext cx="8495288" cy="926149"/>
          </a:xfrm>
          <a:prstGeom prst="rect">
            <a:avLst/>
          </a:prstGeom>
        </p:spPr>
        <p:txBody>
          <a:bodyPr/>
          <a:lstStyle>
            <a:lvl1pPr marL="257175" indent="-257175" algn="l" defTabSz="685800" rtl="0" eaLnBrk="1" latinLnBrk="0" hangingPunct="1">
              <a:spcBef>
                <a:spcPct val="20000"/>
              </a:spcBef>
              <a:buFont typeface="Arial" pitchFamily="34" charset="0"/>
              <a:buChar char="•"/>
              <a:defRPr sz="2600" kern="1200" baseline="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itchFamily="34" charset="0"/>
              <a:buChar char="•"/>
              <a:defRPr sz="2200" kern="1200" baseline="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ko-KR" sz="2300" dirty="0" smtClean="0"/>
              <a:t>Find such that</a:t>
            </a:r>
          </a:p>
          <a:p>
            <a:r>
              <a:rPr lang="en-US" altLang="ko-KR" sz="2300" dirty="0" smtClean="0"/>
              <a:t>Then, acceptance rate leads to</a:t>
            </a:r>
            <a:endParaRPr lang="en-US" altLang="ko-KR" sz="2300" dirty="0" smtClean="0"/>
          </a:p>
        </p:txBody>
      </p:sp>
      <p:pic>
        <p:nvPicPr>
          <p:cNvPr id="7" name="그림 6"/>
          <p:cNvPicPr>
            <a:picLocks noChangeAspect="1"/>
          </p:cNvPicPr>
          <p:nvPr/>
        </p:nvPicPr>
        <p:blipFill>
          <a:blip r:embed="rId3"/>
          <a:stretch>
            <a:fillRect/>
          </a:stretch>
        </p:blipFill>
        <p:spPr>
          <a:xfrm>
            <a:off x="2341100" y="1912922"/>
            <a:ext cx="5074592" cy="3060001"/>
          </a:xfrm>
          <a:prstGeom prst="rect">
            <a:avLst/>
          </a:prstGeom>
        </p:spPr>
      </p:pic>
      <p:sp>
        <p:nvSpPr>
          <p:cNvPr id="8" name="텍스트 개체 틀 3"/>
          <p:cNvSpPr txBox="1">
            <a:spLocks/>
          </p:cNvSpPr>
          <p:nvPr/>
        </p:nvSpPr>
        <p:spPr>
          <a:xfrm>
            <a:off x="533400" y="4996701"/>
            <a:ext cx="8495288" cy="926149"/>
          </a:xfrm>
          <a:prstGeom prst="rect">
            <a:avLst/>
          </a:prstGeom>
        </p:spPr>
        <p:txBody>
          <a:bodyPr/>
          <a:lstStyle>
            <a:lvl1pPr marL="257175" indent="-257175" algn="l" defTabSz="685800" rtl="0" eaLnBrk="1" latinLnBrk="0" hangingPunct="1">
              <a:spcBef>
                <a:spcPct val="20000"/>
              </a:spcBef>
              <a:buFont typeface="Arial" pitchFamily="34" charset="0"/>
              <a:buChar char="•"/>
              <a:defRPr sz="2600" kern="1200" baseline="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itchFamily="34" charset="0"/>
              <a:buChar char="•"/>
              <a:defRPr sz="2200" kern="1200" baseline="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ko-KR" sz="2200" dirty="0" smtClean="0"/>
              <a:t>Assume sampling technique is </a:t>
            </a:r>
            <a:r>
              <a:rPr lang="en-US" altLang="ko-KR" sz="2200" dirty="0" smtClean="0">
                <a:solidFill>
                  <a:srgbClr val="FF0000"/>
                </a:solidFill>
              </a:rPr>
              <a:t>invertible </a:t>
            </a:r>
            <a:r>
              <a:rPr lang="en-US" altLang="ko-KR" sz="2200" dirty="0" smtClean="0"/>
              <a:t>(deterministic scheme)</a:t>
            </a:r>
          </a:p>
          <a:p>
            <a:r>
              <a:rPr lang="en-US" altLang="ko-KR" sz="2200" dirty="0" smtClean="0"/>
              <a:t>By choosing                             , acceptance rate becomes </a:t>
            </a:r>
            <a:r>
              <a:rPr lang="en-US" altLang="ko-KR" sz="2200" dirty="0" smtClean="0">
                <a:solidFill>
                  <a:srgbClr val="FF0000"/>
                </a:solidFill>
              </a:rPr>
              <a:t>1</a:t>
            </a:r>
            <a:endParaRPr lang="en-US" altLang="ko-KR" sz="2200" dirty="0" smtClean="0">
              <a:solidFill>
                <a:srgbClr val="FF0000"/>
              </a:solidFill>
            </a:endParaRPr>
          </a:p>
        </p:txBody>
      </p:sp>
      <p:pic>
        <p:nvPicPr>
          <p:cNvPr id="9" name="그림 8"/>
          <p:cNvPicPr>
            <a:picLocks noChangeAspect="1"/>
          </p:cNvPicPr>
          <p:nvPr/>
        </p:nvPicPr>
        <p:blipFill>
          <a:blip r:embed="rId4"/>
          <a:stretch>
            <a:fillRect/>
          </a:stretch>
        </p:blipFill>
        <p:spPr>
          <a:xfrm>
            <a:off x="2556924" y="5429105"/>
            <a:ext cx="2096795" cy="424207"/>
          </a:xfrm>
          <a:prstGeom prst="rect">
            <a:avLst/>
          </a:prstGeom>
        </p:spPr>
      </p:pic>
      <p:pic>
        <p:nvPicPr>
          <p:cNvPr id="10" name="그림 9"/>
          <p:cNvPicPr>
            <a:picLocks noChangeAspect="1"/>
          </p:cNvPicPr>
          <p:nvPr/>
        </p:nvPicPr>
        <p:blipFill>
          <a:blip r:embed="rId5"/>
          <a:stretch>
            <a:fillRect/>
          </a:stretch>
        </p:blipFill>
        <p:spPr>
          <a:xfrm>
            <a:off x="5367653" y="902647"/>
            <a:ext cx="2310418" cy="459726"/>
          </a:xfrm>
          <a:prstGeom prst="rect">
            <a:avLst/>
          </a:prstGeom>
        </p:spPr>
      </p:pic>
    </p:spTree>
    <p:extLst>
      <p:ext uri="{BB962C8B-B14F-4D97-AF65-F5344CB8AC3E}">
        <p14:creationId xmlns:p14="http://schemas.microsoft.com/office/powerpoint/2010/main" val="1161854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RJMLT algorithm</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18</a:t>
            </a:fld>
            <a:endParaRPr lang="en-US" dirty="0"/>
          </a:p>
        </p:txBody>
      </p:sp>
      <p:pic>
        <p:nvPicPr>
          <p:cNvPr id="5" name="그림 4"/>
          <p:cNvPicPr>
            <a:picLocks noChangeAspect="1"/>
          </p:cNvPicPr>
          <p:nvPr/>
        </p:nvPicPr>
        <p:blipFill>
          <a:blip r:embed="rId2"/>
          <a:stretch>
            <a:fillRect/>
          </a:stretch>
        </p:blipFill>
        <p:spPr>
          <a:xfrm>
            <a:off x="853572" y="2620887"/>
            <a:ext cx="7743229" cy="1372377"/>
          </a:xfrm>
          <a:prstGeom prst="rect">
            <a:avLst/>
          </a:prstGeom>
        </p:spPr>
      </p:pic>
      <p:sp>
        <p:nvSpPr>
          <p:cNvPr id="7" name="직사각형 6"/>
          <p:cNvSpPr/>
          <p:nvPr/>
        </p:nvSpPr>
        <p:spPr>
          <a:xfrm>
            <a:off x="1341605" y="3518701"/>
            <a:ext cx="2211823" cy="451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65694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Result: acceptance rate</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19</a:t>
            </a:fld>
            <a:endParaRPr lang="en-US" dirty="0"/>
          </a:p>
        </p:txBody>
      </p:sp>
      <p:pic>
        <p:nvPicPr>
          <p:cNvPr id="5" name="그림 4"/>
          <p:cNvPicPr>
            <a:picLocks noChangeAspect="1"/>
          </p:cNvPicPr>
          <p:nvPr/>
        </p:nvPicPr>
        <p:blipFill rotWithShape="1">
          <a:blip r:embed="rId2"/>
          <a:srcRect r="29467"/>
          <a:stretch/>
        </p:blipFill>
        <p:spPr>
          <a:xfrm>
            <a:off x="443696" y="1087584"/>
            <a:ext cx="8471704" cy="2390775"/>
          </a:xfrm>
          <a:prstGeom prst="rect">
            <a:avLst/>
          </a:prstGeom>
        </p:spPr>
      </p:pic>
      <p:pic>
        <p:nvPicPr>
          <p:cNvPr id="6" name="그림 5"/>
          <p:cNvPicPr>
            <a:picLocks noChangeAspect="1"/>
          </p:cNvPicPr>
          <p:nvPr/>
        </p:nvPicPr>
        <p:blipFill rotWithShape="1">
          <a:blip r:embed="rId2"/>
          <a:srcRect l="70237"/>
          <a:stretch/>
        </p:blipFill>
        <p:spPr>
          <a:xfrm>
            <a:off x="366261" y="3981387"/>
            <a:ext cx="2492685" cy="1667058"/>
          </a:xfrm>
          <a:prstGeom prst="rect">
            <a:avLst/>
          </a:prstGeom>
        </p:spPr>
      </p:pic>
      <p:pic>
        <p:nvPicPr>
          <p:cNvPr id="7" name="그림 6"/>
          <p:cNvPicPr>
            <a:picLocks noChangeAspect="1"/>
          </p:cNvPicPr>
          <p:nvPr/>
        </p:nvPicPr>
        <p:blipFill>
          <a:blip r:embed="rId3"/>
          <a:stretch>
            <a:fillRect/>
          </a:stretch>
        </p:blipFill>
        <p:spPr>
          <a:xfrm>
            <a:off x="2858946" y="3624594"/>
            <a:ext cx="6285053" cy="2824853"/>
          </a:xfrm>
          <a:prstGeom prst="rect">
            <a:avLst/>
          </a:prstGeom>
        </p:spPr>
      </p:pic>
    </p:spTree>
    <p:extLst>
      <p:ext uri="{BB962C8B-B14F-4D97-AF65-F5344CB8AC3E}">
        <p14:creationId xmlns:p14="http://schemas.microsoft.com/office/powerpoint/2010/main" val="4110906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Review</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2</a:t>
            </a:fld>
            <a:endParaRPr lang="en-US" dirty="0"/>
          </a:p>
        </p:txBody>
      </p:sp>
      <p:sp>
        <p:nvSpPr>
          <p:cNvPr id="4" name="텍스트 개체 틀 3"/>
          <p:cNvSpPr>
            <a:spLocks noGrp="1"/>
          </p:cNvSpPr>
          <p:nvPr>
            <p:ph type="body" sz="quarter" idx="13"/>
          </p:nvPr>
        </p:nvSpPr>
        <p:spPr/>
        <p:txBody>
          <a:bodyPr/>
          <a:lstStyle/>
          <a:p>
            <a:r>
              <a:rPr lang="en-US" altLang="ko-KR" dirty="0" smtClean="0"/>
              <a:t>Rendering volumes by </a:t>
            </a:r>
            <a:r>
              <a:rPr lang="en-US" altLang="ko-KR" dirty="0" err="1" smtClean="0"/>
              <a:t>Hyunsoo</a:t>
            </a:r>
            <a:r>
              <a:rPr lang="en-US" altLang="ko-KR" dirty="0" smtClean="0"/>
              <a:t> Kim</a:t>
            </a:r>
          </a:p>
          <a:p>
            <a:pPr lvl="1"/>
            <a:r>
              <a:rPr lang="en-US" altLang="ko-KR" dirty="0" smtClean="0"/>
              <a:t> Decomposition tracking</a:t>
            </a:r>
          </a:p>
          <a:p>
            <a:pPr lvl="1"/>
            <a:r>
              <a:rPr lang="en-US" altLang="ko-KR" dirty="0" smtClean="0"/>
              <a:t> Lighting grid hierarchy (LGH)</a:t>
            </a:r>
          </a:p>
          <a:p>
            <a:endParaRPr lang="ko-KR" altLang="en-US" dirty="0"/>
          </a:p>
        </p:txBody>
      </p:sp>
    </p:spTree>
    <p:extLst>
      <p:ext uri="{BB962C8B-B14F-4D97-AF65-F5344CB8AC3E}">
        <p14:creationId xmlns:p14="http://schemas.microsoft.com/office/powerpoint/2010/main" val="1353085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Result: average MSE</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20</a:t>
            </a:fld>
            <a:endParaRPr lang="en-US" dirty="0"/>
          </a:p>
        </p:txBody>
      </p:sp>
      <p:pic>
        <p:nvPicPr>
          <p:cNvPr id="5" name="그림 4"/>
          <p:cNvPicPr>
            <a:picLocks noChangeAspect="1"/>
          </p:cNvPicPr>
          <p:nvPr/>
        </p:nvPicPr>
        <p:blipFill rotWithShape="1">
          <a:blip r:embed="rId2"/>
          <a:srcRect r="48957"/>
          <a:stretch/>
        </p:blipFill>
        <p:spPr>
          <a:xfrm>
            <a:off x="1244397" y="820677"/>
            <a:ext cx="6406468" cy="5981890"/>
          </a:xfrm>
          <a:prstGeom prst="rect">
            <a:avLst/>
          </a:prstGeom>
        </p:spPr>
      </p:pic>
    </p:spTree>
    <p:extLst>
      <p:ext uri="{BB962C8B-B14F-4D97-AF65-F5344CB8AC3E}">
        <p14:creationId xmlns:p14="http://schemas.microsoft.com/office/powerpoint/2010/main" val="4186995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563793" y="969115"/>
            <a:ext cx="8229600" cy="639762"/>
          </a:xfrm>
        </p:spPr>
        <p:txBody>
          <a:bodyPr>
            <a:normAutofit/>
          </a:bodyPr>
          <a:lstStyle/>
          <a:p>
            <a:r>
              <a:rPr lang="en-US" altLang="ko-KR" i="1" dirty="0"/>
              <a:t>Charted Metropolis Light </a:t>
            </a:r>
            <a:r>
              <a:rPr lang="en-US" altLang="ko-KR" i="1" dirty="0" smtClean="0"/>
              <a:t>Transport</a:t>
            </a:r>
            <a:endParaRPr lang="ko-KR" altLang="en-US" dirty="0"/>
          </a:p>
        </p:txBody>
      </p:sp>
      <p:sp>
        <p:nvSpPr>
          <p:cNvPr id="3" name="슬라이드 번호 개체 틀 2"/>
          <p:cNvSpPr>
            <a:spLocks noGrp="1"/>
          </p:cNvSpPr>
          <p:nvPr>
            <p:ph type="sldNum" sz="quarter" idx="4294967295"/>
          </p:nvPr>
        </p:nvSpPr>
        <p:spPr>
          <a:xfrm>
            <a:off x="7010400" y="6356350"/>
            <a:ext cx="2133600" cy="365125"/>
          </a:xfrm>
        </p:spPr>
        <p:txBody>
          <a:bodyPr/>
          <a:lstStyle/>
          <a:p>
            <a:fld id="{85C791AB-5422-4261-9867-54A901418CCF}" type="slidenum">
              <a:rPr lang="en-US" smtClean="0"/>
              <a:t>21</a:t>
            </a:fld>
            <a:endParaRPr lang="en-US" dirty="0"/>
          </a:p>
        </p:txBody>
      </p:sp>
      <p:pic>
        <p:nvPicPr>
          <p:cNvPr id="6" name="그림 5"/>
          <p:cNvPicPr>
            <a:picLocks noChangeAspect="1"/>
          </p:cNvPicPr>
          <p:nvPr/>
        </p:nvPicPr>
        <p:blipFill>
          <a:blip r:embed="rId2"/>
          <a:stretch>
            <a:fillRect/>
          </a:stretch>
        </p:blipFill>
        <p:spPr>
          <a:xfrm>
            <a:off x="429710" y="1770194"/>
            <a:ext cx="8687735" cy="4928131"/>
          </a:xfrm>
          <a:prstGeom prst="rect">
            <a:avLst/>
          </a:prstGeom>
        </p:spPr>
      </p:pic>
    </p:spTree>
    <p:extLst>
      <p:ext uri="{BB962C8B-B14F-4D97-AF65-F5344CB8AC3E}">
        <p14:creationId xmlns:p14="http://schemas.microsoft.com/office/powerpoint/2010/main" val="3105467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smtClean="0"/>
              <a:t>Sampling chart</a:t>
            </a:r>
            <a:endParaRPr lang="ko-KR" altLang="en-US" dirty="0"/>
          </a:p>
        </p:txBody>
      </p:sp>
      <p:sp>
        <p:nvSpPr>
          <p:cNvPr id="3" name="슬라이드 번호 개체 틀 2"/>
          <p:cNvSpPr>
            <a:spLocks noGrp="1"/>
          </p:cNvSpPr>
          <p:nvPr>
            <p:ph type="sldNum" sz="quarter" idx="4294967295"/>
          </p:nvPr>
        </p:nvSpPr>
        <p:spPr>
          <a:xfrm>
            <a:off x="7010400" y="6356350"/>
            <a:ext cx="2133600" cy="365125"/>
          </a:xfrm>
        </p:spPr>
        <p:txBody>
          <a:bodyPr/>
          <a:lstStyle/>
          <a:p>
            <a:fld id="{85C791AB-5422-4261-9867-54A901418CCF}" type="slidenum">
              <a:rPr lang="en-US" smtClean="0"/>
              <a:pPr/>
              <a:t>22</a:t>
            </a:fld>
            <a:endParaRPr lang="en-US" dirty="0"/>
          </a:p>
        </p:txBody>
      </p:sp>
      <p:pic>
        <p:nvPicPr>
          <p:cNvPr id="6" name="그림 5"/>
          <p:cNvPicPr>
            <a:picLocks noChangeAspect="1"/>
          </p:cNvPicPr>
          <p:nvPr/>
        </p:nvPicPr>
        <p:blipFill>
          <a:blip r:embed="rId2"/>
          <a:stretch>
            <a:fillRect/>
          </a:stretch>
        </p:blipFill>
        <p:spPr>
          <a:xfrm>
            <a:off x="1705156" y="2237246"/>
            <a:ext cx="5644769" cy="4322181"/>
          </a:xfrm>
          <a:prstGeom prst="rect">
            <a:avLst/>
          </a:prstGeom>
        </p:spPr>
      </p:pic>
      <p:sp>
        <p:nvSpPr>
          <p:cNvPr id="7" name="텍스트 개체 틀 3"/>
          <p:cNvSpPr txBox="1">
            <a:spLocks/>
          </p:cNvSpPr>
          <p:nvPr/>
        </p:nvSpPr>
        <p:spPr>
          <a:xfrm>
            <a:off x="533400" y="885870"/>
            <a:ext cx="8495288" cy="926149"/>
          </a:xfrm>
          <a:prstGeom prst="rect">
            <a:avLst/>
          </a:prstGeom>
        </p:spPr>
        <p:txBody>
          <a:bodyPr/>
          <a:lstStyle>
            <a:lvl1pPr marL="257175" indent="-257175" algn="l" defTabSz="685800" rtl="0" eaLnBrk="1" latinLnBrk="0" hangingPunct="1">
              <a:spcBef>
                <a:spcPct val="20000"/>
              </a:spcBef>
              <a:buFont typeface="Arial" pitchFamily="34" charset="0"/>
              <a:buChar char="•"/>
              <a:defRPr sz="2600" kern="1200" baseline="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itchFamily="34" charset="0"/>
              <a:buChar char="•"/>
              <a:defRPr sz="2200" kern="1200" baseline="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ko-KR" sz="2200" dirty="0" smtClean="0"/>
              <a:t>Allow </a:t>
            </a:r>
            <a:r>
              <a:rPr lang="en-US" altLang="ko-KR" sz="2200" i="1" dirty="0" smtClean="0">
                <a:solidFill>
                  <a:srgbClr val="FF0000"/>
                </a:solidFill>
              </a:rPr>
              <a:t>swap</a:t>
            </a:r>
            <a:r>
              <a:rPr lang="en-US" altLang="ko-KR" sz="2200" dirty="0" smtClean="0"/>
              <a:t> bidirectional sampling techniques</a:t>
            </a:r>
          </a:p>
          <a:p>
            <a:r>
              <a:rPr lang="en-US" altLang="ko-KR" sz="2200" dirty="0" smtClean="0"/>
              <a:t>Unlike RJMLT, path sampling function </a:t>
            </a:r>
            <a:r>
              <a:rPr lang="en-US" altLang="ko-KR" sz="2200" dirty="0" smtClean="0">
                <a:solidFill>
                  <a:srgbClr val="FF0000"/>
                </a:solidFill>
              </a:rPr>
              <a:t>need not be invertible</a:t>
            </a:r>
          </a:p>
          <a:p>
            <a:r>
              <a:rPr lang="en-US" altLang="ko-KR" sz="2200" dirty="0" smtClean="0"/>
              <a:t>Get out of local maxima to other sampling techniques </a:t>
            </a:r>
            <a:endParaRPr lang="en-US" altLang="ko-KR" sz="2200" dirty="0" smtClean="0"/>
          </a:p>
        </p:txBody>
      </p:sp>
    </p:spTree>
    <p:extLst>
      <p:ext uri="{BB962C8B-B14F-4D97-AF65-F5344CB8AC3E}">
        <p14:creationId xmlns:p14="http://schemas.microsoft.com/office/powerpoint/2010/main" val="4000147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Result: RMSE </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23</a:t>
            </a:fld>
            <a:endParaRPr lang="en-US" dirty="0"/>
          </a:p>
        </p:txBody>
      </p:sp>
      <p:sp>
        <p:nvSpPr>
          <p:cNvPr id="4" name="텍스트 개체 틀 3"/>
          <p:cNvSpPr>
            <a:spLocks noGrp="1"/>
          </p:cNvSpPr>
          <p:nvPr>
            <p:ph type="body" sz="quarter" idx="13"/>
          </p:nvPr>
        </p:nvSpPr>
        <p:spPr/>
        <p:txBody>
          <a:bodyPr/>
          <a:lstStyle/>
          <a:p>
            <a:endParaRPr lang="ko-KR" altLang="en-US"/>
          </a:p>
        </p:txBody>
      </p:sp>
      <p:pic>
        <p:nvPicPr>
          <p:cNvPr id="5" name="그림 4"/>
          <p:cNvPicPr>
            <a:picLocks noChangeAspect="1"/>
          </p:cNvPicPr>
          <p:nvPr/>
        </p:nvPicPr>
        <p:blipFill rotWithShape="1">
          <a:blip r:embed="rId2"/>
          <a:srcRect l="40284"/>
          <a:stretch/>
        </p:blipFill>
        <p:spPr>
          <a:xfrm>
            <a:off x="1615633" y="823500"/>
            <a:ext cx="6156767" cy="5897977"/>
          </a:xfrm>
          <a:prstGeom prst="rect">
            <a:avLst/>
          </a:prstGeom>
        </p:spPr>
      </p:pic>
    </p:spTree>
    <p:extLst>
      <p:ext uri="{BB962C8B-B14F-4D97-AF65-F5344CB8AC3E}">
        <p14:creationId xmlns:p14="http://schemas.microsoft.com/office/powerpoint/2010/main" val="3649020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Result: Living Room</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24</a:t>
            </a:fld>
            <a:endParaRPr lang="en-US" dirty="0"/>
          </a:p>
        </p:txBody>
      </p:sp>
      <p:pic>
        <p:nvPicPr>
          <p:cNvPr id="5" name="그림 4"/>
          <p:cNvPicPr>
            <a:picLocks noChangeAspect="1"/>
          </p:cNvPicPr>
          <p:nvPr/>
        </p:nvPicPr>
        <p:blipFill>
          <a:blip r:embed="rId2"/>
          <a:stretch>
            <a:fillRect/>
          </a:stretch>
        </p:blipFill>
        <p:spPr>
          <a:xfrm>
            <a:off x="503814" y="1566138"/>
            <a:ext cx="8524875" cy="3609975"/>
          </a:xfrm>
          <a:prstGeom prst="rect">
            <a:avLst/>
          </a:prstGeom>
        </p:spPr>
      </p:pic>
      <p:sp>
        <p:nvSpPr>
          <p:cNvPr id="6" name="TextBox 5"/>
          <p:cNvSpPr txBox="1"/>
          <p:nvPr/>
        </p:nvSpPr>
        <p:spPr>
          <a:xfrm>
            <a:off x="2378913" y="5379906"/>
            <a:ext cx="1463882" cy="461665"/>
          </a:xfrm>
          <a:prstGeom prst="rect">
            <a:avLst/>
          </a:prstGeom>
          <a:noFill/>
        </p:spPr>
        <p:txBody>
          <a:bodyPr wrap="square" rtlCol="0">
            <a:spAutoFit/>
          </a:bodyPr>
          <a:lstStyle/>
          <a:p>
            <a:r>
              <a:rPr lang="en-US" altLang="ko-KR" sz="2400" dirty="0" smtClean="0"/>
              <a:t>MMLT</a:t>
            </a:r>
            <a:endParaRPr lang="ko-KR" altLang="en-US" sz="2400" dirty="0"/>
          </a:p>
        </p:txBody>
      </p:sp>
      <p:sp>
        <p:nvSpPr>
          <p:cNvPr id="7" name="TextBox 6"/>
          <p:cNvSpPr txBox="1"/>
          <p:nvPr/>
        </p:nvSpPr>
        <p:spPr>
          <a:xfrm>
            <a:off x="6686625" y="5379905"/>
            <a:ext cx="1463882" cy="461665"/>
          </a:xfrm>
          <a:prstGeom prst="rect">
            <a:avLst/>
          </a:prstGeom>
          <a:noFill/>
        </p:spPr>
        <p:txBody>
          <a:bodyPr wrap="square" rtlCol="0">
            <a:spAutoFit/>
          </a:bodyPr>
          <a:lstStyle/>
          <a:p>
            <a:r>
              <a:rPr lang="en-US" altLang="ko-KR" sz="2400" dirty="0"/>
              <a:t>C</a:t>
            </a:r>
            <a:r>
              <a:rPr lang="en-US" altLang="ko-KR" sz="2400" dirty="0" smtClean="0"/>
              <a:t>MLT</a:t>
            </a:r>
            <a:endParaRPr lang="ko-KR" altLang="en-US" sz="2400" dirty="0"/>
          </a:p>
        </p:txBody>
      </p:sp>
    </p:spTree>
    <p:extLst>
      <p:ext uri="{BB962C8B-B14F-4D97-AF65-F5344CB8AC3E}">
        <p14:creationId xmlns:p14="http://schemas.microsoft.com/office/powerpoint/2010/main" val="2691700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Quiz</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25</a:t>
            </a:fld>
            <a:endParaRPr lang="en-US" dirty="0"/>
          </a:p>
        </p:txBody>
      </p:sp>
      <p:sp>
        <p:nvSpPr>
          <p:cNvPr id="4" name="텍스트 개체 틀 3"/>
          <p:cNvSpPr>
            <a:spLocks noGrp="1"/>
          </p:cNvSpPr>
          <p:nvPr>
            <p:ph type="body" sz="quarter" idx="13"/>
          </p:nvPr>
        </p:nvSpPr>
        <p:spPr/>
        <p:txBody>
          <a:bodyPr/>
          <a:lstStyle/>
          <a:p>
            <a:pPr marL="514350" indent="-514350">
              <a:buAutoNum type="arabicPeriod"/>
            </a:pPr>
            <a:r>
              <a:rPr lang="en-US" altLang="ko-KR" sz="2400" dirty="0" smtClean="0"/>
              <a:t>Reverse Jump MLT algorithm includes three steps.         </a:t>
            </a:r>
          </a:p>
          <a:p>
            <a:pPr marL="0" indent="0">
              <a:buNone/>
            </a:pPr>
            <a:r>
              <a:rPr lang="en-US" altLang="ko-KR" sz="2400" dirty="0"/>
              <a:t> </a:t>
            </a:r>
            <a:r>
              <a:rPr lang="en-US" altLang="ko-KR" sz="2400" dirty="0" smtClean="0"/>
              <a:t>     What is the last step of RJMLT algorithm?</a:t>
            </a:r>
          </a:p>
          <a:p>
            <a:pPr marL="0" indent="0">
              <a:buNone/>
            </a:pPr>
            <a:endParaRPr lang="en-US" altLang="ko-KR" sz="2400" dirty="0"/>
          </a:p>
          <a:p>
            <a:pPr marL="0" indent="0">
              <a:buNone/>
            </a:pPr>
            <a:endParaRPr lang="en-US" altLang="ko-KR" sz="2400" dirty="0" smtClean="0"/>
          </a:p>
          <a:p>
            <a:pPr marL="0" indent="0">
              <a:buNone/>
            </a:pPr>
            <a:endParaRPr lang="en-US" altLang="ko-KR" sz="2400" dirty="0"/>
          </a:p>
          <a:p>
            <a:pPr marL="0" indent="0">
              <a:buNone/>
            </a:pPr>
            <a:endParaRPr lang="en-US" altLang="ko-KR" sz="2400" dirty="0" smtClean="0"/>
          </a:p>
          <a:p>
            <a:pPr marL="0" indent="0">
              <a:buNone/>
            </a:pPr>
            <a:r>
              <a:rPr lang="en-US" altLang="ko-KR" sz="2400" dirty="0" smtClean="0"/>
              <a:t>2. Choose the right answer for the statement.</a:t>
            </a:r>
          </a:p>
        </p:txBody>
      </p:sp>
      <p:pic>
        <p:nvPicPr>
          <p:cNvPr id="5" name="그림 4"/>
          <p:cNvPicPr>
            <a:picLocks noChangeAspect="1"/>
          </p:cNvPicPr>
          <p:nvPr/>
        </p:nvPicPr>
        <p:blipFill>
          <a:blip r:embed="rId2"/>
          <a:stretch>
            <a:fillRect/>
          </a:stretch>
        </p:blipFill>
        <p:spPr>
          <a:xfrm>
            <a:off x="1508762" y="1790518"/>
            <a:ext cx="6263638" cy="1033705"/>
          </a:xfrm>
          <a:prstGeom prst="rect">
            <a:avLst/>
          </a:prstGeom>
        </p:spPr>
      </p:pic>
      <p:sp>
        <p:nvSpPr>
          <p:cNvPr id="6" name="직사각형 5"/>
          <p:cNvSpPr/>
          <p:nvPr/>
        </p:nvSpPr>
        <p:spPr>
          <a:xfrm>
            <a:off x="1898248" y="2476982"/>
            <a:ext cx="1851949" cy="381965"/>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8" name="TextBox 7"/>
              <p:cNvSpPr txBox="1"/>
              <p:nvPr/>
            </p:nvSpPr>
            <p:spPr>
              <a:xfrm>
                <a:off x="625997" y="2938971"/>
                <a:ext cx="9721770" cy="400110"/>
              </a:xfrm>
              <a:prstGeom prst="rect">
                <a:avLst/>
              </a:prstGeom>
              <a:noFill/>
            </p:spPr>
            <p:txBody>
              <a:bodyPr wrap="square" rtlCol="0">
                <a:spAutoFit/>
              </a:bodyPr>
              <a:lstStyle/>
              <a:p>
                <a:r>
                  <a:rPr lang="en-US" altLang="ko-KR" sz="2000" dirty="0" smtClean="0"/>
                  <a:t>① Always accept </a:t>
                </a:r>
                <a14:m>
                  <m:oMath xmlns:m="http://schemas.openxmlformats.org/officeDocument/2006/math">
                    <m:acc>
                      <m:accPr>
                        <m:chr m:val="̂"/>
                        <m:ctrlPr>
                          <a:rPr lang="en-US" altLang="ko-KR" sz="2000" i="1" smtClean="0">
                            <a:latin typeface="Cambria Math" panose="02040503050406030204" pitchFamily="18" charset="0"/>
                          </a:rPr>
                        </m:ctrlPr>
                      </m:accPr>
                      <m:e>
                        <m:r>
                          <a:rPr lang="en-US" altLang="ko-KR" sz="2000" b="1" i="0" smtClean="0">
                            <a:latin typeface="Cambria Math" panose="02040503050406030204" pitchFamily="18" charset="0"/>
                          </a:rPr>
                          <m:t>𝐯</m:t>
                        </m:r>
                      </m:e>
                    </m:acc>
                  </m:oMath>
                </a14:m>
                <a:r>
                  <a:rPr lang="ko-KR" altLang="en-US" sz="2000" dirty="0" smtClean="0"/>
                  <a:t>  ② </a:t>
                </a:r>
                <a:r>
                  <a:rPr lang="en-US" altLang="ko-KR" sz="2000" dirty="0" smtClean="0"/>
                  <a:t>Accept </a:t>
                </a:r>
                <a14:m>
                  <m:oMath xmlns:m="http://schemas.openxmlformats.org/officeDocument/2006/math">
                    <m:acc>
                      <m:accPr>
                        <m:chr m:val="̂"/>
                        <m:ctrlPr>
                          <a:rPr lang="en-US" altLang="ko-KR" sz="2000" i="1">
                            <a:latin typeface="Cambria Math" panose="02040503050406030204" pitchFamily="18" charset="0"/>
                          </a:rPr>
                        </m:ctrlPr>
                      </m:accPr>
                      <m:e>
                        <m:r>
                          <a:rPr lang="en-US" altLang="ko-KR" sz="2000" b="1">
                            <a:latin typeface="Cambria Math" panose="02040503050406030204" pitchFamily="18" charset="0"/>
                          </a:rPr>
                          <m:t>𝐯</m:t>
                        </m:r>
                      </m:e>
                    </m:acc>
                  </m:oMath>
                </a14:m>
                <a:r>
                  <a:rPr lang="ko-KR" altLang="en-US" sz="2000" dirty="0"/>
                  <a:t> </a:t>
                </a:r>
                <a:r>
                  <a:rPr lang="en-US" altLang="ko-KR" sz="2000" dirty="0" smtClean="0"/>
                  <a:t>if </a:t>
                </a:r>
                <a:r>
                  <a:rPr lang="en-US" altLang="ko-KR" sz="2000" dirty="0"/>
                  <a:t> </a:t>
                </a:r>
                <a14:m>
                  <m:oMath xmlns:m="http://schemas.openxmlformats.org/officeDocument/2006/math">
                    <m:acc>
                      <m:accPr>
                        <m:chr m:val="̂"/>
                        <m:ctrlPr>
                          <a:rPr lang="en-US" altLang="ko-KR" sz="2000" i="1">
                            <a:latin typeface="Cambria Math" panose="02040503050406030204" pitchFamily="18" charset="0"/>
                          </a:rPr>
                        </m:ctrlPr>
                      </m:accPr>
                      <m:e>
                        <m:r>
                          <a:rPr lang="en-US" altLang="ko-KR" sz="2000" b="1">
                            <a:latin typeface="Cambria Math" panose="02040503050406030204" pitchFamily="18" charset="0"/>
                          </a:rPr>
                          <m:t>𝐯</m:t>
                        </m:r>
                      </m:e>
                    </m:acc>
                  </m:oMath>
                </a14:m>
                <a:r>
                  <a:rPr lang="ko-KR" altLang="en-US" sz="2000" dirty="0"/>
                  <a:t> </a:t>
                </a:r>
                <a:r>
                  <a:rPr lang="en-US" altLang="ko-KR" sz="2000" dirty="0" smtClean="0"/>
                  <a:t>&lt; </a:t>
                </a:r>
                <a:r>
                  <a:rPr lang="el-GR" altLang="ko-KR" sz="2000" i="1" dirty="0" smtClean="0"/>
                  <a:t>α</a:t>
                </a:r>
                <a:r>
                  <a:rPr lang="en-US" altLang="ko-KR" sz="2000" i="1" dirty="0" smtClean="0"/>
                  <a:t>  </a:t>
                </a:r>
                <a:r>
                  <a:rPr lang="en-US" altLang="ko-KR" sz="2000" dirty="0" smtClean="0"/>
                  <a:t>③ Always reject </a:t>
                </a:r>
                <a14:m>
                  <m:oMath xmlns:m="http://schemas.openxmlformats.org/officeDocument/2006/math">
                    <m:acc>
                      <m:accPr>
                        <m:chr m:val="̂"/>
                        <m:ctrlPr>
                          <a:rPr lang="en-US" altLang="ko-KR" sz="2000" i="1">
                            <a:latin typeface="Cambria Math" panose="02040503050406030204" pitchFamily="18" charset="0"/>
                          </a:rPr>
                        </m:ctrlPr>
                      </m:accPr>
                      <m:e>
                        <m:r>
                          <a:rPr lang="en-US" altLang="ko-KR" sz="2000" b="1">
                            <a:latin typeface="Cambria Math" panose="02040503050406030204" pitchFamily="18" charset="0"/>
                          </a:rPr>
                          <m:t>𝐯</m:t>
                        </m:r>
                      </m:e>
                    </m:acc>
                  </m:oMath>
                </a14:m>
                <a:r>
                  <a:rPr lang="ko-KR" altLang="en-US" sz="2000" dirty="0"/>
                  <a:t> </a:t>
                </a:r>
                <a:r>
                  <a:rPr lang="ko-KR" altLang="en-US" sz="2000" dirty="0" smtClean="0"/>
                  <a:t> ④ </a:t>
                </a:r>
                <a:r>
                  <a:rPr lang="en-US" altLang="ko-KR" sz="2000" dirty="0" smtClean="0"/>
                  <a:t>Reject </a:t>
                </a:r>
                <a14:m>
                  <m:oMath xmlns:m="http://schemas.openxmlformats.org/officeDocument/2006/math">
                    <m:acc>
                      <m:accPr>
                        <m:chr m:val="̂"/>
                        <m:ctrlPr>
                          <a:rPr lang="en-US" altLang="ko-KR" sz="2000" i="1">
                            <a:latin typeface="Cambria Math" panose="02040503050406030204" pitchFamily="18" charset="0"/>
                          </a:rPr>
                        </m:ctrlPr>
                      </m:accPr>
                      <m:e>
                        <m:r>
                          <a:rPr lang="en-US" altLang="ko-KR" sz="2000" b="1">
                            <a:latin typeface="Cambria Math" panose="02040503050406030204" pitchFamily="18" charset="0"/>
                          </a:rPr>
                          <m:t>𝐯</m:t>
                        </m:r>
                      </m:e>
                    </m:acc>
                  </m:oMath>
                </a14:m>
                <a:r>
                  <a:rPr lang="ko-KR" altLang="en-US" sz="2000" dirty="0"/>
                  <a:t> </a:t>
                </a:r>
                <a:r>
                  <a:rPr lang="en-US" altLang="ko-KR" sz="2000" dirty="0"/>
                  <a:t>if </a:t>
                </a:r>
                <a:r>
                  <a:rPr lang="en-US" altLang="ko-KR" sz="2000" dirty="0"/>
                  <a:t> </a:t>
                </a:r>
                <a14:m>
                  <m:oMath xmlns:m="http://schemas.openxmlformats.org/officeDocument/2006/math">
                    <m:acc>
                      <m:accPr>
                        <m:chr m:val="̂"/>
                        <m:ctrlPr>
                          <a:rPr lang="en-US" altLang="ko-KR" sz="2000" i="1">
                            <a:latin typeface="Cambria Math" panose="02040503050406030204" pitchFamily="18" charset="0"/>
                          </a:rPr>
                        </m:ctrlPr>
                      </m:accPr>
                      <m:e>
                        <m:r>
                          <a:rPr lang="en-US" altLang="ko-KR" sz="2000" b="1">
                            <a:latin typeface="Cambria Math" panose="02040503050406030204" pitchFamily="18" charset="0"/>
                          </a:rPr>
                          <m:t>𝐯</m:t>
                        </m:r>
                      </m:e>
                    </m:acc>
                  </m:oMath>
                </a14:m>
                <a:r>
                  <a:rPr lang="ko-KR" altLang="en-US" sz="2000" dirty="0"/>
                  <a:t> </a:t>
                </a:r>
                <a:r>
                  <a:rPr lang="en-US" altLang="ko-KR" sz="2000" dirty="0"/>
                  <a:t>&lt; </a:t>
                </a:r>
                <a:r>
                  <a:rPr lang="el-GR" altLang="ko-KR" sz="2000" i="1" dirty="0"/>
                  <a:t>α</a:t>
                </a:r>
                <a:r>
                  <a:rPr lang="en-US" altLang="ko-KR" sz="2000" i="1" dirty="0"/>
                  <a:t> </a:t>
                </a:r>
                <a:endParaRPr lang="ko-KR" altLang="en-US" sz="2000" dirty="0"/>
              </a:p>
            </p:txBody>
          </p:sp>
        </mc:Choice>
        <mc:Fallback>
          <p:sp>
            <p:nvSpPr>
              <p:cNvPr id="8" name="TextBox 7"/>
              <p:cNvSpPr txBox="1">
                <a:spLocks noRot="1" noChangeAspect="1" noMove="1" noResize="1" noEditPoints="1" noAdjustHandles="1" noChangeArrowheads="1" noChangeShapeType="1" noTextEdit="1"/>
              </p:cNvSpPr>
              <p:nvPr/>
            </p:nvSpPr>
            <p:spPr>
              <a:xfrm>
                <a:off x="625997" y="2938971"/>
                <a:ext cx="9721770" cy="400110"/>
              </a:xfrm>
              <a:prstGeom prst="rect">
                <a:avLst/>
              </a:prstGeom>
              <a:blipFill>
                <a:blip r:embed="rId3"/>
                <a:stretch>
                  <a:fillRect l="-690" t="-10606" b="-25758"/>
                </a:stretch>
              </a:blipFill>
            </p:spPr>
            <p:txBody>
              <a:bodyPr/>
              <a:lstStyle/>
              <a:p>
                <a:r>
                  <a:rPr lang="ko-KR" altLang="en-US">
                    <a:noFill/>
                  </a:rPr>
                  <a:t> </a:t>
                </a:r>
              </a:p>
            </p:txBody>
          </p:sp>
        </mc:Fallback>
      </mc:AlternateContent>
      <p:sp>
        <p:nvSpPr>
          <p:cNvPr id="9" name="TextBox 8"/>
          <p:cNvSpPr txBox="1"/>
          <p:nvPr/>
        </p:nvSpPr>
        <p:spPr>
          <a:xfrm>
            <a:off x="544975" y="3970622"/>
            <a:ext cx="8605847" cy="861774"/>
          </a:xfrm>
          <a:prstGeom prst="rect">
            <a:avLst/>
          </a:prstGeom>
          <a:noFill/>
        </p:spPr>
        <p:txBody>
          <a:bodyPr wrap="square" rtlCol="0">
            <a:spAutoFit/>
          </a:bodyPr>
          <a:lstStyle/>
          <a:p>
            <a:r>
              <a:rPr lang="en-US" altLang="ko-KR" sz="2500" dirty="0" smtClean="0">
                <a:latin typeface="Times New Roman" panose="02020603050405020304" pitchFamily="18" charset="0"/>
                <a:cs typeface="Times New Roman" panose="02020603050405020304" pitchFamily="18" charset="0"/>
              </a:rPr>
              <a:t>a. In RJMLT, the sampling technique should be invertible. (T/F)</a:t>
            </a:r>
          </a:p>
          <a:p>
            <a:r>
              <a:rPr lang="en-US" altLang="ko-KR" sz="2500" dirty="0" smtClean="0">
                <a:latin typeface="Times New Roman" panose="02020603050405020304" pitchFamily="18" charset="0"/>
                <a:cs typeface="Times New Roman" panose="02020603050405020304" pitchFamily="18" charset="0"/>
              </a:rPr>
              <a:t>b. In CMLT, the sampling technique should be invertible. (T/F)</a:t>
            </a:r>
            <a:endParaRPr lang="ko-KR" alt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840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Decomposition tracking</a:t>
            </a:r>
            <a:endParaRPr lang="en-US" dirty="0"/>
          </a:p>
        </p:txBody>
      </p:sp>
      <p:pic>
        <p:nvPicPr>
          <p:cNvPr id="3" name="Picture 2"/>
          <p:cNvPicPr>
            <a:picLocks noChangeAspect="1"/>
          </p:cNvPicPr>
          <p:nvPr/>
        </p:nvPicPr>
        <p:blipFill rotWithShape="1">
          <a:blip r:embed="rId2"/>
          <a:srcRect l="1862" t="3397" r="68052" b="46442"/>
          <a:stretch/>
        </p:blipFill>
        <p:spPr>
          <a:xfrm>
            <a:off x="366049" y="2275829"/>
            <a:ext cx="2372810" cy="2280212"/>
          </a:xfrm>
          <a:prstGeom prst="rect">
            <a:avLst/>
          </a:prstGeom>
        </p:spPr>
      </p:pic>
      <p:pic>
        <p:nvPicPr>
          <p:cNvPr id="4" name="Picture 3"/>
          <p:cNvPicPr>
            <a:picLocks noChangeAspect="1"/>
          </p:cNvPicPr>
          <p:nvPr/>
        </p:nvPicPr>
        <p:blipFill rotWithShape="1">
          <a:blip r:embed="rId2"/>
          <a:srcRect l="34736" t="3397" r="35178" b="46442"/>
          <a:stretch/>
        </p:blipFill>
        <p:spPr>
          <a:xfrm>
            <a:off x="3881136" y="1095632"/>
            <a:ext cx="2372810" cy="2280212"/>
          </a:xfrm>
          <a:prstGeom prst="rect">
            <a:avLst/>
          </a:prstGeom>
        </p:spPr>
      </p:pic>
      <p:pic>
        <p:nvPicPr>
          <p:cNvPr id="5" name="Picture 4"/>
          <p:cNvPicPr>
            <a:picLocks noChangeAspect="1"/>
          </p:cNvPicPr>
          <p:nvPr/>
        </p:nvPicPr>
        <p:blipFill rotWithShape="1">
          <a:blip r:embed="rId2"/>
          <a:srcRect l="67758" t="3397" r="2156" b="46442"/>
          <a:stretch/>
        </p:blipFill>
        <p:spPr>
          <a:xfrm>
            <a:off x="3881136" y="3904632"/>
            <a:ext cx="2372810" cy="2280212"/>
          </a:xfrm>
          <a:prstGeom prst="rect">
            <a:avLst/>
          </a:prstGeom>
        </p:spPr>
      </p:pic>
      <p:sp>
        <p:nvSpPr>
          <p:cNvPr id="6" name="TextBox 5"/>
          <p:cNvSpPr txBox="1"/>
          <p:nvPr/>
        </p:nvSpPr>
        <p:spPr>
          <a:xfrm>
            <a:off x="366049" y="4556041"/>
            <a:ext cx="2372810" cy="369332"/>
          </a:xfrm>
          <a:prstGeom prst="rect">
            <a:avLst/>
          </a:prstGeom>
          <a:noFill/>
        </p:spPr>
        <p:txBody>
          <a:bodyPr wrap="square" rtlCol="0">
            <a:spAutoFit/>
          </a:bodyPr>
          <a:lstStyle/>
          <a:p>
            <a:pPr algn="ctr"/>
            <a:r>
              <a:rPr lang="en-US" dirty="0" smtClean="0"/>
              <a:t>Original medium</a:t>
            </a:r>
            <a:endParaRPr lang="en-US" dirty="0"/>
          </a:p>
        </p:txBody>
      </p:sp>
      <p:sp>
        <p:nvSpPr>
          <p:cNvPr id="7" name="TextBox 6"/>
          <p:cNvSpPr txBox="1"/>
          <p:nvPr/>
        </p:nvSpPr>
        <p:spPr>
          <a:xfrm>
            <a:off x="3443106" y="3375844"/>
            <a:ext cx="3248869" cy="369332"/>
          </a:xfrm>
          <a:prstGeom prst="rect">
            <a:avLst/>
          </a:prstGeom>
          <a:noFill/>
        </p:spPr>
        <p:txBody>
          <a:bodyPr wrap="square" rtlCol="0">
            <a:spAutoFit/>
          </a:bodyPr>
          <a:lstStyle/>
          <a:p>
            <a:pPr algn="ctr"/>
            <a:r>
              <a:rPr lang="en-US" dirty="0" smtClean="0"/>
              <a:t>Control medium (homogeneous)</a:t>
            </a:r>
            <a:endParaRPr lang="en-US" dirty="0"/>
          </a:p>
        </p:txBody>
      </p:sp>
      <p:sp>
        <p:nvSpPr>
          <p:cNvPr id="8" name="TextBox 7"/>
          <p:cNvSpPr txBox="1"/>
          <p:nvPr/>
        </p:nvSpPr>
        <p:spPr>
          <a:xfrm>
            <a:off x="3229878" y="6184844"/>
            <a:ext cx="3675324" cy="369332"/>
          </a:xfrm>
          <a:prstGeom prst="rect">
            <a:avLst/>
          </a:prstGeom>
          <a:noFill/>
        </p:spPr>
        <p:txBody>
          <a:bodyPr wrap="square" rtlCol="0">
            <a:spAutoFit/>
          </a:bodyPr>
          <a:lstStyle/>
          <a:p>
            <a:pPr algn="ctr"/>
            <a:r>
              <a:rPr lang="en-US" dirty="0" smtClean="0"/>
              <a:t>Residual medium + fictitious medium</a:t>
            </a:r>
            <a:endParaRPr lang="en-US" dirty="0"/>
          </a:p>
        </p:txBody>
      </p:sp>
      <p:cxnSp>
        <p:nvCxnSpPr>
          <p:cNvPr id="10" name="Straight Arrow Connector 9"/>
          <p:cNvCxnSpPr>
            <a:stCxn id="3" idx="3"/>
            <a:endCxn id="5" idx="1"/>
          </p:cNvCxnSpPr>
          <p:nvPr/>
        </p:nvCxnSpPr>
        <p:spPr>
          <a:xfrm>
            <a:off x="2738859" y="3415935"/>
            <a:ext cx="1142277" cy="1628803"/>
          </a:xfrm>
          <a:prstGeom prst="straightConnector1">
            <a:avLst/>
          </a:prstGeom>
          <a:ln w="76200">
            <a:solidFill>
              <a:srgbClr val="02030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a:endCxn id="4" idx="1"/>
          </p:cNvCxnSpPr>
          <p:nvPr/>
        </p:nvCxnSpPr>
        <p:spPr>
          <a:xfrm flipV="1">
            <a:off x="2738859" y="2235738"/>
            <a:ext cx="1142277" cy="1180197"/>
          </a:xfrm>
          <a:prstGeom prst="straightConnector1">
            <a:avLst/>
          </a:prstGeom>
          <a:ln w="76200">
            <a:solidFill>
              <a:srgbClr val="020303"/>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13208" y="1495623"/>
            <a:ext cx="2615044" cy="1200329"/>
          </a:xfrm>
          <a:prstGeom prst="rect">
            <a:avLst/>
          </a:prstGeom>
          <a:noFill/>
        </p:spPr>
        <p:txBody>
          <a:bodyPr wrap="square" rtlCol="0">
            <a:spAutoFit/>
          </a:bodyPr>
          <a:lstStyle/>
          <a:p>
            <a:r>
              <a:rPr lang="en-US" sz="2400" dirty="0" smtClean="0"/>
              <a:t>Distance sampling with </a:t>
            </a:r>
            <a:r>
              <a:rPr lang="en-US" sz="2400" b="1" dirty="0" smtClean="0"/>
              <a:t>closed-form tracking</a:t>
            </a:r>
            <a:endParaRPr lang="en-US" sz="2400" b="1" dirty="0"/>
          </a:p>
        </p:txBody>
      </p:sp>
      <mc:AlternateContent xmlns:mc="http://schemas.openxmlformats.org/markup-compatibility/2006" xmlns:a14="http://schemas.microsoft.com/office/drawing/2010/main">
        <mc:Choice Requires="a14">
          <p:sp>
            <p:nvSpPr>
              <p:cNvPr id="22" name="TextBox 21"/>
              <p:cNvSpPr txBox="1"/>
              <p:nvPr/>
            </p:nvSpPr>
            <p:spPr>
              <a:xfrm>
                <a:off x="6413207" y="3995514"/>
                <a:ext cx="2615045" cy="1938992"/>
              </a:xfrm>
              <a:prstGeom prst="rect">
                <a:avLst/>
              </a:prstGeom>
              <a:noFill/>
            </p:spPr>
            <p:txBody>
              <a:bodyPr wrap="square" rtlCol="0">
                <a:spAutoFit/>
              </a:bodyPr>
              <a:lstStyle/>
              <a:p>
                <a:r>
                  <a:rPr lang="en-US" sz="2400" dirty="0" smtClean="0"/>
                  <a:t>Distance sampling with </a:t>
                </a:r>
                <a:r>
                  <a:rPr lang="en-US" sz="2400" b="1" dirty="0" smtClean="0"/>
                  <a:t>delta tracking</a:t>
                </a:r>
              </a:p>
              <a:p>
                <a:pPr marL="342900" indent="-342900">
                  <a:buFont typeface="Wingdings" panose="05000000000000000000" pitchFamily="2" charset="2"/>
                  <a:buChar char="J"/>
                </a:pPr>
                <a:endParaRPr lang="en-US" sz="2400" dirty="0" smtClean="0">
                  <a:sym typeface="Wingdings" panose="05000000000000000000" pitchFamily="2" charset="2"/>
                </a:endParaRPr>
              </a:p>
              <a:p>
                <a:pPr marL="342900" indent="-342900">
                  <a:buFont typeface="Wingdings" panose="05000000000000000000" pitchFamily="2" charset="2"/>
                  <a:buChar char="J"/>
                </a:pPr>
                <a:r>
                  <a:rPr lang="en-US" sz="2400" dirty="0" smtClean="0">
                    <a:sym typeface="Wingdings" panose="05000000000000000000" pitchFamily="2" charset="2"/>
                  </a:rPr>
                  <a:t>Only lookup if </a:t>
                </a:r>
                <a14:m>
                  <m:oMath xmlns:m="http://schemas.openxmlformats.org/officeDocument/2006/math">
                    <m:sSub>
                      <m:sSubPr>
                        <m:ctrlPr>
                          <a:rPr lang="en-US" sz="2400" b="0" i="1" smtClean="0">
                            <a:latin typeface="Cambria Math" panose="02040503050406030204" pitchFamily="18" charset="0"/>
                            <a:sym typeface="Wingdings" panose="05000000000000000000" pitchFamily="2" charset="2"/>
                          </a:rPr>
                        </m:ctrlPr>
                      </m:sSubPr>
                      <m:e>
                        <m:r>
                          <a:rPr lang="en-US" sz="2400" b="0" i="1" smtClean="0">
                            <a:latin typeface="Cambria Math" panose="02040503050406030204" pitchFamily="18" charset="0"/>
                            <a:sym typeface="Wingdings" panose="05000000000000000000" pitchFamily="2" charset="2"/>
                          </a:rPr>
                          <m:t>𝑑</m:t>
                        </m:r>
                      </m:e>
                      <m:sub>
                        <m:r>
                          <a:rPr lang="en-US" sz="2400" b="0" i="1" smtClean="0">
                            <a:latin typeface="Cambria Math" panose="02040503050406030204" pitchFamily="18" charset="0"/>
                            <a:sym typeface="Wingdings" panose="05000000000000000000" pitchFamily="2" charset="2"/>
                          </a:rPr>
                          <m:t>𝑟</m:t>
                        </m:r>
                      </m:sub>
                    </m:sSub>
                    <m:r>
                      <a:rPr lang="en-US" sz="2400" b="0" i="1" smtClean="0">
                        <a:latin typeface="Cambria Math" panose="02040503050406030204" pitchFamily="18" charset="0"/>
                        <a:sym typeface="Wingdings" panose="05000000000000000000" pitchFamily="2" charset="2"/>
                      </a:rPr>
                      <m:t>&lt;</m:t>
                    </m:r>
                    <m:sSub>
                      <m:sSubPr>
                        <m:ctrlPr>
                          <a:rPr lang="en-US" sz="2400" b="0" i="1" smtClean="0">
                            <a:latin typeface="Cambria Math" panose="02040503050406030204" pitchFamily="18" charset="0"/>
                            <a:sym typeface="Wingdings" panose="05000000000000000000" pitchFamily="2" charset="2"/>
                          </a:rPr>
                        </m:ctrlPr>
                      </m:sSubPr>
                      <m:e>
                        <m:r>
                          <a:rPr lang="en-US" sz="2400" b="0" i="1" smtClean="0">
                            <a:latin typeface="Cambria Math" panose="02040503050406030204" pitchFamily="18" charset="0"/>
                            <a:sym typeface="Wingdings" panose="05000000000000000000" pitchFamily="2" charset="2"/>
                          </a:rPr>
                          <m:t>𝑑</m:t>
                        </m:r>
                      </m:e>
                      <m:sub>
                        <m:r>
                          <a:rPr lang="en-US" sz="2400" b="0" i="1" smtClean="0">
                            <a:latin typeface="Cambria Math" panose="02040503050406030204" pitchFamily="18" charset="0"/>
                            <a:sym typeface="Wingdings" panose="05000000000000000000" pitchFamily="2" charset="2"/>
                          </a:rPr>
                          <m:t>𝑐</m:t>
                        </m:r>
                      </m:sub>
                    </m:sSub>
                  </m:oMath>
                </a14:m>
                <a:endParaRPr lang="en-US" sz="2400" b="0" dirty="0" smtClean="0">
                  <a:sym typeface="Wingdings" panose="05000000000000000000" pitchFamily="2" charset="2"/>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413207" y="3995514"/>
                <a:ext cx="2615045" cy="1938992"/>
              </a:xfrm>
              <a:prstGeom prst="rect">
                <a:avLst/>
              </a:prstGeom>
              <a:blipFill>
                <a:blip r:embed="rId3"/>
                <a:stretch>
                  <a:fillRect l="-3497" t="-2508" r="-699"/>
                </a:stretch>
              </a:blipFill>
            </p:spPr>
            <p:txBody>
              <a:bodyPr/>
              <a:lstStyle/>
              <a:p>
                <a:r>
                  <a:rPr lang="en-US">
                    <a:noFill/>
                  </a:rPr>
                  <a:t> </a:t>
                </a:r>
              </a:p>
            </p:txBody>
          </p:sp>
        </mc:Fallback>
      </mc:AlternateContent>
    </p:spTree>
    <p:extLst>
      <p:ext uri="{BB962C8B-B14F-4D97-AF65-F5344CB8AC3E}">
        <p14:creationId xmlns:p14="http://schemas.microsoft.com/office/powerpoint/2010/main" val="107417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128033"/>
            <a:ext cx="7886700" cy="1872762"/>
          </a:xfrm>
        </p:spPr>
        <p:txBody>
          <a:bodyPr>
            <a:normAutofit/>
          </a:bodyPr>
          <a:lstStyle/>
          <a:p>
            <a:r>
              <a:rPr lang="en-US" dirty="0" smtClean="0"/>
              <a:t>Lights in each level has a limited range</a:t>
            </a:r>
          </a:p>
          <a:p>
            <a:pPr lvl="1">
              <a:buFont typeface="Wingdings" panose="05000000000000000000" pitchFamily="2" charset="2"/>
              <a:buChar char="J"/>
            </a:pPr>
            <a:r>
              <a:rPr lang="en-US" dirty="0" smtClean="0">
                <a:sym typeface="Wingdings" panose="05000000000000000000" pitchFamily="2" charset="2"/>
              </a:rPr>
              <a:t> Efficient computation!</a:t>
            </a:r>
          </a:p>
          <a:p>
            <a:r>
              <a:rPr lang="en-US" dirty="0" smtClean="0">
                <a:sym typeface="Wingdings" panose="05000000000000000000" pitchFamily="2" charset="2"/>
              </a:rPr>
              <a:t>Smooth blending</a:t>
            </a:r>
          </a:p>
          <a:p>
            <a:pPr marL="457200" lvl="1" indent="0">
              <a:buNone/>
            </a:pPr>
            <a:r>
              <a:rPr lang="en-US" dirty="0" smtClean="0">
                <a:sym typeface="Wingdings" panose="05000000000000000000" pitchFamily="2" charset="2"/>
              </a:rPr>
              <a:t> Avoid binary decision  Spatially coherent</a:t>
            </a:r>
          </a:p>
        </p:txBody>
      </p:sp>
      <p:pic>
        <p:nvPicPr>
          <p:cNvPr id="4" name="Picture 3"/>
          <p:cNvPicPr>
            <a:picLocks noChangeAspect="1"/>
          </p:cNvPicPr>
          <p:nvPr/>
        </p:nvPicPr>
        <p:blipFill rotWithShape="1">
          <a:blip r:embed="rId2"/>
          <a:srcRect t="4311" b="19931"/>
          <a:stretch/>
        </p:blipFill>
        <p:spPr>
          <a:xfrm>
            <a:off x="918743" y="2908661"/>
            <a:ext cx="7306509" cy="2154117"/>
          </a:xfrm>
          <a:prstGeom prst="rect">
            <a:avLst/>
          </a:prstGeom>
        </p:spPr>
      </p:pic>
      <p:sp>
        <p:nvSpPr>
          <p:cNvPr id="5" name="Title 1"/>
          <p:cNvSpPr txBox="1">
            <a:spLocks/>
          </p:cNvSpPr>
          <p:nvPr/>
        </p:nvSpPr>
        <p:spPr>
          <a:xfrm>
            <a:off x="457200" y="158037"/>
            <a:ext cx="8229600" cy="639762"/>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3200" b="1" kern="1200" baseline="0">
                <a:solidFill>
                  <a:schemeClr val="tx1"/>
                </a:solidFill>
                <a:latin typeface="Arial" panose="020B0604020202020204" pitchFamily="34" charset="0"/>
                <a:ea typeface="+mj-ea"/>
                <a:cs typeface="Arial" panose="020B0604020202020204" pitchFamily="34" charset="0"/>
              </a:defRPr>
            </a:lvl1pPr>
          </a:lstStyle>
          <a:p>
            <a:r>
              <a:rPr lang="en-US" dirty="0" smtClean="0"/>
              <a:t>Lighting grid hierarchy</a:t>
            </a:r>
            <a:endParaRPr lang="en-US" dirty="0"/>
          </a:p>
        </p:txBody>
      </p:sp>
      <p:pic>
        <p:nvPicPr>
          <p:cNvPr id="6" name="Picture 4"/>
          <p:cNvPicPr>
            <a:picLocks noChangeAspect="1"/>
          </p:cNvPicPr>
          <p:nvPr/>
        </p:nvPicPr>
        <p:blipFill>
          <a:blip r:embed="rId3"/>
          <a:stretch>
            <a:fillRect/>
          </a:stretch>
        </p:blipFill>
        <p:spPr>
          <a:xfrm>
            <a:off x="366595" y="914521"/>
            <a:ext cx="8410807" cy="1825304"/>
          </a:xfrm>
          <a:prstGeom prst="rect">
            <a:avLst/>
          </a:prstGeom>
        </p:spPr>
      </p:pic>
    </p:spTree>
    <p:extLst>
      <p:ext uri="{BB962C8B-B14F-4D97-AF65-F5344CB8AC3E}">
        <p14:creationId xmlns:p14="http://schemas.microsoft.com/office/powerpoint/2010/main" val="2029879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5</a:t>
            </a:fld>
            <a:endParaRPr lang="en-US" dirty="0"/>
          </a:p>
        </p:txBody>
      </p:sp>
      <p:sp>
        <p:nvSpPr>
          <p:cNvPr id="4" name="텍스트 개체 틀 3"/>
          <p:cNvSpPr>
            <a:spLocks noGrp="1"/>
          </p:cNvSpPr>
          <p:nvPr>
            <p:ph type="body" sz="quarter" idx="13"/>
          </p:nvPr>
        </p:nvSpPr>
        <p:spPr/>
        <p:txBody>
          <a:bodyPr/>
          <a:lstStyle/>
          <a:p>
            <a:r>
              <a:rPr lang="en-US" altLang="ko-KR" dirty="0" smtClean="0"/>
              <a:t>Introduction</a:t>
            </a:r>
          </a:p>
          <a:p>
            <a:r>
              <a:rPr lang="en-US" altLang="ko-KR" i="1" dirty="0"/>
              <a:t>Reversible Jump Metropolis Light Transport Using Inverse </a:t>
            </a:r>
            <a:r>
              <a:rPr lang="en-US" altLang="ko-KR" i="1" dirty="0" smtClean="0"/>
              <a:t>Mappings</a:t>
            </a:r>
          </a:p>
          <a:p>
            <a:r>
              <a:rPr lang="en-US" altLang="ko-KR" i="1" dirty="0"/>
              <a:t>Charted Metropolis Light Transport</a:t>
            </a:r>
            <a:endParaRPr lang="ko-KR" altLang="en-US" dirty="0"/>
          </a:p>
        </p:txBody>
      </p:sp>
    </p:spTree>
    <p:extLst>
      <p:ext uri="{BB962C8B-B14F-4D97-AF65-F5344CB8AC3E}">
        <p14:creationId xmlns:p14="http://schemas.microsoft.com/office/powerpoint/2010/main" val="1272212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6</a:t>
            </a:fld>
            <a:endParaRPr lang="en-US" dirty="0"/>
          </a:p>
        </p:txBody>
      </p:sp>
      <p:sp>
        <p:nvSpPr>
          <p:cNvPr id="4" name="텍스트 개체 틀 3"/>
          <p:cNvSpPr>
            <a:spLocks noGrp="1"/>
          </p:cNvSpPr>
          <p:nvPr>
            <p:ph type="body" sz="quarter" idx="13"/>
          </p:nvPr>
        </p:nvSpPr>
        <p:spPr/>
        <p:txBody>
          <a:bodyPr/>
          <a:lstStyle/>
          <a:p>
            <a:r>
              <a:rPr lang="en-US" altLang="ko-KR" dirty="0" smtClean="0"/>
              <a:t>Metropolis Light Transport</a:t>
            </a:r>
            <a:endParaRPr lang="ko-KR" altLang="en-US" dirty="0"/>
          </a:p>
        </p:txBody>
      </p:sp>
      <p:pic>
        <p:nvPicPr>
          <p:cNvPr id="7" name="그림 6"/>
          <p:cNvPicPr>
            <a:picLocks noChangeAspect="1"/>
          </p:cNvPicPr>
          <p:nvPr/>
        </p:nvPicPr>
        <p:blipFill>
          <a:blip r:embed="rId3"/>
          <a:stretch>
            <a:fillRect/>
          </a:stretch>
        </p:blipFill>
        <p:spPr>
          <a:xfrm>
            <a:off x="1147806" y="1551004"/>
            <a:ext cx="7266477" cy="4561694"/>
          </a:xfrm>
          <a:prstGeom prst="rect">
            <a:avLst/>
          </a:prstGeom>
        </p:spPr>
      </p:pic>
    </p:spTree>
    <p:extLst>
      <p:ext uri="{BB962C8B-B14F-4D97-AF65-F5344CB8AC3E}">
        <p14:creationId xmlns:p14="http://schemas.microsoft.com/office/powerpoint/2010/main" val="2691128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Light path</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7</a:t>
            </a:fld>
            <a:endParaRPr lang="en-US" dirty="0"/>
          </a:p>
        </p:txBody>
      </p:sp>
      <p:pic>
        <p:nvPicPr>
          <p:cNvPr id="5" name="그림 4"/>
          <p:cNvPicPr>
            <a:picLocks noChangeAspect="1"/>
          </p:cNvPicPr>
          <p:nvPr/>
        </p:nvPicPr>
        <p:blipFill>
          <a:blip r:embed="rId3"/>
          <a:stretch>
            <a:fillRect/>
          </a:stretch>
        </p:blipFill>
        <p:spPr>
          <a:xfrm>
            <a:off x="1208045" y="1305069"/>
            <a:ext cx="7357221" cy="2157030"/>
          </a:xfrm>
          <a:prstGeom prst="rect">
            <a:avLst/>
          </a:prstGeom>
        </p:spPr>
      </p:pic>
      <p:sp>
        <p:nvSpPr>
          <p:cNvPr id="6" name="TextBox 5"/>
          <p:cNvSpPr txBox="1"/>
          <p:nvPr/>
        </p:nvSpPr>
        <p:spPr>
          <a:xfrm>
            <a:off x="1876064" y="3640854"/>
            <a:ext cx="8055015" cy="461665"/>
          </a:xfrm>
          <a:prstGeom prst="rect">
            <a:avLst/>
          </a:prstGeom>
          <a:noFill/>
        </p:spPr>
        <p:txBody>
          <a:bodyPr wrap="square" rtlCol="0">
            <a:spAutoFit/>
          </a:bodyPr>
          <a:lstStyle/>
          <a:p>
            <a:r>
              <a:rPr lang="en-US" altLang="ko-KR" sz="2400" dirty="0" smtClean="0">
                <a:latin typeface="Arial" panose="020B0604020202020204" pitchFamily="34" charset="0"/>
                <a:cs typeface="Arial" panose="020B0604020202020204" pitchFamily="34" charset="0"/>
              </a:rPr>
              <a:t>Light path </a:t>
            </a:r>
            <a:r>
              <a:rPr lang="en-US" altLang="ko-KR" sz="2400" b="1" dirty="0" smtClean="0">
                <a:latin typeface="Arial" panose="020B0604020202020204" pitchFamily="34" charset="0"/>
                <a:cs typeface="Arial" panose="020B0604020202020204" pitchFamily="34" charset="0"/>
              </a:rPr>
              <a:t>X</a:t>
            </a:r>
            <a:r>
              <a:rPr lang="en-US" altLang="ko-KR" sz="2400" dirty="0" smtClean="0">
                <a:latin typeface="Arial" panose="020B0604020202020204" pitchFamily="34" charset="0"/>
                <a:cs typeface="Arial" panose="020B0604020202020204" pitchFamily="34" charset="0"/>
              </a:rPr>
              <a:t> = (</a:t>
            </a:r>
            <a:r>
              <a:rPr lang="en-US" altLang="ko-KR" sz="2400" b="1" dirty="0" smtClean="0">
                <a:latin typeface="Arial" panose="020B0604020202020204" pitchFamily="34" charset="0"/>
                <a:cs typeface="Arial" panose="020B0604020202020204" pitchFamily="34" charset="0"/>
              </a:rPr>
              <a:t>x0</a:t>
            </a:r>
            <a:r>
              <a:rPr lang="en-US" altLang="ko-KR" sz="2400" dirty="0" smtClean="0">
                <a:latin typeface="Arial" panose="020B0604020202020204" pitchFamily="34" charset="0"/>
                <a:cs typeface="Arial" panose="020B0604020202020204" pitchFamily="34" charset="0"/>
              </a:rPr>
              <a:t>, </a:t>
            </a:r>
            <a:r>
              <a:rPr lang="en-US" altLang="ko-KR" sz="2400" b="1" dirty="0" smtClean="0">
                <a:latin typeface="Arial" panose="020B0604020202020204" pitchFamily="34" charset="0"/>
                <a:cs typeface="Arial" panose="020B0604020202020204" pitchFamily="34" charset="0"/>
              </a:rPr>
              <a:t>x1</a:t>
            </a:r>
            <a:r>
              <a:rPr lang="en-US" altLang="ko-KR" sz="2400" dirty="0" smtClean="0">
                <a:latin typeface="Arial" panose="020B0604020202020204" pitchFamily="34" charset="0"/>
                <a:cs typeface="Arial" panose="020B0604020202020204" pitchFamily="34" charset="0"/>
              </a:rPr>
              <a:t>, …, </a:t>
            </a:r>
            <a:r>
              <a:rPr lang="en-US" altLang="ko-KR" sz="2400" b="1" dirty="0" smtClean="0">
                <a:latin typeface="Arial" panose="020B0604020202020204" pitchFamily="34" charset="0"/>
                <a:cs typeface="Arial" panose="020B0604020202020204" pitchFamily="34" charset="0"/>
              </a:rPr>
              <a:t>x3</a:t>
            </a:r>
            <a:r>
              <a:rPr lang="en-US" altLang="ko-KR" sz="2400" dirty="0" smtClean="0">
                <a:latin typeface="Arial" panose="020B0604020202020204" pitchFamily="34" charset="0"/>
                <a:cs typeface="Arial" panose="020B0604020202020204" pitchFamily="34" charset="0"/>
              </a:rPr>
              <a:t>) </a:t>
            </a:r>
            <a:r>
              <a:rPr lang="en-US" altLang="ko-KR" sz="2400" dirty="0" smtClean="0">
                <a:latin typeface="Arial" panose="020B0604020202020204" pitchFamily="34" charset="0"/>
                <a:cs typeface="Arial" panose="020B0604020202020204" pitchFamily="34" charset="0"/>
              </a:rPr>
              <a:t>for length=3</a:t>
            </a:r>
            <a:endParaRPr lang="ko-KR" altLang="en-US" sz="2400" dirty="0">
              <a:latin typeface="Arial" panose="020B0604020202020204" pitchFamily="34" charset="0"/>
              <a:cs typeface="Arial" panose="020B0604020202020204" pitchFamily="34" charset="0"/>
            </a:endParaRPr>
          </a:p>
        </p:txBody>
      </p:sp>
      <p:pic>
        <p:nvPicPr>
          <p:cNvPr id="8" name="그림 7"/>
          <p:cNvPicPr>
            <a:picLocks noChangeAspect="1"/>
          </p:cNvPicPr>
          <p:nvPr/>
        </p:nvPicPr>
        <p:blipFill>
          <a:blip r:embed="rId4"/>
          <a:stretch>
            <a:fillRect/>
          </a:stretch>
        </p:blipFill>
        <p:spPr>
          <a:xfrm>
            <a:off x="1702444" y="5299077"/>
            <a:ext cx="5667375" cy="1057275"/>
          </a:xfrm>
          <a:prstGeom prst="rect">
            <a:avLst/>
          </a:prstGeom>
        </p:spPr>
      </p:pic>
      <mc:AlternateContent xmlns:mc="http://schemas.openxmlformats.org/markup-compatibility/2006">
        <mc:Choice xmlns:a14="http://schemas.microsoft.com/office/drawing/2010/main" Requires="a14">
          <p:sp>
            <p:nvSpPr>
              <p:cNvPr id="9" name="TextBox 8"/>
              <p:cNvSpPr txBox="1"/>
              <p:nvPr/>
            </p:nvSpPr>
            <p:spPr>
              <a:xfrm>
                <a:off x="1876063" y="4539607"/>
                <a:ext cx="8055015" cy="468590"/>
              </a:xfrm>
              <a:prstGeom prst="rect">
                <a:avLst/>
              </a:prstGeom>
              <a:noFill/>
            </p:spPr>
            <p:txBody>
              <a:bodyPr wrap="square" rtlCol="0">
                <a:spAutoFit/>
              </a:bodyPr>
              <a:lstStyle/>
              <a:p>
                <a14:m>
                  <m:oMath xmlns:m="http://schemas.openxmlformats.org/officeDocument/2006/math">
                    <m:sSub>
                      <m:sSubPr>
                        <m:ctrlPr>
                          <a:rPr lang="en-US" altLang="ko-KR" sz="2400" b="0" i="1" smtClean="0">
                            <a:latin typeface="Cambria Math" panose="02040503050406030204" pitchFamily="18" charset="0"/>
                            <a:cs typeface="Arial" panose="020B0604020202020204" pitchFamily="34" charset="0"/>
                          </a:rPr>
                        </m:ctrlPr>
                      </m:sSubPr>
                      <m:e>
                        <m:r>
                          <a:rPr lang="en-US" altLang="ko-KR" sz="2400" b="0" i="1" smtClean="0">
                            <a:latin typeface="Cambria Math" panose="02040503050406030204" pitchFamily="18" charset="0"/>
                            <a:cs typeface="Arial" panose="020B0604020202020204" pitchFamily="34" charset="0"/>
                          </a:rPr>
                          <m:t>𝑓</m:t>
                        </m:r>
                      </m:e>
                      <m:sub>
                        <m:r>
                          <a:rPr lang="en-US" altLang="ko-KR" sz="2400" b="0" i="1" smtClean="0">
                            <a:latin typeface="Cambria Math" panose="02040503050406030204" pitchFamily="18" charset="0"/>
                            <a:cs typeface="Arial" panose="020B0604020202020204" pitchFamily="34" charset="0"/>
                          </a:rPr>
                          <m:t>𝑠</m:t>
                        </m:r>
                      </m:sub>
                    </m:sSub>
                  </m:oMath>
                </a14:m>
                <a:r>
                  <a:rPr lang="en-US" altLang="ko-KR" sz="2400" dirty="0" smtClean="0">
                    <a:latin typeface="Arial" panose="020B0604020202020204" pitchFamily="34" charset="0"/>
                    <a:cs typeface="Arial" panose="020B0604020202020204" pitchFamily="34" charset="0"/>
                  </a:rPr>
                  <a:t>: BRDF</a:t>
                </a:r>
                <a:endParaRPr lang="ko-KR" altLang="en-US" sz="2400" dirty="0">
                  <a:latin typeface="Arial" panose="020B0604020202020204" pitchFamily="34" charset="0"/>
                  <a:cs typeface="Arial" panose="020B060402020202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1876063" y="4539607"/>
                <a:ext cx="8055015" cy="468590"/>
              </a:xfrm>
              <a:prstGeom prst="rect">
                <a:avLst/>
              </a:prstGeom>
              <a:blipFill>
                <a:blip r:embed="rId5"/>
                <a:stretch>
                  <a:fillRect l="-681" t="-9091" b="-28571"/>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819186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Measurement function</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8</a:t>
            </a:fld>
            <a:endParaRPr lang="en-US" dirty="0"/>
          </a:p>
        </p:txBody>
      </p:sp>
      <p:pic>
        <p:nvPicPr>
          <p:cNvPr id="5" name="그림 4"/>
          <p:cNvPicPr>
            <a:picLocks noChangeAspect="1"/>
          </p:cNvPicPr>
          <p:nvPr/>
        </p:nvPicPr>
        <p:blipFill>
          <a:blip r:embed="rId3"/>
          <a:stretch>
            <a:fillRect/>
          </a:stretch>
        </p:blipFill>
        <p:spPr>
          <a:xfrm>
            <a:off x="1105083" y="1285676"/>
            <a:ext cx="5748094" cy="1052343"/>
          </a:xfrm>
          <a:prstGeom prst="rect">
            <a:avLst/>
          </a:prstGeom>
        </p:spPr>
      </p:pic>
      <p:sp>
        <p:nvSpPr>
          <p:cNvPr id="6" name="TextBox 5"/>
          <p:cNvSpPr txBox="1"/>
          <p:nvPr/>
        </p:nvSpPr>
        <p:spPr>
          <a:xfrm>
            <a:off x="533400" y="756917"/>
            <a:ext cx="5625296" cy="461665"/>
          </a:xfrm>
          <a:prstGeom prst="rect">
            <a:avLst/>
          </a:prstGeom>
          <a:noFill/>
        </p:spPr>
        <p:txBody>
          <a:bodyPr wrap="square" rtlCol="0">
            <a:spAutoFit/>
          </a:bodyPr>
          <a:lstStyle/>
          <a:p>
            <a:r>
              <a:rPr lang="en-US" altLang="ko-KR" sz="2400" dirty="0" smtClean="0">
                <a:latin typeface="Arial" panose="020B0604020202020204" pitchFamily="34" charset="0"/>
                <a:cs typeface="Arial" panose="020B0604020202020204" pitchFamily="34" charset="0"/>
              </a:rPr>
              <a:t>Rendering equation</a:t>
            </a:r>
            <a:endParaRPr lang="ko-KR" altLang="en-US" sz="2400" i="1" dirty="0">
              <a:latin typeface="Arial" panose="020B0604020202020204" pitchFamily="34" charset="0"/>
              <a:cs typeface="Arial" panose="020B0604020202020204" pitchFamily="34" charset="0"/>
            </a:endParaRPr>
          </a:p>
        </p:txBody>
      </p:sp>
      <p:sp>
        <p:nvSpPr>
          <p:cNvPr id="7" name="TextBox 6"/>
          <p:cNvSpPr txBox="1"/>
          <p:nvPr/>
        </p:nvSpPr>
        <p:spPr>
          <a:xfrm>
            <a:off x="661468" y="3677646"/>
            <a:ext cx="5625296" cy="461665"/>
          </a:xfrm>
          <a:prstGeom prst="rect">
            <a:avLst/>
          </a:prstGeom>
          <a:noFill/>
        </p:spPr>
        <p:txBody>
          <a:bodyPr wrap="square" rtlCol="0">
            <a:spAutoFit/>
          </a:bodyPr>
          <a:lstStyle/>
          <a:p>
            <a:r>
              <a:rPr lang="en-US" altLang="ko-KR" sz="2400" dirty="0" smtClean="0">
                <a:latin typeface="Arial" panose="020B0604020202020204" pitchFamily="34" charset="0"/>
                <a:cs typeface="Arial" panose="020B0604020202020204" pitchFamily="34" charset="0"/>
              </a:rPr>
              <a:t>Measurement equation (path integral)</a:t>
            </a:r>
            <a:endParaRPr lang="ko-KR" altLang="en-US" sz="2400" i="1" dirty="0">
              <a:latin typeface="Arial" panose="020B0604020202020204" pitchFamily="34" charset="0"/>
              <a:cs typeface="Arial" panose="020B0604020202020204" pitchFamily="34" charset="0"/>
            </a:endParaRPr>
          </a:p>
        </p:txBody>
      </p:sp>
      <p:pic>
        <p:nvPicPr>
          <p:cNvPr id="8" name="그림 7"/>
          <p:cNvPicPr>
            <a:picLocks noChangeAspect="1"/>
          </p:cNvPicPr>
          <p:nvPr/>
        </p:nvPicPr>
        <p:blipFill>
          <a:blip r:embed="rId4"/>
          <a:stretch>
            <a:fillRect/>
          </a:stretch>
        </p:blipFill>
        <p:spPr>
          <a:xfrm>
            <a:off x="1082232" y="4229570"/>
            <a:ext cx="5676418" cy="1958887"/>
          </a:xfrm>
          <a:prstGeom prst="rect">
            <a:avLst/>
          </a:prstGeom>
        </p:spPr>
      </p:pic>
      <p:pic>
        <p:nvPicPr>
          <p:cNvPr id="13" name="그림 12"/>
          <p:cNvPicPr>
            <a:picLocks noChangeAspect="1"/>
          </p:cNvPicPr>
          <p:nvPr/>
        </p:nvPicPr>
        <p:blipFill>
          <a:blip r:embed="rId5"/>
          <a:stretch>
            <a:fillRect/>
          </a:stretch>
        </p:blipFill>
        <p:spPr>
          <a:xfrm>
            <a:off x="1041170" y="2873012"/>
            <a:ext cx="6324600" cy="714375"/>
          </a:xfrm>
          <a:prstGeom prst="rect">
            <a:avLst/>
          </a:prstGeom>
        </p:spPr>
      </p:pic>
      <p:sp>
        <p:nvSpPr>
          <p:cNvPr id="14" name="TextBox 13"/>
          <p:cNvSpPr txBox="1"/>
          <p:nvPr/>
        </p:nvSpPr>
        <p:spPr>
          <a:xfrm>
            <a:off x="661468" y="2321088"/>
            <a:ext cx="5625296" cy="461665"/>
          </a:xfrm>
          <a:prstGeom prst="rect">
            <a:avLst/>
          </a:prstGeom>
          <a:noFill/>
        </p:spPr>
        <p:txBody>
          <a:bodyPr wrap="square" rtlCol="0">
            <a:spAutoFit/>
          </a:bodyPr>
          <a:lstStyle/>
          <a:p>
            <a:r>
              <a:rPr lang="en-US" altLang="ko-KR" sz="2400" dirty="0" smtClean="0">
                <a:latin typeface="Arial" panose="020B0604020202020204" pitchFamily="34" charset="0"/>
                <a:cs typeface="Arial" panose="020B0604020202020204" pitchFamily="34" charset="0"/>
              </a:rPr>
              <a:t>Measurement equation</a:t>
            </a:r>
            <a:endParaRPr lang="ko-KR" altLang="en-US" sz="2400" i="1" dirty="0">
              <a:latin typeface="Arial" panose="020B0604020202020204" pitchFamily="34" charset="0"/>
              <a:cs typeface="Arial" panose="020B0604020202020204" pitchFamily="34" charset="0"/>
            </a:endParaRPr>
          </a:p>
        </p:txBody>
      </p:sp>
      <p:sp>
        <p:nvSpPr>
          <p:cNvPr id="15" name="직사각형 14"/>
          <p:cNvSpPr/>
          <p:nvPr/>
        </p:nvSpPr>
        <p:spPr>
          <a:xfrm>
            <a:off x="3680749" y="2986268"/>
            <a:ext cx="1030147" cy="451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아래쪽 화살표 15"/>
          <p:cNvSpPr/>
          <p:nvPr/>
        </p:nvSpPr>
        <p:spPr>
          <a:xfrm>
            <a:off x="6158696" y="3587387"/>
            <a:ext cx="694481" cy="771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4864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Measurement function</a:t>
            </a:r>
            <a:endParaRPr lang="ko-KR" altLang="en-US" dirty="0"/>
          </a:p>
        </p:txBody>
      </p:sp>
      <p:sp>
        <p:nvSpPr>
          <p:cNvPr id="3" name="슬라이드 번호 개체 틀 2"/>
          <p:cNvSpPr>
            <a:spLocks noGrp="1"/>
          </p:cNvSpPr>
          <p:nvPr>
            <p:ph type="sldNum" sz="quarter" idx="12"/>
          </p:nvPr>
        </p:nvSpPr>
        <p:spPr/>
        <p:txBody>
          <a:bodyPr/>
          <a:lstStyle/>
          <a:p>
            <a:fld id="{85C791AB-5422-4261-9867-54A901418CCF}" type="slidenum">
              <a:rPr lang="en-US" smtClean="0"/>
              <a:t>9</a:t>
            </a:fld>
            <a:endParaRPr lang="en-US" dirty="0"/>
          </a:p>
        </p:txBody>
      </p:sp>
      <p:pic>
        <p:nvPicPr>
          <p:cNvPr id="5" name="그림 4"/>
          <p:cNvPicPr>
            <a:picLocks noChangeAspect="1"/>
          </p:cNvPicPr>
          <p:nvPr/>
        </p:nvPicPr>
        <p:blipFill>
          <a:blip r:embed="rId3"/>
          <a:stretch>
            <a:fillRect/>
          </a:stretch>
        </p:blipFill>
        <p:spPr>
          <a:xfrm>
            <a:off x="3074947" y="2998142"/>
            <a:ext cx="3171834" cy="1114787"/>
          </a:xfrm>
          <a:prstGeom prst="rect">
            <a:avLst/>
          </a:prstGeom>
        </p:spPr>
      </p:pic>
      <p:pic>
        <p:nvPicPr>
          <p:cNvPr id="6" name="그림 5"/>
          <p:cNvPicPr>
            <a:picLocks noChangeAspect="1"/>
          </p:cNvPicPr>
          <p:nvPr/>
        </p:nvPicPr>
        <p:blipFill>
          <a:blip r:embed="rId4"/>
          <a:stretch>
            <a:fillRect/>
          </a:stretch>
        </p:blipFill>
        <p:spPr>
          <a:xfrm>
            <a:off x="1340551" y="4624049"/>
            <a:ext cx="7294161" cy="680963"/>
          </a:xfrm>
          <a:prstGeom prst="rect">
            <a:avLst/>
          </a:prstGeom>
        </p:spPr>
      </p:pic>
      <p:pic>
        <p:nvPicPr>
          <p:cNvPr id="7" name="그림 6"/>
          <p:cNvPicPr>
            <a:picLocks noChangeAspect="1"/>
          </p:cNvPicPr>
          <p:nvPr/>
        </p:nvPicPr>
        <p:blipFill>
          <a:blip r:embed="rId5"/>
          <a:stretch>
            <a:fillRect/>
          </a:stretch>
        </p:blipFill>
        <p:spPr>
          <a:xfrm>
            <a:off x="2116587" y="4168301"/>
            <a:ext cx="5417994" cy="635785"/>
          </a:xfrm>
          <a:prstGeom prst="rect">
            <a:avLst/>
          </a:prstGeom>
        </p:spPr>
      </p:pic>
      <p:pic>
        <p:nvPicPr>
          <p:cNvPr id="8" name="그림 7"/>
          <p:cNvPicPr>
            <a:picLocks noChangeAspect="1"/>
          </p:cNvPicPr>
          <p:nvPr/>
        </p:nvPicPr>
        <p:blipFill>
          <a:blip r:embed="rId6"/>
          <a:stretch>
            <a:fillRect/>
          </a:stretch>
        </p:blipFill>
        <p:spPr>
          <a:xfrm>
            <a:off x="5283949" y="3932236"/>
            <a:ext cx="2304959" cy="386306"/>
          </a:xfrm>
          <a:prstGeom prst="rect">
            <a:avLst/>
          </a:prstGeom>
        </p:spPr>
      </p:pic>
      <p:pic>
        <p:nvPicPr>
          <p:cNvPr id="9" name="그림 8"/>
          <p:cNvPicPr>
            <a:picLocks noChangeAspect="1"/>
          </p:cNvPicPr>
          <p:nvPr/>
        </p:nvPicPr>
        <p:blipFill>
          <a:blip r:embed="rId7"/>
          <a:stretch>
            <a:fillRect/>
          </a:stretch>
        </p:blipFill>
        <p:spPr>
          <a:xfrm>
            <a:off x="1822655" y="824600"/>
            <a:ext cx="5676418" cy="1958887"/>
          </a:xfrm>
          <a:prstGeom prst="rect">
            <a:avLst/>
          </a:prstGeom>
        </p:spPr>
      </p:pic>
      <p:sp>
        <p:nvSpPr>
          <p:cNvPr id="10" name="아래쪽 화살표 9"/>
          <p:cNvSpPr/>
          <p:nvPr/>
        </p:nvSpPr>
        <p:spPr>
          <a:xfrm>
            <a:off x="4478344" y="2441228"/>
            <a:ext cx="694481" cy="771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a:xfrm>
            <a:off x="782071" y="4782293"/>
            <a:ext cx="5625296" cy="461665"/>
          </a:xfrm>
          <a:prstGeom prst="rect">
            <a:avLst/>
          </a:prstGeom>
          <a:noFill/>
        </p:spPr>
        <p:txBody>
          <a:bodyPr wrap="square" rtlCol="0">
            <a:spAutoFit/>
          </a:bodyPr>
          <a:lstStyle/>
          <a:p>
            <a:r>
              <a:rPr lang="en-US" altLang="ko-KR" sz="2400" dirty="0" smtClean="0">
                <a:latin typeface="Arial" panose="020B0604020202020204" pitchFamily="34" charset="0"/>
                <a:cs typeface="Arial" panose="020B0604020202020204" pitchFamily="34" charset="0"/>
              </a:rPr>
              <a:t>Ex) </a:t>
            </a:r>
            <a:endParaRPr lang="ko-KR" altLang="en-US" sz="2400" i="1" dirty="0">
              <a:latin typeface="Arial" panose="020B0604020202020204" pitchFamily="34" charset="0"/>
              <a:cs typeface="Arial" panose="020B0604020202020204" pitchFamily="34" charset="0"/>
            </a:endParaRPr>
          </a:p>
        </p:txBody>
      </p:sp>
      <p:sp>
        <p:nvSpPr>
          <p:cNvPr id="13" name="직사각형 12"/>
          <p:cNvSpPr/>
          <p:nvPr/>
        </p:nvSpPr>
        <p:spPr>
          <a:xfrm>
            <a:off x="4478344" y="3362793"/>
            <a:ext cx="805605" cy="451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4" name="그림 13"/>
          <p:cNvPicPr>
            <a:picLocks noChangeAspect="1"/>
          </p:cNvPicPr>
          <p:nvPr/>
        </p:nvPicPr>
        <p:blipFill>
          <a:blip r:embed="rId8"/>
          <a:stretch>
            <a:fillRect/>
          </a:stretch>
        </p:blipFill>
        <p:spPr>
          <a:xfrm>
            <a:off x="2427916" y="5441992"/>
            <a:ext cx="4465895" cy="1279485"/>
          </a:xfrm>
          <a:prstGeom prst="rect">
            <a:avLst/>
          </a:prstGeom>
        </p:spPr>
      </p:pic>
    </p:spTree>
    <p:extLst>
      <p:ext uri="{BB962C8B-B14F-4D97-AF65-F5344CB8AC3E}">
        <p14:creationId xmlns:p14="http://schemas.microsoft.com/office/powerpoint/2010/main" val="2045643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jlab2016" id="{61869CD5-0AF4-4EDE-B153-72EE378CE51D}" vid="{8FC304ED-8B88-43E0-9B3A-2E3EA7D02A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jlab2016</Template>
  <TotalTime>26104</TotalTime>
  <Words>1090</Words>
  <Application>Microsoft Office PowerPoint</Application>
  <PresentationFormat>화면 슬라이드 쇼(4:3)</PresentationFormat>
  <Paragraphs>137</Paragraphs>
  <Slides>25</Slides>
  <Notes>12</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25</vt:i4>
      </vt:variant>
    </vt:vector>
  </HeadingPairs>
  <TitlesOfParts>
    <vt:vector size="33" baseType="lpstr">
      <vt:lpstr>맑은 고딕</vt:lpstr>
      <vt:lpstr>Arial</vt:lpstr>
      <vt:lpstr>Calibri</vt:lpstr>
      <vt:lpstr>Cambria</vt:lpstr>
      <vt:lpstr>Cambria Math</vt:lpstr>
      <vt:lpstr>Times New Roman</vt:lpstr>
      <vt:lpstr>Wingdings</vt:lpstr>
      <vt:lpstr>jlab2016</vt:lpstr>
      <vt:lpstr>MLT using inverse mappings</vt:lpstr>
      <vt:lpstr>Review</vt:lpstr>
      <vt:lpstr>Decomposition tracking</vt:lpstr>
      <vt:lpstr>PowerPoint 프레젠테이션</vt:lpstr>
      <vt:lpstr>Contents</vt:lpstr>
      <vt:lpstr>Introduction</vt:lpstr>
      <vt:lpstr>Light path</vt:lpstr>
      <vt:lpstr>Measurement function</vt:lpstr>
      <vt:lpstr>Measurement function</vt:lpstr>
      <vt:lpstr>Primary sample space MLT</vt:lpstr>
      <vt:lpstr>Primary sample space MLT</vt:lpstr>
      <vt:lpstr>Multiplexed MLT</vt:lpstr>
      <vt:lpstr>Reversible Jump Metropolis Light Transport Using Inverse Mappings </vt:lpstr>
      <vt:lpstr>Limitation of PSSMLT</vt:lpstr>
      <vt:lpstr>Limitation of PSSMLT</vt:lpstr>
      <vt:lpstr>Reverse Jump</vt:lpstr>
      <vt:lpstr>Reverse Jump</vt:lpstr>
      <vt:lpstr>RJMLT algorithm</vt:lpstr>
      <vt:lpstr>Result: acceptance rate</vt:lpstr>
      <vt:lpstr>Result: average MSE</vt:lpstr>
      <vt:lpstr>Charted Metropolis Light Transport</vt:lpstr>
      <vt:lpstr>Sampling chart</vt:lpstr>
      <vt:lpstr>Result: RMSE </vt:lpstr>
      <vt:lpstr>Result: Living Room</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Min Seok Jang</dc:creator>
  <cp:lastModifiedBy>박 주호</cp:lastModifiedBy>
  <cp:revision>218</cp:revision>
  <cp:lastPrinted>2018-08-10T07:35:25Z</cp:lastPrinted>
  <dcterms:created xsi:type="dcterms:W3CDTF">2016-08-11T06:08:42Z</dcterms:created>
  <dcterms:modified xsi:type="dcterms:W3CDTF">2019-04-29T19:18:07Z</dcterms:modified>
</cp:coreProperties>
</file>