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97" r:id="rId2"/>
    <p:sldId id="490" r:id="rId3"/>
    <p:sldId id="517" r:id="rId4"/>
    <p:sldId id="487" r:id="rId5"/>
    <p:sldId id="492" r:id="rId6"/>
    <p:sldId id="488" r:id="rId7"/>
    <p:sldId id="491" r:id="rId8"/>
    <p:sldId id="493" r:id="rId9"/>
    <p:sldId id="494" r:id="rId10"/>
    <p:sldId id="495" r:id="rId11"/>
    <p:sldId id="499" r:id="rId12"/>
    <p:sldId id="500" r:id="rId13"/>
    <p:sldId id="501" r:id="rId14"/>
    <p:sldId id="502" r:id="rId15"/>
    <p:sldId id="503" r:id="rId16"/>
    <p:sldId id="504" r:id="rId17"/>
    <p:sldId id="505" r:id="rId18"/>
    <p:sldId id="506" r:id="rId19"/>
    <p:sldId id="507" r:id="rId20"/>
    <p:sldId id="508" r:id="rId21"/>
    <p:sldId id="510" r:id="rId22"/>
    <p:sldId id="516" r:id="rId23"/>
    <p:sldId id="521" r:id="rId24"/>
  </p:sldIdLst>
  <p:sldSz cx="9144000" cy="6858000" type="screen4x3"/>
  <p:notesSz cx="6858000" cy="919956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ECFF"/>
    <a:srgbClr val="CCCCFF"/>
    <a:srgbClr val="99CCFF"/>
    <a:srgbClr val="0000FF"/>
    <a:srgbClr val="00FFFF"/>
    <a:srgbClr val="EA8B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82809" autoAdjust="0"/>
  </p:normalViewPr>
  <p:slideViewPr>
    <p:cSldViewPr snapToGrid="0" snapToObjects="1">
      <p:cViewPr varScale="1">
        <p:scale>
          <a:sx n="92" d="100"/>
          <a:sy n="92" d="100"/>
        </p:scale>
        <p:origin x="2328" y="78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038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289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42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68800"/>
            <a:ext cx="5030787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843" tIns="47921" rIns="95843" bIns="47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1" name="Rectangle 3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38238" y="695325"/>
            <a:ext cx="4583112" cy="3436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484098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ko-KR" smtClean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649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526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21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49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15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420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1092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471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44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234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18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57818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0807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1400">
                <a:ea typeface="굴림" panose="020B0600000101010101" pitchFamily="50" charset="-127"/>
              </a:rPr>
              <a:t> </a:t>
            </a:r>
            <a:fld id="{AB11F406-C2B2-4A67-B256-9186BA528216}" type="slidenum">
              <a:rPr lang="en-US" altLang="ko-KR" sz="1400">
                <a:ea typeface="굴림" panose="020B0600000101010101" pitchFamily="50" charset="-127"/>
              </a:rPr>
              <a:pPr algn="l"/>
              <a:t>‹#›</a:t>
            </a:fld>
            <a:endParaRPr lang="en-US" altLang="ko-KR" sz="1400">
              <a:ea typeface="굴림" panose="020B0600000101010101" pitchFamily="50" charset="-127"/>
            </a:endParaRPr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419100" y="1250950"/>
            <a:ext cx="8305800" cy="196850"/>
            <a:chOff x="264" y="788"/>
            <a:chExt cx="5232" cy="124"/>
          </a:xfrm>
        </p:grpSpPr>
        <p:sp>
          <p:nvSpPr>
            <p:cNvPr id="1031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ko-KR" altLang="en-US">
                <a:ea typeface="굴림" panose="020B0600000101010101" pitchFamily="50" charset="-127"/>
              </a:endParaRPr>
            </a:p>
          </p:txBody>
        </p:sp>
        <p:sp>
          <p:nvSpPr>
            <p:cNvPr id="1032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ko-KR" altLang="en-US">
                <a:ea typeface="굴림" panose="020B0600000101010101" pitchFamily="50" charset="-127"/>
              </a:endParaRPr>
            </a:p>
          </p:txBody>
        </p:sp>
      </p:grpSp>
      <p:pic>
        <p:nvPicPr>
          <p:cNvPr id="1030" name="Picture 12" descr="KAIST-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mbree.github.io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cs482.fall.2015@gmail.co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oah.kaist.ac.kr/course/CS48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mailto:byungyoonc@gmail.com" TargetMode="External"/><Relationship Id="rId4" Type="http://schemas.openxmlformats.org/officeDocument/2006/relationships/hyperlink" Target="mailto:nedsociety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cuda-download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make.org/downloa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PA1 - Specification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Goal</a:t>
            </a:r>
          </a:p>
          <a:p>
            <a:pPr lvl="1"/>
            <a:r>
              <a:rPr lang="en-US" altLang="ko-KR" dirty="0" smtClean="0"/>
              <a:t>T</a:t>
            </a:r>
            <a:r>
              <a:rPr lang="en-US" altLang="ko-KR" dirty="0" smtClean="0"/>
              <a:t>o see how modern graphics engine and application works</a:t>
            </a:r>
          </a:p>
          <a:p>
            <a:endParaRPr lang="en-US" altLang="ko-KR" dirty="0"/>
          </a:p>
          <a:p>
            <a:r>
              <a:rPr lang="en-US" altLang="ko-KR" dirty="0" smtClean="0"/>
              <a:t>Objective</a:t>
            </a:r>
          </a:p>
          <a:p>
            <a:pPr lvl="1"/>
            <a:r>
              <a:rPr lang="en-US" altLang="ko-KR" dirty="0" smtClean="0"/>
              <a:t>Compile and run samples from a modern ray tracing engine</a:t>
            </a:r>
          </a:p>
          <a:p>
            <a:pPr lvl="1"/>
            <a:r>
              <a:rPr lang="en-US" altLang="ko-KR" dirty="0" smtClean="0"/>
              <a:t>Send screenshots of </a:t>
            </a:r>
            <a:r>
              <a:rPr lang="en-US" altLang="ko-KR" u="sng" dirty="0" smtClean="0"/>
              <a:t>three</a:t>
            </a:r>
            <a:r>
              <a:rPr lang="en-US" altLang="ko-KR" dirty="0" smtClean="0"/>
              <a:t> different samples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Choose </a:t>
            </a:r>
            <a:r>
              <a:rPr lang="en-US" altLang="ko-KR" u="sng" dirty="0" smtClean="0"/>
              <a:t>either one</a:t>
            </a:r>
            <a:r>
              <a:rPr lang="en-US" altLang="ko-KR" dirty="0" smtClean="0"/>
              <a:t> of following:</a:t>
            </a:r>
          </a:p>
          <a:p>
            <a:pPr lvl="1"/>
            <a:r>
              <a:rPr lang="en-US" altLang="ko-KR" dirty="0" err="1" smtClean="0"/>
              <a:t>OptiX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Embree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0056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OptiX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126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u="sng" dirty="0" smtClean="0">
                <a:ea typeface="굴림" panose="020B0600000101010101" pitchFamily="50" charset="-127"/>
              </a:rPr>
              <a:t>PA1 (</a:t>
            </a:r>
            <a:r>
              <a:rPr lang="en-US" altLang="ko-KR" u="sng" dirty="0" err="1" smtClean="0">
                <a:ea typeface="굴림" panose="020B0600000101010101" pitchFamily="50" charset="-127"/>
              </a:rPr>
              <a:t>OptiX</a:t>
            </a:r>
            <a:r>
              <a:rPr lang="en-US" altLang="ko-KR" u="sng" dirty="0" smtClean="0">
                <a:ea typeface="굴림" panose="020B0600000101010101" pitchFamily="50" charset="-127"/>
              </a:rPr>
              <a:t>)</a:t>
            </a:r>
            <a:br>
              <a:rPr lang="en-US" altLang="ko-KR" u="sng" dirty="0" smtClean="0">
                <a:ea typeface="굴림" panose="020B0600000101010101" pitchFamily="50" charset="-127"/>
              </a:rPr>
            </a:br>
            <a:r>
              <a:rPr lang="en-US" altLang="ko-KR" u="sng" dirty="0" smtClean="0">
                <a:ea typeface="굴림" panose="020B0600000101010101" pitchFamily="50" charset="-127"/>
              </a:rPr>
              <a:t>Submit 3 </a:t>
            </a:r>
            <a:r>
              <a:rPr lang="en-US" altLang="ko-KR" u="sng" dirty="0" smtClean="0">
                <a:ea typeface="굴림" panose="020B0600000101010101" pitchFamily="50" charset="-127"/>
              </a:rPr>
              <a:t>screenshots of </a:t>
            </a:r>
            <a:r>
              <a:rPr lang="en-US" altLang="ko-KR" u="sng" dirty="0" smtClean="0">
                <a:ea typeface="굴림" panose="020B0600000101010101" pitchFamily="50" charset="-127"/>
              </a:rPr>
              <a:t>different projects</a:t>
            </a:r>
            <a:endParaRPr lang="en-US" altLang="ko-KR" u="sng" dirty="0" smtClean="0">
              <a:ea typeface="굴림" panose="020B0600000101010101" pitchFamily="50" charset="-127"/>
            </a:endParaRP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Example: </a:t>
            </a:r>
            <a:r>
              <a:rPr lang="en-US" altLang="ko-KR" dirty="0" err="1" smtClean="0">
                <a:ea typeface="굴림" panose="020B0600000101010101" pitchFamily="50" charset="-127"/>
              </a:rPr>
              <a:t>path_tracer</a:t>
            </a:r>
            <a:r>
              <a:rPr lang="en-US" altLang="ko-KR" dirty="0" smtClean="0">
                <a:ea typeface="굴림" panose="020B0600000101010101" pitchFamily="50" charset="-127"/>
              </a:rPr>
              <a:t>, ocean, cook</a:t>
            </a:r>
            <a:endParaRPr lang="ko-KR" altLang="en-US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en-US" altLang="ko-KR" dirty="0" smtClean="0">
                <a:ea typeface="굴림" panose="020B0600000101010101" pitchFamily="50" charset="-127"/>
              </a:rPr>
              <a:t>Also, take a look at codes for</a:t>
            </a:r>
            <a:br>
              <a:rPr lang="en-US" altLang="ko-KR" dirty="0" smtClean="0">
                <a:ea typeface="굴림" panose="020B0600000101010101" pitchFamily="50" charset="-127"/>
              </a:rPr>
            </a:br>
            <a:r>
              <a:rPr lang="en-US" altLang="ko-KR" dirty="0" smtClean="0">
                <a:ea typeface="굴림" panose="020B0600000101010101" pitchFamily="50" charset="-127"/>
              </a:rPr>
              <a:t>simple projects to learn how they works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sample1~8, tutorial, </a:t>
            </a:r>
            <a:r>
              <a:rPr lang="en-US" altLang="ko-KR" dirty="0" err="1" smtClean="0">
                <a:ea typeface="굴림" panose="020B0600000101010101" pitchFamily="50" charset="-127"/>
              </a:rPr>
              <a:t>whitted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pPr lvl="1"/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</p:txBody>
      </p:sp>
      <p:pic>
        <p:nvPicPr>
          <p:cNvPr id="11268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4386263"/>
            <a:ext cx="26162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4386263"/>
            <a:ext cx="29337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86263"/>
            <a:ext cx="19399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07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Intel Embree Ray Tracing Kernel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Intel’s ray tracing kernel optimized for Intel processors</a:t>
            </a:r>
            <a:endParaRPr lang="ko-KR" altLang="en-US" u="sng" smtClean="0">
              <a:ea typeface="굴림" panose="020B0600000101010101" pitchFamily="50" charset="-127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-149225" y="5842000"/>
            <a:ext cx="945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000" b="0">
                <a:latin typeface="Arial" panose="020B0604020202020204" pitchFamily="34" charset="0"/>
                <a:ea typeface="굴림" panose="020B0600000101010101" pitchFamily="50" charset="-127"/>
              </a:rPr>
              <a:t>A commercial renderer “Corona” is built upon Embree kernel</a:t>
            </a:r>
            <a:endParaRPr lang="ko-KR" altLang="en-US" sz="2000" b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3077" name="Picture 7" descr="Jakub_Cech.png (1600×106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5" b="15961"/>
          <a:stretch>
            <a:fillRect/>
          </a:stretch>
        </p:blipFill>
        <p:spPr bwMode="auto">
          <a:xfrm>
            <a:off x="419100" y="2871788"/>
            <a:ext cx="82804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2841625"/>
            <a:ext cx="2813050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sz="1800" dirty="0" err="1">
                <a:solidFill>
                  <a:srgbClr val="222222"/>
                </a:solidFill>
                <a:ea typeface="ＭＳ Ｐゴシック" panose="020B0600070205080204" pitchFamily="34" charset="-128"/>
              </a:rPr>
              <a:t>tineKhome</a:t>
            </a:r>
            <a:r>
              <a:rPr lang="en-US" altLang="ja-JP" sz="1800" dirty="0">
                <a:solidFill>
                  <a:srgbClr val="222222"/>
                </a:solidFill>
                <a:ea typeface="ＭＳ Ｐゴシック" panose="020B0600070205080204" pitchFamily="34" charset="-128"/>
              </a:rPr>
              <a:t> by </a:t>
            </a:r>
            <a:r>
              <a:rPr lang="en-US" altLang="ja-JP" sz="1800" dirty="0" err="1">
                <a:solidFill>
                  <a:srgbClr val="222222"/>
                </a:solidFill>
                <a:ea typeface="ＭＳ Ｐゴシック" panose="020B0600070205080204" pitchFamily="34" charset="-128"/>
              </a:rPr>
              <a:t>JakubCech</a:t>
            </a:r>
            <a:endParaRPr lang="ja-JP" altLang="en-US" sz="1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8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409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Installing Embree Binary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Access </a:t>
            </a:r>
            <a:r>
              <a:rPr lang="en-US" altLang="ko-KR" smtClean="0">
                <a:ea typeface="굴림" panose="020B0600000101010101" pitchFamily="50" charset="-127"/>
                <a:hlinkClick r:id="rId2"/>
              </a:rPr>
              <a:t>https://embree.github.io/</a:t>
            </a:r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41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2424113"/>
            <a:ext cx="65817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67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5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587500"/>
            <a:ext cx="60420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eft Brace 4"/>
          <p:cNvSpPr>
            <a:spLocks/>
          </p:cNvSpPr>
          <p:nvPr/>
        </p:nvSpPr>
        <p:spPr bwMode="auto">
          <a:xfrm>
            <a:off x="1243013" y="2265363"/>
            <a:ext cx="207962" cy="3300412"/>
          </a:xfrm>
          <a:prstGeom prst="leftBrace">
            <a:avLst>
              <a:gd name="adj1" fmla="val 8376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139700" y="2946400"/>
            <a:ext cx="10588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Binary</a:t>
            </a:r>
          </a:p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 for</a:t>
            </a:r>
          </a:p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Win/</a:t>
            </a:r>
          </a:p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Linux/</a:t>
            </a:r>
          </a:p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Mac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5126" name="Left Brace 6"/>
          <p:cNvSpPr>
            <a:spLocks/>
          </p:cNvSpPr>
          <p:nvPr/>
        </p:nvSpPr>
        <p:spPr bwMode="auto">
          <a:xfrm>
            <a:off x="1243013" y="5684838"/>
            <a:ext cx="207962" cy="715962"/>
          </a:xfrm>
          <a:prstGeom prst="leftBrace">
            <a:avLst>
              <a:gd name="adj1" fmla="val 8368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560388" y="5772150"/>
            <a:ext cx="595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ja-JP">
                <a:ea typeface="ＭＳ Ｐゴシック" panose="020B0600070205080204" pitchFamily="34" charset="-128"/>
              </a:rPr>
              <a:t>src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429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14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Installing Embree Binary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Select all of the component for the walkthrough</a:t>
            </a: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901950"/>
            <a:ext cx="54387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5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17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Embree Binary Directory Tree</a:t>
            </a:r>
          </a:p>
        </p:txBody>
      </p:sp>
      <p:pic>
        <p:nvPicPr>
          <p:cNvPr id="717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2390775"/>
            <a:ext cx="2801937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eft Brace 3"/>
          <p:cNvSpPr>
            <a:spLocks/>
          </p:cNvSpPr>
          <p:nvPr/>
        </p:nvSpPr>
        <p:spPr bwMode="auto">
          <a:xfrm>
            <a:off x="3875088" y="3209925"/>
            <a:ext cx="179387" cy="736600"/>
          </a:xfrm>
          <a:prstGeom prst="leftBrace">
            <a:avLst>
              <a:gd name="adj1" fmla="val 8326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7174" name="TextBox 4"/>
          <p:cNvSpPr txBox="1">
            <a:spLocks noChangeArrowheads="1"/>
          </p:cNvSpPr>
          <p:nvPr/>
        </p:nvSpPr>
        <p:spPr bwMode="auto">
          <a:xfrm>
            <a:off x="2235200" y="3348038"/>
            <a:ext cx="1538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Examples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7175" name="Left Brace 7"/>
          <p:cNvSpPr>
            <a:spLocks/>
          </p:cNvSpPr>
          <p:nvPr/>
        </p:nvSpPr>
        <p:spPr bwMode="auto">
          <a:xfrm>
            <a:off x="3908425" y="4035425"/>
            <a:ext cx="155575" cy="292100"/>
          </a:xfrm>
          <a:prstGeom prst="leftBrace">
            <a:avLst>
              <a:gd name="adj1" fmla="val 8379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7176" name="TextBox 8"/>
          <p:cNvSpPr txBox="1">
            <a:spLocks noChangeArrowheads="1"/>
          </p:cNvSpPr>
          <p:nvPr/>
        </p:nvSpPr>
        <p:spPr bwMode="auto">
          <a:xfrm>
            <a:off x="1362075" y="3914775"/>
            <a:ext cx="2411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Documentations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7177" name="Left Brace 5"/>
          <p:cNvSpPr>
            <a:spLocks/>
          </p:cNvSpPr>
          <p:nvPr/>
        </p:nvSpPr>
        <p:spPr bwMode="auto">
          <a:xfrm>
            <a:off x="3908425" y="4376738"/>
            <a:ext cx="146050" cy="1427162"/>
          </a:xfrm>
          <a:prstGeom prst="leftBrace">
            <a:avLst>
              <a:gd name="adj1" fmla="val 8324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7178" name="TextBox 10"/>
          <p:cNvSpPr txBox="1">
            <a:spLocks noChangeArrowheads="1"/>
          </p:cNvSpPr>
          <p:nvPr/>
        </p:nvSpPr>
        <p:spPr bwMode="auto">
          <a:xfrm>
            <a:off x="1225550" y="4675188"/>
            <a:ext cx="2547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For Development</a:t>
            </a:r>
          </a:p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(include/lib)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2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819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Play with some examples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"/>
          <a:stretch>
            <a:fillRect/>
          </a:stretch>
        </p:blipFill>
        <p:spPr bwMode="auto">
          <a:xfrm>
            <a:off x="1776413" y="2197100"/>
            <a:ext cx="5608637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2339975" y="5803900"/>
            <a:ext cx="4476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en-US" altLang="ja-JP" b="1">
                <a:ea typeface="ＭＳ Ｐゴシック" panose="020B0600070205080204" pitchFamily="34" charset="-128"/>
              </a:rPr>
              <a:t>hair_geometry</a:t>
            </a:r>
            <a:r>
              <a:rPr kumimoji="1" lang="en-US" altLang="ja-JP">
                <a:ea typeface="ＭＳ Ｐゴシック" panose="020B0600070205080204" pitchFamily="34" charset="-128"/>
              </a:rPr>
              <a:t>; look at that fps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90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92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Play with some examples</a:t>
            </a: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1182688" y="5803900"/>
            <a:ext cx="679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en-US" altLang="ja-JP" b="1">
                <a:ea typeface="ＭＳ Ｐゴシック" panose="020B0600070205080204" pitchFamily="34" charset="-128"/>
              </a:rPr>
              <a:t>path_tracer</a:t>
            </a:r>
            <a:r>
              <a:rPr kumimoji="1" lang="en-US" altLang="ja-JP">
                <a:ea typeface="ＭＳ Ｐゴシック" panose="020B0600070205080204" pitchFamily="34" charset="-128"/>
              </a:rPr>
              <a:t>; noise degrades as the time passes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  <p:pic>
        <p:nvPicPr>
          <p:cNvPr id="922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"/>
          <a:stretch>
            <a:fillRect/>
          </a:stretch>
        </p:blipFill>
        <p:spPr bwMode="auto">
          <a:xfrm>
            <a:off x="1085850" y="2200275"/>
            <a:ext cx="34734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"/>
          <a:stretch>
            <a:fillRect/>
          </a:stretch>
        </p:blipFill>
        <p:spPr bwMode="auto">
          <a:xfrm>
            <a:off x="4559300" y="2190750"/>
            <a:ext cx="347345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74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02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Play with some examples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182688" y="5803900"/>
            <a:ext cx="679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en-US" altLang="ja-JP" b="1">
                <a:ea typeface="ＭＳ Ｐゴシック" panose="020B0600070205080204" pitchFamily="34" charset="-128"/>
              </a:rPr>
              <a:t>path_tracer</a:t>
            </a:r>
            <a:r>
              <a:rPr kumimoji="1" lang="en-US" altLang="ja-JP">
                <a:ea typeface="ＭＳ Ｐゴシック" panose="020B0600070205080204" pitchFamily="34" charset="-128"/>
              </a:rPr>
              <a:t>; noise degrades as the time passes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  <p:pic>
        <p:nvPicPr>
          <p:cNvPr id="102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"/>
          <a:stretch>
            <a:fillRect/>
          </a:stretch>
        </p:blipFill>
        <p:spPr bwMode="auto">
          <a:xfrm>
            <a:off x="1085850" y="2200275"/>
            <a:ext cx="34734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>
            <a:fillRect/>
          </a:stretch>
        </p:blipFill>
        <p:spPr bwMode="auto">
          <a:xfrm>
            <a:off x="4559300" y="2200275"/>
            <a:ext cx="347345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8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126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Play with some examples</a:t>
            </a:r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1182688" y="5803900"/>
            <a:ext cx="679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1" lang="en-US" altLang="ja-JP" b="1">
                <a:ea typeface="ＭＳ Ｐゴシック" panose="020B0600070205080204" pitchFamily="34" charset="-128"/>
              </a:rPr>
              <a:t>path_tracer</a:t>
            </a:r>
            <a:r>
              <a:rPr kumimoji="1" lang="en-US" altLang="ja-JP">
                <a:ea typeface="ＭＳ Ｐゴシック" panose="020B0600070205080204" pitchFamily="34" charset="-128"/>
              </a:rPr>
              <a:t>; noise degrades as the time passes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"/>
          <a:stretch>
            <a:fillRect/>
          </a:stretch>
        </p:blipFill>
        <p:spPr bwMode="auto">
          <a:xfrm>
            <a:off x="1085850" y="2200275"/>
            <a:ext cx="34734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>
            <a:fillRect/>
          </a:stretch>
        </p:blipFill>
        <p:spPr bwMode="auto">
          <a:xfrm>
            <a:off x="4559300" y="2200275"/>
            <a:ext cx="347345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/>
          <a:stretch>
            <a:fillRect/>
          </a:stretch>
        </p:blipFill>
        <p:spPr bwMode="auto">
          <a:xfrm>
            <a:off x="4562475" y="2197100"/>
            <a:ext cx="34702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06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OptiX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07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NVIDIA OptiX Ray Tracing Engine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NVIDIA’s ray tracing engine based on CUDA</a:t>
            </a:r>
          </a:p>
          <a:p>
            <a:pPr lvl="1"/>
            <a:r>
              <a:rPr lang="en-US" altLang="ko-KR" u="sng" smtClean="0">
                <a:ea typeface="굴림" panose="020B0600000101010101" pitchFamily="50" charset="-127"/>
              </a:rPr>
              <a:t>Requires NVIDIA GPU to work</a:t>
            </a:r>
            <a:endParaRPr lang="ko-KR" altLang="en-US" u="sng" smtClean="0">
              <a:ea typeface="굴림" panose="020B0600000101010101" pitchFamily="50" charset="-127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-149225" y="5842000"/>
            <a:ext cx="945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sz="2000">
                <a:ea typeface="굴림" panose="020B0600000101010101" pitchFamily="50" charset="-127"/>
              </a:rPr>
              <a:t>NVIDIA’s commercial renderer, Iray, is built upon OptiX Technology</a:t>
            </a:r>
            <a:endParaRPr lang="ko-KR" altLang="en-US" sz="2000">
              <a:ea typeface="굴림" panose="020B0600000101010101" pitchFamily="50" charset="-127"/>
            </a:endParaRPr>
          </a:p>
        </p:txBody>
      </p:sp>
      <p:pic>
        <p:nvPicPr>
          <p:cNvPr id="3077" name="Picture 4" descr="Rendering your Re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2971800"/>
            <a:ext cx="8953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229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Embree Binary Directory Tree</a:t>
            </a: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2390775"/>
            <a:ext cx="2801937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Left Brace 3"/>
          <p:cNvSpPr>
            <a:spLocks/>
          </p:cNvSpPr>
          <p:nvPr/>
        </p:nvSpPr>
        <p:spPr bwMode="auto">
          <a:xfrm>
            <a:off x="3875088" y="3209925"/>
            <a:ext cx="179387" cy="736600"/>
          </a:xfrm>
          <a:prstGeom prst="leftBrace">
            <a:avLst>
              <a:gd name="adj1" fmla="val 8326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2235200" y="3348038"/>
            <a:ext cx="1538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Examples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12295" name="Left Brace 7"/>
          <p:cNvSpPr>
            <a:spLocks/>
          </p:cNvSpPr>
          <p:nvPr/>
        </p:nvSpPr>
        <p:spPr bwMode="auto">
          <a:xfrm>
            <a:off x="3908425" y="4035425"/>
            <a:ext cx="155575" cy="292100"/>
          </a:xfrm>
          <a:prstGeom prst="leftBrace">
            <a:avLst>
              <a:gd name="adj1" fmla="val 8379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1177925" y="3914775"/>
            <a:ext cx="2595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kumimoji="1" lang="en-US" altLang="ja-JP" b="1" u="sng">
                <a:ea typeface="ＭＳ Ｐゴシック" panose="020B0600070205080204" pitchFamily="34" charset="-128"/>
              </a:rPr>
              <a:t>Documentations</a:t>
            </a:r>
            <a:endParaRPr kumimoji="1" lang="ja-JP" altLang="en-US" b="1" u="sng">
              <a:ea typeface="ＭＳ Ｐゴシック" panose="020B0600070205080204" pitchFamily="34" charset="-128"/>
            </a:endParaRPr>
          </a:p>
        </p:txBody>
      </p:sp>
      <p:sp>
        <p:nvSpPr>
          <p:cNvPr id="12297" name="Left Brace 5"/>
          <p:cNvSpPr>
            <a:spLocks/>
          </p:cNvSpPr>
          <p:nvPr/>
        </p:nvSpPr>
        <p:spPr bwMode="auto">
          <a:xfrm>
            <a:off x="3908425" y="4376738"/>
            <a:ext cx="146050" cy="1427162"/>
          </a:xfrm>
          <a:prstGeom prst="leftBrace">
            <a:avLst>
              <a:gd name="adj1" fmla="val 8324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1225550" y="4675188"/>
            <a:ext cx="2547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For Development</a:t>
            </a:r>
          </a:p>
          <a:p>
            <a:pPr algn="r"/>
            <a:r>
              <a:rPr kumimoji="1" lang="en-US" altLang="ja-JP">
                <a:ea typeface="ＭＳ Ｐゴシック" panose="020B0600070205080204" pitchFamily="34" charset="-128"/>
              </a:rPr>
              <a:t>(include/lib)</a:t>
            </a:r>
            <a:endParaRPr kumimoji="1" lang="ja-JP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83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Embree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433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Documentation Contents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How to install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How to compile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API Documentation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Tutorials with Examples</a:t>
            </a:r>
          </a:p>
          <a:p>
            <a:pPr lvl="1"/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en-US" altLang="ko-KR" dirty="0" smtClean="0">
                <a:ea typeface="굴림" panose="020B0600000101010101" pitchFamily="50" charset="-127"/>
              </a:rPr>
              <a:t>Read it thoroughly!</a:t>
            </a:r>
          </a:p>
        </p:txBody>
      </p:sp>
    </p:spTree>
    <p:extLst>
      <p:ext uri="{BB962C8B-B14F-4D97-AF65-F5344CB8AC3E}">
        <p14:creationId xmlns:p14="http://schemas.microsoft.com/office/powerpoint/2010/main" val="28264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PA1 – Submission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Submit to the following mail</a:t>
            </a:r>
          </a:p>
          <a:p>
            <a:pPr lvl="1"/>
            <a:r>
              <a:rPr lang="en-US" altLang="ko-KR" dirty="0" smtClean="0">
                <a:hlinkClick r:id="rId2"/>
              </a:rPr>
              <a:t>cs482.fall.2015@gmail.com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Title should start with [PA1] &lt;ID&gt; </a:t>
            </a:r>
            <a:r>
              <a:rPr lang="en-US" altLang="ko-KR" dirty="0" smtClean="0"/>
              <a:t>&lt;Name&gt;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E.g., [PA1] </a:t>
            </a:r>
            <a:r>
              <a:rPr lang="en-US" altLang="ko-KR" dirty="0" smtClean="0"/>
              <a:t>20151234 </a:t>
            </a:r>
            <a:r>
              <a:rPr lang="en-US" altLang="ko-KR" dirty="0" smtClean="0"/>
              <a:t>Hong </a:t>
            </a:r>
            <a:r>
              <a:rPr lang="en-US" altLang="ko-KR" dirty="0" err="1" smtClean="0"/>
              <a:t>GilDong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Your submission should include following:</a:t>
            </a:r>
          </a:p>
          <a:p>
            <a:pPr lvl="1"/>
            <a:r>
              <a:rPr lang="en-US" altLang="ko-KR" dirty="0" smtClean="0"/>
              <a:t>The name of the engine</a:t>
            </a:r>
          </a:p>
          <a:p>
            <a:pPr lvl="1"/>
            <a:r>
              <a:rPr lang="en-US" altLang="ko-KR" dirty="0" smtClean="0"/>
              <a:t>The name of </a:t>
            </a:r>
            <a:r>
              <a:rPr lang="en-US" altLang="ko-KR" u="sng" dirty="0" smtClean="0"/>
              <a:t>three</a:t>
            </a:r>
            <a:r>
              <a:rPr lang="en-US" altLang="ko-KR" dirty="0" smtClean="0"/>
              <a:t> samples you have chosen</a:t>
            </a:r>
          </a:p>
          <a:p>
            <a:pPr lvl="1"/>
            <a:r>
              <a:rPr lang="en-US" altLang="ko-KR" dirty="0" smtClean="0"/>
              <a:t>Screenshots of three samples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Submit them directly in the mail content,</a:t>
            </a:r>
            <a:br>
              <a:rPr lang="en-US" altLang="ko-KR" dirty="0" smtClean="0"/>
            </a:br>
            <a:r>
              <a:rPr lang="en-US" altLang="ko-KR" dirty="0" smtClean="0"/>
              <a:t>or via PDF </a:t>
            </a:r>
            <a:r>
              <a:rPr lang="en-US" altLang="ko-KR" dirty="0" smtClean="0"/>
              <a:t>attachment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6271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PA1 – Questions?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Have a question?</a:t>
            </a:r>
          </a:p>
          <a:p>
            <a:pPr lvl="1"/>
            <a:r>
              <a:rPr lang="en-US" altLang="ko-KR" dirty="0" smtClean="0"/>
              <a:t>Post it on a Noah board</a:t>
            </a:r>
            <a:br>
              <a:rPr lang="en-US" altLang="ko-KR" dirty="0" smtClean="0"/>
            </a:br>
            <a:r>
              <a:rPr lang="en-US" altLang="ko-KR" dirty="0" smtClean="0">
                <a:hlinkClick r:id="rId3"/>
              </a:rPr>
              <a:t>http://noah.kaist.ac.kr/course/CS482</a:t>
            </a:r>
            <a:endParaRPr lang="en-US" altLang="ko-KR" dirty="0" smtClean="0">
              <a:ea typeface="굴림" panose="020B0600000101010101" pitchFamily="50" charset="-127"/>
            </a:endParaRPr>
          </a:p>
          <a:p>
            <a:pPr lvl="1"/>
            <a:endParaRPr lang="en-US" altLang="ko-KR" dirty="0" smtClean="0">
              <a:ea typeface="굴림" panose="020B0600000101010101" pitchFamily="50" charset="-127"/>
            </a:endParaRPr>
          </a:p>
          <a:p>
            <a:pPr lvl="1"/>
            <a:endParaRPr lang="en-US" altLang="ko-KR" dirty="0">
              <a:ea typeface="굴림" panose="020B0600000101010101" pitchFamily="50" charset="-127"/>
            </a:endParaRPr>
          </a:p>
          <a:p>
            <a:pPr lvl="1"/>
            <a:endParaRPr lang="en-US" altLang="ko-KR" dirty="0" smtClean="0">
              <a:ea typeface="굴림" panose="020B0600000101010101" pitchFamily="50" charset="-127"/>
            </a:endParaRPr>
          </a:p>
          <a:p>
            <a:pPr lvl="8"/>
            <a:endParaRPr lang="en-US" altLang="ko-KR" dirty="0" smtClean="0">
              <a:ea typeface="굴림" panose="020B0600000101010101" pitchFamily="50" charset="-127"/>
            </a:endParaRPr>
          </a:p>
          <a:p>
            <a:pPr lvl="8"/>
            <a:endParaRPr lang="en-US" altLang="ko-KR" dirty="0" smtClean="0">
              <a:ea typeface="굴림" panose="020B0600000101010101" pitchFamily="50" charset="-127"/>
            </a:endParaRP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Or send mail to TA’s</a:t>
            </a:r>
          </a:p>
          <a:p>
            <a:pPr lvl="2"/>
            <a:r>
              <a:rPr lang="en-US" altLang="ko-KR" dirty="0" smtClean="0">
                <a:hlinkClick r:id="rId4"/>
              </a:rPr>
              <a:t>nedsociety@gmail.com</a:t>
            </a:r>
            <a:endParaRPr lang="en-US" altLang="ko-KR" dirty="0" smtClean="0"/>
          </a:p>
          <a:p>
            <a:pPr lvl="2"/>
            <a:r>
              <a:rPr lang="en-US" altLang="ko-KR" dirty="0" smtClean="0">
                <a:hlinkClick r:id="rId5"/>
              </a:rPr>
              <a:t>byungyoonc@gmail.com</a:t>
            </a:r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Good Luck!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23367"/>
          <a:stretch/>
        </p:blipFill>
        <p:spPr bwMode="auto">
          <a:xfrm>
            <a:off x="1497013" y="2774372"/>
            <a:ext cx="6162675" cy="16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9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PA1 – Playing with </a:t>
            </a:r>
            <a:r>
              <a:rPr lang="en-US" altLang="ko-KR" dirty="0" err="1" smtClean="0"/>
              <a:t>OptiX</a:t>
            </a:r>
            <a:endParaRPr lang="ko-KR" altLang="en-US" dirty="0"/>
          </a:p>
        </p:txBody>
      </p:sp>
      <p:pic>
        <p:nvPicPr>
          <p:cNvPr id="4" name="Desktop 2015.09.03 - 09.46.06.35.DV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68" t="1412" r="2158" b="2263"/>
          <a:stretch/>
        </p:blipFill>
        <p:spPr>
          <a:xfrm>
            <a:off x="437550" y="1714500"/>
            <a:ext cx="3969327" cy="3979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2197" y="566081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 smtClean="0"/>
              <a:t>“whirligig” sample</a:t>
            </a:r>
          </a:p>
        </p:txBody>
      </p:sp>
      <p:pic>
        <p:nvPicPr>
          <p:cNvPr id="6" name="Desktop 2015.09.03 - 10.27.40.03.DV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7747" y="1714500"/>
            <a:ext cx="3979718" cy="3979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7551" y="5660812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 smtClean="0"/>
              <a:t>“</a:t>
            </a:r>
            <a:r>
              <a:rPr lang="en-US" altLang="ko-KR" sz="1800" dirty="0" err="1" smtClean="0"/>
              <a:t>progressivePhotonMapping</a:t>
            </a:r>
            <a:r>
              <a:rPr lang="en-US" altLang="ko-KR" sz="1800" dirty="0" smtClean="0"/>
              <a:t>” sample</a:t>
            </a:r>
          </a:p>
        </p:txBody>
      </p:sp>
    </p:spTree>
    <p:extLst>
      <p:ext uri="{BB962C8B-B14F-4D97-AF65-F5344CB8AC3E}">
        <p14:creationId xmlns:p14="http://schemas.microsoft.com/office/powerpoint/2010/main" val="316487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OptiX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Prerequisite - CUDA Toolkit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NVIDIA’s GPGPU interface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Download latest version at:</a:t>
            </a:r>
            <a:br>
              <a:rPr lang="en-US" altLang="ko-KR" smtClean="0">
                <a:ea typeface="굴림" panose="020B0600000101010101" pitchFamily="50" charset="-127"/>
              </a:rPr>
            </a:br>
            <a:r>
              <a:rPr lang="en-US" altLang="ko-KR" smtClean="0">
                <a:ea typeface="굴림" panose="020B0600000101010101" pitchFamily="50" charset="-127"/>
                <a:hlinkClick r:id="rId3"/>
              </a:rPr>
              <a:t>https://developer.nvidia.com/cuda-downloads</a:t>
            </a:r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</p:txBody>
      </p:sp>
      <p:pic>
        <p:nvPicPr>
          <p:cNvPr id="4100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65500"/>
            <a:ext cx="4424363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558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OptiX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14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Prerequisite - CMake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Used for generate various open-source build environments, including OptiX samples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Download latest version at:</a:t>
            </a:r>
            <a:br>
              <a:rPr lang="en-US" altLang="ko-KR" smtClean="0">
                <a:ea typeface="굴림" panose="020B0600000101010101" pitchFamily="50" charset="-127"/>
              </a:rPr>
            </a:br>
            <a:r>
              <a:rPr lang="en-US" altLang="ko-KR" smtClean="0">
                <a:ea typeface="굴림" panose="020B0600000101010101" pitchFamily="50" charset="-127"/>
                <a:hlinkClick r:id="rId2"/>
              </a:rPr>
              <a:t>http://www.cmake.org/download/</a:t>
            </a:r>
            <a:endParaRPr lang="en-US" altLang="ko-KR" smtClean="0">
              <a:ea typeface="굴림" panose="020B0600000101010101" pitchFamily="50" charset="-127"/>
            </a:endParaRP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6148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536950"/>
            <a:ext cx="53149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OptiX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17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Once both prerequisites are installed,</a:t>
            </a:r>
            <a:br>
              <a:rPr lang="en-US" altLang="ko-KR" smtClean="0">
                <a:ea typeface="굴림" panose="020B0600000101010101" pitchFamily="50" charset="-127"/>
              </a:rPr>
            </a:br>
            <a:r>
              <a:rPr lang="en-US" altLang="ko-KR" smtClean="0">
                <a:ea typeface="굴림" panose="020B0600000101010101" pitchFamily="50" charset="-127"/>
              </a:rPr>
              <a:t>grab OptiX from following location: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ftps://sglab.kaist.ac.kr/</a:t>
            </a:r>
            <a:br>
              <a:rPr lang="en-US" altLang="ko-KR" smtClean="0">
                <a:ea typeface="굴림" panose="020B0600000101010101" pitchFamily="50" charset="-127"/>
              </a:rPr>
            </a:br>
            <a:r>
              <a:rPr lang="en-US" altLang="ko-KR" smtClean="0">
                <a:ea typeface="굴림" panose="020B0600000101010101" pitchFamily="50" charset="-127"/>
              </a:rPr>
              <a:t>(Use FTP-over-SSL clients like Filezilla)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ID: CS482</a:t>
            </a:r>
          </a:p>
          <a:p>
            <a:pPr lvl="1"/>
            <a:r>
              <a:rPr lang="en-US" altLang="ko-KR" sz="2000" smtClean="0">
                <a:ea typeface="굴림" panose="020B0600000101010101" pitchFamily="50" charset="-127"/>
              </a:rPr>
              <a:t>PW: CS482-InteractiveComputerGraphics-Fall2015-Files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Install OptiX version based on following: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CUDA version 7.0: OptiX 3.8.0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CUDA version under 6.5: OptiX 3.7.0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OptiX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819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Let’s make project files for OptiX samples!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Run cmake-gui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1) Set source code to OptiX SDK location</a:t>
            </a:r>
          </a:p>
          <a:p>
            <a:pPr lvl="2"/>
            <a:r>
              <a:rPr lang="en-US" altLang="ko-KR" smtClean="0">
                <a:ea typeface="굴림" panose="020B0600000101010101" pitchFamily="50" charset="-127"/>
              </a:rPr>
              <a:t>In Windows, default location is following:</a:t>
            </a:r>
          </a:p>
          <a:p>
            <a:pPr lvl="2"/>
            <a:r>
              <a:rPr lang="en-US" altLang="ko-KR" sz="1600" smtClean="0">
                <a:ea typeface="굴림" panose="020B0600000101010101" pitchFamily="50" charset="-127"/>
              </a:rPr>
              <a:t>%ProgramData%\NVIDIA Corporation\OptiX SDK {version}\SDK</a:t>
            </a:r>
          </a:p>
          <a:p>
            <a:pPr lvl="1"/>
            <a:r>
              <a:rPr lang="en-US" altLang="ko-KR" smtClean="0">
                <a:solidFill>
                  <a:srgbClr val="000000"/>
                </a:solidFill>
                <a:ea typeface="굴림" panose="020B0600000101010101" pitchFamily="50" charset="-127"/>
              </a:rPr>
              <a:t>2) Set destination to a new folder</a:t>
            </a:r>
          </a:p>
          <a:p>
            <a:pPr lvl="2"/>
            <a:r>
              <a:rPr lang="en-US" altLang="ko-KR" smtClean="0">
                <a:solidFill>
                  <a:srgbClr val="000000"/>
                </a:solidFill>
                <a:ea typeface="굴림" panose="020B0600000101010101" pitchFamily="50" charset="-127"/>
              </a:rPr>
              <a:t>Don’t set it to the same folder of SDK itself</a:t>
            </a:r>
            <a:r>
              <a:rPr lang="ko-KR" altLang="en-US" smtClean="0">
                <a:solidFill>
                  <a:srgbClr val="000000"/>
                </a:solidFill>
                <a:ea typeface="굴림" panose="020B0600000101010101" pitchFamily="50" charset="-127"/>
              </a:rPr>
              <a:t> </a:t>
            </a:r>
            <a:endParaRPr lang="en-US" altLang="ko-KR" smtClean="0">
              <a:solidFill>
                <a:srgbClr val="000000"/>
              </a:solidFill>
              <a:ea typeface="굴림" panose="020B0600000101010101" pitchFamily="50" charset="-127"/>
            </a:endParaRPr>
          </a:p>
          <a:p>
            <a:endParaRPr lang="en-US" altLang="ko-KR" smtClean="0">
              <a:solidFill>
                <a:srgbClr val="000000"/>
              </a:solidFill>
              <a:ea typeface="굴림" panose="020B0600000101010101" pitchFamily="50" charset="-127"/>
            </a:endParaRPr>
          </a:p>
          <a:p>
            <a:endParaRPr lang="en-US" altLang="ko-KR" smtClean="0">
              <a:solidFill>
                <a:srgbClr val="000000"/>
              </a:solidFill>
              <a:ea typeface="굴림" panose="020B0600000101010101" pitchFamily="50" charset="-127"/>
            </a:endParaRPr>
          </a:p>
        </p:txBody>
      </p:sp>
      <p:pic>
        <p:nvPicPr>
          <p:cNvPr id="8196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0"/>
          <a:stretch>
            <a:fillRect/>
          </a:stretch>
        </p:blipFill>
        <p:spPr bwMode="auto">
          <a:xfrm>
            <a:off x="134938" y="4343400"/>
            <a:ext cx="888682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1776413" y="5092700"/>
            <a:ext cx="560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b="1">
                <a:solidFill>
                  <a:srgbClr val="FF0000"/>
                </a:solidFill>
                <a:ea typeface="굴림" panose="020B0600000101010101" pitchFamily="50" charset="-127"/>
              </a:rPr>
              <a:t>1)_____________________________</a:t>
            </a:r>
            <a:endParaRPr lang="ko-KR" altLang="en-US" b="1">
              <a:solidFill>
                <a:srgbClr val="FF0000"/>
              </a:solidFill>
              <a:ea typeface="굴림" panose="020B0600000101010101" pitchFamily="50" charset="-127"/>
            </a:endParaRPr>
          </a:p>
        </p:txBody>
      </p:sp>
      <p:sp>
        <p:nvSpPr>
          <p:cNvPr id="8198" name="TextBox 12"/>
          <p:cNvSpPr txBox="1">
            <a:spLocks noChangeArrowheads="1"/>
          </p:cNvSpPr>
          <p:nvPr/>
        </p:nvSpPr>
        <p:spPr bwMode="auto">
          <a:xfrm>
            <a:off x="1862138" y="5484813"/>
            <a:ext cx="5432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b="1">
                <a:solidFill>
                  <a:srgbClr val="FF0000"/>
                </a:solidFill>
                <a:ea typeface="굴림" panose="020B0600000101010101" pitchFamily="50" charset="-127"/>
              </a:rPr>
              <a:t>2)_____________________________</a:t>
            </a:r>
            <a:endParaRPr lang="ko-KR" altLang="en-US" b="1">
              <a:solidFill>
                <a:srgbClr val="FF0000"/>
              </a:solidFill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OptiX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92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Let’s make project files for OptiX samples!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3) Click “Generate” button below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4) Set appropriate build environment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Now you have your build environment!</a:t>
            </a:r>
          </a:p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9220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3443288"/>
            <a:ext cx="415290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PA1 – Playing with OptiX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02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Compile with your environments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In Unix-like OS, default is Makefile</a:t>
            </a:r>
          </a:p>
          <a:p>
            <a:pPr lvl="2"/>
            <a:r>
              <a:rPr lang="en-US" altLang="ko-KR" smtClean="0">
                <a:ea typeface="굴림" panose="020B0600000101010101" pitchFamily="50" charset="-127"/>
              </a:rPr>
              <a:t>Just compile it with “make all”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In Windows, use Visual Studio solutions</a:t>
            </a:r>
          </a:p>
          <a:p>
            <a:pPr lvl="2"/>
            <a:r>
              <a:rPr lang="en-US" altLang="ko-KR" smtClean="0">
                <a:ea typeface="굴림" panose="020B0600000101010101" pitchFamily="50" charset="-127"/>
              </a:rPr>
              <a:t>Build “ALL_BUILD” project to compile everything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0244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940175"/>
            <a:ext cx="90392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Porky:Words:ASCI:PSE:Budgets FY97:LC.BRev.FY97</Template>
  <TotalTime>18643</TotalTime>
  <Pages>3</Pages>
  <Words>552</Words>
  <Application>Microsoft Office PowerPoint</Application>
  <PresentationFormat>On-screen Show (4:3)</PresentationFormat>
  <Paragraphs>145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Tahoma</vt:lpstr>
      <vt:lpstr>Times New Roman</vt:lpstr>
      <vt:lpstr>Times</vt:lpstr>
      <vt:lpstr>굴림</vt:lpstr>
      <vt:lpstr>untitled 1</vt:lpstr>
      <vt:lpstr>PA1 - Specification</vt:lpstr>
      <vt:lpstr>PA1 – Playing with OptiX</vt:lpstr>
      <vt:lpstr>PA1 – Playing with OptiX</vt:lpstr>
      <vt:lpstr>PA1 – Playing with OptiX</vt:lpstr>
      <vt:lpstr>PA1 – Playing with OptiX</vt:lpstr>
      <vt:lpstr>PA1 – Playing with OptiX</vt:lpstr>
      <vt:lpstr>PA1 – Playing with OptiX</vt:lpstr>
      <vt:lpstr>PA1 – Playing with OptiX</vt:lpstr>
      <vt:lpstr>PA1 – Playing with OptiX</vt:lpstr>
      <vt:lpstr>PA1 – Playing with OptiX</vt:lpstr>
      <vt:lpstr>PA1 – Playing with Embree</vt:lpstr>
      <vt:lpstr>PA1 – Playing with Embree</vt:lpstr>
      <vt:lpstr>PA1 – Playing with Embree</vt:lpstr>
      <vt:lpstr>PA1 – Playing with Embree</vt:lpstr>
      <vt:lpstr>PA1 – Playing with Embree</vt:lpstr>
      <vt:lpstr>PA1 – Playing with Embree</vt:lpstr>
      <vt:lpstr>PA1 – Playing with Embree</vt:lpstr>
      <vt:lpstr>PA1 – Playing with Embree</vt:lpstr>
      <vt:lpstr>PA1 – Playing with Embree</vt:lpstr>
      <vt:lpstr>PA1 – Playing with Embree</vt:lpstr>
      <vt:lpstr>PA1 – Playing with Embree</vt:lpstr>
      <vt:lpstr>PA1 – Submission</vt:lpstr>
      <vt:lpstr>PA1 –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subject/>
  <dc:creator>Computations</dc:creator>
  <cp:keywords/>
  <dc:description/>
  <cp:lastModifiedBy>ned</cp:lastModifiedBy>
  <cp:revision>1808</cp:revision>
  <cp:lastPrinted>1998-03-18T16:08:13Z</cp:lastPrinted>
  <dcterms:created xsi:type="dcterms:W3CDTF">1998-03-18T13:44:31Z</dcterms:created>
  <dcterms:modified xsi:type="dcterms:W3CDTF">2015-09-03T02:18:40Z</dcterms:modified>
</cp:coreProperties>
</file>