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7" r:id="rId2"/>
    <p:sldId id="522" r:id="rId3"/>
    <p:sldId id="528" r:id="rId4"/>
    <p:sldId id="530" r:id="rId5"/>
    <p:sldId id="524" r:id="rId6"/>
    <p:sldId id="525" r:id="rId7"/>
    <p:sldId id="526" r:id="rId8"/>
    <p:sldId id="527" r:id="rId9"/>
    <p:sldId id="529" r:id="rId10"/>
    <p:sldId id="531" r:id="rId11"/>
    <p:sldId id="532" r:id="rId12"/>
    <p:sldId id="533" r:id="rId13"/>
    <p:sldId id="534" r:id="rId14"/>
    <p:sldId id="523" r:id="rId15"/>
    <p:sldId id="535" r:id="rId16"/>
    <p:sldId id="538" r:id="rId17"/>
    <p:sldId id="539" r:id="rId18"/>
    <p:sldId id="537" r:id="rId19"/>
    <p:sldId id="516" r:id="rId20"/>
    <p:sldId id="521" r:id="rId21"/>
    <p:sldId id="536" r:id="rId22"/>
  </p:sldIdLst>
  <p:sldSz cx="9144000" cy="6858000" type="screen4x3"/>
  <p:notesSz cx="6858000" cy="919956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0000"/>
    <a:srgbClr val="0000FF"/>
    <a:srgbClr val="CCECFF"/>
    <a:srgbClr val="CCCCFF"/>
    <a:srgbClr val="99CCFF"/>
    <a:srgbClr val="00FFFF"/>
    <a:srgbClr val="EA8B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82809" autoAdjust="0"/>
  </p:normalViewPr>
  <p:slideViewPr>
    <p:cSldViewPr snapToGrid="0" snapToObjects="1">
      <p:cViewPr>
        <p:scale>
          <a:sx n="75" d="100"/>
          <a:sy n="75" d="100"/>
        </p:scale>
        <p:origin x="2076" y="438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038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289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242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30787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43" tIns="47921" rIns="95843" bIns="47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840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526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093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21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49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15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20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81092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4712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44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34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18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57818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0807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ko-KR" sz="1400">
                <a:ea typeface="굴림" panose="020B0600000101010101" pitchFamily="50" charset="-127"/>
              </a:rPr>
              <a:t> </a:t>
            </a:r>
            <a:fld id="{AB11F406-C2B2-4A67-B256-9186BA528216}" type="slidenum">
              <a:rPr lang="en-US" altLang="ko-KR" sz="1400">
                <a:ea typeface="굴림" panose="020B0600000101010101" pitchFamily="50" charset="-127"/>
              </a:rPr>
              <a:pPr algn="l"/>
              <a:t>‹#›</a:t>
            </a:fld>
            <a:endParaRPr lang="en-US" altLang="ko-KR" sz="1400">
              <a:ea typeface="굴림" panose="020B0600000101010101" pitchFamily="50" charset="-127"/>
            </a:endParaRPr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>
            <a:off x="419100" y="1250950"/>
            <a:ext cx="8305800" cy="196850"/>
            <a:chOff x="264" y="788"/>
            <a:chExt cx="5232" cy="124"/>
          </a:xfrm>
        </p:grpSpPr>
        <p:sp>
          <p:nvSpPr>
            <p:cNvPr id="1031" name="Rectangle 6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0E9BBA"/>
                </a:gs>
                <a:gs pos="50000">
                  <a:srgbClr val="12C2E9"/>
                </a:gs>
                <a:gs pos="100000">
                  <a:srgbClr val="0E9BBA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ko-KR" altLang="en-US">
                <a:ea typeface="굴림" panose="020B0600000101010101" pitchFamily="50" charset="-127"/>
              </a:endParaRPr>
            </a:p>
          </p:txBody>
        </p:sp>
        <p:sp>
          <p:nvSpPr>
            <p:cNvPr id="1032" name="Rectangle 7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B200B2"/>
                </a:gs>
                <a:gs pos="50000">
                  <a:srgbClr val="FF00FF"/>
                </a:gs>
                <a:gs pos="100000">
                  <a:srgbClr val="B200B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ko-KR" altLang="en-US">
                <a:ea typeface="굴림" panose="020B0600000101010101" pitchFamily="50" charset="-127"/>
              </a:endParaRPr>
            </a:p>
          </p:txBody>
        </p:sp>
      </p:grpSp>
      <p:pic>
        <p:nvPicPr>
          <p:cNvPr id="1030" name="Picture 12" descr="KAIST-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s482.fall.2015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make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oah.kaist.ac.kr/course/CS48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rnell.edu/courses/cs6630/2012sp/slides/Boyadzhiev-Matzen-InstantRadiosity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en.gl/" TargetMode="External"/><Relationship Id="rId4" Type="http://schemas.openxmlformats.org/officeDocument/2006/relationships/hyperlink" Target="http://www.shaderific.com/glsl-function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lvm.org/releases/download.html" TargetMode="External"/><Relationship Id="rId2" Type="http://schemas.openxmlformats.org/officeDocument/2006/relationships/hyperlink" Target="https://www.visualstudio.com/en-us/downloads/download-visual-studio-v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t-scm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PA2 </a:t>
            </a:r>
            <a:r>
              <a:rPr lang="en-US" altLang="ko-KR" dirty="0">
                <a:ea typeface="굴림" panose="020B0600000101010101" pitchFamily="50" charset="-127"/>
              </a:rPr>
              <a:t>–</a:t>
            </a:r>
            <a:r>
              <a:rPr lang="en-US" altLang="ko-KR" dirty="0" smtClean="0"/>
              <a:t> Specification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Goal</a:t>
            </a:r>
          </a:p>
          <a:p>
            <a:pPr lvl="1"/>
            <a:r>
              <a:rPr lang="en-US" altLang="ko-KR" dirty="0" smtClean="0"/>
              <a:t>To see how Instant </a:t>
            </a:r>
            <a:r>
              <a:rPr lang="en-US" altLang="ko-KR" dirty="0" err="1" smtClean="0"/>
              <a:t>Radiosity</a:t>
            </a:r>
            <a:r>
              <a:rPr lang="en-US" altLang="ko-KR" dirty="0" smtClean="0"/>
              <a:t> is done</a:t>
            </a:r>
          </a:p>
          <a:p>
            <a:endParaRPr lang="en-US" altLang="ko-KR" dirty="0"/>
          </a:p>
          <a:p>
            <a:r>
              <a:rPr lang="en-US" altLang="ko-KR" dirty="0" smtClean="0"/>
              <a:t>Objective</a:t>
            </a:r>
          </a:p>
          <a:p>
            <a:pPr lvl="1"/>
            <a:r>
              <a:rPr lang="en-US" altLang="ko-KR" dirty="0" smtClean="0"/>
              <a:t>Compile and run our skeleton code for the Instant </a:t>
            </a:r>
            <a:r>
              <a:rPr lang="en-US" altLang="ko-KR" dirty="0" err="1" smtClean="0"/>
              <a:t>Radiosity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Send </a:t>
            </a:r>
            <a:r>
              <a:rPr lang="en-US" altLang="ko-KR" u="sng" dirty="0" smtClean="0"/>
              <a:t>three</a:t>
            </a:r>
            <a:r>
              <a:rPr lang="en-US" altLang="ko-KR" dirty="0" smtClean="0"/>
              <a:t> screenshots with </a:t>
            </a:r>
            <a:r>
              <a:rPr lang="en-US" altLang="ko-KR" smtClean="0"/>
              <a:t>different VPLs after </a:t>
            </a:r>
            <a:r>
              <a:rPr lang="en-US" altLang="ko-KR" dirty="0" smtClean="0"/>
              <a:t>compilation</a:t>
            </a:r>
          </a:p>
          <a:p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00560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How to establish building environment using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4. Hit “Generate” after some tweaks for the configuration values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0081" r="772" b="16736"/>
          <a:stretch/>
        </p:blipFill>
        <p:spPr>
          <a:xfrm>
            <a:off x="783618" y="3399416"/>
            <a:ext cx="7589464" cy="25172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914400" y="3399416"/>
            <a:ext cx="2710927" cy="32273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3625327" y="3560781"/>
            <a:ext cx="828339" cy="268941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4453666" y="3560781"/>
            <a:ext cx="3180679" cy="1200329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Maybe you don’t want</a:t>
            </a:r>
          </a:p>
          <a:p>
            <a:r>
              <a:rPr lang="en-US" altLang="ko-KR" dirty="0" smtClean="0"/>
              <a:t>GLFW test/examples</a:t>
            </a:r>
          </a:p>
          <a:p>
            <a:r>
              <a:rPr lang="en-US" altLang="ko-KR" dirty="0" smtClean="0"/>
              <a:t>to be installed</a:t>
            </a:r>
            <a:endParaRPr lang="ko-KR" alt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699708" y="5637007"/>
            <a:ext cx="753036" cy="27969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10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How to establish building environment using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Done!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0657"/>
          <a:stretch/>
        </p:blipFill>
        <p:spPr>
          <a:xfrm>
            <a:off x="1222842" y="2950142"/>
            <a:ext cx="4252801" cy="32867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1222842" y="4442305"/>
            <a:ext cx="1563389" cy="22591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3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Compiling the solution using VS2015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1. Set </a:t>
            </a:r>
            <a:r>
              <a:rPr lang="en-US" altLang="ko-KR" dirty="0" err="1" smtClean="0">
                <a:ea typeface="굴림" panose="020B0600000101010101" pitchFamily="50" charset="-127"/>
              </a:rPr>
              <a:t>StartUp</a:t>
            </a:r>
            <a:r>
              <a:rPr lang="en-US" altLang="ko-KR" dirty="0" smtClean="0">
                <a:ea typeface="굴림" panose="020B0600000101010101" pitchFamily="50" charset="-127"/>
              </a:rPr>
              <a:t> Project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6628"/>
          <a:stretch/>
        </p:blipFill>
        <p:spPr>
          <a:xfrm>
            <a:off x="1306214" y="2477614"/>
            <a:ext cx="4621250" cy="392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Compiling the solution using VS2015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2. Set Debugger command arguments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17806" b="39771"/>
          <a:stretch/>
        </p:blipFill>
        <p:spPr>
          <a:xfrm>
            <a:off x="1181090" y="2523396"/>
            <a:ext cx="7137142" cy="362997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6024282" y="4066391"/>
            <a:ext cx="2076226" cy="2366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8456" y="5615221"/>
            <a:ext cx="5622052" cy="461665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mesh=res/</a:t>
            </a:r>
            <a:r>
              <a:rPr lang="en-US" altLang="ko-K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cornell</a:t>
            </a:r>
            <a:r>
              <a:rPr lang="en-US" altLang="ko-KR" dirty="0" smtClean="0">
                <a:latin typeface="Consolas" panose="020B0609020204030204" pitchFamily="49" charset="0"/>
                <a:cs typeface="Consolas" panose="020B0609020204030204" pitchFamily="49" charset="0"/>
              </a:rPr>
              <a:t>/cornell_box.obj</a:t>
            </a:r>
            <a:endParaRPr lang="ko-KR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7487322" y="4338384"/>
            <a:ext cx="0" cy="127683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595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Running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The program allows the user to navigate through the scene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Controls: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Keyboard W, A, S, D to move around on XZ plane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Keyboard Q, Z to move up/down in Y axis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Keyboard Spacebar to iterate through VPLs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Mouse left button drag to rotate the camera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8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Skeleton Code Limitations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This code is the skeleton code, which is not fully functional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The program does: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Generate rays to generate VPLs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Renders the scene lit by each VPL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The program does not: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Normalize each VPL’s contribution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Accumulate the lightings by VPLs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Generate any shadows</a:t>
            </a:r>
          </a:p>
        </p:txBody>
      </p:sp>
    </p:spTree>
    <p:extLst>
      <p:ext uri="{BB962C8B-B14F-4D97-AF65-F5344CB8AC3E}">
        <p14:creationId xmlns:p14="http://schemas.microsoft.com/office/powerpoint/2010/main" val="163448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Skeleton Code Limitations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Currently it looks </a:t>
            </a:r>
            <a:r>
              <a:rPr lang="en-US" altLang="ko-KR" dirty="0" smtClean="0">
                <a:ea typeface="굴림" panose="020B0600000101010101" pitchFamily="50" charset="-127"/>
              </a:rPr>
              <a:t>like this: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709" y="2114549"/>
            <a:ext cx="6852582" cy="40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Skeleton Code Limitations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Currently it looks </a:t>
            </a:r>
            <a:r>
              <a:rPr lang="en-US" altLang="ko-KR" dirty="0" smtClean="0">
                <a:ea typeface="굴림" panose="020B0600000101010101" pitchFamily="50" charset="-127"/>
              </a:rPr>
              <a:t>like this: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59" y="2114549"/>
            <a:ext cx="6852582" cy="40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Skeleton Code Limitations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The fully functional program should look like this: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695" y="2425700"/>
            <a:ext cx="680921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PA2 – Submission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Submit to the following mail</a:t>
            </a:r>
          </a:p>
          <a:p>
            <a:pPr lvl="1"/>
            <a:r>
              <a:rPr lang="en-US" altLang="ko-KR" dirty="0" smtClean="0">
                <a:hlinkClick r:id="rId2"/>
              </a:rPr>
              <a:t>cs482.fall.2015@gmail.com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Title should start with [PA2] &lt;ID&gt; &lt;Name&gt;</a:t>
            </a:r>
          </a:p>
          <a:p>
            <a:pPr lvl="2"/>
            <a:r>
              <a:rPr lang="en-US" altLang="ko-KR" dirty="0" smtClean="0"/>
              <a:t>E.g., [PA2] 20151234 Hong </a:t>
            </a:r>
            <a:r>
              <a:rPr lang="en-US" altLang="ko-KR" dirty="0" err="1" smtClean="0"/>
              <a:t>GilDong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Your submission should include following:</a:t>
            </a:r>
          </a:p>
          <a:p>
            <a:pPr lvl="1"/>
            <a:r>
              <a:rPr lang="en-US" altLang="ko-KR" dirty="0"/>
              <a:t>Send </a:t>
            </a:r>
            <a:r>
              <a:rPr lang="en-US" altLang="ko-KR" u="sng" dirty="0"/>
              <a:t>three</a:t>
            </a:r>
            <a:r>
              <a:rPr lang="en-US" altLang="ko-KR" dirty="0"/>
              <a:t> screenshots with different </a:t>
            </a:r>
            <a:r>
              <a:rPr lang="en-US" altLang="ko-KR" dirty="0" smtClean="0"/>
              <a:t>VPLs </a:t>
            </a:r>
            <a:r>
              <a:rPr lang="en-US" altLang="ko-KR" dirty="0"/>
              <a:t>after compilation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Submit them directly in the mail content,</a:t>
            </a:r>
            <a:br>
              <a:rPr lang="en-US" altLang="ko-KR" dirty="0" smtClean="0"/>
            </a:br>
            <a:r>
              <a:rPr lang="en-US" altLang="ko-KR" dirty="0" smtClean="0"/>
              <a:t>or via PDF attachment</a:t>
            </a:r>
          </a:p>
        </p:txBody>
      </p:sp>
    </p:spTree>
    <p:extLst>
      <p:ext uri="{BB962C8B-B14F-4D97-AF65-F5344CB8AC3E}">
        <p14:creationId xmlns:p14="http://schemas.microsoft.com/office/powerpoint/2010/main" val="16271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Prerequisites: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Get one from </a:t>
            </a:r>
            <a:r>
              <a:rPr lang="en-US" altLang="ko-KR" dirty="0">
                <a:ea typeface="굴림" panose="020B0600000101010101" pitchFamily="50" charset="-127"/>
                <a:hlinkClick r:id="rId2"/>
              </a:rPr>
              <a:t>https://cmake.org</a:t>
            </a:r>
            <a:r>
              <a:rPr lang="en-US" altLang="ko-KR" dirty="0" smtClean="0">
                <a:ea typeface="굴림" panose="020B0600000101010101" pitchFamily="50" charset="-127"/>
                <a:hlinkClick r:id="rId2"/>
              </a:rPr>
              <a:t>/</a:t>
            </a:r>
            <a:r>
              <a:rPr lang="en-US" altLang="ko-KR" dirty="0" smtClean="0">
                <a:ea typeface="굴림" panose="020B0600000101010101" pitchFamily="50" charset="-127"/>
              </a:rPr>
              <a:t> 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317" y="2557956"/>
            <a:ext cx="5443126" cy="3451739"/>
          </a:xfrm>
          <a:prstGeom prst="rect">
            <a:avLst/>
          </a:prstGeom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-149225" y="6064137"/>
            <a:ext cx="945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ko-KR" sz="2000" dirty="0" err="1" smtClean="0">
                <a:ea typeface="굴림" panose="020B0600000101010101" pitchFamily="50" charset="-127"/>
              </a:rPr>
              <a:t>cmake-gui</a:t>
            </a:r>
            <a:r>
              <a:rPr lang="en-US" altLang="ko-KR" sz="2000" dirty="0" smtClean="0">
                <a:ea typeface="굴림" panose="020B0600000101010101" pitchFamily="50" charset="-127"/>
              </a:rPr>
              <a:t> for Windows</a:t>
            </a:r>
            <a:endParaRPr lang="ko-KR" altLang="en-US" sz="2000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PA2 – Questions?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Have a question?</a:t>
            </a:r>
          </a:p>
          <a:p>
            <a:pPr lvl="1"/>
            <a:r>
              <a:rPr lang="en-US" altLang="ko-KR" dirty="0" smtClean="0"/>
              <a:t>Post it on a Noah board</a:t>
            </a:r>
            <a:br>
              <a:rPr lang="en-US" altLang="ko-KR" dirty="0" smtClean="0"/>
            </a:br>
            <a:r>
              <a:rPr lang="en-US" altLang="ko-KR" dirty="0" smtClean="0">
                <a:hlinkClick r:id="rId3"/>
              </a:rPr>
              <a:t>http://noah.kaist.ac.kr/course/CS482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  <a:p>
            <a:pPr lvl="1"/>
            <a:endParaRPr lang="en-US" altLang="ko-KR" dirty="0" smtClean="0">
              <a:ea typeface="굴림" panose="020B0600000101010101" pitchFamily="50" charset="-127"/>
            </a:endParaRPr>
          </a:p>
          <a:p>
            <a:pPr lvl="8"/>
            <a:endParaRPr lang="en-US" altLang="ko-KR" dirty="0" smtClean="0">
              <a:ea typeface="굴림" panose="020B0600000101010101" pitchFamily="50" charset="-127"/>
            </a:endParaRPr>
          </a:p>
          <a:p>
            <a:pPr lvl="8"/>
            <a:endParaRPr lang="en-US" altLang="ko-KR" dirty="0" smtClean="0">
              <a:ea typeface="굴림" panose="020B0600000101010101" pitchFamily="50" charset="-127"/>
            </a:endParaRPr>
          </a:p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Good Luck!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04" b="23367"/>
          <a:stretch/>
        </p:blipFill>
        <p:spPr bwMode="auto">
          <a:xfrm>
            <a:off x="1497013" y="3021798"/>
            <a:ext cx="6162675" cy="164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9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PA2 – Useful Links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Instant </a:t>
            </a:r>
            <a:r>
              <a:rPr lang="en-US" altLang="ko-KR" dirty="0" err="1" smtClean="0"/>
              <a:t>Radiosity</a:t>
            </a:r>
            <a:r>
              <a:rPr lang="en-US" altLang="ko-KR" dirty="0" smtClean="0"/>
              <a:t> Course slides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  <a:hlinkClick r:id="rId3"/>
              </a:rPr>
              <a:t>http://</a:t>
            </a:r>
            <a:r>
              <a:rPr lang="en-US" altLang="ko-KR" dirty="0" smtClean="0">
                <a:ea typeface="굴림" panose="020B0600000101010101" pitchFamily="50" charset="-127"/>
                <a:hlinkClick r:id="rId3"/>
              </a:rPr>
              <a:t>www.cs.cornell.edu/courses/cs6630/2012sp/slides/Boyadzhiev-Matzen-InstantRadiosity.pdf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err="1" smtClean="0">
                <a:ea typeface="굴림" panose="020B0600000101010101" pitchFamily="50" charset="-127"/>
              </a:rPr>
              <a:t>Shaderific</a:t>
            </a:r>
            <a:r>
              <a:rPr lang="en-US" altLang="ko-KR" dirty="0" smtClean="0">
                <a:ea typeface="굴림" panose="020B0600000101010101" pitchFamily="50" charset="-127"/>
              </a:rPr>
              <a:t> – GLSL functions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  <a:hlinkClick r:id="rId4"/>
              </a:rPr>
              <a:t>http://www.shaderific.com/glsl-functions</a:t>
            </a:r>
            <a:r>
              <a:rPr lang="en-US" altLang="ko-KR" dirty="0" smtClean="0">
                <a:ea typeface="굴림" panose="020B0600000101010101" pitchFamily="50" charset="-127"/>
                <a:hlinkClick r:id="rId4"/>
              </a:rPr>
              <a:t>/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Modern OpenGL tutorial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  <a:hlinkClick r:id="rId5"/>
              </a:rPr>
              <a:t>https://open.gl</a:t>
            </a:r>
            <a:r>
              <a:rPr lang="en-US" altLang="ko-KR" dirty="0" smtClean="0">
                <a:ea typeface="굴림" panose="020B0600000101010101" pitchFamily="50" charset="-127"/>
                <a:hlinkClick r:id="rId5"/>
              </a:rPr>
              <a:t>/</a:t>
            </a:r>
            <a:r>
              <a:rPr lang="en-US" altLang="ko-KR" dirty="0" smtClean="0">
                <a:ea typeface="굴림" panose="020B0600000101010101" pitchFamily="50" charset="-127"/>
              </a:rPr>
              <a:t> </a:t>
            </a:r>
            <a:endParaRPr lang="en-US" altLang="ko-KR" dirty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576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Prerequisites: Visual Studio 2015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Or corresponding other compilers supporting up to C++14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VS2015 Community Edition</a:t>
            </a:r>
          </a:p>
          <a:p>
            <a:pPr lvl="2"/>
            <a:r>
              <a:rPr lang="en-US" altLang="ko-KR" dirty="0">
                <a:ea typeface="굴림" panose="020B0600000101010101" pitchFamily="50" charset="-127"/>
                <a:hlinkClick r:id="rId2"/>
              </a:rPr>
              <a:t>https://</a:t>
            </a:r>
            <a:r>
              <a:rPr lang="en-US" altLang="ko-KR" dirty="0" smtClean="0">
                <a:ea typeface="굴림" panose="020B0600000101010101" pitchFamily="50" charset="-127"/>
                <a:hlinkClick r:id="rId2"/>
              </a:rPr>
              <a:t>www.visualstudio.com/en-us/downloads/download-visual-studio-vs.aspx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LLVM 3.7.0</a:t>
            </a:r>
          </a:p>
          <a:p>
            <a:pPr lvl="2"/>
            <a:r>
              <a:rPr lang="en-US" altLang="ko-KR" dirty="0">
                <a:ea typeface="굴림" panose="020B0600000101010101" pitchFamily="50" charset="-127"/>
                <a:hlinkClick r:id="rId3"/>
              </a:rPr>
              <a:t>http://</a:t>
            </a:r>
            <a:r>
              <a:rPr lang="en-US" altLang="ko-KR" dirty="0" smtClean="0">
                <a:ea typeface="굴림" panose="020B0600000101010101" pitchFamily="50" charset="-127"/>
                <a:hlinkClick r:id="rId3"/>
              </a:rPr>
              <a:t>llvm.org/releases/download.html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46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Prerequisites: </a:t>
            </a:r>
            <a:r>
              <a:rPr lang="en-US" altLang="ko-KR" dirty="0" err="1" smtClean="0">
                <a:ea typeface="굴림" panose="020B0600000101010101" pitchFamily="50" charset="-127"/>
              </a:rPr>
              <a:t>Git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 version control system developed by Linus Torvalds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Get one from </a:t>
            </a:r>
            <a:r>
              <a:rPr lang="en-US" altLang="ko-KR" dirty="0">
                <a:ea typeface="굴림" panose="020B0600000101010101" pitchFamily="50" charset="-127"/>
                <a:hlinkClick r:id="rId2"/>
              </a:rPr>
              <a:t>https://git-scm.com</a:t>
            </a:r>
            <a:r>
              <a:rPr lang="en-US" altLang="ko-KR" dirty="0" smtClean="0">
                <a:ea typeface="굴림" panose="020B0600000101010101" pitchFamily="50" charset="-127"/>
                <a:hlinkClick r:id="rId2"/>
              </a:rPr>
              <a:t>/</a:t>
            </a:r>
            <a:r>
              <a:rPr lang="en-US" altLang="ko-KR" dirty="0" smtClean="0">
                <a:ea typeface="굴림" panose="020B0600000101010101" pitchFamily="50" charset="-127"/>
              </a:rPr>
              <a:t> </a:t>
            </a:r>
          </a:p>
        </p:txBody>
      </p:sp>
      <p:pic>
        <p:nvPicPr>
          <p:cNvPr id="1026" name="Picture 2" descr="logo@2x.png (220×9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121150"/>
            <a:ext cx="2095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Skeleton code directory tree</a:t>
            </a:r>
            <a:endParaRPr lang="ko-KR" altLang="en-US" u="sng" dirty="0" smtClean="0">
              <a:ea typeface="굴림" panose="020B0600000101010101" pitchFamily="50" charset="-127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21" y="2254691"/>
            <a:ext cx="2643019" cy="3142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92826" y="2758007"/>
            <a:ext cx="39869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Precompiled </a:t>
            </a:r>
            <a:r>
              <a:rPr lang="en-US" altLang="ko-KR" dirty="0" err="1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Embree</a:t>
            </a:r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 binary</a:t>
            </a:r>
          </a:p>
          <a:p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for various platforms</a:t>
            </a:r>
            <a:endParaRPr lang="ko-KR" altLang="en-US" dirty="0">
              <a:latin typeface="+mj-lt"/>
              <a:cs typeface="FreeSans" panose="020B0504020202020204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3646840" y="3825819"/>
            <a:ext cx="271286" cy="843000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3646840" y="2624866"/>
            <a:ext cx="271286" cy="1108038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3646840" y="4765638"/>
            <a:ext cx="271286" cy="494851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2826" y="3831820"/>
            <a:ext cx="3129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Resources</a:t>
            </a:r>
          </a:p>
          <a:p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(3D models, </a:t>
            </a:r>
            <a:r>
              <a:rPr lang="en-US" altLang="ko-KR" dirty="0" err="1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shaders</a:t>
            </a:r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)</a:t>
            </a:r>
            <a:endParaRPr lang="ko-KR" altLang="en-US" dirty="0">
              <a:latin typeface="+mj-lt"/>
              <a:cs typeface="FreeSans" panose="020B05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92826" y="4798824"/>
            <a:ext cx="2068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+mj-lt"/>
                <a:ea typeface="FreeSans" panose="020B0504020202020204" pitchFamily="34" charset="0"/>
                <a:cs typeface="FreeSans" panose="020B0504020202020204" pitchFamily="34" charset="0"/>
              </a:rPr>
              <a:t>Source codes</a:t>
            </a:r>
            <a:endParaRPr lang="ko-KR" altLang="en-US" dirty="0">
              <a:latin typeface="+mj-lt"/>
              <a:cs typeface="FreeSans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4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We have </a:t>
            </a:r>
            <a:r>
              <a:rPr lang="en-US" altLang="ko-KR" dirty="0" err="1" smtClean="0">
                <a:ea typeface="굴림" panose="020B0600000101010101" pitchFamily="50" charset="-127"/>
              </a:rPr>
              <a:t>CMakeLists</a:t>
            </a:r>
            <a:r>
              <a:rPr lang="en-US" altLang="ko-KR" dirty="0" smtClean="0">
                <a:ea typeface="굴림" panose="020B0600000101010101" pitchFamily="50" charset="-127"/>
              </a:rPr>
              <a:t> configured for you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21" y="2254690"/>
            <a:ext cx="2731081" cy="158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How to establish building environment using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1. Create an empty folder in the root of the project folder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910" y="3515845"/>
            <a:ext cx="3685240" cy="201358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 bwMode="auto">
          <a:xfrm>
            <a:off x="1807284" y="3840480"/>
            <a:ext cx="3302597" cy="49485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5109881" y="3840480"/>
            <a:ext cx="785310" cy="215153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895191" y="3451398"/>
            <a:ext cx="14269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 smtClean="0">
                <a:latin typeface="Freestyle Script" panose="030804020302050B0404" pitchFamily="66" charset="0"/>
              </a:rPr>
              <a:t>Brand new</a:t>
            </a:r>
            <a:endParaRPr lang="ko-KR" altLang="en-US" sz="3600" dirty="0"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How to establish building environment using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2. Configure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 to have source code and binary build path like the following: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40380"/>
          <a:stretch/>
        </p:blipFill>
        <p:spPr>
          <a:xfrm>
            <a:off x="1163861" y="3331359"/>
            <a:ext cx="6822770" cy="27036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2947595" y="3905026"/>
            <a:ext cx="2022438" cy="62394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4970033" y="4077149"/>
            <a:ext cx="978946" cy="102548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2267209" y="5094202"/>
            <a:ext cx="5405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Folder which contains ‘CMakeLists.txt’</a:t>
            </a:r>
            <a:endParaRPr lang="ko-KR" alt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839558" y="4378362"/>
            <a:ext cx="1108037" cy="1177505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1333947" y="5561480"/>
            <a:ext cx="6178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Where to establish the building environment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333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PA2 – Compiling Skeleton Code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30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How to establish building environment using </a:t>
            </a:r>
            <a:r>
              <a:rPr lang="en-US" altLang="ko-KR" dirty="0" err="1" smtClean="0">
                <a:ea typeface="굴림" panose="020B0600000101010101" pitchFamily="50" charset="-127"/>
              </a:rPr>
              <a:t>CMake</a:t>
            </a:r>
            <a:r>
              <a:rPr lang="en-US" altLang="ko-KR" dirty="0" smtClean="0">
                <a:ea typeface="굴림" panose="020B0600000101010101" pitchFamily="50" charset="-127"/>
              </a:rPr>
              <a:t>-GUI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Step 3. Hit “Configure”, and specify the generator for the project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7475"/>
          <a:stretch/>
        </p:blipFill>
        <p:spPr>
          <a:xfrm>
            <a:off x="1620593" y="3249819"/>
            <a:ext cx="5865409" cy="2860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22439" y="3331542"/>
            <a:ext cx="4335330" cy="707886"/>
          </a:xfrm>
          <a:prstGeom prst="rect">
            <a:avLst/>
          </a:prstGeom>
          <a:solidFill>
            <a:srgbClr val="FFFFFF">
              <a:alpha val="76078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Please ask for the assistance for the case other than VS2015 Win64</a:t>
            </a:r>
            <a:endParaRPr lang="ko-KR" altLang="en-US" sz="20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578350" y="4032191"/>
            <a:ext cx="1" cy="64789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3453205" y="4776395"/>
            <a:ext cx="451821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21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Porky:Words:ASCI:PSE:Budgets FY97:LC.BRev.FY97</Template>
  <TotalTime>18809</TotalTime>
  <Pages>3</Pages>
  <Words>560</Words>
  <Application>Microsoft Office PowerPoint</Application>
  <PresentationFormat>On-screen Show (4:3)</PresentationFormat>
  <Paragraphs>110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FreeSans</vt:lpstr>
      <vt:lpstr>굴림</vt:lpstr>
      <vt:lpstr>맑은 고딕</vt:lpstr>
      <vt:lpstr>Arial</vt:lpstr>
      <vt:lpstr>Consolas</vt:lpstr>
      <vt:lpstr>Freestyle Script</vt:lpstr>
      <vt:lpstr>Tahoma</vt:lpstr>
      <vt:lpstr>Times New Roman</vt:lpstr>
      <vt:lpstr>untitled 1</vt:lpstr>
      <vt:lpstr>PA2 – Specification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Compiling Skeleton Code</vt:lpstr>
      <vt:lpstr>PA2 – Running Skeleton Code</vt:lpstr>
      <vt:lpstr>PA2 – Skeleton Code Limitations</vt:lpstr>
      <vt:lpstr>PA2 – Skeleton Code Limitations</vt:lpstr>
      <vt:lpstr>PA2 – Skeleton Code Limitations</vt:lpstr>
      <vt:lpstr>PA2 – Skeleton Code Limitations</vt:lpstr>
      <vt:lpstr>PA2 – Submission</vt:lpstr>
      <vt:lpstr>PA2 – Questions?</vt:lpstr>
      <vt:lpstr>PA2 – Useful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Steven F. Ashby Center for Applied Scientific Computing  Month DD, 1997</dc:title>
  <dc:subject/>
  <dc:creator>Computations</dc:creator>
  <cp:keywords/>
  <dc:description/>
  <cp:lastModifiedBy>ned</cp:lastModifiedBy>
  <cp:revision>1822</cp:revision>
  <cp:lastPrinted>1998-03-18T16:08:13Z</cp:lastPrinted>
  <dcterms:created xsi:type="dcterms:W3CDTF">1998-03-18T13:44:31Z</dcterms:created>
  <dcterms:modified xsi:type="dcterms:W3CDTF">2015-09-30T22:23:57Z</dcterms:modified>
</cp:coreProperties>
</file>