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497" r:id="rId2"/>
    <p:sldId id="522" r:id="rId3"/>
    <p:sldId id="528" r:id="rId4"/>
    <p:sldId id="530" r:id="rId5"/>
    <p:sldId id="524" r:id="rId6"/>
    <p:sldId id="525" r:id="rId7"/>
    <p:sldId id="526" r:id="rId8"/>
    <p:sldId id="527" r:id="rId9"/>
    <p:sldId id="529" r:id="rId10"/>
    <p:sldId id="531" r:id="rId11"/>
    <p:sldId id="532" r:id="rId12"/>
    <p:sldId id="533" r:id="rId13"/>
    <p:sldId id="534" r:id="rId14"/>
    <p:sldId id="523" r:id="rId15"/>
    <p:sldId id="535" r:id="rId16"/>
    <p:sldId id="538" r:id="rId17"/>
    <p:sldId id="539" r:id="rId18"/>
    <p:sldId id="537" r:id="rId19"/>
    <p:sldId id="516" r:id="rId20"/>
    <p:sldId id="521" r:id="rId21"/>
    <p:sldId id="536" r:id="rId22"/>
  </p:sldIdLst>
  <p:sldSz cx="9144000" cy="6858000" type="screen4x3"/>
  <p:notesSz cx="6858000" cy="9199563"/>
  <p:kinsoku lang="ko-KR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1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1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1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1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26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99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0000"/>
    <a:srgbClr val="0000FF"/>
    <a:srgbClr val="CCECFF"/>
    <a:srgbClr val="CCCCFF"/>
    <a:srgbClr val="99CCFF"/>
    <a:srgbClr val="00FFFF"/>
    <a:srgbClr val="EA8B00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74" autoAdjust="0"/>
    <p:restoredTop sz="82809" autoAdjust="0"/>
  </p:normalViewPr>
  <p:slideViewPr>
    <p:cSldViewPr snapToGrid="0" snapToObjects="1">
      <p:cViewPr>
        <p:scale>
          <a:sx n="75" d="100"/>
          <a:sy n="75" d="100"/>
        </p:scale>
        <p:origin x="2076" y="438"/>
      </p:cViewPr>
      <p:guideLst>
        <p:guide orient="horz"/>
        <p:guide pos="26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1038"/>
    </p:cViewPr>
  </p:sorterViewPr>
  <p:notesViewPr>
    <p:cSldViewPr snapToGrid="0" snapToObjects="1">
      <p:cViewPr varScale="1">
        <p:scale>
          <a:sx n="80" d="100"/>
          <a:sy n="80" d="100"/>
        </p:scale>
        <p:origin x="-1632" y="-120"/>
      </p:cViewPr>
      <p:guideLst>
        <p:guide orient="horz" pos="2899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1242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368800"/>
            <a:ext cx="5030787" cy="414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843" tIns="47921" rIns="95843" bIns="479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8238" y="695325"/>
            <a:ext cx="4583112" cy="34369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4840980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69900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38213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408113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76425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85268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60934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5215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69499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57975" y="298450"/>
            <a:ext cx="2079625" cy="635635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19100" y="298450"/>
            <a:ext cx="6086475" cy="635635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3155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4203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2810924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19100" y="1587500"/>
            <a:ext cx="4083050" cy="50673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54550" y="1587500"/>
            <a:ext cx="4083050" cy="50673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4712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0449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2349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3181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578187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108072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19100" y="298450"/>
            <a:ext cx="8280400" cy="9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9100" y="1587500"/>
            <a:ext cx="8318500" cy="506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93663" y="6519863"/>
            <a:ext cx="3079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ko-KR" sz="1400">
                <a:ea typeface="굴림" panose="020B0600000101010101" pitchFamily="50" charset="-127"/>
              </a:rPr>
              <a:t> </a:t>
            </a:r>
            <a:fld id="{AB11F406-C2B2-4A67-B256-9186BA528216}" type="slidenum">
              <a:rPr lang="en-US" altLang="ko-KR" sz="1400">
                <a:ea typeface="굴림" panose="020B0600000101010101" pitchFamily="50" charset="-127"/>
              </a:rPr>
              <a:pPr algn="l"/>
              <a:t>‹#›</a:t>
            </a:fld>
            <a:endParaRPr lang="en-US" altLang="ko-KR" sz="1400">
              <a:ea typeface="굴림" panose="020B0600000101010101" pitchFamily="50" charset="-127"/>
            </a:endParaRPr>
          </a:p>
        </p:txBody>
      </p:sp>
      <p:grpSp>
        <p:nvGrpSpPr>
          <p:cNvPr id="1029" name="Group 8"/>
          <p:cNvGrpSpPr>
            <a:grpSpLocks/>
          </p:cNvGrpSpPr>
          <p:nvPr/>
        </p:nvGrpSpPr>
        <p:grpSpPr bwMode="auto">
          <a:xfrm>
            <a:off x="419100" y="1250950"/>
            <a:ext cx="8305800" cy="196850"/>
            <a:chOff x="264" y="788"/>
            <a:chExt cx="5232" cy="124"/>
          </a:xfrm>
        </p:grpSpPr>
        <p:sp>
          <p:nvSpPr>
            <p:cNvPr id="1031" name="Rectangle 6"/>
            <p:cNvSpPr>
              <a:spLocks noChangeArrowheads="1"/>
            </p:cNvSpPr>
            <p:nvPr/>
          </p:nvSpPr>
          <p:spPr bwMode="auto">
            <a:xfrm>
              <a:off x="264" y="788"/>
              <a:ext cx="5232" cy="61"/>
            </a:xfrm>
            <a:prstGeom prst="rect">
              <a:avLst/>
            </a:prstGeom>
            <a:gradFill rotWithShape="0">
              <a:gsLst>
                <a:gs pos="0">
                  <a:srgbClr val="0E9BBA"/>
                </a:gs>
                <a:gs pos="50000">
                  <a:srgbClr val="12C2E9"/>
                </a:gs>
                <a:gs pos="100000">
                  <a:srgbClr val="0E9BBA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ko-KR" altLang="en-US">
                <a:ea typeface="굴림" panose="020B0600000101010101" pitchFamily="50" charset="-127"/>
              </a:endParaRPr>
            </a:p>
          </p:txBody>
        </p:sp>
        <p:sp>
          <p:nvSpPr>
            <p:cNvPr id="1032" name="Rectangle 7"/>
            <p:cNvSpPr>
              <a:spLocks noChangeArrowheads="1"/>
            </p:cNvSpPr>
            <p:nvPr/>
          </p:nvSpPr>
          <p:spPr bwMode="auto">
            <a:xfrm>
              <a:off x="264" y="881"/>
              <a:ext cx="5232" cy="31"/>
            </a:xfrm>
            <a:prstGeom prst="rect">
              <a:avLst/>
            </a:prstGeom>
            <a:gradFill rotWithShape="0">
              <a:gsLst>
                <a:gs pos="0">
                  <a:srgbClr val="B200B2"/>
                </a:gs>
                <a:gs pos="50000">
                  <a:srgbClr val="FF00FF"/>
                </a:gs>
                <a:gs pos="100000">
                  <a:srgbClr val="B200B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ko-KR" altLang="en-US">
                <a:ea typeface="굴림" panose="020B0600000101010101" pitchFamily="50" charset="-127"/>
              </a:endParaRPr>
            </a:p>
          </p:txBody>
        </p:sp>
      </p:grpSp>
      <p:pic>
        <p:nvPicPr>
          <p:cNvPr id="1030" name="Picture 12" descr="KAIST-1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2725" y="6437313"/>
            <a:ext cx="12192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92100" indent="-292100" algn="l" rtl="0" eaLnBrk="0" fontAlgn="base" hangingPunct="0">
        <a:lnSpc>
          <a:spcPts val="2700"/>
        </a:lnSpc>
        <a:spcBef>
          <a:spcPts val="600"/>
        </a:spcBef>
        <a:spcAft>
          <a:spcPts val="400"/>
        </a:spcAft>
        <a:buClr>
          <a:srgbClr val="0C7B9C"/>
        </a:buClr>
        <a:buFont typeface="Arial" panose="020B0604020202020204" pitchFamily="34" charset="0"/>
        <a:buChar char="●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rtl="0" eaLnBrk="0" fontAlgn="base" hangingPunct="0">
        <a:lnSpc>
          <a:spcPts val="2700"/>
        </a:lnSpc>
        <a:spcBef>
          <a:spcPct val="0"/>
        </a:spcBef>
        <a:spcAft>
          <a:spcPts val="400"/>
        </a:spcAft>
        <a:buClr>
          <a:srgbClr val="0C7B9C"/>
        </a:buClr>
        <a:buFont typeface="Arial" panose="020B0604020202020204" pitchFamily="34" charset="0"/>
        <a:buChar char="●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0" fontAlgn="base" hangingPunct="0">
        <a:lnSpc>
          <a:spcPts val="2700"/>
        </a:lnSpc>
        <a:spcBef>
          <a:spcPct val="0"/>
        </a:spcBef>
        <a:spcAft>
          <a:spcPts val="400"/>
        </a:spcAft>
        <a:buClr>
          <a:srgbClr val="0C7B9C"/>
        </a:buClr>
        <a:buFont typeface="Arial" panose="020B0604020202020204" pitchFamily="34" charset="0"/>
        <a:buChar char="●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cs482.fall.2015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cmake.org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noah.kaist.ac.kr/course/CS482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cornell.edu/courses/cs6630/2012sp/slides/Boyadzhiev-Matzen-InstantRadiosity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open.gl/" TargetMode="External"/><Relationship Id="rId4" Type="http://schemas.openxmlformats.org/officeDocument/2006/relationships/hyperlink" Target="http://www.shaderific.com/glsl-functions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llvm.org/releases/download.html" TargetMode="External"/><Relationship Id="rId2" Type="http://schemas.openxmlformats.org/officeDocument/2006/relationships/hyperlink" Target="https://www.visualstudio.com/en-us/downloads/download-visual-studio-vs.asp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git-scm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PA2 </a:t>
            </a:r>
            <a:r>
              <a:rPr lang="en-US" altLang="ko-KR" dirty="0">
                <a:ea typeface="굴림" panose="020B0600000101010101" pitchFamily="50" charset="-127"/>
              </a:rPr>
              <a:t>–</a:t>
            </a:r>
            <a:r>
              <a:rPr lang="en-US" altLang="ko-KR" dirty="0" smtClean="0"/>
              <a:t> Specification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Goal</a:t>
            </a:r>
          </a:p>
          <a:p>
            <a:pPr lvl="1"/>
            <a:r>
              <a:rPr lang="en-US" altLang="ko-KR" dirty="0" smtClean="0"/>
              <a:t>To see how Instant </a:t>
            </a:r>
            <a:r>
              <a:rPr lang="en-US" altLang="ko-KR" dirty="0" err="1" smtClean="0"/>
              <a:t>Radiosity</a:t>
            </a:r>
            <a:r>
              <a:rPr lang="en-US" altLang="ko-KR" dirty="0" smtClean="0"/>
              <a:t> is done</a:t>
            </a:r>
          </a:p>
          <a:p>
            <a:endParaRPr lang="en-US" altLang="ko-KR" dirty="0"/>
          </a:p>
          <a:p>
            <a:r>
              <a:rPr lang="en-US" altLang="ko-KR" dirty="0" smtClean="0"/>
              <a:t>Objective</a:t>
            </a:r>
          </a:p>
          <a:p>
            <a:pPr lvl="1"/>
            <a:r>
              <a:rPr lang="en-US" altLang="ko-KR" dirty="0" smtClean="0"/>
              <a:t>Compile and run our skeleton code for the Instant </a:t>
            </a:r>
            <a:r>
              <a:rPr lang="en-US" altLang="ko-KR" dirty="0" err="1" smtClean="0"/>
              <a:t>Radiosity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Send </a:t>
            </a:r>
            <a:r>
              <a:rPr lang="en-US" altLang="ko-KR" u="sng" dirty="0" smtClean="0"/>
              <a:t>three</a:t>
            </a:r>
            <a:r>
              <a:rPr lang="en-US" altLang="ko-KR" dirty="0" smtClean="0"/>
              <a:t> screenshots with </a:t>
            </a:r>
            <a:r>
              <a:rPr lang="en-US" altLang="ko-KR" smtClean="0"/>
              <a:t>different VPLs after </a:t>
            </a:r>
            <a:r>
              <a:rPr lang="en-US" altLang="ko-KR" dirty="0" smtClean="0"/>
              <a:t>compilation</a:t>
            </a:r>
          </a:p>
          <a:p>
            <a:endParaRPr lang="en-US" altLang="ko-KR" dirty="0"/>
          </a:p>
          <a:p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200560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PA2 – Compiling Skeleton Code</a:t>
            </a:r>
            <a:endParaRPr lang="ko-KR" altLang="en-US" dirty="0" smtClean="0">
              <a:ea typeface="굴림" panose="020B0600000101010101" pitchFamily="50" charset="-127"/>
            </a:endParaRPr>
          </a:p>
        </p:txBody>
      </p:sp>
      <p:sp>
        <p:nvSpPr>
          <p:cNvPr id="3075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How to establish building environment using </a:t>
            </a:r>
            <a:r>
              <a:rPr lang="en-US" altLang="ko-KR" dirty="0" err="1" smtClean="0">
                <a:ea typeface="굴림" panose="020B0600000101010101" pitchFamily="50" charset="-127"/>
              </a:rPr>
              <a:t>CMake</a:t>
            </a:r>
            <a:r>
              <a:rPr lang="en-US" altLang="ko-KR" dirty="0" smtClean="0">
                <a:ea typeface="굴림" panose="020B0600000101010101" pitchFamily="50" charset="-127"/>
              </a:rPr>
              <a:t>-GUI</a:t>
            </a: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Step 4. Hit “Generate” after some tweaks for the configuration values</a:t>
            </a:r>
            <a:endParaRPr lang="ko-KR" altLang="en-US" dirty="0" smtClean="0">
              <a:ea typeface="굴림" panose="020B0600000101010101" pitchFamily="50" charset="-127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t="40081" r="772" b="16736"/>
          <a:stretch/>
        </p:blipFill>
        <p:spPr>
          <a:xfrm>
            <a:off x="783618" y="3399416"/>
            <a:ext cx="7589464" cy="251729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 bwMode="auto">
          <a:xfrm>
            <a:off x="914400" y="3399416"/>
            <a:ext cx="2710927" cy="322730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 flipV="1">
            <a:off x="3625327" y="3560781"/>
            <a:ext cx="828339" cy="268941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Box 8"/>
          <p:cNvSpPr txBox="1"/>
          <p:nvPr/>
        </p:nvSpPr>
        <p:spPr>
          <a:xfrm>
            <a:off x="4453666" y="3560781"/>
            <a:ext cx="3180679" cy="1200329"/>
          </a:xfrm>
          <a:prstGeom prst="rect">
            <a:avLst/>
          </a:prstGeom>
          <a:solidFill>
            <a:srgbClr val="FFFFFF">
              <a:alpha val="80000"/>
            </a:srgbClr>
          </a:solidFill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Maybe you don’t want</a:t>
            </a:r>
          </a:p>
          <a:p>
            <a:r>
              <a:rPr lang="en-US" altLang="ko-KR" dirty="0" smtClean="0"/>
              <a:t>GLFW test/examples</a:t>
            </a:r>
          </a:p>
          <a:p>
            <a:r>
              <a:rPr lang="en-US" altLang="ko-KR" dirty="0" smtClean="0"/>
              <a:t>to be installed</a:t>
            </a:r>
            <a:endParaRPr lang="ko-KR" alt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1699708" y="5637007"/>
            <a:ext cx="753036" cy="279699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10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PA2 – Compiling Skeleton Code</a:t>
            </a:r>
            <a:endParaRPr lang="ko-KR" altLang="en-US" dirty="0" smtClean="0">
              <a:ea typeface="굴림" panose="020B0600000101010101" pitchFamily="50" charset="-127"/>
            </a:endParaRPr>
          </a:p>
        </p:txBody>
      </p:sp>
      <p:sp>
        <p:nvSpPr>
          <p:cNvPr id="3075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How to establish building environment using </a:t>
            </a:r>
            <a:r>
              <a:rPr lang="en-US" altLang="ko-KR" dirty="0" err="1" smtClean="0">
                <a:ea typeface="굴림" panose="020B0600000101010101" pitchFamily="50" charset="-127"/>
              </a:rPr>
              <a:t>CMake</a:t>
            </a:r>
            <a:r>
              <a:rPr lang="en-US" altLang="ko-KR" dirty="0" smtClean="0">
                <a:ea typeface="굴림" panose="020B0600000101010101" pitchFamily="50" charset="-127"/>
              </a:rPr>
              <a:t>-GUI</a:t>
            </a: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Done!</a:t>
            </a:r>
            <a:endParaRPr lang="ko-KR" altLang="en-US" dirty="0" smtClean="0">
              <a:ea typeface="굴림" panose="020B0600000101010101" pitchFamily="50" charset="-127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40657"/>
          <a:stretch/>
        </p:blipFill>
        <p:spPr>
          <a:xfrm>
            <a:off x="1222842" y="2950142"/>
            <a:ext cx="4252801" cy="328674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 bwMode="auto">
          <a:xfrm>
            <a:off x="1222842" y="4442305"/>
            <a:ext cx="1563389" cy="22591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38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PA2 – Compiling Skeleton Code</a:t>
            </a:r>
            <a:endParaRPr lang="ko-KR" altLang="en-US" dirty="0" smtClean="0">
              <a:ea typeface="굴림" panose="020B0600000101010101" pitchFamily="50" charset="-127"/>
            </a:endParaRPr>
          </a:p>
        </p:txBody>
      </p:sp>
      <p:sp>
        <p:nvSpPr>
          <p:cNvPr id="3075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Compiling the solution using VS2015</a:t>
            </a: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Step 1. Set </a:t>
            </a:r>
            <a:r>
              <a:rPr lang="en-US" altLang="ko-KR" dirty="0" err="1" smtClean="0">
                <a:ea typeface="굴림" panose="020B0600000101010101" pitchFamily="50" charset="-127"/>
              </a:rPr>
              <a:t>StartUp</a:t>
            </a:r>
            <a:r>
              <a:rPr lang="en-US" altLang="ko-KR" dirty="0" smtClean="0">
                <a:ea typeface="굴림" panose="020B0600000101010101" pitchFamily="50" charset="-127"/>
              </a:rPr>
              <a:t> Project</a:t>
            </a:r>
            <a:endParaRPr lang="ko-KR" altLang="en-US" dirty="0" smtClean="0">
              <a:ea typeface="굴림" panose="020B0600000101010101" pitchFamily="50" charset="-127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t="26628"/>
          <a:stretch/>
        </p:blipFill>
        <p:spPr>
          <a:xfrm>
            <a:off x="1306214" y="2477614"/>
            <a:ext cx="4621250" cy="3920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86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PA2 – Compiling Skeleton Code</a:t>
            </a:r>
            <a:endParaRPr lang="ko-KR" altLang="en-US" dirty="0" smtClean="0">
              <a:ea typeface="굴림" panose="020B0600000101010101" pitchFamily="50" charset="-127"/>
            </a:endParaRPr>
          </a:p>
        </p:txBody>
      </p:sp>
      <p:sp>
        <p:nvSpPr>
          <p:cNvPr id="3075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Compiling the solution using VS2015</a:t>
            </a: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Step 2. Set Debugger command arguments</a:t>
            </a:r>
            <a:endParaRPr lang="ko-KR" altLang="en-US" dirty="0" smtClean="0">
              <a:ea typeface="굴림" panose="020B0600000101010101" pitchFamily="50" charset="-127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r="17806" b="39771"/>
          <a:stretch/>
        </p:blipFill>
        <p:spPr>
          <a:xfrm>
            <a:off x="1181090" y="2523396"/>
            <a:ext cx="7137142" cy="362997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 bwMode="auto">
          <a:xfrm>
            <a:off x="6024282" y="4066391"/>
            <a:ext cx="2076226" cy="236668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78456" y="5615221"/>
            <a:ext cx="5622052" cy="461665"/>
          </a:xfrm>
          <a:prstGeom prst="rect">
            <a:avLst/>
          </a:prstGeom>
          <a:solidFill>
            <a:srgbClr val="FFFFFF">
              <a:alpha val="72157"/>
            </a:srgbClr>
          </a:solidFill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latin typeface="Consolas" panose="020B0609020204030204" pitchFamily="49" charset="0"/>
                <a:cs typeface="Consolas" panose="020B0609020204030204" pitchFamily="49" charset="0"/>
              </a:rPr>
              <a:t>mesh=res/</a:t>
            </a:r>
            <a:r>
              <a:rPr lang="en-US" altLang="ko-KR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cornell</a:t>
            </a:r>
            <a:r>
              <a:rPr lang="en-US" altLang="ko-KR" dirty="0" smtClean="0">
                <a:latin typeface="Consolas" panose="020B0609020204030204" pitchFamily="49" charset="0"/>
                <a:cs typeface="Consolas" panose="020B0609020204030204" pitchFamily="49" charset="0"/>
              </a:rPr>
              <a:t>/cornell_box.obj</a:t>
            </a:r>
            <a:endParaRPr lang="ko-KR" alt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7487322" y="4338384"/>
            <a:ext cx="0" cy="1276837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95950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PA2 – Running Skeleton Code</a:t>
            </a:r>
            <a:endParaRPr lang="ko-KR" altLang="en-US" dirty="0" smtClean="0">
              <a:ea typeface="굴림" panose="020B0600000101010101" pitchFamily="50" charset="-127"/>
            </a:endParaRPr>
          </a:p>
        </p:txBody>
      </p:sp>
      <p:sp>
        <p:nvSpPr>
          <p:cNvPr id="3075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The program allows the user to navigate through the scene</a:t>
            </a: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Controls:</a:t>
            </a:r>
          </a:p>
          <a:p>
            <a:pPr lvl="2"/>
            <a:r>
              <a:rPr lang="en-US" altLang="ko-KR" dirty="0" smtClean="0">
                <a:ea typeface="굴림" panose="020B0600000101010101" pitchFamily="50" charset="-127"/>
              </a:rPr>
              <a:t>Keyboard W, A, S, D to move around on XZ plane</a:t>
            </a:r>
          </a:p>
          <a:p>
            <a:pPr lvl="2"/>
            <a:r>
              <a:rPr lang="en-US" altLang="ko-KR" dirty="0" smtClean="0">
                <a:ea typeface="굴림" panose="020B0600000101010101" pitchFamily="50" charset="-127"/>
              </a:rPr>
              <a:t>Keyboard Q, Z to move up/down in Y axis</a:t>
            </a:r>
          </a:p>
          <a:p>
            <a:pPr lvl="2"/>
            <a:r>
              <a:rPr lang="en-US" altLang="ko-KR" dirty="0" smtClean="0">
                <a:ea typeface="굴림" panose="020B0600000101010101" pitchFamily="50" charset="-127"/>
              </a:rPr>
              <a:t>Keyboard Spacebar to iterate through VPLs</a:t>
            </a:r>
          </a:p>
          <a:p>
            <a:pPr lvl="2"/>
            <a:r>
              <a:rPr lang="en-US" altLang="ko-KR" dirty="0" smtClean="0">
                <a:ea typeface="굴림" panose="020B0600000101010101" pitchFamily="50" charset="-127"/>
              </a:rPr>
              <a:t>Mouse left button drag to rotate the camera</a:t>
            </a:r>
            <a:endParaRPr lang="ko-KR" altLang="en-US" dirty="0" smtClean="0"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2181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PA2 – Skeleton Code Limitations</a:t>
            </a:r>
            <a:endParaRPr lang="ko-KR" altLang="en-US" dirty="0" smtClean="0">
              <a:ea typeface="굴림" panose="020B0600000101010101" pitchFamily="50" charset="-127"/>
            </a:endParaRPr>
          </a:p>
        </p:txBody>
      </p:sp>
      <p:sp>
        <p:nvSpPr>
          <p:cNvPr id="3075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This code is the skeleton code, which is not fully functional</a:t>
            </a:r>
          </a:p>
          <a:p>
            <a:r>
              <a:rPr lang="en-US" altLang="ko-KR" dirty="0" smtClean="0">
                <a:ea typeface="굴림" panose="020B0600000101010101" pitchFamily="50" charset="-127"/>
              </a:rPr>
              <a:t>The program does:</a:t>
            </a: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Generate rays to generate VPLs</a:t>
            </a: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Renders the scene lit by each VPL</a:t>
            </a:r>
          </a:p>
          <a:p>
            <a:r>
              <a:rPr lang="en-US" altLang="ko-KR" dirty="0" smtClean="0">
                <a:ea typeface="굴림" panose="020B0600000101010101" pitchFamily="50" charset="-127"/>
              </a:rPr>
              <a:t>The program does not:</a:t>
            </a: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Normalize each VPL’s contribution</a:t>
            </a: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Accumulate the lightings by VPLs</a:t>
            </a: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Generate any shadows</a:t>
            </a:r>
          </a:p>
        </p:txBody>
      </p:sp>
    </p:spTree>
    <p:extLst>
      <p:ext uri="{BB962C8B-B14F-4D97-AF65-F5344CB8AC3E}">
        <p14:creationId xmlns:p14="http://schemas.microsoft.com/office/powerpoint/2010/main" val="163448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PA2 – Skeleton Code Limitations</a:t>
            </a:r>
            <a:endParaRPr lang="ko-KR" altLang="en-US" dirty="0" smtClean="0">
              <a:ea typeface="굴림" panose="020B0600000101010101" pitchFamily="50" charset="-127"/>
            </a:endParaRPr>
          </a:p>
        </p:txBody>
      </p:sp>
      <p:sp>
        <p:nvSpPr>
          <p:cNvPr id="3075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Currently it looks </a:t>
            </a:r>
            <a:r>
              <a:rPr lang="en-US" altLang="ko-KR" dirty="0" smtClean="0">
                <a:ea typeface="굴림" panose="020B0600000101010101" pitchFamily="50" charset="-127"/>
              </a:rPr>
              <a:t>like this: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5709" y="2114549"/>
            <a:ext cx="6852582" cy="4013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8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PA2 – Skeleton Code Limitations</a:t>
            </a:r>
            <a:endParaRPr lang="ko-KR" altLang="en-US" dirty="0" smtClean="0">
              <a:ea typeface="굴림" panose="020B0600000101010101" pitchFamily="50" charset="-127"/>
            </a:endParaRPr>
          </a:p>
        </p:txBody>
      </p:sp>
      <p:sp>
        <p:nvSpPr>
          <p:cNvPr id="3075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Currently it looks </a:t>
            </a:r>
            <a:r>
              <a:rPr lang="en-US" altLang="ko-KR" dirty="0" smtClean="0">
                <a:ea typeface="굴림" panose="020B0600000101010101" pitchFamily="50" charset="-127"/>
              </a:rPr>
              <a:t>like this: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2059" y="2114549"/>
            <a:ext cx="6852582" cy="4013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14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PA2 – Skeleton Code Limitations</a:t>
            </a:r>
            <a:endParaRPr lang="ko-KR" altLang="en-US" dirty="0" smtClean="0">
              <a:ea typeface="굴림" panose="020B0600000101010101" pitchFamily="50" charset="-127"/>
            </a:endParaRPr>
          </a:p>
        </p:txBody>
      </p:sp>
      <p:sp>
        <p:nvSpPr>
          <p:cNvPr id="3075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The fully functional program should look like this: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4695" y="2425700"/>
            <a:ext cx="6809210" cy="398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63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PA2 – Submission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Submit to the following mail</a:t>
            </a:r>
          </a:p>
          <a:p>
            <a:pPr lvl="1"/>
            <a:r>
              <a:rPr lang="en-US" altLang="ko-KR" dirty="0" smtClean="0">
                <a:hlinkClick r:id="rId2"/>
              </a:rPr>
              <a:t>cs482.fall.2015@gmail.com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Title should start with [PA2] &lt;ID&gt; &lt;Name&gt;</a:t>
            </a:r>
          </a:p>
          <a:p>
            <a:pPr lvl="2"/>
            <a:r>
              <a:rPr lang="en-US" altLang="ko-KR" dirty="0" smtClean="0"/>
              <a:t>E.g., [PA2] 20151234 Hong </a:t>
            </a:r>
            <a:r>
              <a:rPr lang="en-US" altLang="ko-KR" dirty="0" err="1" smtClean="0"/>
              <a:t>GilDong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Your submission should include following:</a:t>
            </a:r>
          </a:p>
          <a:p>
            <a:pPr lvl="1"/>
            <a:r>
              <a:rPr lang="en-US" altLang="ko-KR" dirty="0"/>
              <a:t>Send </a:t>
            </a:r>
            <a:r>
              <a:rPr lang="en-US" altLang="ko-KR" u="sng" dirty="0"/>
              <a:t>three</a:t>
            </a:r>
            <a:r>
              <a:rPr lang="en-US" altLang="ko-KR" dirty="0"/>
              <a:t> screenshots with different </a:t>
            </a:r>
            <a:r>
              <a:rPr lang="en-US" altLang="ko-KR" dirty="0" smtClean="0"/>
              <a:t>VPLs </a:t>
            </a:r>
            <a:r>
              <a:rPr lang="en-US" altLang="ko-KR" dirty="0"/>
              <a:t>after compilation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Submit them directly in the mail content,</a:t>
            </a:r>
            <a:br>
              <a:rPr lang="en-US" altLang="ko-KR" dirty="0" smtClean="0"/>
            </a:br>
            <a:r>
              <a:rPr lang="en-US" altLang="ko-KR" dirty="0" smtClean="0"/>
              <a:t>or via PDF attachment</a:t>
            </a:r>
          </a:p>
        </p:txBody>
      </p:sp>
    </p:spTree>
    <p:extLst>
      <p:ext uri="{BB962C8B-B14F-4D97-AF65-F5344CB8AC3E}">
        <p14:creationId xmlns:p14="http://schemas.microsoft.com/office/powerpoint/2010/main" val="162718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PA2 – Compiling Skeleton Code</a:t>
            </a:r>
            <a:endParaRPr lang="ko-KR" altLang="en-US" dirty="0" smtClean="0">
              <a:ea typeface="굴림" panose="020B0600000101010101" pitchFamily="50" charset="-127"/>
            </a:endParaRPr>
          </a:p>
        </p:txBody>
      </p:sp>
      <p:sp>
        <p:nvSpPr>
          <p:cNvPr id="3075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Prerequisites: </a:t>
            </a:r>
            <a:r>
              <a:rPr lang="en-US" altLang="ko-KR" dirty="0" err="1" smtClean="0">
                <a:ea typeface="굴림" panose="020B0600000101010101" pitchFamily="50" charset="-127"/>
              </a:rPr>
              <a:t>cmake</a:t>
            </a:r>
            <a:endParaRPr lang="en-US" altLang="ko-KR" dirty="0" smtClean="0">
              <a:ea typeface="굴림" panose="020B0600000101010101" pitchFamily="50" charset="-127"/>
            </a:endParaRP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Get one from </a:t>
            </a:r>
            <a:r>
              <a:rPr lang="en-US" altLang="ko-KR" dirty="0">
                <a:ea typeface="굴림" panose="020B0600000101010101" pitchFamily="50" charset="-127"/>
                <a:hlinkClick r:id="rId2"/>
              </a:rPr>
              <a:t>https://cmake.org</a:t>
            </a:r>
            <a:r>
              <a:rPr lang="en-US" altLang="ko-KR" dirty="0" smtClean="0">
                <a:ea typeface="굴림" panose="020B0600000101010101" pitchFamily="50" charset="-127"/>
                <a:hlinkClick r:id="rId2"/>
              </a:rPr>
              <a:t>/</a:t>
            </a:r>
            <a:r>
              <a:rPr lang="en-US" altLang="ko-KR" dirty="0" smtClean="0">
                <a:ea typeface="굴림" panose="020B0600000101010101" pitchFamily="50" charset="-127"/>
              </a:rPr>
              <a:t> </a:t>
            </a:r>
            <a:endParaRPr lang="ko-KR" altLang="en-US" dirty="0" smtClean="0">
              <a:ea typeface="굴림" panose="020B0600000101010101" pitchFamily="50" charset="-127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1317" y="2557956"/>
            <a:ext cx="5443126" cy="3451739"/>
          </a:xfrm>
          <a:prstGeom prst="rect">
            <a:avLst/>
          </a:prstGeom>
        </p:spPr>
      </p:pic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-149225" y="6064137"/>
            <a:ext cx="9455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ko-KR" sz="2000" dirty="0" err="1" smtClean="0">
                <a:ea typeface="굴림" panose="020B0600000101010101" pitchFamily="50" charset="-127"/>
              </a:rPr>
              <a:t>cmake-gui</a:t>
            </a:r>
            <a:r>
              <a:rPr lang="en-US" altLang="ko-KR" sz="2000" dirty="0" smtClean="0">
                <a:ea typeface="굴림" panose="020B0600000101010101" pitchFamily="50" charset="-127"/>
              </a:rPr>
              <a:t> for Windows</a:t>
            </a:r>
            <a:endParaRPr lang="ko-KR" altLang="en-US" sz="2000" dirty="0"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481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PA2 – Questions?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Have a question?</a:t>
            </a:r>
          </a:p>
          <a:p>
            <a:pPr lvl="1"/>
            <a:r>
              <a:rPr lang="en-US" altLang="ko-KR" dirty="0" smtClean="0"/>
              <a:t>Post it on a Noah board</a:t>
            </a:r>
            <a:br>
              <a:rPr lang="en-US" altLang="ko-KR" dirty="0" smtClean="0"/>
            </a:br>
            <a:r>
              <a:rPr lang="en-US" altLang="ko-KR" dirty="0" smtClean="0">
                <a:hlinkClick r:id="rId3"/>
              </a:rPr>
              <a:t>http://noah.kaist.ac.kr/course/CS482</a:t>
            </a:r>
            <a:endParaRPr lang="en-US" altLang="ko-KR" dirty="0" smtClean="0">
              <a:ea typeface="굴림" panose="020B0600000101010101" pitchFamily="50" charset="-127"/>
            </a:endParaRPr>
          </a:p>
          <a:p>
            <a:pPr lvl="1"/>
            <a:endParaRPr lang="en-US" altLang="ko-KR" dirty="0" smtClean="0">
              <a:ea typeface="굴림" panose="020B0600000101010101" pitchFamily="50" charset="-127"/>
            </a:endParaRPr>
          </a:p>
          <a:p>
            <a:pPr lvl="1"/>
            <a:endParaRPr lang="en-US" altLang="ko-KR" dirty="0">
              <a:ea typeface="굴림" panose="020B0600000101010101" pitchFamily="50" charset="-127"/>
            </a:endParaRPr>
          </a:p>
          <a:p>
            <a:pPr lvl="1"/>
            <a:endParaRPr lang="en-US" altLang="ko-KR" dirty="0" smtClean="0">
              <a:ea typeface="굴림" panose="020B0600000101010101" pitchFamily="50" charset="-127"/>
            </a:endParaRPr>
          </a:p>
          <a:p>
            <a:pPr lvl="8"/>
            <a:endParaRPr lang="en-US" altLang="ko-KR" dirty="0" smtClean="0">
              <a:ea typeface="굴림" panose="020B0600000101010101" pitchFamily="50" charset="-127"/>
            </a:endParaRPr>
          </a:p>
          <a:p>
            <a:pPr lvl="8"/>
            <a:endParaRPr lang="en-US" altLang="ko-KR" dirty="0" smtClean="0">
              <a:ea typeface="굴림" panose="020B0600000101010101" pitchFamily="50" charset="-127"/>
            </a:endParaRPr>
          </a:p>
          <a:p>
            <a:pPr marL="0" indent="0" algn="ctr">
              <a:buNone/>
            </a:pPr>
            <a:endParaRPr lang="en-US" altLang="ko-KR" dirty="0" smtClean="0"/>
          </a:p>
          <a:p>
            <a:pPr marL="0" indent="0" algn="ctr">
              <a:buNone/>
            </a:pPr>
            <a:endParaRPr lang="en-US" altLang="ko-KR" dirty="0"/>
          </a:p>
          <a:p>
            <a:pPr marL="0" indent="0" algn="ctr">
              <a:buNone/>
            </a:pP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Good Luck!</a:t>
            </a:r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04" b="23367"/>
          <a:stretch/>
        </p:blipFill>
        <p:spPr bwMode="auto">
          <a:xfrm>
            <a:off x="1497013" y="3021798"/>
            <a:ext cx="6162675" cy="164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895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PA2 – Useful Links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Instant </a:t>
            </a:r>
            <a:r>
              <a:rPr lang="en-US" altLang="ko-KR" dirty="0" err="1" smtClean="0"/>
              <a:t>Radiosity</a:t>
            </a:r>
            <a:r>
              <a:rPr lang="en-US" altLang="ko-KR" dirty="0" smtClean="0"/>
              <a:t> Course slides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  <a:hlinkClick r:id="rId3"/>
              </a:rPr>
              <a:t>http://</a:t>
            </a:r>
            <a:r>
              <a:rPr lang="en-US" altLang="ko-KR" dirty="0" smtClean="0">
                <a:ea typeface="굴림" panose="020B0600000101010101" pitchFamily="50" charset="-127"/>
                <a:hlinkClick r:id="rId3"/>
              </a:rPr>
              <a:t>www.cs.cornell.edu/courses/cs6630/2012sp/slides/Boyadzhiev-Matzen-InstantRadiosity.pdf</a:t>
            </a:r>
            <a:endParaRPr lang="en-US" altLang="ko-KR" dirty="0" smtClean="0">
              <a:ea typeface="굴림" panose="020B0600000101010101" pitchFamily="50" charset="-127"/>
            </a:endParaRPr>
          </a:p>
          <a:p>
            <a:r>
              <a:rPr lang="en-US" altLang="ko-KR" dirty="0" err="1" smtClean="0">
                <a:ea typeface="굴림" panose="020B0600000101010101" pitchFamily="50" charset="-127"/>
              </a:rPr>
              <a:t>Shaderific</a:t>
            </a:r>
            <a:r>
              <a:rPr lang="en-US" altLang="ko-KR" dirty="0" smtClean="0">
                <a:ea typeface="굴림" panose="020B0600000101010101" pitchFamily="50" charset="-127"/>
              </a:rPr>
              <a:t> – GLSL functions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  <a:hlinkClick r:id="rId4"/>
              </a:rPr>
              <a:t>http://www.shaderific.com/glsl-functions</a:t>
            </a:r>
            <a:r>
              <a:rPr lang="en-US" altLang="ko-KR" dirty="0" smtClean="0">
                <a:ea typeface="굴림" panose="020B0600000101010101" pitchFamily="50" charset="-127"/>
                <a:hlinkClick r:id="rId4"/>
              </a:rPr>
              <a:t>/</a:t>
            </a:r>
            <a:endParaRPr lang="en-US" altLang="ko-KR" dirty="0" smtClean="0">
              <a:ea typeface="굴림" panose="020B0600000101010101" pitchFamily="50" charset="-127"/>
            </a:endParaRPr>
          </a:p>
          <a:p>
            <a:r>
              <a:rPr lang="en-US" altLang="ko-KR" dirty="0" smtClean="0">
                <a:ea typeface="굴림" panose="020B0600000101010101" pitchFamily="50" charset="-127"/>
              </a:rPr>
              <a:t>Modern OpenGL tutorial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  <a:hlinkClick r:id="rId5"/>
              </a:rPr>
              <a:t>https://open.gl</a:t>
            </a:r>
            <a:r>
              <a:rPr lang="en-US" altLang="ko-KR" dirty="0" smtClean="0">
                <a:ea typeface="굴림" panose="020B0600000101010101" pitchFamily="50" charset="-127"/>
                <a:hlinkClick r:id="rId5"/>
              </a:rPr>
              <a:t>/</a:t>
            </a:r>
            <a:r>
              <a:rPr lang="en-US" altLang="ko-KR" dirty="0" smtClean="0">
                <a:ea typeface="굴림" panose="020B0600000101010101" pitchFamily="50" charset="-127"/>
              </a:rPr>
              <a:t> </a:t>
            </a:r>
            <a:endParaRPr lang="en-US" altLang="ko-KR" dirty="0"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2576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PA2 – Compiling Skeleton Code</a:t>
            </a:r>
            <a:endParaRPr lang="ko-KR" altLang="en-US" dirty="0" smtClean="0">
              <a:ea typeface="굴림" panose="020B0600000101010101" pitchFamily="50" charset="-127"/>
            </a:endParaRPr>
          </a:p>
        </p:txBody>
      </p:sp>
      <p:sp>
        <p:nvSpPr>
          <p:cNvPr id="3075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Prerequisites: Visual Studio 2015</a:t>
            </a: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Or corresponding other compilers supporting up to C++14</a:t>
            </a: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VS2015 Community Edition</a:t>
            </a:r>
          </a:p>
          <a:p>
            <a:pPr lvl="2"/>
            <a:r>
              <a:rPr lang="en-US" altLang="ko-KR" dirty="0">
                <a:ea typeface="굴림" panose="020B0600000101010101" pitchFamily="50" charset="-127"/>
                <a:hlinkClick r:id="rId2"/>
              </a:rPr>
              <a:t>https://</a:t>
            </a:r>
            <a:r>
              <a:rPr lang="en-US" altLang="ko-KR" dirty="0" smtClean="0">
                <a:ea typeface="굴림" panose="020B0600000101010101" pitchFamily="50" charset="-127"/>
                <a:hlinkClick r:id="rId2"/>
              </a:rPr>
              <a:t>www.visualstudio.com/en-us/downloads/download-visual-studio-vs.aspx</a:t>
            </a:r>
            <a:endParaRPr lang="en-US" altLang="ko-KR" dirty="0" smtClean="0">
              <a:ea typeface="굴림" panose="020B0600000101010101" pitchFamily="50" charset="-127"/>
            </a:endParaRP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LLVM 3.7.0</a:t>
            </a:r>
          </a:p>
          <a:p>
            <a:pPr lvl="2"/>
            <a:r>
              <a:rPr lang="en-US" altLang="ko-KR" dirty="0">
                <a:ea typeface="굴림" panose="020B0600000101010101" pitchFamily="50" charset="-127"/>
                <a:hlinkClick r:id="rId3"/>
              </a:rPr>
              <a:t>http://</a:t>
            </a:r>
            <a:r>
              <a:rPr lang="en-US" altLang="ko-KR" dirty="0" smtClean="0">
                <a:ea typeface="굴림" panose="020B0600000101010101" pitchFamily="50" charset="-127"/>
                <a:hlinkClick r:id="rId3"/>
              </a:rPr>
              <a:t>llvm.org/releases/download.html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0465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PA2 – Compiling Skeleton Code</a:t>
            </a:r>
            <a:endParaRPr lang="ko-KR" altLang="en-US" dirty="0" smtClean="0">
              <a:ea typeface="굴림" panose="020B0600000101010101" pitchFamily="50" charset="-127"/>
            </a:endParaRPr>
          </a:p>
        </p:txBody>
      </p:sp>
      <p:sp>
        <p:nvSpPr>
          <p:cNvPr id="3075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Prerequisites: </a:t>
            </a:r>
            <a:r>
              <a:rPr lang="en-US" altLang="ko-KR" dirty="0" err="1" smtClean="0">
                <a:ea typeface="굴림" panose="020B0600000101010101" pitchFamily="50" charset="-127"/>
              </a:rPr>
              <a:t>Git</a:t>
            </a:r>
            <a:endParaRPr lang="en-US" altLang="ko-KR" dirty="0" smtClean="0">
              <a:ea typeface="굴림" panose="020B0600000101010101" pitchFamily="50" charset="-127"/>
            </a:endParaRP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A version control system developed by Linus Torvalds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Get one from </a:t>
            </a:r>
            <a:r>
              <a:rPr lang="en-US" altLang="ko-KR" dirty="0">
                <a:ea typeface="굴림" panose="020B0600000101010101" pitchFamily="50" charset="-127"/>
                <a:hlinkClick r:id="rId2"/>
              </a:rPr>
              <a:t>https://git-scm.com</a:t>
            </a:r>
            <a:r>
              <a:rPr lang="en-US" altLang="ko-KR" dirty="0" smtClean="0">
                <a:ea typeface="굴림" panose="020B0600000101010101" pitchFamily="50" charset="-127"/>
                <a:hlinkClick r:id="rId2"/>
              </a:rPr>
              <a:t>/</a:t>
            </a:r>
            <a:r>
              <a:rPr lang="en-US" altLang="ko-KR" dirty="0" smtClean="0">
                <a:ea typeface="굴림" panose="020B0600000101010101" pitchFamily="50" charset="-127"/>
              </a:rPr>
              <a:t> </a:t>
            </a:r>
          </a:p>
        </p:txBody>
      </p:sp>
      <p:pic>
        <p:nvPicPr>
          <p:cNvPr id="1026" name="Picture 2" descr="logo@2x.png (220×92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0600" y="4121150"/>
            <a:ext cx="2095500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8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PA2 – Compiling Skeleton Code</a:t>
            </a:r>
            <a:endParaRPr lang="ko-KR" altLang="en-US" dirty="0" smtClean="0">
              <a:ea typeface="굴림" panose="020B0600000101010101" pitchFamily="50" charset="-127"/>
            </a:endParaRPr>
          </a:p>
        </p:txBody>
      </p:sp>
      <p:sp>
        <p:nvSpPr>
          <p:cNvPr id="3075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Skeleton code directory tree</a:t>
            </a:r>
            <a:endParaRPr lang="ko-KR" altLang="en-US" u="sng" dirty="0" smtClean="0">
              <a:ea typeface="굴림" panose="020B0600000101010101" pitchFamily="50" charset="-127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821" y="2254691"/>
            <a:ext cx="2643019" cy="314225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92826" y="2758007"/>
            <a:ext cx="39869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latin typeface="+mj-lt"/>
                <a:ea typeface="FreeSans" panose="020B0504020202020204" pitchFamily="34" charset="0"/>
                <a:cs typeface="FreeSans" panose="020B0504020202020204" pitchFamily="34" charset="0"/>
              </a:rPr>
              <a:t>Precompiled </a:t>
            </a:r>
            <a:r>
              <a:rPr lang="en-US" altLang="ko-KR" dirty="0" err="1" smtClean="0">
                <a:latin typeface="+mj-lt"/>
                <a:ea typeface="FreeSans" panose="020B0504020202020204" pitchFamily="34" charset="0"/>
                <a:cs typeface="FreeSans" panose="020B0504020202020204" pitchFamily="34" charset="0"/>
              </a:rPr>
              <a:t>Embree</a:t>
            </a:r>
            <a:r>
              <a:rPr lang="en-US" altLang="ko-KR" dirty="0" smtClean="0">
                <a:latin typeface="+mj-lt"/>
                <a:ea typeface="FreeSans" panose="020B0504020202020204" pitchFamily="34" charset="0"/>
                <a:cs typeface="FreeSans" panose="020B0504020202020204" pitchFamily="34" charset="0"/>
              </a:rPr>
              <a:t> binary</a:t>
            </a:r>
          </a:p>
          <a:p>
            <a:r>
              <a:rPr lang="en-US" altLang="ko-KR" dirty="0" smtClean="0">
                <a:latin typeface="+mj-lt"/>
                <a:ea typeface="FreeSans" panose="020B0504020202020204" pitchFamily="34" charset="0"/>
                <a:cs typeface="FreeSans" panose="020B0504020202020204" pitchFamily="34" charset="0"/>
              </a:rPr>
              <a:t>for various platforms</a:t>
            </a:r>
            <a:endParaRPr lang="ko-KR" altLang="en-US" dirty="0">
              <a:latin typeface="+mj-lt"/>
              <a:cs typeface="FreeSans" panose="020B0504020202020204" pitchFamily="34" charset="0"/>
            </a:endParaRPr>
          </a:p>
        </p:txBody>
      </p:sp>
      <p:sp>
        <p:nvSpPr>
          <p:cNvPr id="6" name="Right Brace 5"/>
          <p:cNvSpPr/>
          <p:nvPr/>
        </p:nvSpPr>
        <p:spPr bwMode="auto">
          <a:xfrm>
            <a:off x="3646840" y="3825819"/>
            <a:ext cx="271286" cy="843000"/>
          </a:xfrm>
          <a:prstGeom prst="rightBrac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ight Brace 6"/>
          <p:cNvSpPr/>
          <p:nvPr/>
        </p:nvSpPr>
        <p:spPr bwMode="auto">
          <a:xfrm>
            <a:off x="3646840" y="2624866"/>
            <a:ext cx="271286" cy="1108038"/>
          </a:xfrm>
          <a:prstGeom prst="rightBrac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ight Brace 9"/>
          <p:cNvSpPr/>
          <p:nvPr/>
        </p:nvSpPr>
        <p:spPr bwMode="auto">
          <a:xfrm>
            <a:off x="3646840" y="4765638"/>
            <a:ext cx="271286" cy="494851"/>
          </a:xfrm>
          <a:prstGeom prst="rightBrac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92826" y="3831820"/>
            <a:ext cx="31293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latin typeface="+mj-lt"/>
                <a:ea typeface="FreeSans" panose="020B0504020202020204" pitchFamily="34" charset="0"/>
                <a:cs typeface="FreeSans" panose="020B0504020202020204" pitchFamily="34" charset="0"/>
              </a:rPr>
              <a:t>Resources</a:t>
            </a:r>
          </a:p>
          <a:p>
            <a:r>
              <a:rPr lang="en-US" altLang="ko-KR" dirty="0" smtClean="0">
                <a:latin typeface="+mj-lt"/>
                <a:ea typeface="FreeSans" panose="020B0504020202020204" pitchFamily="34" charset="0"/>
                <a:cs typeface="FreeSans" panose="020B0504020202020204" pitchFamily="34" charset="0"/>
              </a:rPr>
              <a:t>(3D models, </a:t>
            </a:r>
            <a:r>
              <a:rPr lang="en-US" altLang="ko-KR" dirty="0" err="1" smtClean="0">
                <a:latin typeface="+mj-lt"/>
                <a:ea typeface="FreeSans" panose="020B0504020202020204" pitchFamily="34" charset="0"/>
                <a:cs typeface="FreeSans" panose="020B0504020202020204" pitchFamily="34" charset="0"/>
              </a:rPr>
              <a:t>shaders</a:t>
            </a:r>
            <a:r>
              <a:rPr lang="en-US" altLang="ko-KR" dirty="0" smtClean="0">
                <a:latin typeface="+mj-lt"/>
                <a:ea typeface="FreeSans" panose="020B0504020202020204" pitchFamily="34" charset="0"/>
                <a:cs typeface="FreeSans" panose="020B0504020202020204" pitchFamily="34" charset="0"/>
              </a:rPr>
              <a:t>)</a:t>
            </a:r>
            <a:endParaRPr lang="ko-KR" altLang="en-US" dirty="0">
              <a:latin typeface="+mj-lt"/>
              <a:cs typeface="FreeSans" panose="020B05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92826" y="4798824"/>
            <a:ext cx="20681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latin typeface="+mj-lt"/>
                <a:ea typeface="FreeSans" panose="020B0504020202020204" pitchFamily="34" charset="0"/>
                <a:cs typeface="FreeSans" panose="020B0504020202020204" pitchFamily="34" charset="0"/>
              </a:rPr>
              <a:t>Source codes</a:t>
            </a:r>
            <a:endParaRPr lang="ko-KR" altLang="en-US" dirty="0">
              <a:latin typeface="+mj-lt"/>
              <a:cs typeface="FreeSans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445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PA2 – Compiling Skeleton Code</a:t>
            </a:r>
            <a:endParaRPr lang="ko-KR" altLang="en-US" dirty="0" smtClean="0">
              <a:ea typeface="굴림" panose="020B0600000101010101" pitchFamily="50" charset="-127"/>
            </a:endParaRPr>
          </a:p>
        </p:txBody>
      </p:sp>
      <p:sp>
        <p:nvSpPr>
          <p:cNvPr id="3075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We have </a:t>
            </a:r>
            <a:r>
              <a:rPr lang="en-US" altLang="ko-KR" dirty="0" err="1" smtClean="0">
                <a:ea typeface="굴림" panose="020B0600000101010101" pitchFamily="50" charset="-127"/>
              </a:rPr>
              <a:t>CMakeLists</a:t>
            </a:r>
            <a:r>
              <a:rPr lang="en-US" altLang="ko-KR" dirty="0" smtClean="0">
                <a:ea typeface="굴림" panose="020B0600000101010101" pitchFamily="50" charset="-127"/>
              </a:rPr>
              <a:t> configured for you</a:t>
            </a:r>
            <a:endParaRPr lang="ko-KR" altLang="en-US" dirty="0" smtClean="0">
              <a:ea typeface="굴림" panose="020B0600000101010101" pitchFamily="50" charset="-127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121" y="2254690"/>
            <a:ext cx="2731081" cy="1585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43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PA2 – Compiling Skeleton Code</a:t>
            </a:r>
            <a:endParaRPr lang="ko-KR" altLang="en-US" dirty="0" smtClean="0">
              <a:ea typeface="굴림" panose="020B0600000101010101" pitchFamily="50" charset="-127"/>
            </a:endParaRPr>
          </a:p>
        </p:txBody>
      </p:sp>
      <p:sp>
        <p:nvSpPr>
          <p:cNvPr id="3075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How to establish building environment using </a:t>
            </a:r>
            <a:r>
              <a:rPr lang="en-US" altLang="ko-KR" dirty="0" err="1" smtClean="0">
                <a:ea typeface="굴림" panose="020B0600000101010101" pitchFamily="50" charset="-127"/>
              </a:rPr>
              <a:t>CMake</a:t>
            </a:r>
            <a:r>
              <a:rPr lang="en-US" altLang="ko-KR" dirty="0" smtClean="0">
                <a:ea typeface="굴림" panose="020B0600000101010101" pitchFamily="50" charset="-127"/>
              </a:rPr>
              <a:t>-GUI</a:t>
            </a: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Step 1. Create an empty folder in the root of the project folder</a:t>
            </a:r>
            <a:endParaRPr lang="ko-KR" altLang="en-US" dirty="0" smtClean="0">
              <a:ea typeface="굴림" panose="020B0600000101010101" pitchFamily="50" charset="-127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7910" y="3515845"/>
            <a:ext cx="3685240" cy="2013585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 bwMode="auto">
          <a:xfrm>
            <a:off x="1807284" y="3840480"/>
            <a:ext cx="3302597" cy="49485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 flipH="1">
            <a:off x="5109881" y="3840480"/>
            <a:ext cx="785310" cy="215153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Box 6"/>
          <p:cNvSpPr txBox="1"/>
          <p:nvPr/>
        </p:nvSpPr>
        <p:spPr>
          <a:xfrm>
            <a:off x="5895191" y="3451398"/>
            <a:ext cx="14269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600" dirty="0" smtClean="0">
                <a:latin typeface="Freestyle Script" panose="030804020302050B0404" pitchFamily="66" charset="0"/>
              </a:rPr>
              <a:t>Brand new</a:t>
            </a:r>
            <a:endParaRPr lang="ko-KR" altLang="en-US" sz="3600" dirty="0">
              <a:latin typeface="Freestyle Script" panose="030804020302050B04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34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PA2 – Compiling Skeleton Code</a:t>
            </a:r>
            <a:endParaRPr lang="ko-KR" altLang="en-US" dirty="0" smtClean="0">
              <a:ea typeface="굴림" panose="020B0600000101010101" pitchFamily="50" charset="-127"/>
            </a:endParaRPr>
          </a:p>
        </p:txBody>
      </p:sp>
      <p:sp>
        <p:nvSpPr>
          <p:cNvPr id="3075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How to establish building environment using </a:t>
            </a:r>
            <a:r>
              <a:rPr lang="en-US" altLang="ko-KR" dirty="0" err="1" smtClean="0">
                <a:ea typeface="굴림" panose="020B0600000101010101" pitchFamily="50" charset="-127"/>
              </a:rPr>
              <a:t>CMake</a:t>
            </a:r>
            <a:r>
              <a:rPr lang="en-US" altLang="ko-KR" dirty="0" smtClean="0">
                <a:ea typeface="굴림" panose="020B0600000101010101" pitchFamily="50" charset="-127"/>
              </a:rPr>
              <a:t>-GUI</a:t>
            </a: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Step 2. Configure </a:t>
            </a:r>
            <a:r>
              <a:rPr lang="en-US" altLang="ko-KR" dirty="0" err="1" smtClean="0">
                <a:ea typeface="굴림" panose="020B0600000101010101" pitchFamily="50" charset="-127"/>
              </a:rPr>
              <a:t>CMake</a:t>
            </a:r>
            <a:r>
              <a:rPr lang="en-US" altLang="ko-KR" dirty="0" smtClean="0">
                <a:ea typeface="굴림" panose="020B0600000101010101" pitchFamily="50" charset="-127"/>
              </a:rPr>
              <a:t>-GUI to have source code and binary build path like the following:</a:t>
            </a:r>
            <a:endParaRPr lang="ko-KR" altLang="en-US" dirty="0" smtClean="0">
              <a:ea typeface="굴림" panose="020B0600000101010101" pitchFamily="50" charset="-127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b="40380"/>
          <a:stretch/>
        </p:blipFill>
        <p:spPr>
          <a:xfrm>
            <a:off x="1163861" y="3331359"/>
            <a:ext cx="6822770" cy="270368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 bwMode="auto">
          <a:xfrm>
            <a:off x="2947595" y="3905026"/>
            <a:ext cx="2022438" cy="623943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flipH="1" flipV="1">
            <a:off x="4970033" y="4077149"/>
            <a:ext cx="978946" cy="1025487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Box 9"/>
          <p:cNvSpPr txBox="1"/>
          <p:nvPr/>
        </p:nvSpPr>
        <p:spPr>
          <a:xfrm>
            <a:off x="2267209" y="5094202"/>
            <a:ext cx="54056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Folder which contains ‘CMakeLists.txt’</a:t>
            </a:r>
            <a:endParaRPr lang="ko-KR" altLang="en-US" dirty="0"/>
          </a:p>
        </p:txBody>
      </p:sp>
      <p:cxnSp>
        <p:nvCxnSpPr>
          <p:cNvPr id="15" name="Straight Arrow Connector 14"/>
          <p:cNvCxnSpPr/>
          <p:nvPr/>
        </p:nvCxnSpPr>
        <p:spPr bwMode="auto">
          <a:xfrm flipV="1">
            <a:off x="1839558" y="4378362"/>
            <a:ext cx="1108037" cy="1177505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Box 16"/>
          <p:cNvSpPr txBox="1"/>
          <p:nvPr/>
        </p:nvSpPr>
        <p:spPr>
          <a:xfrm>
            <a:off x="1333947" y="5561480"/>
            <a:ext cx="61782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Where to establish the building environment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9333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PA2 – Compiling Skeleton Code</a:t>
            </a:r>
            <a:endParaRPr lang="ko-KR" altLang="en-US" dirty="0" smtClean="0">
              <a:ea typeface="굴림" panose="020B0600000101010101" pitchFamily="50" charset="-127"/>
            </a:endParaRPr>
          </a:p>
        </p:txBody>
      </p:sp>
      <p:sp>
        <p:nvSpPr>
          <p:cNvPr id="3075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How to establish building environment using </a:t>
            </a:r>
            <a:r>
              <a:rPr lang="en-US" altLang="ko-KR" dirty="0" err="1" smtClean="0">
                <a:ea typeface="굴림" panose="020B0600000101010101" pitchFamily="50" charset="-127"/>
              </a:rPr>
              <a:t>CMake</a:t>
            </a:r>
            <a:r>
              <a:rPr lang="en-US" altLang="ko-KR" dirty="0" smtClean="0">
                <a:ea typeface="굴림" panose="020B0600000101010101" pitchFamily="50" charset="-127"/>
              </a:rPr>
              <a:t>-GUI</a:t>
            </a: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Step 3. Hit “Configure”, and specify the generator for the project</a:t>
            </a:r>
            <a:endParaRPr lang="ko-KR" altLang="en-US" dirty="0" smtClean="0">
              <a:ea typeface="굴림" panose="020B0600000101010101" pitchFamily="50" charset="-127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37475"/>
          <a:stretch/>
        </p:blipFill>
        <p:spPr>
          <a:xfrm>
            <a:off x="1620593" y="3249819"/>
            <a:ext cx="5865409" cy="28605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022439" y="3331542"/>
            <a:ext cx="4335330" cy="707886"/>
          </a:xfrm>
          <a:prstGeom prst="rect">
            <a:avLst/>
          </a:prstGeom>
          <a:solidFill>
            <a:srgbClr val="FFFFFF">
              <a:alpha val="76078"/>
            </a:srgbClr>
          </a:solidFill>
        </p:spPr>
        <p:txBody>
          <a:bodyPr wrap="square" rtlCol="0">
            <a:spAutoFit/>
          </a:bodyPr>
          <a:lstStyle/>
          <a:p>
            <a:r>
              <a:rPr lang="en-US" altLang="ko-KR" sz="2000" dirty="0" smtClean="0"/>
              <a:t>Please ask for the assistance for the case other than VS2015 Win64</a:t>
            </a:r>
            <a:endParaRPr lang="ko-KR" altLang="en-US" sz="2000" dirty="0"/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4578350" y="4032191"/>
            <a:ext cx="1" cy="64789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Connector 12"/>
          <p:cNvCxnSpPr/>
          <p:nvPr/>
        </p:nvCxnSpPr>
        <p:spPr bwMode="auto">
          <a:xfrm>
            <a:off x="3453205" y="4776395"/>
            <a:ext cx="451821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21214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ntitled 1">
  <a:themeElements>
    <a:clrScheme name="">
      <a:dk1>
        <a:srgbClr val="000000"/>
      </a:dk1>
      <a:lt1>
        <a:srgbClr val="FFFFFF"/>
      </a:lt1>
      <a:dk2>
        <a:srgbClr val="006B61"/>
      </a:dk2>
      <a:lt2>
        <a:srgbClr val="C0C0C0"/>
      </a:lt2>
      <a:accent1>
        <a:srgbClr val="FF00FF"/>
      </a:accent1>
      <a:accent2>
        <a:srgbClr val="00C0C0"/>
      </a:accent2>
      <a:accent3>
        <a:srgbClr val="FFFFFF"/>
      </a:accent3>
      <a:accent4>
        <a:srgbClr val="000000"/>
      </a:accent4>
      <a:accent5>
        <a:srgbClr val="FFAAFF"/>
      </a:accent5>
      <a:accent6>
        <a:srgbClr val="00AEAE"/>
      </a:accent6>
      <a:hlink>
        <a:srgbClr val="00C000"/>
      </a:hlink>
      <a:folHlink>
        <a:srgbClr val="800080"/>
      </a:folHlink>
    </a:clrScheme>
    <a:fontScheme name="untitled 1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untitled 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titled 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Porky:Words:ASCI:PSE:Budgets FY97:LC.BRev.FY97</Template>
  <TotalTime>18809</TotalTime>
  <Pages>3</Pages>
  <Words>560</Words>
  <Application>Microsoft Office PowerPoint</Application>
  <PresentationFormat>On-screen Show (4:3)</PresentationFormat>
  <Paragraphs>110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FreeSans</vt:lpstr>
      <vt:lpstr>굴림</vt:lpstr>
      <vt:lpstr>맑은 고딕</vt:lpstr>
      <vt:lpstr>Arial</vt:lpstr>
      <vt:lpstr>Consolas</vt:lpstr>
      <vt:lpstr>Freestyle Script</vt:lpstr>
      <vt:lpstr>Tahoma</vt:lpstr>
      <vt:lpstr>Times New Roman</vt:lpstr>
      <vt:lpstr>untitled 1</vt:lpstr>
      <vt:lpstr>PA2 – Specification</vt:lpstr>
      <vt:lpstr>PA2 – Compiling Skeleton Code</vt:lpstr>
      <vt:lpstr>PA2 – Compiling Skeleton Code</vt:lpstr>
      <vt:lpstr>PA2 – Compiling Skeleton Code</vt:lpstr>
      <vt:lpstr>PA2 – Compiling Skeleton Code</vt:lpstr>
      <vt:lpstr>PA2 – Compiling Skeleton Code</vt:lpstr>
      <vt:lpstr>PA2 – Compiling Skeleton Code</vt:lpstr>
      <vt:lpstr>PA2 – Compiling Skeleton Code</vt:lpstr>
      <vt:lpstr>PA2 – Compiling Skeleton Code</vt:lpstr>
      <vt:lpstr>PA2 – Compiling Skeleton Code</vt:lpstr>
      <vt:lpstr>PA2 – Compiling Skeleton Code</vt:lpstr>
      <vt:lpstr>PA2 – Compiling Skeleton Code</vt:lpstr>
      <vt:lpstr>PA2 – Compiling Skeleton Code</vt:lpstr>
      <vt:lpstr>PA2 – Running Skeleton Code</vt:lpstr>
      <vt:lpstr>PA2 – Skeleton Code Limitations</vt:lpstr>
      <vt:lpstr>PA2 – Skeleton Code Limitations</vt:lpstr>
      <vt:lpstr>PA2 – Skeleton Code Limitations</vt:lpstr>
      <vt:lpstr>PA2 – Skeleton Code Limitations</vt:lpstr>
      <vt:lpstr>PA2 – Submission</vt:lpstr>
      <vt:lpstr>PA2 – Questions?</vt:lpstr>
      <vt:lpstr>PA2 – Useful Links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Steven F. Ashby Center for Applied Scientific Computing  Month DD, 1997</dc:title>
  <dc:subject/>
  <dc:creator>Computations</dc:creator>
  <cp:keywords/>
  <dc:description/>
  <cp:lastModifiedBy>ned</cp:lastModifiedBy>
  <cp:revision>1822</cp:revision>
  <cp:lastPrinted>1998-03-18T16:08:13Z</cp:lastPrinted>
  <dcterms:created xsi:type="dcterms:W3CDTF">1998-03-18T13:44:31Z</dcterms:created>
  <dcterms:modified xsi:type="dcterms:W3CDTF">2015-09-30T22:23:57Z</dcterms:modified>
</cp:coreProperties>
</file>