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97" r:id="rId2"/>
    <p:sldId id="540" r:id="rId3"/>
    <p:sldId id="541" r:id="rId4"/>
    <p:sldId id="542" r:id="rId5"/>
    <p:sldId id="543" r:id="rId6"/>
    <p:sldId id="544" r:id="rId7"/>
    <p:sldId id="545" r:id="rId8"/>
    <p:sldId id="547" r:id="rId9"/>
    <p:sldId id="548" r:id="rId10"/>
    <p:sldId id="553" r:id="rId11"/>
    <p:sldId id="549" r:id="rId12"/>
    <p:sldId id="552" r:id="rId13"/>
    <p:sldId id="554" r:id="rId14"/>
    <p:sldId id="546" r:id="rId15"/>
    <p:sldId id="516" r:id="rId16"/>
    <p:sldId id="521" r:id="rId17"/>
    <p:sldId id="536" r:id="rId18"/>
  </p:sldIdLst>
  <p:sldSz cx="9144000" cy="6858000" type="screen4x3"/>
  <p:notesSz cx="6858000" cy="9199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0000FF"/>
    <a:srgbClr val="CCECFF"/>
    <a:srgbClr val="CCCCFF"/>
    <a:srgbClr val="99CCFF"/>
    <a:srgbClr val="00FFFF"/>
    <a:srgbClr val="EA8B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2809" autoAdjust="0"/>
  </p:normalViewPr>
  <p:slideViewPr>
    <p:cSldViewPr snapToGrid="0" snapToObjects="1">
      <p:cViewPr varScale="1">
        <p:scale>
          <a:sx n="91" d="100"/>
          <a:sy n="91" d="100"/>
        </p:scale>
        <p:origin x="2358" y="96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38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24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8800"/>
            <a:ext cx="503078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43" tIns="47921" rIns="95843" bIns="47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840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26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93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1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49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1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20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1092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71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44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3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7818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807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ko-KR" sz="1400">
                <a:ea typeface="굴림" panose="020B0600000101010101" pitchFamily="50" charset="-127"/>
              </a:rPr>
              <a:t> </a:t>
            </a:r>
            <a:fld id="{AB11F406-C2B2-4A67-B256-9186BA528216}" type="slidenum">
              <a:rPr lang="en-US" altLang="ko-KR" sz="1400">
                <a:ea typeface="굴림" panose="020B0600000101010101" pitchFamily="50" charset="-127"/>
              </a:rPr>
              <a:pPr algn="l"/>
              <a:t>‹#›</a:t>
            </a:fld>
            <a:endParaRPr lang="en-US" altLang="ko-KR" sz="1400">
              <a:ea typeface="굴림" panose="020B0600000101010101" pitchFamily="50" charset="-127"/>
            </a:endParaRPr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419100" y="1250950"/>
            <a:ext cx="8305800" cy="196850"/>
            <a:chOff x="264" y="788"/>
            <a:chExt cx="5232" cy="124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ko-KR" altLang="en-US">
                <a:ea typeface="굴림" panose="020B0600000101010101" pitchFamily="50" charset="-127"/>
              </a:endParaRPr>
            </a:p>
          </p:txBody>
        </p:sp>
      </p:grpSp>
      <p:pic>
        <p:nvPicPr>
          <p:cNvPr id="1030" name="Picture 12" descr="KAIST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pengl-tutorial.org/intermediate-tutorials/tutorial-16-shadow-mappin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s482.fall.2015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oah.kaist.ac.kr/course/CS48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6630/2012sp/slides/Boyadzhiev-Matzen-InstantRadiosit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gl/" TargetMode="External"/><Relationship Id="rId4" Type="http://schemas.openxmlformats.org/officeDocument/2006/relationships/hyperlink" Target="http://www.shaderific.com/glsl-functio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</a:t>
            </a:r>
            <a:r>
              <a:rPr lang="en-US" altLang="ko-KR" dirty="0">
                <a:ea typeface="굴림" panose="020B0600000101010101" pitchFamily="50" charset="-127"/>
              </a:rPr>
              <a:t>–</a:t>
            </a:r>
            <a:r>
              <a:rPr lang="en-US" altLang="ko-KR" dirty="0" smtClean="0"/>
              <a:t> Specification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Goal</a:t>
            </a:r>
          </a:p>
          <a:p>
            <a:pPr lvl="1"/>
            <a:r>
              <a:rPr lang="en-US" altLang="ko-KR" dirty="0"/>
              <a:t>Finish </a:t>
            </a:r>
            <a:r>
              <a:rPr lang="en-US" altLang="ko-KR" dirty="0" smtClean="0"/>
              <a:t>basic implementation of instant </a:t>
            </a:r>
            <a:r>
              <a:rPr lang="en-US" altLang="ko-KR" dirty="0" err="1" smtClean="0"/>
              <a:t>radiosity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Learn </a:t>
            </a:r>
            <a:r>
              <a:rPr lang="en-US" altLang="ko-KR" dirty="0"/>
              <a:t>how to transport light </a:t>
            </a:r>
            <a:r>
              <a:rPr lang="en-US" altLang="ko-KR" dirty="0" smtClean="0"/>
              <a:t>in VPL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Objective</a:t>
            </a:r>
          </a:p>
          <a:p>
            <a:pPr lvl="1"/>
            <a:r>
              <a:rPr lang="en-US" altLang="ko-KR" dirty="0" smtClean="0"/>
              <a:t>From PA2, implement following features</a:t>
            </a:r>
          </a:p>
          <a:p>
            <a:pPr lvl="2"/>
            <a:r>
              <a:rPr lang="en-US" altLang="ko-KR" dirty="0" smtClean="0"/>
              <a:t>Apply weight to irradiance of each VPL</a:t>
            </a:r>
          </a:p>
          <a:p>
            <a:pPr lvl="2"/>
            <a:r>
              <a:rPr lang="en-US" altLang="ko-KR" dirty="0" smtClean="0"/>
              <a:t>Accumulate images from each VPL</a:t>
            </a:r>
          </a:p>
          <a:p>
            <a:pPr lvl="2"/>
            <a:r>
              <a:rPr lang="en-US" altLang="ko-KR" dirty="0" smtClean="0"/>
              <a:t>Apply shadow</a:t>
            </a:r>
            <a:endParaRPr lang="en-US" altLang="ko-KR" dirty="0"/>
          </a:p>
          <a:p>
            <a:pPr lvl="1"/>
            <a:r>
              <a:rPr lang="en-US" altLang="ko-KR" dirty="0" smtClean="0"/>
              <a:t>Send a screenshot of your final image</a:t>
            </a:r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056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2: Accumulate</a:t>
            </a:r>
            <a:endParaRPr lang="ko-KR" altLang="en-US" dirty="0" smtClean="0">
              <a:ea typeface="굴림" panose="020B0600000101010101" pitchFamily="50" charset="-127"/>
            </a:endParaRPr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After task </a:t>
            </a:r>
            <a:r>
              <a:rPr lang="en-US" altLang="ko-KR" dirty="0">
                <a:ea typeface="굴림" panose="020B0600000101010101" pitchFamily="50" charset="-127"/>
              </a:rPr>
              <a:t>2</a:t>
            </a:r>
            <a:r>
              <a:rPr lang="en-US" altLang="ko-KR" dirty="0" smtClean="0">
                <a:ea typeface="굴림" panose="020B0600000101010101" pitchFamily="50" charset="-127"/>
              </a:rPr>
              <a:t>: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5" y="2425699"/>
            <a:ext cx="6809210" cy="39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</a:t>
            </a:r>
            <a:r>
              <a:rPr lang="en-US" altLang="ko-KR" dirty="0" smtClean="0"/>
              <a:t>3: Generate Shadow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Currently, no </a:t>
                </a:r>
                <a:r>
                  <a:rPr lang="en-US" altLang="ko-KR" dirty="0"/>
                  <a:t>shadow is shown in the image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visibility term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 smtClean="0"/>
                  <a:t> is not considered in drawing images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Let’s do that!</a:t>
                </a:r>
              </a:p>
              <a:p>
                <a:pPr marL="457200" lvl="1" indent="0">
                  <a:buNone/>
                </a:pPr>
                <a:r>
                  <a:rPr lang="en-US" altLang="ko-KR" dirty="0" smtClean="0"/>
                  <a:t>1) Generate shadow map from each VPL</a:t>
                </a:r>
              </a:p>
              <a:p>
                <a:pPr marL="457200" lvl="1" indent="0">
                  <a:buNone/>
                </a:pPr>
                <a:r>
                  <a:rPr lang="en-US" altLang="ko-KR" dirty="0" smtClean="0"/>
                  <a:t>2) On drawing VPL image, use shadow map to evaluate whether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 smtClean="0"/>
                  <a:t> is 0 or 1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0" t="-2885" r="-11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14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3: Generate Shadow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Generate </a:t>
            </a:r>
            <a:r>
              <a:rPr lang="en-US" altLang="ko-KR" dirty="0"/>
              <a:t>shadow map from each VPL</a:t>
            </a:r>
          </a:p>
          <a:p>
            <a:pPr lvl="1"/>
            <a:r>
              <a:rPr lang="en-US" altLang="ko-KR" dirty="0" smtClean="0"/>
              <a:t>Hint</a:t>
            </a:r>
            <a:r>
              <a:rPr lang="en-US" altLang="ko-KR" dirty="0"/>
              <a:t>: already implemented in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perlight_generate_shadow_map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altLang="ko-KR" dirty="0"/>
              <a:t>, just call it!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Generated </a:t>
            </a:r>
            <a:r>
              <a:rPr lang="en-US" altLang="ko-KR" dirty="0"/>
              <a:t>shadow map is stored in</a:t>
            </a:r>
            <a:br>
              <a:rPr lang="en-US" altLang="ko-KR" dirty="0"/>
            </a:b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kGlsCubemapFramebufferShadow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Pass it into </a:t>
            </a:r>
            <a:r>
              <a:rPr lang="en-US" altLang="ko-KR" dirty="0" err="1" smtClean="0"/>
              <a:t>shader</a:t>
            </a:r>
            <a:r>
              <a:rPr lang="en-US" altLang="ko-KR" dirty="0" smtClean="0"/>
              <a:t> that draws VPL image</a:t>
            </a:r>
          </a:p>
          <a:p>
            <a:pPr lvl="2"/>
            <a:r>
              <a:rPr lang="en-US" altLang="ko-KR" dirty="0" smtClean="0"/>
              <a:t>Related uniform is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u_shadowTex</a:t>
            </a:r>
            <a:endParaRPr lang="en-US" altLang="ko-K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3: Generate Shadow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Evaluate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 smtClean="0"/>
                  <a:t> in the </a:t>
                </a:r>
                <a:r>
                  <a:rPr lang="en-US" altLang="ko-KR" dirty="0" err="1" smtClean="0"/>
                  <a:t>shader</a:t>
                </a:r>
                <a:endParaRPr lang="en-US" altLang="ko-KR" dirty="0"/>
              </a:p>
              <a:p>
                <a:pPr lvl="1"/>
                <a:r>
                  <a:rPr lang="en-US" altLang="ko-KR" dirty="0" smtClean="0"/>
                  <a:t>Obtain </a:t>
                </a:r>
                <a:r>
                  <a:rPr lang="en-US" altLang="ko-KR" dirty="0"/>
                  <a:t>shadow map value via </a:t>
                </a:r>
                <a:br>
                  <a:rPr lang="en-US" altLang="ko-KR" dirty="0"/>
                </a:br>
                <a:r>
                  <a:rPr lang="en-US" altLang="ko-KR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texture( </a:t>
                </a:r>
                <a:r>
                  <a:rPr lang="en-US" altLang="ko-KR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u_shadowTex</a:t>
                </a:r>
                <a:r>
                  <a:rPr lang="en-US" altLang="ko-KR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-</a:t>
                </a:r>
                <a:r>
                  <a:rPr lang="en-US" altLang="ko-KR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shadowCubeDir.xyz</a:t>
                </a:r>
                <a:r>
                  <a:rPr lang="en-US" altLang="ko-KR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).r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Compare it with fragment-to-VPL distance</a:t>
                </a:r>
                <a:endParaRPr lang="en-US" altLang="ko-KR" dirty="0"/>
              </a:p>
              <a:p>
                <a:pPr lvl="2">
                  <a:buNone/>
                </a:pPr>
                <a:r>
                  <a:rPr lang="en-US" altLang="ko-KR" dirty="0" smtClean="0"/>
                  <a:t>Is VPL closer to </a:t>
                </a:r>
                <a:r>
                  <a:rPr lang="en-US" altLang="ko-KR" dirty="0" err="1" smtClean="0"/>
                  <a:t>occluder</a:t>
                </a:r>
                <a:r>
                  <a:rPr lang="en-US" altLang="ko-KR" dirty="0" smtClean="0"/>
                  <a:t> than to our eye?</a:t>
                </a:r>
                <a:endParaRPr lang="ko-KR" altLang="en-US" dirty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Once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ko-KR" dirty="0" smtClean="0"/>
                  <a:t> is decided, multiply </a:t>
                </a:r>
                <a:r>
                  <a:rPr lang="en-US" altLang="ko-KR" dirty="0"/>
                  <a:t>it into pixel value</a:t>
                </a:r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 smtClean="0"/>
                  <a:t>Refer </a:t>
                </a:r>
                <a:r>
                  <a:rPr lang="en-US" altLang="ko-KR" dirty="0"/>
                  <a:t>to following </a:t>
                </a:r>
                <a:r>
                  <a:rPr lang="en-US" altLang="ko-KR" dirty="0" smtClean="0"/>
                  <a:t>link about shadow mapping:</a:t>
                </a:r>
                <a:r>
                  <a:rPr lang="en-US" altLang="ko-KR" dirty="0"/>
                  <a:t/>
                </a:r>
                <a:br>
                  <a:rPr lang="en-US" altLang="ko-KR" dirty="0"/>
                </a:br>
                <a:r>
                  <a:rPr lang="en-US" altLang="ko-KR" sz="1200" dirty="0">
                    <a:hlinkClick r:id="rId2"/>
                  </a:rPr>
                  <a:t>http://www.opengl-tutorial.org/intermediate-tutorials/tutorial-16-shadow-mapping/</a:t>
                </a:r>
                <a:endParaRPr lang="en-US" altLang="ko-KR" sz="1200" dirty="0"/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20" t="-30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6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3: Generate Shadow</a:t>
            </a:r>
            <a:endParaRPr lang="ko-KR" altLang="en-US" dirty="0" smtClean="0">
              <a:ea typeface="굴림" panose="020B0600000101010101" pitchFamily="50" charset="-127"/>
            </a:endParaRPr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The fully functional program should look </a:t>
            </a:r>
            <a:r>
              <a:rPr lang="en-US" altLang="ko-KR" dirty="0" smtClean="0">
                <a:ea typeface="굴림" panose="020B0600000101010101" pitchFamily="50" charset="-127"/>
              </a:rPr>
              <a:t>somewhat like </a:t>
            </a:r>
            <a:r>
              <a:rPr lang="en-US" altLang="ko-KR" dirty="0" smtClean="0">
                <a:ea typeface="굴림" panose="020B0600000101010101" pitchFamily="50" charset="-127"/>
              </a:rPr>
              <a:t>this: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95" y="2425700"/>
            <a:ext cx="680921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</a:t>
            </a:r>
            <a:r>
              <a:rPr lang="en-US" altLang="ko-KR" dirty="0" smtClean="0"/>
              <a:t>– Submission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Submit to the following mail</a:t>
            </a:r>
          </a:p>
          <a:p>
            <a:pPr lvl="1"/>
            <a:r>
              <a:rPr lang="en-US" altLang="ko-KR" dirty="0" smtClean="0">
                <a:hlinkClick r:id="rId2"/>
              </a:rPr>
              <a:t>cs482.fall.2015@gmail.com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Title should start with [PA2] &lt;ID&gt; &lt;Name&gt;</a:t>
            </a:r>
          </a:p>
          <a:p>
            <a:pPr lvl="2"/>
            <a:r>
              <a:rPr lang="en-US" altLang="ko-KR" dirty="0" smtClean="0"/>
              <a:t>E.g., [</a:t>
            </a:r>
            <a:r>
              <a:rPr lang="en-US" altLang="ko-KR" dirty="0" smtClean="0"/>
              <a:t>PA3] </a:t>
            </a:r>
            <a:r>
              <a:rPr lang="en-US" altLang="ko-KR" dirty="0" smtClean="0"/>
              <a:t>20151234 Hong </a:t>
            </a:r>
            <a:r>
              <a:rPr lang="en-US" altLang="ko-KR" dirty="0" err="1" smtClean="0"/>
              <a:t>GilDong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Your submission should include following:</a:t>
            </a:r>
          </a:p>
          <a:p>
            <a:pPr lvl="1"/>
            <a:r>
              <a:rPr lang="en-US" altLang="ko-KR" u="sng" dirty="0" smtClean="0"/>
              <a:t>A screenshot</a:t>
            </a:r>
            <a:r>
              <a:rPr lang="en-US" altLang="ko-KR" dirty="0" smtClean="0"/>
              <a:t> of your final image</a:t>
            </a:r>
          </a:p>
          <a:p>
            <a:pPr lvl="1"/>
            <a:r>
              <a:rPr lang="en-US" altLang="ko-KR" u="sng" dirty="0" smtClean="0"/>
              <a:t>Your code</a:t>
            </a:r>
            <a:r>
              <a:rPr lang="en-US" altLang="ko-KR" dirty="0" smtClean="0"/>
              <a:t>, zipped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*You should attach the modified source code,</a:t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en-US" altLang="ko-KR" u="sng" dirty="0" smtClean="0"/>
              <a:t>except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CMake</a:t>
            </a:r>
            <a:r>
              <a:rPr lang="en-US" altLang="ko-KR" dirty="0" smtClean="0"/>
              <a:t>-generated </a:t>
            </a:r>
            <a:r>
              <a:rPr lang="en-US" altLang="ko-KR" dirty="0" smtClean="0"/>
              <a:t>build directory!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Submit them directly in the mail content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271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</a:t>
            </a:r>
            <a:r>
              <a:rPr lang="en-US" altLang="ko-KR" dirty="0" smtClean="0"/>
              <a:t>– Questions?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Have a question?</a:t>
            </a:r>
          </a:p>
          <a:p>
            <a:pPr lvl="1"/>
            <a:r>
              <a:rPr lang="en-US" altLang="ko-KR" dirty="0" smtClean="0"/>
              <a:t>Post it on a Noah board</a:t>
            </a:r>
            <a:br>
              <a:rPr lang="en-US" altLang="ko-KR" dirty="0" smtClean="0"/>
            </a:br>
            <a:r>
              <a:rPr lang="en-US" altLang="ko-KR" dirty="0" smtClean="0">
                <a:hlinkClick r:id="rId3"/>
              </a:rPr>
              <a:t>http://noah.kaist.ac.kr/course/CS482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  <a:p>
            <a:pPr lvl="1"/>
            <a:endParaRPr lang="en-US" altLang="ko-KR" dirty="0">
              <a:ea typeface="굴림" panose="020B0600000101010101" pitchFamily="50" charset="-127"/>
            </a:endParaRP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  <a:p>
            <a:pPr lvl="8"/>
            <a:endParaRPr lang="en-US" altLang="ko-KR" dirty="0" smtClean="0">
              <a:ea typeface="굴림" panose="020B0600000101010101" pitchFamily="50" charset="-127"/>
            </a:endParaRPr>
          </a:p>
          <a:p>
            <a:pPr lvl="8"/>
            <a:endParaRPr lang="en-US" altLang="ko-KR" dirty="0" smtClean="0">
              <a:ea typeface="굴림" panose="020B0600000101010101" pitchFamily="50" charset="-127"/>
            </a:endParaRPr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Good Luck!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4" b="23367"/>
          <a:stretch/>
        </p:blipFill>
        <p:spPr bwMode="auto">
          <a:xfrm>
            <a:off x="1497013" y="3021798"/>
            <a:ext cx="6162675" cy="16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</a:t>
            </a:r>
            <a:r>
              <a:rPr lang="en-US" altLang="ko-KR" dirty="0" smtClean="0"/>
              <a:t>– Useful Links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Instant </a:t>
            </a:r>
            <a:r>
              <a:rPr lang="en-US" altLang="ko-KR" dirty="0" err="1" smtClean="0"/>
              <a:t>Radiosity</a:t>
            </a:r>
            <a:r>
              <a:rPr lang="en-US" altLang="ko-KR" dirty="0" smtClean="0"/>
              <a:t> Course slides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  <a:hlinkClick r:id="rId3"/>
              </a:rPr>
              <a:t>http://</a:t>
            </a:r>
            <a:r>
              <a:rPr lang="en-US" altLang="ko-KR" dirty="0" smtClean="0">
                <a:ea typeface="굴림" panose="020B0600000101010101" pitchFamily="50" charset="-127"/>
                <a:hlinkClick r:id="rId3"/>
              </a:rPr>
              <a:t>www.cs.cornell.edu/courses/cs6630/2012sp/slides/Boyadzhiev-Matzen-InstantRadiosity.pdf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r>
              <a:rPr lang="en-US" altLang="ko-KR" dirty="0" err="1" smtClean="0">
                <a:ea typeface="굴림" panose="020B0600000101010101" pitchFamily="50" charset="-127"/>
              </a:rPr>
              <a:t>Shaderific</a:t>
            </a:r>
            <a:r>
              <a:rPr lang="en-US" altLang="ko-KR" dirty="0" smtClean="0">
                <a:ea typeface="굴림" panose="020B0600000101010101" pitchFamily="50" charset="-127"/>
              </a:rPr>
              <a:t> – GLSL functions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  <a:hlinkClick r:id="rId4"/>
              </a:rPr>
              <a:t>http://www.shaderific.com/glsl-functions</a:t>
            </a:r>
            <a:r>
              <a:rPr lang="en-US" altLang="ko-KR" dirty="0" smtClean="0">
                <a:ea typeface="굴림" panose="020B0600000101010101" pitchFamily="50" charset="-127"/>
                <a:hlinkClick r:id="rId4"/>
              </a:rPr>
              <a:t>/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Modern OpenGL tutorial</a:t>
            </a:r>
          </a:p>
          <a:p>
            <a:pPr lvl="1"/>
            <a:r>
              <a:rPr lang="en-US" altLang="ko-KR" dirty="0">
                <a:ea typeface="굴림" panose="020B0600000101010101" pitchFamily="50" charset="-127"/>
                <a:hlinkClick r:id="rId5"/>
              </a:rPr>
              <a:t>https://open.gl</a:t>
            </a:r>
            <a:r>
              <a:rPr lang="en-US" altLang="ko-KR" dirty="0" smtClean="0">
                <a:ea typeface="굴림" panose="020B0600000101010101" pitchFamily="50" charset="-127"/>
                <a:hlinkClick r:id="rId5"/>
              </a:rPr>
              <a:t>/</a:t>
            </a:r>
            <a:r>
              <a:rPr lang="en-US" altLang="ko-KR" dirty="0" smtClean="0">
                <a:ea typeface="굴림" panose="020B0600000101010101" pitchFamily="50" charset="-127"/>
              </a:rPr>
              <a:t> </a:t>
            </a:r>
            <a:endParaRPr lang="en-US" altLang="ko-KR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57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Prerequisite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Is there any problem in compiling PA2?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Any questions on PA2 skeleton code?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06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– Task 1: </a:t>
            </a:r>
            <a:r>
              <a:rPr lang="en-US" altLang="ko-KR" dirty="0"/>
              <a:t>Apply </a:t>
            </a:r>
            <a:r>
              <a:rPr lang="en-US" altLang="ko-KR" dirty="0" smtClean="0"/>
              <a:t>Weight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VPLs are generated, but their radiance is not weighted in skeleton code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31385" y="2258053"/>
                <a:ext cx="4782271" cy="737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ko-K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ko-KR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5" y="2258053"/>
                <a:ext cx="4782271" cy="737894"/>
              </a:xfrm>
              <a:prstGeom prst="rect">
                <a:avLst/>
              </a:prstGeom>
              <a:blipFill rotWithShape="0">
                <a:blip r:embed="rId2"/>
                <a:stretch>
                  <a:fillRect r="-22066" b="-223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79463" y="3249886"/>
                <a:ext cx="4586256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ko-KR" altLang="en-US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63" y="3249886"/>
                <a:ext cx="4586256" cy="113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7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– Task 1: </a:t>
            </a:r>
            <a:r>
              <a:rPr lang="en-US" altLang="ko-KR" dirty="0"/>
              <a:t>Apply </a:t>
            </a:r>
            <a:r>
              <a:rPr lang="en-US" altLang="ko-KR" dirty="0" smtClean="0"/>
              <a:t>Weight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VPLs are generated, but their radiance is not weighted in skeleton code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31385" y="2258053"/>
                <a:ext cx="4782271" cy="737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ko-K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ko-KR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5" y="2258053"/>
                <a:ext cx="4782271" cy="737894"/>
              </a:xfrm>
              <a:prstGeom prst="rect">
                <a:avLst/>
              </a:prstGeom>
              <a:blipFill rotWithShape="0">
                <a:blip r:embed="rId2"/>
                <a:stretch>
                  <a:fillRect r="-22066" b="-223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79463" y="3249886"/>
                <a:ext cx="4586256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latin typeface="Cambria Math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ko-KR" altLang="en-US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63" y="3249886"/>
                <a:ext cx="4586256" cy="113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0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– Task 1: </a:t>
            </a:r>
            <a:r>
              <a:rPr lang="en-US" altLang="ko-KR" dirty="0"/>
              <a:t>Apply W</a:t>
            </a:r>
            <a:r>
              <a:rPr lang="en-US" altLang="ko-KR" dirty="0" smtClean="0"/>
              <a:t>eight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VPLs are generated, but their radiance is not weighted in skeleton code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If N samples are sampled from light sources, we need to divide image by N</a:t>
            </a:r>
          </a:p>
          <a:p>
            <a:pPr lvl="1"/>
            <a:r>
              <a:rPr lang="en-US" altLang="ko-KR" dirty="0" smtClean="0"/>
              <a:t>Defined as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kVplCount</a:t>
            </a:r>
            <a:r>
              <a:rPr lang="en-US" altLang="ko-KR" dirty="0" smtClean="0"/>
              <a:t> in </a:t>
            </a:r>
            <a:r>
              <a:rPr lang="en-US" altLang="ko-KR" dirty="0" err="1" smtClean="0"/>
              <a:t>main.h</a:t>
            </a:r>
            <a:endParaRPr lang="en-US" altLang="ko-K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31385" y="2258053"/>
                <a:ext cx="4782271" cy="737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ko-K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ko-KR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5" y="2258053"/>
                <a:ext cx="4782271" cy="737894"/>
              </a:xfrm>
              <a:prstGeom prst="rect">
                <a:avLst/>
              </a:prstGeom>
              <a:blipFill rotWithShape="0">
                <a:blip r:embed="rId2"/>
                <a:stretch>
                  <a:fillRect r="-22066" b="-223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79463" y="3249886"/>
                <a:ext cx="4586256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latin typeface="Cambria Math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ko-KR" altLang="en-US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463" y="3249886"/>
                <a:ext cx="4586256" cy="113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1: Apply </a:t>
            </a:r>
            <a:r>
              <a:rPr lang="en-US" altLang="ko-KR" dirty="0" smtClean="0"/>
              <a:t>Weight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Implementation</a:t>
            </a:r>
          </a:p>
          <a:p>
            <a:endParaRPr lang="en-US" altLang="ko-KR" dirty="0"/>
          </a:p>
          <a:p>
            <a:r>
              <a:rPr lang="en-US" altLang="ko-KR" dirty="0" smtClean="0"/>
              <a:t>Change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u_numLights</a:t>
            </a:r>
            <a:r>
              <a:rPr lang="en-US" altLang="ko-KR" dirty="0"/>
              <a:t> from 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/>
              <a:t> to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kVplCount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To </a:t>
            </a:r>
            <a:r>
              <a:rPr lang="en-US" altLang="ko-KR" dirty="0"/>
              <a:t>reduce “popping” artifact, we clamp pixel contribution for each VPL images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smtClean="0"/>
              <a:t>On generating VPL, divide irradiance by N</a:t>
            </a:r>
          </a:p>
          <a:p>
            <a:pPr lvl="1"/>
            <a:r>
              <a:rPr lang="en-US" altLang="ko-KR" dirty="0" smtClean="0"/>
              <a:t>Hint: On recursive VPL tracing, manipulating initial VPL intensity applies to every derived VPLs as well</a:t>
            </a:r>
          </a:p>
        </p:txBody>
      </p:sp>
    </p:spTree>
    <p:extLst>
      <p:ext uri="{BB962C8B-B14F-4D97-AF65-F5344CB8AC3E}">
        <p14:creationId xmlns:p14="http://schemas.microsoft.com/office/powerpoint/2010/main" val="425014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PA3 – Task 2: Accumulate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Currently PA2 only shows individual VPL image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Change it to accumulate all VPL images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40" y="2334874"/>
            <a:ext cx="2458815" cy="144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13" y="2334874"/>
            <a:ext cx="2458815" cy="144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68" y="2334874"/>
            <a:ext cx="2458814" cy="144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361" y="4674914"/>
            <a:ext cx="3579878" cy="20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2: Accumulate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Accumulate VPL images one-by-one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Draw each VPL image on a framebuffer</a:t>
            </a:r>
            <a:br>
              <a:rPr lang="en-US" altLang="ko-KR" dirty="0" smtClean="0"/>
            </a:br>
            <a:r>
              <a:rPr lang="en-US" altLang="ko-KR" dirty="0" smtClean="0"/>
              <a:t>(e.g</a:t>
            </a:r>
            <a:r>
              <a:rPr lang="en-US" altLang="ko-KR" dirty="0"/>
              <a:t>., </a:t>
            </a: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kGlsFramebufferSceneDraw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Accumulate them into another framebuffer</a:t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en-US" altLang="ko-KR" dirty="0"/>
              <a:t>e.g.,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kGlsFramebufferAccumulate</a:t>
            </a:r>
            <a:r>
              <a:rPr lang="en-US" altLang="ko-KR" dirty="0" smtClean="0"/>
              <a:t>)</a:t>
            </a:r>
            <a:endParaRPr lang="en-US" altLang="ko-K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Show final </a:t>
            </a:r>
            <a:r>
              <a:rPr lang="en-US" altLang="ko-KR" dirty="0"/>
              <a:t>accumulated</a:t>
            </a:r>
            <a:r>
              <a:rPr lang="en-US" altLang="ko-KR" dirty="0" smtClean="0"/>
              <a:t> image into screen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PA3 – Task 2: Accumulate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Pseudocode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Hint</a:t>
            </a:r>
          </a:p>
          <a:p>
            <a:pPr lvl="1"/>
            <a:r>
              <a:rPr lang="en-US" altLang="ko-KR" dirty="0" smtClean="0"/>
              <a:t>Using </a:t>
            </a:r>
            <a:r>
              <a:rPr lang="en-US" altLang="ko-K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glBlendFunc</a:t>
            </a:r>
            <a:r>
              <a:rPr lang="en-US" altLang="ko-KR" dirty="0" smtClean="0">
                <a:latin typeface="Consolas" panose="020B0609020204030204" pitchFamily="49" charset="0"/>
                <a:cs typeface="Consolas" panose="020B0609020204030204" pitchFamily="49" charset="0"/>
              </a:rPr>
              <a:t>(GL_ONE, GL_ONE)</a:t>
            </a:r>
            <a:r>
              <a:rPr lang="en-US" altLang="ko-KR" dirty="0" smtClean="0"/>
              <a:t> causes drawing image additively </a:t>
            </a:r>
            <a:r>
              <a:rPr lang="en-US" altLang="ko-KR" dirty="0"/>
              <a:t>(= accumulation!)</a:t>
            </a:r>
            <a:r>
              <a:rPr lang="en-US" altLang="ko-KR" dirty="0" smtClean="0"/>
              <a:t> into current framebuffer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2120602"/>
            <a:ext cx="872546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vpl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in VPLs) {</a:t>
            </a:r>
          </a:p>
          <a:p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kGlsFramebufferSceneDraw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= draw image from 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vpl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kGlsFramebufferAccumulate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kGlsFramebufferSceneDraw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kGlsFramebufferScreen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kGlsFramebufferAccumulate</a:t>
            </a:r>
            <a:r>
              <a:rPr lang="en-US" altLang="ko-KR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ko-KR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35372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18904</TotalTime>
  <Pages>3</Pages>
  <Words>448</Words>
  <Application>Microsoft Office PowerPoint</Application>
  <PresentationFormat>화면 슬라이드 쇼(4:3)</PresentationFormat>
  <Paragraphs>137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굴림</vt:lpstr>
      <vt:lpstr>맑은 고딕</vt:lpstr>
      <vt:lpstr>Arial</vt:lpstr>
      <vt:lpstr>Cambria Math</vt:lpstr>
      <vt:lpstr>Consolas</vt:lpstr>
      <vt:lpstr>Tahoma</vt:lpstr>
      <vt:lpstr>Times New Roman</vt:lpstr>
      <vt:lpstr>untitled 1</vt:lpstr>
      <vt:lpstr>PA3 – Specification</vt:lpstr>
      <vt:lpstr>Prerequisite</vt:lpstr>
      <vt:lpstr>PA3 – Task 1: Apply Weight</vt:lpstr>
      <vt:lpstr>PA3 – Task 1: Apply Weight</vt:lpstr>
      <vt:lpstr>PA3 – Task 1: Apply Weight</vt:lpstr>
      <vt:lpstr>PA3 – Task 1: Apply Weight</vt:lpstr>
      <vt:lpstr>PA3 – Task 2: Accumulate</vt:lpstr>
      <vt:lpstr>PA3 – Task 2: Accumulate</vt:lpstr>
      <vt:lpstr>PA3 – Task 2: Accumulate</vt:lpstr>
      <vt:lpstr>PA3 – Task 2: Accumulate</vt:lpstr>
      <vt:lpstr>PA3 – Task 3: Generate Shadow</vt:lpstr>
      <vt:lpstr>PA3 – Task 3: Generate Shadow</vt:lpstr>
      <vt:lpstr>PA3 – Task 3: Generate Shadow</vt:lpstr>
      <vt:lpstr>PA3 – Task 3: Generate Shadow</vt:lpstr>
      <vt:lpstr>PA3 – Submission</vt:lpstr>
      <vt:lpstr>PA3 – Questions?</vt:lpstr>
      <vt:lpstr>PA3 – Useful Links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subject/>
  <dc:creator>Computations</dc:creator>
  <cp:keywords/>
  <dc:description/>
  <cp:lastModifiedBy>ned</cp:lastModifiedBy>
  <cp:revision>1835</cp:revision>
  <cp:lastPrinted>1998-03-18T16:08:13Z</cp:lastPrinted>
  <dcterms:created xsi:type="dcterms:W3CDTF">1998-03-18T13:44:31Z</dcterms:created>
  <dcterms:modified xsi:type="dcterms:W3CDTF">2015-10-05T16:02:39Z</dcterms:modified>
</cp:coreProperties>
</file>