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69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72" r:id="rId14"/>
    <p:sldId id="274" r:id="rId15"/>
    <p:sldId id="275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8015" autoAdjust="0"/>
  </p:normalViewPr>
  <p:slideViewPr>
    <p:cSldViewPr snapToGrid="0">
      <p:cViewPr varScale="1">
        <p:scale>
          <a:sx n="76" d="100"/>
          <a:sy n="76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4A0F-4FD1-468D-A44B-9F9C6F698691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9BC0A-E6D4-427A-BF24-75B0DD27D5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95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40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40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8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47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93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61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40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19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82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8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55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37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57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37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9BC0A-E6D4-427A-BF24-75B0DD27D59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E9539C-7B81-4E50-BEF6-5649B837D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6EB143C-ABEC-416D-B1E1-9DEAAE54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5129EC-2F7F-4D13-BBF9-BA0ACDC2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49075C-C74D-4675-B047-24683A3D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465E34-6548-4B28-BF6B-075CF8E1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10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1DC949-5E05-40DC-97BF-745E931C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355A4B-13F6-479F-96DA-F1D858C29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085315-6B98-45FE-98E7-D193E152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FAC47D-D41B-4F6E-8311-FA7C17D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E223E4-FA8B-425A-922C-1A17AA27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92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531E21C-B544-4565-85FC-E5B256CCF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B25271-1347-4377-9199-DE2D1CF6D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B91CF-B97F-47AA-8380-C76C70D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06BF7E-3322-407F-B07E-2B5D25CF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0B32B-44E2-4CA5-8EB3-76518AEF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045D4F-737A-4C60-B9D8-37FB6880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AB8BF2-7006-475C-92C9-DD101814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B19840-7DD7-47E8-94F0-90DCF435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B7C7B9-1628-4809-A543-9225E636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148531-8911-4EB9-8D58-0AD3CA86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10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0129E9-F8D7-4814-AFBB-1CD9F2AE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579A8C-E126-4ABE-A712-5E9E8D0B5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272326-9D2F-429E-B79A-CFC5956A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EED5B9-E2E9-4241-A2E5-3DAEF877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A13594-0FF1-484F-A049-39D02BE0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348F5E-4F64-4A80-8935-C90D09B0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22D34-D1FE-454F-845E-233C6B966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CA20E2-3920-4FD7-86EE-5513E63B3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C0AB2A-86A7-4A09-8638-5DAECCEE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C72DB4-361D-412A-A400-D7179872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F122BB-8D06-41B6-865C-6D207D19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5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8FCA9A-8C5A-4D29-9CAE-497E4314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318B01-2E1D-4D6F-BC23-0B0DBE9A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B9B115-B589-4B58-9723-59744651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453ABE-24CA-4E13-8B11-2967674A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E4DCD3-CA68-420D-A3D8-B4718A32C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FE3030-6004-42D2-876B-0DE6558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9F95FC8-1316-4DE5-859D-E1DE6D23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142A81-7AC1-46DA-A94E-3FB53BCD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81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BAB0E5-BB2A-45FE-A3C9-22EFB6EA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1DF58C-32A7-44B4-8E87-94D18842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CACD95-5550-4111-A881-AA0B509D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A91C08-39E1-4FB4-8F3D-5531BC5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7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6362CA-29CD-4D7A-995E-E6FAF963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C27D20-87F7-4AB2-BBA0-8E6611D1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D389C4-6655-4BAD-A37D-660D3C36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6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220F72-0E57-44AE-9716-42328E56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BA087B-F052-48FA-8E6F-F61407C5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505395-08CB-41E2-8CC7-836764C8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DB3D34-0B4F-44F4-8DEC-9393D4EE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B8645B-0A54-4DD2-9614-0F8929F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1374CE-AEE0-4533-831F-CEF6F3B8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8A0C08-79FF-4F67-A188-00287620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6B4B54-68F9-4C30-872A-BCAC12418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042C6F-4E7B-4DA3-A1F9-514DE221A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2BDB69-97A0-4CE8-B1C7-16B6649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7828DA-425E-4351-9495-A7463D0C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870C52-208B-4C5E-8FA7-A78FEC23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59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A595881-90CA-4F88-A34E-605A746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912D-1823-4ABB-8187-1DA4B4C7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D3681F-297A-400C-9544-77896A52E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600C-DDB7-40C9-8EA3-8909F6ECDD14}" type="datetimeFigureOut">
              <a:rPr lang="ko-KR" altLang="en-US" smtClean="0"/>
              <a:t>2021-11-14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A1BDD6-8C4A-42E6-8D07-05861B21E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A10B6F-D384-46F9-96B9-437E7432B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66E9-C8FA-4B16-88B0-B3D46886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1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wFTwrJhJ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57DC2B8F-121B-472C-A81D-77F77944213E}"/>
              </a:ext>
            </a:extLst>
          </p:cNvPr>
          <p:cNvSpPr/>
          <p:nvPr/>
        </p:nvSpPr>
        <p:spPr>
          <a:xfrm>
            <a:off x="2153697" y="615460"/>
            <a:ext cx="7884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Denoising with Kernel Prediction and Asymmetric Loss Functions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A3B3B-D8C2-437C-BCAE-2694B694F2F9}"/>
              </a:ext>
            </a:extLst>
          </p:cNvPr>
          <p:cNvSpPr txBox="1"/>
          <p:nvPr/>
        </p:nvSpPr>
        <p:spPr>
          <a:xfrm>
            <a:off x="4603820" y="2069960"/>
            <a:ext cx="29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20180475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Seeha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5E4A40-78F2-4676-BD5F-DEB747A3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6" y="2867887"/>
            <a:ext cx="10679888" cy="31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Temporal denoiser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5FD6EB-274C-478A-A739-FA7F03B6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9344025" cy="227647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005D65-FD98-4915-948D-260EF9D8BABB}"/>
              </a:ext>
            </a:extLst>
          </p:cNvPr>
          <p:cNvSpPr/>
          <p:nvPr/>
        </p:nvSpPr>
        <p:spPr>
          <a:xfrm>
            <a:off x="220981" y="1424940"/>
            <a:ext cx="1013460" cy="8610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A87F25A-F230-4F0D-B2AC-3E9D2374CB97}"/>
              </a:ext>
            </a:extLst>
          </p:cNvPr>
          <p:cNvCxnSpPr>
            <a:cxnSpLocks/>
          </p:cNvCxnSpPr>
          <p:nvPr/>
        </p:nvCxnSpPr>
        <p:spPr>
          <a:xfrm>
            <a:off x="670560" y="2377440"/>
            <a:ext cx="0" cy="37642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F5A002-9551-4FBF-B3A6-8291155C6BCA}"/>
              </a:ext>
            </a:extLst>
          </p:cNvPr>
          <p:cNvSpPr txBox="1"/>
          <p:nvPr/>
        </p:nvSpPr>
        <p:spPr>
          <a:xfrm>
            <a:off x="137160" y="6141720"/>
            <a:ext cx="574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-M, …,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i+Mth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frames in reconstructing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frame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5D30D-AD62-4954-BDCE-2A0DA2ECF076}"/>
              </a:ext>
            </a:extLst>
          </p:cNvPr>
          <p:cNvSpPr txBox="1"/>
          <p:nvPr/>
        </p:nvSpPr>
        <p:spPr>
          <a:xfrm>
            <a:off x="1234441" y="3776699"/>
            <a:ext cx="43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Train single-frame network and obtain parameters for source encoder and spatial-feature extractor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DFD3A4E-C623-4316-9C9C-DF6A79952CFA}"/>
              </a:ext>
            </a:extLst>
          </p:cNvPr>
          <p:cNvCxnSpPr/>
          <p:nvPr/>
        </p:nvCxnSpPr>
        <p:spPr>
          <a:xfrm flipH="1" flipV="1">
            <a:off x="2087880" y="2689860"/>
            <a:ext cx="167640" cy="10868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B246F8C-CB00-4A06-92E0-514BB1E475A0}"/>
              </a:ext>
            </a:extLst>
          </p:cNvPr>
          <p:cNvCxnSpPr/>
          <p:nvPr/>
        </p:nvCxnSpPr>
        <p:spPr>
          <a:xfrm flipV="1">
            <a:off x="2735580" y="2689860"/>
            <a:ext cx="335280" cy="10868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098CC2-0C82-4F89-BCB3-1EA2D68B65A2}"/>
              </a:ext>
            </a:extLst>
          </p:cNvPr>
          <p:cNvSpPr txBox="1"/>
          <p:nvPr/>
        </p:nvSpPr>
        <p:spPr>
          <a:xfrm>
            <a:off x="1656083" y="3249722"/>
            <a:ext cx="1894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Lock parameters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A80152B-78C0-46DD-B59C-9B9C0990FFE3}"/>
              </a:ext>
            </a:extLst>
          </p:cNvPr>
          <p:cNvSpPr/>
          <p:nvPr/>
        </p:nvSpPr>
        <p:spPr>
          <a:xfrm>
            <a:off x="6868160" y="1168400"/>
            <a:ext cx="1492067" cy="1320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ED1A132-4B78-4B1B-B284-17C4C98856BD}"/>
              </a:ext>
            </a:extLst>
          </p:cNvPr>
          <p:cNvCxnSpPr/>
          <p:nvPr/>
        </p:nvCxnSpPr>
        <p:spPr>
          <a:xfrm>
            <a:off x="7640320" y="2489200"/>
            <a:ext cx="0" cy="15951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D20B93-BE89-4F16-B38E-CC11BCB31F73}"/>
              </a:ext>
            </a:extLst>
          </p:cNvPr>
          <p:cNvSpPr txBox="1"/>
          <p:nvPr/>
        </p:nvSpPr>
        <p:spPr>
          <a:xfrm>
            <a:off x="6184921" y="4053698"/>
            <a:ext cx="43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Interpolate 2M+1 frames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Overly smooth results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B521CE-5150-4EEF-B3BC-728FCF249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1485900"/>
            <a:ext cx="2887795" cy="20330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738A69-59F4-491A-A30A-38B38CD3E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863" y="1485900"/>
            <a:ext cx="2909840" cy="20330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B84679F-05D4-46C3-8AE5-5FFFD3578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266" y="1485900"/>
            <a:ext cx="2909840" cy="2046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860AB-4471-47E0-A411-7E0C574E9FDB}"/>
              </a:ext>
            </a:extLst>
          </p:cNvPr>
          <p:cNvSpPr txBox="1"/>
          <p:nvPr/>
        </p:nvSpPr>
        <p:spPr>
          <a:xfrm>
            <a:off x="274505" y="3758914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Input image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1A484-6617-41EC-8224-5A60757B30AE}"/>
              </a:ext>
            </a:extLst>
          </p:cNvPr>
          <p:cNvSpPr txBox="1"/>
          <p:nvPr/>
        </p:nvSpPr>
        <p:spPr>
          <a:xfrm>
            <a:off x="3725862" y="3758914"/>
            <a:ext cx="25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Denoised image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32828-DBA4-43A3-B4A0-380E4BAEAB63}"/>
              </a:ext>
            </a:extLst>
          </p:cNvPr>
          <p:cNvSpPr txBox="1"/>
          <p:nvPr/>
        </p:nvSpPr>
        <p:spPr>
          <a:xfrm>
            <a:off x="7199266" y="3758914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2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Asymmetric loss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C0462EA-4E42-41B7-BDCB-DC794FA4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1589115"/>
            <a:ext cx="5829300" cy="22383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4265BE3-B37C-4ED3-8FE7-705530123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05" y="1064549"/>
            <a:ext cx="4706502" cy="398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AFCF89-0392-4636-856B-923FDD9B5F66}"/>
              </a:ext>
            </a:extLst>
          </p:cNvPr>
          <p:cNvSpPr txBox="1"/>
          <p:nvPr/>
        </p:nvSpPr>
        <p:spPr>
          <a:xfrm>
            <a:off x="274505" y="3953565"/>
            <a:ext cx="49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Result will be closer to the input(=noisy image)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266C225-4495-4626-8A1B-9A3B641E4E04}"/>
              </a:ext>
            </a:extLst>
          </p:cNvPr>
          <p:cNvCxnSpPr/>
          <p:nvPr/>
        </p:nvCxnSpPr>
        <p:spPr>
          <a:xfrm flipV="1">
            <a:off x="3810000" y="685800"/>
            <a:ext cx="1171007" cy="495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4EA7FF-2C1A-46B8-9A10-2E3ED422F5F7}"/>
              </a:ext>
            </a:extLst>
          </p:cNvPr>
          <p:cNvSpPr txBox="1"/>
          <p:nvPr/>
        </p:nvSpPr>
        <p:spPr>
          <a:xfrm>
            <a:off x="4930207" y="461802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Denoised image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5EC5C89-F941-4CBC-9A17-2CAAE4CA268E}"/>
              </a:ext>
            </a:extLst>
          </p:cNvPr>
          <p:cNvCxnSpPr>
            <a:cxnSpLocks/>
          </p:cNvCxnSpPr>
          <p:nvPr/>
        </p:nvCxnSpPr>
        <p:spPr>
          <a:xfrm>
            <a:off x="4074278" y="1366998"/>
            <a:ext cx="0" cy="2221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729D82-6E72-402D-A9B4-AB421EEE8F83}"/>
              </a:ext>
            </a:extLst>
          </p:cNvPr>
          <p:cNvSpPr txBox="1"/>
          <p:nvPr/>
        </p:nvSpPr>
        <p:spPr>
          <a:xfrm>
            <a:off x="3746500" y="152561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DBC517F0-3E0F-4325-A154-A05A4ED63C90}"/>
              </a:ext>
            </a:extLst>
          </p:cNvPr>
          <p:cNvCxnSpPr>
            <a:cxnSpLocks/>
          </p:cNvCxnSpPr>
          <p:nvPr/>
        </p:nvCxnSpPr>
        <p:spPr>
          <a:xfrm>
            <a:off x="4734008" y="1283602"/>
            <a:ext cx="1499719" cy="220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5D7593-82FF-456B-BFCD-7B201AB99052}"/>
              </a:ext>
            </a:extLst>
          </p:cNvPr>
          <p:cNvSpPr txBox="1"/>
          <p:nvPr/>
        </p:nvSpPr>
        <p:spPr>
          <a:xfrm>
            <a:off x="6164858" y="1317327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39CC4D8-A96A-4F08-8E61-76C8E2ACE8F7}"/>
              </a:ext>
            </a:extLst>
          </p:cNvPr>
          <p:cNvCxnSpPr/>
          <p:nvPr/>
        </p:nvCxnSpPr>
        <p:spPr>
          <a:xfrm>
            <a:off x="5138605" y="4165600"/>
            <a:ext cx="19304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CFBBCA-7C40-4ECB-B574-B8DDEC544E64}"/>
              </a:ext>
            </a:extLst>
          </p:cNvPr>
          <p:cNvSpPr txBox="1"/>
          <p:nvPr/>
        </p:nvSpPr>
        <p:spPr>
          <a:xfrm>
            <a:off x="7069005" y="3980934"/>
            <a:ext cx="41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user can choose their own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lamda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1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Training the network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C03E57-882D-442A-BAE0-04C422EA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6829425" cy="407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6B94A-7B74-49B4-89BA-08D38363C867}"/>
              </a:ext>
            </a:extLst>
          </p:cNvPr>
          <p:cNvSpPr txBox="1"/>
          <p:nvPr/>
        </p:nvSpPr>
        <p:spPr>
          <a:xfrm>
            <a:off x="7610929" y="876562"/>
            <a:ext cx="343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Evaluation 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Relative squared error(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MrSE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Structural dissimilarity(DSSIM)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8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Comparing results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8F9252-9E3B-4CB6-BCB5-9F37A9C8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10672895" cy="42209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BF19F0-CEB2-4050-8367-D50DF0A1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952" y="5172600"/>
            <a:ext cx="5785060" cy="146747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CB67855-EE9A-400D-ACCB-59BCA1939988}"/>
              </a:ext>
            </a:extLst>
          </p:cNvPr>
          <p:cNvSpPr/>
          <p:nvPr/>
        </p:nvSpPr>
        <p:spPr>
          <a:xfrm>
            <a:off x="6096000" y="951600"/>
            <a:ext cx="901700" cy="2548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EDD5495-8544-44AE-9A2E-EEF2F56F2AB5}"/>
              </a:ext>
            </a:extLst>
          </p:cNvPr>
          <p:cNvCxnSpPr/>
          <p:nvPr/>
        </p:nvCxnSpPr>
        <p:spPr>
          <a:xfrm>
            <a:off x="6794500" y="1206499"/>
            <a:ext cx="203200" cy="42164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E861040F-2FE7-4D2B-A713-DDF85DA6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88" y="5139039"/>
            <a:ext cx="3569187" cy="14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1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Comparing results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67DEF-F4FD-4F42-9DD9-8539D3842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6262934" cy="30477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2647B64-3E51-4009-9BF4-EEA2EB9D2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905" y="4267462"/>
            <a:ext cx="93440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Asymmetric loss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63E67D-2BDB-4EBB-BDEC-FF1EC4C2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6867"/>
            <a:ext cx="12192000" cy="2664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9BCBE-3F8F-4771-A855-FFF7E331E31E}"/>
              </a:ext>
            </a:extLst>
          </p:cNvPr>
          <p:cNvSpPr txBox="1"/>
          <p:nvPr/>
        </p:nvSpPr>
        <p:spPr>
          <a:xfrm>
            <a:off x="1976437" y="5191125"/>
            <a:ext cx="823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Animated results :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https://www.youtube.com/watch?v=cwFTwrJhJOc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9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146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The limit of MC rendering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7F816-1500-4C1C-A712-508EB4EAB543}"/>
              </a:ext>
            </a:extLst>
          </p:cNvPr>
          <p:cNvSpPr txBox="1"/>
          <p:nvPr/>
        </p:nvSpPr>
        <p:spPr>
          <a:xfrm>
            <a:off x="361740" y="904352"/>
            <a:ext cx="10882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MC rendering algorithms can satisfy strict quality requirements, they do so at an </a:t>
            </a:r>
            <a:r>
              <a:rPr lang="en-US" altLang="ko-K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immense computational cost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and with convergence characteristics that require </a:t>
            </a:r>
            <a:r>
              <a:rPr lang="en-US" altLang="ko-K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rendering times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for noise-free images.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F46B866-EEBB-42BA-B2E4-5635D2B98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0" y="2984271"/>
            <a:ext cx="2214093" cy="230699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6F7BA6E-AF6F-45A8-B8C5-68ACB391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90" y="2984271"/>
            <a:ext cx="2222682" cy="23069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61CBE6-A210-4BCE-B4B9-D5A2884036AC}"/>
              </a:ext>
            </a:extLst>
          </p:cNvPr>
          <p:cNvSpPr txBox="1"/>
          <p:nvPr/>
        </p:nvSpPr>
        <p:spPr>
          <a:xfrm>
            <a:off x="361740" y="5420484"/>
            <a:ext cx="237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Noisy image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Construction time : 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BA5FDB-28BF-49F2-86C7-0BA5A3FE85E7}"/>
              </a:ext>
            </a:extLst>
          </p:cNvPr>
          <p:cNvSpPr txBox="1"/>
          <p:nvPr/>
        </p:nvSpPr>
        <p:spPr>
          <a:xfrm>
            <a:off x="3841790" y="5420484"/>
            <a:ext cx="4190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Clean image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Construction time : T (&gt;&gt; t)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Requires huge computational power</a:t>
            </a:r>
          </a:p>
        </p:txBody>
      </p:sp>
    </p:spTree>
    <p:extLst>
      <p:ext uri="{BB962C8B-B14F-4D97-AF65-F5344CB8AC3E}">
        <p14:creationId xmlns:p14="http://schemas.microsoft.com/office/powerpoint/2010/main" val="240435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439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Denoising images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C53B4-6082-482A-B852-3D1797FE396E}"/>
              </a:ext>
            </a:extLst>
          </p:cNvPr>
          <p:cNvSpPr txBox="1"/>
          <p:nvPr/>
        </p:nvSpPr>
        <p:spPr>
          <a:xfrm>
            <a:off x="361740" y="904352"/>
            <a:ext cx="1088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Goal of denoising : Obtain a filtered estimate that is close as possible to a ground truth result.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D4ACFDA-75D4-4C46-ADB1-A50A8F307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0" y="2275504"/>
            <a:ext cx="2214093" cy="23069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7EBA77B-7AF9-4ED3-87E2-85EA47F80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89" y="2275504"/>
            <a:ext cx="2222682" cy="23069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22D589-14EC-4F0F-B749-45EAE883A6B9}"/>
              </a:ext>
            </a:extLst>
          </p:cNvPr>
          <p:cNvSpPr txBox="1"/>
          <p:nvPr/>
        </p:nvSpPr>
        <p:spPr>
          <a:xfrm>
            <a:off x="361740" y="4711717"/>
            <a:ext cx="237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Noisy image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Construction time : 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7349BE-8FCC-4A3D-918B-68B68E5B0242}"/>
              </a:ext>
            </a:extLst>
          </p:cNvPr>
          <p:cNvSpPr txBox="1"/>
          <p:nvPr/>
        </p:nvSpPr>
        <p:spPr>
          <a:xfrm>
            <a:off x="3550389" y="4711717"/>
            <a:ext cx="4009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Clean image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Construction time : T (&gt;&gt; t)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Requires huge computational power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B2A7EDD-0CC9-4554-A432-4261D64C6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677" y="2275504"/>
            <a:ext cx="2222682" cy="23069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709C4C-8295-4A0F-8D4D-3E22DE9B9A27}"/>
              </a:ext>
            </a:extLst>
          </p:cNvPr>
          <p:cNvSpPr txBox="1"/>
          <p:nvPr/>
        </p:nvSpPr>
        <p:spPr>
          <a:xfrm>
            <a:off x="7723677" y="4711717"/>
            <a:ext cx="373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Denoised image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Construction time : t + t’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Reasonable computational power</a:t>
            </a:r>
          </a:p>
        </p:txBody>
      </p:sp>
    </p:spTree>
    <p:extLst>
      <p:ext uri="{BB962C8B-B14F-4D97-AF65-F5344CB8AC3E}">
        <p14:creationId xmlns:p14="http://schemas.microsoft.com/office/powerpoint/2010/main" val="55861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439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But how?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C53B4-6082-482A-B852-3D1797FE396E}"/>
              </a:ext>
            </a:extLst>
          </p:cNvPr>
          <p:cNvSpPr txBox="1"/>
          <p:nvPr/>
        </p:nvSpPr>
        <p:spPr>
          <a:xfrm>
            <a:off x="361740" y="904352"/>
            <a:ext cx="10882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Linear regression vs CNN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Benefit of using CNNs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More complex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Can learn non-linear models effectively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Once trained, it is fast to evaluate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No manual tuning and parameter tweaking is required</a:t>
            </a:r>
          </a:p>
        </p:txBody>
      </p:sp>
      <p:pic>
        <p:nvPicPr>
          <p:cNvPr id="1026" name="Picture 2" descr="Understanding Input Output shapes in Convolution Neural Network | Keras |  by Shiva Verma | Towards Data Science">
            <a:extLst>
              <a:ext uri="{FF2B5EF4-FFF2-40B4-BE49-F238E27FC236}">
                <a16:creationId xmlns:a16="http://schemas.microsoft.com/office/drawing/2014/main" id="{458BD6F8-B181-4871-8823-3DDE1302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8" y="3981504"/>
            <a:ext cx="573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8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4" y="168676"/>
            <a:ext cx="661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Previous work : KPCN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CFB771A-2AEA-483F-A060-CC05D1B36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8361389" cy="56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Previous work : KPCN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C53B4-6082-482A-B852-3D1797FE396E}"/>
              </a:ext>
            </a:extLst>
          </p:cNvPr>
          <p:cNvSpPr txBox="1"/>
          <p:nvPr/>
        </p:nvSpPr>
        <p:spPr>
          <a:xfrm>
            <a:off x="274505" y="3819787"/>
            <a:ext cx="10882365" cy="275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>
              <a:lnSpc>
                <a:spcPct val="96428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Diffuse/specular decomposition</a:t>
            </a:r>
          </a:p>
          <a:p>
            <a:pPr marL="749300" lvl="1" indent="-292100">
              <a:lnSpc>
                <a:spcPct val="96428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Various components of the image have different noise characteristics and spatial structure : conflicting denoising constraints. </a:t>
            </a:r>
          </a:p>
          <a:p>
            <a:pPr marL="749300" lvl="1" indent="-292100">
              <a:lnSpc>
                <a:spcPct val="96428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Decompose to diffuse and specular part</a:t>
            </a:r>
          </a:p>
          <a:p>
            <a:pPr marL="749300" lvl="1" indent="-292100">
              <a:lnSpc>
                <a:spcPct val="96428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>
              <a:lnSpc>
                <a:spcPct val="96428"/>
              </a:lnSpc>
              <a:buSzPts val="2800"/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Kernel prediction vs Direct prediction</a:t>
            </a:r>
          </a:p>
          <a:p>
            <a:pPr marL="749300" lvl="1" indent="-292100">
              <a:lnSpc>
                <a:spcPct val="96428"/>
              </a:lnSpc>
              <a:buSzPts val="2800"/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Use normalized kernel weight to improve convergence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46CDBD-2C35-41B3-9200-CD3D86051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5" y="876562"/>
            <a:ext cx="95535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Previous work : KPCN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EB3FE-8F90-4687-AE11-5ADE1BAF034A}"/>
              </a:ext>
            </a:extLst>
          </p:cNvPr>
          <p:cNvSpPr txBox="1"/>
          <p:nvPr/>
        </p:nvSpPr>
        <p:spPr>
          <a:xfrm>
            <a:off x="763676" y="1416818"/>
            <a:ext cx="9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Pixel p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5A912E6-E0C6-49C2-8260-342D6EFBB4C8}"/>
              </a:ext>
            </a:extLst>
          </p:cNvPr>
          <p:cNvCxnSpPr>
            <a:cxnSpLocks/>
          </p:cNvCxnSpPr>
          <p:nvPr/>
        </p:nvCxnSpPr>
        <p:spPr>
          <a:xfrm>
            <a:off x="1637879" y="1617785"/>
            <a:ext cx="803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F3794ACF-A8BE-4B70-9B81-F4D21CF5C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95" y="1825898"/>
            <a:ext cx="1206082" cy="4265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58600C-854C-4FCB-BF23-6C715C4F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584" y="1825898"/>
            <a:ext cx="3024933" cy="7427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6F0F723-CBF7-4D78-992B-AFCAF7790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237" y="1636847"/>
            <a:ext cx="3479285" cy="9411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5E711A-2267-4B28-8896-67C5CEDE0381}"/>
              </a:ext>
            </a:extLst>
          </p:cNvPr>
          <p:cNvSpPr txBox="1"/>
          <p:nvPr/>
        </p:nvSpPr>
        <p:spPr>
          <a:xfrm>
            <a:off x="2491810" y="1416818"/>
            <a:ext cx="17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 by k kernel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A46F057-79D9-4142-98CF-8BBA5E9C50AB}"/>
              </a:ext>
            </a:extLst>
          </p:cNvPr>
          <p:cNvCxnSpPr>
            <a:cxnSpLocks/>
          </p:cNvCxnSpPr>
          <p:nvPr/>
        </p:nvCxnSpPr>
        <p:spPr>
          <a:xfrm>
            <a:off x="3969384" y="1612628"/>
            <a:ext cx="803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E64B19-17B0-450E-9FDF-3974A571D1DF}"/>
              </a:ext>
            </a:extLst>
          </p:cNvPr>
          <p:cNvSpPr txBox="1"/>
          <p:nvPr/>
        </p:nvSpPr>
        <p:spPr>
          <a:xfrm>
            <a:off x="4823315" y="1411661"/>
            <a:ext cx="19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Normalize weight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EA765E2-263F-4F57-959F-52036605E38C}"/>
              </a:ext>
            </a:extLst>
          </p:cNvPr>
          <p:cNvCxnSpPr>
            <a:cxnSpLocks/>
          </p:cNvCxnSpPr>
          <p:nvPr/>
        </p:nvCxnSpPr>
        <p:spPr>
          <a:xfrm>
            <a:off x="6747646" y="1612628"/>
            <a:ext cx="803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F33974-D0C7-4221-A18F-AFC932341087}"/>
              </a:ext>
            </a:extLst>
          </p:cNvPr>
          <p:cNvSpPr txBox="1"/>
          <p:nvPr/>
        </p:nvSpPr>
        <p:spPr>
          <a:xfrm>
            <a:off x="7601577" y="1411661"/>
            <a:ext cx="261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Produce denoised color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E45851-8D57-48C2-B29D-3785B08F1843}"/>
                  </a:ext>
                </a:extLst>
              </p:cNvPr>
              <p:cNvSpPr txBox="1"/>
              <p:nvPr/>
            </p:nvSpPr>
            <p:spPr>
              <a:xfrm>
                <a:off x="4251232" y="2622870"/>
                <a:ext cx="338919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𝑞𝑡h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𝑒𝑛𝑡𝑟𝑦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𝑓𝑙𝑎𝑡𝑡𝑒𝑛𝑒𝑑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E45851-8D57-48C2-B29D-3785B08F1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32" y="2622870"/>
                <a:ext cx="3389197" cy="298415"/>
              </a:xfrm>
              <a:prstGeom prst="rect">
                <a:avLst/>
              </a:prstGeom>
              <a:blipFill>
                <a:blip r:embed="rId6"/>
                <a:stretch>
                  <a:fillRect l="-1799" r="-180" b="-306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>
            <a:extLst>
              <a:ext uri="{FF2B5EF4-FFF2-40B4-BE49-F238E27FC236}">
                <a16:creationId xmlns:a16="http://schemas.microsoft.com/office/drawing/2014/main" id="{3F70BEAE-C6A3-490B-98D6-B53D4A294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486" y="3499923"/>
            <a:ext cx="3479795" cy="8632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7F6AA0-D579-4FB6-8B2D-71E1ACE7A320}"/>
              </a:ext>
            </a:extLst>
          </p:cNvPr>
          <p:cNvSpPr txBox="1"/>
          <p:nvPr/>
        </p:nvSpPr>
        <p:spPr>
          <a:xfrm>
            <a:off x="763676" y="3703401"/>
            <a:ext cx="20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Optimizing </a:t>
            </a:r>
            <a:r>
              <a:rPr lang="el-GR" altLang="ko-KR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3C71A29-5CB3-4F1B-9160-EE5449807E19}"/>
              </a:ext>
            </a:extLst>
          </p:cNvPr>
          <p:cNvSpPr/>
          <p:nvPr/>
        </p:nvSpPr>
        <p:spPr>
          <a:xfrm>
            <a:off x="4099727" y="3703401"/>
            <a:ext cx="14469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67CCC33-46D5-43BE-9CFC-FC35E20F521B}"/>
              </a:ext>
            </a:extLst>
          </p:cNvPr>
          <p:cNvCxnSpPr/>
          <p:nvPr/>
        </p:nvCxnSpPr>
        <p:spPr>
          <a:xfrm>
            <a:off x="4923692" y="4210259"/>
            <a:ext cx="785589" cy="61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0AC03B7-4B09-47BA-8FBC-95E8EC6C12A6}"/>
              </a:ext>
            </a:extLst>
          </p:cNvPr>
          <p:cNvSpPr txBox="1"/>
          <p:nvPr/>
        </p:nvSpPr>
        <p:spPr>
          <a:xfrm>
            <a:off x="5689184" y="4635058"/>
            <a:ext cx="23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Certain loss function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2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What is different?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2E4C3-5EB7-49E8-8A1F-8EC365E9C85C}"/>
              </a:ext>
            </a:extLst>
          </p:cNvPr>
          <p:cNvSpPr txBox="1"/>
          <p:nvPr/>
        </p:nvSpPr>
        <p:spPr>
          <a:xfrm>
            <a:off x="361740" y="904352"/>
            <a:ext cx="1088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Network is based on KPCN, but slightly different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6DC19A0-8E3F-4C6A-9557-D4BB3A38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0" y="1450898"/>
            <a:ext cx="6496050" cy="16478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97101A4-4CA2-409B-884A-DF96FD19CA27}"/>
              </a:ext>
            </a:extLst>
          </p:cNvPr>
          <p:cNvSpPr/>
          <p:nvPr/>
        </p:nvSpPr>
        <p:spPr>
          <a:xfrm>
            <a:off x="3731897" y="1691344"/>
            <a:ext cx="906780" cy="1203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98E2C2F-D7C1-4CCE-A815-876E6976B9C6}"/>
              </a:ext>
            </a:extLst>
          </p:cNvPr>
          <p:cNvCxnSpPr>
            <a:cxnSpLocks/>
          </p:cNvCxnSpPr>
          <p:nvPr/>
        </p:nvCxnSpPr>
        <p:spPr>
          <a:xfrm>
            <a:off x="4632960" y="2887980"/>
            <a:ext cx="1741172" cy="3733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6CD96E-F234-43B0-987B-417BDC1EDBC6}"/>
              </a:ext>
            </a:extLst>
          </p:cNvPr>
          <p:cNvSpPr txBox="1"/>
          <p:nvPr/>
        </p:nvSpPr>
        <p:spPr>
          <a:xfrm>
            <a:off x="6101082" y="3076694"/>
            <a:ext cx="124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KPCN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2FD8A78-FB0A-45CB-B0F3-C6475631EA9F}"/>
              </a:ext>
            </a:extLst>
          </p:cNvPr>
          <p:cNvSpPr/>
          <p:nvPr/>
        </p:nvSpPr>
        <p:spPr>
          <a:xfrm>
            <a:off x="1379220" y="1684020"/>
            <a:ext cx="906780" cy="1203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CB28573-63C7-46AA-9B93-CC09CFD09259}"/>
              </a:ext>
            </a:extLst>
          </p:cNvPr>
          <p:cNvSpPr/>
          <p:nvPr/>
        </p:nvSpPr>
        <p:spPr>
          <a:xfrm>
            <a:off x="2339764" y="1684020"/>
            <a:ext cx="1378796" cy="1203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E5A8B71-CFFF-483C-A7B1-A30E392B7157}"/>
              </a:ext>
            </a:extLst>
          </p:cNvPr>
          <p:cNvCxnSpPr>
            <a:cxnSpLocks/>
          </p:cNvCxnSpPr>
          <p:nvPr/>
        </p:nvCxnSpPr>
        <p:spPr>
          <a:xfrm flipH="1">
            <a:off x="1379220" y="2912033"/>
            <a:ext cx="453390" cy="27877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4160C0-73C0-444E-B2C3-95F376017228}"/>
              </a:ext>
            </a:extLst>
          </p:cNvPr>
          <p:cNvSpPr txBox="1"/>
          <p:nvPr/>
        </p:nvSpPr>
        <p:spPr>
          <a:xfrm>
            <a:off x="274505" y="5619143"/>
            <a:ext cx="763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Extract a common, low-level representation to unify the various inputs.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788A036-A4DF-4AAC-AD3B-A1EE023D2813}"/>
              </a:ext>
            </a:extLst>
          </p:cNvPr>
          <p:cNvSpPr/>
          <p:nvPr/>
        </p:nvSpPr>
        <p:spPr>
          <a:xfrm>
            <a:off x="2286000" y="4329110"/>
            <a:ext cx="7289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Extract features such as color variance, surface normal, albedo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2DE70ECF-BEAD-447A-BBDC-8BB44FAEF2EE}"/>
              </a:ext>
            </a:extLst>
          </p:cNvPr>
          <p:cNvCxnSpPr>
            <a:cxnSpLocks/>
          </p:cNvCxnSpPr>
          <p:nvPr/>
        </p:nvCxnSpPr>
        <p:spPr>
          <a:xfrm>
            <a:off x="2960368" y="2903520"/>
            <a:ext cx="649397" cy="1402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43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4A427C-5E04-4209-8118-CA2836AE1BC6}"/>
              </a:ext>
            </a:extLst>
          </p:cNvPr>
          <p:cNvSpPr txBox="1"/>
          <p:nvPr/>
        </p:nvSpPr>
        <p:spPr>
          <a:xfrm>
            <a:off x="274505" y="168676"/>
            <a:ext cx="80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Flickering in animation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2E4C3-5EB7-49E8-8A1F-8EC365E9C85C}"/>
              </a:ext>
            </a:extLst>
          </p:cNvPr>
          <p:cNvSpPr txBox="1"/>
          <p:nvPr/>
        </p:nvSpPr>
        <p:spPr>
          <a:xfrm>
            <a:off x="361740" y="904352"/>
            <a:ext cx="10882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Each denoised frame can be slightly ‘different’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Produces a flickering artifact when the frames are 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Solution : use a multi-frame denoiser(temporal denoiser)</a:t>
            </a:r>
          </a:p>
        </p:txBody>
      </p:sp>
    </p:spTree>
    <p:extLst>
      <p:ext uri="{BB962C8B-B14F-4D97-AF65-F5344CB8AC3E}">
        <p14:creationId xmlns:p14="http://schemas.microsoft.com/office/powerpoint/2010/main" val="17072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419</Words>
  <Application>Microsoft Office PowerPoint</Application>
  <PresentationFormat>와이드스크린</PresentationFormat>
  <Paragraphs>93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이시하</dc:creator>
  <cp:lastModifiedBy>이시하</cp:lastModifiedBy>
  <cp:revision>51</cp:revision>
  <dcterms:created xsi:type="dcterms:W3CDTF">2021-11-12T11:19:36Z</dcterms:created>
  <dcterms:modified xsi:type="dcterms:W3CDTF">2021-11-14T12:00:27Z</dcterms:modified>
</cp:coreProperties>
</file>