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37"/>
  </p:notesMasterIdLst>
  <p:sldIdLst>
    <p:sldId id="264" r:id="rId2"/>
    <p:sldId id="265" r:id="rId3"/>
    <p:sldId id="438" r:id="rId4"/>
    <p:sldId id="451" r:id="rId5"/>
    <p:sldId id="325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80" r:id="rId16"/>
    <p:sldId id="446" r:id="rId17"/>
    <p:sldId id="462" r:id="rId18"/>
    <p:sldId id="463" r:id="rId19"/>
    <p:sldId id="464" r:id="rId20"/>
    <p:sldId id="465" r:id="rId21"/>
    <p:sldId id="486" r:id="rId22"/>
    <p:sldId id="466" r:id="rId23"/>
    <p:sldId id="467" r:id="rId24"/>
    <p:sldId id="468" r:id="rId25"/>
    <p:sldId id="483" r:id="rId26"/>
    <p:sldId id="469" r:id="rId27"/>
    <p:sldId id="474" r:id="rId28"/>
    <p:sldId id="475" r:id="rId29"/>
    <p:sldId id="471" r:id="rId30"/>
    <p:sldId id="476" r:id="rId31"/>
    <p:sldId id="477" r:id="rId32"/>
    <p:sldId id="478" r:id="rId33"/>
    <p:sldId id="484" r:id="rId34"/>
    <p:sldId id="472" r:id="rId35"/>
    <p:sldId id="470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B4F382D-673C-41ED-BD38-66D0594465AA}">
          <p14:sldIdLst>
            <p14:sldId id="264"/>
            <p14:sldId id="265"/>
            <p14:sldId id="438"/>
            <p14:sldId id="451"/>
            <p14:sldId id="325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80"/>
            <p14:sldId id="446"/>
            <p14:sldId id="462"/>
            <p14:sldId id="463"/>
            <p14:sldId id="464"/>
            <p14:sldId id="465"/>
            <p14:sldId id="486"/>
            <p14:sldId id="466"/>
            <p14:sldId id="467"/>
            <p14:sldId id="468"/>
            <p14:sldId id="483"/>
            <p14:sldId id="469"/>
            <p14:sldId id="474"/>
            <p14:sldId id="475"/>
            <p14:sldId id="471"/>
            <p14:sldId id="476"/>
            <p14:sldId id="477"/>
            <p14:sldId id="478"/>
            <p14:sldId id="484"/>
            <p14:sldId id="472"/>
            <p14:sldId id="470"/>
          </p14:sldIdLst>
        </p14:section>
        <p14:section name="제목 없는 구역" id="{D48ECCCE-1C05-4A6E-A48F-25E9C1613BB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AE1"/>
    <a:srgbClr val="BE1E2D"/>
    <a:srgbClr val="FFC000"/>
    <a:srgbClr val="41719C"/>
    <a:srgbClr val="A4D9DC"/>
    <a:srgbClr val="FF00FF"/>
    <a:srgbClr val="2B738E"/>
    <a:srgbClr val="FFEE12"/>
    <a:srgbClr val="440154"/>
    <a:srgbClr val="C6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3" autoAdjust="0"/>
    <p:restoredTop sz="85764" autoAdjust="0"/>
  </p:normalViewPr>
  <p:slideViewPr>
    <p:cSldViewPr snapToGrid="0">
      <p:cViewPr varScale="1">
        <p:scale>
          <a:sx n="136" d="100"/>
          <a:sy n="136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규범" userId="393d93da-01d9-4d9d-8797-49ffe00b8bf5" providerId="ADAL" clId="{B3B07406-2C21-4B13-B67C-C3904B919372}"/>
    <pc:docChg chg="custSel delSld modSld modSection">
      <pc:chgData name="한규범" userId="393d93da-01d9-4d9d-8797-49ffe00b8bf5" providerId="ADAL" clId="{B3B07406-2C21-4B13-B67C-C3904B919372}" dt="2024-04-21T21:01:06.050" v="65" actId="368"/>
      <pc:docMkLst>
        <pc:docMk/>
      </pc:docMkLst>
      <pc:sldChg chg="modNotes">
        <pc:chgData name="한규범" userId="393d93da-01d9-4d9d-8797-49ffe00b8bf5" providerId="ADAL" clId="{B3B07406-2C21-4B13-B67C-C3904B919372}" dt="2024-04-21T21:01:05.698" v="3" actId="368"/>
        <pc:sldMkLst>
          <pc:docMk/>
          <pc:sldMk cId="1208142099" sldId="264"/>
        </pc:sldMkLst>
      </pc:sldChg>
      <pc:sldChg chg="modNotes">
        <pc:chgData name="한규범" userId="393d93da-01d9-4d9d-8797-49ffe00b8bf5" providerId="ADAL" clId="{B3B07406-2C21-4B13-B67C-C3904B919372}" dt="2024-04-21T21:01:05.708" v="5" actId="368"/>
        <pc:sldMkLst>
          <pc:docMk/>
          <pc:sldMk cId="4287909443" sldId="265"/>
        </pc:sldMkLst>
      </pc:sldChg>
      <pc:sldChg chg="modNotes">
        <pc:chgData name="한규범" userId="393d93da-01d9-4d9d-8797-49ffe00b8bf5" providerId="ADAL" clId="{B3B07406-2C21-4B13-B67C-C3904B919372}" dt="2024-04-21T21:01:05.736" v="11" actId="368"/>
        <pc:sldMkLst>
          <pc:docMk/>
          <pc:sldMk cId="972880668" sldId="325"/>
        </pc:sldMkLst>
      </pc:sldChg>
      <pc:sldChg chg="modNotes">
        <pc:chgData name="한규범" userId="393d93da-01d9-4d9d-8797-49ffe00b8bf5" providerId="ADAL" clId="{B3B07406-2C21-4B13-B67C-C3904B919372}" dt="2024-04-21T21:01:05.718" v="7" actId="368"/>
        <pc:sldMkLst>
          <pc:docMk/>
          <pc:sldMk cId="3939185405" sldId="438"/>
        </pc:sldMkLst>
      </pc:sldChg>
      <pc:sldChg chg="modNotes">
        <pc:chgData name="한규범" userId="393d93da-01d9-4d9d-8797-49ffe00b8bf5" providerId="ADAL" clId="{B3B07406-2C21-4B13-B67C-C3904B919372}" dt="2024-04-21T21:01:05.861" v="33" actId="368"/>
        <pc:sldMkLst>
          <pc:docMk/>
          <pc:sldMk cId="2705352233" sldId="446"/>
        </pc:sldMkLst>
      </pc:sldChg>
      <pc:sldChg chg="modNotes">
        <pc:chgData name="한규범" userId="393d93da-01d9-4d9d-8797-49ffe00b8bf5" providerId="ADAL" clId="{B3B07406-2C21-4B13-B67C-C3904B919372}" dt="2024-04-21T21:01:05.727" v="9" actId="368"/>
        <pc:sldMkLst>
          <pc:docMk/>
          <pc:sldMk cId="208582497" sldId="451"/>
        </pc:sldMkLst>
      </pc:sldChg>
      <pc:sldChg chg="modNotes">
        <pc:chgData name="한규범" userId="393d93da-01d9-4d9d-8797-49ffe00b8bf5" providerId="ADAL" clId="{B3B07406-2C21-4B13-B67C-C3904B919372}" dt="2024-04-21T21:01:05.745" v="13" actId="368"/>
        <pc:sldMkLst>
          <pc:docMk/>
          <pc:sldMk cId="796025916" sldId="453"/>
        </pc:sldMkLst>
      </pc:sldChg>
      <pc:sldChg chg="modNotes">
        <pc:chgData name="한규범" userId="393d93da-01d9-4d9d-8797-49ffe00b8bf5" providerId="ADAL" clId="{B3B07406-2C21-4B13-B67C-C3904B919372}" dt="2024-04-21T21:01:05.755" v="15" actId="368"/>
        <pc:sldMkLst>
          <pc:docMk/>
          <pc:sldMk cId="2926554528" sldId="454"/>
        </pc:sldMkLst>
      </pc:sldChg>
      <pc:sldChg chg="modNotes">
        <pc:chgData name="한규범" userId="393d93da-01d9-4d9d-8797-49ffe00b8bf5" providerId="ADAL" clId="{B3B07406-2C21-4B13-B67C-C3904B919372}" dt="2024-04-21T21:01:05.765" v="17" actId="368"/>
        <pc:sldMkLst>
          <pc:docMk/>
          <pc:sldMk cId="2002289370" sldId="455"/>
        </pc:sldMkLst>
      </pc:sldChg>
      <pc:sldChg chg="modNotes">
        <pc:chgData name="한규범" userId="393d93da-01d9-4d9d-8797-49ffe00b8bf5" providerId="ADAL" clId="{B3B07406-2C21-4B13-B67C-C3904B919372}" dt="2024-04-21T21:01:05.776" v="19" actId="368"/>
        <pc:sldMkLst>
          <pc:docMk/>
          <pc:sldMk cId="1459561610" sldId="456"/>
        </pc:sldMkLst>
      </pc:sldChg>
      <pc:sldChg chg="modNotes">
        <pc:chgData name="한규범" userId="393d93da-01d9-4d9d-8797-49ffe00b8bf5" providerId="ADAL" clId="{B3B07406-2C21-4B13-B67C-C3904B919372}" dt="2024-04-21T21:01:05.787" v="21" actId="368"/>
        <pc:sldMkLst>
          <pc:docMk/>
          <pc:sldMk cId="4276414774" sldId="457"/>
        </pc:sldMkLst>
      </pc:sldChg>
      <pc:sldChg chg="modNotes">
        <pc:chgData name="한규범" userId="393d93da-01d9-4d9d-8797-49ffe00b8bf5" providerId="ADAL" clId="{B3B07406-2C21-4B13-B67C-C3904B919372}" dt="2024-04-21T21:01:05.800" v="23" actId="368"/>
        <pc:sldMkLst>
          <pc:docMk/>
          <pc:sldMk cId="608144748" sldId="458"/>
        </pc:sldMkLst>
      </pc:sldChg>
      <pc:sldChg chg="modNotes">
        <pc:chgData name="한규범" userId="393d93da-01d9-4d9d-8797-49ffe00b8bf5" providerId="ADAL" clId="{B3B07406-2C21-4B13-B67C-C3904B919372}" dt="2024-04-21T21:01:05.812" v="25" actId="368"/>
        <pc:sldMkLst>
          <pc:docMk/>
          <pc:sldMk cId="1772210411" sldId="459"/>
        </pc:sldMkLst>
      </pc:sldChg>
      <pc:sldChg chg="modNotes">
        <pc:chgData name="한규범" userId="393d93da-01d9-4d9d-8797-49ffe00b8bf5" providerId="ADAL" clId="{B3B07406-2C21-4B13-B67C-C3904B919372}" dt="2024-04-21T21:01:05.824" v="27" actId="368"/>
        <pc:sldMkLst>
          <pc:docMk/>
          <pc:sldMk cId="3672405642" sldId="460"/>
        </pc:sldMkLst>
      </pc:sldChg>
      <pc:sldChg chg="modNotes">
        <pc:chgData name="한규범" userId="393d93da-01d9-4d9d-8797-49ffe00b8bf5" providerId="ADAL" clId="{B3B07406-2C21-4B13-B67C-C3904B919372}" dt="2024-04-21T21:01:05.836" v="29" actId="368"/>
        <pc:sldMkLst>
          <pc:docMk/>
          <pc:sldMk cId="1370066226" sldId="461"/>
        </pc:sldMkLst>
      </pc:sldChg>
      <pc:sldChg chg="modNotes">
        <pc:chgData name="한규범" userId="393d93da-01d9-4d9d-8797-49ffe00b8bf5" providerId="ADAL" clId="{B3B07406-2C21-4B13-B67C-C3904B919372}" dt="2024-04-21T21:01:05.874" v="35" actId="368"/>
        <pc:sldMkLst>
          <pc:docMk/>
          <pc:sldMk cId="1825561549" sldId="462"/>
        </pc:sldMkLst>
      </pc:sldChg>
      <pc:sldChg chg="modNotes">
        <pc:chgData name="한규범" userId="393d93da-01d9-4d9d-8797-49ffe00b8bf5" providerId="ADAL" clId="{B3B07406-2C21-4B13-B67C-C3904B919372}" dt="2024-04-21T21:01:05.887" v="37" actId="368"/>
        <pc:sldMkLst>
          <pc:docMk/>
          <pc:sldMk cId="1395175313" sldId="463"/>
        </pc:sldMkLst>
      </pc:sldChg>
      <pc:sldChg chg="modNotes">
        <pc:chgData name="한규범" userId="393d93da-01d9-4d9d-8797-49ffe00b8bf5" providerId="ADAL" clId="{B3B07406-2C21-4B13-B67C-C3904B919372}" dt="2024-04-21T21:01:05.900" v="39" actId="368"/>
        <pc:sldMkLst>
          <pc:docMk/>
          <pc:sldMk cId="2051505223" sldId="464"/>
        </pc:sldMkLst>
      </pc:sldChg>
      <pc:sldChg chg="modNotes">
        <pc:chgData name="한규범" userId="393d93da-01d9-4d9d-8797-49ffe00b8bf5" providerId="ADAL" clId="{B3B07406-2C21-4B13-B67C-C3904B919372}" dt="2024-04-21T21:01:05.914" v="41" actId="368"/>
        <pc:sldMkLst>
          <pc:docMk/>
          <pc:sldMk cId="782511664" sldId="465"/>
        </pc:sldMkLst>
      </pc:sldChg>
      <pc:sldChg chg="modNotes">
        <pc:chgData name="한규범" userId="393d93da-01d9-4d9d-8797-49ffe00b8bf5" providerId="ADAL" clId="{B3B07406-2C21-4B13-B67C-C3904B919372}" dt="2024-04-21T21:01:05.940" v="45" actId="368"/>
        <pc:sldMkLst>
          <pc:docMk/>
          <pc:sldMk cId="2530815531" sldId="466"/>
        </pc:sldMkLst>
      </pc:sldChg>
      <pc:sldChg chg="modNotes">
        <pc:chgData name="한규범" userId="393d93da-01d9-4d9d-8797-49ffe00b8bf5" providerId="ADAL" clId="{B3B07406-2C21-4B13-B67C-C3904B919372}" dt="2024-04-21T21:01:05.953" v="47" actId="368"/>
        <pc:sldMkLst>
          <pc:docMk/>
          <pc:sldMk cId="4107010959" sldId="467"/>
        </pc:sldMkLst>
      </pc:sldChg>
      <pc:sldChg chg="modNotes">
        <pc:chgData name="한규범" userId="393d93da-01d9-4d9d-8797-49ffe00b8bf5" providerId="ADAL" clId="{B3B07406-2C21-4B13-B67C-C3904B919372}" dt="2024-04-21T21:01:05.965" v="49" actId="368"/>
        <pc:sldMkLst>
          <pc:docMk/>
          <pc:sldMk cId="1873035668" sldId="468"/>
        </pc:sldMkLst>
      </pc:sldChg>
      <pc:sldChg chg="modNotes">
        <pc:chgData name="한규범" userId="393d93da-01d9-4d9d-8797-49ffe00b8bf5" providerId="ADAL" clId="{B3B07406-2C21-4B13-B67C-C3904B919372}" dt="2024-04-21T21:01:05.990" v="53" actId="368"/>
        <pc:sldMkLst>
          <pc:docMk/>
          <pc:sldMk cId="3950750300" sldId="469"/>
        </pc:sldMkLst>
      </pc:sldChg>
      <pc:sldChg chg="modNotes">
        <pc:chgData name="한규범" userId="393d93da-01d9-4d9d-8797-49ffe00b8bf5" providerId="ADAL" clId="{B3B07406-2C21-4B13-B67C-C3904B919372}" dt="2024-04-21T21:01:06.021" v="59" actId="368"/>
        <pc:sldMkLst>
          <pc:docMk/>
          <pc:sldMk cId="1476591562" sldId="471"/>
        </pc:sldMkLst>
      </pc:sldChg>
      <pc:sldChg chg="modNotes">
        <pc:chgData name="한규범" userId="393d93da-01d9-4d9d-8797-49ffe00b8bf5" providerId="ADAL" clId="{B3B07406-2C21-4B13-B67C-C3904B919372}" dt="2024-04-21T21:01:06.001" v="55" actId="368"/>
        <pc:sldMkLst>
          <pc:docMk/>
          <pc:sldMk cId="1132436934" sldId="474"/>
        </pc:sldMkLst>
      </pc:sldChg>
      <pc:sldChg chg="modNotes">
        <pc:chgData name="한규범" userId="393d93da-01d9-4d9d-8797-49ffe00b8bf5" providerId="ADAL" clId="{B3B07406-2C21-4B13-B67C-C3904B919372}" dt="2024-04-21T21:01:06.012" v="57" actId="368"/>
        <pc:sldMkLst>
          <pc:docMk/>
          <pc:sldMk cId="3575389214" sldId="475"/>
        </pc:sldMkLst>
      </pc:sldChg>
      <pc:sldChg chg="modNotes">
        <pc:chgData name="한규범" userId="393d93da-01d9-4d9d-8797-49ffe00b8bf5" providerId="ADAL" clId="{B3B07406-2C21-4B13-B67C-C3904B919372}" dt="2024-04-21T21:01:06.031" v="61" actId="368"/>
        <pc:sldMkLst>
          <pc:docMk/>
          <pc:sldMk cId="2246762233" sldId="476"/>
        </pc:sldMkLst>
      </pc:sldChg>
      <pc:sldChg chg="modNotes">
        <pc:chgData name="한규범" userId="393d93da-01d9-4d9d-8797-49ffe00b8bf5" providerId="ADAL" clId="{B3B07406-2C21-4B13-B67C-C3904B919372}" dt="2024-04-21T21:01:06.042" v="63" actId="368"/>
        <pc:sldMkLst>
          <pc:docMk/>
          <pc:sldMk cId="1169505198" sldId="477"/>
        </pc:sldMkLst>
      </pc:sldChg>
      <pc:sldChg chg="modNotes">
        <pc:chgData name="한규범" userId="393d93da-01d9-4d9d-8797-49ffe00b8bf5" providerId="ADAL" clId="{B3B07406-2C21-4B13-B67C-C3904B919372}" dt="2024-04-21T21:01:06.050" v="65" actId="368"/>
        <pc:sldMkLst>
          <pc:docMk/>
          <pc:sldMk cId="3543544889" sldId="478"/>
        </pc:sldMkLst>
      </pc:sldChg>
      <pc:sldChg chg="modNotes">
        <pc:chgData name="한규범" userId="393d93da-01d9-4d9d-8797-49ffe00b8bf5" providerId="ADAL" clId="{B3B07406-2C21-4B13-B67C-C3904B919372}" dt="2024-04-21T21:01:05.849" v="31" actId="368"/>
        <pc:sldMkLst>
          <pc:docMk/>
          <pc:sldMk cId="2110948405" sldId="480"/>
        </pc:sldMkLst>
      </pc:sldChg>
      <pc:sldChg chg="del">
        <pc:chgData name="한규범" userId="393d93da-01d9-4d9d-8797-49ffe00b8bf5" providerId="ADAL" clId="{B3B07406-2C21-4B13-B67C-C3904B919372}" dt="2024-04-21T21:00:20.770" v="0" actId="47"/>
        <pc:sldMkLst>
          <pc:docMk/>
          <pc:sldMk cId="2296952065" sldId="482"/>
        </pc:sldMkLst>
      </pc:sldChg>
      <pc:sldChg chg="modNotes">
        <pc:chgData name="한규범" userId="393d93da-01d9-4d9d-8797-49ffe00b8bf5" providerId="ADAL" clId="{B3B07406-2C21-4B13-B67C-C3904B919372}" dt="2024-04-21T21:01:05.977" v="51" actId="368"/>
        <pc:sldMkLst>
          <pc:docMk/>
          <pc:sldMk cId="2926564174" sldId="483"/>
        </pc:sldMkLst>
      </pc:sldChg>
      <pc:sldChg chg="modSp mod">
        <pc:chgData name="한규범" userId="393d93da-01d9-4d9d-8797-49ffe00b8bf5" providerId="ADAL" clId="{B3B07406-2C21-4B13-B67C-C3904B919372}" dt="2024-04-21T21:00:23.316" v="1" actId="20577"/>
        <pc:sldMkLst>
          <pc:docMk/>
          <pc:sldMk cId="1451767522" sldId="484"/>
        </pc:sldMkLst>
        <pc:spChg chg="mod">
          <ac:chgData name="한규범" userId="393d93da-01d9-4d9d-8797-49ffe00b8bf5" providerId="ADAL" clId="{B3B07406-2C21-4B13-B67C-C3904B919372}" dt="2024-04-21T21:00:23.316" v="1" actId="20577"/>
          <ac:spMkLst>
            <pc:docMk/>
            <pc:sldMk cId="1451767522" sldId="484"/>
            <ac:spMk id="3" creationId="{D4A37BE9-AF4C-4C2F-6BDE-0C20434F2288}"/>
          </ac:spMkLst>
        </pc:spChg>
      </pc:sldChg>
      <pc:sldChg chg="modNotes">
        <pc:chgData name="한규범" userId="393d93da-01d9-4d9d-8797-49ffe00b8bf5" providerId="ADAL" clId="{B3B07406-2C21-4B13-B67C-C3904B919372}" dt="2024-04-21T21:01:05.927" v="43" actId="368"/>
        <pc:sldMkLst>
          <pc:docMk/>
          <pc:sldMk cId="3578643555" sldId="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8DB7-0FB6-475B-B1E4-F8CF49E3403D}" type="datetimeFigureOut">
              <a:rPr lang="ko-KR" altLang="en-US" smtClean="0"/>
              <a:t>2024-04-22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CDA3-4F38-4830-8736-1771403113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56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156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44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59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927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83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85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76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F411-28FF-9536-089F-CCA254A7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9B2CF5-DB82-891B-ADA0-AC71C67A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5C074-A682-C25A-A58E-0300AC3DA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2E43-C3F3-E2A4-71B1-681FCD3C4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142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66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09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01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18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18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0BCF-045B-1A76-2192-05F3A474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39AB4E-1913-0172-F29B-0F67D2DD7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7BD730-2A29-9BF0-41AF-A4822F298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22F19F-F0C0-D21F-5727-5A0501FBE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590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33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175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F411-28FF-9536-089F-CCA254A7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9B2CF5-DB82-891B-ADA0-AC71C67A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5C074-A682-C25A-A58E-0300AC3DA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2E43-C3F3-E2A4-71B1-681FCD3C4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615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827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289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626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730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09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190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F411-28FF-9536-089F-CCA254A7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9B2CF5-DB82-891B-ADA0-AC71C67A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5C074-A682-C25A-A58E-0300AC3DA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2E43-C3F3-E2A4-71B1-681FCD3C4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997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90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56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F411-28FF-9536-089F-CCA254A7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9B2CF5-DB82-891B-ADA0-AC71C67A3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5C074-A682-C25A-A58E-0300AC3DA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2E43-C3F3-E2A4-71B1-681FCD3C4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587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318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72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22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72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95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23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82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CDA3-4F38-4830-8736-17714031135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BE04-92DF-414C-B0F5-85D96C801D74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52-AFE0-4CD8-B1E7-2E92E91C697B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D9DB-5542-49CD-86D1-8B2BBA4C2B90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0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F56F-C162-47FF-9119-6A0FF3FAB472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4430573-6A0C-4A2E-8CD3-CCB5E59BF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505" y="1844676"/>
            <a:ext cx="7949351" cy="41113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DAC1A398-5C15-45C3-AF30-633FDDB9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902019"/>
            <a:ext cx="7949351" cy="72563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33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4235"/>
            <a:ext cx="7886700" cy="471272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DB2-763C-4BD1-83DE-9AECBCA87A4A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7506" y="6356350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F80-3388-4EDA-9C25-53E6D8462511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289-712B-4860-BFEB-D43D086C523D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B4D7-A6F5-4885-9A5F-62C1F0C38395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0FA0-F34C-4C1E-920D-B9A3BDB2FF84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BC3D-F3C5-4E82-B688-8534E49413B2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78A-0E03-4D67-93E4-C9164F934670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7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820-E6D9-4CDF-A8BD-E3003D1BE247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6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6306"/>
            <a:ext cx="7886700" cy="473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308B-79A5-42AA-B220-4A0AF2EEC7D1}" type="datetime1">
              <a:rPr lang="en-US" altLang="ko-KR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B0F0FA3F-0239-40B4-BBB6-CC5BFE7AE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5370"/>
            <a:ext cx="6858000" cy="975947"/>
          </a:xfrm>
        </p:spPr>
        <p:txBody>
          <a:bodyPr>
            <a:normAutofit lnSpcReduction="10000"/>
          </a:bodyPr>
          <a:lstStyle/>
          <a:p>
            <a:r>
              <a:rPr lang="en-US" altLang="ko-KR" sz="3000" b="0"/>
              <a:t>2024-04-22</a:t>
            </a:r>
            <a:endParaRPr lang="en-US" altLang="ko-KR" sz="3000" b="0" dirty="0"/>
          </a:p>
          <a:p>
            <a:r>
              <a:rPr lang="en-US" altLang="ko-KR" sz="3000" b="0"/>
              <a:t>Kyubeom Han</a:t>
            </a:r>
            <a:endParaRPr lang="en-US" altLang="ko-KR" sz="3000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195C1B-6DDC-4656-A726-ECF32ABE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54E2E52-AB75-485C-938A-20CFFDFCB8CB}"/>
              </a:ext>
            </a:extLst>
          </p:cNvPr>
          <p:cNvSpPr txBox="1">
            <a:spLocks/>
          </p:cNvSpPr>
          <p:nvPr/>
        </p:nvSpPr>
        <p:spPr>
          <a:xfrm>
            <a:off x="199103" y="1975078"/>
            <a:ext cx="8745794" cy="185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/>
              <a:t>Learning and Aggregating </a:t>
            </a:r>
            <a:br>
              <a:rPr lang="en-US" altLang="ko-KR" sz="4800"/>
            </a:br>
            <a:r>
              <a:rPr lang="en-US" altLang="ko-KR" sz="4800"/>
              <a:t>Deep Local Descriptors for</a:t>
            </a:r>
            <a:br>
              <a:rPr lang="en-US" altLang="ko-KR" sz="4800"/>
            </a:br>
            <a:r>
              <a:rPr lang="en-US" altLang="ko-KR" sz="4800"/>
              <a:t>Instance-level Recognition</a:t>
            </a:r>
          </a:p>
          <a:p>
            <a:r>
              <a:rPr lang="en-US" altLang="ko-KR" sz="3200" b="0"/>
              <a:t>Tobias et al., ECCV 2020</a:t>
            </a:r>
            <a:endParaRPr lang="ko-KR" altLang="en-US" sz="3200" b="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" y="6154192"/>
            <a:ext cx="2042228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Selective</a:t>
            </a:r>
            <a:r>
              <a:rPr lang="ko-KR" altLang="en-US" sz="4000"/>
              <a:t> </a:t>
            </a:r>
            <a:r>
              <a:rPr lang="en-US" altLang="ko-KR" sz="4000"/>
              <a:t>Matching</a:t>
            </a:r>
            <a:r>
              <a:rPr lang="ko-KR" altLang="en-US" sz="4000"/>
              <a:t> </a:t>
            </a:r>
            <a:r>
              <a:rPr lang="en-US" altLang="ko-KR" sz="4000"/>
              <a:t>Kernel</a:t>
            </a:r>
            <a:r>
              <a:rPr lang="ko-KR" altLang="en-US" sz="4000"/>
              <a:t> </a:t>
            </a:r>
            <a:r>
              <a:rPr lang="en-US" altLang="ko-KR" sz="4000"/>
              <a:t>(SMK)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7886700" cy="4961978"/>
              </a:xfrm>
            </p:spPr>
            <p:txBody>
              <a:bodyPr/>
              <a:lstStyle/>
              <a:p>
                <a:r>
                  <a:rPr lang="en-US" altLang="ko-KR"/>
                  <a:t>Indexing and retrieval scheme for local descriptors</a:t>
                </a:r>
              </a:p>
              <a:p>
                <a:r>
                  <a:rPr lang="en-US" altLang="ko-KR"/>
                  <a:t>Cross-matching</a:t>
                </a:r>
                <a:r>
                  <a:rPr lang="ko-KR" altLang="en-US"/>
                  <a:t> </a:t>
                </a:r>
                <a:r>
                  <a:rPr lang="en-US" altLang="ko-KR"/>
                  <a:t>all</a:t>
                </a:r>
                <a:r>
                  <a:rPr lang="ko-KR" altLang="en-US"/>
                  <a:t> </a:t>
                </a:r>
                <a:r>
                  <a:rPr lang="en-US" altLang="ko-KR"/>
                  <a:t>pairs</a:t>
                </a:r>
                <a:r>
                  <a:rPr lang="ko-KR" altLang="en-US"/>
                  <a:t> </a:t>
                </a:r>
                <a:r>
                  <a:rPr lang="en-US" altLang="ko-KR"/>
                  <a:t>of</a:t>
                </a:r>
                <a:r>
                  <a:rPr lang="ko-KR" altLang="en-US"/>
                  <a:t> </a:t>
                </a:r>
                <a:r>
                  <a:rPr lang="en-US" altLang="ko-KR"/>
                  <a:t>local</a:t>
                </a:r>
                <a:r>
                  <a:rPr lang="ko-KR" altLang="en-US"/>
                  <a:t> </a:t>
                </a:r>
                <a:r>
                  <a:rPr lang="en-US" altLang="ko-KR"/>
                  <a:t>descriptors</a:t>
                </a:r>
                <a:r>
                  <a:rPr lang="ko-KR" altLang="en-US"/>
                  <a:t> </a:t>
                </a:r>
                <a:r>
                  <a:rPr lang="en-US" altLang="ko-KR"/>
                  <a:t>based</a:t>
                </a:r>
                <a:r>
                  <a:rPr lang="ko-KR" altLang="en-US"/>
                  <a:t> </a:t>
                </a:r>
                <a:r>
                  <a:rPr lang="en-US" altLang="ko-KR"/>
                  <a:t>on</a:t>
                </a:r>
                <a:r>
                  <a:rPr lang="ko-KR" altLang="en-US"/>
                  <a:t> </a:t>
                </a:r>
                <a:r>
                  <a:rPr lang="en-US" altLang="ko-KR"/>
                  <a:t>matching</a:t>
                </a:r>
                <a:r>
                  <a:rPr lang="ko-KR" altLang="en-US"/>
                  <a:t> </a:t>
                </a:r>
                <a:r>
                  <a:rPr lang="en-US" altLang="ko-KR"/>
                  <a:t>kernel</a:t>
                </a:r>
                <a:r>
                  <a:rPr lang="ko-KR" altLang="en-US"/>
                  <a:t> </a:t>
                </a:r>
                <a:r>
                  <a:rPr lang="en-US" altLang="ko-KR"/>
                  <a:t>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altLang="ko-KR"/>
              </a:p>
              <a:p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7886700" cy="4961978"/>
              </a:xfrm>
              <a:blipFill>
                <a:blip r:embed="rId3"/>
                <a:stretch>
                  <a:fillRect l="-1391" t="-1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228B9152-E08B-09F9-7394-287CF03E5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0" y="3154220"/>
            <a:ext cx="2023009" cy="13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/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blipFill>
                <a:blip r:embed="rId5"/>
                <a:stretch>
                  <a:fillRect l="-2004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F1C5B6-C00E-ADF4-4E55-0DC8E9417B1E}"/>
                  </a:ext>
                </a:extLst>
              </p:cNvPr>
              <p:cNvSpPr txBox="1"/>
              <p:nvPr/>
            </p:nvSpPr>
            <p:spPr>
              <a:xfrm>
                <a:off x="4204088" y="4183125"/>
                <a:ext cx="5237486" cy="826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𝑆𝑀𝐾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𝒴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F1C5B6-C00E-ADF4-4E55-0DC8E9417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88" y="4183125"/>
                <a:ext cx="5237486" cy="826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/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blipFill>
                <a:blip r:embed="rId7"/>
                <a:stretch>
                  <a:fillRect l="-2004" t="-3871" b="-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99CE744-5421-B21F-F47F-691A47FC72EF}"/>
              </a:ext>
            </a:extLst>
          </p:cNvPr>
          <p:cNvSpPr txBox="1"/>
          <p:nvPr/>
        </p:nvSpPr>
        <p:spPr>
          <a:xfrm>
            <a:off x="5013604" y="2878604"/>
            <a:ext cx="38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Step 2. Calculate similarity based on co-existing codebook descriptors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7F04B-C12B-A0DF-745A-6CF6DA3A3FEC}"/>
                  </a:ext>
                </a:extLst>
              </p:cNvPr>
              <p:cNvSpPr txBox="1"/>
              <p:nvPr/>
            </p:nvSpPr>
            <p:spPr>
              <a:xfrm>
                <a:off x="4501662" y="5198291"/>
                <a:ext cx="464233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ko-K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7F04B-C12B-A0DF-745A-6CF6DA3A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62" y="5198291"/>
                <a:ext cx="4642338" cy="404983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6D2DA672-7537-484E-1FEB-80E0D47DC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53883" r="48059"/>
          <a:stretch/>
        </p:blipFill>
        <p:spPr bwMode="auto">
          <a:xfrm>
            <a:off x="0" y="4550580"/>
            <a:ext cx="2023009" cy="15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1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Aggregated</a:t>
            </a:r>
            <a:r>
              <a:rPr lang="ko-KR" altLang="en-US" sz="4000"/>
              <a:t> </a:t>
            </a:r>
            <a:r>
              <a:rPr lang="en-US" altLang="ko-KR" sz="4000"/>
              <a:t>SMK</a:t>
            </a:r>
            <a:r>
              <a:rPr lang="ko-KR" altLang="en-US" sz="4000"/>
              <a:t> </a:t>
            </a:r>
            <a:r>
              <a:rPr lang="en-US" altLang="ko-KR" sz="4000"/>
              <a:t>(ASMK)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Aggregate</a:t>
            </a:r>
            <a:r>
              <a:rPr lang="ko-KR" altLang="en-US"/>
              <a:t> </a:t>
            </a:r>
            <a:r>
              <a:rPr lang="en-US" altLang="ko-KR"/>
              <a:t>all</a:t>
            </a:r>
            <a:r>
              <a:rPr lang="ko-KR" altLang="en-US"/>
              <a:t> </a:t>
            </a:r>
            <a:r>
              <a:rPr lang="en-US" altLang="ko-KR"/>
              <a:t>local</a:t>
            </a:r>
            <a:r>
              <a:rPr lang="ko-KR" altLang="en-US"/>
              <a:t> </a:t>
            </a:r>
            <a:r>
              <a:rPr lang="en-US" altLang="ko-KR"/>
              <a:t>descriptors</a:t>
            </a:r>
            <a:r>
              <a:rPr lang="ko-KR" altLang="en-US"/>
              <a:t> </a:t>
            </a:r>
            <a:r>
              <a:rPr lang="en-US" altLang="ko-KR"/>
              <a:t>on</a:t>
            </a:r>
            <a:r>
              <a:rPr lang="ko-KR" altLang="en-US"/>
              <a:t> </a:t>
            </a:r>
            <a:r>
              <a:rPr lang="en-US" altLang="ko-KR"/>
              <a:t>each</a:t>
            </a:r>
            <a:r>
              <a:rPr lang="ko-KR" altLang="en-US"/>
              <a:t> </a:t>
            </a:r>
            <a:r>
              <a:rPr lang="en-US" altLang="ko-KR"/>
              <a:t>image before calculating similarity </a:t>
            </a:r>
          </a:p>
          <a:p>
            <a:r>
              <a:rPr lang="en-US" altLang="ko-KR"/>
              <a:t>Efficient</a:t>
            </a:r>
            <a:r>
              <a:rPr lang="ko-KR" altLang="en-US"/>
              <a:t> </a:t>
            </a:r>
            <a:r>
              <a:rPr lang="en-US" altLang="ko-KR"/>
              <a:t>calculation,</a:t>
            </a:r>
            <a:r>
              <a:rPr lang="ko-KR" altLang="en-US"/>
              <a:t> </a:t>
            </a:r>
            <a:r>
              <a:rPr lang="en-US" altLang="ko-KR"/>
              <a:t>Handle</a:t>
            </a:r>
            <a:r>
              <a:rPr lang="ko-KR" altLang="en-US"/>
              <a:t> </a:t>
            </a:r>
            <a:r>
              <a:rPr lang="en-US" altLang="ko-KR"/>
              <a:t>bursty</a:t>
            </a:r>
            <a:r>
              <a:rPr lang="ko-KR" altLang="en-US"/>
              <a:t> </a:t>
            </a:r>
            <a:r>
              <a:rPr lang="en-US" altLang="ko-KR"/>
              <a:t>descriptors, Improved matching performance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8B9152-E08B-09F9-7394-287CF03E5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0" y="3154220"/>
            <a:ext cx="2023009" cy="13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/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blipFill>
                <a:blip r:embed="rId4"/>
                <a:stretch>
                  <a:fillRect l="-2004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/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blipFill>
                <a:blip r:embed="rId5"/>
                <a:stretch>
                  <a:fillRect l="-2004" t="-3871" b="-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6D2DA672-7537-484E-1FEB-80E0D47DC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53883" r="48059"/>
          <a:stretch/>
        </p:blipFill>
        <p:spPr bwMode="auto">
          <a:xfrm>
            <a:off x="0" y="4550580"/>
            <a:ext cx="2023009" cy="15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FE2DDA-6BFC-3265-4A88-E732D25D157C}"/>
                  </a:ext>
                </a:extLst>
              </p:cNvPr>
              <p:cNvSpPr txBox="1"/>
              <p:nvPr/>
            </p:nvSpPr>
            <p:spPr>
              <a:xfrm>
                <a:off x="4628271" y="5050840"/>
                <a:ext cx="4642338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FE2DDA-6BFC-3265-4A88-E732D25D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71" y="5050840"/>
                <a:ext cx="4642338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067E04-BB55-A3A8-F67E-83A77154E4C1}"/>
                  </a:ext>
                </a:extLst>
              </p:cNvPr>
              <p:cNvSpPr txBox="1"/>
              <p:nvPr/>
            </p:nvSpPr>
            <p:spPr>
              <a:xfrm>
                <a:off x="4435372" y="4156992"/>
                <a:ext cx="5237486" cy="826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𝐴𝑆𝑀𝐾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𝒴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067E04-BB55-A3A8-F67E-83A77154E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372" y="4156992"/>
                <a:ext cx="5237486" cy="8263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5EC89-3C02-3218-D5AA-0678D21FAE12}"/>
                  </a:ext>
                </a:extLst>
              </p:cNvPr>
              <p:cNvSpPr txBox="1"/>
              <p:nvPr/>
            </p:nvSpPr>
            <p:spPr>
              <a:xfrm>
                <a:off x="4308763" y="3383536"/>
                <a:ext cx="5237486" cy="826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𝑆𝑀𝐾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𝒴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25EC89-3C02-3218-D5AA-0678D21F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63" y="3383536"/>
                <a:ext cx="5237486" cy="8263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4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Metric Learning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Metric learning based on pair-wise similarity of dense image features</a:t>
            </a:r>
          </a:p>
          <a:p>
            <a:r>
              <a:rPr lang="en-US" altLang="ko-KR"/>
              <a:t>Same form as metric learning with global image descriptors (SPoC)</a:t>
            </a:r>
            <a:endParaRPr lang="en-US" altLang="ko-K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8B9152-E08B-09F9-7394-287CF03E5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0" y="3154220"/>
            <a:ext cx="2023009" cy="13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/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E8F09-D552-51C4-0271-F06CBB0A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3365608"/>
                <a:ext cx="2738074" cy="928588"/>
              </a:xfrm>
              <a:prstGeom prst="rect">
                <a:avLst/>
              </a:prstGeom>
              <a:blipFill>
                <a:blip r:embed="rId4"/>
                <a:stretch>
                  <a:fillRect l="-2004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/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altLang="ko-KR" b="0"/>
              </a:p>
              <a:p>
                <a:r>
                  <a:rPr lang="en-US" altLang="ko-KR"/>
                  <a:t>Quantized visual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/>
              </a:p>
              <a:p>
                <a:r>
                  <a:rPr lang="en-US" altLang="ko-KR"/>
                  <a:t>Visual 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𝒴</m:t>
                        </m:r>
                      </m:sub>
                    </m:sSub>
                  </m:oMath>
                </a14:m>
                <a:r>
                  <a:rPr lang="en-US" altLang="ko-KR"/>
                  <a:t>  </a:t>
                </a:r>
                <a:endParaRPr lang="ko-KR" alt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F317C-F30D-9556-ABFE-86CD6FB5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09" y="4784423"/>
                <a:ext cx="2738074" cy="948208"/>
              </a:xfrm>
              <a:prstGeom prst="rect">
                <a:avLst/>
              </a:prstGeom>
              <a:blipFill>
                <a:blip r:embed="rId5"/>
                <a:stretch>
                  <a:fillRect l="-2004" t="-3871" b="-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6D2DA672-7537-484E-1FEB-80E0D47DC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53883" r="48059"/>
          <a:stretch/>
        </p:blipFill>
        <p:spPr bwMode="auto">
          <a:xfrm>
            <a:off x="0" y="4550580"/>
            <a:ext cx="2023009" cy="15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D2C8BC-6FC2-74C7-966F-F4B2F653D073}"/>
                  </a:ext>
                </a:extLst>
              </p:cNvPr>
              <p:cNvSpPr txBox="1"/>
              <p:nvPr/>
            </p:nvSpPr>
            <p:spPr>
              <a:xfrm>
                <a:off x="3417368" y="4041355"/>
                <a:ext cx="676881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metric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nary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SPoC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SPoC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D2C8BC-6FC2-74C7-966F-F4B2F653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68" y="4041355"/>
                <a:ext cx="6768813" cy="1200329"/>
              </a:xfrm>
              <a:prstGeom prst="rect">
                <a:avLst/>
              </a:prstGeom>
              <a:blipFill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409BABB-44C0-2F45-9415-0C90C3401702}"/>
              </a:ext>
            </a:extLst>
          </p:cNvPr>
          <p:cNvCxnSpPr>
            <a:cxnSpLocks/>
          </p:cNvCxnSpPr>
          <p:nvPr/>
        </p:nvCxnSpPr>
        <p:spPr>
          <a:xfrm flipH="1">
            <a:off x="8179594" y="3695974"/>
            <a:ext cx="164306" cy="4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5E76BC-CC7B-7E12-14DC-6D4FF0BB3528}"/>
              </a:ext>
            </a:extLst>
          </p:cNvPr>
          <p:cNvSpPr txBox="1"/>
          <p:nvPr/>
        </p:nvSpPr>
        <p:spPr>
          <a:xfrm>
            <a:off x="7825482" y="2751830"/>
            <a:ext cx="153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Global image descriptor</a:t>
            </a:r>
          </a:p>
          <a:p>
            <a:r>
              <a:rPr lang="en-US" altLang="ko-KR"/>
              <a:t>similarity</a:t>
            </a:r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B05374D-2F20-4070-C69B-B6F5EDE4E4E2}"/>
              </a:ext>
            </a:extLst>
          </p:cNvPr>
          <p:cNvCxnSpPr>
            <a:cxnSpLocks/>
          </p:cNvCxnSpPr>
          <p:nvPr/>
        </p:nvCxnSpPr>
        <p:spPr>
          <a:xfrm flipH="1">
            <a:off x="6456622" y="3728406"/>
            <a:ext cx="157163" cy="4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720524-D71D-25D2-9A7B-CD6F1553A44C}"/>
              </a:ext>
            </a:extLst>
          </p:cNvPr>
          <p:cNvSpPr txBox="1"/>
          <p:nvPr/>
        </p:nvSpPr>
        <p:spPr>
          <a:xfrm>
            <a:off x="6174942" y="2762237"/>
            <a:ext cx="181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Pair-wise</a:t>
            </a:r>
          </a:p>
          <a:p>
            <a:r>
              <a:rPr lang="en-US" altLang="ko-KR"/>
              <a:t>Local descriptor</a:t>
            </a:r>
          </a:p>
          <a:p>
            <a:r>
              <a:rPr lang="en-US" altLang="ko-KR"/>
              <a:t>similairty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21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0A35A2C7-F878-4ED1-A257-B083D6C88C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515349" cy="788333"/>
              </a:xfrm>
            </p:spPr>
            <p:txBody>
              <a:bodyPr>
                <a:noAutofit/>
              </a:bodyPr>
              <a:lstStyle/>
              <a:p>
                <a:r>
                  <a:rPr lang="en-US" altLang="ko-KR"/>
                  <a:t>ASMK</a:t>
                </a:r>
                <a:r>
                  <a:rPr lang="ko-KR" altLang="en-US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/>
                  <a:t> Metric</a:t>
                </a:r>
                <a:r>
                  <a:rPr lang="ko-KR" altLang="en-US"/>
                  <a:t> </a:t>
                </a:r>
                <a:r>
                  <a:rPr lang="en-US" altLang="ko-KR"/>
                  <a:t>Learning?</a:t>
                </a:r>
                <a:endParaRPr 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0A35A2C7-F878-4ED1-A257-B083D6C88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515349" cy="788333"/>
              </a:xfrm>
              <a:blipFill>
                <a:blip r:embed="rId3"/>
                <a:stretch>
                  <a:fillRect l="-2505" t="-12403" b="-240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Metric</a:t>
            </a:r>
            <a:r>
              <a:rPr lang="ko-KR" altLang="en-US"/>
              <a:t> </a:t>
            </a:r>
            <a:r>
              <a:rPr lang="en-US" altLang="ko-KR"/>
              <a:t>learning</a:t>
            </a:r>
            <a:r>
              <a:rPr lang="ko-KR" altLang="en-US"/>
              <a:t> </a:t>
            </a:r>
            <a:r>
              <a:rPr lang="en-US" altLang="ko-KR"/>
              <a:t>with global image descriptors is</a:t>
            </a:r>
            <a:r>
              <a:rPr lang="ko-KR" altLang="en-US"/>
              <a:t> </a:t>
            </a:r>
            <a:r>
              <a:rPr lang="en-US" altLang="ko-KR"/>
              <a:t>eventually</a:t>
            </a:r>
            <a:r>
              <a:rPr lang="ko-KR" altLang="en-US"/>
              <a:t> </a:t>
            </a:r>
            <a:r>
              <a:rPr lang="en-US" altLang="ko-KR"/>
              <a:t>another</a:t>
            </a:r>
            <a:r>
              <a:rPr lang="ko-KR" altLang="en-US"/>
              <a:t> </a:t>
            </a:r>
            <a:r>
              <a:rPr lang="en-US" altLang="ko-KR"/>
              <a:t>type</a:t>
            </a:r>
            <a:r>
              <a:rPr lang="ko-KR" altLang="en-US"/>
              <a:t> </a:t>
            </a:r>
            <a:r>
              <a:rPr lang="en-US" altLang="ko-KR"/>
              <a:t>of</a:t>
            </a:r>
            <a:r>
              <a:rPr lang="ko-KR" altLang="en-US"/>
              <a:t> </a:t>
            </a:r>
            <a:r>
              <a:rPr lang="en-US" altLang="ko-KR"/>
              <a:t>matching</a:t>
            </a:r>
            <a:r>
              <a:rPr lang="ko-KR" altLang="en-US"/>
              <a:t> </a:t>
            </a:r>
            <a:r>
              <a:rPr lang="en-US" altLang="ko-KR"/>
              <a:t>kernel of ASMK!</a:t>
            </a:r>
          </a:p>
          <a:p>
            <a:pPr lvl="1"/>
            <a:r>
              <a:rPr lang="en-US" altLang="ko-KR"/>
              <a:t>Can be used as a surrogate task for </a:t>
            </a:r>
            <a:br>
              <a:rPr lang="en-US" altLang="ko-KR"/>
            </a:br>
            <a:r>
              <a:rPr lang="en-US" altLang="ko-KR"/>
              <a:t>optimizing local descriptors</a:t>
            </a:r>
          </a:p>
          <a:p>
            <a:r>
              <a:rPr lang="en-US" altLang="ko-KR"/>
              <a:t>How does metric learning allow to achieve good dense image features (local descriptors)?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118563-DD41-A42E-B92A-4C5911794851}"/>
                  </a:ext>
                </a:extLst>
              </p:cNvPr>
              <p:cNvSpPr txBox="1"/>
              <p:nvPr/>
            </p:nvSpPr>
            <p:spPr>
              <a:xfrm>
                <a:off x="74671" y="4810171"/>
                <a:ext cx="8910235" cy="883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metric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nary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𝓤</m:t>
                                  </m:r>
                                </m:sub>
                                <m:sup/>
                                <m:e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𝓥</m:t>
                              </m:r>
                            </m:sub>
                            <m:sup/>
                            <m:e>
                              <m:r>
                                <m:rPr>
                                  <m:brk m:alnAt="7"/>
                                </m:rP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nary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SPoC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SPoC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𝒱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118563-DD41-A42E-B92A-4C591179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1" y="4810171"/>
                <a:ext cx="8910235" cy="883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4C08E6-5D51-5645-B1C2-5B4FC310FB32}"/>
                  </a:ext>
                </a:extLst>
              </p:cNvPr>
              <p:cNvSpPr txBox="1"/>
              <p:nvPr/>
            </p:nvSpPr>
            <p:spPr>
              <a:xfrm>
                <a:off x="-865972" y="3912127"/>
                <a:ext cx="7585470" cy="826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𝐴𝑆𝑀𝐾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𝓧</m:t>
                              </m:r>
                            </m:sub>
                          </m:sSub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𝓨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d>
                            <m:dPr>
                              <m:ctrlP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b="1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4C08E6-5D51-5645-B1C2-5B4FC310F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5972" y="3912127"/>
                <a:ext cx="7585470" cy="8263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6CEF45A-2085-0C50-FEF0-5FB1F318B92E}"/>
              </a:ext>
            </a:extLst>
          </p:cNvPr>
          <p:cNvSpPr txBox="1"/>
          <p:nvPr/>
        </p:nvSpPr>
        <p:spPr>
          <a:xfrm>
            <a:off x="4232176" y="5734669"/>
            <a:ext cx="153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Global image descriptor</a:t>
            </a:r>
          </a:p>
          <a:p>
            <a:r>
              <a:rPr lang="en-US" altLang="ko-KR"/>
              <a:t>similarity</a:t>
            </a:r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BEAF1-165D-5C82-633C-9ED0910847E4}"/>
              </a:ext>
            </a:extLst>
          </p:cNvPr>
          <p:cNvSpPr txBox="1"/>
          <p:nvPr/>
        </p:nvSpPr>
        <p:spPr>
          <a:xfrm>
            <a:off x="2581636" y="5745076"/>
            <a:ext cx="181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Pair-wise</a:t>
            </a:r>
          </a:p>
          <a:p>
            <a:r>
              <a:rPr lang="en-US" altLang="ko-KR"/>
              <a:t>Local descriptor</a:t>
            </a:r>
          </a:p>
          <a:p>
            <a:r>
              <a:rPr lang="en-US" altLang="ko-KR"/>
              <a:t>similairty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D7134C-DD7F-54CF-6CE3-80A31730BDCE}"/>
                  </a:ext>
                </a:extLst>
              </p:cNvPr>
              <p:cNvSpPr txBox="1"/>
              <p:nvPr/>
            </p:nvSpPr>
            <p:spPr>
              <a:xfrm>
                <a:off x="4315194" y="3887182"/>
                <a:ext cx="457200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D7134C-DD7F-54CF-6CE3-80A31730B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94" y="3887182"/>
                <a:ext cx="4572000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40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Intuition of Metric Learning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</p:spPr>
            <p:txBody>
              <a:bodyPr/>
              <a:lstStyle/>
              <a:p>
                <a:r>
                  <a:rPr lang="en-US" altLang="ko-KR"/>
                  <a:t>Similarity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  <m:brk m:alnAt="7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  <m:brk m:alnAt="7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/>
                  <a:t>Case 1. Background features to have small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/>
                  <a:t>Case 2. Foreground features to have large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endParaRPr lang="en-US" altLang="ko-KR" b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ko-KR"/>
                  <a:t>Local feature with high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  <a:r>
                  <a:rPr lang="en-US" altLang="ko-KR"/>
                  <a:t>as local descriptors</a:t>
                </a: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  <a:blipFill>
                <a:blip r:embed="rId3"/>
                <a:stretch>
                  <a:fillRect l="-1348" t="-1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8357B03C-60B3-5792-8B91-CE10EA35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548640" y="3807140"/>
            <a:ext cx="3784209" cy="25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DFBEEE8-9661-4EBB-8F45-52E73C8D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53883" r="48059"/>
          <a:stretch/>
        </p:blipFill>
        <p:spPr bwMode="auto">
          <a:xfrm>
            <a:off x="4625635" y="3796468"/>
            <a:ext cx="3397347" cy="26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6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Intuition of Metric Learning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</p:spPr>
            <p:txBody>
              <a:bodyPr/>
              <a:lstStyle/>
              <a:p>
                <a:r>
                  <a:rPr lang="en-US" altLang="ko-KR"/>
                  <a:t>Similarity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  <m:brk m:alnAt="7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  <m:brk m:alnAt="7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/>
                  <a:t>Case 3. Corresponding features to be closer</a:t>
                </a:r>
              </a:p>
              <a:p>
                <a:r>
                  <a:rPr lang="en-US" altLang="ko-KR"/>
                  <a:t>Case 4. Non-corresponding features to be pushed apart</a:t>
                </a:r>
                <a:endParaRPr lang="ko-KR" altLang="en-US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  <a:blipFill>
                <a:blip r:embed="rId3"/>
                <a:stretch>
                  <a:fillRect l="-1348" t="-1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C213B08-CE8D-4D7A-8174-40664086F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3312736" y="2914296"/>
            <a:ext cx="2426677" cy="16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3E3AD55-87B7-34F8-F06E-A88F3070E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53883" r="48059"/>
          <a:stretch/>
        </p:blipFill>
        <p:spPr bwMode="auto">
          <a:xfrm>
            <a:off x="159094" y="4855322"/>
            <a:ext cx="2426677" cy="18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AFE453-9F8B-6CD3-FB09-C3E94C428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47" y="4884210"/>
            <a:ext cx="2426677" cy="1837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C10985-A39C-C7BF-733B-737E9668EE8A}"/>
              </a:ext>
            </a:extLst>
          </p:cNvPr>
          <p:cNvSpPr txBox="1"/>
          <p:nvPr/>
        </p:nvSpPr>
        <p:spPr>
          <a:xfrm>
            <a:off x="3463964" y="2616519"/>
            <a:ext cx="212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Anchor descriptors</a:t>
            </a:r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FBDD-55CA-4151-93ED-4E85B42E1C4C}"/>
              </a:ext>
            </a:extLst>
          </p:cNvPr>
          <p:cNvSpPr txBox="1"/>
          <p:nvPr/>
        </p:nvSpPr>
        <p:spPr>
          <a:xfrm>
            <a:off x="159094" y="4580577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Positive descriptors</a:t>
            </a: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F559B-0721-3D7B-9D71-30FE7465DBB5}"/>
              </a:ext>
            </a:extLst>
          </p:cNvPr>
          <p:cNvSpPr txBox="1"/>
          <p:nvPr/>
        </p:nvSpPr>
        <p:spPr>
          <a:xfrm>
            <a:off x="6254894" y="4575984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Negative descriptors</a:t>
            </a:r>
            <a:endParaRPr lang="ko-KR" altLang="en-US"/>
          </a:p>
        </p:txBody>
      </p:sp>
      <p:sp>
        <p:nvSpPr>
          <p:cNvPr id="16" name="화살표: 왼쪽/오른쪽 15">
            <a:extLst>
              <a:ext uri="{FF2B5EF4-FFF2-40B4-BE49-F238E27FC236}">
                <a16:creationId xmlns:a16="http://schemas.microsoft.com/office/drawing/2014/main" id="{2222E678-6073-A095-394A-C2D66A6C302B}"/>
              </a:ext>
            </a:extLst>
          </p:cNvPr>
          <p:cNvSpPr/>
          <p:nvPr/>
        </p:nvSpPr>
        <p:spPr>
          <a:xfrm rot="19396171">
            <a:off x="2557745" y="4427938"/>
            <a:ext cx="717294" cy="336271"/>
          </a:xfrm>
          <a:prstGeom prst="leftRightArrow">
            <a:avLst>
              <a:gd name="adj1" fmla="val 45816"/>
              <a:gd name="adj2" fmla="val 3954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FC1F5-48F2-3599-7969-1BD1B7981C34}"/>
              </a:ext>
            </a:extLst>
          </p:cNvPr>
          <p:cNvSpPr txBox="1"/>
          <p:nvPr/>
        </p:nvSpPr>
        <p:spPr>
          <a:xfrm rot="19329004">
            <a:off x="1522133" y="4158956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omic Sans MS" panose="030F0702030302020204" pitchFamily="66" charset="0"/>
              </a:rPr>
              <a:t>Push</a:t>
            </a:r>
            <a:endParaRPr lang="ko-KR" altLang="en-US">
              <a:latin typeface="Comic Sans MS" panose="030F0702030302020204" pitchFamily="66" charset="0"/>
            </a:endParaRPr>
          </a:p>
        </p:txBody>
      </p:sp>
      <p:sp>
        <p:nvSpPr>
          <p:cNvPr id="18" name="화살표: 왼쪽/오른쪽 17">
            <a:extLst>
              <a:ext uri="{FF2B5EF4-FFF2-40B4-BE49-F238E27FC236}">
                <a16:creationId xmlns:a16="http://schemas.microsoft.com/office/drawing/2014/main" id="{8207AFBB-B43C-6B22-A1EA-4B6AEC552FE3}"/>
              </a:ext>
            </a:extLst>
          </p:cNvPr>
          <p:cNvSpPr/>
          <p:nvPr/>
        </p:nvSpPr>
        <p:spPr>
          <a:xfrm rot="1833821">
            <a:off x="5737984" y="4446693"/>
            <a:ext cx="717294" cy="336271"/>
          </a:xfrm>
          <a:prstGeom prst="leftRightArrow">
            <a:avLst>
              <a:gd name="adj1" fmla="val 45816"/>
              <a:gd name="adj2" fmla="val 395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743F58-40AB-F4B8-B30A-4757DEE81AF0}"/>
              </a:ext>
            </a:extLst>
          </p:cNvPr>
          <p:cNvSpPr txBox="1"/>
          <p:nvPr/>
        </p:nvSpPr>
        <p:spPr>
          <a:xfrm rot="1766654">
            <a:off x="4995631" y="420272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omic Sans MS" panose="030F0702030302020204" pitchFamily="66" charset="0"/>
              </a:rPr>
              <a:t>Pull</a:t>
            </a:r>
            <a:endParaRPr lang="ko-KR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4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2818-8CC0-1863-4CF4-6E03DAFD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958CC64-A255-6BFB-495B-75BCD7F2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Methods</a:t>
            </a:r>
            <a:endParaRPr lang="ko-KR" altLang="en-US" sz="5400" b="1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A863662-31D5-8D4C-EF6B-A3335826D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Network Architecture Details and</a:t>
            </a:r>
            <a:r>
              <a:rPr lang="ko-KR" altLang="en-US"/>
              <a:t> </a:t>
            </a:r>
            <a:r>
              <a:rPr lang="en-US" altLang="ko-KR"/>
              <a:t>Matching Protocols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E347-AF20-0401-4E97-F7C40C40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5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/>
              <a:t>Main Idea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8437978" cy="4961978"/>
              </a:xfrm>
            </p:spPr>
            <p:txBody>
              <a:bodyPr/>
              <a:lstStyle/>
              <a:p>
                <a:r>
                  <a:rPr lang="en-US" altLang="ko-KR"/>
                  <a:t>Effective architecture for Learning local descriptors with ASMK (i.e., metric learning)  in an end-to-end manner without dense labels</a:t>
                </a:r>
              </a:p>
              <a:p>
                <a:r>
                  <a:rPr lang="en-US" altLang="ko-KR"/>
                  <a:t>Keywords</a:t>
                </a:r>
              </a:p>
              <a:p>
                <a:pPr lvl="1"/>
                <a:r>
                  <a:rPr lang="en-US" altLang="ko-KR"/>
                  <a:t>Spatial Attention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altLang="ko-KR"/>
              </a:p>
              <a:p>
                <a:pPr lvl="1"/>
                <a:r>
                  <a:rPr lang="en-US" altLang="ko-KR"/>
                  <a:t>Local Smoothing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altLang="ko-KR"/>
              </a:p>
              <a:p>
                <a:pPr lvl="1"/>
                <a:r>
                  <a:rPr lang="en-US" altLang="ko-KR"/>
                  <a:t>Descriptor Whitening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/>
                  <a:t>Contrastive Learning</a:t>
                </a:r>
                <a:endParaRPr lang="en-US" altLang="ko-KR" dirty="0"/>
              </a:p>
              <a:p>
                <a:r>
                  <a:rPr lang="en-US" altLang="ko-KR"/>
                  <a:t>Comparing performance (mAP) and efficiency (number of visual words per image,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/>
                  <a:t>) with DELF</a:t>
                </a:r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8437978" cy="4961978"/>
              </a:xfrm>
              <a:blipFill>
                <a:blip r:embed="rId3"/>
                <a:stretch>
                  <a:fillRect l="-1301" t="-1966" r="-1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6C633B8F-C3EE-5B62-D6B2-4CEA6A0360E7}"/>
              </a:ext>
            </a:extLst>
          </p:cNvPr>
          <p:cNvGrpSpPr/>
          <p:nvPr/>
        </p:nvGrpSpPr>
        <p:grpSpPr>
          <a:xfrm>
            <a:off x="0" y="5434555"/>
            <a:ext cx="9144000" cy="832102"/>
            <a:chOff x="0" y="5050065"/>
            <a:chExt cx="9144000" cy="83210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C21FAE8-D132-2034-49DF-727F5B768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8705"/>
            <a:stretch/>
          </p:blipFill>
          <p:spPr>
            <a:xfrm>
              <a:off x="0" y="5050065"/>
              <a:ext cx="9144000" cy="59295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0B6E23A-0850-FA48-4F7A-82D165DEB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219" b="37192"/>
            <a:stretch/>
          </p:blipFill>
          <p:spPr>
            <a:xfrm>
              <a:off x="0" y="5643015"/>
              <a:ext cx="9144000" cy="239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56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EF3F2E-07D1-A124-8B9F-6276C6D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316"/>
            <a:ext cx="9144000" cy="2430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0A35A2C7-F878-4ED1-A257-B083D6C88C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515349" cy="788333"/>
              </a:xfrm>
            </p:spPr>
            <p:txBody>
              <a:bodyPr>
                <a:noAutofit/>
              </a:bodyPr>
              <a:lstStyle/>
              <a:p>
                <a:r>
                  <a:rPr lang="en-US" altLang="ko-KR"/>
                  <a:t>Spatial Attention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0A35A2C7-F878-4ED1-A257-B083D6C88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515349" cy="788333"/>
              </a:xfrm>
              <a:blipFill>
                <a:blip r:embed="rId4"/>
                <a:stretch>
                  <a:fillRect l="-2505" t="-12403" b="-240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</p:spPr>
            <p:txBody>
              <a:bodyPr/>
              <a:lstStyle/>
              <a:p>
                <a:r>
                  <a:rPr lang="en-US" altLang="ko-KR"/>
                  <a:t>Calculate spatial attention as channel-wise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="0"/>
                  <a:t>-norm of FCN activation (e.g., ResNet-18, ResNet-50)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b="1"/>
                  <a:t>Not learnable (DELF use learnable attention)</a:t>
                </a:r>
                <a:endParaRPr lang="en-US" altLang="ko-KR" b="1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8135522" cy="4961978"/>
              </a:xfrm>
              <a:blipFill>
                <a:blip r:embed="rId5"/>
                <a:stretch>
                  <a:fillRect l="-1348" t="-1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E9C021D7-2088-6F96-2C64-54851059D5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705"/>
          <a:stretch/>
        </p:blipFill>
        <p:spPr>
          <a:xfrm>
            <a:off x="2" y="3132525"/>
            <a:ext cx="9144000" cy="5929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E48DC77-2A70-54EA-3F53-09163C1F62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219" b="37192"/>
          <a:stretch/>
        </p:blipFill>
        <p:spPr>
          <a:xfrm>
            <a:off x="2" y="3725475"/>
            <a:ext cx="9144000" cy="23915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85C3C39-724F-10E7-492F-C42D52FFD7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919" b="28997"/>
          <a:stretch/>
        </p:blipFill>
        <p:spPr>
          <a:xfrm>
            <a:off x="0" y="3967521"/>
            <a:ext cx="9144000" cy="22508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4D9EE3-B7C0-D972-92AE-328E94A3EACB}"/>
              </a:ext>
            </a:extLst>
          </p:cNvPr>
          <p:cNvSpPr/>
          <p:nvPr/>
        </p:nvSpPr>
        <p:spPr>
          <a:xfrm>
            <a:off x="2975315" y="4434650"/>
            <a:ext cx="2468881" cy="12083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FA14673-EC31-166F-2C5C-6825F4DE3F83}"/>
              </a:ext>
            </a:extLst>
          </p:cNvPr>
          <p:cNvSpPr/>
          <p:nvPr/>
        </p:nvSpPr>
        <p:spPr>
          <a:xfrm>
            <a:off x="2404696" y="4718921"/>
            <a:ext cx="570619" cy="9856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100BB58-3432-DA10-5251-EE8B2C51E18E}"/>
              </a:ext>
            </a:extLst>
          </p:cNvPr>
          <p:cNvSpPr/>
          <p:nvPr/>
        </p:nvSpPr>
        <p:spPr>
          <a:xfrm>
            <a:off x="2314135" y="5446443"/>
            <a:ext cx="90560" cy="2580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B97CEE-63D6-1DB5-A10C-CDDCED72EF6F}"/>
              </a:ext>
            </a:extLst>
          </p:cNvPr>
          <p:cNvSpPr/>
          <p:nvPr/>
        </p:nvSpPr>
        <p:spPr>
          <a:xfrm>
            <a:off x="7258926" y="5240214"/>
            <a:ext cx="1413806" cy="13966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54570B8-4385-E1D4-3DF4-BE86BBA41155}"/>
              </a:ext>
            </a:extLst>
          </p:cNvPr>
          <p:cNvSpPr/>
          <p:nvPr/>
        </p:nvSpPr>
        <p:spPr>
          <a:xfrm>
            <a:off x="7638756" y="6636914"/>
            <a:ext cx="1088927" cy="132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7F8F3A6-FFEA-8B79-1099-1933BDDBBCAD}"/>
              </a:ext>
            </a:extLst>
          </p:cNvPr>
          <p:cNvSpPr/>
          <p:nvPr/>
        </p:nvSpPr>
        <p:spPr>
          <a:xfrm>
            <a:off x="7842443" y="4515170"/>
            <a:ext cx="1277815" cy="152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17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EF3F2E-07D1-A124-8B9F-6276C6D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316"/>
            <a:ext cx="9144000" cy="24306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Local Smoothing ℎ(⋅)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High-dimensional activations are often spatially not-well aligned (burstiness)</a:t>
            </a:r>
          </a:p>
          <a:p>
            <a:r>
              <a:rPr lang="en-US" altLang="ko-KR"/>
              <a:t>Apply avg. pooling to introduce spatial alignment</a:t>
            </a: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F8DB91-9389-94A2-2383-B8DD0CCB6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84" b="12990"/>
          <a:stretch/>
        </p:blipFill>
        <p:spPr>
          <a:xfrm>
            <a:off x="-2" y="3971038"/>
            <a:ext cx="9144000" cy="20398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4318487-AFFA-CBDA-D347-D83E09AB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705"/>
          <a:stretch/>
        </p:blipFill>
        <p:spPr>
          <a:xfrm>
            <a:off x="2" y="3132525"/>
            <a:ext cx="9144000" cy="5929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93B510F-BE3C-F50B-D02D-9D03082B5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19" b="37192"/>
          <a:stretch/>
        </p:blipFill>
        <p:spPr>
          <a:xfrm>
            <a:off x="2" y="3725475"/>
            <a:ext cx="9144000" cy="23915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8A15EF1-F301-0236-6439-666549ABA309}"/>
              </a:ext>
            </a:extLst>
          </p:cNvPr>
          <p:cNvSpPr/>
          <p:nvPr/>
        </p:nvSpPr>
        <p:spPr>
          <a:xfrm>
            <a:off x="5321982" y="5007214"/>
            <a:ext cx="3350750" cy="16297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42B79F7-FC03-A09E-14D4-8ABDA88135E6}"/>
              </a:ext>
            </a:extLst>
          </p:cNvPr>
          <p:cNvSpPr/>
          <p:nvPr/>
        </p:nvSpPr>
        <p:spPr>
          <a:xfrm>
            <a:off x="7638756" y="6636914"/>
            <a:ext cx="1088927" cy="132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03F90F9-047E-E2DB-D3A1-66805C71EC66}"/>
              </a:ext>
            </a:extLst>
          </p:cNvPr>
          <p:cNvSpPr/>
          <p:nvPr/>
        </p:nvSpPr>
        <p:spPr>
          <a:xfrm>
            <a:off x="7842443" y="4515170"/>
            <a:ext cx="1277815" cy="152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74B32C6-9924-1E1E-C721-CB5723FB204A}"/>
              </a:ext>
            </a:extLst>
          </p:cNvPr>
          <p:cNvSpPr/>
          <p:nvPr/>
        </p:nvSpPr>
        <p:spPr>
          <a:xfrm>
            <a:off x="23742" y="4403031"/>
            <a:ext cx="2321171" cy="12083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C241773-2BED-DA79-F7E9-B1030BDC46EF}"/>
              </a:ext>
            </a:extLst>
          </p:cNvPr>
          <p:cNvSpPr/>
          <p:nvPr/>
        </p:nvSpPr>
        <p:spPr>
          <a:xfrm>
            <a:off x="4445390" y="4454108"/>
            <a:ext cx="1012875" cy="12083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DBC6570-1DC3-7B53-04C5-26F591C90F34}"/>
              </a:ext>
            </a:extLst>
          </p:cNvPr>
          <p:cNvSpPr/>
          <p:nvPr/>
        </p:nvSpPr>
        <p:spPr>
          <a:xfrm>
            <a:off x="3945109" y="4766548"/>
            <a:ext cx="570619" cy="9856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DBEB4DF-295B-B492-D921-7C3522321221}"/>
              </a:ext>
            </a:extLst>
          </p:cNvPr>
          <p:cNvSpPr/>
          <p:nvPr/>
        </p:nvSpPr>
        <p:spPr>
          <a:xfrm>
            <a:off x="1525900" y="5683977"/>
            <a:ext cx="3932365" cy="11740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50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Review – Image Descriptors</a:t>
            </a:r>
            <a:endParaRPr lang="en-US" sz="4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9823"/>
            <a:ext cx="7886700" cy="4967140"/>
          </a:xfrm>
        </p:spPr>
        <p:txBody>
          <a:bodyPr/>
          <a:lstStyle/>
          <a:p>
            <a:r>
              <a:rPr lang="en-US" altLang="ko-KR"/>
              <a:t>Local descriptors : keypoint, regional</a:t>
            </a:r>
          </a:p>
          <a:p>
            <a:r>
              <a:rPr lang="en-US" altLang="ko-KR"/>
              <a:t>Global descriptors : high-level, holistic information</a:t>
            </a:r>
          </a:p>
          <a:p>
            <a:pPr lvl="1"/>
            <a:r>
              <a:rPr lang="en-US" altLang="ko-KR"/>
              <a:t>Aggregation of local descriptors</a:t>
            </a:r>
          </a:p>
        </p:txBody>
      </p:sp>
      <p:pic>
        <p:nvPicPr>
          <p:cNvPr id="1026" name="Picture 2" descr="Local features and Global features in Image | by Simsangcheol | Medium">
            <a:extLst>
              <a:ext uri="{FF2B5EF4-FFF2-40B4-BE49-F238E27FC236}">
                <a16:creationId xmlns:a16="http://schemas.microsoft.com/office/drawing/2014/main" id="{D006F837-4A12-27EC-EDA6-63413163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429000"/>
            <a:ext cx="83915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F5396-A92D-84AF-F485-D9F3B8EACB9D}"/>
              </a:ext>
            </a:extLst>
          </p:cNvPr>
          <p:cNvSpPr txBox="1"/>
          <p:nvPr/>
        </p:nvSpPr>
        <p:spPr>
          <a:xfrm>
            <a:off x="1109662" y="6582975"/>
            <a:ext cx="6924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/>
              <a:t>https://medium.com/@sim30217/what-are-local-features-and-global-features-in-image-baa28451a8ee</a:t>
            </a:r>
          </a:p>
        </p:txBody>
      </p:sp>
    </p:spTree>
    <p:extLst>
      <p:ext uri="{BB962C8B-B14F-4D97-AF65-F5344CB8AC3E}">
        <p14:creationId xmlns:p14="http://schemas.microsoft.com/office/powerpoint/2010/main" val="428790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EF3F2E-07D1-A124-8B9F-6276C6D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316"/>
            <a:ext cx="9144000" cy="24306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Descriptor Whitening </a:t>
            </a:r>
            <a:r>
              <a:rPr lang="ko-KR" altLang="en-US"/>
              <a:t>𝑜</a:t>
            </a:r>
            <a:r>
              <a:rPr lang="en-US" altLang="ko-KR"/>
              <a:t>(⋅)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Add learnable whitening 1x1 convolution layer</a:t>
            </a:r>
          </a:p>
          <a:p>
            <a:r>
              <a:rPr lang="en-US" altLang="ko-KR"/>
              <a:t>Initialize parameters with PCA whitening values</a:t>
            </a:r>
          </a:p>
          <a:p>
            <a:pPr lvl="1"/>
            <a:r>
              <a:rPr lang="en-US" altLang="ko-KR"/>
              <a:t>DELF use PCA whitening</a:t>
            </a:r>
          </a:p>
          <a:p>
            <a:pPr lvl="1"/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92333D-7872-E3C1-2AE3-87AA0659E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705"/>
          <a:stretch/>
        </p:blipFill>
        <p:spPr>
          <a:xfrm>
            <a:off x="2" y="3132525"/>
            <a:ext cx="9144000" cy="5929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E31A243-0463-8A8E-6DA5-3674466B5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19" b="37192"/>
          <a:stretch/>
        </p:blipFill>
        <p:spPr>
          <a:xfrm>
            <a:off x="2" y="3725475"/>
            <a:ext cx="9144000" cy="2391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F7646E9-67F7-C768-17F1-3A4137C5E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051" b="20772"/>
          <a:stretch/>
        </p:blipFill>
        <p:spPr>
          <a:xfrm>
            <a:off x="0" y="3967520"/>
            <a:ext cx="9144000" cy="227678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8B345D3-A06E-2C45-64B0-90551F2B23CC}"/>
              </a:ext>
            </a:extLst>
          </p:cNvPr>
          <p:cNvSpPr/>
          <p:nvPr/>
        </p:nvSpPr>
        <p:spPr>
          <a:xfrm>
            <a:off x="5321982" y="5007214"/>
            <a:ext cx="3350750" cy="16297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854079-EF57-8934-7AA4-A060F6F3CBB0}"/>
              </a:ext>
            </a:extLst>
          </p:cNvPr>
          <p:cNvSpPr/>
          <p:nvPr/>
        </p:nvSpPr>
        <p:spPr>
          <a:xfrm>
            <a:off x="7638756" y="6636914"/>
            <a:ext cx="1088927" cy="132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EC0229-E8B9-0DD4-AC32-1F07BAEC1CAA}"/>
              </a:ext>
            </a:extLst>
          </p:cNvPr>
          <p:cNvSpPr/>
          <p:nvPr/>
        </p:nvSpPr>
        <p:spPr>
          <a:xfrm>
            <a:off x="7842443" y="4515170"/>
            <a:ext cx="1277815" cy="152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B225EE1-A84F-C61D-DCDA-77F90973A705}"/>
              </a:ext>
            </a:extLst>
          </p:cNvPr>
          <p:cNvSpPr/>
          <p:nvPr/>
        </p:nvSpPr>
        <p:spPr>
          <a:xfrm>
            <a:off x="-1" y="4427315"/>
            <a:ext cx="2975317" cy="12772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196193-A1C8-7DD0-2A73-766D1B20B354}"/>
              </a:ext>
            </a:extLst>
          </p:cNvPr>
          <p:cNvSpPr/>
          <p:nvPr/>
        </p:nvSpPr>
        <p:spPr>
          <a:xfrm>
            <a:off x="1525900" y="5683977"/>
            <a:ext cx="3932365" cy="11740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51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B9FAF-2B21-18B3-8D20-FE7545B2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8A346E-87A7-2F2F-F6D7-5B3CEBB3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316"/>
            <a:ext cx="9144000" cy="24306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A395EA4-45F7-1806-08C3-39EA7F4D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Descriptor Whitening </a:t>
            </a:r>
            <a:r>
              <a:rPr lang="ko-KR" altLang="en-US"/>
              <a:t>𝑜</a:t>
            </a:r>
            <a:r>
              <a:rPr lang="en-US" altLang="ko-KR"/>
              <a:t>(⋅)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C89167-5EB0-00F1-5F7D-DCD02C17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BCD70E-AAC4-3F64-68C3-035C7D7A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Add learnable whitening 1x1 convolution layer</a:t>
            </a:r>
          </a:p>
          <a:p>
            <a:r>
              <a:rPr lang="en-US" altLang="ko-KR"/>
              <a:t>Initialize parameters with PCA whitening values</a:t>
            </a:r>
          </a:p>
          <a:p>
            <a:pPr lvl="1"/>
            <a:r>
              <a:rPr lang="en-US" altLang="ko-KR"/>
              <a:t>DELF use PCA whitening</a:t>
            </a:r>
          </a:p>
          <a:p>
            <a:pPr lvl="1"/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8C581AA-ACC1-A01F-E8D4-F49ADB5E6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705"/>
          <a:stretch/>
        </p:blipFill>
        <p:spPr>
          <a:xfrm>
            <a:off x="2" y="3132525"/>
            <a:ext cx="9144000" cy="5929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32F7DC3-37CF-61C9-A9C9-12052614D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19" b="37192"/>
          <a:stretch/>
        </p:blipFill>
        <p:spPr>
          <a:xfrm>
            <a:off x="2" y="3725475"/>
            <a:ext cx="9144000" cy="2391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79A9420-414D-0B1E-1327-829F31CAF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051" b="20772"/>
          <a:stretch/>
        </p:blipFill>
        <p:spPr>
          <a:xfrm>
            <a:off x="0" y="3967520"/>
            <a:ext cx="9144000" cy="227678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03D31E3-A5B9-39DE-A89D-D836E6912901}"/>
              </a:ext>
            </a:extLst>
          </p:cNvPr>
          <p:cNvSpPr/>
          <p:nvPr/>
        </p:nvSpPr>
        <p:spPr>
          <a:xfrm>
            <a:off x="7638756" y="6636914"/>
            <a:ext cx="1088927" cy="132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F514E5-9797-4C39-59B9-CA58177FEC2B}"/>
              </a:ext>
            </a:extLst>
          </p:cNvPr>
          <p:cNvSpPr/>
          <p:nvPr/>
        </p:nvSpPr>
        <p:spPr>
          <a:xfrm>
            <a:off x="7842443" y="4515170"/>
            <a:ext cx="1277815" cy="152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707AFE-48A4-FDF5-9C47-F61AFC01FF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71" b="5137"/>
          <a:stretch/>
        </p:blipFill>
        <p:spPr>
          <a:xfrm>
            <a:off x="0" y="4195198"/>
            <a:ext cx="9144000" cy="20861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F4A41F0-A8DF-ECF4-052F-4660A67F74BA}"/>
              </a:ext>
            </a:extLst>
          </p:cNvPr>
          <p:cNvSpPr/>
          <p:nvPr/>
        </p:nvSpPr>
        <p:spPr>
          <a:xfrm>
            <a:off x="7258926" y="5240214"/>
            <a:ext cx="1413806" cy="13966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64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EF3F2E-07D1-A124-8B9F-6276C6D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315"/>
            <a:ext cx="9144000" cy="24306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Contrastive Learning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Weighted sum of whitened activations based on spatial attention</a:t>
            </a:r>
          </a:p>
          <a:p>
            <a:r>
              <a:rPr lang="en-US" altLang="ko-KR"/>
              <a:t>Higher performance (mAP) &amp; Lower memory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663EF82-8627-2B93-7953-D50D78BF7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705"/>
          <a:stretch/>
        </p:blipFill>
        <p:spPr>
          <a:xfrm>
            <a:off x="2" y="3132525"/>
            <a:ext cx="9144000" cy="59295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93AB08BF-CAA3-106A-B64F-2B1EED215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19" b="37192"/>
          <a:stretch/>
        </p:blipFill>
        <p:spPr>
          <a:xfrm>
            <a:off x="2" y="3725475"/>
            <a:ext cx="9144000" cy="239152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E561EBA3-A40C-76BC-DE44-2BFDC9C5A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" t="22375" r="-26" b="70932"/>
          <a:stretch/>
        </p:blipFill>
        <p:spPr>
          <a:xfrm>
            <a:off x="-2" y="4195197"/>
            <a:ext cx="9144000" cy="18636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0CF6249-80F0-6D26-2AFB-A9D970B8F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71" b="5137"/>
          <a:stretch/>
        </p:blipFill>
        <p:spPr>
          <a:xfrm>
            <a:off x="-2" y="3963079"/>
            <a:ext cx="9144000" cy="2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1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Matching Protocal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K-strongest features as local descriptors, based on spatial attention</a:t>
            </a:r>
          </a:p>
          <a:p>
            <a:r>
              <a:rPr lang="en-US" altLang="ko-KR"/>
              <a:t>Matching via ASMK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18A2CD7-C6B9-4351-7728-20048772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25" y="2504646"/>
            <a:ext cx="7554349" cy="43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2818-8CC0-1863-4CF4-6E03DAFD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958CC64-A255-6BFB-495B-75BCD7F2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Results</a:t>
            </a:r>
            <a:endParaRPr lang="ko-KR" altLang="en-US" sz="5400" b="1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A863662-31D5-8D4C-EF6B-A3335826D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Instance-level search (</a:t>
            </a:r>
            <a:r>
              <a:rPr lang="en-US" altLang="ko-KR" i="1"/>
              <a:t>R</a:t>
            </a:r>
            <a:r>
              <a:rPr lang="en-US" altLang="ko-KR"/>
              <a:t>Oxford, </a:t>
            </a:r>
            <a:r>
              <a:rPr lang="en-US" altLang="ko-KR" i="1"/>
              <a:t>R</a:t>
            </a:r>
            <a:r>
              <a:rPr lang="en-US" altLang="ko-KR"/>
              <a:t>Paris)</a:t>
            </a:r>
          </a:p>
          <a:p>
            <a:r>
              <a:rPr lang="en-US" altLang="ko-KR"/>
              <a:t>Instance-level classification (Google Landmarks Dataset, GLD)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E347-AF20-0401-4E97-F7C40C40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Experiment Settings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627892" cy="4961978"/>
          </a:xfrm>
        </p:spPr>
        <p:txBody>
          <a:bodyPr/>
          <a:lstStyle/>
          <a:p>
            <a:r>
              <a:rPr lang="en-US" altLang="ko-KR"/>
              <a:t>Training &amp; Validation: SfM120k</a:t>
            </a:r>
          </a:p>
          <a:p>
            <a:r>
              <a:rPr lang="en-US" altLang="ko-KR"/>
              <a:t>Instance-level search: </a:t>
            </a:r>
            <a:r>
              <a:rPr lang="en-US" altLang="ko-KR" i="1"/>
              <a:t>R</a:t>
            </a:r>
            <a:r>
              <a:rPr lang="en-US" altLang="ko-KR"/>
              <a:t>Oxford, </a:t>
            </a:r>
            <a:r>
              <a:rPr lang="en-US" altLang="ko-KR" i="1"/>
              <a:t>RP</a:t>
            </a:r>
            <a:r>
              <a:rPr lang="en-US" altLang="ko-KR"/>
              <a:t>aris</a:t>
            </a:r>
          </a:p>
          <a:p>
            <a:pPr lvl="1"/>
            <a:r>
              <a:rPr lang="en-US" altLang="ko-KR"/>
              <a:t>mAP on Medium and Hard setups</a:t>
            </a:r>
          </a:p>
          <a:p>
            <a:pPr lvl="1"/>
            <a:r>
              <a:rPr lang="en-US" altLang="ko-KR"/>
              <a:t>With and without 1 million distractors (</a:t>
            </a:r>
            <a:r>
              <a:rPr lang="en-US" altLang="ko-KR" i="1"/>
              <a:t>R</a:t>
            </a:r>
            <a:r>
              <a:rPr lang="en-US" altLang="ko-KR"/>
              <a:t>1M)</a:t>
            </a:r>
          </a:p>
          <a:p>
            <a:pPr lvl="1"/>
            <a:r>
              <a:rPr lang="en-US" altLang="ko-KR"/>
              <a:t>Efficiency as memory required to encode </a:t>
            </a:r>
            <a:r>
              <a:rPr lang="en-US" altLang="ko-KR" i="1"/>
              <a:t>R</a:t>
            </a:r>
            <a:r>
              <a:rPr lang="en-US" altLang="ko-KR"/>
              <a:t>1M</a:t>
            </a:r>
          </a:p>
          <a:p>
            <a:r>
              <a:rPr lang="en-US" altLang="ko-KR"/>
              <a:t>Instance-level classification: Google Landmarks Dataset</a:t>
            </a:r>
          </a:p>
          <a:p>
            <a:pPr lvl="1"/>
            <a:r>
              <a:rPr lang="en-US" altLang="ko-KR"/>
              <a:t>Accumulate similarity of N top-ranked images per class</a:t>
            </a:r>
          </a:p>
          <a:p>
            <a:pPr lvl="1"/>
            <a:r>
              <a:rPr lang="en-US" altLang="ko-KR"/>
              <a:t>N=1 (CLS1)</a:t>
            </a:r>
          </a:p>
          <a:p>
            <a:pPr lvl="1"/>
            <a:r>
              <a:rPr lang="en-US" altLang="ko-KR"/>
              <a:t>N=10 (CLS2)</a:t>
            </a:r>
          </a:p>
          <a:p>
            <a:pPr lvl="1"/>
            <a:r>
              <a:rPr lang="en-US" altLang="ko-KR"/>
              <a:t>N=10 w/ square rooted similarity (CLS3)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56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Instance-level Search (w/ Global Des.)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4985"/>
            <a:ext cx="8648993" cy="4961978"/>
          </a:xfrm>
        </p:spPr>
        <p:txBody>
          <a:bodyPr/>
          <a:lstStyle/>
          <a:p>
            <a:r>
              <a:rPr lang="en-US" altLang="ko-KR"/>
              <a:t>Better performance &amp; efficiency with smaller backbone</a:t>
            </a:r>
          </a:p>
          <a:p>
            <a:pPr lvl="1"/>
            <a:r>
              <a:rPr lang="en-US" altLang="ko-KR"/>
              <a:t>All numbers except Mem. means mAP</a:t>
            </a:r>
          </a:p>
          <a:p>
            <a:pPr lvl="1"/>
            <a:r>
              <a:rPr lang="en-US" altLang="ko-KR"/>
              <a:t>n: number of top score local descriptors for matching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38B53E-08F9-DED8-CCCC-E80E7409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12"/>
          <a:stretch/>
        </p:blipFill>
        <p:spPr>
          <a:xfrm>
            <a:off x="0" y="2400039"/>
            <a:ext cx="9144000" cy="37963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DF7270-E40E-2E12-E06B-8B61CF8C2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00" b="17968"/>
          <a:stretch/>
        </p:blipFill>
        <p:spPr>
          <a:xfrm>
            <a:off x="0" y="6176772"/>
            <a:ext cx="9144000" cy="2118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023A9D-25E9-F2A3-8AD8-B3CE7D517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22"/>
          <a:stretch/>
        </p:blipFill>
        <p:spPr>
          <a:xfrm>
            <a:off x="0" y="6573370"/>
            <a:ext cx="9144000" cy="2962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496A3DF-00E9-5EC1-870B-49C72AC87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10" b="13825"/>
          <a:stretch/>
        </p:blipFill>
        <p:spPr>
          <a:xfrm>
            <a:off x="0" y="6386189"/>
            <a:ext cx="9144000" cy="2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Instance-level Search (w/ DELF)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4985"/>
            <a:ext cx="8761535" cy="4961978"/>
          </a:xfrm>
        </p:spPr>
        <p:txBody>
          <a:bodyPr/>
          <a:lstStyle/>
          <a:p>
            <a:r>
              <a:rPr lang="en-US" altLang="ko-KR"/>
              <a:t>Better performance &amp; efficiency</a:t>
            </a:r>
          </a:p>
          <a:p>
            <a:pPr lvl="1"/>
            <a:r>
              <a:rPr lang="en-US" altLang="ko-KR"/>
              <a:t>All numbers except Mem. means mAP</a:t>
            </a:r>
          </a:p>
          <a:p>
            <a:pPr lvl="1"/>
            <a:r>
              <a:rPr lang="en-US" altLang="ko-KR"/>
              <a:t>n: number of top score local descriptors for matching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38B53E-08F9-DED8-CCCC-E80E7409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109"/>
          <a:stretch/>
        </p:blipFill>
        <p:spPr>
          <a:xfrm>
            <a:off x="2" y="2815494"/>
            <a:ext cx="9144000" cy="5185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DF7270-E40E-2E12-E06B-8B61CF8C2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24" b="17992"/>
          <a:stretch/>
        </p:blipFill>
        <p:spPr>
          <a:xfrm>
            <a:off x="0" y="3315622"/>
            <a:ext cx="9144000" cy="13056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CF3DD2F-F7CF-2113-2F80-0DC34CC8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71" b="9597"/>
          <a:stretch/>
        </p:blipFill>
        <p:spPr>
          <a:xfrm>
            <a:off x="0" y="4627639"/>
            <a:ext cx="9144000" cy="2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Instance-level Classification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Comparison with various global &amp; local descriptors</a:t>
            </a:r>
          </a:p>
          <a:p>
            <a:pPr lvl="1"/>
            <a:r>
              <a:rPr lang="en-US" altLang="ko-KR"/>
              <a:t>Classification score (CLS) higher the better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265E07-F0CC-23AB-031A-2BCDDEAE2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970976"/>
            <a:ext cx="9144000" cy="229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30984-F0B3-8116-71B2-1FDEEC78AD0E}"/>
              </a:ext>
            </a:extLst>
          </p:cNvPr>
          <p:cNvSpPr txBox="1"/>
          <p:nvPr/>
        </p:nvSpPr>
        <p:spPr>
          <a:xfrm>
            <a:off x="3495821" y="5666492"/>
            <a:ext cx="5971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/>
              <a:t>Accumulate similarity of N top-ranked images per class</a:t>
            </a:r>
          </a:p>
          <a:p>
            <a:pPr lvl="1"/>
            <a:r>
              <a:rPr lang="en-US" altLang="ko-KR"/>
              <a:t>N=1 (CLS1)</a:t>
            </a:r>
          </a:p>
          <a:p>
            <a:pPr lvl="1"/>
            <a:r>
              <a:rPr lang="en-US" altLang="ko-KR"/>
              <a:t>N=10 (CLS2)</a:t>
            </a:r>
          </a:p>
          <a:p>
            <a:pPr lvl="1"/>
            <a:r>
              <a:rPr lang="en-US" altLang="ko-KR"/>
              <a:t>N=10 w/ square rooted similarity (CLS3)</a:t>
            </a:r>
          </a:p>
        </p:txBody>
      </p:sp>
    </p:spTree>
    <p:extLst>
      <p:ext uri="{BB962C8B-B14F-4D97-AF65-F5344CB8AC3E}">
        <p14:creationId xmlns:p14="http://schemas.microsoft.com/office/powerpoint/2010/main" val="357538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Attention Visualization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Finer spatial attention leading to more robust local descriptors</a:t>
            </a:r>
          </a:p>
          <a:p>
            <a:pPr lvl="1"/>
            <a:r>
              <a:rPr lang="en-US" altLang="ko-KR"/>
              <a:t>Allows to use various scale-level descriptors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BBECA6-2B36-8B5C-0918-F20977202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9"/>
          <a:stretch/>
        </p:blipFill>
        <p:spPr>
          <a:xfrm>
            <a:off x="152966" y="2827606"/>
            <a:ext cx="8831940" cy="30169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50F563-631D-CF82-FCCB-8E7AE9484E0D}"/>
              </a:ext>
            </a:extLst>
          </p:cNvPr>
          <p:cNvSpPr txBox="1"/>
          <p:nvPr/>
        </p:nvSpPr>
        <p:spPr>
          <a:xfrm>
            <a:off x="6203853" y="2933035"/>
            <a:ext cx="7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X0.25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DB074-B497-F56D-A8B3-340D5841078F}"/>
              </a:ext>
            </a:extLst>
          </p:cNvPr>
          <p:cNvSpPr txBox="1"/>
          <p:nvPr/>
        </p:nvSpPr>
        <p:spPr>
          <a:xfrm>
            <a:off x="8439274" y="2933035"/>
            <a:ext cx="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X0.5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9582F-1DDC-EEF9-7A18-2087F6AB2DA1}"/>
              </a:ext>
            </a:extLst>
          </p:cNvPr>
          <p:cNvSpPr txBox="1"/>
          <p:nvPr/>
        </p:nvSpPr>
        <p:spPr>
          <a:xfrm>
            <a:off x="6498441" y="4402882"/>
            <a:ext cx="45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X1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E594F-C287-A2D6-1BE2-93568990F1E7}"/>
              </a:ext>
            </a:extLst>
          </p:cNvPr>
          <p:cNvSpPr txBox="1"/>
          <p:nvPr/>
        </p:nvSpPr>
        <p:spPr>
          <a:xfrm>
            <a:off x="8616461" y="4408245"/>
            <a:ext cx="50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X2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A7AA9-63C7-4D05-568D-48777CDF5666}"/>
              </a:ext>
            </a:extLst>
          </p:cNvPr>
          <p:cNvSpPr txBox="1"/>
          <p:nvPr/>
        </p:nvSpPr>
        <p:spPr>
          <a:xfrm>
            <a:off x="5373026" y="5844593"/>
            <a:ext cx="315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Attention map for input images with different scale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B522E-0694-DCEA-56B5-990FAE0B283F}"/>
              </a:ext>
            </a:extLst>
          </p:cNvPr>
          <p:cNvSpPr txBox="1"/>
          <p:nvPr/>
        </p:nvSpPr>
        <p:spPr>
          <a:xfrm>
            <a:off x="854611" y="5844593"/>
            <a:ext cx="336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Strongest feature per visual words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59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Review – Instance-level Recognition</a:t>
            </a:r>
            <a:endParaRPr lang="en-US" sz="4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Local descriptors to provide fine-grain information on dense predictions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205EF8-4ECA-8E1A-BB91-C5551437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38923"/>
            <a:ext cx="9144000" cy="30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5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2818-8CC0-1863-4CF4-6E03DAFD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958CC64-A255-6BFB-495B-75BCD7F2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Conclusion</a:t>
            </a:r>
            <a:endParaRPr lang="ko-KR" altLang="en-US" sz="5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E347-AF20-0401-4E97-F7C40C40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A37BE9-AF4C-4C2F-6BDE-0C20434F2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Summary &amp; Limitation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762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Summary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Shown metric learning highly resembes matching algorithm (i.e. ASMK)</a:t>
            </a:r>
          </a:p>
          <a:p>
            <a:endParaRPr lang="en-US" altLang="ko-KR"/>
          </a:p>
          <a:p>
            <a:r>
              <a:rPr lang="en-US" altLang="ko-KR"/>
              <a:t>Apply metric learning &amp; design effective architecture to learn local descriptors</a:t>
            </a:r>
          </a:p>
          <a:p>
            <a:endParaRPr lang="en-US" altLang="ko-KR"/>
          </a:p>
          <a:p>
            <a:r>
              <a:rPr lang="en-US" altLang="ko-KR"/>
              <a:t>Improved performance and efficiency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50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Limitation and Next Paper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Still, metric learning is done based on global descriptor (aggregated local descriptors)</a:t>
            </a:r>
          </a:p>
          <a:p>
            <a:pPr lvl="1"/>
            <a:r>
              <a:rPr lang="en-US" altLang="ko-KR"/>
              <a:t>Could be an </a:t>
            </a:r>
            <a:r>
              <a:rPr lang="en-US" altLang="ko-KR" b="1"/>
              <a:t>uncontrollable discrepancy </a:t>
            </a:r>
            <a:r>
              <a:rPr lang="en-US" altLang="ko-KR"/>
              <a:t>between the </a:t>
            </a:r>
            <a:br>
              <a:rPr lang="en-US" altLang="ko-KR"/>
            </a:br>
            <a:r>
              <a:rPr lang="en-US" altLang="ko-KR"/>
              <a:t>global and local descriptors</a:t>
            </a:r>
          </a:p>
          <a:p>
            <a:endParaRPr lang="en-US" altLang="ko-KR" b="1"/>
          </a:p>
          <a:p>
            <a:r>
              <a:rPr lang="en-US" altLang="ko-KR" b="1"/>
              <a:t>Learning Super-Features for Image Retrieval</a:t>
            </a:r>
            <a:br>
              <a:rPr lang="en-US" altLang="ko-KR"/>
            </a:br>
            <a:r>
              <a:rPr lang="en-US" altLang="ko-KR" sz="2000"/>
              <a:t>Weinzaepfel et al., ICLR 2022</a:t>
            </a:r>
          </a:p>
          <a:p>
            <a:pPr lvl="1"/>
            <a:r>
              <a:rPr lang="en-US" altLang="ko-KR"/>
              <a:t>Apply metric learning directly on (few) local descriptors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4354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22818-8CC0-1863-4CF4-6E03DAFD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958CC64-A255-6BFB-495B-75BCD7F2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Thank You!</a:t>
            </a:r>
            <a:endParaRPr lang="ko-KR" altLang="en-US" sz="5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E347-AF20-0401-4E97-F7C40C40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A37BE9-AF4C-4C2F-6BDE-0C20434F2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76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Appx. Ablation study (Efficiency)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r>
              <a:rPr lang="en-US" altLang="ko-KR"/>
              <a:t>Star: random init. for whitening layer</a:t>
            </a:r>
            <a:r>
              <a:rPr lang="ko-KR" altLang="en-US"/>
              <a:t> 𝑜</a:t>
            </a:r>
            <a:r>
              <a:rPr lang="en-US" altLang="ko-KR"/>
              <a:t>(⋅)</a:t>
            </a:r>
          </a:p>
          <a:p>
            <a:r>
              <a:rPr lang="en-US" altLang="ko-KR"/>
              <a:t>-: Remove last layer of the model (higher dimension)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D5E9F9-8903-2DE4-7BA1-242BA30D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7678"/>
            <a:ext cx="9144000" cy="31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Appx. Ablation study (Architecture)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8135522" cy="4961978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131563-1C1D-229F-7BB1-7D6CBAEC0A91}"/>
              </a:ext>
            </a:extLst>
          </p:cNvPr>
          <p:cNvSpPr/>
          <p:nvPr/>
        </p:nvSpPr>
        <p:spPr>
          <a:xfrm>
            <a:off x="2318823" y="5492689"/>
            <a:ext cx="220393" cy="2118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D227AE-D24C-92CC-A385-850715B7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322"/>
            <a:ext cx="9144000" cy="27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/>
              <a:t>Review – Learning-based Descriptors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Training a neural network to encode descriptors</a:t>
            </a:r>
          </a:p>
          <a:p>
            <a:pPr lvl="1"/>
            <a:r>
              <a:rPr lang="en-US" altLang="ko-KR"/>
              <a:t>Classification loss, Average precision, Metric learning</a:t>
            </a:r>
          </a:p>
          <a:p>
            <a:r>
              <a:rPr lang="en-US" altLang="ko-KR"/>
              <a:t>All based on image labels, not dense labels</a:t>
            </a:r>
          </a:p>
          <a:p>
            <a:pPr lvl="1"/>
            <a:r>
              <a:rPr lang="en-US" altLang="ko-KR" b="1"/>
              <a:t>Need a way to extract discriminative local descriptors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F5396-A92D-84AF-F485-D9F3B8EACB9D}"/>
              </a:ext>
            </a:extLst>
          </p:cNvPr>
          <p:cNvSpPr txBox="1"/>
          <p:nvPr/>
        </p:nvSpPr>
        <p:spPr>
          <a:xfrm>
            <a:off x="1109662" y="6582975"/>
            <a:ext cx="6924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Slide from CS588</a:t>
            </a:r>
            <a:endParaRPr lang="ko-KR" altLang="en-US" sz="1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FFD07D-D4CC-8B5A-CEF0-E085EBD2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87894"/>
            <a:ext cx="9144000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Motivation</a:t>
            </a:r>
            <a:endParaRPr lang="ko-KR" altLang="en-US" sz="5400" b="1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Learning-based Local Descriptors for Instance-level Tasks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DEep Local Feature (DELF)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Train model w/ image classification</a:t>
            </a:r>
          </a:p>
          <a:p>
            <a:r>
              <a:rPr lang="en-US" altLang="ko-KR"/>
              <a:t>Find local </a:t>
            </a:r>
            <a:r>
              <a:rPr lang="en-US" altLang="ko-KR" i="1"/>
              <a:t>descriptor</a:t>
            </a:r>
            <a:r>
              <a:rPr lang="en-US" altLang="ko-KR"/>
              <a:t> via learnable spatial attention</a:t>
            </a:r>
          </a:p>
          <a:p>
            <a:pPr lvl="1"/>
            <a:r>
              <a:rPr lang="en-US" altLang="ko-KR"/>
              <a:t>Select discriminative features for classification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44081-658D-7233-9221-AAF1807B161E}"/>
              </a:ext>
            </a:extLst>
          </p:cNvPr>
          <p:cNvSpPr txBox="1"/>
          <p:nvPr/>
        </p:nvSpPr>
        <p:spPr>
          <a:xfrm>
            <a:off x="1109662" y="6582975"/>
            <a:ext cx="6924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Large-scale Image Retrieval with Attentive Deep Local Feature, Noh et al., ICCV 2017</a:t>
            </a:r>
            <a:endParaRPr lang="ko-KR" altLang="en-US" sz="12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B6C81E8-CE8D-2118-9ACF-0B5C67453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7" y="2774638"/>
            <a:ext cx="4444462" cy="3351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9894-C9D1-CD8B-7863-0CCD33A7237A}"/>
                  </a:ext>
                </a:extLst>
              </p:cNvPr>
              <p:cNvSpPr txBox="1"/>
              <p:nvPr/>
            </p:nvSpPr>
            <p:spPr>
              <a:xfrm>
                <a:off x="4661895" y="3894573"/>
                <a:ext cx="4053479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b="0"/>
                  <a:t>Local descriptors: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0"/>
              </a:p>
              <a:p>
                <a:endParaRPr lang="en-US" altLang="ko-KR" b="0"/>
              </a:p>
              <a:p>
                <a:r>
                  <a:rPr lang="en-US" altLang="ko-KR"/>
                  <a:t>Global descriptor: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W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ko-KR" alt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9894-C9D1-CD8B-7863-0CCD33A7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95" y="3894573"/>
                <a:ext cx="4053479" cy="830997"/>
              </a:xfrm>
              <a:prstGeom prst="rect">
                <a:avLst/>
              </a:prstGeom>
              <a:blipFill>
                <a:blip r:embed="rId4"/>
                <a:stretch>
                  <a:fillRect l="-3609" t="-9559" b="-8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0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DELF for Image Retrieval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4985"/>
            <a:ext cx="8063595" cy="4961978"/>
          </a:xfrm>
        </p:spPr>
        <p:txBody>
          <a:bodyPr/>
          <a:lstStyle/>
          <a:p>
            <a:r>
              <a:rPr lang="en-US" altLang="ko-KR"/>
              <a:t>Select</a:t>
            </a:r>
            <a:r>
              <a:rPr lang="ko-KR" altLang="en-US"/>
              <a:t> </a:t>
            </a:r>
            <a:r>
              <a:rPr lang="en-US" altLang="ko-KR"/>
              <a:t>K-top descriptors</a:t>
            </a:r>
            <a:r>
              <a:rPr lang="ko-KR" altLang="en-US"/>
              <a:t> </a:t>
            </a:r>
            <a:r>
              <a:rPr lang="en-US" altLang="ko-KR"/>
              <a:t>with</a:t>
            </a:r>
            <a:r>
              <a:rPr lang="ko-KR" altLang="en-US"/>
              <a:t> </a:t>
            </a:r>
            <a:r>
              <a:rPr lang="en-US" altLang="ko-KR"/>
              <a:t>highest</a:t>
            </a:r>
            <a:r>
              <a:rPr lang="ko-KR" altLang="en-US"/>
              <a:t> </a:t>
            </a:r>
            <a:r>
              <a:rPr lang="en-US" altLang="ko-KR"/>
              <a:t>attention</a:t>
            </a:r>
            <a:r>
              <a:rPr lang="ko-KR" altLang="en-US"/>
              <a:t> </a:t>
            </a:r>
            <a:r>
              <a:rPr lang="en-US" altLang="ko-KR"/>
              <a:t>score</a:t>
            </a:r>
          </a:p>
          <a:p>
            <a:r>
              <a:rPr lang="en-US" altLang="ko-KR"/>
              <a:t>Perform</a:t>
            </a:r>
            <a:r>
              <a:rPr lang="ko-KR" altLang="en-US"/>
              <a:t> </a:t>
            </a:r>
            <a:r>
              <a:rPr lang="en-US" altLang="ko-KR"/>
              <a:t>matching (e.g., ASMK)</a:t>
            </a:r>
          </a:p>
          <a:p>
            <a:r>
              <a:rPr lang="en-US" altLang="ko-KR"/>
              <a:t>(Optional)</a:t>
            </a:r>
            <a:r>
              <a:rPr lang="ko-KR" altLang="en-US"/>
              <a:t> </a:t>
            </a:r>
            <a:r>
              <a:rPr lang="en-US" altLang="ko-KR"/>
              <a:t>Re-ranking</a:t>
            </a:r>
            <a:r>
              <a:rPr lang="ko-KR" altLang="en-US"/>
              <a:t> </a:t>
            </a:r>
            <a:r>
              <a:rPr lang="en-US" altLang="ko-KR"/>
              <a:t>via</a:t>
            </a:r>
            <a:r>
              <a:rPr lang="ko-KR" altLang="en-US"/>
              <a:t> </a:t>
            </a:r>
            <a:r>
              <a:rPr lang="en-US" altLang="ko-KR"/>
              <a:t>Spatial</a:t>
            </a:r>
            <a:r>
              <a:rPr lang="ko-KR" altLang="en-US"/>
              <a:t> </a:t>
            </a:r>
            <a:r>
              <a:rPr lang="en-US" altLang="ko-KR"/>
              <a:t>Verification</a:t>
            </a:r>
          </a:p>
          <a:p>
            <a:r>
              <a:rPr lang="en-US" altLang="ko-KR"/>
              <a:t>Shown better performance than learning-based global descriptors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A6C79-7BE4-289F-D11E-5DCB579FCADB}"/>
              </a:ext>
            </a:extLst>
          </p:cNvPr>
          <p:cNvSpPr txBox="1"/>
          <p:nvPr/>
        </p:nvSpPr>
        <p:spPr>
          <a:xfrm>
            <a:off x="1109662" y="6582975"/>
            <a:ext cx="6924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Revisiting</a:t>
            </a:r>
            <a:r>
              <a:rPr lang="ko-KR" altLang="en-US" sz="1200"/>
              <a:t> </a:t>
            </a:r>
            <a:r>
              <a:rPr lang="en-US" altLang="ko-KR" sz="1200"/>
              <a:t>Oxford</a:t>
            </a:r>
            <a:r>
              <a:rPr lang="ko-KR" altLang="en-US" sz="1200"/>
              <a:t> </a:t>
            </a:r>
            <a:r>
              <a:rPr lang="en-US" altLang="ko-KR" sz="1200"/>
              <a:t>and</a:t>
            </a:r>
            <a:r>
              <a:rPr lang="ko-KR" altLang="en-US" sz="1200"/>
              <a:t> </a:t>
            </a:r>
            <a:r>
              <a:rPr lang="en-US" altLang="ko-KR" sz="1200"/>
              <a:t>Paris:</a:t>
            </a:r>
            <a:r>
              <a:rPr lang="ko-KR" altLang="en-US" sz="1200"/>
              <a:t> </a:t>
            </a:r>
            <a:r>
              <a:rPr lang="en-US" altLang="ko-KR" sz="1200"/>
              <a:t>Large</a:t>
            </a:r>
            <a:r>
              <a:rPr lang="ko-KR" altLang="en-US" sz="1200"/>
              <a:t> </a:t>
            </a:r>
            <a:r>
              <a:rPr lang="en-US" altLang="ko-KR" sz="1200"/>
              <a:t>Scale</a:t>
            </a:r>
            <a:r>
              <a:rPr lang="ko-KR" altLang="en-US" sz="1200"/>
              <a:t> </a:t>
            </a:r>
            <a:r>
              <a:rPr lang="en-US" altLang="ko-KR" sz="1200"/>
              <a:t>Image</a:t>
            </a:r>
            <a:r>
              <a:rPr lang="ko-KR" altLang="en-US" sz="1200"/>
              <a:t> </a:t>
            </a:r>
            <a:r>
              <a:rPr lang="en-US" altLang="ko-KR" sz="1200"/>
              <a:t>Retrieval</a:t>
            </a:r>
            <a:r>
              <a:rPr lang="ko-KR" altLang="en-US" sz="1200"/>
              <a:t> </a:t>
            </a:r>
            <a:r>
              <a:rPr lang="en-US" altLang="ko-KR" sz="1200"/>
              <a:t>Benchmarking Noh et al., CVPR 2018</a:t>
            </a:r>
            <a:endParaRPr lang="ko-KR" altLang="en-US" sz="120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5AE7843-3158-12F3-2FB3-982D7245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51" y="4134790"/>
            <a:ext cx="2581275" cy="17716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ED64E9-7D3A-D715-C30D-33DE0A4BC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93" y="4028655"/>
            <a:ext cx="2503713" cy="1877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A869E-B11B-65CA-9948-47CB0E67FBB4}"/>
              </a:ext>
            </a:extLst>
          </p:cNvPr>
          <p:cNvSpPr txBox="1"/>
          <p:nvPr/>
        </p:nvSpPr>
        <p:spPr>
          <a:xfrm>
            <a:off x="3445756" y="5900477"/>
            <a:ext cx="22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Matching</a:t>
            </a:r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125D1-29C0-1E94-6619-58330F695A38}"/>
              </a:ext>
            </a:extLst>
          </p:cNvPr>
          <p:cNvSpPr txBox="1"/>
          <p:nvPr/>
        </p:nvSpPr>
        <p:spPr>
          <a:xfrm>
            <a:off x="6604117" y="5900477"/>
            <a:ext cx="22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Re-ranking</a:t>
            </a:r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5F94E9-73DD-05EC-E03A-C1A60440E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74" t="4178" r="2205" b="7025"/>
          <a:stretch/>
        </p:blipFill>
        <p:spPr>
          <a:xfrm rot="5400000">
            <a:off x="763568" y="3822977"/>
            <a:ext cx="1771652" cy="2395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7AA3C2-35E2-D448-9E72-2A515AD69605}"/>
              </a:ext>
            </a:extLst>
          </p:cNvPr>
          <p:cNvSpPr txBox="1"/>
          <p:nvPr/>
        </p:nvSpPr>
        <p:spPr>
          <a:xfrm>
            <a:off x="520462" y="5924782"/>
            <a:ext cx="22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DELF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55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Limitation of DELF-like Descriptors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44C5B3-9EB6-D105-7575-771AAA4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985"/>
            <a:ext cx="7886700" cy="4961978"/>
          </a:xfrm>
        </p:spPr>
        <p:txBody>
          <a:bodyPr/>
          <a:lstStyle/>
          <a:p>
            <a:r>
              <a:rPr lang="en-US" altLang="ko-KR"/>
              <a:t>Image-classification cannot provide enough guidance in locality for instance-level tasks</a:t>
            </a:r>
          </a:p>
          <a:p>
            <a:pPr lvl="1"/>
            <a:r>
              <a:rPr lang="en-US" altLang="ko-KR"/>
              <a:t>Not precisely localized: blurry spatial attention</a:t>
            </a:r>
          </a:p>
          <a:p>
            <a:r>
              <a:rPr lang="en-US" altLang="ko-KR"/>
              <a:t>How</a:t>
            </a:r>
            <a:r>
              <a:rPr lang="ko-KR" altLang="en-US"/>
              <a:t> </a:t>
            </a:r>
            <a:r>
              <a:rPr lang="en-US" altLang="ko-KR"/>
              <a:t>can</a:t>
            </a:r>
            <a:r>
              <a:rPr lang="ko-KR" altLang="en-US"/>
              <a:t> </a:t>
            </a:r>
            <a:r>
              <a:rPr lang="en-US" altLang="ko-KR"/>
              <a:t>we</a:t>
            </a:r>
            <a:r>
              <a:rPr lang="ko-KR" altLang="en-US"/>
              <a:t> </a:t>
            </a:r>
            <a:r>
              <a:rPr lang="en-US" altLang="ko-KR"/>
              <a:t>provide</a:t>
            </a:r>
            <a:r>
              <a:rPr lang="ko-KR" altLang="en-US"/>
              <a:t> </a:t>
            </a:r>
            <a:r>
              <a:rPr lang="en-US" altLang="ko-KR" b="1"/>
              <a:t>locally</a:t>
            </a:r>
            <a:r>
              <a:rPr lang="ko-KR" altLang="en-US" b="1"/>
              <a:t> </a:t>
            </a:r>
            <a:r>
              <a:rPr lang="en-US" altLang="ko-KR" b="1"/>
              <a:t>distinctive</a:t>
            </a:r>
            <a:r>
              <a:rPr lang="ko-KR" altLang="en-US" b="1"/>
              <a:t> </a:t>
            </a:r>
            <a:r>
              <a:rPr lang="en-US" altLang="ko-KR" b="1"/>
              <a:t>information</a:t>
            </a:r>
            <a:r>
              <a:rPr lang="ko-KR" altLang="en-US" b="1"/>
              <a:t> </a:t>
            </a:r>
            <a:r>
              <a:rPr lang="en-US" altLang="ko-KR" b="1"/>
              <a:t>without</a:t>
            </a:r>
            <a:r>
              <a:rPr lang="ko-KR" altLang="en-US" b="1"/>
              <a:t> </a:t>
            </a:r>
            <a:r>
              <a:rPr lang="en-US" altLang="ko-KR" b="1"/>
              <a:t>dense</a:t>
            </a:r>
            <a:r>
              <a:rPr lang="ko-KR" altLang="en-US" b="1"/>
              <a:t> </a:t>
            </a:r>
            <a:r>
              <a:rPr lang="en-US" altLang="ko-KR" b="1"/>
              <a:t>labels?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F9E7C-208C-042E-BED2-5E0A5F98704D}"/>
              </a:ext>
            </a:extLst>
          </p:cNvPr>
          <p:cNvSpPr txBox="1"/>
          <p:nvPr/>
        </p:nvSpPr>
        <p:spPr>
          <a:xfrm>
            <a:off x="731403" y="5987018"/>
            <a:ext cx="183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Input Image</a:t>
            </a:r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CAC59-5606-D834-546E-17DE4BD4FE0B}"/>
              </a:ext>
            </a:extLst>
          </p:cNvPr>
          <p:cNvSpPr txBox="1"/>
          <p:nvPr/>
        </p:nvSpPr>
        <p:spPr>
          <a:xfrm>
            <a:off x="3654082" y="5987018"/>
            <a:ext cx="183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L2 norm of</a:t>
            </a:r>
            <a:br>
              <a:rPr lang="en-US" altLang="ko-KR"/>
            </a:br>
            <a:r>
              <a:rPr lang="en-US" altLang="ko-KR"/>
              <a:t>local descriptors</a:t>
            </a: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A2CEE-BAF3-FE52-C5A9-6DBD38F7D9D1}"/>
              </a:ext>
            </a:extLst>
          </p:cNvPr>
          <p:cNvSpPr txBox="1"/>
          <p:nvPr/>
        </p:nvSpPr>
        <p:spPr>
          <a:xfrm>
            <a:off x="6409661" y="5956637"/>
            <a:ext cx="247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Attention-based scores of local descriptors</a:t>
            </a:r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B8B9042-8921-7DAA-074F-A8C019A18AB0}"/>
              </a:ext>
            </a:extLst>
          </p:cNvPr>
          <p:cNvGrpSpPr/>
          <p:nvPr/>
        </p:nvGrpSpPr>
        <p:grpSpPr>
          <a:xfrm>
            <a:off x="0" y="3989920"/>
            <a:ext cx="9255571" cy="2022759"/>
            <a:chOff x="0" y="4091224"/>
            <a:chExt cx="6981765" cy="152583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A038D4D-3C54-C893-C2B7-675AF0A5C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308"/>
            <a:stretch/>
          </p:blipFill>
          <p:spPr>
            <a:xfrm>
              <a:off x="0" y="4091224"/>
              <a:ext cx="2257865" cy="152583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86944BA-BD86-6D53-7F4F-C1354B169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77" r="-1544"/>
            <a:stretch/>
          </p:blipFill>
          <p:spPr>
            <a:xfrm>
              <a:off x="2293864" y="4091224"/>
              <a:ext cx="4687901" cy="152583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DE8206-6DC4-D52F-674D-C00B68F5F228}"/>
              </a:ext>
            </a:extLst>
          </p:cNvPr>
          <p:cNvSpPr txBox="1"/>
          <p:nvPr/>
        </p:nvSpPr>
        <p:spPr>
          <a:xfrm>
            <a:off x="1109662" y="6582975"/>
            <a:ext cx="6924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Large-scale Image Retrieval with Attentive Deep Local Feature, Noh et al., ICCV 2017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0022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A2C7-F878-4ED1-A257-B083D6C8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788333"/>
          </a:xfrm>
        </p:spPr>
        <p:txBody>
          <a:bodyPr>
            <a:noAutofit/>
          </a:bodyPr>
          <a:lstStyle/>
          <a:p>
            <a:r>
              <a:rPr lang="en-US" altLang="ko-KR" sz="4000"/>
              <a:t>Selective</a:t>
            </a:r>
            <a:r>
              <a:rPr lang="ko-KR" altLang="en-US" sz="4000"/>
              <a:t> </a:t>
            </a:r>
            <a:r>
              <a:rPr lang="en-US" altLang="ko-KR" sz="4000"/>
              <a:t>Matching</a:t>
            </a:r>
            <a:r>
              <a:rPr lang="ko-KR" altLang="en-US" sz="4000"/>
              <a:t> </a:t>
            </a:r>
            <a:r>
              <a:rPr lang="en-US" altLang="ko-KR" sz="4000"/>
              <a:t>Kernel</a:t>
            </a:r>
            <a:r>
              <a:rPr lang="ko-KR" altLang="en-US" sz="4000"/>
              <a:t> </a:t>
            </a:r>
            <a:r>
              <a:rPr lang="en-US" altLang="ko-KR" sz="4000"/>
              <a:t>(SMK)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911DC-2C86-4789-934B-28C75810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4985"/>
                <a:ext cx="7886700" cy="4961978"/>
              </a:xfrm>
            </p:spPr>
            <p:txBody>
              <a:bodyPr/>
              <a:lstStyle/>
              <a:p>
                <a:r>
                  <a:rPr lang="en-US" altLang="ko-KR"/>
                  <a:t>Indexing and retrieval scheme for local descriptors</a:t>
                </a:r>
              </a:p>
              <a:p>
                <a:r>
                  <a:rPr lang="en-US" altLang="ko-KR"/>
                  <a:t>Cross-matching</a:t>
                </a:r>
                <a:r>
                  <a:rPr lang="ko-KR" altLang="en-US"/>
                  <a:t> </a:t>
                </a:r>
                <a:r>
                  <a:rPr lang="en-US" altLang="ko-KR"/>
                  <a:t>all</a:t>
                </a:r>
                <a:r>
                  <a:rPr lang="ko-KR" altLang="en-US"/>
                  <a:t> </a:t>
                </a:r>
                <a:r>
                  <a:rPr lang="en-US" altLang="ko-KR"/>
                  <a:t>pairs</a:t>
                </a:r>
                <a:r>
                  <a:rPr lang="ko-KR" altLang="en-US"/>
                  <a:t> </a:t>
                </a:r>
                <a:r>
                  <a:rPr lang="en-US" altLang="ko-KR"/>
                  <a:t>of</a:t>
                </a:r>
                <a:r>
                  <a:rPr lang="ko-KR" altLang="en-US"/>
                  <a:t> </a:t>
                </a:r>
                <a:r>
                  <a:rPr lang="en-US" altLang="ko-KR"/>
                  <a:t>local</a:t>
                </a:r>
                <a:r>
                  <a:rPr lang="ko-KR" altLang="en-US"/>
                  <a:t> </a:t>
                </a:r>
                <a:r>
                  <a:rPr lang="en-US" altLang="ko-KR"/>
                  <a:t>descriptors</a:t>
                </a:r>
                <a:r>
                  <a:rPr lang="ko-KR" altLang="en-US"/>
                  <a:t> </a:t>
                </a:r>
                <a:r>
                  <a:rPr lang="en-US" altLang="ko-KR"/>
                  <a:t>based</a:t>
                </a:r>
                <a:r>
                  <a:rPr lang="ko-KR" altLang="en-US"/>
                  <a:t> </a:t>
                </a:r>
                <a:r>
                  <a:rPr lang="en-US" altLang="ko-KR"/>
                  <a:t>on</a:t>
                </a:r>
                <a:r>
                  <a:rPr lang="ko-KR" altLang="en-US"/>
                  <a:t> </a:t>
                </a:r>
                <a:r>
                  <a:rPr lang="en-US" altLang="ko-KR"/>
                  <a:t>matching</a:t>
                </a:r>
                <a:r>
                  <a:rPr lang="ko-KR" altLang="en-US"/>
                  <a:t> </a:t>
                </a:r>
                <a:r>
                  <a:rPr lang="en-US" altLang="ko-KR"/>
                  <a:t>kernel</a:t>
                </a:r>
                <a:r>
                  <a:rPr lang="ko-KR" altLang="en-US"/>
                  <a:t> </a:t>
                </a:r>
                <a:r>
                  <a:rPr lang="en-US" altLang="ko-KR"/>
                  <a:t>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altLang="ko-KR"/>
              </a:p>
              <a:p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144C5B3-9EB6-D105-7575-771AAA4DC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4985"/>
                <a:ext cx="7886700" cy="4961978"/>
              </a:xfrm>
              <a:blipFill>
                <a:blip r:embed="rId3"/>
                <a:stretch>
                  <a:fillRect l="-1391" t="-1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498DBA5-CE19-1647-0A16-AB547987E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53883" r="71385"/>
          <a:stretch/>
        </p:blipFill>
        <p:spPr bwMode="auto">
          <a:xfrm>
            <a:off x="352234" y="3613666"/>
            <a:ext cx="2917914" cy="19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7663B-4D4F-AFEF-F2FD-3D2513678FCD}"/>
                  </a:ext>
                </a:extLst>
              </p:cNvPr>
              <p:cNvSpPr txBox="1"/>
              <p:nvPr/>
            </p:nvSpPr>
            <p:spPr>
              <a:xfrm>
                <a:off x="3417368" y="4148565"/>
                <a:ext cx="5656241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altLang="ko-KR"/>
                  <a:t>: local descriptors</a:t>
                </a:r>
              </a:p>
              <a:p>
                <a:r>
                  <a:rPr lang="en-US" altLang="ko-KR"/>
                  <a:t>Quantized local descriptors: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/>
              </a:p>
              <a:p>
                <a:r>
                  <a:rPr lang="en-US" altLang="ko-KR"/>
                  <a:t>Visual words in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altLang="ko-KR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ko-KR" altLang="en-US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7663B-4D4F-AFEF-F2FD-3D2513678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68" y="4148565"/>
                <a:ext cx="5656241" cy="928267"/>
              </a:xfrm>
              <a:prstGeom prst="rect">
                <a:avLst/>
              </a:prstGeom>
              <a:blipFill>
                <a:blip r:embed="rId5"/>
                <a:stretch>
                  <a:fillRect l="-971" t="-3289" b="-98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F1DDA-A152-E97F-D584-EF6877CF5BD0}"/>
                  </a:ext>
                </a:extLst>
              </p:cNvPr>
              <p:cNvSpPr txBox="1"/>
              <p:nvPr/>
            </p:nvSpPr>
            <p:spPr>
              <a:xfrm>
                <a:off x="3417368" y="2878604"/>
                <a:ext cx="5953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Step 1. Construct database (codebook)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/>
                  <a:t> by quantizing local descriptors (e.g.,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/>
                  <a:t>-means quantizer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ko-KR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F1DDA-A152-E97F-D584-EF6877CF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68" y="2878604"/>
                <a:ext cx="5953421" cy="646331"/>
              </a:xfrm>
              <a:prstGeom prst="rect">
                <a:avLst/>
              </a:prstGeom>
              <a:blipFill>
                <a:blip r:embed="rId6"/>
                <a:stretch>
                  <a:fillRect l="-922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56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Calibri"/>
        <a:ea typeface="함초롬바탕"/>
        <a:cs typeface=""/>
      </a:majorFont>
      <a:minorFont>
        <a:latin typeface="Calibri"/>
        <a:ea typeface="함초롬바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11781</TotalTime>
  <Words>1362</Words>
  <Application>Microsoft Office PowerPoint</Application>
  <PresentationFormat>화면 슬라이드 쇼(4:3)</PresentationFormat>
  <Paragraphs>277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맑은 고딕</vt:lpstr>
      <vt:lpstr>Arial</vt:lpstr>
      <vt:lpstr>Calibri</vt:lpstr>
      <vt:lpstr>Cambria Math</vt:lpstr>
      <vt:lpstr>Comic Sans MS</vt:lpstr>
      <vt:lpstr>Office 테마</vt:lpstr>
      <vt:lpstr>PowerPoint 프레젠테이션</vt:lpstr>
      <vt:lpstr>Review – Image Descriptors</vt:lpstr>
      <vt:lpstr>Review – Instance-level Recognition</vt:lpstr>
      <vt:lpstr>Review – Learning-based Descriptors</vt:lpstr>
      <vt:lpstr>Motivation</vt:lpstr>
      <vt:lpstr>DEep Local Feature (DELF)</vt:lpstr>
      <vt:lpstr>DELF for Image Retrieval</vt:lpstr>
      <vt:lpstr>Limitation of DELF-like Descriptors</vt:lpstr>
      <vt:lpstr>Selective Matching Kernel (SMK)</vt:lpstr>
      <vt:lpstr>Selective Matching Kernel (SMK)</vt:lpstr>
      <vt:lpstr>Aggregated SMK (ASMK)</vt:lpstr>
      <vt:lpstr>Metric Learning</vt:lpstr>
      <vt:lpstr>ASMK ≈ Metric Learning?</vt:lpstr>
      <vt:lpstr>Intuition of Metric Learning</vt:lpstr>
      <vt:lpstr>Intuition of Metric Learning</vt:lpstr>
      <vt:lpstr>Methods</vt:lpstr>
      <vt:lpstr>Main Idea</vt:lpstr>
      <vt:lpstr>Spatial Attention ω(⋅)</vt:lpstr>
      <vt:lpstr>Local Smoothing ℎ(⋅)</vt:lpstr>
      <vt:lpstr>Descriptor Whitening 𝑜(⋅)</vt:lpstr>
      <vt:lpstr>Descriptor Whitening 𝑜(⋅)</vt:lpstr>
      <vt:lpstr>Contrastive Learning</vt:lpstr>
      <vt:lpstr>Matching Protocal</vt:lpstr>
      <vt:lpstr>Results</vt:lpstr>
      <vt:lpstr>Experiment Settings</vt:lpstr>
      <vt:lpstr>Instance-level Search (w/ Global Des.)</vt:lpstr>
      <vt:lpstr>Instance-level Search (w/ DELF)</vt:lpstr>
      <vt:lpstr>Instance-level Classification</vt:lpstr>
      <vt:lpstr>Attention Visualization</vt:lpstr>
      <vt:lpstr>Conclusion</vt:lpstr>
      <vt:lpstr>Summary</vt:lpstr>
      <vt:lpstr>Limitation and Next Paper</vt:lpstr>
      <vt:lpstr>Thank You!</vt:lpstr>
      <vt:lpstr>Appx. Ablation study (Efficiency)</vt:lpstr>
      <vt:lpstr>Appx. Ablation study (Architecture)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cs588_paper1</dc:title>
  <dc:creator>조 인영</dc:creator>
  <cp:lastModifiedBy>한규범</cp:lastModifiedBy>
  <cp:revision>1474</cp:revision>
  <dcterms:created xsi:type="dcterms:W3CDTF">2019-05-27T10:28:15Z</dcterms:created>
  <dcterms:modified xsi:type="dcterms:W3CDTF">2024-04-21T21:01:14Z</dcterms:modified>
</cp:coreProperties>
</file>