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f0ca83f1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f0ca83f1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f0ca83f1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f0ca83f1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f0ca83f1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f0ca83f1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f0ca83f1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f0ca83f1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f0ca83f17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f0ca83f1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f0ca83f17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f0ca83f17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f0ca83f1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f0ca83f1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f0ca83f17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f0ca83f17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f0ca83f1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f0ca83f1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f0ca83f17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6f0ca83f17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f0ca83f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f0ca83f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f0ca83f1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f0ca83f1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f0ca83f17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6f0ca83f17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f0ca83f1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f0ca83f1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f0ca83f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f0ca83f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f0ca83f1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f0ca83f1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f0ca83f1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f0ca83f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f0ca83f1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f0ca83f1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f0ca83f1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6f0ca83f1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f0ca83f1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f0ca83f1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f0ca83f1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f0ca83f1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Paper Presentation I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Sheikh Shafayat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008500" y="3663675"/>
            <a:ext cx="555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1155CC"/>
                </a:solidFill>
              </a:rPr>
              <a:t>Deep Learning based Image Search (CS588)</a:t>
            </a:r>
            <a:endParaRPr sz="18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577"/>
              <a:t>Let’s clear some confusions first…</a:t>
            </a:r>
            <a:endParaRPr b="1" sz="3577"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203550"/>
            <a:ext cx="5666700" cy="3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problem setting is not like </a:t>
            </a:r>
            <a:r>
              <a:rPr i="1" lang="en">
                <a:solidFill>
                  <a:srgbClr val="000000"/>
                </a:solidFill>
              </a:rPr>
              <a:t>traditional</a:t>
            </a:r>
            <a:r>
              <a:rPr lang="en">
                <a:solidFill>
                  <a:srgbClr val="000000"/>
                </a:solidFill>
              </a:rPr>
              <a:t> clustering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It’s more like traditional search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Difference with search: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Users also provide </a:t>
            </a:r>
            <a:r>
              <a:rPr b="1" lang="en">
                <a:solidFill>
                  <a:srgbClr val="000000"/>
                </a:solidFill>
              </a:rPr>
              <a:t>k </a:t>
            </a:r>
            <a:r>
              <a:rPr lang="en">
                <a:solidFill>
                  <a:srgbClr val="000000"/>
                </a:solidFill>
              </a:rPr>
              <a:t>clusters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Search doesn’t have that</a:t>
            </a:r>
            <a:endParaRPr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0" l="0" r="17416" t="1739"/>
          <a:stretch/>
        </p:blipFill>
        <p:spPr>
          <a:xfrm>
            <a:off x="4005925" y="2273075"/>
            <a:ext cx="5064724" cy="24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Methodology Details…</a:t>
            </a:r>
            <a:endParaRPr b="1"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5676300" cy="31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94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AutoNum type="arabicPeriod"/>
            </a:pPr>
            <a:r>
              <a:rPr lang="en" sz="1430">
                <a:solidFill>
                  <a:schemeClr val="dk1"/>
                </a:solidFill>
              </a:rPr>
              <a:t>First you </a:t>
            </a:r>
            <a:r>
              <a:rPr b="1" lang="en" sz="1430">
                <a:solidFill>
                  <a:schemeClr val="dk1"/>
                </a:solidFill>
              </a:rPr>
              <a:t>get the image captions</a:t>
            </a:r>
            <a:endParaRPr b="1" sz="1430">
              <a:solidFill>
                <a:schemeClr val="dk1"/>
              </a:solidFill>
            </a:endParaRPr>
          </a:p>
          <a:p>
            <a:pPr indent="-319405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AutoNum type="arabicPeriod"/>
            </a:pPr>
            <a:r>
              <a:rPr lang="en" sz="1430">
                <a:solidFill>
                  <a:schemeClr val="dk1"/>
                </a:solidFill>
              </a:rPr>
              <a:t> You ask LLM (GPT4) to generate </a:t>
            </a:r>
            <a:r>
              <a:rPr b="1" lang="en" sz="1430">
                <a:solidFill>
                  <a:schemeClr val="dk1"/>
                </a:solidFill>
              </a:rPr>
              <a:t>k cluster names</a:t>
            </a:r>
            <a:r>
              <a:rPr lang="en" sz="1430">
                <a:solidFill>
                  <a:schemeClr val="dk1"/>
                </a:solidFill>
              </a:rPr>
              <a:t> from the captions</a:t>
            </a:r>
            <a:endParaRPr sz="1430">
              <a:solidFill>
                <a:schemeClr val="dk1"/>
              </a:solidFill>
            </a:endParaRPr>
          </a:p>
          <a:p>
            <a:pPr indent="-316865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"/>
              <a:buAutoNum type="alphaLcPeriod"/>
            </a:pPr>
            <a:r>
              <a:rPr lang="en" sz="1390">
                <a:solidFill>
                  <a:schemeClr val="dk1"/>
                </a:solidFill>
              </a:rPr>
              <a:t>First, you get the labels for each image </a:t>
            </a:r>
            <a:endParaRPr sz="1390">
              <a:solidFill>
                <a:schemeClr val="dk1"/>
              </a:solidFill>
            </a:endParaRPr>
          </a:p>
          <a:p>
            <a:pPr indent="-316865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"/>
              <a:buAutoNum type="alphaLcPeriod"/>
            </a:pPr>
            <a:r>
              <a:rPr lang="en" sz="1390">
                <a:solidFill>
                  <a:schemeClr val="dk1"/>
                </a:solidFill>
              </a:rPr>
              <a:t>Then you summarize them into k clusters (using GPT4)</a:t>
            </a:r>
            <a:endParaRPr sz="139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Then GPT4 reads each caption and puts them into k cluster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3695" l="0" r="0" t="3229"/>
          <a:stretch/>
        </p:blipFill>
        <p:spPr>
          <a:xfrm>
            <a:off x="5756650" y="2290975"/>
            <a:ext cx="3221550" cy="20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Prompt Details…</a:t>
            </a:r>
            <a:endParaRPr b="1"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0" l="0" r="0" t="44134"/>
          <a:stretch/>
        </p:blipFill>
        <p:spPr>
          <a:xfrm>
            <a:off x="474800" y="1536962"/>
            <a:ext cx="8194400" cy="13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474800" y="3246275"/>
            <a:ext cx="433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Note that you need to provide input query (TC) in </a:t>
            </a:r>
            <a:r>
              <a:rPr i="1" lang="en" sz="1800">
                <a:solidFill>
                  <a:schemeClr val="dk1"/>
                </a:solidFill>
              </a:rPr>
              <a:t>every</a:t>
            </a:r>
            <a:r>
              <a:rPr lang="en" sz="1800">
                <a:solidFill>
                  <a:schemeClr val="dk1"/>
                </a:solidFill>
              </a:rPr>
              <a:t> step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</a:t>
            </a:r>
            <a:endParaRPr b="1"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71118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Note that this is a new task,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No</a:t>
            </a:r>
            <a:r>
              <a:rPr lang="en" sz="1600">
                <a:solidFill>
                  <a:schemeClr val="dk1"/>
                </a:solidFill>
              </a:rPr>
              <a:t> baselines to compare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But even as a </a:t>
            </a:r>
            <a:r>
              <a:rPr b="1" lang="en" sz="1600">
                <a:solidFill>
                  <a:srgbClr val="1155CC"/>
                </a:solidFill>
              </a:rPr>
              <a:t>standard clustering setting</a:t>
            </a:r>
            <a:r>
              <a:rPr lang="en" sz="1600">
                <a:solidFill>
                  <a:schemeClr val="dk1"/>
                </a:solidFill>
              </a:rPr>
              <a:t>, it is the SOTA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425" y="2387300"/>
            <a:ext cx="7345725" cy="27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</a:t>
            </a:r>
            <a:endParaRPr b="1"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3941700" cy="3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2000">
                <a:solidFill>
                  <a:schemeClr val="dk1"/>
                </a:solidFill>
              </a:rPr>
              <a:t>In clustering with text criteria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Traditional algorithms don’t work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No details on how they even made them work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Location and Mood were labelled separately for this paper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250" y="1415550"/>
            <a:ext cx="4923274" cy="365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/>
          <p:nvPr/>
        </p:nvSpPr>
        <p:spPr>
          <a:xfrm>
            <a:off x="4455875" y="3227000"/>
            <a:ext cx="4596000" cy="5727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</a:t>
            </a:r>
            <a:endParaRPr b="1"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800" y="95475"/>
            <a:ext cx="5896175" cy="50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</a:t>
            </a:r>
            <a:endParaRPr b="1"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3941700" cy="3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2000">
                <a:solidFill>
                  <a:schemeClr val="dk1"/>
                </a:solidFill>
              </a:rPr>
              <a:t>You can even modify the granularity of the clustering criteria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Usually higher k means fine grained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250" y="1415550"/>
            <a:ext cx="4923274" cy="365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/>
          <p:nvPr/>
        </p:nvSpPr>
        <p:spPr>
          <a:xfrm>
            <a:off x="4465500" y="3868375"/>
            <a:ext cx="4596000" cy="6498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</a:t>
            </a:r>
            <a:endParaRPr b="1"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1152475"/>
            <a:ext cx="346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Notice the difference between k = 2 and k = 7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GPT4 generated those category names by themselves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300" y="1170125"/>
            <a:ext cx="5067300" cy="302211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3924300" y="556025"/>
            <a:ext cx="489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PPMI: People Playing Musical Instruments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Afterthoughts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466825" y="445025"/>
            <a:ext cx="836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Pros about the paper… ✅</a:t>
            </a:r>
            <a:endParaRPr b="1"/>
          </a:p>
        </p:txBody>
      </p:sp>
      <p:sp>
        <p:nvSpPr>
          <p:cNvPr id="176" name="Google Shape;176;p31"/>
          <p:cNvSpPr txBox="1"/>
          <p:nvPr/>
        </p:nvSpPr>
        <p:spPr>
          <a:xfrm>
            <a:off x="563175" y="1271000"/>
            <a:ext cx="555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592075" y="1348075"/>
            <a:ext cx="55500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task is indeed novel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Unsupervised clustering with user defined control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New paradigm in image clustering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fine grained control over clustering outputs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Clever prompting can reduce gender bias (shown in the paper)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Today’s Paper</a:t>
            </a:r>
            <a:endParaRPr b="1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075" y="1150850"/>
            <a:ext cx="6782025" cy="382097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353200" y="4710850"/>
            <a:ext cx="3790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55CC"/>
                </a:solidFill>
              </a:rPr>
              <a:t>*These slides were made by referring to authors’ tweets </a:t>
            </a:r>
            <a:endParaRPr sz="11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466825" y="445025"/>
            <a:ext cx="836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</a:t>
            </a:r>
            <a:r>
              <a:rPr b="1" lang="en"/>
              <a:t> about the paper… </a:t>
            </a:r>
            <a:r>
              <a:rPr b="1" lang="en"/>
              <a:t>🧐</a:t>
            </a:r>
            <a:endParaRPr b="1"/>
          </a:p>
        </p:txBody>
      </p:sp>
      <p:sp>
        <p:nvSpPr>
          <p:cNvPr id="183" name="Google Shape;183;p32"/>
          <p:cNvSpPr txBox="1"/>
          <p:nvPr/>
        </p:nvSpPr>
        <p:spPr>
          <a:xfrm>
            <a:off x="563175" y="1271000"/>
            <a:ext cx="555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592075" y="1348075"/>
            <a:ext cx="63594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Computationally </a:t>
            </a:r>
            <a:r>
              <a:rPr b="1" lang="en" sz="1800">
                <a:solidFill>
                  <a:schemeClr val="dk1"/>
                </a:solidFill>
              </a:rPr>
              <a:t>VERY expensive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Embedding caching is not possible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Need to </a:t>
            </a:r>
            <a:r>
              <a:rPr b="1" lang="en" sz="1800">
                <a:solidFill>
                  <a:schemeClr val="dk1"/>
                </a:solidFill>
              </a:rPr>
              <a:t>run the entire pipeline for every query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800">
                <a:solidFill>
                  <a:schemeClr val="dk1"/>
                </a:solidFill>
              </a:rPr>
              <a:t>Motivation is not clear</a:t>
            </a:r>
            <a:endParaRPr b="1"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How is this problem a “real” problem from a user’s </a:t>
            </a:r>
            <a:r>
              <a:rPr lang="en" sz="1800">
                <a:solidFill>
                  <a:schemeClr val="dk1"/>
                </a:solidFill>
              </a:rPr>
              <a:t>perspective</a:t>
            </a:r>
            <a:r>
              <a:rPr lang="en" sz="1800">
                <a:solidFill>
                  <a:schemeClr val="dk1"/>
                </a:solidFill>
              </a:rPr>
              <a:t>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And what problem does it solve that zero shot image search can’t solve?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endParaRPr b="1"/>
          </a:p>
        </p:txBody>
      </p:sp>
      <p:sp>
        <p:nvSpPr>
          <p:cNvPr id="190" name="Google Shape;190;p33"/>
          <p:cNvSpPr txBox="1"/>
          <p:nvPr/>
        </p:nvSpPr>
        <p:spPr>
          <a:xfrm>
            <a:off x="409000" y="1299900"/>
            <a:ext cx="8112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This paper proposes a new paradigm in image clustering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User gives a text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Algorithm clusters images based on that text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method works through a chain of VLM and LLMs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 results are good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But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Computationally</a:t>
            </a:r>
            <a:r>
              <a:rPr lang="en" sz="1800">
                <a:solidFill>
                  <a:schemeClr val="dk1"/>
                </a:solidFill>
              </a:rPr>
              <a:t> very expensive at current stage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The motivation is not clear: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Is the problem </a:t>
            </a:r>
            <a:r>
              <a:rPr lang="en" sz="1800">
                <a:solidFill>
                  <a:schemeClr val="dk1"/>
                </a:solidFill>
              </a:rPr>
              <a:t>worth</a:t>
            </a:r>
            <a:r>
              <a:rPr lang="en" sz="1800">
                <a:solidFill>
                  <a:schemeClr val="dk1"/>
                </a:solidFill>
              </a:rPr>
              <a:t> the computational expense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3603150" y="2285400"/>
            <a:ext cx="193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920"/>
              <a:t>Thanks</a:t>
            </a:r>
            <a:endParaRPr b="1" sz="39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Before I go into the details…</a:t>
            </a:r>
            <a:endParaRPr b="1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2 minutes summary of this paper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Will come back to details 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the problem?</a:t>
            </a:r>
            <a:endParaRPr b="1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2311650"/>
            <a:ext cx="3874500" cy="20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cases: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You can cluster </a:t>
            </a:r>
            <a:r>
              <a:rPr b="1" lang="en">
                <a:solidFill>
                  <a:schemeClr val="dk1"/>
                </a:solidFill>
              </a:rPr>
              <a:t>the same images in many different ways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By mood, location, event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650" y="1980325"/>
            <a:ext cx="5035001" cy="31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11700" y="1268175"/>
            <a:ext cx="5550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They are doing image clustering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Not just any kind of clustering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Clustering based on user query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Query is </a:t>
            </a:r>
            <a:r>
              <a:rPr b="1" lang="en">
                <a:solidFill>
                  <a:schemeClr val="dk1"/>
                </a:solidFill>
              </a:rPr>
              <a:t>word</a:t>
            </a:r>
            <a:r>
              <a:rPr lang="en">
                <a:solidFill>
                  <a:schemeClr val="dk1"/>
                </a:solidFill>
              </a:rPr>
              <a:t> based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305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More example…</a:t>
            </a:r>
            <a:endParaRPr b="1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125" y="1170125"/>
            <a:ext cx="720774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does it work?</a:t>
            </a:r>
            <a:endParaRPr b="1"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Pretty simple!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Use a vision-language model like LLaVA to get </a:t>
            </a:r>
            <a:r>
              <a:rPr b="1" lang="en" sz="2000">
                <a:solidFill>
                  <a:schemeClr val="dk1"/>
                </a:solidFill>
              </a:rPr>
              <a:t>image captions</a:t>
            </a:r>
            <a:endParaRPr b="1" sz="20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Then do text clustering!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Using text clustering </a:t>
            </a:r>
            <a:r>
              <a:rPr lang="en" sz="1600">
                <a:solidFill>
                  <a:schemeClr val="dk1"/>
                </a:solidFill>
              </a:rPr>
              <a:t>algorithm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does it work?</a:t>
            </a:r>
            <a:endParaRPr b="1"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301" y="1017725"/>
            <a:ext cx="5757332" cy="40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Results…</a:t>
            </a:r>
            <a:endParaRPr b="1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050" y="1017725"/>
            <a:ext cx="5291420" cy="386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That was my 2 mins summary</a:t>
            </a:r>
            <a:endParaRPr b="1"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Let’s go back to the details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