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81" r:id="rId4"/>
    <p:sldId id="283" r:id="rId5"/>
    <p:sldId id="260" r:id="rId6"/>
    <p:sldId id="264" r:id="rId7"/>
    <p:sldId id="282" r:id="rId8"/>
    <p:sldId id="259" r:id="rId9"/>
    <p:sldId id="286" r:id="rId10"/>
    <p:sldId id="294" r:id="rId11"/>
    <p:sldId id="295" r:id="rId12"/>
    <p:sldId id="287" r:id="rId13"/>
    <p:sldId id="285" r:id="rId14"/>
    <p:sldId id="279" r:id="rId15"/>
    <p:sldId id="280" r:id="rId16"/>
    <p:sldId id="278" r:id="rId17"/>
    <p:sldId id="288" r:id="rId18"/>
    <p:sldId id="291" r:id="rId19"/>
    <p:sldId id="289" r:id="rId20"/>
    <p:sldId id="293" r:id="rId21"/>
    <p:sldId id="263" r:id="rId22"/>
    <p:sldId id="265" r:id="rId23"/>
  </p:sldIdLst>
  <p:sldSz cx="9144000" cy="6858000" type="screen4x3"/>
  <p:notesSz cx="6858000" cy="9199563"/>
  <p:kinsoku lang="ko-KR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6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9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8B00"/>
    <a:srgbClr val="6699FF"/>
    <a:srgbClr val="249787"/>
    <a:srgbClr val="EBE600"/>
    <a:srgbClr val="00BCAA"/>
    <a:srgbClr val="005C53"/>
    <a:srgbClr val="006B61"/>
    <a:srgbClr val="005048"/>
    <a:srgbClr val="009A8B"/>
    <a:srgbClr val="002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44" autoAdjust="0"/>
    <p:restoredTop sz="86425" autoAdjust="0"/>
  </p:normalViewPr>
  <p:slideViewPr>
    <p:cSldViewPr snapToGrid="0" snapToObjects="1">
      <p:cViewPr varScale="1">
        <p:scale>
          <a:sx n="137" d="100"/>
          <a:sy n="137" d="100"/>
        </p:scale>
        <p:origin x="2382" y="126"/>
      </p:cViewPr>
      <p:guideLst>
        <p:guide orient="horz"/>
        <p:guide pos="26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-1632" y="-120"/>
      </p:cViewPr>
      <p:guideLst>
        <p:guide orient="horz" pos="2899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368800"/>
            <a:ext cx="5030787" cy="414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843" tIns="47921" rIns="95843" bIns="479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8238" y="695325"/>
            <a:ext cx="4583112" cy="34369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69900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382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4081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76425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ko-KR" altLang="en-US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886200" y="874077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169" tIns="0" rIns="19169" bIns="0" anchor="b"/>
          <a:lstStyle>
            <a:lvl1pPr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ko-KR" sz="1000" b="0" i="1">
                <a:latin typeface="Times New Roman" panose="02020603050405020304" pitchFamily="18" charset="0"/>
                <a:ea typeface="굴림" panose="020B0600000101010101" pitchFamily="50" charset="-127"/>
              </a:rPr>
              <a:t>1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8740775"/>
            <a:ext cx="297021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ko-KR" alt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ko-KR" altLang="en-US"/>
          </a:p>
        </p:txBody>
      </p:sp>
      <p:sp>
        <p:nvSpPr>
          <p:cNvPr id="51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1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71975"/>
            <a:ext cx="5030787" cy="413702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7" tIns="49519" rIns="99037" bIns="49519"/>
          <a:lstStyle/>
          <a:p>
            <a:pPr defTabSz="974725"/>
            <a:endParaRPr lang="en-US" altLang="ko-KR" dirty="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446146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231812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36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01371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152797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701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8993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4170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33124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807195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07805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1129268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4938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6808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958344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="0" i="0" dirty="0">
              <a:solidFill>
                <a:srgbClr val="ECECEC"/>
              </a:solidFill>
              <a:effectLst/>
              <a:highlight>
                <a:srgbClr val="212121"/>
              </a:highlight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1054144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="0" i="0" dirty="0">
              <a:solidFill>
                <a:srgbClr val="ECECEC"/>
              </a:solidFill>
              <a:effectLst/>
              <a:highlight>
                <a:srgbClr val="212121"/>
              </a:highlight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2874906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4675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7815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538012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501922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047408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411613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06979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57975" y="298450"/>
            <a:ext cx="2079625" cy="635635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19100" y="298450"/>
            <a:ext cx="6086475" cy="635635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20249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90169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289061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19100" y="1587500"/>
            <a:ext cx="408305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54550" y="1587500"/>
            <a:ext cx="408305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07187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4712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57011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029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118482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680270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298450"/>
            <a:ext cx="82804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1587500"/>
            <a:ext cx="83185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3663" y="6519863"/>
            <a:ext cx="307975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ko-KR" sz="1400" b="0">
                <a:ea typeface="굴림" panose="020B0600000101010101" pitchFamily="50" charset="-127"/>
              </a:rPr>
              <a:t> </a:t>
            </a:r>
            <a:fld id="{E4B1060E-3622-4921-AFBD-4294A2B20CCE}" type="slidenum">
              <a:rPr lang="en-US" altLang="ko-KR" sz="1400" b="0">
                <a:ea typeface="굴림" panose="020B0600000101010101" pitchFamily="50" charset="-127"/>
              </a:rPr>
              <a:pPr algn="l"/>
              <a:t>‹#›</a:t>
            </a:fld>
            <a:endParaRPr lang="en-US" altLang="ko-KR" sz="1400" b="0">
              <a:ea typeface="굴림" panose="020B0600000101010101" pitchFamily="50" charset="-127"/>
            </a:endParaRPr>
          </a:p>
        </p:txBody>
      </p:sp>
      <p:pic>
        <p:nvPicPr>
          <p:cNvPr id="1030" name="Picture 12" descr="KAIST-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6437313"/>
            <a:ext cx="1219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419100" y="1250950"/>
            <a:ext cx="8305800" cy="96838"/>
          </a:xfrm>
          <a:prstGeom prst="rect">
            <a:avLst/>
          </a:prstGeom>
          <a:gradFill flip="none" rotWithShape="1">
            <a:gsLst>
              <a:gs pos="21000">
                <a:srgbClr val="0A64A8"/>
              </a:gs>
              <a:gs pos="0">
                <a:srgbClr val="004187"/>
              </a:gs>
              <a:gs pos="96000">
                <a:srgbClr val="1487C8"/>
              </a:gs>
            </a:gsLst>
            <a:lin ang="2700000" scaled="1"/>
            <a:tileRect/>
          </a:gradFill>
          <a:ln>
            <a:noFill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5pPr>
      <a:lvl6pPr marL="4572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6pPr>
      <a:lvl7pPr marL="9144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7pPr>
      <a:lvl8pPr marL="13716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8pPr>
      <a:lvl9pPr marL="18288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9pPr>
    </p:titleStyle>
    <p:bodyStyle>
      <a:lvl1pPr marL="292100" indent="-292100" algn="l" rtl="0" eaLnBrk="0" fontAlgn="base" hangingPunct="0">
        <a:lnSpc>
          <a:spcPts val="2700"/>
        </a:lnSpc>
        <a:spcBef>
          <a:spcPts val="60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lnSpc>
          <a:spcPts val="2700"/>
        </a:lnSpc>
        <a:spcBef>
          <a:spcPct val="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400" b="1">
          <a:solidFill>
            <a:schemeClr val="tx1"/>
          </a:solidFill>
          <a:latin typeface="+mn-lt"/>
        </a:defRPr>
      </a:lvl2pPr>
      <a:lvl3pPr marL="914400" algn="l" rtl="0" eaLnBrk="0" fontAlgn="base" hangingPunct="0">
        <a:lnSpc>
          <a:spcPts val="2700"/>
        </a:lnSpc>
        <a:spcBef>
          <a:spcPct val="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0"/>
          <p:cNvSpPr>
            <a:spLocks noChangeArrowheads="1"/>
          </p:cNvSpPr>
          <p:nvPr/>
        </p:nvSpPr>
        <p:spPr bwMode="auto">
          <a:xfrm>
            <a:off x="0" y="877888"/>
            <a:ext cx="91440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4200"/>
              </a:lnSpc>
            </a:pPr>
            <a:r>
              <a:rPr lang="en-US" altLang="ko-KR" sz="3600" dirty="0">
                <a:solidFill>
                  <a:srgbClr val="0000FF"/>
                </a:solidFill>
                <a:ea typeface="굴림" panose="020B0600000101010101" pitchFamily="50" charset="-127"/>
              </a:rPr>
              <a:t>Localizing Objects with Self-Supervised Transformers and no Labels</a:t>
            </a:r>
          </a:p>
          <a:p>
            <a:pPr>
              <a:lnSpc>
                <a:spcPts val="4200"/>
              </a:lnSpc>
            </a:pPr>
            <a:r>
              <a:rPr lang="en-US" altLang="ko-KR" sz="4000" dirty="0">
                <a:solidFill>
                  <a:srgbClr val="0000FF"/>
                </a:solidFill>
                <a:ea typeface="굴림" panose="020B0600000101010101" pitchFamily="50" charset="-127"/>
              </a:rPr>
              <a:t>(BMVC 2021)</a:t>
            </a:r>
          </a:p>
        </p:txBody>
      </p:sp>
      <p:sp>
        <p:nvSpPr>
          <p:cNvPr id="2052" name="Text Box 14"/>
          <p:cNvSpPr txBox="1">
            <a:spLocks noChangeArrowheads="1"/>
          </p:cNvSpPr>
          <p:nvPr/>
        </p:nvSpPr>
        <p:spPr bwMode="auto">
          <a:xfrm>
            <a:off x="496888" y="3679825"/>
            <a:ext cx="8153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000"/>
              </a:lnSpc>
              <a:spcBef>
                <a:spcPct val="50000"/>
              </a:spcBef>
            </a:pPr>
            <a:r>
              <a:rPr lang="en-US" altLang="ko-KR" sz="3200" dirty="0">
                <a:solidFill>
                  <a:srgbClr val="EA8B00"/>
                </a:solidFill>
                <a:ea typeface="굴림" panose="020B0600000101010101" pitchFamily="50" charset="-127"/>
              </a:rPr>
              <a:t>Jinhwan Seo</a:t>
            </a:r>
          </a:p>
          <a:p>
            <a:pPr>
              <a:lnSpc>
                <a:spcPts val="2000"/>
              </a:lnSpc>
              <a:spcBef>
                <a:spcPct val="50000"/>
              </a:spcBef>
            </a:pPr>
            <a:r>
              <a:rPr lang="en-US" altLang="ko-KR" sz="3200" dirty="0">
                <a:solidFill>
                  <a:srgbClr val="EA8B00"/>
                </a:solidFill>
                <a:ea typeface="굴림" panose="020B0600000101010101" pitchFamily="50" charset="-127"/>
              </a:rPr>
              <a:t>(</a:t>
            </a:r>
            <a:r>
              <a:rPr lang="ko-KR" altLang="en-US" sz="3200" dirty="0">
                <a:solidFill>
                  <a:srgbClr val="EA8B00"/>
                </a:solidFill>
                <a:ea typeface="굴림" panose="020B0600000101010101" pitchFamily="50" charset="-127"/>
              </a:rPr>
              <a:t>서진환</a:t>
            </a:r>
            <a:r>
              <a:rPr lang="en-US" altLang="ko-KR" sz="3200" dirty="0">
                <a:solidFill>
                  <a:srgbClr val="EA8B00"/>
                </a:solidFill>
                <a:ea typeface="굴림" panose="020B0600000101010101" pitchFamily="50" charset="-127"/>
              </a:rPr>
              <a:t>)</a:t>
            </a:r>
          </a:p>
        </p:txBody>
      </p:sp>
      <p:pic>
        <p:nvPicPr>
          <p:cNvPr id="2054" name="Picture 28" descr="KAIST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6113463"/>
            <a:ext cx="19272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 Box 29"/>
          <p:cNvSpPr txBox="1">
            <a:spLocks noChangeArrowheads="1"/>
          </p:cNvSpPr>
          <p:nvPr/>
        </p:nvSpPr>
        <p:spPr bwMode="auto">
          <a:xfrm>
            <a:off x="3582418" y="4968875"/>
            <a:ext cx="1726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ko-KR" dirty="0">
                <a:ea typeface="굴림" panose="020B0600000101010101" pitchFamily="50" charset="-127"/>
              </a:rPr>
              <a:t>2024/05/22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92075" y="766763"/>
            <a:ext cx="8942388" cy="96837"/>
          </a:xfrm>
          <a:prstGeom prst="rect">
            <a:avLst/>
          </a:prstGeom>
          <a:gradFill rotWithShape="1">
            <a:gsLst>
              <a:gs pos="0">
                <a:srgbClr val="004187"/>
              </a:gs>
              <a:gs pos="21001">
                <a:srgbClr val="0A64A8"/>
              </a:gs>
              <a:gs pos="96001">
                <a:srgbClr val="1487C8"/>
              </a:gs>
              <a:gs pos="100000">
                <a:srgbClr val="1487C8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ko-KR" altLang="en-US" sz="2400">
              <a:latin typeface="Arial" panose="020B0604020202020204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00013" y="2857500"/>
            <a:ext cx="8943975" cy="96838"/>
          </a:xfrm>
          <a:prstGeom prst="rect">
            <a:avLst/>
          </a:prstGeom>
          <a:gradFill rotWithShape="1">
            <a:gsLst>
              <a:gs pos="0">
                <a:srgbClr val="004187"/>
              </a:gs>
              <a:gs pos="21001">
                <a:srgbClr val="0A64A8"/>
              </a:gs>
              <a:gs pos="96001">
                <a:srgbClr val="1487C8"/>
              </a:gs>
              <a:gs pos="100000">
                <a:srgbClr val="1487C8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ko-KR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1483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Method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7">
                <a:extLst>
                  <a:ext uri="{FF2B5EF4-FFF2-40B4-BE49-F238E27FC236}">
                    <a16:creationId xmlns:a16="http://schemas.microsoft.com/office/drawing/2014/main" id="{B3CA7F5A-CB6D-9D90-D480-C5E2870796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9100" y="1543166"/>
                <a:ext cx="8280400" cy="49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/>
                <a:r>
                  <a:rPr lang="en-US" altLang="ko-KR" dirty="0">
                    <a:ea typeface="굴림" panose="020B0600000101010101" pitchFamily="50" charset="-127"/>
                  </a:rPr>
                  <a:t>Step 1: </a:t>
                </a:r>
                <a:r>
                  <a:rPr lang="en-US" altLang="ko-KR" sz="2400" dirty="0">
                    <a:ea typeface="굴림" panose="020B0600000101010101" pitchFamily="50" charset="-127"/>
                  </a:rPr>
                  <a:t>Calculate degree for 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400" i="1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</m:ctrlPr>
                      </m:sSupPr>
                      <m:e>
                        <m:r>
                          <a:rPr lang="en-US" altLang="ko-KR" sz="2400" i="1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𝑵</m:t>
                        </m:r>
                      </m:e>
                      <m:sup/>
                    </m:sSup>
                  </m:oMath>
                </a14:m>
                <a:r>
                  <a:rPr lang="en-US" altLang="ko-KR" sz="2400" dirty="0"/>
                  <a:t> nodes (N = H*W)</a:t>
                </a:r>
                <a:endParaRPr lang="ko-KR" altLang="en-US" dirty="0">
                  <a:ea typeface="굴림" panose="020B0600000101010101" pitchFamily="50" charset="-127"/>
                </a:endParaRPr>
              </a:p>
            </p:txBody>
          </p:sp>
        </mc:Choice>
        <mc:Fallback xmlns="">
          <p:sp>
            <p:nvSpPr>
              <p:cNvPr id="4" name="TextBox 7">
                <a:extLst>
                  <a:ext uri="{FF2B5EF4-FFF2-40B4-BE49-F238E27FC236}">
                    <a16:creationId xmlns:a16="http://schemas.microsoft.com/office/drawing/2014/main" id="{B3CA7F5A-CB6D-9D90-D480-C5E287079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100" y="1543166"/>
                <a:ext cx="8280400" cy="493277"/>
              </a:xfrm>
              <a:prstGeom prst="rect">
                <a:avLst/>
              </a:prstGeom>
              <a:blipFill>
                <a:blip r:embed="rId3"/>
                <a:stretch>
                  <a:fillRect l="-1178" t="-2469" b="-283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059">
            <a:extLst>
              <a:ext uri="{FF2B5EF4-FFF2-40B4-BE49-F238E27FC236}">
                <a16:creationId xmlns:a16="http://schemas.microsoft.com/office/drawing/2014/main" id="{05AB93E7-3CB0-5DA9-8DB1-EE65BB62EE4D}"/>
              </a:ext>
            </a:extLst>
          </p:cNvPr>
          <p:cNvGrpSpPr/>
          <p:nvPr/>
        </p:nvGrpSpPr>
        <p:grpSpPr>
          <a:xfrm>
            <a:off x="4772022" y="2562855"/>
            <a:ext cx="864761" cy="840965"/>
            <a:chOff x="5889823" y="2465311"/>
            <a:chExt cx="864761" cy="840965"/>
          </a:xfrm>
        </p:grpSpPr>
        <p:sp>
          <p:nvSpPr>
            <p:cNvPr id="5" name="정육면체 159">
              <a:extLst>
                <a:ext uri="{FF2B5EF4-FFF2-40B4-BE49-F238E27FC236}">
                  <a16:creationId xmlns:a16="http://schemas.microsoft.com/office/drawing/2014/main" id="{FB6FB39C-F8DF-92D8-DB3A-CAE001F85E54}"/>
                </a:ext>
              </a:extLst>
            </p:cNvPr>
            <p:cNvSpPr/>
            <p:nvPr/>
          </p:nvSpPr>
          <p:spPr>
            <a:xfrm>
              <a:off x="5890923" y="2874276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정육면체 159">
              <a:extLst>
                <a:ext uri="{FF2B5EF4-FFF2-40B4-BE49-F238E27FC236}">
                  <a16:creationId xmlns:a16="http://schemas.microsoft.com/office/drawing/2014/main" id="{540662D9-19D4-3818-88A6-B3620C4461BA}"/>
                </a:ext>
              </a:extLst>
            </p:cNvPr>
            <p:cNvSpPr/>
            <p:nvPr/>
          </p:nvSpPr>
          <p:spPr>
            <a:xfrm>
              <a:off x="6036745" y="2874275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정육면체 159">
              <a:extLst>
                <a:ext uri="{FF2B5EF4-FFF2-40B4-BE49-F238E27FC236}">
                  <a16:creationId xmlns:a16="http://schemas.microsoft.com/office/drawing/2014/main" id="{C8754C74-0E09-6B81-57E2-DA820B101B43}"/>
                </a:ext>
              </a:extLst>
            </p:cNvPr>
            <p:cNvSpPr/>
            <p:nvPr/>
          </p:nvSpPr>
          <p:spPr>
            <a:xfrm>
              <a:off x="6177590" y="287427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정육면체 159">
              <a:extLst>
                <a:ext uri="{FF2B5EF4-FFF2-40B4-BE49-F238E27FC236}">
                  <a16:creationId xmlns:a16="http://schemas.microsoft.com/office/drawing/2014/main" id="{C7EA04FC-8B74-AA76-E04C-9185FF1C0327}"/>
                </a:ext>
              </a:extLst>
            </p:cNvPr>
            <p:cNvSpPr/>
            <p:nvPr/>
          </p:nvSpPr>
          <p:spPr>
            <a:xfrm>
              <a:off x="6322584" y="2874273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정육면체 159">
              <a:extLst>
                <a:ext uri="{FF2B5EF4-FFF2-40B4-BE49-F238E27FC236}">
                  <a16:creationId xmlns:a16="http://schemas.microsoft.com/office/drawing/2014/main" id="{D8FCFFC8-167A-8D5C-5840-D4D1A5247A66}"/>
                </a:ext>
              </a:extLst>
            </p:cNvPr>
            <p:cNvSpPr/>
            <p:nvPr/>
          </p:nvSpPr>
          <p:spPr>
            <a:xfrm>
              <a:off x="5890921" y="273612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정육면체 159">
              <a:extLst>
                <a:ext uri="{FF2B5EF4-FFF2-40B4-BE49-F238E27FC236}">
                  <a16:creationId xmlns:a16="http://schemas.microsoft.com/office/drawing/2014/main" id="{6D82F2AA-C215-D428-BB44-9CB195D8EF72}"/>
                </a:ext>
              </a:extLst>
            </p:cNvPr>
            <p:cNvSpPr/>
            <p:nvPr/>
          </p:nvSpPr>
          <p:spPr>
            <a:xfrm>
              <a:off x="6036743" y="2736123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정육면체 159">
              <a:extLst>
                <a:ext uri="{FF2B5EF4-FFF2-40B4-BE49-F238E27FC236}">
                  <a16:creationId xmlns:a16="http://schemas.microsoft.com/office/drawing/2014/main" id="{4EF38052-E177-724A-D4A2-3D58A76A10D3}"/>
                </a:ext>
              </a:extLst>
            </p:cNvPr>
            <p:cNvSpPr/>
            <p:nvPr/>
          </p:nvSpPr>
          <p:spPr>
            <a:xfrm>
              <a:off x="6177588" y="2736122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정육면체 159">
              <a:extLst>
                <a:ext uri="{FF2B5EF4-FFF2-40B4-BE49-F238E27FC236}">
                  <a16:creationId xmlns:a16="http://schemas.microsoft.com/office/drawing/2014/main" id="{E37ABE3C-D2D6-3D16-A34F-6E37F156733F}"/>
                </a:ext>
              </a:extLst>
            </p:cNvPr>
            <p:cNvSpPr/>
            <p:nvPr/>
          </p:nvSpPr>
          <p:spPr>
            <a:xfrm>
              <a:off x="6322582" y="2736121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정육면체 159">
              <a:extLst>
                <a:ext uri="{FF2B5EF4-FFF2-40B4-BE49-F238E27FC236}">
                  <a16:creationId xmlns:a16="http://schemas.microsoft.com/office/drawing/2014/main" id="{99F845EE-564C-56DE-D1FB-B69F95BD3E3C}"/>
                </a:ext>
              </a:extLst>
            </p:cNvPr>
            <p:cNvSpPr/>
            <p:nvPr/>
          </p:nvSpPr>
          <p:spPr>
            <a:xfrm>
              <a:off x="5890919" y="2597980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정육면체 159">
              <a:extLst>
                <a:ext uri="{FF2B5EF4-FFF2-40B4-BE49-F238E27FC236}">
                  <a16:creationId xmlns:a16="http://schemas.microsoft.com/office/drawing/2014/main" id="{FEF9CDB5-E2CC-288E-1226-E828D2D2DB1F}"/>
                </a:ext>
              </a:extLst>
            </p:cNvPr>
            <p:cNvSpPr/>
            <p:nvPr/>
          </p:nvSpPr>
          <p:spPr>
            <a:xfrm>
              <a:off x="6036741" y="2597979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정육면체 159">
              <a:extLst>
                <a:ext uri="{FF2B5EF4-FFF2-40B4-BE49-F238E27FC236}">
                  <a16:creationId xmlns:a16="http://schemas.microsoft.com/office/drawing/2014/main" id="{53F8B54F-DE57-517D-2D34-2BA3795FE6E4}"/>
                </a:ext>
              </a:extLst>
            </p:cNvPr>
            <p:cNvSpPr/>
            <p:nvPr/>
          </p:nvSpPr>
          <p:spPr>
            <a:xfrm>
              <a:off x="6177586" y="2597978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정육면체 159">
              <a:extLst>
                <a:ext uri="{FF2B5EF4-FFF2-40B4-BE49-F238E27FC236}">
                  <a16:creationId xmlns:a16="http://schemas.microsoft.com/office/drawing/2014/main" id="{F0A691DC-2E38-7F36-41F4-214F795FC9D9}"/>
                </a:ext>
              </a:extLst>
            </p:cNvPr>
            <p:cNvSpPr/>
            <p:nvPr/>
          </p:nvSpPr>
          <p:spPr>
            <a:xfrm>
              <a:off x="6322580" y="2597977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정육면체 159">
              <a:extLst>
                <a:ext uri="{FF2B5EF4-FFF2-40B4-BE49-F238E27FC236}">
                  <a16:creationId xmlns:a16="http://schemas.microsoft.com/office/drawing/2014/main" id="{B5545D2E-A1DF-4721-097A-64650A1DC964}"/>
                </a:ext>
              </a:extLst>
            </p:cNvPr>
            <p:cNvSpPr/>
            <p:nvPr/>
          </p:nvSpPr>
          <p:spPr>
            <a:xfrm>
              <a:off x="5889823" y="246531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정육면체 159">
              <a:extLst>
                <a:ext uri="{FF2B5EF4-FFF2-40B4-BE49-F238E27FC236}">
                  <a16:creationId xmlns:a16="http://schemas.microsoft.com/office/drawing/2014/main" id="{9C5C91EB-7BC1-024C-9CE6-2414F3A07EB5}"/>
                </a:ext>
              </a:extLst>
            </p:cNvPr>
            <p:cNvSpPr/>
            <p:nvPr/>
          </p:nvSpPr>
          <p:spPr>
            <a:xfrm>
              <a:off x="6035645" y="2465313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정육면체 159">
              <a:extLst>
                <a:ext uri="{FF2B5EF4-FFF2-40B4-BE49-F238E27FC236}">
                  <a16:creationId xmlns:a16="http://schemas.microsoft.com/office/drawing/2014/main" id="{BB5AB8A2-EF57-564E-CA5D-0EA38A6EB025}"/>
                </a:ext>
              </a:extLst>
            </p:cNvPr>
            <p:cNvSpPr/>
            <p:nvPr/>
          </p:nvSpPr>
          <p:spPr>
            <a:xfrm>
              <a:off x="6176490" y="2465312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정육면체 159">
              <a:extLst>
                <a:ext uri="{FF2B5EF4-FFF2-40B4-BE49-F238E27FC236}">
                  <a16:creationId xmlns:a16="http://schemas.microsoft.com/office/drawing/2014/main" id="{2F06E367-D090-7C2D-D012-BF7A3A73058B}"/>
                </a:ext>
              </a:extLst>
            </p:cNvPr>
            <p:cNvSpPr/>
            <p:nvPr/>
          </p:nvSpPr>
          <p:spPr>
            <a:xfrm>
              <a:off x="6321484" y="2465311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8D062CC-4839-B34F-013B-38CD72206B8F}"/>
              </a:ext>
            </a:extLst>
          </p:cNvPr>
          <p:cNvSpPr txBox="1"/>
          <p:nvPr/>
        </p:nvSpPr>
        <p:spPr>
          <a:xfrm>
            <a:off x="4353304" y="3612310"/>
            <a:ext cx="15602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ea typeface="굴림" panose="020B0600000101010101" pitchFamily="50" charset="-127"/>
              </a:rPr>
              <a:t>(H, W, D)</a:t>
            </a:r>
          </a:p>
        </p:txBody>
      </p:sp>
      <p:sp>
        <p:nvSpPr>
          <p:cNvPr id="3108" name="Trapezoid 3107">
            <a:extLst>
              <a:ext uri="{FF2B5EF4-FFF2-40B4-BE49-F238E27FC236}">
                <a16:creationId xmlns:a16="http://schemas.microsoft.com/office/drawing/2014/main" id="{83AA46EA-2CE5-0D31-3A8A-EB94BFFF7E57}"/>
              </a:ext>
            </a:extLst>
          </p:cNvPr>
          <p:cNvSpPr/>
          <p:nvPr/>
        </p:nvSpPr>
        <p:spPr bwMode="auto">
          <a:xfrm rot="5400000">
            <a:off x="3095927" y="2791129"/>
            <a:ext cx="1110972" cy="492919"/>
          </a:xfrm>
          <a:prstGeom prst="trapezoid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dirty="0">
                <a:latin typeface="Arial" charset="0"/>
              </a:rPr>
              <a:t>DINO</a:t>
            </a:r>
            <a:endParaRPr kumimoji="0" lang="ko-KR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15" name="그림 2">
            <a:extLst>
              <a:ext uri="{FF2B5EF4-FFF2-40B4-BE49-F238E27FC236}">
                <a16:creationId xmlns:a16="http://schemas.microsoft.com/office/drawing/2014/main" id="{EDD60C23-CA86-FB52-B7C9-B50438D72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2146146"/>
            <a:ext cx="2403779" cy="1800000"/>
          </a:xfrm>
          <a:prstGeom prst="rect">
            <a:avLst/>
          </a:prstGeom>
        </p:spPr>
      </p:pic>
      <p:cxnSp>
        <p:nvCxnSpPr>
          <p:cNvPr id="3117" name="Straight Arrow Connector 3116">
            <a:extLst>
              <a:ext uri="{FF2B5EF4-FFF2-40B4-BE49-F238E27FC236}">
                <a16:creationId xmlns:a16="http://schemas.microsoft.com/office/drawing/2014/main" id="{ECFFAC20-75B3-66AF-B8D3-DDD1EE678699}"/>
              </a:ext>
            </a:extLst>
          </p:cNvPr>
          <p:cNvCxnSpPr>
            <a:stCxn id="3115" idx="3"/>
            <a:endCxn id="3108" idx="2"/>
          </p:cNvCxnSpPr>
          <p:nvPr/>
        </p:nvCxnSpPr>
        <p:spPr bwMode="auto">
          <a:xfrm flipV="1">
            <a:off x="2822879" y="3037589"/>
            <a:ext cx="582075" cy="855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24" name="정육면체 159">
            <a:extLst>
              <a:ext uri="{FF2B5EF4-FFF2-40B4-BE49-F238E27FC236}">
                <a16:creationId xmlns:a16="http://schemas.microsoft.com/office/drawing/2014/main" id="{51F0565A-DDBB-74CB-3A56-ADD58969DF18}"/>
              </a:ext>
            </a:extLst>
          </p:cNvPr>
          <p:cNvSpPr/>
          <p:nvPr/>
        </p:nvSpPr>
        <p:spPr>
          <a:xfrm>
            <a:off x="7525946" y="2790394"/>
            <a:ext cx="432000" cy="432000"/>
          </a:xfrm>
          <a:prstGeom prst="cube">
            <a:avLst>
              <a:gd name="adj" fmla="val 68030"/>
            </a:avLst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15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25" name="정육면체 159">
            <a:extLst>
              <a:ext uri="{FF2B5EF4-FFF2-40B4-BE49-F238E27FC236}">
                <a16:creationId xmlns:a16="http://schemas.microsoft.com/office/drawing/2014/main" id="{D00D8B02-55DC-6839-5136-A3B05D8CB458}"/>
              </a:ext>
            </a:extLst>
          </p:cNvPr>
          <p:cNvSpPr/>
          <p:nvPr/>
        </p:nvSpPr>
        <p:spPr>
          <a:xfrm>
            <a:off x="7671768" y="2790393"/>
            <a:ext cx="432000" cy="432000"/>
          </a:xfrm>
          <a:prstGeom prst="cube">
            <a:avLst>
              <a:gd name="adj" fmla="val 68030"/>
            </a:avLst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15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26" name="정육면체 159">
            <a:extLst>
              <a:ext uri="{FF2B5EF4-FFF2-40B4-BE49-F238E27FC236}">
                <a16:creationId xmlns:a16="http://schemas.microsoft.com/office/drawing/2014/main" id="{09D57556-D810-ECEE-2C7F-90D2A2F5C26A}"/>
              </a:ext>
            </a:extLst>
          </p:cNvPr>
          <p:cNvSpPr/>
          <p:nvPr/>
        </p:nvSpPr>
        <p:spPr>
          <a:xfrm>
            <a:off x="7812613" y="2790392"/>
            <a:ext cx="432000" cy="432000"/>
          </a:xfrm>
          <a:prstGeom prst="cube">
            <a:avLst>
              <a:gd name="adj" fmla="val 68030"/>
            </a:avLst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15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27" name="정육면체 159">
            <a:extLst>
              <a:ext uri="{FF2B5EF4-FFF2-40B4-BE49-F238E27FC236}">
                <a16:creationId xmlns:a16="http://schemas.microsoft.com/office/drawing/2014/main" id="{AE2E38C1-9226-C3AD-7519-F59AA34DDC33}"/>
              </a:ext>
            </a:extLst>
          </p:cNvPr>
          <p:cNvSpPr/>
          <p:nvPr/>
        </p:nvSpPr>
        <p:spPr>
          <a:xfrm>
            <a:off x="7957607" y="2790391"/>
            <a:ext cx="432000" cy="432000"/>
          </a:xfrm>
          <a:prstGeom prst="cube">
            <a:avLst>
              <a:gd name="adj" fmla="val 68030"/>
            </a:avLst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15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36" name="정육면체 159">
            <a:extLst>
              <a:ext uri="{FF2B5EF4-FFF2-40B4-BE49-F238E27FC236}">
                <a16:creationId xmlns:a16="http://schemas.microsoft.com/office/drawing/2014/main" id="{82390AAF-8870-64FF-4819-120E4F15CDD0}"/>
              </a:ext>
            </a:extLst>
          </p:cNvPr>
          <p:cNvSpPr/>
          <p:nvPr/>
        </p:nvSpPr>
        <p:spPr>
          <a:xfrm>
            <a:off x="6510124" y="2790167"/>
            <a:ext cx="432000" cy="432000"/>
          </a:xfrm>
          <a:prstGeom prst="cube">
            <a:avLst>
              <a:gd name="adj" fmla="val 68030"/>
            </a:avLst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15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37" name="정육면체 159">
            <a:extLst>
              <a:ext uri="{FF2B5EF4-FFF2-40B4-BE49-F238E27FC236}">
                <a16:creationId xmlns:a16="http://schemas.microsoft.com/office/drawing/2014/main" id="{8A01262C-5DFE-7058-C10E-D7BB5A7DEB6F}"/>
              </a:ext>
            </a:extLst>
          </p:cNvPr>
          <p:cNvSpPr/>
          <p:nvPr/>
        </p:nvSpPr>
        <p:spPr>
          <a:xfrm>
            <a:off x="6655946" y="2790166"/>
            <a:ext cx="432000" cy="432000"/>
          </a:xfrm>
          <a:prstGeom prst="cube">
            <a:avLst>
              <a:gd name="adj" fmla="val 68030"/>
            </a:avLst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15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38" name="정육면체 159">
            <a:extLst>
              <a:ext uri="{FF2B5EF4-FFF2-40B4-BE49-F238E27FC236}">
                <a16:creationId xmlns:a16="http://schemas.microsoft.com/office/drawing/2014/main" id="{134FDFEC-0A76-AD11-8628-68EDBF1B82D9}"/>
              </a:ext>
            </a:extLst>
          </p:cNvPr>
          <p:cNvSpPr/>
          <p:nvPr/>
        </p:nvSpPr>
        <p:spPr>
          <a:xfrm>
            <a:off x="6796791" y="2790165"/>
            <a:ext cx="432000" cy="432000"/>
          </a:xfrm>
          <a:prstGeom prst="cube">
            <a:avLst>
              <a:gd name="adj" fmla="val 68030"/>
            </a:avLst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15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40" name="TextBox 3139">
            <a:extLst>
              <a:ext uri="{FF2B5EF4-FFF2-40B4-BE49-F238E27FC236}">
                <a16:creationId xmlns:a16="http://schemas.microsoft.com/office/drawing/2014/main" id="{D6377A34-01D4-5841-D519-F1F165C048B7}"/>
              </a:ext>
            </a:extLst>
          </p:cNvPr>
          <p:cNvSpPr txBox="1"/>
          <p:nvPr/>
        </p:nvSpPr>
        <p:spPr>
          <a:xfrm rot="10800000">
            <a:off x="7126250" y="3029097"/>
            <a:ext cx="3183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ea typeface="굴림" panose="020B0600000101010101" pitchFamily="50" charset="-127"/>
              </a:rPr>
              <a:t>…</a:t>
            </a:r>
            <a:endParaRPr lang="ko-KR" altLang="en-US" sz="1600" dirty="0"/>
          </a:p>
        </p:txBody>
      </p:sp>
      <p:cxnSp>
        <p:nvCxnSpPr>
          <p:cNvPr id="3142" name="Straight Arrow Connector 3141">
            <a:extLst>
              <a:ext uri="{FF2B5EF4-FFF2-40B4-BE49-F238E27FC236}">
                <a16:creationId xmlns:a16="http://schemas.microsoft.com/office/drawing/2014/main" id="{CBBB337F-7542-9C07-EEB8-898DA8DDF55D}"/>
              </a:ext>
            </a:extLst>
          </p:cNvPr>
          <p:cNvCxnSpPr>
            <a:cxnSpLocks/>
          </p:cNvCxnSpPr>
          <p:nvPr/>
        </p:nvCxnSpPr>
        <p:spPr bwMode="auto">
          <a:xfrm flipV="1">
            <a:off x="5733988" y="3046145"/>
            <a:ext cx="731103" cy="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43" name="Straight Arrow Connector 3142">
            <a:extLst>
              <a:ext uri="{FF2B5EF4-FFF2-40B4-BE49-F238E27FC236}">
                <a16:creationId xmlns:a16="http://schemas.microsoft.com/office/drawing/2014/main" id="{5F57C043-654F-B14B-6AE5-D83CD4E14C66}"/>
              </a:ext>
            </a:extLst>
          </p:cNvPr>
          <p:cNvCxnSpPr>
            <a:cxnSpLocks/>
            <a:stCxn id="3108" idx="0"/>
          </p:cNvCxnSpPr>
          <p:nvPr/>
        </p:nvCxnSpPr>
        <p:spPr bwMode="auto">
          <a:xfrm flipV="1">
            <a:off x="3897873" y="3037588"/>
            <a:ext cx="836941" cy="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49" name="TextBox 3148">
            <a:extLst>
              <a:ext uri="{FF2B5EF4-FFF2-40B4-BE49-F238E27FC236}">
                <a16:creationId xmlns:a16="http://schemas.microsoft.com/office/drawing/2014/main" id="{3A2515F1-304B-63D2-0086-32DACBC73BD7}"/>
              </a:ext>
            </a:extLst>
          </p:cNvPr>
          <p:cNvSpPr txBox="1"/>
          <p:nvPr/>
        </p:nvSpPr>
        <p:spPr>
          <a:xfrm>
            <a:off x="5662014" y="2699035"/>
            <a:ext cx="8663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b="0" dirty="0"/>
              <a:t>flat</a:t>
            </a:r>
            <a:endParaRPr lang="ko-KR" altLang="en-US" sz="1600" b="0" dirty="0"/>
          </a:p>
        </p:txBody>
      </p:sp>
      <p:grpSp>
        <p:nvGrpSpPr>
          <p:cNvPr id="3219" name="Group 3218">
            <a:extLst>
              <a:ext uri="{FF2B5EF4-FFF2-40B4-BE49-F238E27FC236}">
                <a16:creationId xmlns:a16="http://schemas.microsoft.com/office/drawing/2014/main" id="{03047C57-3DB6-41E9-5EF8-667B97A24DC4}"/>
              </a:ext>
            </a:extLst>
          </p:cNvPr>
          <p:cNvGrpSpPr/>
          <p:nvPr/>
        </p:nvGrpSpPr>
        <p:grpSpPr>
          <a:xfrm rot="16200000" flipV="1">
            <a:off x="681247" y="5606346"/>
            <a:ext cx="1879483" cy="577486"/>
            <a:chOff x="1301767" y="5098606"/>
            <a:chExt cx="1879483" cy="577486"/>
          </a:xfrm>
        </p:grpSpPr>
        <p:sp>
          <p:nvSpPr>
            <p:cNvPr id="3211" name="정육면체 159">
              <a:extLst>
                <a:ext uri="{FF2B5EF4-FFF2-40B4-BE49-F238E27FC236}">
                  <a16:creationId xmlns:a16="http://schemas.microsoft.com/office/drawing/2014/main" id="{F7A0D4D7-EB32-1C9C-5847-76B151E7201B}"/>
                </a:ext>
              </a:extLst>
            </p:cNvPr>
            <p:cNvSpPr/>
            <p:nvPr/>
          </p:nvSpPr>
          <p:spPr>
            <a:xfrm>
              <a:off x="2317589" y="5098835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12" name="정육면체 159">
              <a:extLst>
                <a:ext uri="{FF2B5EF4-FFF2-40B4-BE49-F238E27FC236}">
                  <a16:creationId xmlns:a16="http://schemas.microsoft.com/office/drawing/2014/main" id="{501F373E-5615-F19D-A707-8E0F2969CFDB}"/>
                </a:ext>
              </a:extLst>
            </p:cNvPr>
            <p:cNvSpPr/>
            <p:nvPr/>
          </p:nvSpPr>
          <p:spPr>
            <a:xfrm>
              <a:off x="2463411" y="509883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13" name="정육면체 159">
              <a:extLst>
                <a:ext uri="{FF2B5EF4-FFF2-40B4-BE49-F238E27FC236}">
                  <a16:creationId xmlns:a16="http://schemas.microsoft.com/office/drawing/2014/main" id="{4CC3AD18-9BC9-9A84-E7B8-F98A4A61C67E}"/>
                </a:ext>
              </a:extLst>
            </p:cNvPr>
            <p:cNvSpPr/>
            <p:nvPr/>
          </p:nvSpPr>
          <p:spPr>
            <a:xfrm>
              <a:off x="2604256" y="5098833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14" name="정육면체 159">
              <a:extLst>
                <a:ext uri="{FF2B5EF4-FFF2-40B4-BE49-F238E27FC236}">
                  <a16:creationId xmlns:a16="http://schemas.microsoft.com/office/drawing/2014/main" id="{226C8742-048A-9F19-2113-67FF7EF83A05}"/>
                </a:ext>
              </a:extLst>
            </p:cNvPr>
            <p:cNvSpPr/>
            <p:nvPr/>
          </p:nvSpPr>
          <p:spPr>
            <a:xfrm>
              <a:off x="2749250" y="5098832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15" name="정육면체 159">
              <a:extLst>
                <a:ext uri="{FF2B5EF4-FFF2-40B4-BE49-F238E27FC236}">
                  <a16:creationId xmlns:a16="http://schemas.microsoft.com/office/drawing/2014/main" id="{5906AE71-3FEF-A939-89C8-E26C2C8DB6A5}"/>
                </a:ext>
              </a:extLst>
            </p:cNvPr>
            <p:cNvSpPr/>
            <p:nvPr/>
          </p:nvSpPr>
          <p:spPr>
            <a:xfrm>
              <a:off x="1301767" y="5098608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16" name="정육면체 159">
              <a:extLst>
                <a:ext uri="{FF2B5EF4-FFF2-40B4-BE49-F238E27FC236}">
                  <a16:creationId xmlns:a16="http://schemas.microsoft.com/office/drawing/2014/main" id="{BFE94E82-8D6C-9A38-27AE-CDC121566EFE}"/>
                </a:ext>
              </a:extLst>
            </p:cNvPr>
            <p:cNvSpPr/>
            <p:nvPr/>
          </p:nvSpPr>
          <p:spPr>
            <a:xfrm>
              <a:off x="1447589" y="5098607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17" name="정육면체 159">
              <a:extLst>
                <a:ext uri="{FF2B5EF4-FFF2-40B4-BE49-F238E27FC236}">
                  <a16:creationId xmlns:a16="http://schemas.microsoft.com/office/drawing/2014/main" id="{A5A90132-54E8-33A3-3C6A-95941A1A4D75}"/>
                </a:ext>
              </a:extLst>
            </p:cNvPr>
            <p:cNvSpPr/>
            <p:nvPr/>
          </p:nvSpPr>
          <p:spPr>
            <a:xfrm>
              <a:off x="1588434" y="5098606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18" name="TextBox 3217">
              <a:extLst>
                <a:ext uri="{FF2B5EF4-FFF2-40B4-BE49-F238E27FC236}">
                  <a16:creationId xmlns:a16="http://schemas.microsoft.com/office/drawing/2014/main" id="{B99655CA-8F7E-CF8D-47B0-FBA9F66B35BC}"/>
                </a:ext>
              </a:extLst>
            </p:cNvPr>
            <p:cNvSpPr txBox="1"/>
            <p:nvPr/>
          </p:nvSpPr>
          <p:spPr>
            <a:xfrm rot="10800000">
              <a:off x="1917893" y="5337538"/>
              <a:ext cx="3183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600" dirty="0">
                  <a:ea typeface="굴림" panose="020B0600000101010101" pitchFamily="50" charset="-127"/>
                </a:rPr>
                <a:t>…</a:t>
              </a:r>
              <a:endParaRPr lang="ko-KR" altLang="en-US" sz="1600" dirty="0"/>
            </a:p>
          </p:txBody>
        </p:sp>
      </p:grpSp>
      <p:grpSp>
        <p:nvGrpSpPr>
          <p:cNvPr id="3228" name="Group 3227">
            <a:extLst>
              <a:ext uri="{FF2B5EF4-FFF2-40B4-BE49-F238E27FC236}">
                <a16:creationId xmlns:a16="http://schemas.microsoft.com/office/drawing/2014/main" id="{CD09C8F4-029A-C42E-6B9F-DC4B545CA848}"/>
              </a:ext>
            </a:extLst>
          </p:cNvPr>
          <p:cNvGrpSpPr/>
          <p:nvPr/>
        </p:nvGrpSpPr>
        <p:grpSpPr>
          <a:xfrm>
            <a:off x="2160325" y="4385078"/>
            <a:ext cx="1879483" cy="577486"/>
            <a:chOff x="2160325" y="4385078"/>
            <a:chExt cx="1879483" cy="577486"/>
          </a:xfrm>
        </p:grpSpPr>
        <p:sp>
          <p:nvSpPr>
            <p:cNvPr id="3220" name="정육면체 159">
              <a:extLst>
                <a:ext uri="{FF2B5EF4-FFF2-40B4-BE49-F238E27FC236}">
                  <a16:creationId xmlns:a16="http://schemas.microsoft.com/office/drawing/2014/main" id="{33EEEDA9-F761-5728-093D-E3E5ADA98CB9}"/>
                </a:ext>
              </a:extLst>
            </p:cNvPr>
            <p:cNvSpPr/>
            <p:nvPr/>
          </p:nvSpPr>
          <p:spPr>
            <a:xfrm>
              <a:off x="3176147" y="4385307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21" name="정육면체 159">
              <a:extLst>
                <a:ext uri="{FF2B5EF4-FFF2-40B4-BE49-F238E27FC236}">
                  <a16:creationId xmlns:a16="http://schemas.microsoft.com/office/drawing/2014/main" id="{0CCF5CCB-2651-63AB-CB6D-8FA3DFE25674}"/>
                </a:ext>
              </a:extLst>
            </p:cNvPr>
            <p:cNvSpPr/>
            <p:nvPr/>
          </p:nvSpPr>
          <p:spPr>
            <a:xfrm>
              <a:off x="3321969" y="4385306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22" name="정육면체 159">
              <a:extLst>
                <a:ext uri="{FF2B5EF4-FFF2-40B4-BE49-F238E27FC236}">
                  <a16:creationId xmlns:a16="http://schemas.microsoft.com/office/drawing/2014/main" id="{1ADBEB9B-653C-4C6A-5B9F-5856198A2D98}"/>
                </a:ext>
              </a:extLst>
            </p:cNvPr>
            <p:cNvSpPr/>
            <p:nvPr/>
          </p:nvSpPr>
          <p:spPr>
            <a:xfrm>
              <a:off x="3462814" y="4385305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23" name="정육면체 159">
              <a:extLst>
                <a:ext uri="{FF2B5EF4-FFF2-40B4-BE49-F238E27FC236}">
                  <a16:creationId xmlns:a16="http://schemas.microsoft.com/office/drawing/2014/main" id="{8D5DF720-7FF4-3B4F-4B6A-DFA8483F7B8B}"/>
                </a:ext>
              </a:extLst>
            </p:cNvPr>
            <p:cNvSpPr/>
            <p:nvPr/>
          </p:nvSpPr>
          <p:spPr>
            <a:xfrm>
              <a:off x="3607808" y="438530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24" name="정육면체 159">
              <a:extLst>
                <a:ext uri="{FF2B5EF4-FFF2-40B4-BE49-F238E27FC236}">
                  <a16:creationId xmlns:a16="http://schemas.microsoft.com/office/drawing/2014/main" id="{DA686CCA-CBC2-D50C-256F-F8B0794EEC74}"/>
                </a:ext>
              </a:extLst>
            </p:cNvPr>
            <p:cNvSpPr/>
            <p:nvPr/>
          </p:nvSpPr>
          <p:spPr>
            <a:xfrm>
              <a:off x="2160325" y="4385080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25" name="정육면체 159">
              <a:extLst>
                <a:ext uri="{FF2B5EF4-FFF2-40B4-BE49-F238E27FC236}">
                  <a16:creationId xmlns:a16="http://schemas.microsoft.com/office/drawing/2014/main" id="{4B65F8C7-7226-9592-B979-1F5A17AA96D5}"/>
                </a:ext>
              </a:extLst>
            </p:cNvPr>
            <p:cNvSpPr/>
            <p:nvPr/>
          </p:nvSpPr>
          <p:spPr>
            <a:xfrm>
              <a:off x="2306147" y="4385079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26" name="정육면체 159">
              <a:extLst>
                <a:ext uri="{FF2B5EF4-FFF2-40B4-BE49-F238E27FC236}">
                  <a16:creationId xmlns:a16="http://schemas.microsoft.com/office/drawing/2014/main" id="{CBE80DFE-7F10-F5A3-D983-CD513F421952}"/>
                </a:ext>
              </a:extLst>
            </p:cNvPr>
            <p:cNvSpPr/>
            <p:nvPr/>
          </p:nvSpPr>
          <p:spPr>
            <a:xfrm>
              <a:off x="2446992" y="4385078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27" name="TextBox 3226">
              <a:extLst>
                <a:ext uri="{FF2B5EF4-FFF2-40B4-BE49-F238E27FC236}">
                  <a16:creationId xmlns:a16="http://schemas.microsoft.com/office/drawing/2014/main" id="{180945C9-E055-E12C-7D4F-A41F36694836}"/>
                </a:ext>
              </a:extLst>
            </p:cNvPr>
            <p:cNvSpPr txBox="1"/>
            <p:nvPr/>
          </p:nvSpPr>
          <p:spPr>
            <a:xfrm rot="10800000">
              <a:off x="2776451" y="4624010"/>
              <a:ext cx="3183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600" dirty="0">
                  <a:ea typeface="굴림" panose="020B0600000101010101" pitchFamily="50" charset="-127"/>
                </a:rPr>
                <a:t>…</a:t>
              </a:r>
              <a:endParaRPr lang="ko-KR" altLang="en-US" sz="1600" dirty="0"/>
            </a:p>
          </p:txBody>
        </p:sp>
      </p:grpSp>
      <p:sp>
        <p:nvSpPr>
          <p:cNvPr id="3229" name="Left Brace 3228">
            <a:extLst>
              <a:ext uri="{FF2B5EF4-FFF2-40B4-BE49-F238E27FC236}">
                <a16:creationId xmlns:a16="http://schemas.microsoft.com/office/drawing/2014/main" id="{0BCE6369-61C4-5A36-7278-CFE8A2512E58}"/>
              </a:ext>
            </a:extLst>
          </p:cNvPr>
          <p:cNvSpPr/>
          <p:nvPr/>
        </p:nvSpPr>
        <p:spPr bwMode="auto">
          <a:xfrm>
            <a:off x="874123" y="5314834"/>
            <a:ext cx="484584" cy="1441292"/>
          </a:xfrm>
          <a:prstGeom prst="leftBrace">
            <a:avLst>
              <a:gd name="adj1" fmla="val 57838"/>
              <a:gd name="adj2" fmla="val 5000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30" name="TextBox 3229">
            <a:extLst>
              <a:ext uri="{FF2B5EF4-FFF2-40B4-BE49-F238E27FC236}">
                <a16:creationId xmlns:a16="http://schemas.microsoft.com/office/drawing/2014/main" id="{AF997220-EAD4-A507-D99D-1CC24D5D53D1}"/>
              </a:ext>
            </a:extLst>
          </p:cNvPr>
          <p:cNvSpPr txBox="1"/>
          <p:nvPr/>
        </p:nvSpPr>
        <p:spPr>
          <a:xfrm>
            <a:off x="389538" y="5819537"/>
            <a:ext cx="4845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dirty="0">
                <a:ea typeface="굴림" panose="020B0600000101010101" pitchFamily="50" charset="-127"/>
              </a:rPr>
              <a:t>N</a:t>
            </a:r>
            <a:endParaRPr lang="ko-KR" altLang="en-US" sz="2000" dirty="0"/>
          </a:p>
        </p:txBody>
      </p:sp>
      <p:sp>
        <p:nvSpPr>
          <p:cNvPr id="3231" name="Left Brace 3230">
            <a:extLst>
              <a:ext uri="{FF2B5EF4-FFF2-40B4-BE49-F238E27FC236}">
                <a16:creationId xmlns:a16="http://schemas.microsoft.com/office/drawing/2014/main" id="{7510F2C7-977E-225A-7FF3-1BDF3E91694B}"/>
              </a:ext>
            </a:extLst>
          </p:cNvPr>
          <p:cNvSpPr/>
          <p:nvPr/>
        </p:nvSpPr>
        <p:spPr bwMode="auto">
          <a:xfrm rot="2538650">
            <a:off x="1328472" y="4719259"/>
            <a:ext cx="251997" cy="532241"/>
          </a:xfrm>
          <a:prstGeom prst="leftBrace">
            <a:avLst>
              <a:gd name="adj1" fmla="val 57838"/>
              <a:gd name="adj2" fmla="val 5000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32" name="TextBox 3231">
            <a:extLst>
              <a:ext uri="{FF2B5EF4-FFF2-40B4-BE49-F238E27FC236}">
                <a16:creationId xmlns:a16="http://schemas.microsoft.com/office/drawing/2014/main" id="{0C446B0A-AFEA-6617-1821-D157FF7CC99E}"/>
              </a:ext>
            </a:extLst>
          </p:cNvPr>
          <p:cNvSpPr txBox="1"/>
          <p:nvPr/>
        </p:nvSpPr>
        <p:spPr>
          <a:xfrm>
            <a:off x="978655" y="4486772"/>
            <a:ext cx="4845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dirty="0">
                <a:ea typeface="굴림" panose="020B0600000101010101" pitchFamily="50" charset="-127"/>
              </a:rPr>
              <a:t>D</a:t>
            </a:r>
            <a:endParaRPr lang="ko-KR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33" name="TextBox 3232">
                <a:extLst>
                  <a:ext uri="{FF2B5EF4-FFF2-40B4-BE49-F238E27FC236}">
                    <a16:creationId xmlns:a16="http://schemas.microsoft.com/office/drawing/2014/main" id="{AF6A256D-7A7D-2206-287D-E95C2EA47393}"/>
                  </a:ext>
                </a:extLst>
              </p:cNvPr>
              <p:cNvSpPr txBox="1"/>
              <p:nvPr/>
            </p:nvSpPr>
            <p:spPr>
              <a:xfrm>
                <a:off x="6643083" y="3585470"/>
                <a:ext cx="1560267" cy="3606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</m:ctrlPr>
                      </m:sSubPr>
                      <m:e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𝒇</m:t>
                        </m:r>
                      </m:e>
                      <m:sub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altLang="ko-KR" sz="1600" dirty="0">
                    <a:ea typeface="굴림" panose="020B0600000101010101" pitchFamily="50" charset="-127"/>
                  </a:rPr>
                  <a:t> - (N, D)</a:t>
                </a:r>
              </a:p>
            </p:txBody>
          </p:sp>
        </mc:Choice>
        <mc:Fallback xmlns="">
          <p:sp>
            <p:nvSpPr>
              <p:cNvPr id="3233" name="TextBox 3232">
                <a:extLst>
                  <a:ext uri="{FF2B5EF4-FFF2-40B4-BE49-F238E27FC236}">
                    <a16:creationId xmlns:a16="http://schemas.microsoft.com/office/drawing/2014/main" id="{AF6A256D-7A7D-2206-287D-E95C2EA47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083" y="3585470"/>
                <a:ext cx="1560267" cy="360676"/>
              </a:xfrm>
              <a:prstGeom prst="rect">
                <a:avLst/>
              </a:prstGeom>
              <a:blipFill>
                <a:blip r:embed="rId5"/>
                <a:stretch>
                  <a:fillRect t="-5085" b="-1525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34" name="직사각형 28">
                <a:extLst>
                  <a:ext uri="{FF2B5EF4-FFF2-40B4-BE49-F238E27FC236}">
                    <a16:creationId xmlns:a16="http://schemas.microsoft.com/office/drawing/2014/main" id="{9D10301B-4C40-1A12-770F-321160E0A215}"/>
                  </a:ext>
                </a:extLst>
              </p:cNvPr>
              <p:cNvSpPr/>
              <p:nvPr/>
            </p:nvSpPr>
            <p:spPr>
              <a:xfrm>
                <a:off x="4962037" y="5110271"/>
                <a:ext cx="3264805" cy="11855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600" b="0" dirty="0">
                    <a:ea typeface="굴림" panose="020B0600000101010101" pitchFamily="50" charset="-127"/>
                  </a:rPr>
                  <a:t>Degree matrix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𝑎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𝑝𝑞</m:t>
                        </m:r>
                      </m:sub>
                    </m:sSub>
                  </m:oMath>
                </a14:m>
                <a:r>
                  <a:rPr lang="en-US" altLang="ko-KR" sz="1600" b="0" dirty="0">
                    <a:ea typeface="굴림" panose="020B0600000101010101" pitchFamily="50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altLang="ko-KR" sz="1600" b="0" dirty="0">
                    <a:ea typeface="굴림" panose="020B0600000101010101" pitchFamily="50" charset="-127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ko-KR" sz="1600" b="0" dirty="0">
                            <a:ea typeface="굴림" panose="020B0600000101010101" pitchFamily="50" charset="-127"/>
                          </a:rPr>
                          <m:t>{0, 1}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ko-KR" sz="1600" b="0" dirty="0">
                            <a:ea typeface="굴림" panose="020B0600000101010101" pitchFamily="50" charset="-127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altLang="ko-KR" sz="1600" b="0" dirty="0">
                            <a:ea typeface="굴림" panose="020B0600000101010101" pitchFamily="50" charset="-127"/>
                          </a:rPr>
                          <m:t> </m:t>
                        </m:r>
                        <m:r>
                          <a:rPr lang="en-US" altLang="ko-KR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altLang="ko-KR" sz="1600" b="0" i="0" dirty="0" smtClean="0">
                            <a:ea typeface="굴림" panose="020B0600000101010101" pitchFamily="50" charset="-127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ko-KR" sz="1600" b="0" dirty="0">
                            <a:ea typeface="굴림" panose="020B0600000101010101" pitchFamily="50" charset="-127"/>
                          </a:rPr>
                          <m:t>N</m:t>
                        </m:r>
                      </m:sup>
                    </m:sSup>
                  </m:oMath>
                </a14:m>
                <a:endParaRPr lang="en-US" altLang="ko-KR" sz="1600" b="0" dirty="0">
                  <a:ea typeface="굴림" panose="020B0600000101010101" pitchFamily="50" charset="-127"/>
                </a:endParaRPr>
              </a:p>
              <a:p>
                <a:endParaRPr lang="en-US" altLang="ko-KR" sz="1600" b="0" dirty="0">
                  <a:ea typeface="굴림" panose="020B0600000101010101" pitchFamily="50" charset="-127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𝑎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𝑝𝑞</m:t>
                        </m:r>
                      </m:sub>
                    </m:sSub>
                  </m:oMath>
                </a14:m>
                <a:r>
                  <a:rPr lang="en-US" altLang="ko-KR" sz="1600" b="0" dirty="0">
                    <a:ea typeface="굴림" panose="020B0600000101010101" pitchFamily="50" charset="-127"/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</m:ctrlPr>
                          </m:eqArr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  1 </m:t>
                            </m:r>
                            <m:r>
                              <a:rPr lang="en-US" altLang="ko-KR" sz="1600" b="0" i="0" smtClean="0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   </m:t>
                            </m:r>
                            <m:r>
                              <m:rPr>
                                <m:sty m:val="p"/>
                              </m:rPr>
                              <a:rPr lang="en-US" altLang="ko-KR" sz="1600" b="0" i="0" smtClean="0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if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  </m:t>
                            </m:r>
                            <m:sSubSup>
                              <m:sSubSupPr>
                                <m:ctrlPr>
                                  <a:rPr lang="en-US" altLang="ko-KR" sz="1600" b="0" i="1">
                                    <a:latin typeface="Cambria Math" panose="02040503050406030204" pitchFamily="18" charset="0"/>
                                    <a:ea typeface="굴림" panose="020B0600000101010101" pitchFamily="50" charset="-127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sz="1600" b="0" i="1">
                                    <a:latin typeface="Cambria Math" panose="02040503050406030204" pitchFamily="18" charset="0"/>
                                    <a:ea typeface="굴림" panose="020B0600000101010101" pitchFamily="50" charset="-127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ko-KR" sz="1600" b="0" i="1">
                                    <a:latin typeface="Cambria Math" panose="02040503050406030204" pitchFamily="18" charset="0"/>
                                    <a:ea typeface="굴림" panose="020B0600000101010101" pitchFamily="50" charset="-127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ko-KR" sz="1600" b="0">
                                    <a:latin typeface="Cambria Math" panose="02040503050406030204" pitchFamily="18" charset="0"/>
                                    <a:ea typeface="굴림" panose="020B0600000101010101" pitchFamily="50" charset="-127"/>
                                  </a:rPr>
                                  <m:t>T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altLang="ko-KR" sz="1600" b="0" i="1">
                                    <a:latin typeface="Cambria Math" panose="02040503050406030204" pitchFamily="18" charset="0"/>
                                    <a:ea typeface="굴림" panose="020B0600000101010101" pitchFamily="50" charset="-127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b="0" i="1">
                                    <a:latin typeface="Cambria Math" panose="02040503050406030204" pitchFamily="18" charset="0"/>
                                    <a:ea typeface="굴림" panose="020B0600000101010101" pitchFamily="50" charset="-127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ko-KR" sz="1600" b="0" i="1">
                                    <a:latin typeface="Cambria Math" panose="02040503050406030204" pitchFamily="18" charset="0"/>
                                    <a:ea typeface="굴림" panose="020B0600000101010101" pitchFamily="50" charset="-127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0</m:t>
                            </m:r>
                          </m:e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0    </m:t>
                            </m:r>
                            <m:r>
                              <m:rPr>
                                <m:sty m:val="p"/>
                              </m:rPr>
                              <a:rPr lang="en-US" altLang="ko-KR" sz="1600" b="0" i="0" smtClean="0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otherwise</m:t>
                            </m:r>
                          </m:e>
                        </m:eqArr>
                      </m:e>
                    </m:d>
                  </m:oMath>
                </a14:m>
                <a:endParaRPr lang="en-US" altLang="ko-KR" sz="1600" b="0" dirty="0">
                  <a:ea typeface="굴림" panose="020B0600000101010101" pitchFamily="50" charset="-127"/>
                </a:endParaRPr>
              </a:p>
            </p:txBody>
          </p:sp>
        </mc:Choice>
        <mc:Fallback xmlns="">
          <p:sp>
            <p:nvSpPr>
              <p:cNvPr id="3234" name="직사각형 28">
                <a:extLst>
                  <a:ext uri="{FF2B5EF4-FFF2-40B4-BE49-F238E27FC236}">
                    <a16:creationId xmlns:a16="http://schemas.microsoft.com/office/drawing/2014/main" id="{9D10301B-4C40-1A12-770F-321160E0A2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2037" y="5110271"/>
                <a:ext cx="3264805" cy="1185517"/>
              </a:xfrm>
              <a:prstGeom prst="rect">
                <a:avLst/>
              </a:prstGeom>
              <a:blipFill>
                <a:blip r:embed="rId6"/>
                <a:stretch>
                  <a:fillRect l="-56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36" name="Straight Connector 3235">
            <a:extLst>
              <a:ext uri="{FF2B5EF4-FFF2-40B4-BE49-F238E27FC236}">
                <a16:creationId xmlns:a16="http://schemas.microsoft.com/office/drawing/2014/main" id="{FB4BB707-5CE1-C4BB-5621-34E2D3B1BEE1}"/>
              </a:ext>
            </a:extLst>
          </p:cNvPr>
          <p:cNvCxnSpPr/>
          <p:nvPr/>
        </p:nvCxnSpPr>
        <p:spPr bwMode="auto">
          <a:xfrm>
            <a:off x="0" y="4175674"/>
            <a:ext cx="9144000" cy="229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648450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Method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7">
                <a:extLst>
                  <a:ext uri="{FF2B5EF4-FFF2-40B4-BE49-F238E27FC236}">
                    <a16:creationId xmlns:a16="http://schemas.microsoft.com/office/drawing/2014/main" id="{B3CA7F5A-CB6D-9D90-D480-C5E2870796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9100" y="1543166"/>
                <a:ext cx="8280400" cy="49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/>
                <a:r>
                  <a:rPr lang="en-US" altLang="ko-KR" dirty="0">
                    <a:ea typeface="굴림" panose="020B0600000101010101" pitchFamily="50" charset="-127"/>
                  </a:rPr>
                  <a:t>Step 1: </a:t>
                </a:r>
                <a:r>
                  <a:rPr lang="en-US" altLang="ko-KR" sz="2400" dirty="0">
                    <a:ea typeface="굴림" panose="020B0600000101010101" pitchFamily="50" charset="-127"/>
                  </a:rPr>
                  <a:t>Calculate degree for 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400" i="1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</m:ctrlPr>
                      </m:sSupPr>
                      <m:e>
                        <m:r>
                          <a:rPr lang="en-US" altLang="ko-KR" sz="2400" i="1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𝑵</m:t>
                        </m:r>
                      </m:e>
                      <m:sup/>
                    </m:sSup>
                  </m:oMath>
                </a14:m>
                <a:r>
                  <a:rPr lang="en-US" altLang="ko-KR" sz="2400" dirty="0"/>
                  <a:t> nodes (N = H*W)</a:t>
                </a:r>
                <a:endParaRPr lang="ko-KR" altLang="en-US" dirty="0">
                  <a:ea typeface="굴림" panose="020B0600000101010101" pitchFamily="50" charset="-127"/>
                </a:endParaRPr>
              </a:p>
            </p:txBody>
          </p:sp>
        </mc:Choice>
        <mc:Fallback xmlns="">
          <p:sp>
            <p:nvSpPr>
              <p:cNvPr id="4" name="TextBox 7">
                <a:extLst>
                  <a:ext uri="{FF2B5EF4-FFF2-40B4-BE49-F238E27FC236}">
                    <a16:creationId xmlns:a16="http://schemas.microsoft.com/office/drawing/2014/main" id="{B3CA7F5A-CB6D-9D90-D480-C5E287079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100" y="1543166"/>
                <a:ext cx="8280400" cy="493277"/>
              </a:xfrm>
              <a:prstGeom prst="rect">
                <a:avLst/>
              </a:prstGeom>
              <a:blipFill>
                <a:blip r:embed="rId3"/>
                <a:stretch>
                  <a:fillRect l="-1178" t="-2469" b="-283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6EC65708-3249-0592-EAA6-F8CF3D2B45D8}"/>
              </a:ext>
            </a:extLst>
          </p:cNvPr>
          <p:cNvGrpSpPr/>
          <p:nvPr/>
        </p:nvGrpSpPr>
        <p:grpSpPr>
          <a:xfrm>
            <a:off x="3083182" y="2224615"/>
            <a:ext cx="3645121" cy="414098"/>
            <a:chOff x="1528472" y="2247041"/>
            <a:chExt cx="3645121" cy="414098"/>
          </a:xfrm>
        </p:grpSpPr>
        <p:pic>
          <p:nvPicPr>
            <p:cNvPr id="3160" name="그림 74">
              <a:extLst>
                <a:ext uri="{FF2B5EF4-FFF2-40B4-BE49-F238E27FC236}">
                  <a16:creationId xmlns:a16="http://schemas.microsoft.com/office/drawing/2014/main" id="{6585B3E8-4ECB-2D4B-B227-D28699144C5C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/>
            <a:srcRect l="62482" t="67520" r="25085" b="14937"/>
            <a:stretch/>
          </p:blipFill>
          <p:spPr>
            <a:xfrm>
              <a:off x="4813593" y="2247041"/>
              <a:ext cx="360000" cy="360000"/>
            </a:xfrm>
            <a:prstGeom prst="rect">
              <a:avLst/>
            </a:prstGeom>
          </p:spPr>
        </p:pic>
        <p:pic>
          <p:nvPicPr>
            <p:cNvPr id="3163" name="그림 74">
              <a:extLst>
                <a:ext uri="{FF2B5EF4-FFF2-40B4-BE49-F238E27FC236}">
                  <a16:creationId xmlns:a16="http://schemas.microsoft.com/office/drawing/2014/main" id="{B1E603E7-3331-BF5B-3006-C87D22C16587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/>
            <a:srcRect l="24534" t="67520" r="63090" b="16240"/>
            <a:stretch/>
          </p:blipFill>
          <p:spPr>
            <a:xfrm>
              <a:off x="4333545" y="2247041"/>
              <a:ext cx="360000" cy="360000"/>
            </a:xfrm>
            <a:prstGeom prst="rect">
              <a:avLst/>
            </a:prstGeom>
          </p:spPr>
        </p:pic>
        <p:pic>
          <p:nvPicPr>
            <p:cNvPr id="3165" name="그림 77">
              <a:extLst>
                <a:ext uri="{FF2B5EF4-FFF2-40B4-BE49-F238E27FC236}">
                  <a16:creationId xmlns:a16="http://schemas.microsoft.com/office/drawing/2014/main" id="{E6AB1960-449B-D2BC-3E30-F124D10D55D5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/>
            <a:srcRect l="87950" t="50352" r="179" b="32481"/>
            <a:stretch/>
          </p:blipFill>
          <p:spPr>
            <a:xfrm>
              <a:off x="3853500" y="2247041"/>
              <a:ext cx="360000" cy="360000"/>
            </a:xfrm>
            <a:prstGeom prst="rect">
              <a:avLst/>
            </a:prstGeom>
          </p:spPr>
        </p:pic>
        <p:pic>
          <p:nvPicPr>
            <p:cNvPr id="3169" name="그림 73">
              <a:extLst>
                <a:ext uri="{FF2B5EF4-FFF2-40B4-BE49-F238E27FC236}">
                  <a16:creationId xmlns:a16="http://schemas.microsoft.com/office/drawing/2014/main" id="{E561FEBF-6634-1164-934B-F772F26469CB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/>
            <a:srcRect l="50645" t="50737" r="37216" b="32835"/>
            <a:stretch/>
          </p:blipFill>
          <p:spPr>
            <a:xfrm>
              <a:off x="2968607" y="2247041"/>
              <a:ext cx="360000" cy="360000"/>
            </a:xfrm>
            <a:prstGeom prst="rect">
              <a:avLst/>
            </a:prstGeom>
          </p:spPr>
        </p:pic>
        <p:pic>
          <p:nvPicPr>
            <p:cNvPr id="3170" name="그림 72">
              <a:extLst>
                <a:ext uri="{FF2B5EF4-FFF2-40B4-BE49-F238E27FC236}">
                  <a16:creationId xmlns:a16="http://schemas.microsoft.com/office/drawing/2014/main" id="{CE8E6DFB-BD5B-342E-F8F2-11063625143C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/>
            <a:srcRect l="37368" t="50265" r="50608" b="32921"/>
            <a:stretch/>
          </p:blipFill>
          <p:spPr>
            <a:xfrm>
              <a:off x="2488562" y="2247041"/>
              <a:ext cx="360000" cy="360000"/>
            </a:xfrm>
            <a:prstGeom prst="rect">
              <a:avLst/>
            </a:prstGeom>
          </p:spPr>
        </p:pic>
        <p:pic>
          <p:nvPicPr>
            <p:cNvPr id="3196" name="그림 19">
              <a:extLst>
                <a:ext uri="{FF2B5EF4-FFF2-40B4-BE49-F238E27FC236}">
                  <a16:creationId xmlns:a16="http://schemas.microsoft.com/office/drawing/2014/main" id="{63768445-6ED6-F40D-CD55-7B63D4940D2B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/>
            <a:srcRect l="12158" t="351" r="75467" b="84192"/>
            <a:stretch/>
          </p:blipFill>
          <p:spPr>
            <a:xfrm>
              <a:off x="2008517" y="2247041"/>
              <a:ext cx="360000" cy="360000"/>
            </a:xfrm>
            <a:prstGeom prst="rect">
              <a:avLst/>
            </a:prstGeom>
          </p:spPr>
        </p:pic>
        <p:pic>
          <p:nvPicPr>
            <p:cNvPr id="3197" name="그림 2">
              <a:extLst>
                <a:ext uri="{FF2B5EF4-FFF2-40B4-BE49-F238E27FC236}">
                  <a16:creationId xmlns:a16="http://schemas.microsoft.com/office/drawing/2014/main" id="{6B4E146F-604B-EC39-9B20-3414CF72E229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/>
            <a:srcRect r="87842" b="84172"/>
            <a:stretch/>
          </p:blipFill>
          <p:spPr>
            <a:xfrm>
              <a:off x="1528472" y="2247041"/>
              <a:ext cx="360000" cy="360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9C01480-834A-6941-2C39-D27E1CC458AD}"/>
                </a:ext>
              </a:extLst>
            </p:cNvPr>
            <p:cNvSpPr txBox="1"/>
            <p:nvPr/>
          </p:nvSpPr>
          <p:spPr>
            <a:xfrm rot="10800000">
              <a:off x="3431868" y="2322585"/>
              <a:ext cx="3183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600" dirty="0">
                  <a:ea typeface="굴림" panose="020B0600000101010101" pitchFamily="50" charset="-127"/>
                </a:rPr>
                <a:t>…</a:t>
              </a:r>
              <a:endParaRPr lang="ko-KR" altLang="en-US" sz="1600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BF92A0B-C6EC-1F2B-7592-719BD0CA78CF}"/>
              </a:ext>
            </a:extLst>
          </p:cNvPr>
          <p:cNvGrpSpPr/>
          <p:nvPr/>
        </p:nvGrpSpPr>
        <p:grpSpPr>
          <a:xfrm>
            <a:off x="2512470" y="2726274"/>
            <a:ext cx="414097" cy="3645120"/>
            <a:chOff x="957760" y="2748700"/>
            <a:chExt cx="414097" cy="3645120"/>
          </a:xfrm>
        </p:grpSpPr>
        <p:pic>
          <p:nvPicPr>
            <p:cNvPr id="22" name="그림 74">
              <a:extLst>
                <a:ext uri="{FF2B5EF4-FFF2-40B4-BE49-F238E27FC236}">
                  <a16:creationId xmlns:a16="http://schemas.microsoft.com/office/drawing/2014/main" id="{7296CEA5-5461-9A30-2C68-5C3DE6F18AF3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/>
            <a:srcRect l="62482" t="67520" r="25085" b="14937"/>
            <a:stretch/>
          </p:blipFill>
          <p:spPr>
            <a:xfrm>
              <a:off x="1011857" y="6033820"/>
              <a:ext cx="360000" cy="360000"/>
            </a:xfrm>
            <a:prstGeom prst="rect">
              <a:avLst/>
            </a:prstGeom>
          </p:spPr>
        </p:pic>
        <p:pic>
          <p:nvPicPr>
            <p:cNvPr id="23" name="그림 74">
              <a:extLst>
                <a:ext uri="{FF2B5EF4-FFF2-40B4-BE49-F238E27FC236}">
                  <a16:creationId xmlns:a16="http://schemas.microsoft.com/office/drawing/2014/main" id="{ED116A46-B3DE-F3F9-34C3-82CEC0B667FA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/>
            <a:srcRect l="24534" t="67520" r="63090" b="16240"/>
            <a:stretch/>
          </p:blipFill>
          <p:spPr>
            <a:xfrm>
              <a:off x="1011857" y="5553772"/>
              <a:ext cx="360000" cy="360000"/>
            </a:xfrm>
            <a:prstGeom prst="rect">
              <a:avLst/>
            </a:prstGeom>
          </p:spPr>
        </p:pic>
        <p:pic>
          <p:nvPicPr>
            <p:cNvPr id="24" name="그림 77">
              <a:extLst>
                <a:ext uri="{FF2B5EF4-FFF2-40B4-BE49-F238E27FC236}">
                  <a16:creationId xmlns:a16="http://schemas.microsoft.com/office/drawing/2014/main" id="{B439BD93-3DF9-A3A9-38ED-DC0519703B66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/>
            <a:srcRect l="87950" t="50352" r="179" b="32481"/>
            <a:stretch/>
          </p:blipFill>
          <p:spPr>
            <a:xfrm>
              <a:off x="1011857" y="5073727"/>
              <a:ext cx="360000" cy="360000"/>
            </a:xfrm>
            <a:prstGeom prst="rect">
              <a:avLst/>
            </a:prstGeom>
          </p:spPr>
        </p:pic>
        <p:pic>
          <p:nvPicPr>
            <p:cNvPr id="25" name="그림 73">
              <a:extLst>
                <a:ext uri="{FF2B5EF4-FFF2-40B4-BE49-F238E27FC236}">
                  <a16:creationId xmlns:a16="http://schemas.microsoft.com/office/drawing/2014/main" id="{DD28FBEF-04F0-38ED-6642-A36DB139AF76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/>
            <a:srcRect l="50645" t="50737" r="37216" b="32835"/>
            <a:stretch/>
          </p:blipFill>
          <p:spPr>
            <a:xfrm>
              <a:off x="1011857" y="4188834"/>
              <a:ext cx="360000" cy="360000"/>
            </a:xfrm>
            <a:prstGeom prst="rect">
              <a:avLst/>
            </a:prstGeom>
          </p:spPr>
        </p:pic>
        <p:pic>
          <p:nvPicPr>
            <p:cNvPr id="26" name="그림 72">
              <a:extLst>
                <a:ext uri="{FF2B5EF4-FFF2-40B4-BE49-F238E27FC236}">
                  <a16:creationId xmlns:a16="http://schemas.microsoft.com/office/drawing/2014/main" id="{7F5C3FEF-DADC-AB63-5A2E-FC673752E508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/>
            <a:srcRect l="37368" t="50265" r="50608" b="32921"/>
            <a:stretch/>
          </p:blipFill>
          <p:spPr>
            <a:xfrm>
              <a:off x="1011857" y="3708789"/>
              <a:ext cx="360000" cy="360000"/>
            </a:xfrm>
            <a:prstGeom prst="rect">
              <a:avLst/>
            </a:prstGeom>
          </p:spPr>
        </p:pic>
        <p:pic>
          <p:nvPicPr>
            <p:cNvPr id="27" name="그림 19">
              <a:extLst>
                <a:ext uri="{FF2B5EF4-FFF2-40B4-BE49-F238E27FC236}">
                  <a16:creationId xmlns:a16="http://schemas.microsoft.com/office/drawing/2014/main" id="{3EA829DB-8C58-468F-F425-36F5A61A54C7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/>
            <a:srcRect l="12158" t="351" r="75467" b="84192"/>
            <a:stretch/>
          </p:blipFill>
          <p:spPr>
            <a:xfrm>
              <a:off x="1011857" y="3228744"/>
              <a:ext cx="360000" cy="360000"/>
            </a:xfrm>
            <a:prstGeom prst="rect">
              <a:avLst/>
            </a:prstGeom>
          </p:spPr>
        </p:pic>
        <p:pic>
          <p:nvPicPr>
            <p:cNvPr id="28" name="그림 2">
              <a:extLst>
                <a:ext uri="{FF2B5EF4-FFF2-40B4-BE49-F238E27FC236}">
                  <a16:creationId xmlns:a16="http://schemas.microsoft.com/office/drawing/2014/main" id="{810B5F67-BA01-2AFE-7915-5FCB7EB6E4D9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/>
            <a:srcRect r="87842" b="84172"/>
            <a:stretch/>
          </p:blipFill>
          <p:spPr>
            <a:xfrm>
              <a:off x="1011857" y="2748700"/>
              <a:ext cx="360000" cy="360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266AB2F-94AB-9CC8-2FA8-6A205BA9B9DF}"/>
                </a:ext>
              </a:extLst>
            </p:cNvPr>
            <p:cNvSpPr txBox="1"/>
            <p:nvPr/>
          </p:nvSpPr>
          <p:spPr>
            <a:xfrm rot="16200000">
              <a:off x="967851" y="4642004"/>
              <a:ext cx="3183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600" dirty="0">
                  <a:ea typeface="굴림" panose="020B0600000101010101" pitchFamily="50" charset="-127"/>
                </a:rPr>
                <a:t>…</a:t>
              </a:r>
              <a:endParaRPr lang="ko-KR" altLang="en-US" sz="1600" dirty="0"/>
            </a:p>
          </p:txBody>
        </p:sp>
      </p:grpSp>
      <p:sp>
        <p:nvSpPr>
          <p:cNvPr id="34" name="Left Brace 33">
            <a:extLst>
              <a:ext uri="{FF2B5EF4-FFF2-40B4-BE49-F238E27FC236}">
                <a16:creationId xmlns:a16="http://schemas.microsoft.com/office/drawing/2014/main" id="{B0B422B8-7ABE-A2E1-1EE8-C7A245A6C8E6}"/>
              </a:ext>
            </a:extLst>
          </p:cNvPr>
          <p:cNvSpPr/>
          <p:nvPr/>
        </p:nvSpPr>
        <p:spPr bwMode="auto">
          <a:xfrm>
            <a:off x="2002569" y="2888064"/>
            <a:ext cx="484584" cy="3317600"/>
          </a:xfrm>
          <a:prstGeom prst="leftBrace">
            <a:avLst>
              <a:gd name="adj1" fmla="val 57838"/>
              <a:gd name="adj2" fmla="val 5000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5BE85F-8FD4-26F3-0AD6-EE84860D38D7}"/>
              </a:ext>
            </a:extLst>
          </p:cNvPr>
          <p:cNvSpPr txBox="1"/>
          <p:nvPr/>
        </p:nvSpPr>
        <p:spPr>
          <a:xfrm>
            <a:off x="1557692" y="4314257"/>
            <a:ext cx="4845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0" dirty="0">
                <a:ea typeface="굴림" panose="020B0600000101010101" pitchFamily="50" charset="-127"/>
              </a:rPr>
              <a:t>N</a:t>
            </a:r>
            <a:endParaRPr lang="ko-KR" altLang="en-US" sz="2000" b="0" dirty="0"/>
          </a:p>
        </p:txBody>
      </p: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1036E4E1-BC2D-CB97-5F30-F52BA7DF8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921415"/>
              </p:ext>
            </p:extLst>
          </p:nvPr>
        </p:nvGraphicFramePr>
        <p:xfrm>
          <a:off x="3083182" y="2726274"/>
          <a:ext cx="3645128" cy="364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641">
                  <a:extLst>
                    <a:ext uri="{9D8B030D-6E8A-4147-A177-3AD203B41FA5}">
                      <a16:colId xmlns:a16="http://schemas.microsoft.com/office/drawing/2014/main" val="3439255696"/>
                    </a:ext>
                  </a:extLst>
                </a:gridCol>
                <a:gridCol w="455641">
                  <a:extLst>
                    <a:ext uri="{9D8B030D-6E8A-4147-A177-3AD203B41FA5}">
                      <a16:colId xmlns:a16="http://schemas.microsoft.com/office/drawing/2014/main" val="610023483"/>
                    </a:ext>
                  </a:extLst>
                </a:gridCol>
                <a:gridCol w="455641">
                  <a:extLst>
                    <a:ext uri="{9D8B030D-6E8A-4147-A177-3AD203B41FA5}">
                      <a16:colId xmlns:a16="http://schemas.microsoft.com/office/drawing/2014/main" val="3305034962"/>
                    </a:ext>
                  </a:extLst>
                </a:gridCol>
                <a:gridCol w="455641">
                  <a:extLst>
                    <a:ext uri="{9D8B030D-6E8A-4147-A177-3AD203B41FA5}">
                      <a16:colId xmlns:a16="http://schemas.microsoft.com/office/drawing/2014/main" val="62560582"/>
                    </a:ext>
                  </a:extLst>
                </a:gridCol>
                <a:gridCol w="455641">
                  <a:extLst>
                    <a:ext uri="{9D8B030D-6E8A-4147-A177-3AD203B41FA5}">
                      <a16:colId xmlns:a16="http://schemas.microsoft.com/office/drawing/2014/main" val="1090569452"/>
                    </a:ext>
                  </a:extLst>
                </a:gridCol>
                <a:gridCol w="455641">
                  <a:extLst>
                    <a:ext uri="{9D8B030D-6E8A-4147-A177-3AD203B41FA5}">
                      <a16:colId xmlns:a16="http://schemas.microsoft.com/office/drawing/2014/main" val="2178043124"/>
                    </a:ext>
                  </a:extLst>
                </a:gridCol>
                <a:gridCol w="455641">
                  <a:extLst>
                    <a:ext uri="{9D8B030D-6E8A-4147-A177-3AD203B41FA5}">
                      <a16:colId xmlns:a16="http://schemas.microsoft.com/office/drawing/2014/main" val="833357823"/>
                    </a:ext>
                  </a:extLst>
                </a:gridCol>
                <a:gridCol w="455641">
                  <a:extLst>
                    <a:ext uri="{9D8B030D-6E8A-4147-A177-3AD203B41FA5}">
                      <a16:colId xmlns:a16="http://schemas.microsoft.com/office/drawing/2014/main" val="2746704967"/>
                    </a:ext>
                  </a:extLst>
                </a:gridCol>
              </a:tblGrid>
              <a:tr h="4556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167972"/>
                  </a:ext>
                </a:extLst>
              </a:tr>
              <a:tr h="455640"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399519"/>
                  </a:ext>
                </a:extLst>
              </a:tr>
              <a:tr h="455640"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888305"/>
                  </a:ext>
                </a:extLst>
              </a:tr>
              <a:tr h="455640">
                <a:tc>
                  <a:txBody>
                    <a:bodyPr/>
                    <a:lstStyle/>
                    <a:p>
                      <a:pPr algn="ctr" latinLnBrk="1"/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4840162"/>
                  </a:ext>
                </a:extLst>
              </a:tr>
              <a:tr h="455640">
                <a:tc>
                  <a:txBody>
                    <a:bodyPr/>
                    <a:lstStyle/>
                    <a:p>
                      <a:pPr algn="ctr" latinLnBrk="1"/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375597"/>
                  </a:ext>
                </a:extLst>
              </a:tr>
              <a:tr h="455640">
                <a:tc>
                  <a:txBody>
                    <a:bodyPr/>
                    <a:lstStyle/>
                    <a:p>
                      <a:pPr algn="ctr" latinLnBrk="1"/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9451248"/>
                  </a:ext>
                </a:extLst>
              </a:tr>
              <a:tr h="455640"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700628"/>
                  </a:ext>
                </a:extLst>
              </a:tr>
              <a:tr h="455640">
                <a:tc>
                  <a:txBody>
                    <a:bodyPr/>
                    <a:lstStyle/>
                    <a:p>
                      <a:pPr algn="ctr" latinLnBrk="1"/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0114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8686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Method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B3CA7F5A-CB6D-9D90-D480-C5E287079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543166"/>
            <a:ext cx="828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ko-KR" dirty="0">
                <a:ea typeface="굴림" panose="020B0600000101010101" pitchFamily="50" charset="-127"/>
              </a:rPr>
              <a:t>Step 2: Select </a:t>
            </a:r>
            <a:r>
              <a:rPr lang="en-US" altLang="ko-KR" sz="2400" dirty="0">
                <a:ea typeface="굴림" panose="020B0600000101010101" pitchFamily="50" charset="-127"/>
              </a:rPr>
              <a:t>Initial Seed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84F67C-1593-6237-BA17-87FB7D1A9D7E}"/>
              </a:ext>
            </a:extLst>
          </p:cNvPr>
          <p:cNvGrpSpPr/>
          <p:nvPr/>
        </p:nvGrpSpPr>
        <p:grpSpPr>
          <a:xfrm>
            <a:off x="4577225" y="2476490"/>
            <a:ext cx="3645121" cy="414098"/>
            <a:chOff x="1528472" y="2247041"/>
            <a:chExt cx="3645121" cy="414098"/>
          </a:xfrm>
        </p:grpSpPr>
        <p:pic>
          <p:nvPicPr>
            <p:cNvPr id="22" name="그림 74">
              <a:extLst>
                <a:ext uri="{FF2B5EF4-FFF2-40B4-BE49-F238E27FC236}">
                  <a16:creationId xmlns:a16="http://schemas.microsoft.com/office/drawing/2014/main" id="{9A62BF59-1285-E0FF-37DE-2CE4D1E0E0E0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/>
            <a:srcRect l="62482" t="67520" r="25085" b="14937"/>
            <a:stretch/>
          </p:blipFill>
          <p:spPr>
            <a:xfrm>
              <a:off x="4813593" y="2247041"/>
              <a:ext cx="360000" cy="360000"/>
            </a:xfrm>
            <a:prstGeom prst="rect">
              <a:avLst/>
            </a:prstGeom>
          </p:spPr>
        </p:pic>
        <p:pic>
          <p:nvPicPr>
            <p:cNvPr id="23" name="그림 74">
              <a:extLst>
                <a:ext uri="{FF2B5EF4-FFF2-40B4-BE49-F238E27FC236}">
                  <a16:creationId xmlns:a16="http://schemas.microsoft.com/office/drawing/2014/main" id="{9B8C82AB-E04F-FC77-6153-137245F646B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/>
            <a:srcRect l="24534" t="67520" r="63090" b="16240"/>
            <a:stretch/>
          </p:blipFill>
          <p:spPr>
            <a:xfrm>
              <a:off x="4333545" y="2247041"/>
              <a:ext cx="360000" cy="360000"/>
            </a:xfrm>
            <a:prstGeom prst="rect">
              <a:avLst/>
            </a:prstGeom>
          </p:spPr>
        </p:pic>
        <p:pic>
          <p:nvPicPr>
            <p:cNvPr id="24" name="그림 77">
              <a:extLst>
                <a:ext uri="{FF2B5EF4-FFF2-40B4-BE49-F238E27FC236}">
                  <a16:creationId xmlns:a16="http://schemas.microsoft.com/office/drawing/2014/main" id="{A004F30E-45BC-1CD4-1522-350DF92CFC46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/>
            <a:srcRect l="87950" t="50352" r="179" b="32481"/>
            <a:stretch/>
          </p:blipFill>
          <p:spPr>
            <a:xfrm>
              <a:off x="3853500" y="2247041"/>
              <a:ext cx="360000" cy="360000"/>
            </a:xfrm>
            <a:prstGeom prst="rect">
              <a:avLst/>
            </a:prstGeom>
          </p:spPr>
        </p:pic>
        <p:pic>
          <p:nvPicPr>
            <p:cNvPr id="25" name="그림 73">
              <a:extLst>
                <a:ext uri="{FF2B5EF4-FFF2-40B4-BE49-F238E27FC236}">
                  <a16:creationId xmlns:a16="http://schemas.microsoft.com/office/drawing/2014/main" id="{816A4233-6479-6C2A-78FB-13826DF1B66C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/>
            <a:srcRect l="50645" t="50737" r="37216" b="32835"/>
            <a:stretch/>
          </p:blipFill>
          <p:spPr>
            <a:xfrm>
              <a:off x="2968607" y="2247041"/>
              <a:ext cx="360000" cy="360000"/>
            </a:xfrm>
            <a:prstGeom prst="rect">
              <a:avLst/>
            </a:prstGeom>
          </p:spPr>
        </p:pic>
        <p:pic>
          <p:nvPicPr>
            <p:cNvPr id="26" name="그림 72">
              <a:extLst>
                <a:ext uri="{FF2B5EF4-FFF2-40B4-BE49-F238E27FC236}">
                  <a16:creationId xmlns:a16="http://schemas.microsoft.com/office/drawing/2014/main" id="{7C18AFEC-EF90-AE35-1572-3C4DC7320DD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/>
            <a:srcRect l="37368" t="50265" r="50608" b="32921"/>
            <a:stretch/>
          </p:blipFill>
          <p:spPr>
            <a:xfrm>
              <a:off x="2488562" y="2247041"/>
              <a:ext cx="360000" cy="360000"/>
            </a:xfrm>
            <a:prstGeom prst="rect">
              <a:avLst/>
            </a:prstGeom>
          </p:spPr>
        </p:pic>
        <p:pic>
          <p:nvPicPr>
            <p:cNvPr id="27" name="그림 19">
              <a:extLst>
                <a:ext uri="{FF2B5EF4-FFF2-40B4-BE49-F238E27FC236}">
                  <a16:creationId xmlns:a16="http://schemas.microsoft.com/office/drawing/2014/main" id="{30E20C3C-244F-8FF4-4C6A-72D3AF7353E9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/>
            <a:srcRect l="12158" t="351" r="75467" b="84192"/>
            <a:stretch/>
          </p:blipFill>
          <p:spPr>
            <a:xfrm>
              <a:off x="2008517" y="2247041"/>
              <a:ext cx="360000" cy="360000"/>
            </a:xfrm>
            <a:prstGeom prst="rect">
              <a:avLst/>
            </a:prstGeom>
          </p:spPr>
        </p:pic>
        <p:pic>
          <p:nvPicPr>
            <p:cNvPr id="28" name="그림 2">
              <a:extLst>
                <a:ext uri="{FF2B5EF4-FFF2-40B4-BE49-F238E27FC236}">
                  <a16:creationId xmlns:a16="http://schemas.microsoft.com/office/drawing/2014/main" id="{45E5F7CB-FA2C-2091-4168-730C0EE48FD2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/>
            <a:srcRect r="87842" b="84172"/>
            <a:stretch/>
          </p:blipFill>
          <p:spPr>
            <a:xfrm>
              <a:off x="1528472" y="2247041"/>
              <a:ext cx="360000" cy="360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39EADF6-F191-415E-52B4-CE5F5CBA0BAB}"/>
                </a:ext>
              </a:extLst>
            </p:cNvPr>
            <p:cNvSpPr txBox="1"/>
            <p:nvPr/>
          </p:nvSpPr>
          <p:spPr>
            <a:xfrm rot="10800000">
              <a:off x="3431868" y="2322585"/>
              <a:ext cx="3183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600" dirty="0">
                  <a:ea typeface="굴림" panose="020B0600000101010101" pitchFamily="50" charset="-127"/>
                </a:rPr>
                <a:t>…</a:t>
              </a:r>
              <a:endParaRPr lang="ko-KR" altLang="en-US" sz="1600" dirty="0"/>
            </a:p>
          </p:txBody>
        </p:sp>
      </p:grpSp>
      <p:pic>
        <p:nvPicPr>
          <p:cNvPr id="45" name="그림 77">
            <a:extLst>
              <a:ext uri="{FF2B5EF4-FFF2-40B4-BE49-F238E27FC236}">
                <a16:creationId xmlns:a16="http://schemas.microsoft.com/office/drawing/2014/main" id="{52C41FC7-8638-A5B0-638F-775D506295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7950" t="50352" r="179" b="32481"/>
          <a:stretch/>
        </p:blipFill>
        <p:spPr>
          <a:xfrm>
            <a:off x="2628875" y="3383139"/>
            <a:ext cx="285370" cy="309002"/>
          </a:xfrm>
          <a:prstGeom prst="rect">
            <a:avLst/>
          </a:prstGeom>
        </p:spPr>
      </p:pic>
      <p:pic>
        <p:nvPicPr>
          <p:cNvPr id="46" name="그림 76">
            <a:extLst>
              <a:ext uri="{FF2B5EF4-FFF2-40B4-BE49-F238E27FC236}">
                <a16:creationId xmlns:a16="http://schemas.microsoft.com/office/drawing/2014/main" id="{48699BC9-03DE-347D-5666-B454BBE91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75267" t="50238" r="12121" b="32948"/>
          <a:stretch/>
        </p:blipFill>
        <p:spPr>
          <a:xfrm>
            <a:off x="2320037" y="3383140"/>
            <a:ext cx="303158" cy="302658"/>
          </a:xfrm>
          <a:prstGeom prst="rect">
            <a:avLst/>
          </a:prstGeom>
        </p:spPr>
      </p:pic>
      <p:pic>
        <p:nvPicPr>
          <p:cNvPr id="47" name="그림 75">
            <a:extLst>
              <a:ext uri="{FF2B5EF4-FFF2-40B4-BE49-F238E27FC236}">
                <a16:creationId xmlns:a16="http://schemas.microsoft.com/office/drawing/2014/main" id="{891B9E93-2CCC-F68E-B047-68C7C741D0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62624" t="50352" r="25000" b="33186"/>
          <a:stretch/>
        </p:blipFill>
        <p:spPr>
          <a:xfrm>
            <a:off x="2015502" y="3389487"/>
            <a:ext cx="297485" cy="296310"/>
          </a:xfrm>
          <a:prstGeom prst="rect">
            <a:avLst/>
          </a:prstGeom>
        </p:spPr>
      </p:pic>
      <p:pic>
        <p:nvPicPr>
          <p:cNvPr id="48" name="그림 74">
            <a:extLst>
              <a:ext uri="{FF2B5EF4-FFF2-40B4-BE49-F238E27FC236}">
                <a16:creationId xmlns:a16="http://schemas.microsoft.com/office/drawing/2014/main" id="{64D5EAD5-79D1-A055-6CCD-731C5CC0E7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7520"/>
          <a:stretch/>
        </p:blipFill>
        <p:spPr>
          <a:xfrm>
            <a:off x="510466" y="3698492"/>
            <a:ext cx="2403779" cy="584648"/>
          </a:xfrm>
          <a:prstGeom prst="rect">
            <a:avLst/>
          </a:prstGeom>
        </p:spPr>
      </p:pic>
      <p:pic>
        <p:nvPicPr>
          <p:cNvPr id="49" name="그림 73">
            <a:extLst>
              <a:ext uri="{FF2B5EF4-FFF2-40B4-BE49-F238E27FC236}">
                <a16:creationId xmlns:a16="http://schemas.microsoft.com/office/drawing/2014/main" id="{67B606ED-8929-3D23-08B7-5D54169F41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50645" t="50737" r="37216" b="32835"/>
          <a:stretch/>
        </p:blipFill>
        <p:spPr>
          <a:xfrm>
            <a:off x="1716646" y="3390092"/>
            <a:ext cx="291806" cy="295704"/>
          </a:xfrm>
          <a:prstGeom prst="rect">
            <a:avLst/>
          </a:prstGeom>
        </p:spPr>
      </p:pic>
      <p:pic>
        <p:nvPicPr>
          <p:cNvPr id="50" name="그림 72">
            <a:extLst>
              <a:ext uri="{FF2B5EF4-FFF2-40B4-BE49-F238E27FC236}">
                <a16:creationId xmlns:a16="http://schemas.microsoft.com/office/drawing/2014/main" id="{1F3BEADC-5D40-E002-F106-D476DB32C2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37368" t="50265" r="50608" b="32921"/>
          <a:stretch/>
        </p:blipFill>
        <p:spPr>
          <a:xfrm>
            <a:off x="1412106" y="3383140"/>
            <a:ext cx="289045" cy="302656"/>
          </a:xfrm>
          <a:prstGeom prst="rect">
            <a:avLst/>
          </a:prstGeom>
        </p:spPr>
      </p:pic>
      <p:pic>
        <p:nvPicPr>
          <p:cNvPr id="51" name="그림 70">
            <a:extLst>
              <a:ext uri="{FF2B5EF4-FFF2-40B4-BE49-F238E27FC236}">
                <a16:creationId xmlns:a16="http://schemas.microsoft.com/office/drawing/2014/main" id="{979DDC6D-955B-0DD9-29BF-EB9F68383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4662" t="50369" r="63571" b="32817"/>
          <a:stretch/>
        </p:blipFill>
        <p:spPr>
          <a:xfrm>
            <a:off x="1106684" y="3383140"/>
            <a:ext cx="282848" cy="302650"/>
          </a:xfrm>
          <a:prstGeom prst="rect">
            <a:avLst/>
          </a:prstGeom>
        </p:spPr>
      </p:pic>
      <p:pic>
        <p:nvPicPr>
          <p:cNvPr id="52" name="그림 53">
            <a:extLst>
              <a:ext uri="{FF2B5EF4-FFF2-40B4-BE49-F238E27FC236}">
                <a16:creationId xmlns:a16="http://schemas.microsoft.com/office/drawing/2014/main" id="{3B46564F-316D-A57F-7E47-938BC00BF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1865" t="51090" r="76111" b="32834"/>
          <a:stretch/>
        </p:blipFill>
        <p:spPr>
          <a:xfrm>
            <a:off x="803032" y="3396441"/>
            <a:ext cx="289031" cy="289354"/>
          </a:xfrm>
          <a:prstGeom prst="rect">
            <a:avLst/>
          </a:prstGeom>
        </p:spPr>
      </p:pic>
      <p:pic>
        <p:nvPicPr>
          <p:cNvPr id="53" name="그림 45">
            <a:extLst>
              <a:ext uri="{FF2B5EF4-FFF2-40B4-BE49-F238E27FC236}">
                <a16:creationId xmlns:a16="http://schemas.microsoft.com/office/drawing/2014/main" id="{2B641673-82F1-D7FE-44F8-335356570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50000" r="88595" b="33186"/>
          <a:stretch/>
        </p:blipFill>
        <p:spPr>
          <a:xfrm>
            <a:off x="514756" y="3383140"/>
            <a:ext cx="274144" cy="302655"/>
          </a:xfrm>
          <a:prstGeom prst="rect">
            <a:avLst/>
          </a:prstGeom>
        </p:spPr>
      </p:pic>
      <p:pic>
        <p:nvPicPr>
          <p:cNvPr id="54" name="그림 43">
            <a:extLst>
              <a:ext uri="{FF2B5EF4-FFF2-40B4-BE49-F238E27FC236}">
                <a16:creationId xmlns:a16="http://schemas.microsoft.com/office/drawing/2014/main" id="{13DB99D2-2F7C-D9FD-F8E4-2C12C1436F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7936" t="33439" r="293" b="49747"/>
          <a:stretch/>
        </p:blipFill>
        <p:spPr>
          <a:xfrm>
            <a:off x="2624575" y="3074135"/>
            <a:ext cx="282936" cy="302656"/>
          </a:xfrm>
          <a:prstGeom prst="rect">
            <a:avLst/>
          </a:prstGeom>
        </p:spPr>
      </p:pic>
      <p:pic>
        <p:nvPicPr>
          <p:cNvPr id="55" name="그림 42">
            <a:extLst>
              <a:ext uri="{FF2B5EF4-FFF2-40B4-BE49-F238E27FC236}">
                <a16:creationId xmlns:a16="http://schemas.microsoft.com/office/drawing/2014/main" id="{7CB27098-63AB-C136-6769-1237C067E1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75102" t="32481" r="12522" b="50000"/>
          <a:stretch/>
        </p:blipFill>
        <p:spPr>
          <a:xfrm>
            <a:off x="2320037" y="3067787"/>
            <a:ext cx="297483" cy="315353"/>
          </a:xfrm>
          <a:prstGeom prst="rect">
            <a:avLst/>
          </a:prstGeom>
        </p:spPr>
      </p:pic>
      <p:pic>
        <p:nvPicPr>
          <p:cNvPr id="56" name="그림 41">
            <a:extLst>
              <a:ext uri="{FF2B5EF4-FFF2-40B4-BE49-F238E27FC236}">
                <a16:creationId xmlns:a16="http://schemas.microsoft.com/office/drawing/2014/main" id="{98E6D772-2355-86D8-56EC-9748C3B272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62834" t="33186" r="25084" b="50352"/>
          <a:stretch/>
        </p:blipFill>
        <p:spPr>
          <a:xfrm>
            <a:off x="2021178" y="3080484"/>
            <a:ext cx="290413" cy="296306"/>
          </a:xfrm>
          <a:prstGeom prst="rect">
            <a:avLst/>
          </a:prstGeom>
        </p:spPr>
      </p:pic>
      <p:pic>
        <p:nvPicPr>
          <p:cNvPr id="57" name="그림 40">
            <a:extLst>
              <a:ext uri="{FF2B5EF4-FFF2-40B4-BE49-F238E27FC236}">
                <a16:creationId xmlns:a16="http://schemas.microsoft.com/office/drawing/2014/main" id="{51B0228D-E46C-417C-484C-CD15D27F4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50165" t="33555" r="37754" b="49631"/>
          <a:stretch/>
        </p:blipFill>
        <p:spPr>
          <a:xfrm>
            <a:off x="1716645" y="3080484"/>
            <a:ext cx="290411" cy="302656"/>
          </a:xfrm>
          <a:prstGeom prst="rect">
            <a:avLst/>
          </a:prstGeom>
          <a:pattFill prst="pct7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58" name="그림 39">
            <a:extLst>
              <a:ext uri="{FF2B5EF4-FFF2-40B4-BE49-F238E27FC236}">
                <a16:creationId xmlns:a16="http://schemas.microsoft.com/office/drawing/2014/main" id="{DF86C3FC-3607-68FF-F491-548230692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7332" t="33555" r="50293" b="49984"/>
          <a:stretch/>
        </p:blipFill>
        <p:spPr>
          <a:xfrm>
            <a:off x="1412123" y="3080484"/>
            <a:ext cx="297468" cy="296308"/>
          </a:xfrm>
          <a:prstGeom prst="rect">
            <a:avLst/>
          </a:prstGeom>
        </p:spPr>
      </p:pic>
      <p:pic>
        <p:nvPicPr>
          <p:cNvPr id="59" name="그림 38">
            <a:extLst>
              <a:ext uri="{FF2B5EF4-FFF2-40B4-BE49-F238E27FC236}">
                <a16:creationId xmlns:a16="http://schemas.microsoft.com/office/drawing/2014/main" id="{1B9AAD7D-E488-75A1-728F-16709861F8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4861" t="33186" r="62764" b="50352"/>
          <a:stretch/>
        </p:blipFill>
        <p:spPr>
          <a:xfrm>
            <a:off x="1107571" y="3080484"/>
            <a:ext cx="297484" cy="296308"/>
          </a:xfrm>
          <a:prstGeom prst="rect">
            <a:avLst/>
          </a:prstGeom>
        </p:spPr>
      </p:pic>
      <p:pic>
        <p:nvPicPr>
          <p:cNvPr id="60" name="그림 37">
            <a:extLst>
              <a:ext uri="{FF2B5EF4-FFF2-40B4-BE49-F238E27FC236}">
                <a16:creationId xmlns:a16="http://schemas.microsoft.com/office/drawing/2014/main" id="{B4F3BF17-CE93-9B16-B3E4-813ACB228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12158" t="33186" r="75466" b="50352"/>
          <a:stretch/>
        </p:blipFill>
        <p:spPr>
          <a:xfrm>
            <a:off x="803035" y="3080484"/>
            <a:ext cx="297484" cy="296308"/>
          </a:xfrm>
          <a:prstGeom prst="rect">
            <a:avLst/>
          </a:prstGeom>
        </p:spPr>
      </p:pic>
      <p:pic>
        <p:nvPicPr>
          <p:cNvPr id="61" name="그림 36">
            <a:extLst>
              <a:ext uri="{FF2B5EF4-FFF2-40B4-BE49-F238E27FC236}">
                <a16:creationId xmlns:a16="http://schemas.microsoft.com/office/drawing/2014/main" id="{0F375F93-5B6C-F2BE-999C-2C89496A0E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32977" r="88888" b="50000"/>
          <a:stretch/>
        </p:blipFill>
        <p:spPr>
          <a:xfrm>
            <a:off x="514755" y="3074135"/>
            <a:ext cx="267095" cy="309005"/>
          </a:xfrm>
          <a:prstGeom prst="rect">
            <a:avLst/>
          </a:prstGeom>
        </p:spPr>
      </p:pic>
      <p:pic>
        <p:nvPicPr>
          <p:cNvPr id="62" name="그림 35">
            <a:extLst>
              <a:ext uri="{FF2B5EF4-FFF2-40B4-BE49-F238E27FC236}">
                <a16:creationId xmlns:a16="http://schemas.microsoft.com/office/drawing/2014/main" id="{9BA43ABD-4D4A-00FB-5CA4-E333D337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7936" t="15810" r="-588" b="67376"/>
          <a:stretch/>
        </p:blipFill>
        <p:spPr>
          <a:xfrm>
            <a:off x="2624574" y="2767715"/>
            <a:ext cx="304113" cy="302658"/>
          </a:xfrm>
          <a:prstGeom prst="rect">
            <a:avLst/>
          </a:prstGeom>
        </p:spPr>
      </p:pic>
      <p:pic>
        <p:nvPicPr>
          <p:cNvPr id="63" name="그림 34">
            <a:extLst>
              <a:ext uri="{FF2B5EF4-FFF2-40B4-BE49-F238E27FC236}">
                <a16:creationId xmlns:a16="http://schemas.microsoft.com/office/drawing/2014/main" id="{0C6B543F-6C62-B885-7D30-1D048BB766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75102" t="15810" r="12522" b="67376"/>
          <a:stretch/>
        </p:blipFill>
        <p:spPr>
          <a:xfrm>
            <a:off x="2320037" y="2767715"/>
            <a:ext cx="297483" cy="302658"/>
          </a:xfrm>
          <a:prstGeom prst="rect">
            <a:avLst/>
          </a:prstGeom>
        </p:spPr>
      </p:pic>
      <p:pic>
        <p:nvPicPr>
          <p:cNvPr id="80" name="그림 33">
            <a:extLst>
              <a:ext uri="{FF2B5EF4-FFF2-40B4-BE49-F238E27FC236}">
                <a16:creationId xmlns:a16="http://schemas.microsoft.com/office/drawing/2014/main" id="{C5FB3DB3-36DD-BAFB-CA4C-D1C77E54CD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2433" t="15810" r="25191" b="67376"/>
          <a:stretch/>
        </p:blipFill>
        <p:spPr>
          <a:xfrm>
            <a:off x="2015503" y="2767715"/>
            <a:ext cx="297484" cy="302658"/>
          </a:xfrm>
          <a:prstGeom prst="rect">
            <a:avLst/>
          </a:prstGeom>
        </p:spPr>
      </p:pic>
      <p:pic>
        <p:nvPicPr>
          <p:cNvPr id="81" name="그림 32">
            <a:extLst>
              <a:ext uri="{FF2B5EF4-FFF2-40B4-BE49-F238E27FC236}">
                <a16:creationId xmlns:a16="http://schemas.microsoft.com/office/drawing/2014/main" id="{C45920BF-C835-77B3-FFC4-584C1D8960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0459" t="15810" r="37401" b="67906"/>
          <a:stretch/>
        </p:blipFill>
        <p:spPr>
          <a:xfrm>
            <a:off x="1716645" y="2767715"/>
            <a:ext cx="291806" cy="293119"/>
          </a:xfrm>
          <a:prstGeom prst="rect">
            <a:avLst/>
          </a:prstGeom>
        </p:spPr>
      </p:pic>
      <p:pic>
        <p:nvPicPr>
          <p:cNvPr id="82" name="그림 31">
            <a:extLst>
              <a:ext uri="{FF2B5EF4-FFF2-40B4-BE49-F238E27FC236}">
                <a16:creationId xmlns:a16="http://schemas.microsoft.com/office/drawing/2014/main" id="{C805E499-7C6A-1963-CB4C-C211D64D71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7496" t="16179" r="50479" b="67150"/>
          <a:stretch/>
        </p:blipFill>
        <p:spPr>
          <a:xfrm>
            <a:off x="1412107" y="2767714"/>
            <a:ext cx="289044" cy="300073"/>
          </a:xfrm>
          <a:prstGeom prst="rect">
            <a:avLst/>
          </a:prstGeom>
        </p:spPr>
      </p:pic>
      <p:pic>
        <p:nvPicPr>
          <p:cNvPr id="83" name="그림 30">
            <a:extLst>
              <a:ext uri="{FF2B5EF4-FFF2-40B4-BE49-F238E27FC236}">
                <a16:creationId xmlns:a16="http://schemas.microsoft.com/office/drawing/2014/main" id="{DECAADC7-8820-D3D2-01E5-098C4E89A1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4662" t="16161" r="63256" b="66816"/>
          <a:stretch/>
        </p:blipFill>
        <p:spPr>
          <a:xfrm>
            <a:off x="1107571" y="2767714"/>
            <a:ext cx="290416" cy="306421"/>
          </a:xfrm>
          <a:prstGeom prst="rect">
            <a:avLst/>
          </a:prstGeom>
        </p:spPr>
      </p:pic>
      <p:pic>
        <p:nvPicPr>
          <p:cNvPr id="84" name="그림 29">
            <a:extLst>
              <a:ext uri="{FF2B5EF4-FFF2-40B4-BE49-F238E27FC236}">
                <a16:creationId xmlns:a16="http://schemas.microsoft.com/office/drawing/2014/main" id="{EB083DDE-2E46-C81E-E31A-F55980F8FA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1993" t="15810" r="75926" b="67376"/>
          <a:stretch/>
        </p:blipFill>
        <p:spPr>
          <a:xfrm>
            <a:off x="803033" y="2767715"/>
            <a:ext cx="290418" cy="302658"/>
          </a:xfrm>
          <a:prstGeom prst="rect">
            <a:avLst/>
          </a:prstGeom>
        </p:spPr>
      </p:pic>
      <p:pic>
        <p:nvPicPr>
          <p:cNvPr id="85" name="그림 28">
            <a:extLst>
              <a:ext uri="{FF2B5EF4-FFF2-40B4-BE49-F238E27FC236}">
                <a16:creationId xmlns:a16="http://schemas.microsoft.com/office/drawing/2014/main" id="{BF174D97-6FF2-187C-A6F0-00F588C831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15810" r="88430" b="67167"/>
          <a:stretch/>
        </p:blipFill>
        <p:spPr>
          <a:xfrm>
            <a:off x="503734" y="2767715"/>
            <a:ext cx="278117" cy="306420"/>
          </a:xfrm>
          <a:prstGeom prst="rect">
            <a:avLst/>
          </a:prstGeom>
        </p:spPr>
      </p:pic>
      <p:pic>
        <p:nvPicPr>
          <p:cNvPr id="86" name="그림 27">
            <a:extLst>
              <a:ext uri="{FF2B5EF4-FFF2-40B4-BE49-F238E27FC236}">
                <a16:creationId xmlns:a16="http://schemas.microsoft.com/office/drawing/2014/main" id="{DCCF7283-2995-D5F7-80EC-A48141F78C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7936" b="84193"/>
          <a:stretch/>
        </p:blipFill>
        <p:spPr>
          <a:xfrm>
            <a:off x="2624574" y="2476818"/>
            <a:ext cx="289988" cy="284526"/>
          </a:xfrm>
          <a:prstGeom prst="rect">
            <a:avLst/>
          </a:prstGeom>
        </p:spPr>
      </p:pic>
      <p:pic>
        <p:nvPicPr>
          <p:cNvPr id="87" name="그림 26">
            <a:extLst>
              <a:ext uri="{FF2B5EF4-FFF2-40B4-BE49-F238E27FC236}">
                <a16:creationId xmlns:a16="http://schemas.microsoft.com/office/drawing/2014/main" id="{2336DDDE-30F1-40BF-F48F-E2BCC20038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75102" t="351" r="12286" b="83983"/>
          <a:stretch/>
        </p:blipFill>
        <p:spPr>
          <a:xfrm>
            <a:off x="2320037" y="2483138"/>
            <a:ext cx="303164" cy="281993"/>
          </a:xfrm>
          <a:prstGeom prst="rect">
            <a:avLst/>
          </a:prstGeom>
        </p:spPr>
      </p:pic>
      <p:pic>
        <p:nvPicPr>
          <p:cNvPr id="88" name="그림 25">
            <a:extLst>
              <a:ext uri="{FF2B5EF4-FFF2-40B4-BE49-F238E27FC236}">
                <a16:creationId xmlns:a16="http://schemas.microsoft.com/office/drawing/2014/main" id="{4F3AD691-BE33-7B92-45C0-55C5DD010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2598" r="25026" b="84545"/>
          <a:stretch/>
        </p:blipFill>
        <p:spPr>
          <a:xfrm>
            <a:off x="2015502" y="2483139"/>
            <a:ext cx="297484" cy="278205"/>
          </a:xfrm>
          <a:prstGeom prst="rect">
            <a:avLst/>
          </a:prstGeom>
        </p:spPr>
      </p:pic>
      <p:pic>
        <p:nvPicPr>
          <p:cNvPr id="89" name="그림 22">
            <a:extLst>
              <a:ext uri="{FF2B5EF4-FFF2-40B4-BE49-F238E27FC236}">
                <a16:creationId xmlns:a16="http://schemas.microsoft.com/office/drawing/2014/main" id="{579B0F98-7E33-CB4F-05BE-6724B81EE2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0165" r="37696" b="84193"/>
          <a:stretch/>
        </p:blipFill>
        <p:spPr>
          <a:xfrm>
            <a:off x="1716644" y="2476818"/>
            <a:ext cx="291806" cy="284544"/>
          </a:xfrm>
          <a:prstGeom prst="rect">
            <a:avLst/>
          </a:prstGeom>
        </p:spPr>
      </p:pic>
      <p:pic>
        <p:nvPicPr>
          <p:cNvPr id="90" name="그림 21">
            <a:extLst>
              <a:ext uri="{FF2B5EF4-FFF2-40B4-BE49-F238E27FC236}">
                <a16:creationId xmlns:a16="http://schemas.microsoft.com/office/drawing/2014/main" id="{14E56F0B-1143-06C4-DF89-FF80127C7E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7497" r="50422" b="84174"/>
          <a:stretch/>
        </p:blipFill>
        <p:spPr>
          <a:xfrm>
            <a:off x="1412123" y="2476490"/>
            <a:ext cx="290402" cy="284877"/>
          </a:xfrm>
          <a:prstGeom prst="rect">
            <a:avLst/>
          </a:prstGeom>
        </p:spPr>
      </p:pic>
      <p:pic>
        <p:nvPicPr>
          <p:cNvPr id="91" name="그림 20">
            <a:extLst>
              <a:ext uri="{FF2B5EF4-FFF2-40B4-BE49-F238E27FC236}">
                <a16:creationId xmlns:a16="http://schemas.microsoft.com/office/drawing/2014/main" id="{323D7FCB-71E6-D43E-1B43-124BA53936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4827" t="1" r="63092" b="84543"/>
          <a:stretch/>
        </p:blipFill>
        <p:spPr>
          <a:xfrm>
            <a:off x="1107570" y="2483139"/>
            <a:ext cx="290419" cy="278229"/>
          </a:xfrm>
          <a:prstGeom prst="rect">
            <a:avLst/>
          </a:prstGeom>
        </p:spPr>
      </p:pic>
      <p:pic>
        <p:nvPicPr>
          <p:cNvPr id="92" name="그림 19">
            <a:extLst>
              <a:ext uri="{FF2B5EF4-FFF2-40B4-BE49-F238E27FC236}">
                <a16:creationId xmlns:a16="http://schemas.microsoft.com/office/drawing/2014/main" id="{F5632C3F-D1BF-13C8-ED59-2CF9A5655B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2158" t="351" r="75467" b="84192"/>
          <a:stretch/>
        </p:blipFill>
        <p:spPr>
          <a:xfrm>
            <a:off x="803035" y="2483138"/>
            <a:ext cx="297484" cy="278233"/>
          </a:xfrm>
          <a:prstGeom prst="rect">
            <a:avLst/>
          </a:prstGeom>
        </p:spPr>
      </p:pic>
      <p:pic>
        <p:nvPicPr>
          <p:cNvPr id="93" name="그림 2">
            <a:extLst>
              <a:ext uri="{FF2B5EF4-FFF2-40B4-BE49-F238E27FC236}">
                <a16:creationId xmlns:a16="http://schemas.microsoft.com/office/drawing/2014/main" id="{153BED81-308A-8267-542F-6AE7D394A0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87842" b="84172"/>
          <a:stretch/>
        </p:blipFill>
        <p:spPr>
          <a:xfrm>
            <a:off x="503733" y="2476490"/>
            <a:ext cx="292250" cy="284905"/>
          </a:xfrm>
          <a:prstGeom prst="rect">
            <a:avLst/>
          </a:prstGeom>
        </p:spPr>
      </p:pic>
      <p:grpSp>
        <p:nvGrpSpPr>
          <p:cNvPr id="94" name="그룹 3">
            <a:extLst>
              <a:ext uri="{FF2B5EF4-FFF2-40B4-BE49-F238E27FC236}">
                <a16:creationId xmlns:a16="http://schemas.microsoft.com/office/drawing/2014/main" id="{958674B0-4C2F-5DDA-EB7D-A9B2B375BD49}"/>
              </a:ext>
            </a:extLst>
          </p:cNvPr>
          <p:cNvGrpSpPr/>
          <p:nvPr/>
        </p:nvGrpSpPr>
        <p:grpSpPr>
          <a:xfrm>
            <a:off x="503732" y="2476818"/>
            <a:ext cx="2410831" cy="1800000"/>
            <a:chOff x="4736949" y="2969564"/>
            <a:chExt cx="2410831" cy="1800000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189A5DB6-B8D4-B3E9-006E-3A70CAC200F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33736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FA6D02D1-6873-BD9E-AAA2-87C0B0EE7CE9}"/>
                </a:ext>
              </a:extLst>
            </p:cNvPr>
            <p:cNvSpPr/>
            <p:nvPr/>
          </p:nvSpPr>
          <p:spPr bwMode="auto">
            <a:xfrm>
              <a:off x="4744001" y="2969564"/>
              <a:ext cx="2403779" cy="1800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837DB45-2D52-8E51-AF9D-B25E585A911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44001" y="3257877"/>
              <a:ext cx="2403779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6FC91F8-D517-2007-AE37-6C991B8797D7}"/>
                </a:ext>
              </a:extLst>
            </p:cNvPr>
            <p:cNvCxnSpPr/>
            <p:nvPr/>
          </p:nvCxnSpPr>
          <p:spPr bwMode="auto">
            <a:xfrm>
              <a:off x="4744001" y="3566881"/>
              <a:ext cx="2403779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9E2D86A-44A0-C548-98B1-88306D9CB3FA}"/>
                </a:ext>
              </a:extLst>
            </p:cNvPr>
            <p:cNvCxnSpPr/>
            <p:nvPr/>
          </p:nvCxnSpPr>
          <p:spPr bwMode="auto">
            <a:xfrm>
              <a:off x="4744001" y="3875885"/>
              <a:ext cx="2403779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4A258A1-9696-688D-06DB-C94DF5C75B5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29200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02D2A1C-F789-73DB-9296-D299503631B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38272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7E115F9-904F-66ED-3B1A-DDA2EAE1B9A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42808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35ADA5C-437A-0140-32B3-35B3908F7B4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56417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C1742F2-169B-857A-7DCB-7AAA18670E44}"/>
                </a:ext>
              </a:extLst>
            </p:cNvPr>
            <p:cNvCxnSpPr/>
            <p:nvPr/>
          </p:nvCxnSpPr>
          <p:spPr bwMode="auto">
            <a:xfrm>
              <a:off x="4736949" y="4493892"/>
              <a:ext cx="2403779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B8D026F-439A-E174-23ED-A775DC5C88BE}"/>
                </a:ext>
              </a:extLst>
            </p:cNvPr>
            <p:cNvCxnSpPr/>
            <p:nvPr/>
          </p:nvCxnSpPr>
          <p:spPr bwMode="auto">
            <a:xfrm>
              <a:off x="4744001" y="4184889"/>
              <a:ext cx="2403779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574964BE-DFA4-384A-CA0F-EB2B720BFAF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51880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A35F2D8-D391-B236-2BED-7157415E5D8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47344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46EE22A-0782-C178-7C80-5A3CC88CF865}"/>
              </a:ext>
            </a:extLst>
          </p:cNvPr>
          <p:cNvSpPr/>
          <p:nvPr/>
        </p:nvSpPr>
        <p:spPr bwMode="auto">
          <a:xfrm>
            <a:off x="726806" y="4576997"/>
            <a:ext cx="307127" cy="3241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FA80D23-C1B2-20BF-5373-1CEC5CC355A1}"/>
              </a:ext>
            </a:extLst>
          </p:cNvPr>
          <p:cNvSpPr txBox="1"/>
          <p:nvPr/>
        </p:nvSpPr>
        <p:spPr>
          <a:xfrm>
            <a:off x="1092063" y="4503152"/>
            <a:ext cx="549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>
                <a:ea typeface="굴림" panose="020B0600000101010101" pitchFamily="50" charset="-127"/>
              </a:rPr>
              <a:t>10</a:t>
            </a:r>
            <a:endParaRPr lang="ko-KR" altLang="en-US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1C423510-BE8B-278D-3A30-4E6509FFDA30}"/>
              </a:ext>
            </a:extLst>
          </p:cNvPr>
          <p:cNvSpPr/>
          <p:nvPr/>
        </p:nvSpPr>
        <p:spPr bwMode="auto">
          <a:xfrm>
            <a:off x="1884347" y="4571896"/>
            <a:ext cx="307127" cy="32417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40915FD8-44E7-7770-E664-013298737C2E}"/>
              </a:ext>
            </a:extLst>
          </p:cNvPr>
          <p:cNvSpPr txBox="1"/>
          <p:nvPr/>
        </p:nvSpPr>
        <p:spPr>
          <a:xfrm>
            <a:off x="2250767" y="4503152"/>
            <a:ext cx="549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ea typeface="굴림" panose="020B0600000101010101" pitchFamily="50" charset="-127"/>
              </a:rPr>
              <a:t>38</a:t>
            </a:r>
            <a:endParaRPr lang="ko-KR" altLang="en-US" dirty="0"/>
          </a:p>
        </p:txBody>
      </p:sp>
      <p:graphicFrame>
        <p:nvGraphicFramePr>
          <p:cNvPr id="114" name="Table 113">
            <a:extLst>
              <a:ext uri="{FF2B5EF4-FFF2-40B4-BE49-F238E27FC236}">
                <a16:creationId xmlns:a16="http://schemas.microsoft.com/office/drawing/2014/main" id="{E68D3DB7-A21A-2550-8CC1-6272C9EEDA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886856"/>
              </p:ext>
            </p:extLst>
          </p:nvPr>
        </p:nvGraphicFramePr>
        <p:xfrm>
          <a:off x="4577224" y="2913441"/>
          <a:ext cx="3645120" cy="45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640">
                  <a:extLst>
                    <a:ext uri="{9D8B030D-6E8A-4147-A177-3AD203B41FA5}">
                      <a16:colId xmlns:a16="http://schemas.microsoft.com/office/drawing/2014/main" val="1284387020"/>
                    </a:ext>
                  </a:extLst>
                </a:gridCol>
                <a:gridCol w="455640">
                  <a:extLst>
                    <a:ext uri="{9D8B030D-6E8A-4147-A177-3AD203B41FA5}">
                      <a16:colId xmlns:a16="http://schemas.microsoft.com/office/drawing/2014/main" val="154326210"/>
                    </a:ext>
                  </a:extLst>
                </a:gridCol>
                <a:gridCol w="455640">
                  <a:extLst>
                    <a:ext uri="{9D8B030D-6E8A-4147-A177-3AD203B41FA5}">
                      <a16:colId xmlns:a16="http://schemas.microsoft.com/office/drawing/2014/main" val="4045432803"/>
                    </a:ext>
                  </a:extLst>
                </a:gridCol>
                <a:gridCol w="455640">
                  <a:extLst>
                    <a:ext uri="{9D8B030D-6E8A-4147-A177-3AD203B41FA5}">
                      <a16:colId xmlns:a16="http://schemas.microsoft.com/office/drawing/2014/main" val="3528086073"/>
                    </a:ext>
                  </a:extLst>
                </a:gridCol>
                <a:gridCol w="455640">
                  <a:extLst>
                    <a:ext uri="{9D8B030D-6E8A-4147-A177-3AD203B41FA5}">
                      <a16:colId xmlns:a16="http://schemas.microsoft.com/office/drawing/2014/main" val="1524340198"/>
                    </a:ext>
                  </a:extLst>
                </a:gridCol>
                <a:gridCol w="455640">
                  <a:extLst>
                    <a:ext uri="{9D8B030D-6E8A-4147-A177-3AD203B41FA5}">
                      <a16:colId xmlns:a16="http://schemas.microsoft.com/office/drawing/2014/main" val="2039763455"/>
                    </a:ext>
                  </a:extLst>
                </a:gridCol>
                <a:gridCol w="455640">
                  <a:extLst>
                    <a:ext uri="{9D8B030D-6E8A-4147-A177-3AD203B41FA5}">
                      <a16:colId xmlns:a16="http://schemas.microsoft.com/office/drawing/2014/main" val="2780926565"/>
                    </a:ext>
                  </a:extLst>
                </a:gridCol>
                <a:gridCol w="455640">
                  <a:extLst>
                    <a:ext uri="{9D8B030D-6E8A-4147-A177-3AD203B41FA5}">
                      <a16:colId xmlns:a16="http://schemas.microsoft.com/office/drawing/2014/main" val="2755944084"/>
                    </a:ext>
                  </a:extLst>
                </a:gridCol>
              </a:tblGrid>
              <a:tr h="4556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ko-KR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ko-KR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ko-KR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ko-KR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ko-KR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ko-KR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ko-KR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ko-KR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968789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직사각형 28">
                <a:extLst>
                  <a:ext uri="{FF2B5EF4-FFF2-40B4-BE49-F238E27FC236}">
                    <a16:creationId xmlns:a16="http://schemas.microsoft.com/office/drawing/2014/main" id="{1713680F-15E1-7166-B69F-404CF716A61A}"/>
                  </a:ext>
                </a:extLst>
              </p:cNvPr>
              <p:cNvSpPr/>
              <p:nvPr/>
            </p:nvSpPr>
            <p:spPr>
              <a:xfrm>
                <a:off x="4402103" y="3982666"/>
                <a:ext cx="4157035" cy="6160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</m:ctrlPr>
                      </m:sSup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𝑝</m:t>
                        </m:r>
                      </m:e>
                      <m: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ko-KR" sz="1600" b="0" dirty="0">
                    <a:ea typeface="굴림" panose="020B0600000101010101" pitchFamily="50" charset="-127"/>
                  </a:rPr>
                  <a:t>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ko-KR" sz="1600" b="0" i="0" smtClean="0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argmin</m:t>
                            </m:r>
                          </m:e>
                          <m:lim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𝑝</m:t>
                            </m:r>
                            <m:r>
                              <a:rPr lang="en-US" altLang="ko-KR" sz="1600" b="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ko-KR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{1, …</m:t>
                            </m:r>
                            <m:r>
                              <a:rPr lang="en-US" altLang="ko-KR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altLang="ko-KR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}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𝑑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𝑝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altLang="ko-KR" sz="1600" b="0" dirty="0">
                    <a:ea typeface="굴림" panose="020B0600000101010101" pitchFamily="50" charset="-127"/>
                  </a:rPr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𝑑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𝑝</m:t>
                        </m:r>
                      </m:sub>
                    </m:sSub>
                    <m:r>
                      <a:rPr lang="en-US" altLang="ko-KR" sz="1600" b="0" i="1" smtClean="0">
                        <a:latin typeface="Cambria Math" panose="02040503050406030204" pitchFamily="18" charset="0"/>
                        <a:ea typeface="굴림" panose="020B0600000101010101" pitchFamily="50" charset="-127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ko-KR" sz="1600" b="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𝑞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=1</m:t>
                        </m:r>
                      </m:sub>
                      <m: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altLang="ko-KR" sz="1600" b="0" i="1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</m:ctrlPr>
                          </m:sSubPr>
                          <m:e>
                            <m:r>
                              <a:rPr lang="en-US" altLang="ko-KR" sz="1600" b="0" i="1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ko-KR" sz="1600" b="0" i="1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𝑝𝑞</m:t>
                            </m:r>
                          </m:sub>
                        </m:sSub>
                      </m:e>
                    </m:nary>
                  </m:oMath>
                </a14:m>
                <a:endParaRPr lang="en-US" altLang="ko-KR" sz="1600" b="0" dirty="0">
                  <a:ea typeface="굴림" panose="020B0600000101010101" pitchFamily="50" charset="-127"/>
                </a:endParaRPr>
              </a:p>
              <a:p>
                <a:pPr algn="l"/>
                <a:endParaRPr lang="en-US" altLang="ko-KR" sz="1600" b="0" dirty="0">
                  <a:ea typeface="굴림" panose="020B0600000101010101" pitchFamily="50" charset="-127"/>
                </a:endParaRPr>
              </a:p>
            </p:txBody>
          </p:sp>
        </mc:Choice>
        <mc:Fallback xmlns="">
          <p:sp>
            <p:nvSpPr>
              <p:cNvPr id="115" name="직사각형 28">
                <a:extLst>
                  <a:ext uri="{FF2B5EF4-FFF2-40B4-BE49-F238E27FC236}">
                    <a16:creationId xmlns:a16="http://schemas.microsoft.com/office/drawing/2014/main" id="{1713680F-15E1-7166-B69F-404CF716A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103" y="3982666"/>
                <a:ext cx="4157035" cy="616066"/>
              </a:xfrm>
              <a:prstGeom prst="rect">
                <a:avLst/>
              </a:prstGeom>
              <a:blipFill>
                <a:blip r:embed="rId4"/>
                <a:stretch>
                  <a:fillRect t="-58416" b="-5049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5983BDA0-3ADF-B546-BA8C-9B1C46632BEA}"/>
                  </a:ext>
                </a:extLst>
              </p:cNvPr>
              <p:cNvSpPr txBox="1"/>
              <p:nvPr/>
            </p:nvSpPr>
            <p:spPr>
              <a:xfrm>
                <a:off x="6022577" y="3306420"/>
                <a:ext cx="4201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</m:ctrlPr>
                      </m:sSup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𝑝</m:t>
                        </m:r>
                      </m:e>
                      <m:sup>
                        <m:r>
                          <a:rPr lang="en-US" altLang="ko-KR" sz="2400" b="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ko-KR" sz="2400" b="0" dirty="0">
                    <a:ea typeface="굴림" panose="020B0600000101010101" pitchFamily="50" charset="-127"/>
                  </a:rPr>
                  <a:t> 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5983BDA0-3ADF-B546-BA8C-9B1C46632B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577" y="3306420"/>
                <a:ext cx="420103" cy="461665"/>
              </a:xfrm>
              <a:prstGeom prst="rect">
                <a:avLst/>
              </a:prstGeom>
              <a:blipFill>
                <a:blip r:embed="rId5"/>
                <a:stretch>
                  <a:fillRect l="-11594" b="-131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Rectangle 118">
            <a:extLst>
              <a:ext uri="{FF2B5EF4-FFF2-40B4-BE49-F238E27FC236}">
                <a16:creationId xmlns:a16="http://schemas.microsoft.com/office/drawing/2014/main" id="{8D861554-E9F8-4B34-AFD5-1F8A552D9A9D}"/>
              </a:ext>
            </a:extLst>
          </p:cNvPr>
          <p:cNvSpPr/>
          <p:nvPr/>
        </p:nvSpPr>
        <p:spPr bwMode="auto">
          <a:xfrm>
            <a:off x="5968031" y="2408156"/>
            <a:ext cx="474649" cy="140999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BD669557-3521-F36C-D28A-1771ABC46B6D}"/>
              </a:ext>
            </a:extLst>
          </p:cNvPr>
          <p:cNvSpPr txBox="1"/>
          <p:nvPr/>
        </p:nvSpPr>
        <p:spPr>
          <a:xfrm>
            <a:off x="419100" y="5144129"/>
            <a:ext cx="8280399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sz="2000" b="0" dirty="0">
                <a:ea typeface="굴림" panose="020B0600000101010101" pitchFamily="50" charset="-127"/>
              </a:rPr>
              <a:t>According to the two assumptions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en-US" altLang="ko-KR" sz="2000" b="0" dirty="0">
                <a:ea typeface="굴림" panose="020B0600000101010101" pitchFamily="50" charset="-127"/>
              </a:rPr>
              <a:t>Foreground are less correlated with background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en-US" altLang="ko-KR" sz="2000" b="0" dirty="0">
                <a:ea typeface="굴림" panose="020B0600000101010101" pitchFamily="50" charset="-127"/>
              </a:rPr>
              <a:t>Less foreground patches than background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0" dirty="0">
                <a:ea typeface="굴림" panose="020B0600000101010101" pitchFamily="50" charset="-127"/>
              </a:rPr>
              <a:t>The patch with </a:t>
            </a:r>
            <a:r>
              <a:rPr lang="en-US" altLang="ko-KR" sz="2000" b="0" u="sng" dirty="0">
                <a:ea typeface="굴림" panose="020B0600000101010101" pitchFamily="50" charset="-127"/>
              </a:rPr>
              <a:t>lowest degree</a:t>
            </a:r>
            <a:r>
              <a:rPr lang="en-US" altLang="ko-KR" sz="2000" b="0" dirty="0">
                <a:ea typeface="굴림" panose="020B0600000101010101" pitchFamily="50" charset="-127"/>
              </a:rPr>
              <a:t> are the most likely to fall in an object</a:t>
            </a:r>
          </a:p>
        </p:txBody>
      </p:sp>
    </p:spTree>
    <p:extLst>
      <p:ext uri="{BB962C8B-B14F-4D97-AF65-F5344CB8AC3E}">
        <p14:creationId xmlns:p14="http://schemas.microsoft.com/office/powerpoint/2010/main" val="3640604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7" name="그림 74">
            <a:extLst>
              <a:ext uri="{FF2B5EF4-FFF2-40B4-BE49-F238E27FC236}">
                <a16:creationId xmlns:a16="http://schemas.microsoft.com/office/drawing/2014/main" id="{65B19AFD-7876-9A0A-5283-76E07FD23C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908" r="89017"/>
          <a:stretch/>
        </p:blipFill>
        <p:spPr>
          <a:xfrm>
            <a:off x="983842" y="4199128"/>
            <a:ext cx="264016" cy="289654"/>
          </a:xfrm>
          <a:prstGeom prst="rect">
            <a:avLst/>
          </a:prstGeom>
        </p:spPr>
      </p:pic>
      <p:pic>
        <p:nvPicPr>
          <p:cNvPr id="3148" name="그림 74">
            <a:extLst>
              <a:ext uri="{FF2B5EF4-FFF2-40B4-BE49-F238E27FC236}">
                <a16:creationId xmlns:a16="http://schemas.microsoft.com/office/drawing/2014/main" id="{1DD02DF7-E7AD-A186-FE60-BD32DEB524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520"/>
          <a:stretch/>
        </p:blipFill>
        <p:spPr>
          <a:xfrm>
            <a:off x="983840" y="3890153"/>
            <a:ext cx="2403779" cy="584648"/>
          </a:xfrm>
          <a:prstGeom prst="rect">
            <a:avLst/>
          </a:prstGeom>
        </p:spPr>
      </p:pic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Method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B3CA7F5A-CB6D-9D90-D480-C5E287079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543166"/>
            <a:ext cx="828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ko-KR" dirty="0">
                <a:ea typeface="굴림" panose="020B0600000101010101" pitchFamily="50" charset="-127"/>
              </a:rPr>
              <a:t>Step 3: Expansion 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pic>
        <p:nvPicPr>
          <p:cNvPr id="3076" name="그림 77">
            <a:extLst>
              <a:ext uri="{FF2B5EF4-FFF2-40B4-BE49-F238E27FC236}">
                <a16:creationId xmlns:a16="http://schemas.microsoft.com/office/drawing/2014/main" id="{F30D34D8-A96C-196E-447B-733A5C769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950" t="50352" r="179" b="32481"/>
          <a:stretch/>
        </p:blipFill>
        <p:spPr>
          <a:xfrm>
            <a:off x="3094882" y="3581121"/>
            <a:ext cx="285370" cy="309002"/>
          </a:xfrm>
          <a:prstGeom prst="rect">
            <a:avLst/>
          </a:prstGeom>
        </p:spPr>
      </p:pic>
      <p:pic>
        <p:nvPicPr>
          <p:cNvPr id="3077" name="그림 76">
            <a:extLst>
              <a:ext uri="{FF2B5EF4-FFF2-40B4-BE49-F238E27FC236}">
                <a16:creationId xmlns:a16="http://schemas.microsoft.com/office/drawing/2014/main" id="{5CC3C907-0059-C89B-D951-500E2EFDA2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267" t="50238" r="12121" b="32948"/>
          <a:stretch/>
        </p:blipFill>
        <p:spPr>
          <a:xfrm>
            <a:off x="2786044" y="3581122"/>
            <a:ext cx="303158" cy="302658"/>
          </a:xfrm>
          <a:prstGeom prst="rect">
            <a:avLst/>
          </a:prstGeom>
        </p:spPr>
      </p:pic>
      <p:pic>
        <p:nvPicPr>
          <p:cNvPr id="3078" name="그림 75">
            <a:extLst>
              <a:ext uri="{FF2B5EF4-FFF2-40B4-BE49-F238E27FC236}">
                <a16:creationId xmlns:a16="http://schemas.microsoft.com/office/drawing/2014/main" id="{B5C3A680-D8C8-0FD8-8E64-D4B16FE23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24" t="50352" r="25000" b="33186"/>
          <a:stretch/>
        </p:blipFill>
        <p:spPr>
          <a:xfrm>
            <a:off x="2481509" y="3587469"/>
            <a:ext cx="297485" cy="296310"/>
          </a:xfrm>
          <a:prstGeom prst="rect">
            <a:avLst/>
          </a:prstGeom>
        </p:spPr>
      </p:pic>
      <p:pic>
        <p:nvPicPr>
          <p:cNvPr id="3079" name="그림 74">
            <a:extLst>
              <a:ext uri="{FF2B5EF4-FFF2-40B4-BE49-F238E27FC236}">
                <a16:creationId xmlns:a16="http://schemas.microsoft.com/office/drawing/2014/main" id="{DAAA8AFF-EBF5-3E5E-FBE2-F86AE6DD9A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949" t="83595"/>
          <a:stretch/>
        </p:blipFill>
        <p:spPr>
          <a:xfrm>
            <a:off x="3090581" y="4185830"/>
            <a:ext cx="289671" cy="295291"/>
          </a:xfrm>
          <a:prstGeom prst="rect">
            <a:avLst/>
          </a:prstGeom>
        </p:spPr>
      </p:pic>
      <p:pic>
        <p:nvPicPr>
          <p:cNvPr id="3080" name="그림 73">
            <a:extLst>
              <a:ext uri="{FF2B5EF4-FFF2-40B4-BE49-F238E27FC236}">
                <a16:creationId xmlns:a16="http://schemas.microsoft.com/office/drawing/2014/main" id="{78C42F33-3DF8-48AF-B4CE-94CB1618FF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50645" t="50737" r="37216" b="32835"/>
          <a:stretch/>
        </p:blipFill>
        <p:spPr>
          <a:xfrm>
            <a:off x="2182653" y="3588074"/>
            <a:ext cx="291806" cy="295704"/>
          </a:xfrm>
          <a:prstGeom prst="rect">
            <a:avLst/>
          </a:prstGeom>
        </p:spPr>
      </p:pic>
      <p:pic>
        <p:nvPicPr>
          <p:cNvPr id="3081" name="그림 72">
            <a:extLst>
              <a:ext uri="{FF2B5EF4-FFF2-40B4-BE49-F238E27FC236}">
                <a16:creationId xmlns:a16="http://schemas.microsoft.com/office/drawing/2014/main" id="{E47887D6-717B-EB2E-A2BB-DCE126E57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68" t="50265" r="50608" b="32921"/>
          <a:stretch/>
        </p:blipFill>
        <p:spPr>
          <a:xfrm>
            <a:off x="1878113" y="3581122"/>
            <a:ext cx="289045" cy="302656"/>
          </a:xfrm>
          <a:prstGeom prst="rect">
            <a:avLst/>
          </a:prstGeom>
        </p:spPr>
      </p:pic>
      <p:pic>
        <p:nvPicPr>
          <p:cNvPr id="3082" name="그림 70">
            <a:extLst>
              <a:ext uri="{FF2B5EF4-FFF2-40B4-BE49-F238E27FC236}">
                <a16:creationId xmlns:a16="http://schemas.microsoft.com/office/drawing/2014/main" id="{69424AA0-AE93-2561-7332-767A4862E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62" t="50369" r="63571" b="32817"/>
          <a:stretch/>
        </p:blipFill>
        <p:spPr>
          <a:xfrm>
            <a:off x="1572691" y="3581122"/>
            <a:ext cx="282848" cy="302650"/>
          </a:xfrm>
          <a:prstGeom prst="rect">
            <a:avLst/>
          </a:prstGeom>
        </p:spPr>
      </p:pic>
      <p:pic>
        <p:nvPicPr>
          <p:cNvPr id="3083" name="그림 53">
            <a:extLst>
              <a:ext uri="{FF2B5EF4-FFF2-40B4-BE49-F238E27FC236}">
                <a16:creationId xmlns:a16="http://schemas.microsoft.com/office/drawing/2014/main" id="{916FBFA1-F14D-099E-1832-1261E6A4A9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65" t="51090" r="76111" b="32834"/>
          <a:stretch/>
        </p:blipFill>
        <p:spPr>
          <a:xfrm>
            <a:off x="1269039" y="3594423"/>
            <a:ext cx="289031" cy="289354"/>
          </a:xfrm>
          <a:prstGeom prst="rect">
            <a:avLst/>
          </a:prstGeom>
        </p:spPr>
      </p:pic>
      <p:pic>
        <p:nvPicPr>
          <p:cNvPr id="3084" name="그림 45">
            <a:extLst>
              <a:ext uri="{FF2B5EF4-FFF2-40B4-BE49-F238E27FC236}">
                <a16:creationId xmlns:a16="http://schemas.microsoft.com/office/drawing/2014/main" id="{6D380DA1-B58C-A10B-8F9F-6AAFA9EA17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 r="88595" b="33186"/>
          <a:stretch/>
        </p:blipFill>
        <p:spPr>
          <a:xfrm>
            <a:off x="980763" y="3581122"/>
            <a:ext cx="274144" cy="302655"/>
          </a:xfrm>
          <a:prstGeom prst="rect">
            <a:avLst/>
          </a:prstGeom>
        </p:spPr>
      </p:pic>
      <p:pic>
        <p:nvPicPr>
          <p:cNvPr id="3085" name="그림 43">
            <a:extLst>
              <a:ext uri="{FF2B5EF4-FFF2-40B4-BE49-F238E27FC236}">
                <a16:creationId xmlns:a16="http://schemas.microsoft.com/office/drawing/2014/main" id="{124460E2-1C5D-FE45-2464-2F7B8A725E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936" t="33439" r="293" b="49747"/>
          <a:stretch/>
        </p:blipFill>
        <p:spPr>
          <a:xfrm>
            <a:off x="3090582" y="3272117"/>
            <a:ext cx="282936" cy="302656"/>
          </a:xfrm>
          <a:prstGeom prst="rect">
            <a:avLst/>
          </a:prstGeom>
        </p:spPr>
      </p:pic>
      <p:pic>
        <p:nvPicPr>
          <p:cNvPr id="3086" name="그림 42">
            <a:extLst>
              <a:ext uri="{FF2B5EF4-FFF2-40B4-BE49-F238E27FC236}">
                <a16:creationId xmlns:a16="http://schemas.microsoft.com/office/drawing/2014/main" id="{9D169235-254A-4980-1B4B-6621B05DC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102" t="32481" r="12522" b="50000"/>
          <a:stretch/>
        </p:blipFill>
        <p:spPr>
          <a:xfrm>
            <a:off x="2786044" y="3265769"/>
            <a:ext cx="297483" cy="315353"/>
          </a:xfrm>
          <a:prstGeom prst="rect">
            <a:avLst/>
          </a:prstGeom>
        </p:spPr>
      </p:pic>
      <p:pic>
        <p:nvPicPr>
          <p:cNvPr id="3087" name="그림 41">
            <a:extLst>
              <a:ext uri="{FF2B5EF4-FFF2-40B4-BE49-F238E27FC236}">
                <a16:creationId xmlns:a16="http://schemas.microsoft.com/office/drawing/2014/main" id="{AC180F01-AFDB-F6CF-2925-70DD344728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34" t="33186" r="25084" b="50352"/>
          <a:stretch/>
        </p:blipFill>
        <p:spPr>
          <a:xfrm>
            <a:off x="2487185" y="3278466"/>
            <a:ext cx="290413" cy="296306"/>
          </a:xfrm>
          <a:prstGeom prst="rect">
            <a:avLst/>
          </a:prstGeom>
        </p:spPr>
      </p:pic>
      <p:pic>
        <p:nvPicPr>
          <p:cNvPr id="3088" name="그림 40">
            <a:extLst>
              <a:ext uri="{FF2B5EF4-FFF2-40B4-BE49-F238E27FC236}">
                <a16:creationId xmlns:a16="http://schemas.microsoft.com/office/drawing/2014/main" id="{08449705-15F6-7730-EBFD-E1F26C74E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65" t="33555" r="37754" b="49631"/>
          <a:stretch/>
        </p:blipFill>
        <p:spPr>
          <a:xfrm>
            <a:off x="2182652" y="3278466"/>
            <a:ext cx="290411" cy="302656"/>
          </a:xfrm>
          <a:prstGeom prst="rect">
            <a:avLst/>
          </a:prstGeom>
          <a:pattFill prst="pct7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3089" name="그림 39">
            <a:extLst>
              <a:ext uri="{FF2B5EF4-FFF2-40B4-BE49-F238E27FC236}">
                <a16:creationId xmlns:a16="http://schemas.microsoft.com/office/drawing/2014/main" id="{58AD5A74-E242-A4ED-3D46-B5129ECFE5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32" t="33555" r="50293" b="49984"/>
          <a:stretch/>
        </p:blipFill>
        <p:spPr>
          <a:xfrm>
            <a:off x="1878130" y="3278466"/>
            <a:ext cx="297468" cy="296308"/>
          </a:xfrm>
          <a:prstGeom prst="rect">
            <a:avLst/>
          </a:prstGeom>
        </p:spPr>
      </p:pic>
      <p:pic>
        <p:nvPicPr>
          <p:cNvPr id="3090" name="그림 38">
            <a:extLst>
              <a:ext uri="{FF2B5EF4-FFF2-40B4-BE49-F238E27FC236}">
                <a16:creationId xmlns:a16="http://schemas.microsoft.com/office/drawing/2014/main" id="{4A0BDEDB-261E-BA28-ECAD-B943214B9B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61" t="33186" r="62764" b="50352"/>
          <a:stretch/>
        </p:blipFill>
        <p:spPr>
          <a:xfrm>
            <a:off x="1573578" y="3278466"/>
            <a:ext cx="297484" cy="296308"/>
          </a:xfrm>
          <a:prstGeom prst="rect">
            <a:avLst/>
          </a:prstGeom>
        </p:spPr>
      </p:pic>
      <p:pic>
        <p:nvPicPr>
          <p:cNvPr id="3091" name="그림 37">
            <a:extLst>
              <a:ext uri="{FF2B5EF4-FFF2-40B4-BE49-F238E27FC236}">
                <a16:creationId xmlns:a16="http://schemas.microsoft.com/office/drawing/2014/main" id="{7DBE4FD8-26AE-CEB1-B9F5-7F768C6D53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58" t="33186" r="75466" b="50352"/>
          <a:stretch/>
        </p:blipFill>
        <p:spPr>
          <a:xfrm>
            <a:off x="1269042" y="3278466"/>
            <a:ext cx="297484" cy="296308"/>
          </a:xfrm>
          <a:prstGeom prst="rect">
            <a:avLst/>
          </a:prstGeom>
        </p:spPr>
      </p:pic>
      <p:pic>
        <p:nvPicPr>
          <p:cNvPr id="3092" name="그림 36">
            <a:extLst>
              <a:ext uri="{FF2B5EF4-FFF2-40B4-BE49-F238E27FC236}">
                <a16:creationId xmlns:a16="http://schemas.microsoft.com/office/drawing/2014/main" id="{FBEEEB78-9881-4D2C-3CCF-E4327EF97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977" r="88888" b="50000"/>
          <a:stretch/>
        </p:blipFill>
        <p:spPr>
          <a:xfrm>
            <a:off x="980762" y="3272117"/>
            <a:ext cx="267095" cy="309005"/>
          </a:xfrm>
          <a:prstGeom prst="rect">
            <a:avLst/>
          </a:prstGeom>
        </p:spPr>
      </p:pic>
      <p:pic>
        <p:nvPicPr>
          <p:cNvPr id="3093" name="그림 35">
            <a:extLst>
              <a:ext uri="{FF2B5EF4-FFF2-40B4-BE49-F238E27FC236}">
                <a16:creationId xmlns:a16="http://schemas.microsoft.com/office/drawing/2014/main" id="{A3B11C98-BEB5-0F6C-0287-36A44B6FD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936" t="15810" r="-588" b="67376"/>
          <a:stretch/>
        </p:blipFill>
        <p:spPr>
          <a:xfrm>
            <a:off x="3090581" y="2965697"/>
            <a:ext cx="304113" cy="302658"/>
          </a:xfrm>
          <a:prstGeom prst="rect">
            <a:avLst/>
          </a:prstGeom>
        </p:spPr>
      </p:pic>
      <p:pic>
        <p:nvPicPr>
          <p:cNvPr id="3094" name="그림 34">
            <a:extLst>
              <a:ext uri="{FF2B5EF4-FFF2-40B4-BE49-F238E27FC236}">
                <a16:creationId xmlns:a16="http://schemas.microsoft.com/office/drawing/2014/main" id="{E5278127-0C64-877B-E000-0C53B07E34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102" t="15810" r="12522" b="67376"/>
          <a:stretch/>
        </p:blipFill>
        <p:spPr>
          <a:xfrm>
            <a:off x="2786044" y="2965697"/>
            <a:ext cx="297483" cy="302658"/>
          </a:xfrm>
          <a:prstGeom prst="rect">
            <a:avLst/>
          </a:prstGeom>
        </p:spPr>
      </p:pic>
      <p:pic>
        <p:nvPicPr>
          <p:cNvPr id="3095" name="그림 33">
            <a:extLst>
              <a:ext uri="{FF2B5EF4-FFF2-40B4-BE49-F238E27FC236}">
                <a16:creationId xmlns:a16="http://schemas.microsoft.com/office/drawing/2014/main" id="{0C51065F-9BC4-5910-544F-3D8A59E259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33" t="15810" r="25191" b="67376"/>
          <a:stretch/>
        </p:blipFill>
        <p:spPr>
          <a:xfrm>
            <a:off x="2481510" y="2965697"/>
            <a:ext cx="297484" cy="302658"/>
          </a:xfrm>
          <a:prstGeom prst="rect">
            <a:avLst/>
          </a:prstGeom>
        </p:spPr>
      </p:pic>
      <p:pic>
        <p:nvPicPr>
          <p:cNvPr id="3096" name="그림 32">
            <a:extLst>
              <a:ext uri="{FF2B5EF4-FFF2-40B4-BE49-F238E27FC236}">
                <a16:creationId xmlns:a16="http://schemas.microsoft.com/office/drawing/2014/main" id="{BE1777CE-CC56-C425-4D16-7C25C40058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59" t="15810" r="37401" b="67906"/>
          <a:stretch/>
        </p:blipFill>
        <p:spPr>
          <a:xfrm>
            <a:off x="2182652" y="2965697"/>
            <a:ext cx="291806" cy="293119"/>
          </a:xfrm>
          <a:prstGeom prst="rect">
            <a:avLst/>
          </a:prstGeom>
        </p:spPr>
      </p:pic>
      <p:pic>
        <p:nvPicPr>
          <p:cNvPr id="3097" name="그림 31">
            <a:extLst>
              <a:ext uri="{FF2B5EF4-FFF2-40B4-BE49-F238E27FC236}">
                <a16:creationId xmlns:a16="http://schemas.microsoft.com/office/drawing/2014/main" id="{7BFB9186-C94B-D5FE-2BD2-0B5CD41807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96" t="16179" r="50479" b="67150"/>
          <a:stretch/>
        </p:blipFill>
        <p:spPr>
          <a:xfrm>
            <a:off x="1878114" y="2965696"/>
            <a:ext cx="289044" cy="300073"/>
          </a:xfrm>
          <a:prstGeom prst="rect">
            <a:avLst/>
          </a:prstGeom>
        </p:spPr>
      </p:pic>
      <p:pic>
        <p:nvPicPr>
          <p:cNvPr id="3098" name="그림 30">
            <a:extLst>
              <a:ext uri="{FF2B5EF4-FFF2-40B4-BE49-F238E27FC236}">
                <a16:creationId xmlns:a16="http://schemas.microsoft.com/office/drawing/2014/main" id="{0EE5EE45-BFBD-ED51-68F0-C3BD2DADE1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62" t="16161" r="63256" b="66816"/>
          <a:stretch/>
        </p:blipFill>
        <p:spPr>
          <a:xfrm>
            <a:off x="1573578" y="2965696"/>
            <a:ext cx="290416" cy="306421"/>
          </a:xfrm>
          <a:prstGeom prst="rect">
            <a:avLst/>
          </a:prstGeom>
        </p:spPr>
      </p:pic>
      <p:pic>
        <p:nvPicPr>
          <p:cNvPr id="3099" name="그림 29">
            <a:extLst>
              <a:ext uri="{FF2B5EF4-FFF2-40B4-BE49-F238E27FC236}">
                <a16:creationId xmlns:a16="http://schemas.microsoft.com/office/drawing/2014/main" id="{08E01563-EBB4-D6DA-3919-E34ECF2ADA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3" t="15810" r="75926" b="67376"/>
          <a:stretch/>
        </p:blipFill>
        <p:spPr>
          <a:xfrm>
            <a:off x="1269040" y="2965697"/>
            <a:ext cx="290418" cy="302658"/>
          </a:xfrm>
          <a:prstGeom prst="rect">
            <a:avLst/>
          </a:prstGeom>
        </p:spPr>
      </p:pic>
      <p:pic>
        <p:nvPicPr>
          <p:cNvPr id="3100" name="그림 28">
            <a:extLst>
              <a:ext uri="{FF2B5EF4-FFF2-40B4-BE49-F238E27FC236}">
                <a16:creationId xmlns:a16="http://schemas.microsoft.com/office/drawing/2014/main" id="{7EFEDA06-5AA5-6DC9-3CEE-B8D6742B47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10" r="88430" b="67167"/>
          <a:stretch/>
        </p:blipFill>
        <p:spPr>
          <a:xfrm>
            <a:off x="969741" y="2965697"/>
            <a:ext cx="278117" cy="306420"/>
          </a:xfrm>
          <a:prstGeom prst="rect">
            <a:avLst/>
          </a:prstGeom>
        </p:spPr>
      </p:pic>
      <p:pic>
        <p:nvPicPr>
          <p:cNvPr id="3101" name="그림 27">
            <a:extLst>
              <a:ext uri="{FF2B5EF4-FFF2-40B4-BE49-F238E27FC236}">
                <a16:creationId xmlns:a16="http://schemas.microsoft.com/office/drawing/2014/main" id="{144DE9FF-D3D3-9C9A-17B9-61AD26F58E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936" b="84193"/>
          <a:stretch/>
        </p:blipFill>
        <p:spPr>
          <a:xfrm>
            <a:off x="3090581" y="2674800"/>
            <a:ext cx="289988" cy="284526"/>
          </a:xfrm>
          <a:prstGeom prst="rect">
            <a:avLst/>
          </a:prstGeom>
        </p:spPr>
      </p:pic>
      <p:pic>
        <p:nvPicPr>
          <p:cNvPr id="3102" name="그림 26">
            <a:extLst>
              <a:ext uri="{FF2B5EF4-FFF2-40B4-BE49-F238E27FC236}">
                <a16:creationId xmlns:a16="http://schemas.microsoft.com/office/drawing/2014/main" id="{11DE18B8-F7D5-9337-50FB-6E291EF55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102" t="351" r="12286" b="83983"/>
          <a:stretch/>
        </p:blipFill>
        <p:spPr>
          <a:xfrm>
            <a:off x="2786044" y="2681120"/>
            <a:ext cx="303164" cy="281993"/>
          </a:xfrm>
          <a:prstGeom prst="rect">
            <a:avLst/>
          </a:prstGeom>
        </p:spPr>
      </p:pic>
      <p:pic>
        <p:nvPicPr>
          <p:cNvPr id="3103" name="그림 25">
            <a:extLst>
              <a:ext uri="{FF2B5EF4-FFF2-40B4-BE49-F238E27FC236}">
                <a16:creationId xmlns:a16="http://schemas.microsoft.com/office/drawing/2014/main" id="{F64E7784-EF9A-601A-5644-D59025AF71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98" r="25026" b="84545"/>
          <a:stretch/>
        </p:blipFill>
        <p:spPr>
          <a:xfrm>
            <a:off x="2481509" y="2681121"/>
            <a:ext cx="297484" cy="278205"/>
          </a:xfrm>
          <a:prstGeom prst="rect">
            <a:avLst/>
          </a:prstGeom>
        </p:spPr>
      </p:pic>
      <p:pic>
        <p:nvPicPr>
          <p:cNvPr id="3104" name="그림 22">
            <a:extLst>
              <a:ext uri="{FF2B5EF4-FFF2-40B4-BE49-F238E27FC236}">
                <a16:creationId xmlns:a16="http://schemas.microsoft.com/office/drawing/2014/main" id="{22D9C7B5-AF67-0C04-1969-E99AF875D0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65" r="37696" b="84193"/>
          <a:stretch/>
        </p:blipFill>
        <p:spPr>
          <a:xfrm>
            <a:off x="2182651" y="2674800"/>
            <a:ext cx="291806" cy="284544"/>
          </a:xfrm>
          <a:prstGeom prst="rect">
            <a:avLst/>
          </a:prstGeom>
        </p:spPr>
      </p:pic>
      <p:pic>
        <p:nvPicPr>
          <p:cNvPr id="3105" name="그림 21">
            <a:extLst>
              <a:ext uri="{FF2B5EF4-FFF2-40B4-BE49-F238E27FC236}">
                <a16:creationId xmlns:a16="http://schemas.microsoft.com/office/drawing/2014/main" id="{9DCA311F-902B-AC3D-DCBD-6E905B51A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97" r="50422" b="84174"/>
          <a:stretch/>
        </p:blipFill>
        <p:spPr>
          <a:xfrm>
            <a:off x="1878130" y="2674472"/>
            <a:ext cx="290402" cy="284877"/>
          </a:xfrm>
          <a:prstGeom prst="rect">
            <a:avLst/>
          </a:prstGeom>
        </p:spPr>
      </p:pic>
      <p:pic>
        <p:nvPicPr>
          <p:cNvPr id="3106" name="그림 20">
            <a:extLst>
              <a:ext uri="{FF2B5EF4-FFF2-40B4-BE49-F238E27FC236}">
                <a16:creationId xmlns:a16="http://schemas.microsoft.com/office/drawing/2014/main" id="{0C61CE58-AEB6-7802-E1A8-F030C9C2AE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27" t="1" r="63092" b="84543"/>
          <a:stretch/>
        </p:blipFill>
        <p:spPr>
          <a:xfrm>
            <a:off x="1573577" y="2681121"/>
            <a:ext cx="290419" cy="278229"/>
          </a:xfrm>
          <a:prstGeom prst="rect">
            <a:avLst/>
          </a:prstGeom>
        </p:spPr>
      </p:pic>
      <p:pic>
        <p:nvPicPr>
          <p:cNvPr id="3107" name="그림 19">
            <a:extLst>
              <a:ext uri="{FF2B5EF4-FFF2-40B4-BE49-F238E27FC236}">
                <a16:creationId xmlns:a16="http://schemas.microsoft.com/office/drawing/2014/main" id="{64734CC1-1693-04C4-53CA-945D1B85F6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58" t="351" r="75467" b="84192"/>
          <a:stretch/>
        </p:blipFill>
        <p:spPr>
          <a:xfrm>
            <a:off x="1269042" y="2681120"/>
            <a:ext cx="297484" cy="278233"/>
          </a:xfrm>
          <a:prstGeom prst="rect">
            <a:avLst/>
          </a:prstGeom>
        </p:spPr>
      </p:pic>
      <p:pic>
        <p:nvPicPr>
          <p:cNvPr id="3108" name="그림 2">
            <a:extLst>
              <a:ext uri="{FF2B5EF4-FFF2-40B4-BE49-F238E27FC236}">
                <a16:creationId xmlns:a16="http://schemas.microsoft.com/office/drawing/2014/main" id="{3DACDE05-45DE-BF6C-FD07-A8B6BDAD5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842" b="84172"/>
          <a:stretch/>
        </p:blipFill>
        <p:spPr>
          <a:xfrm>
            <a:off x="969740" y="2674472"/>
            <a:ext cx="292250" cy="284905"/>
          </a:xfrm>
          <a:prstGeom prst="rect">
            <a:avLst/>
          </a:prstGeom>
        </p:spPr>
      </p:pic>
      <p:grpSp>
        <p:nvGrpSpPr>
          <p:cNvPr id="3109" name="그룹 3">
            <a:extLst>
              <a:ext uri="{FF2B5EF4-FFF2-40B4-BE49-F238E27FC236}">
                <a16:creationId xmlns:a16="http://schemas.microsoft.com/office/drawing/2014/main" id="{1AA5CC41-0621-1530-E99F-62583AFF0A5C}"/>
              </a:ext>
            </a:extLst>
          </p:cNvPr>
          <p:cNvGrpSpPr/>
          <p:nvPr/>
        </p:nvGrpSpPr>
        <p:grpSpPr>
          <a:xfrm>
            <a:off x="969739" y="2674800"/>
            <a:ext cx="2410831" cy="1800000"/>
            <a:chOff x="4736949" y="2969564"/>
            <a:chExt cx="2410831" cy="1800000"/>
          </a:xfrm>
        </p:grpSpPr>
        <p:cxnSp>
          <p:nvCxnSpPr>
            <p:cNvPr id="3110" name="Straight Connector 3109">
              <a:extLst>
                <a:ext uri="{FF2B5EF4-FFF2-40B4-BE49-F238E27FC236}">
                  <a16:creationId xmlns:a16="http://schemas.microsoft.com/office/drawing/2014/main" id="{9C204318-FC22-6B52-9255-97455212A4B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33736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3111" name="Rectangle 3110">
              <a:extLst>
                <a:ext uri="{FF2B5EF4-FFF2-40B4-BE49-F238E27FC236}">
                  <a16:creationId xmlns:a16="http://schemas.microsoft.com/office/drawing/2014/main" id="{A2753CA1-110E-0F7F-59FF-81751671EC40}"/>
                </a:ext>
              </a:extLst>
            </p:cNvPr>
            <p:cNvSpPr/>
            <p:nvPr/>
          </p:nvSpPr>
          <p:spPr bwMode="auto">
            <a:xfrm>
              <a:off x="4744001" y="2969564"/>
              <a:ext cx="2403779" cy="1800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112" name="Straight Connector 3111">
              <a:extLst>
                <a:ext uri="{FF2B5EF4-FFF2-40B4-BE49-F238E27FC236}">
                  <a16:creationId xmlns:a16="http://schemas.microsoft.com/office/drawing/2014/main" id="{FE3D5662-1BD7-C67F-BE7B-5683277BB48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44001" y="3257877"/>
              <a:ext cx="2403779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3113" name="Straight Connector 3112">
              <a:extLst>
                <a:ext uri="{FF2B5EF4-FFF2-40B4-BE49-F238E27FC236}">
                  <a16:creationId xmlns:a16="http://schemas.microsoft.com/office/drawing/2014/main" id="{A9B53446-BA24-2FA5-7441-B5DAD92996DA}"/>
                </a:ext>
              </a:extLst>
            </p:cNvPr>
            <p:cNvCxnSpPr/>
            <p:nvPr/>
          </p:nvCxnSpPr>
          <p:spPr bwMode="auto">
            <a:xfrm>
              <a:off x="4744001" y="3566881"/>
              <a:ext cx="2403779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3114" name="Straight Connector 3113">
              <a:extLst>
                <a:ext uri="{FF2B5EF4-FFF2-40B4-BE49-F238E27FC236}">
                  <a16:creationId xmlns:a16="http://schemas.microsoft.com/office/drawing/2014/main" id="{DF63843D-7F6A-C93D-BFB5-9C6486F310EB}"/>
                </a:ext>
              </a:extLst>
            </p:cNvPr>
            <p:cNvCxnSpPr/>
            <p:nvPr/>
          </p:nvCxnSpPr>
          <p:spPr bwMode="auto">
            <a:xfrm>
              <a:off x="4744001" y="3875885"/>
              <a:ext cx="2403779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3115" name="Straight Connector 3114">
              <a:extLst>
                <a:ext uri="{FF2B5EF4-FFF2-40B4-BE49-F238E27FC236}">
                  <a16:creationId xmlns:a16="http://schemas.microsoft.com/office/drawing/2014/main" id="{A085111E-DEC4-585B-59F4-E94277D65C0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29200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3116" name="Straight Connector 3115">
              <a:extLst>
                <a:ext uri="{FF2B5EF4-FFF2-40B4-BE49-F238E27FC236}">
                  <a16:creationId xmlns:a16="http://schemas.microsoft.com/office/drawing/2014/main" id="{DC0C26A0-E4AB-0B14-BC80-2ECFA627AEE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38272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3117" name="Straight Connector 3116">
              <a:extLst>
                <a:ext uri="{FF2B5EF4-FFF2-40B4-BE49-F238E27FC236}">
                  <a16:creationId xmlns:a16="http://schemas.microsoft.com/office/drawing/2014/main" id="{5D4F5B0B-A14E-B0B5-02F9-D2FEE334411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42808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3118" name="Straight Connector 3117">
              <a:extLst>
                <a:ext uri="{FF2B5EF4-FFF2-40B4-BE49-F238E27FC236}">
                  <a16:creationId xmlns:a16="http://schemas.microsoft.com/office/drawing/2014/main" id="{13AFE11B-2484-C296-2C1C-0C645306D6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56417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3119" name="Straight Connector 3118">
              <a:extLst>
                <a:ext uri="{FF2B5EF4-FFF2-40B4-BE49-F238E27FC236}">
                  <a16:creationId xmlns:a16="http://schemas.microsoft.com/office/drawing/2014/main" id="{8E6CF340-14AD-4AFC-224B-A8E3DB5F8977}"/>
                </a:ext>
              </a:extLst>
            </p:cNvPr>
            <p:cNvCxnSpPr/>
            <p:nvPr/>
          </p:nvCxnSpPr>
          <p:spPr bwMode="auto">
            <a:xfrm>
              <a:off x="4736949" y="4493892"/>
              <a:ext cx="2403779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3120" name="Straight Connector 3119">
              <a:extLst>
                <a:ext uri="{FF2B5EF4-FFF2-40B4-BE49-F238E27FC236}">
                  <a16:creationId xmlns:a16="http://schemas.microsoft.com/office/drawing/2014/main" id="{D8E7E72A-DE42-EE8F-B7E0-223E615BFC57}"/>
                </a:ext>
              </a:extLst>
            </p:cNvPr>
            <p:cNvCxnSpPr/>
            <p:nvPr/>
          </p:nvCxnSpPr>
          <p:spPr bwMode="auto">
            <a:xfrm>
              <a:off x="4744001" y="4184889"/>
              <a:ext cx="2403779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3121" name="Straight Connector 3120">
              <a:extLst>
                <a:ext uri="{FF2B5EF4-FFF2-40B4-BE49-F238E27FC236}">
                  <a16:creationId xmlns:a16="http://schemas.microsoft.com/office/drawing/2014/main" id="{0268A663-EAC1-3652-2A16-7277E905FE5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51880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3122" name="Straight Connector 3121">
              <a:extLst>
                <a:ext uri="{FF2B5EF4-FFF2-40B4-BE49-F238E27FC236}">
                  <a16:creationId xmlns:a16="http://schemas.microsoft.com/office/drawing/2014/main" id="{F22BA48D-1ED5-6434-B0EE-B06C0787AA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47344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grpSp>
        <p:nvGrpSpPr>
          <p:cNvPr id="3153" name="Group 3152">
            <a:extLst>
              <a:ext uri="{FF2B5EF4-FFF2-40B4-BE49-F238E27FC236}">
                <a16:creationId xmlns:a16="http://schemas.microsoft.com/office/drawing/2014/main" id="{0F3952AC-B732-360C-0183-2ED6CA204EEE}"/>
              </a:ext>
            </a:extLst>
          </p:cNvPr>
          <p:cNvGrpSpPr/>
          <p:nvPr/>
        </p:nvGrpSpPr>
        <p:grpSpPr>
          <a:xfrm>
            <a:off x="4786339" y="2224615"/>
            <a:ext cx="3645121" cy="414098"/>
            <a:chOff x="1528472" y="2247041"/>
            <a:chExt cx="3645121" cy="414098"/>
          </a:xfrm>
        </p:grpSpPr>
        <p:pic>
          <p:nvPicPr>
            <p:cNvPr id="3154" name="그림 74">
              <a:extLst>
                <a:ext uri="{FF2B5EF4-FFF2-40B4-BE49-F238E27FC236}">
                  <a16:creationId xmlns:a16="http://schemas.microsoft.com/office/drawing/2014/main" id="{4267A892-0C8D-4301-7964-267AA95D8ED8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/>
            <a:srcRect l="62482" t="67520" r="25085" b="14937"/>
            <a:stretch/>
          </p:blipFill>
          <p:spPr>
            <a:xfrm>
              <a:off x="4813593" y="2247041"/>
              <a:ext cx="360000" cy="360000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pic>
          <p:nvPicPr>
            <p:cNvPr id="3155" name="그림 74">
              <a:extLst>
                <a:ext uri="{FF2B5EF4-FFF2-40B4-BE49-F238E27FC236}">
                  <a16:creationId xmlns:a16="http://schemas.microsoft.com/office/drawing/2014/main" id="{A03F83AC-A74A-C2C0-58BC-6A498CED504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/>
            <a:srcRect l="24534" t="67520" r="63090" b="16240"/>
            <a:stretch/>
          </p:blipFill>
          <p:spPr>
            <a:xfrm>
              <a:off x="4333545" y="2247041"/>
              <a:ext cx="360000" cy="360000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pic>
          <p:nvPicPr>
            <p:cNvPr id="3156" name="그림 77">
              <a:extLst>
                <a:ext uri="{FF2B5EF4-FFF2-40B4-BE49-F238E27FC236}">
                  <a16:creationId xmlns:a16="http://schemas.microsoft.com/office/drawing/2014/main" id="{16AF31A9-B462-4A80-4B5C-14B0F232CA82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/>
            <a:srcRect l="87950" t="50352" r="179" b="32481"/>
            <a:stretch/>
          </p:blipFill>
          <p:spPr>
            <a:xfrm>
              <a:off x="3853500" y="2247041"/>
              <a:ext cx="360000" cy="360000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pic>
          <p:nvPicPr>
            <p:cNvPr id="3157" name="그림 73">
              <a:extLst>
                <a:ext uri="{FF2B5EF4-FFF2-40B4-BE49-F238E27FC236}">
                  <a16:creationId xmlns:a16="http://schemas.microsoft.com/office/drawing/2014/main" id="{67D9BEB0-6BCC-C281-AFFF-8335054BF535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/>
            <a:srcRect l="50645" t="50737" r="37216" b="32835"/>
            <a:stretch/>
          </p:blipFill>
          <p:spPr>
            <a:xfrm>
              <a:off x="2968607" y="2247041"/>
              <a:ext cx="360000" cy="360000"/>
            </a:xfrm>
            <a:prstGeom prst="rect">
              <a:avLst/>
            </a:prstGeom>
            <a:ln w="38100">
              <a:solidFill>
                <a:srgbClr val="92D050"/>
              </a:solidFill>
            </a:ln>
          </p:spPr>
        </p:pic>
        <p:pic>
          <p:nvPicPr>
            <p:cNvPr id="3158" name="그림 72">
              <a:extLst>
                <a:ext uri="{FF2B5EF4-FFF2-40B4-BE49-F238E27FC236}">
                  <a16:creationId xmlns:a16="http://schemas.microsoft.com/office/drawing/2014/main" id="{6AFB6F27-9D9F-1FC9-229B-D57C6419FE2A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/>
            <a:srcRect l="37368" t="50265" r="50608" b="32921"/>
            <a:stretch/>
          </p:blipFill>
          <p:spPr>
            <a:xfrm>
              <a:off x="2488562" y="2247041"/>
              <a:ext cx="360000" cy="360000"/>
            </a:xfrm>
            <a:prstGeom prst="rect">
              <a:avLst/>
            </a:prstGeom>
            <a:ln w="38100">
              <a:solidFill>
                <a:srgbClr val="92D050"/>
              </a:solidFill>
            </a:ln>
          </p:spPr>
        </p:pic>
        <p:pic>
          <p:nvPicPr>
            <p:cNvPr id="3159" name="그림 19">
              <a:extLst>
                <a:ext uri="{FF2B5EF4-FFF2-40B4-BE49-F238E27FC236}">
                  <a16:creationId xmlns:a16="http://schemas.microsoft.com/office/drawing/2014/main" id="{CD4809FD-AA92-975C-09E7-CC5201D3BFE0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/>
            <a:srcRect l="12158" t="351" r="75467" b="84192"/>
            <a:stretch/>
          </p:blipFill>
          <p:spPr>
            <a:xfrm>
              <a:off x="2008517" y="2247041"/>
              <a:ext cx="360000" cy="360000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pic>
          <p:nvPicPr>
            <p:cNvPr id="3160" name="그림 2">
              <a:extLst>
                <a:ext uri="{FF2B5EF4-FFF2-40B4-BE49-F238E27FC236}">
                  <a16:creationId xmlns:a16="http://schemas.microsoft.com/office/drawing/2014/main" id="{DDED3C2F-DA79-D97A-6403-E2001D67F5A7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/>
            <a:srcRect r="87842" b="84172"/>
            <a:stretch/>
          </p:blipFill>
          <p:spPr>
            <a:xfrm>
              <a:off x="1528472" y="2247041"/>
              <a:ext cx="360000" cy="360000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3161" name="TextBox 3160">
              <a:extLst>
                <a:ext uri="{FF2B5EF4-FFF2-40B4-BE49-F238E27FC236}">
                  <a16:creationId xmlns:a16="http://schemas.microsoft.com/office/drawing/2014/main" id="{83534611-394F-7C57-60EB-63EC128AD73C}"/>
                </a:ext>
              </a:extLst>
            </p:cNvPr>
            <p:cNvSpPr txBox="1"/>
            <p:nvPr/>
          </p:nvSpPr>
          <p:spPr>
            <a:xfrm rot="10800000">
              <a:off x="3431868" y="2322585"/>
              <a:ext cx="3183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600" dirty="0">
                  <a:ea typeface="굴림" panose="020B0600000101010101" pitchFamily="50" charset="-127"/>
                </a:rPr>
                <a:t>…</a:t>
              </a:r>
              <a:endParaRPr lang="ko-KR" altLang="en-US" sz="1600" dirty="0"/>
            </a:p>
          </p:txBody>
        </p:sp>
      </p:grpSp>
      <p:pic>
        <p:nvPicPr>
          <p:cNvPr id="3162" name="그림 73">
            <a:extLst>
              <a:ext uri="{FF2B5EF4-FFF2-40B4-BE49-F238E27FC236}">
                <a16:creationId xmlns:a16="http://schemas.microsoft.com/office/drawing/2014/main" id="{45713677-D62F-1204-D483-86E0580F2EA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50645" t="50737" r="37216" b="32835"/>
          <a:stretch/>
        </p:blipFill>
        <p:spPr>
          <a:xfrm>
            <a:off x="4212000" y="2681121"/>
            <a:ext cx="360000" cy="364809"/>
          </a:xfrm>
          <a:prstGeom prst="rect">
            <a:avLst/>
          </a:prstGeom>
        </p:spPr>
      </p:pic>
      <p:graphicFrame>
        <p:nvGraphicFramePr>
          <p:cNvPr id="3177" name="Table 3176">
            <a:extLst>
              <a:ext uri="{FF2B5EF4-FFF2-40B4-BE49-F238E27FC236}">
                <a16:creationId xmlns:a16="http://schemas.microsoft.com/office/drawing/2014/main" id="{9B1587E8-023B-4F6B-9608-07419F241D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404623"/>
              </p:ext>
            </p:extLst>
          </p:nvPr>
        </p:nvGraphicFramePr>
        <p:xfrm>
          <a:off x="4709846" y="2646339"/>
          <a:ext cx="3721616" cy="45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202">
                  <a:extLst>
                    <a:ext uri="{9D8B030D-6E8A-4147-A177-3AD203B41FA5}">
                      <a16:colId xmlns:a16="http://schemas.microsoft.com/office/drawing/2014/main" val="1284387020"/>
                    </a:ext>
                  </a:extLst>
                </a:gridCol>
                <a:gridCol w="465202">
                  <a:extLst>
                    <a:ext uri="{9D8B030D-6E8A-4147-A177-3AD203B41FA5}">
                      <a16:colId xmlns:a16="http://schemas.microsoft.com/office/drawing/2014/main" val="154326210"/>
                    </a:ext>
                  </a:extLst>
                </a:gridCol>
                <a:gridCol w="465202">
                  <a:extLst>
                    <a:ext uri="{9D8B030D-6E8A-4147-A177-3AD203B41FA5}">
                      <a16:colId xmlns:a16="http://schemas.microsoft.com/office/drawing/2014/main" val="4045432803"/>
                    </a:ext>
                  </a:extLst>
                </a:gridCol>
                <a:gridCol w="465202">
                  <a:extLst>
                    <a:ext uri="{9D8B030D-6E8A-4147-A177-3AD203B41FA5}">
                      <a16:colId xmlns:a16="http://schemas.microsoft.com/office/drawing/2014/main" val="3528086073"/>
                    </a:ext>
                  </a:extLst>
                </a:gridCol>
                <a:gridCol w="465202">
                  <a:extLst>
                    <a:ext uri="{9D8B030D-6E8A-4147-A177-3AD203B41FA5}">
                      <a16:colId xmlns:a16="http://schemas.microsoft.com/office/drawing/2014/main" val="1524340198"/>
                    </a:ext>
                  </a:extLst>
                </a:gridCol>
                <a:gridCol w="465202">
                  <a:extLst>
                    <a:ext uri="{9D8B030D-6E8A-4147-A177-3AD203B41FA5}">
                      <a16:colId xmlns:a16="http://schemas.microsoft.com/office/drawing/2014/main" val="2039763455"/>
                    </a:ext>
                  </a:extLst>
                </a:gridCol>
                <a:gridCol w="465202">
                  <a:extLst>
                    <a:ext uri="{9D8B030D-6E8A-4147-A177-3AD203B41FA5}">
                      <a16:colId xmlns:a16="http://schemas.microsoft.com/office/drawing/2014/main" val="2780926565"/>
                    </a:ext>
                  </a:extLst>
                </a:gridCol>
                <a:gridCol w="465202">
                  <a:extLst>
                    <a:ext uri="{9D8B030D-6E8A-4147-A177-3AD203B41FA5}">
                      <a16:colId xmlns:a16="http://schemas.microsoft.com/office/drawing/2014/main" val="2755944084"/>
                    </a:ext>
                  </a:extLst>
                </a:gridCol>
              </a:tblGrid>
              <a:tr h="4556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ko-KR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ko-KR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ko-KR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ko-KR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ko-KR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ko-KR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9687895"/>
                  </a:ext>
                </a:extLst>
              </a:tr>
            </a:tbl>
          </a:graphicData>
        </a:graphic>
      </p:graphicFrame>
      <p:sp>
        <p:nvSpPr>
          <p:cNvPr id="3179" name="TextBox 3178">
            <a:extLst>
              <a:ext uri="{FF2B5EF4-FFF2-40B4-BE49-F238E27FC236}">
                <a16:creationId xmlns:a16="http://schemas.microsoft.com/office/drawing/2014/main" id="{E001FFDC-59B3-C9B4-9E55-10D715C1AC23}"/>
              </a:ext>
            </a:extLst>
          </p:cNvPr>
          <p:cNvSpPr txBox="1"/>
          <p:nvPr/>
        </p:nvSpPr>
        <p:spPr>
          <a:xfrm>
            <a:off x="421134" y="5240227"/>
            <a:ext cx="82783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2000" b="0" dirty="0"/>
              <a:t>K is hyperparameter, k = 100 in this paper</a:t>
            </a:r>
            <a:endParaRPr lang="ko-KR" altLang="en-US" sz="20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81" name="TextBox 3180">
                <a:extLst>
                  <a:ext uri="{FF2B5EF4-FFF2-40B4-BE49-F238E27FC236}">
                    <a16:creationId xmlns:a16="http://schemas.microsoft.com/office/drawing/2014/main" id="{C41F62E7-3602-60D5-181B-2FD58E8D242D}"/>
                  </a:ext>
                </a:extLst>
              </p:cNvPr>
              <p:cNvSpPr txBox="1"/>
              <p:nvPr/>
            </p:nvSpPr>
            <p:spPr>
              <a:xfrm>
                <a:off x="4802266" y="3602869"/>
                <a:ext cx="3629194" cy="7379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ko-KR" sz="2000" b="0" dirty="0"/>
                  <a:t>S = {q |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2000" b="0" i="1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</m:ctrlPr>
                      </m:sSubSupPr>
                      <m:e>
                        <m:r>
                          <a:rPr lang="en-US" altLang="ko-KR" sz="2000" b="0" i="1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𝑓</m:t>
                        </m:r>
                      </m:e>
                      <m:sub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𝑞</m:t>
                        </m:r>
                      </m:sub>
                      <m:sup>
                        <m:r>
                          <a:rPr lang="en-US" altLang="ko-KR" sz="2000" b="0" i="1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altLang="ko-KR" sz="2000" b="0" i="1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</m:ctrlPr>
                      </m:sSubPr>
                      <m:e>
                        <m:r>
                          <a:rPr lang="en-US" altLang="ko-KR" sz="2000" b="0" i="1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𝑓</m:t>
                        </m:r>
                      </m:e>
                      <m:sub>
                        <m:sSup>
                          <m:sSupPr>
                            <m:ctrlPr>
                              <a:rPr lang="en-US" altLang="ko-KR" sz="2000" b="0" i="1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</m:ctrlPr>
                          </m:sSupPr>
                          <m:e>
                            <m:r>
                              <a:rPr lang="en-US" altLang="ko-KR" sz="2000" b="0" i="1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ko-KR" sz="2000" b="0" i="1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US" altLang="ko-KR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ko-KR" sz="2000" b="0" i="1">
                        <a:latin typeface="Cambria Math" panose="02040503050406030204" pitchFamily="18" charset="0"/>
                        <a:ea typeface="굴림" panose="020B0600000101010101" pitchFamily="50" charset="-127"/>
                      </a:rPr>
                      <m:t>0</m:t>
                    </m:r>
                  </m:oMath>
                </a14:m>
                <a:r>
                  <a:rPr lang="en-US" altLang="ko-KR" sz="2000" b="0" dirty="0"/>
                  <a:t>} </a:t>
                </a:r>
              </a:p>
              <a:p>
                <a:pPr algn="l"/>
                <a:r>
                  <a:rPr lang="en-US" altLang="ko-KR" sz="2000" b="0" dirty="0"/>
                  <a:t>|S| = k</a:t>
                </a:r>
              </a:p>
            </p:txBody>
          </p:sp>
        </mc:Choice>
        <mc:Fallback xmlns="">
          <p:sp>
            <p:nvSpPr>
              <p:cNvPr id="3181" name="TextBox 3180">
                <a:extLst>
                  <a:ext uri="{FF2B5EF4-FFF2-40B4-BE49-F238E27FC236}">
                    <a16:creationId xmlns:a16="http://schemas.microsoft.com/office/drawing/2014/main" id="{C41F62E7-3602-60D5-181B-2FD58E8D2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266" y="3602869"/>
                <a:ext cx="3629194" cy="737959"/>
              </a:xfrm>
              <a:prstGeom prst="rect">
                <a:avLst/>
              </a:prstGeom>
              <a:blipFill>
                <a:blip r:embed="rId4"/>
                <a:stretch>
                  <a:fillRect l="-1849" t="-3306" b="-1405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5754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Result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C043EE9-5A51-465C-86D7-22F5D5BC0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474" y="2927520"/>
            <a:ext cx="6701051" cy="1321436"/>
          </a:xfrm>
          <a:prstGeom prst="rect">
            <a:avLst/>
          </a:prstGeom>
        </p:spPr>
      </p:pic>
      <p:sp>
        <p:nvSpPr>
          <p:cNvPr id="6" name="Google Shape;298;g2d071a3ea28_0_97">
            <a:extLst>
              <a:ext uri="{FF2B5EF4-FFF2-40B4-BE49-F238E27FC236}">
                <a16:creationId xmlns:a16="http://schemas.microsoft.com/office/drawing/2014/main" id="{04AC6350-33B0-469F-97C6-919EFDA4D29A}"/>
              </a:ext>
            </a:extLst>
          </p:cNvPr>
          <p:cNvSpPr/>
          <p:nvPr/>
        </p:nvSpPr>
        <p:spPr>
          <a:xfrm>
            <a:off x="1903862" y="4801565"/>
            <a:ext cx="276600" cy="2742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Google Shape;300;g2d071a3ea28_0_97">
            <a:extLst>
              <a:ext uri="{FF2B5EF4-FFF2-40B4-BE49-F238E27FC236}">
                <a16:creationId xmlns:a16="http://schemas.microsoft.com/office/drawing/2014/main" id="{86C72409-346A-455B-818B-06790E0B6AA9}"/>
              </a:ext>
            </a:extLst>
          </p:cNvPr>
          <p:cNvSpPr txBox="1"/>
          <p:nvPr/>
        </p:nvSpPr>
        <p:spPr>
          <a:xfrm>
            <a:off x="2270462" y="4743640"/>
            <a:ext cx="1482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</a:rPr>
              <a:t>Object seed</a:t>
            </a:r>
            <a:endParaRPr sz="1600" dirty="0"/>
          </a:p>
        </p:txBody>
      </p:sp>
      <p:sp>
        <p:nvSpPr>
          <p:cNvPr id="8" name="Google Shape;298;g2d071a3ea28_0_97">
            <a:extLst>
              <a:ext uri="{FF2B5EF4-FFF2-40B4-BE49-F238E27FC236}">
                <a16:creationId xmlns:a16="http://schemas.microsoft.com/office/drawing/2014/main" id="{0F410B79-3FF2-475C-A5E7-C16DAB773582}"/>
              </a:ext>
            </a:extLst>
          </p:cNvPr>
          <p:cNvSpPr/>
          <p:nvPr/>
        </p:nvSpPr>
        <p:spPr>
          <a:xfrm>
            <a:off x="5885534" y="4801565"/>
            <a:ext cx="276600" cy="2742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" name="Google Shape;300;g2d071a3ea28_0_97">
            <a:extLst>
              <a:ext uri="{FF2B5EF4-FFF2-40B4-BE49-F238E27FC236}">
                <a16:creationId xmlns:a16="http://schemas.microsoft.com/office/drawing/2014/main" id="{93BFF4D7-D5A1-41DA-A23E-E58FC927B76E}"/>
              </a:ext>
            </a:extLst>
          </p:cNvPr>
          <p:cNvSpPr txBox="1"/>
          <p:nvPr/>
        </p:nvSpPr>
        <p:spPr>
          <a:xfrm>
            <a:off x="6252134" y="4743640"/>
            <a:ext cx="1482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accent1"/>
                </a:solidFill>
              </a:rPr>
              <a:t>Groundtruth</a:t>
            </a:r>
            <a:endParaRPr sz="1600" dirty="0">
              <a:solidFill>
                <a:schemeClr val="accent1"/>
              </a:solidFill>
            </a:endParaRPr>
          </a:p>
        </p:txBody>
      </p:sp>
      <p:sp>
        <p:nvSpPr>
          <p:cNvPr id="10" name="Google Shape;298;g2d071a3ea28_0_97">
            <a:extLst>
              <a:ext uri="{FF2B5EF4-FFF2-40B4-BE49-F238E27FC236}">
                <a16:creationId xmlns:a16="http://schemas.microsoft.com/office/drawing/2014/main" id="{0F865D68-6590-4D6A-B7DA-E33290C0660D}"/>
              </a:ext>
            </a:extLst>
          </p:cNvPr>
          <p:cNvSpPr/>
          <p:nvPr/>
        </p:nvSpPr>
        <p:spPr>
          <a:xfrm>
            <a:off x="3898538" y="4801565"/>
            <a:ext cx="276600" cy="274200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" name="Google Shape;300;g2d071a3ea28_0_97">
            <a:extLst>
              <a:ext uri="{FF2B5EF4-FFF2-40B4-BE49-F238E27FC236}">
                <a16:creationId xmlns:a16="http://schemas.microsoft.com/office/drawing/2014/main" id="{C49EEE99-4BEB-4EED-85B7-25D0EEBC9DC9}"/>
              </a:ext>
            </a:extLst>
          </p:cNvPr>
          <p:cNvSpPr txBox="1"/>
          <p:nvPr/>
        </p:nvSpPr>
        <p:spPr>
          <a:xfrm>
            <a:off x="4265138" y="4743640"/>
            <a:ext cx="1613572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00"/>
                </a:solidFill>
              </a:rPr>
              <a:t>Predicted box</a:t>
            </a:r>
            <a:endParaRPr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400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Result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8F944C9-3B5A-4C06-A262-21FDBB97E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677" y="2400925"/>
            <a:ext cx="5921823" cy="3178856"/>
          </a:xfrm>
          <a:prstGeom prst="rect">
            <a:avLst/>
          </a:prstGeom>
        </p:spPr>
      </p:pic>
      <p:sp>
        <p:nvSpPr>
          <p:cNvPr id="4" name="Google Shape;298;g2d071a3ea28_0_97">
            <a:extLst>
              <a:ext uri="{FF2B5EF4-FFF2-40B4-BE49-F238E27FC236}">
                <a16:creationId xmlns:a16="http://schemas.microsoft.com/office/drawing/2014/main" id="{734CF788-3C8B-491B-AE39-549411718CB3}"/>
              </a:ext>
            </a:extLst>
          </p:cNvPr>
          <p:cNvSpPr/>
          <p:nvPr/>
        </p:nvSpPr>
        <p:spPr>
          <a:xfrm>
            <a:off x="636939" y="3651541"/>
            <a:ext cx="276600" cy="2742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Google Shape;299;g2d071a3ea28_0_97">
            <a:extLst>
              <a:ext uri="{FF2B5EF4-FFF2-40B4-BE49-F238E27FC236}">
                <a16:creationId xmlns:a16="http://schemas.microsoft.com/office/drawing/2014/main" id="{BC6A9183-ECFC-4987-9C26-381407161E6A}"/>
              </a:ext>
            </a:extLst>
          </p:cNvPr>
          <p:cNvSpPr/>
          <p:nvPr/>
        </p:nvSpPr>
        <p:spPr>
          <a:xfrm>
            <a:off x="636939" y="4093541"/>
            <a:ext cx="276600" cy="2742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" name="Google Shape;300;g2d071a3ea28_0_97">
            <a:extLst>
              <a:ext uri="{FF2B5EF4-FFF2-40B4-BE49-F238E27FC236}">
                <a16:creationId xmlns:a16="http://schemas.microsoft.com/office/drawing/2014/main" id="{755B8404-08BD-49A4-B115-12CD796DE869}"/>
              </a:ext>
            </a:extLst>
          </p:cNvPr>
          <p:cNvSpPr txBox="1"/>
          <p:nvPr/>
        </p:nvSpPr>
        <p:spPr>
          <a:xfrm>
            <a:off x="1003539" y="3593616"/>
            <a:ext cx="1482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</a:rPr>
              <a:t>Object seed</a:t>
            </a:r>
            <a:endParaRPr sz="1600" dirty="0"/>
          </a:p>
        </p:txBody>
      </p:sp>
      <p:sp>
        <p:nvSpPr>
          <p:cNvPr id="7" name="Google Shape;301;g2d071a3ea28_0_97">
            <a:extLst>
              <a:ext uri="{FF2B5EF4-FFF2-40B4-BE49-F238E27FC236}">
                <a16:creationId xmlns:a16="http://schemas.microsoft.com/office/drawing/2014/main" id="{AED53F95-FCC9-48A1-B052-F7EA09A74A43}"/>
              </a:ext>
            </a:extLst>
          </p:cNvPr>
          <p:cNvSpPr txBox="1"/>
          <p:nvPr/>
        </p:nvSpPr>
        <p:spPr>
          <a:xfrm>
            <a:off x="1003539" y="4007441"/>
            <a:ext cx="1849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999999"/>
                </a:solidFill>
              </a:rPr>
              <a:t>Expand patches</a:t>
            </a:r>
            <a:endParaRPr sz="1600" dirty="0">
              <a:solidFill>
                <a:srgbClr val="999999"/>
              </a:solidFill>
            </a:endParaRPr>
          </a:p>
        </p:txBody>
      </p:sp>
      <p:sp>
        <p:nvSpPr>
          <p:cNvPr id="8" name="Google Shape;301;g2d071a3ea28_0_97">
            <a:extLst>
              <a:ext uri="{FF2B5EF4-FFF2-40B4-BE49-F238E27FC236}">
                <a16:creationId xmlns:a16="http://schemas.microsoft.com/office/drawing/2014/main" id="{7A365A38-812C-4F55-BB5A-5ACC13305630}"/>
              </a:ext>
            </a:extLst>
          </p:cNvPr>
          <p:cNvSpPr txBox="1"/>
          <p:nvPr/>
        </p:nvSpPr>
        <p:spPr>
          <a:xfrm>
            <a:off x="444500" y="4874611"/>
            <a:ext cx="2333177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249787"/>
                </a:solidFill>
              </a:rPr>
              <a:t>Map of inverse degree</a:t>
            </a:r>
            <a:endParaRPr sz="1600" dirty="0">
              <a:solidFill>
                <a:srgbClr val="2497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80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Result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DA7CC5D-CDE8-4A30-95E1-5E8EC3A9F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680" y="1686729"/>
            <a:ext cx="5984640" cy="33485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253FE9-4641-08ED-3169-3B7DF4C6E763}"/>
              </a:ext>
            </a:extLst>
          </p:cNvPr>
          <p:cNvSpPr txBox="1"/>
          <p:nvPr/>
        </p:nvSpPr>
        <p:spPr>
          <a:xfrm>
            <a:off x="421134" y="5240227"/>
            <a:ext cx="82783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2000" b="0" dirty="0"/>
              <a:t>CAD: Class-agnostic detector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2000" b="0" dirty="0" err="1"/>
              <a:t>CorLoc</a:t>
            </a:r>
            <a:r>
              <a:rPr lang="en-US" altLang="ko-KR" sz="2000" b="0" dirty="0"/>
              <a:t> performance on detection dataset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2000" b="0" dirty="0"/>
              <a:t>SOTA at 2021</a:t>
            </a:r>
            <a:endParaRPr lang="ko-KR" alt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112817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Result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D2A038C-31A9-43D8-9E69-5C19B2EED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253" y="1908557"/>
            <a:ext cx="6973493" cy="22121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AAAADA-E9D8-D745-89F4-CBACB4152908}"/>
              </a:ext>
            </a:extLst>
          </p:cNvPr>
          <p:cNvSpPr txBox="1"/>
          <p:nvPr/>
        </p:nvSpPr>
        <p:spPr>
          <a:xfrm>
            <a:off x="421134" y="5240227"/>
            <a:ext cx="82783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2000" b="0" dirty="0"/>
              <a:t>With different backbones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2000" b="0" dirty="0"/>
              <a:t>Best on </a:t>
            </a:r>
            <a:r>
              <a:rPr lang="en-US" altLang="ko-KR" sz="2000" b="0" dirty="0" err="1"/>
              <a:t>ViT</a:t>
            </a:r>
            <a:r>
              <a:rPr lang="en-US" altLang="ko-KR" sz="2000" b="0" dirty="0"/>
              <a:t>-S/16</a:t>
            </a:r>
            <a:endParaRPr lang="ko-KR" alt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2001416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Application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B6DE3BDD-976E-4149-8177-2FFA6B3D5C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29" y="4396383"/>
            <a:ext cx="1470997" cy="1103248"/>
          </a:xfrm>
          <a:prstGeom prst="rect">
            <a:avLst/>
          </a:prstGeom>
          <a:ln w="38100">
            <a:solidFill>
              <a:srgbClr val="EA8B00"/>
            </a:solidFill>
          </a:ln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9E203589-2AFD-402F-95A9-1967ECA1E7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67" y="4406383"/>
            <a:ext cx="1647688" cy="1097386"/>
          </a:xfrm>
          <a:prstGeom prst="rect">
            <a:avLst/>
          </a:prstGeom>
          <a:ln w="38100">
            <a:solidFill>
              <a:srgbClr val="EA8B00"/>
            </a:solidFill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912E7CCF-ABA9-4993-BB5B-E900BADDAC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072" y="4315169"/>
            <a:ext cx="1534428" cy="1150821"/>
          </a:xfrm>
          <a:prstGeom prst="rect">
            <a:avLst/>
          </a:prstGeom>
          <a:ln w="38100">
            <a:solidFill>
              <a:srgbClr val="EA8B00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36EE346-0D64-3775-137D-A09D5B239164}"/>
              </a:ext>
            </a:extLst>
          </p:cNvPr>
          <p:cNvGrpSpPr/>
          <p:nvPr/>
        </p:nvGrpSpPr>
        <p:grpSpPr>
          <a:xfrm>
            <a:off x="419100" y="2749977"/>
            <a:ext cx="1767795" cy="2618426"/>
            <a:chOff x="661298" y="2788674"/>
            <a:chExt cx="1133475" cy="1934157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697F2D68-C4AF-48D1-95FC-000562F9D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298" y="2788674"/>
              <a:ext cx="1133475" cy="1511300"/>
            </a:xfrm>
            <a:prstGeom prst="rect">
              <a:avLst/>
            </a:prstGeom>
          </p:spPr>
        </p:pic>
        <p:sp>
          <p:nvSpPr>
            <p:cNvPr id="2" name="직사각형 32">
              <a:extLst>
                <a:ext uri="{FF2B5EF4-FFF2-40B4-BE49-F238E27FC236}">
                  <a16:creationId xmlns:a16="http://schemas.microsoft.com/office/drawing/2014/main" id="{88E8A0DD-2F30-9F37-8307-C5B3980D86CE}"/>
                </a:ext>
              </a:extLst>
            </p:cNvPr>
            <p:cNvSpPr/>
            <p:nvPr/>
          </p:nvSpPr>
          <p:spPr>
            <a:xfrm>
              <a:off x="965639" y="4472751"/>
              <a:ext cx="477110" cy="250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b="0" dirty="0">
                  <a:solidFill>
                    <a:srgbClr val="00B050"/>
                  </a:solidFill>
                  <a:ea typeface="굴림" panose="020B0600000101010101" pitchFamily="50" charset="-127"/>
                </a:rPr>
                <a:t>Query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7A66C9-9EE3-2900-6297-0D9632FF1D3F}"/>
              </a:ext>
            </a:extLst>
          </p:cNvPr>
          <p:cNvGrpSpPr>
            <a:grpSpLocks noChangeAspect="1"/>
          </p:cNvGrpSpPr>
          <p:nvPr/>
        </p:nvGrpSpPr>
        <p:grpSpPr>
          <a:xfrm>
            <a:off x="2766610" y="1428454"/>
            <a:ext cx="1821927" cy="3137999"/>
            <a:chOff x="2878230" y="1944123"/>
            <a:chExt cx="1200151" cy="2067082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CCD9504C-9E61-46EF-8EED-6A8500E37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8230" y="1944123"/>
              <a:ext cx="1200151" cy="1600201"/>
            </a:xfrm>
            <a:prstGeom prst="rect">
              <a:avLst/>
            </a:prstGeom>
            <a:ln w="38100">
              <a:solidFill>
                <a:srgbClr val="6699FF"/>
              </a:solidFill>
            </a:ln>
          </p:spPr>
        </p:pic>
        <p:sp>
          <p:nvSpPr>
            <p:cNvPr id="3" name="직사각형 33">
              <a:extLst>
                <a:ext uri="{FF2B5EF4-FFF2-40B4-BE49-F238E27FC236}">
                  <a16:creationId xmlns:a16="http://schemas.microsoft.com/office/drawing/2014/main" id="{02B07EEC-4BC5-EE8F-637A-370F0CD5EFCC}"/>
                </a:ext>
              </a:extLst>
            </p:cNvPr>
            <p:cNvSpPr/>
            <p:nvPr/>
          </p:nvSpPr>
          <p:spPr>
            <a:xfrm>
              <a:off x="3090219" y="3672651"/>
              <a:ext cx="77617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b="0" dirty="0">
                  <a:ea typeface="굴림" panose="020B0600000101010101" pitchFamily="50" charset="-127"/>
                </a:rPr>
                <a:t>Rank1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31953B-B5A8-EB18-F614-43B454DA5E36}"/>
              </a:ext>
            </a:extLst>
          </p:cNvPr>
          <p:cNvGrpSpPr>
            <a:grpSpLocks noChangeAspect="1"/>
          </p:cNvGrpSpPr>
          <p:nvPr/>
        </p:nvGrpSpPr>
        <p:grpSpPr>
          <a:xfrm>
            <a:off x="5237626" y="2089125"/>
            <a:ext cx="1903713" cy="2009830"/>
            <a:chOff x="5976879" y="2057432"/>
            <a:chExt cx="1312525" cy="1385688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EEA3A4D6-7295-4D95-B08F-55D36436B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879" y="2057432"/>
              <a:ext cx="1312525" cy="984394"/>
            </a:xfrm>
            <a:prstGeom prst="rect">
              <a:avLst/>
            </a:prstGeom>
            <a:ln w="38100">
              <a:solidFill>
                <a:srgbClr val="EA8B00"/>
              </a:solidFill>
            </a:ln>
          </p:spPr>
        </p:pic>
        <p:sp>
          <p:nvSpPr>
            <p:cNvPr id="5" name="직사각형 34">
              <a:extLst>
                <a:ext uri="{FF2B5EF4-FFF2-40B4-BE49-F238E27FC236}">
                  <a16:creationId xmlns:a16="http://schemas.microsoft.com/office/drawing/2014/main" id="{89A769E9-1AE7-7A31-4ABC-117AD65D6309}"/>
                </a:ext>
              </a:extLst>
            </p:cNvPr>
            <p:cNvSpPr/>
            <p:nvPr/>
          </p:nvSpPr>
          <p:spPr>
            <a:xfrm>
              <a:off x="6245055" y="3104566"/>
              <a:ext cx="776175" cy="338554"/>
            </a:xfrm>
            <a:prstGeom prst="rect">
              <a:avLst/>
            </a:prstGeom>
            <a:ln>
              <a:solidFill>
                <a:srgbClr val="EA8B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altLang="ko-KR" sz="1600" b="0" dirty="0">
                  <a:ea typeface="굴림" panose="020B0600000101010101" pitchFamily="50" charset="-127"/>
                </a:rPr>
                <a:t>Rank2</a:t>
              </a:r>
            </a:p>
          </p:txBody>
        </p:sp>
      </p:grpSp>
      <p:sp>
        <p:nvSpPr>
          <p:cNvPr id="6" name="직사각형 35">
            <a:extLst>
              <a:ext uri="{FF2B5EF4-FFF2-40B4-BE49-F238E27FC236}">
                <a16:creationId xmlns:a16="http://schemas.microsoft.com/office/drawing/2014/main" id="{3DA87E10-5FA0-128A-0469-CCB3657A2113}"/>
              </a:ext>
            </a:extLst>
          </p:cNvPr>
          <p:cNvSpPr/>
          <p:nvPr/>
        </p:nvSpPr>
        <p:spPr>
          <a:xfrm>
            <a:off x="3219711" y="5761327"/>
            <a:ext cx="776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0" dirty="0">
                <a:ea typeface="굴림" panose="020B0600000101010101" pitchFamily="50" charset="-127"/>
              </a:rPr>
              <a:t>Rank3</a:t>
            </a:r>
          </a:p>
        </p:txBody>
      </p:sp>
      <p:sp>
        <p:nvSpPr>
          <p:cNvPr id="7" name="직사각형 36">
            <a:extLst>
              <a:ext uri="{FF2B5EF4-FFF2-40B4-BE49-F238E27FC236}">
                <a16:creationId xmlns:a16="http://schemas.microsoft.com/office/drawing/2014/main" id="{17F3E87C-1426-99C4-994A-0FDAE95DE57F}"/>
              </a:ext>
            </a:extLst>
          </p:cNvPr>
          <p:cNvSpPr/>
          <p:nvPr/>
        </p:nvSpPr>
        <p:spPr>
          <a:xfrm>
            <a:off x="5237626" y="5761327"/>
            <a:ext cx="776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0" dirty="0">
                <a:ea typeface="굴림" panose="020B0600000101010101" pitchFamily="50" charset="-127"/>
              </a:rPr>
              <a:t>Rank4</a:t>
            </a:r>
          </a:p>
        </p:txBody>
      </p:sp>
      <p:sp>
        <p:nvSpPr>
          <p:cNvPr id="9" name="직사각형 37">
            <a:extLst>
              <a:ext uri="{FF2B5EF4-FFF2-40B4-BE49-F238E27FC236}">
                <a16:creationId xmlns:a16="http://schemas.microsoft.com/office/drawing/2014/main" id="{F50FA00E-2DE9-AF41-2A67-4AE7AF99EE61}"/>
              </a:ext>
            </a:extLst>
          </p:cNvPr>
          <p:cNvSpPr/>
          <p:nvPr/>
        </p:nvSpPr>
        <p:spPr>
          <a:xfrm>
            <a:off x="7544198" y="5761327"/>
            <a:ext cx="776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0" dirty="0">
                <a:ea typeface="굴림" panose="020B0600000101010101" pitchFamily="50" charset="-127"/>
              </a:rPr>
              <a:t>Rank5</a:t>
            </a:r>
          </a:p>
        </p:txBody>
      </p:sp>
      <p:sp>
        <p:nvSpPr>
          <p:cNvPr id="13" name="Google Shape;298;g2d071a3ea28_0_97">
            <a:extLst>
              <a:ext uri="{FF2B5EF4-FFF2-40B4-BE49-F238E27FC236}">
                <a16:creationId xmlns:a16="http://schemas.microsoft.com/office/drawing/2014/main" id="{15BAEB61-D57E-F8DA-ED04-7E8D2D5F48E6}"/>
              </a:ext>
            </a:extLst>
          </p:cNvPr>
          <p:cNvSpPr/>
          <p:nvPr/>
        </p:nvSpPr>
        <p:spPr>
          <a:xfrm>
            <a:off x="2006917" y="6210318"/>
            <a:ext cx="276600" cy="274200"/>
          </a:xfrm>
          <a:prstGeom prst="rect">
            <a:avLst/>
          </a:prstGeom>
          <a:noFill/>
          <a:ln w="28575" cap="flat" cmpd="sng">
            <a:solidFill>
              <a:srgbClr val="6699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Google Shape;300;g2d071a3ea28_0_97">
            <a:extLst>
              <a:ext uri="{FF2B5EF4-FFF2-40B4-BE49-F238E27FC236}">
                <a16:creationId xmlns:a16="http://schemas.microsoft.com/office/drawing/2014/main" id="{096D468E-72A3-DA19-C413-926A5C245E21}"/>
              </a:ext>
            </a:extLst>
          </p:cNvPr>
          <p:cNvSpPr txBox="1"/>
          <p:nvPr/>
        </p:nvSpPr>
        <p:spPr>
          <a:xfrm>
            <a:off x="2373517" y="6152393"/>
            <a:ext cx="1613572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6699FF"/>
                </a:solidFill>
              </a:rPr>
              <a:t>True Positive</a:t>
            </a:r>
            <a:endParaRPr sz="1600" dirty="0">
              <a:solidFill>
                <a:srgbClr val="6699FF"/>
              </a:solidFill>
            </a:endParaRPr>
          </a:p>
        </p:txBody>
      </p:sp>
      <p:sp>
        <p:nvSpPr>
          <p:cNvPr id="16" name="Google Shape;298;g2d071a3ea28_0_97">
            <a:extLst>
              <a:ext uri="{FF2B5EF4-FFF2-40B4-BE49-F238E27FC236}">
                <a16:creationId xmlns:a16="http://schemas.microsoft.com/office/drawing/2014/main" id="{3106E3EA-FBFA-EA0B-08F0-90D01143DE72}"/>
              </a:ext>
            </a:extLst>
          </p:cNvPr>
          <p:cNvSpPr/>
          <p:nvPr/>
        </p:nvSpPr>
        <p:spPr>
          <a:xfrm>
            <a:off x="4849343" y="6210318"/>
            <a:ext cx="276600" cy="274200"/>
          </a:xfrm>
          <a:prstGeom prst="rect">
            <a:avLst/>
          </a:prstGeom>
          <a:noFill/>
          <a:ln w="28575" cap="flat" cmpd="sng">
            <a:solidFill>
              <a:srgbClr val="EA8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" name="Google Shape;300;g2d071a3ea28_0_97">
            <a:extLst>
              <a:ext uri="{FF2B5EF4-FFF2-40B4-BE49-F238E27FC236}">
                <a16:creationId xmlns:a16="http://schemas.microsoft.com/office/drawing/2014/main" id="{A4BF2959-F19D-8197-72CD-6EF6B78068C7}"/>
              </a:ext>
            </a:extLst>
          </p:cNvPr>
          <p:cNvSpPr txBox="1"/>
          <p:nvPr/>
        </p:nvSpPr>
        <p:spPr>
          <a:xfrm>
            <a:off x="5215943" y="6152393"/>
            <a:ext cx="1613572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EA8B00"/>
                </a:solidFill>
              </a:rPr>
              <a:t>False Positive</a:t>
            </a:r>
            <a:endParaRPr sz="1600" dirty="0">
              <a:solidFill>
                <a:srgbClr val="EA8B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27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Application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C8A28FE2-5EF2-45C9-A520-6B97F47BC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382116"/>
            <a:ext cx="2149900" cy="286653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25FA88AB-9ADD-401E-B272-7BD16DC83E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16" y="1497429"/>
            <a:ext cx="2067855" cy="1550892"/>
          </a:xfrm>
          <a:prstGeom prst="rect">
            <a:avLst/>
          </a:prstGeom>
          <a:ln w="38100">
            <a:solidFill>
              <a:srgbClr val="6699FF"/>
            </a:solidFill>
          </a:ln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063C1381-77DE-4456-9711-101C1E7966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401" y="1497429"/>
            <a:ext cx="2067857" cy="1550892"/>
          </a:xfrm>
          <a:prstGeom prst="rect">
            <a:avLst/>
          </a:prstGeom>
          <a:ln w="38100">
            <a:solidFill>
              <a:srgbClr val="EA8B00"/>
            </a:solidFill>
          </a:ln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199A4212-331A-47AC-9ECF-96107C53F5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170" y="3717557"/>
            <a:ext cx="1967797" cy="1475847"/>
          </a:xfrm>
          <a:prstGeom prst="rect">
            <a:avLst/>
          </a:prstGeom>
          <a:ln w="38100">
            <a:solidFill>
              <a:srgbClr val="6699FF"/>
            </a:solidFill>
          </a:ln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F8DA79EB-B73B-4D29-B756-D023D8B5E6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555" y="3717557"/>
            <a:ext cx="2209273" cy="1471409"/>
          </a:xfrm>
          <a:prstGeom prst="rect">
            <a:avLst/>
          </a:prstGeom>
          <a:ln w="38100">
            <a:solidFill>
              <a:srgbClr val="EA8B00"/>
            </a:solidFill>
          </a:ln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0BF607FB-E9B1-4768-9A27-152DEAB162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416" y="4101978"/>
            <a:ext cx="1649379" cy="1067909"/>
          </a:xfrm>
          <a:prstGeom prst="rect">
            <a:avLst/>
          </a:prstGeom>
          <a:ln w="38100">
            <a:solidFill>
              <a:srgbClr val="EA8B00"/>
            </a:solidFill>
          </a:ln>
        </p:spPr>
      </p:pic>
      <p:sp>
        <p:nvSpPr>
          <p:cNvPr id="2" name="직사각형 32">
            <a:extLst>
              <a:ext uri="{FF2B5EF4-FFF2-40B4-BE49-F238E27FC236}">
                <a16:creationId xmlns:a16="http://schemas.microsoft.com/office/drawing/2014/main" id="{BFA92032-2C9E-0FA8-1F2E-895588BC2361}"/>
              </a:ext>
            </a:extLst>
          </p:cNvPr>
          <p:cNvSpPr/>
          <p:nvPr/>
        </p:nvSpPr>
        <p:spPr>
          <a:xfrm>
            <a:off x="1070550" y="5385731"/>
            <a:ext cx="7441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0" dirty="0">
                <a:solidFill>
                  <a:srgbClr val="00B050"/>
                </a:solidFill>
                <a:ea typeface="굴림" panose="020B0600000101010101" pitchFamily="50" charset="-127"/>
              </a:rPr>
              <a:t>Query</a:t>
            </a:r>
          </a:p>
        </p:txBody>
      </p:sp>
      <p:sp>
        <p:nvSpPr>
          <p:cNvPr id="3" name="직사각형 33">
            <a:extLst>
              <a:ext uri="{FF2B5EF4-FFF2-40B4-BE49-F238E27FC236}">
                <a16:creationId xmlns:a16="http://schemas.microsoft.com/office/drawing/2014/main" id="{6B577782-F602-73AB-93B1-8C1C453AF2A0}"/>
              </a:ext>
            </a:extLst>
          </p:cNvPr>
          <p:cNvSpPr/>
          <p:nvPr/>
        </p:nvSpPr>
        <p:spPr>
          <a:xfrm>
            <a:off x="3761527" y="3269484"/>
            <a:ext cx="776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0" dirty="0">
                <a:ea typeface="굴림" panose="020B0600000101010101" pitchFamily="50" charset="-127"/>
              </a:rPr>
              <a:t>Rank1</a:t>
            </a:r>
          </a:p>
        </p:txBody>
      </p:sp>
      <p:sp>
        <p:nvSpPr>
          <p:cNvPr id="4" name="직사각형 34">
            <a:extLst>
              <a:ext uri="{FF2B5EF4-FFF2-40B4-BE49-F238E27FC236}">
                <a16:creationId xmlns:a16="http://schemas.microsoft.com/office/drawing/2014/main" id="{F8977265-9D34-FA5B-DA5A-260635A24CD6}"/>
              </a:ext>
            </a:extLst>
          </p:cNvPr>
          <p:cNvSpPr/>
          <p:nvPr/>
        </p:nvSpPr>
        <p:spPr>
          <a:xfrm>
            <a:off x="6613241" y="3259640"/>
            <a:ext cx="776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0" dirty="0">
                <a:ea typeface="굴림" panose="020B0600000101010101" pitchFamily="50" charset="-127"/>
              </a:rPr>
              <a:t>Rank2</a:t>
            </a:r>
          </a:p>
        </p:txBody>
      </p:sp>
      <p:sp>
        <p:nvSpPr>
          <p:cNvPr id="5" name="직사각형 35">
            <a:extLst>
              <a:ext uri="{FF2B5EF4-FFF2-40B4-BE49-F238E27FC236}">
                <a16:creationId xmlns:a16="http://schemas.microsoft.com/office/drawing/2014/main" id="{B615C37F-EAD4-ADD4-878C-3290D065C071}"/>
              </a:ext>
            </a:extLst>
          </p:cNvPr>
          <p:cNvSpPr/>
          <p:nvPr/>
        </p:nvSpPr>
        <p:spPr>
          <a:xfrm>
            <a:off x="3383086" y="5673671"/>
            <a:ext cx="776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0" dirty="0">
                <a:ea typeface="굴림" panose="020B0600000101010101" pitchFamily="50" charset="-127"/>
              </a:rPr>
              <a:t>Rank3</a:t>
            </a:r>
          </a:p>
        </p:txBody>
      </p:sp>
      <p:sp>
        <p:nvSpPr>
          <p:cNvPr id="6" name="직사각형 36">
            <a:extLst>
              <a:ext uri="{FF2B5EF4-FFF2-40B4-BE49-F238E27FC236}">
                <a16:creationId xmlns:a16="http://schemas.microsoft.com/office/drawing/2014/main" id="{E0634C24-E818-B227-5CDE-328F2EDB58F2}"/>
              </a:ext>
            </a:extLst>
          </p:cNvPr>
          <p:cNvSpPr/>
          <p:nvPr/>
        </p:nvSpPr>
        <p:spPr>
          <a:xfrm>
            <a:off x="5610405" y="5673671"/>
            <a:ext cx="776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0" dirty="0">
                <a:ea typeface="굴림" panose="020B0600000101010101" pitchFamily="50" charset="-127"/>
              </a:rPr>
              <a:t>Rank4</a:t>
            </a:r>
          </a:p>
        </p:txBody>
      </p:sp>
      <p:sp>
        <p:nvSpPr>
          <p:cNvPr id="7" name="직사각형 37">
            <a:extLst>
              <a:ext uri="{FF2B5EF4-FFF2-40B4-BE49-F238E27FC236}">
                <a16:creationId xmlns:a16="http://schemas.microsoft.com/office/drawing/2014/main" id="{C7BF5208-E6B0-9C76-054E-59B1D39DB5F9}"/>
              </a:ext>
            </a:extLst>
          </p:cNvPr>
          <p:cNvSpPr/>
          <p:nvPr/>
        </p:nvSpPr>
        <p:spPr>
          <a:xfrm>
            <a:off x="7879609" y="5673671"/>
            <a:ext cx="776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0" dirty="0">
                <a:ea typeface="굴림" panose="020B0600000101010101" pitchFamily="50" charset="-127"/>
              </a:rPr>
              <a:t>Rank5</a:t>
            </a:r>
          </a:p>
        </p:txBody>
      </p:sp>
      <p:sp>
        <p:nvSpPr>
          <p:cNvPr id="8" name="Google Shape;298;g2d071a3ea28_0_97">
            <a:extLst>
              <a:ext uri="{FF2B5EF4-FFF2-40B4-BE49-F238E27FC236}">
                <a16:creationId xmlns:a16="http://schemas.microsoft.com/office/drawing/2014/main" id="{6211851E-4792-2761-DA59-B172C2293623}"/>
              </a:ext>
            </a:extLst>
          </p:cNvPr>
          <p:cNvSpPr/>
          <p:nvPr/>
        </p:nvSpPr>
        <p:spPr>
          <a:xfrm>
            <a:off x="2006917" y="6182397"/>
            <a:ext cx="276600" cy="274200"/>
          </a:xfrm>
          <a:prstGeom prst="rect">
            <a:avLst/>
          </a:prstGeom>
          <a:noFill/>
          <a:ln w="28575" cap="flat" cmpd="sng">
            <a:solidFill>
              <a:srgbClr val="6699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" name="Google Shape;300;g2d071a3ea28_0_97">
            <a:extLst>
              <a:ext uri="{FF2B5EF4-FFF2-40B4-BE49-F238E27FC236}">
                <a16:creationId xmlns:a16="http://schemas.microsoft.com/office/drawing/2014/main" id="{F883F9D4-947C-5B0F-46CE-AE4DFD9B5B56}"/>
              </a:ext>
            </a:extLst>
          </p:cNvPr>
          <p:cNvSpPr txBox="1"/>
          <p:nvPr/>
        </p:nvSpPr>
        <p:spPr>
          <a:xfrm>
            <a:off x="2373517" y="6124472"/>
            <a:ext cx="1613572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6699FF"/>
                </a:solidFill>
              </a:rPr>
              <a:t>True Positive</a:t>
            </a:r>
            <a:endParaRPr sz="1600" dirty="0">
              <a:solidFill>
                <a:srgbClr val="6699FF"/>
              </a:solidFill>
            </a:endParaRPr>
          </a:p>
        </p:txBody>
      </p:sp>
      <p:sp>
        <p:nvSpPr>
          <p:cNvPr id="10" name="Google Shape;298;g2d071a3ea28_0_97">
            <a:extLst>
              <a:ext uri="{FF2B5EF4-FFF2-40B4-BE49-F238E27FC236}">
                <a16:creationId xmlns:a16="http://schemas.microsoft.com/office/drawing/2014/main" id="{C3A6DD9D-E621-1F8B-32BE-AF72B71B4F49}"/>
              </a:ext>
            </a:extLst>
          </p:cNvPr>
          <p:cNvSpPr/>
          <p:nvPr/>
        </p:nvSpPr>
        <p:spPr>
          <a:xfrm>
            <a:off x="4849343" y="6182397"/>
            <a:ext cx="276600" cy="274200"/>
          </a:xfrm>
          <a:prstGeom prst="rect">
            <a:avLst/>
          </a:prstGeom>
          <a:noFill/>
          <a:ln w="28575" cap="flat" cmpd="sng">
            <a:solidFill>
              <a:srgbClr val="EA8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" name="Google Shape;300;g2d071a3ea28_0_97">
            <a:extLst>
              <a:ext uri="{FF2B5EF4-FFF2-40B4-BE49-F238E27FC236}">
                <a16:creationId xmlns:a16="http://schemas.microsoft.com/office/drawing/2014/main" id="{5D632B9B-4687-2F9C-33BF-81A36F09A0AF}"/>
              </a:ext>
            </a:extLst>
          </p:cNvPr>
          <p:cNvSpPr txBox="1"/>
          <p:nvPr/>
        </p:nvSpPr>
        <p:spPr>
          <a:xfrm>
            <a:off x="5215943" y="6124472"/>
            <a:ext cx="1613572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EA8B00"/>
                </a:solidFill>
              </a:rPr>
              <a:t>False Positive</a:t>
            </a:r>
            <a:endParaRPr sz="1600" dirty="0">
              <a:solidFill>
                <a:srgbClr val="EA8B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02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RECAP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470A9F2-55F5-4E7D-B8ED-9131247AC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543166"/>
            <a:ext cx="8280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ko-KR" sz="2000" b="0" dirty="0">
                <a:ea typeface="굴림" panose="020B0600000101010101" pitchFamily="50" charset="-127"/>
              </a:rPr>
              <a:t>Follow-up Differential Descriptions: Language Models Resolve Ambiguities for Image Classification</a:t>
            </a:r>
          </a:p>
          <a:p>
            <a:pPr algn="l"/>
            <a:endParaRPr lang="en-US" altLang="ko-KR" sz="2000" b="0" dirty="0">
              <a:ea typeface="굴림" panose="020B0600000101010101" pitchFamily="50" charset="-127"/>
            </a:endParaRPr>
          </a:p>
          <a:p>
            <a:pPr algn="l"/>
            <a:r>
              <a:rPr lang="en-US" altLang="ko-KR" sz="2000" b="0" dirty="0">
                <a:ea typeface="굴림" panose="020B0600000101010101" pitchFamily="50" charset="-127"/>
              </a:rPr>
              <a:t>Task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2000" b="0" dirty="0">
                <a:ea typeface="굴림" panose="020B0600000101010101" pitchFamily="50" charset="-127"/>
              </a:rPr>
              <a:t>Image classification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altLang="ko-KR" sz="2000" b="0" dirty="0">
              <a:ea typeface="굴림" panose="020B0600000101010101" pitchFamily="50" charset="-127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altLang="ko-KR" sz="2000" b="0" dirty="0">
                <a:ea typeface="굴림" panose="020B0600000101010101" pitchFamily="50" charset="-127"/>
              </a:rPr>
              <a:t>Make initial prediction using CLIP (ambiguous)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altLang="ko-KR" sz="2000" b="0" dirty="0">
                <a:ea typeface="굴림" panose="020B0600000101010101" pitchFamily="50" charset="-127"/>
              </a:rPr>
              <a:t>(Prediction + prompt) into LLM to generate description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altLang="ko-KR" sz="2000" b="0" dirty="0">
                <a:ea typeface="굴림" panose="020B0600000101010101" pitchFamily="50" charset="-127"/>
              </a:rPr>
              <a:t>(Image + description) into VLM to distinguish class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Application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F5ED3BD0-C4CB-4B1C-8893-BFFC721BE120}"/>
              </a:ext>
            </a:extLst>
          </p:cNvPr>
          <p:cNvSpPr/>
          <p:nvPr/>
        </p:nvSpPr>
        <p:spPr>
          <a:xfrm>
            <a:off x="765970" y="5012095"/>
            <a:ext cx="7441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0" dirty="0">
                <a:solidFill>
                  <a:srgbClr val="92D050"/>
                </a:solidFill>
                <a:ea typeface="굴림" panose="020B0600000101010101" pitchFamily="50" charset="-127"/>
              </a:rPr>
              <a:t>Query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C518372E-CE70-4BFB-BE77-43282C2A0EFA}"/>
              </a:ext>
            </a:extLst>
          </p:cNvPr>
          <p:cNvSpPr/>
          <p:nvPr/>
        </p:nvSpPr>
        <p:spPr>
          <a:xfrm>
            <a:off x="3312707" y="3819460"/>
            <a:ext cx="776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0" dirty="0">
                <a:ea typeface="굴림" panose="020B0600000101010101" pitchFamily="50" charset="-127"/>
              </a:rPr>
              <a:t>Rank1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F6B68E79-4523-4531-80B4-73BD5DD7E879}"/>
              </a:ext>
            </a:extLst>
          </p:cNvPr>
          <p:cNvSpPr/>
          <p:nvPr/>
        </p:nvSpPr>
        <p:spPr>
          <a:xfrm>
            <a:off x="6236512" y="3819460"/>
            <a:ext cx="776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0" dirty="0">
                <a:ea typeface="굴림" panose="020B0600000101010101" pitchFamily="50" charset="-127"/>
              </a:rPr>
              <a:t>Rank2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B6150A31-C82B-47CD-8BED-E834BE43EF77}"/>
              </a:ext>
            </a:extLst>
          </p:cNvPr>
          <p:cNvSpPr/>
          <p:nvPr/>
        </p:nvSpPr>
        <p:spPr>
          <a:xfrm>
            <a:off x="2852503" y="6111746"/>
            <a:ext cx="776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0" dirty="0">
                <a:ea typeface="굴림" panose="020B0600000101010101" pitchFamily="50" charset="-127"/>
              </a:rPr>
              <a:t>Rank3</a:t>
            </a: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AAD81B89-7F55-4221-84C5-F5A334779562}"/>
              </a:ext>
            </a:extLst>
          </p:cNvPr>
          <p:cNvSpPr/>
          <p:nvPr/>
        </p:nvSpPr>
        <p:spPr>
          <a:xfrm>
            <a:off x="5070403" y="6111746"/>
            <a:ext cx="776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0" dirty="0">
                <a:ea typeface="굴림" panose="020B0600000101010101" pitchFamily="50" charset="-127"/>
              </a:rPr>
              <a:t>Rank4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BD54B3ED-3495-4422-9059-16FACAC29B56}"/>
              </a:ext>
            </a:extLst>
          </p:cNvPr>
          <p:cNvSpPr/>
          <p:nvPr/>
        </p:nvSpPr>
        <p:spPr>
          <a:xfrm>
            <a:off x="7017785" y="6112858"/>
            <a:ext cx="776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0" dirty="0">
                <a:ea typeface="굴림" panose="020B0600000101010101" pitchFamily="50" charset="-127"/>
              </a:rPr>
              <a:t>Rank5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2415396-E1AC-4D64-BCA0-BACBB51BE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4" y="2419115"/>
            <a:ext cx="1934267" cy="257902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3213FB6-0A0C-49F1-ABC8-D752E018ED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068" y="1548680"/>
            <a:ext cx="2744151" cy="2159947"/>
          </a:xfrm>
          <a:prstGeom prst="rect">
            <a:avLst/>
          </a:prstGeom>
          <a:ln w="38100">
            <a:solidFill>
              <a:srgbClr val="6699FF"/>
            </a:solidFill>
          </a:ln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13F34E0-F8AE-4E56-BCEF-5C8B35018D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238" y="4550327"/>
            <a:ext cx="1655141" cy="1241356"/>
          </a:xfrm>
          <a:prstGeom prst="rect">
            <a:avLst/>
          </a:prstGeom>
          <a:ln w="38100">
            <a:solidFill>
              <a:srgbClr val="EA8B00"/>
            </a:solidFill>
          </a:ln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02CC9BB-5BE4-4D8D-9F4A-824086DE70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998" y="1995150"/>
            <a:ext cx="2284636" cy="1713477"/>
          </a:xfrm>
          <a:prstGeom prst="rect">
            <a:avLst/>
          </a:prstGeom>
          <a:ln w="38100">
            <a:solidFill>
              <a:srgbClr val="6699FF"/>
            </a:solidFill>
          </a:ln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DA85708C-E941-4595-8967-520F2E4E1D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45" y="4167661"/>
            <a:ext cx="2164692" cy="1623519"/>
          </a:xfrm>
          <a:prstGeom prst="rect">
            <a:avLst/>
          </a:prstGeom>
          <a:ln w="38100">
            <a:solidFill>
              <a:srgbClr val="6699FF"/>
            </a:solidFill>
          </a:ln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7FC5B202-42DA-4D11-8C5A-1AA18AAEC9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221" y="4624919"/>
            <a:ext cx="1555016" cy="1166262"/>
          </a:xfrm>
          <a:prstGeom prst="rect">
            <a:avLst/>
          </a:prstGeom>
          <a:ln w="38100">
            <a:solidFill>
              <a:srgbClr val="EA8B00"/>
            </a:solidFill>
          </a:ln>
        </p:spPr>
      </p:pic>
      <p:sp>
        <p:nvSpPr>
          <p:cNvPr id="2" name="Google Shape;298;g2d071a3ea28_0_97">
            <a:extLst>
              <a:ext uri="{FF2B5EF4-FFF2-40B4-BE49-F238E27FC236}">
                <a16:creationId xmlns:a16="http://schemas.microsoft.com/office/drawing/2014/main" id="{1CA31CC1-E13D-7E00-90BE-01EA793136E4}"/>
              </a:ext>
            </a:extLst>
          </p:cNvPr>
          <p:cNvSpPr/>
          <p:nvPr/>
        </p:nvSpPr>
        <p:spPr>
          <a:xfrm>
            <a:off x="2006917" y="6433681"/>
            <a:ext cx="276600" cy="274200"/>
          </a:xfrm>
          <a:prstGeom prst="rect">
            <a:avLst/>
          </a:prstGeom>
          <a:noFill/>
          <a:ln w="28575" cap="flat" cmpd="sng">
            <a:solidFill>
              <a:srgbClr val="6699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Google Shape;300;g2d071a3ea28_0_97">
            <a:extLst>
              <a:ext uri="{FF2B5EF4-FFF2-40B4-BE49-F238E27FC236}">
                <a16:creationId xmlns:a16="http://schemas.microsoft.com/office/drawing/2014/main" id="{CD7A7B44-2CAC-D7EE-9FBC-3CB974734BCB}"/>
              </a:ext>
            </a:extLst>
          </p:cNvPr>
          <p:cNvSpPr txBox="1"/>
          <p:nvPr/>
        </p:nvSpPr>
        <p:spPr>
          <a:xfrm>
            <a:off x="2373517" y="6375756"/>
            <a:ext cx="1613572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6699FF"/>
                </a:solidFill>
              </a:rPr>
              <a:t>True Positive</a:t>
            </a:r>
            <a:endParaRPr sz="1600" dirty="0">
              <a:solidFill>
                <a:srgbClr val="6699FF"/>
              </a:solidFill>
            </a:endParaRPr>
          </a:p>
        </p:txBody>
      </p:sp>
      <p:sp>
        <p:nvSpPr>
          <p:cNvPr id="5" name="Google Shape;298;g2d071a3ea28_0_97">
            <a:extLst>
              <a:ext uri="{FF2B5EF4-FFF2-40B4-BE49-F238E27FC236}">
                <a16:creationId xmlns:a16="http://schemas.microsoft.com/office/drawing/2014/main" id="{B4E27468-7840-568F-DC76-C5FB79E37785}"/>
              </a:ext>
            </a:extLst>
          </p:cNvPr>
          <p:cNvSpPr/>
          <p:nvPr/>
        </p:nvSpPr>
        <p:spPr>
          <a:xfrm>
            <a:off x="4849343" y="6433681"/>
            <a:ext cx="276600" cy="274200"/>
          </a:xfrm>
          <a:prstGeom prst="rect">
            <a:avLst/>
          </a:prstGeom>
          <a:noFill/>
          <a:ln w="28575" cap="flat" cmpd="sng">
            <a:solidFill>
              <a:srgbClr val="EA8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" name="Google Shape;300;g2d071a3ea28_0_97">
            <a:extLst>
              <a:ext uri="{FF2B5EF4-FFF2-40B4-BE49-F238E27FC236}">
                <a16:creationId xmlns:a16="http://schemas.microsoft.com/office/drawing/2014/main" id="{6B6A9C6B-F10F-6829-40D2-4CB690DE08D3}"/>
              </a:ext>
            </a:extLst>
          </p:cNvPr>
          <p:cNvSpPr txBox="1"/>
          <p:nvPr/>
        </p:nvSpPr>
        <p:spPr>
          <a:xfrm>
            <a:off x="5215943" y="6375756"/>
            <a:ext cx="1613572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EA8B00"/>
                </a:solidFill>
              </a:rPr>
              <a:t>False Positive</a:t>
            </a:r>
            <a:endParaRPr sz="1600" dirty="0">
              <a:solidFill>
                <a:srgbClr val="EA8B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265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Conclusion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B693814-95F1-1EE4-FE84-8DD181B0A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543166"/>
            <a:ext cx="82804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 altLang="ko-KR" sz="2200" dirty="0">
                <a:solidFill>
                  <a:schemeClr val="dk1"/>
                </a:solidFill>
              </a:rPr>
              <a:t>Pros</a:t>
            </a:r>
          </a:p>
          <a:p>
            <a:pPr marL="1200150" lvl="1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r>
              <a:rPr lang="en-US" altLang="ko-KR" sz="2200" b="0" dirty="0">
                <a:solidFill>
                  <a:schemeClr val="dk1"/>
                </a:solidFill>
              </a:rPr>
              <a:t>Simple and effective</a:t>
            </a:r>
          </a:p>
          <a:p>
            <a:pPr marL="1200150" lvl="1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 altLang="ko-KR" sz="2200" b="0" dirty="0">
                <a:solidFill>
                  <a:schemeClr val="dk1"/>
                </a:solidFill>
              </a:rPr>
              <a:t>Quick (60FPS)</a:t>
            </a:r>
          </a:p>
          <a:p>
            <a:pPr marL="1200150" lvl="1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 altLang="ko-KR" sz="2200" b="0" dirty="0">
                <a:solidFill>
                  <a:schemeClr val="dk1"/>
                </a:solidFill>
              </a:rPr>
              <a:t>Applicability</a:t>
            </a:r>
          </a:p>
          <a:p>
            <a:pPr marL="1200150" lvl="1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endParaRPr lang="en-US" altLang="ko-KR" sz="2200" b="0" dirty="0">
              <a:solidFill>
                <a:schemeClr val="dk1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en-US" altLang="ko-KR" sz="2200" dirty="0">
                <a:solidFill>
                  <a:schemeClr val="dk1"/>
                </a:solidFill>
              </a:rPr>
              <a:t>Cons</a:t>
            </a:r>
          </a:p>
          <a:p>
            <a:pPr marL="1200150" lvl="1" indent="-3683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en-US" altLang="ko-KR" sz="2200" b="0" dirty="0">
                <a:solidFill>
                  <a:schemeClr val="dk1"/>
                </a:solidFill>
              </a:rPr>
              <a:t>Single object localization</a:t>
            </a:r>
          </a:p>
          <a:p>
            <a:pPr marL="1200150" lvl="1" indent="-3683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en-US" altLang="ko-KR" sz="2200" b="0" dirty="0">
                <a:solidFill>
                  <a:schemeClr val="dk1"/>
                </a:solidFill>
              </a:rPr>
              <a:t>Issues when object covers most of image</a:t>
            </a:r>
          </a:p>
        </p:txBody>
      </p:sp>
    </p:spTree>
    <p:extLst>
      <p:ext uri="{BB962C8B-B14F-4D97-AF65-F5344CB8AC3E}">
        <p14:creationId xmlns:p14="http://schemas.microsoft.com/office/powerpoint/2010/main" val="2727639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Quiz</a:t>
            </a:r>
            <a:endParaRPr lang="ko-KR" altLang="en-US" dirty="0"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2163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Task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330FDF7F-3F6B-4F17-8D20-2E7D3C0EB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543166"/>
            <a:ext cx="8280400" cy="197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ko-KR" b="0" dirty="0">
                <a:ea typeface="굴림" panose="020B0600000101010101" pitchFamily="50" charset="-127"/>
              </a:rPr>
              <a:t>Unsupervised Object Discovery: </a:t>
            </a:r>
          </a:p>
          <a:p>
            <a:pPr marL="108585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0" dirty="0">
                <a:ea typeface="굴림" panose="020B0600000101010101" pitchFamily="50" charset="-127"/>
              </a:rPr>
              <a:t>Identify </a:t>
            </a:r>
            <a:r>
              <a:rPr lang="en-US" altLang="ko-KR" sz="2000" b="0" u="sng" dirty="0">
                <a:ea typeface="굴림" panose="020B0600000101010101" pitchFamily="50" charset="-127"/>
              </a:rPr>
              <a:t>single object</a:t>
            </a:r>
            <a:r>
              <a:rPr lang="en-US" altLang="ko-KR" sz="2000" b="0" dirty="0">
                <a:ea typeface="굴림" panose="020B0600000101010101" pitchFamily="50" charset="-127"/>
              </a:rPr>
              <a:t> in an image without using labeled examples or pre-defined categories.</a:t>
            </a:r>
          </a:p>
          <a:p>
            <a:pPr marL="108585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0" dirty="0">
                <a:ea typeface="굴림" panose="020B0600000101010101" pitchFamily="50" charset="-127"/>
              </a:rPr>
              <a:t>Computationally </a:t>
            </a:r>
            <a:r>
              <a:rPr lang="en-US" altLang="ko-KR" sz="2000" b="0" u="sng" dirty="0">
                <a:ea typeface="굴림" panose="020B0600000101010101" pitchFamily="50" charset="-127"/>
              </a:rPr>
              <a:t>efficient</a:t>
            </a:r>
            <a:r>
              <a:rPr lang="en-US" altLang="ko-KR" sz="2000" b="0" dirty="0">
                <a:ea typeface="굴림" panose="020B0600000101010101" pitchFamily="50" charset="-127"/>
              </a:rPr>
              <a:t> (60FPS)</a:t>
            </a:r>
            <a:endParaRPr lang="en-US" altLang="ko-KR" sz="2000" b="0" u="sng" dirty="0">
              <a:ea typeface="굴림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4160272-86B0-47C3-A5D6-7540E1A19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930" y="4315820"/>
            <a:ext cx="1640724" cy="215437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40DEA86-F113-46E7-A8DA-524DDC3A7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293" y="4315821"/>
            <a:ext cx="1639109" cy="2154374"/>
          </a:xfrm>
          <a:prstGeom prst="rect">
            <a:avLst/>
          </a:prstGeom>
        </p:spPr>
      </p:pic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4A890E59-1401-4FDB-A122-027AF8D749AC}"/>
              </a:ext>
            </a:extLst>
          </p:cNvPr>
          <p:cNvCxnSpPr>
            <a:stCxn id="6" idx="3"/>
            <a:endCxn id="8" idx="1"/>
          </p:cNvCxnSpPr>
          <p:nvPr/>
        </p:nvCxnSpPr>
        <p:spPr bwMode="auto">
          <a:xfrm>
            <a:off x="3287654" y="5393007"/>
            <a:ext cx="2614639" cy="1"/>
          </a:xfrm>
          <a:prstGeom prst="straightConnector1">
            <a:avLst/>
          </a:prstGeom>
          <a:noFill/>
          <a:ln w="38100" cap="flat" cmpd="sng" algn="ctr">
            <a:solidFill>
              <a:srgbClr val="6699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1BFF3B3-D8D0-4195-8D52-E788B8158F77}"/>
              </a:ext>
            </a:extLst>
          </p:cNvPr>
          <p:cNvSpPr/>
          <p:nvPr/>
        </p:nvSpPr>
        <p:spPr>
          <a:xfrm>
            <a:off x="3420206" y="4914724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>
                <a:ea typeface="굴림" panose="020B0600000101010101" pitchFamily="50" charset="-127"/>
              </a:rPr>
              <a:t>Object Discovery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78283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Why UOD?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330FDF7F-3F6B-4F17-8D20-2E7D3C0EB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543166"/>
            <a:ext cx="8280400" cy="243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ko-KR" b="0" dirty="0">
                <a:ea typeface="굴림" panose="020B0600000101010101" pitchFamily="50" charset="-127"/>
              </a:rPr>
              <a:t>Unsupervised Object Discovery: </a:t>
            </a:r>
          </a:p>
          <a:p>
            <a:pPr marL="108585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0" dirty="0">
                <a:ea typeface="굴림" panose="020B0600000101010101" pitchFamily="50" charset="-127"/>
              </a:rPr>
              <a:t>Identify </a:t>
            </a:r>
            <a:r>
              <a:rPr lang="en-US" altLang="ko-KR" sz="2000" b="0" u="sng" dirty="0">
                <a:ea typeface="굴림" panose="020B0600000101010101" pitchFamily="50" charset="-127"/>
              </a:rPr>
              <a:t>single object</a:t>
            </a:r>
            <a:r>
              <a:rPr lang="en-US" altLang="ko-KR" sz="2000" b="0" dirty="0">
                <a:ea typeface="굴림" panose="020B0600000101010101" pitchFamily="50" charset="-127"/>
              </a:rPr>
              <a:t> in an image</a:t>
            </a:r>
          </a:p>
          <a:p>
            <a:pPr marL="1485900" lvl="2" indent="-342900" algn="l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en-US" altLang="ko-KR" sz="2000" b="0" u="sng" dirty="0">
                <a:ea typeface="굴림" panose="020B0600000101010101" pitchFamily="50" charset="-127"/>
              </a:rPr>
              <a:t>Single landmark</a:t>
            </a:r>
            <a:r>
              <a:rPr lang="en-US" altLang="ko-KR" sz="2000" b="0" dirty="0">
                <a:ea typeface="굴림" panose="020B0600000101010101" pitchFamily="50" charset="-127"/>
              </a:rPr>
              <a:t> in image retrieval task</a:t>
            </a:r>
          </a:p>
          <a:p>
            <a:pPr marL="108585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0" dirty="0">
                <a:ea typeface="굴림" panose="020B0600000101010101" pitchFamily="50" charset="-127"/>
              </a:rPr>
              <a:t>Computationally </a:t>
            </a:r>
            <a:r>
              <a:rPr lang="en-US" altLang="ko-KR" sz="2000" b="0" u="sng" dirty="0">
                <a:ea typeface="굴림" panose="020B0600000101010101" pitchFamily="50" charset="-127"/>
              </a:rPr>
              <a:t>efficient</a:t>
            </a:r>
            <a:r>
              <a:rPr lang="en-US" altLang="ko-KR" sz="2000" b="0" dirty="0">
                <a:ea typeface="굴림" panose="020B0600000101010101" pitchFamily="50" charset="-127"/>
              </a:rPr>
              <a:t> (60FPS)</a:t>
            </a:r>
          </a:p>
          <a:p>
            <a:pPr marL="1485900" lvl="2" indent="-342900" algn="l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en-US" altLang="ko-KR" sz="2000" b="0" u="sng" dirty="0">
                <a:ea typeface="굴림" panose="020B0600000101010101" pitchFamily="50" charset="-127"/>
              </a:rPr>
              <a:t>Large-scale</a:t>
            </a:r>
            <a:r>
              <a:rPr lang="en-US" altLang="ko-KR" sz="2000" b="0" dirty="0">
                <a:ea typeface="굴림" panose="020B0600000101010101" pitchFamily="50" charset="-127"/>
              </a:rPr>
              <a:t> dataset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2B9D9C5-95EB-4027-BA4F-A3A3FAB0AE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70" y="4907467"/>
            <a:ext cx="1924334" cy="144325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FF5717B1-762B-44E3-BCCE-EAD4CADE5F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317" y="4907466"/>
            <a:ext cx="2173366" cy="144325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7D58FED-A130-4F26-B176-084C1CAEAC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95" y="4907466"/>
            <a:ext cx="1924335" cy="144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4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Background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95E2D5-6A48-5A7F-555C-877951B231F5}"/>
              </a:ext>
            </a:extLst>
          </p:cNvPr>
          <p:cNvSpPr txBox="1"/>
          <p:nvPr/>
        </p:nvSpPr>
        <p:spPr>
          <a:xfrm>
            <a:off x="0" y="6549140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solidFill>
                  <a:srgbClr val="99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An, et al. “Towards Content-based Pixel Retrieval in Revisited Oxford and Paris” ICCV 2023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FC4050A5-F373-46B9-8923-B4D5E7531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543166"/>
            <a:ext cx="8280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62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altLang="ko-KR" sz="2400" b="0" dirty="0">
                <a:solidFill>
                  <a:schemeClr val="dk1"/>
                </a:solidFill>
              </a:rPr>
              <a:t>Evaluate localization methods for pixel retrieval</a:t>
            </a: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en-US" altLang="ko-KR" sz="2000" b="0" dirty="0">
                <a:solidFill>
                  <a:schemeClr val="dk1"/>
                </a:solidFill>
              </a:rPr>
              <a:t>Spatial Verification: SIFT, DELF and DELG</a:t>
            </a: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en-US" altLang="ko-KR" sz="2000" b="0" dirty="0">
                <a:solidFill>
                  <a:schemeClr val="dk1"/>
                </a:solidFill>
              </a:rPr>
              <a:t>One-shot Detection: Faster R-CNN, SSD and D2R</a:t>
            </a: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en-US" altLang="ko-KR" sz="2000" b="0" dirty="0">
                <a:solidFill>
                  <a:schemeClr val="dk1"/>
                </a:solidFill>
              </a:rPr>
              <a:t>Dense matching: </a:t>
            </a:r>
            <a:r>
              <a:rPr lang="en-US" altLang="ko-KR" sz="2000" b="0" dirty="0" err="1">
                <a:solidFill>
                  <a:schemeClr val="dk1"/>
                </a:solidFill>
              </a:rPr>
              <a:t>GLUNet</a:t>
            </a:r>
            <a:r>
              <a:rPr lang="en-US" altLang="ko-KR" sz="2000" b="0" dirty="0">
                <a:solidFill>
                  <a:schemeClr val="dk1"/>
                </a:solidFill>
              </a:rPr>
              <a:t>, </a:t>
            </a:r>
            <a:r>
              <a:rPr lang="en-US" altLang="ko-KR" sz="2000" b="0" dirty="0" err="1">
                <a:solidFill>
                  <a:schemeClr val="dk1"/>
                </a:solidFill>
              </a:rPr>
              <a:t>WarpC</a:t>
            </a:r>
            <a:r>
              <a:rPr lang="en-US" altLang="ko-KR" sz="2000" b="0" dirty="0">
                <a:solidFill>
                  <a:schemeClr val="dk1"/>
                </a:solidFill>
              </a:rPr>
              <a:t>, …</a:t>
            </a:r>
          </a:p>
        </p:txBody>
      </p:sp>
      <p:pic>
        <p:nvPicPr>
          <p:cNvPr id="3" name="Google Shape;267;g2d071a3ea28_0_90">
            <a:extLst>
              <a:ext uri="{FF2B5EF4-FFF2-40B4-BE49-F238E27FC236}">
                <a16:creationId xmlns:a16="http://schemas.microsoft.com/office/drawing/2014/main" id="{DAF064E8-AA30-9DD0-F736-506AFBEBD1E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8625" y="3137622"/>
            <a:ext cx="6721249" cy="3068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171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Background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DCCB30-6D64-E9CA-33D4-C4307221A2C6}"/>
              </a:ext>
            </a:extLst>
          </p:cNvPr>
          <p:cNvSpPr txBox="1"/>
          <p:nvPr/>
        </p:nvSpPr>
        <p:spPr>
          <a:xfrm>
            <a:off x="0" y="6549140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solidFill>
                  <a:srgbClr val="99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Caron, et al. “Emerging Properties in Self-Supervised Vision Transformers” ICCV 2021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66BEDA3E-9488-B8A4-5F39-F0B2ECA3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543166"/>
            <a:ext cx="82804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ko-KR" dirty="0">
                <a:ea typeface="굴림" panose="020B0600000101010101" pitchFamily="50" charset="-127"/>
              </a:rPr>
              <a:t>DINO</a:t>
            </a:r>
            <a:endParaRPr lang="ko-KR" altLang="en-US" b="0" dirty="0">
              <a:ea typeface="굴림" panose="020B0600000101010101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DBAB4E7-F879-405D-8131-3FE97C893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31" y="2912844"/>
            <a:ext cx="2330663" cy="2089560"/>
          </a:xfrm>
          <a:prstGeom prst="rect">
            <a:avLst/>
          </a:prstGeom>
        </p:spPr>
      </p:pic>
      <p:pic>
        <p:nvPicPr>
          <p:cNvPr id="3" name="그림 1">
            <a:extLst>
              <a:ext uri="{FF2B5EF4-FFF2-40B4-BE49-F238E27FC236}">
                <a16:creationId xmlns:a16="http://schemas.microsoft.com/office/drawing/2014/main" id="{8AFC2DC9-027B-FAE7-7040-AD550C64B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767" y="2789277"/>
            <a:ext cx="4451282" cy="2231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36EFD-6142-B735-0E87-05C657855D82}"/>
              </a:ext>
            </a:extLst>
          </p:cNvPr>
          <p:cNvSpPr txBox="1"/>
          <p:nvPr/>
        </p:nvSpPr>
        <p:spPr>
          <a:xfrm>
            <a:off x="4722791" y="4996569"/>
            <a:ext cx="29072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0" dirty="0"/>
              <a:t>Self-attention map</a:t>
            </a:r>
            <a:endParaRPr lang="ko-KR" alt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2257119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Problem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419100" y="1543166"/>
            <a:ext cx="828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ko-KR" dirty="0">
                <a:ea typeface="굴림" panose="020B0600000101010101" pitchFamily="50" charset="-127"/>
              </a:rPr>
              <a:t>1. </a:t>
            </a:r>
            <a:r>
              <a:rPr lang="en-US" altLang="ko-KR" u="sng" dirty="0">
                <a:ea typeface="굴림" panose="020B0600000101010101" pitchFamily="50" charset="-127"/>
              </a:rPr>
              <a:t>Multi-heads</a:t>
            </a:r>
            <a:r>
              <a:rPr lang="en-US" altLang="ko-KR" dirty="0">
                <a:ea typeface="굴림" panose="020B0600000101010101" pitchFamily="50" charset="-127"/>
              </a:rPr>
              <a:t> attend to </a:t>
            </a:r>
            <a:r>
              <a:rPr lang="en-US" altLang="ko-KR" u="sng" dirty="0">
                <a:ea typeface="굴림" panose="020B0600000101010101" pitchFamily="50" charset="-127"/>
              </a:rPr>
              <a:t>different parts</a:t>
            </a:r>
            <a:r>
              <a:rPr lang="en-US" altLang="ko-KR" dirty="0">
                <a:ea typeface="굴림" panose="020B0600000101010101" pitchFamily="50" charset="-127"/>
              </a:rPr>
              <a:t> of an image 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3470BC8-03D1-4CB7-A4B1-F1D692998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16" y="2036688"/>
            <a:ext cx="7820167" cy="306673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4D903F9-D97C-493A-8ECD-17EFA69C9903}"/>
              </a:ext>
            </a:extLst>
          </p:cNvPr>
          <p:cNvSpPr txBox="1"/>
          <p:nvPr/>
        </p:nvSpPr>
        <p:spPr>
          <a:xfrm>
            <a:off x="0" y="6549140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solidFill>
                  <a:srgbClr val="99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[Slide Credit]: </a:t>
            </a:r>
            <a:r>
              <a:rPr lang="en-US" altLang="ko-KR" sz="1400" dirty="0" err="1">
                <a:solidFill>
                  <a:srgbClr val="99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Oriane</a:t>
            </a:r>
            <a:r>
              <a:rPr lang="en-US" altLang="ko-KR" sz="1400" dirty="0">
                <a:solidFill>
                  <a:srgbClr val="99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400" dirty="0" err="1">
                <a:solidFill>
                  <a:srgbClr val="99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Simeoni</a:t>
            </a:r>
            <a:r>
              <a:rPr lang="en-US" altLang="ko-KR" sz="1400" dirty="0">
                <a:solidFill>
                  <a:srgbClr val="99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Exploiting self-supervised features: unsupervised object localization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2F5ADB-C7AB-B06A-0D06-59EDBE76684B}"/>
              </a:ext>
            </a:extLst>
          </p:cNvPr>
          <p:cNvSpPr txBox="1"/>
          <p:nvPr/>
        </p:nvSpPr>
        <p:spPr>
          <a:xfrm>
            <a:off x="661915" y="5275671"/>
            <a:ext cx="78201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b="0" dirty="0">
                <a:ea typeface="굴림" panose="020B0600000101010101" pitchFamily="50" charset="-127"/>
              </a:rPr>
              <a:t>It is not obvious where each head looking 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ko-KR" altLang="en-US" b="0" dirty="0"/>
          </a:p>
        </p:txBody>
      </p:sp>
    </p:spTree>
    <p:extLst>
      <p:ext uri="{BB962C8B-B14F-4D97-AF65-F5344CB8AC3E}">
        <p14:creationId xmlns:p14="http://schemas.microsoft.com/office/powerpoint/2010/main" val="474413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">
            <a:extLst>
              <a:ext uri="{FF2B5EF4-FFF2-40B4-BE49-F238E27FC236}">
                <a16:creationId xmlns:a16="http://schemas.microsoft.com/office/drawing/2014/main" id="{8CD6A29C-486E-4C4E-BD7F-BA93BE8DEED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87879" t="67167" b="15696"/>
          <a:stretch/>
        </p:blipFill>
        <p:spPr>
          <a:xfrm>
            <a:off x="4988483" y="4373735"/>
            <a:ext cx="270000" cy="27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1" name="그림 2">
            <a:extLst>
              <a:ext uri="{FF2B5EF4-FFF2-40B4-BE49-F238E27FC236}">
                <a16:creationId xmlns:a16="http://schemas.microsoft.com/office/drawing/2014/main" id="{7C405C36-9C65-41DB-AABD-C79F264648D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37331" t="50000" r="50000" b="32833"/>
          <a:stretch/>
        </p:blipFill>
        <p:spPr>
          <a:xfrm>
            <a:off x="4988483" y="3063272"/>
            <a:ext cx="270000" cy="27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2" name="그림 2">
            <a:extLst>
              <a:ext uri="{FF2B5EF4-FFF2-40B4-BE49-F238E27FC236}">
                <a16:creationId xmlns:a16="http://schemas.microsoft.com/office/drawing/2014/main" id="{6F60A723-8F94-4D8E-8E4F-645652E6E53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87879" t="50000" b="32833"/>
          <a:stretch/>
        </p:blipFill>
        <p:spPr>
          <a:xfrm>
            <a:off x="5596717" y="3726269"/>
            <a:ext cx="270000" cy="27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Assumption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419100" y="1543166"/>
            <a:ext cx="8280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ko-KR" dirty="0">
                <a:ea typeface="굴림" panose="020B0600000101010101" pitchFamily="50" charset="-127"/>
              </a:rPr>
              <a:t>1. Foreground and background features are                </a:t>
            </a:r>
            <a:r>
              <a:rPr lang="en-US" altLang="ko-KR" u="sng" dirty="0">
                <a:ea typeface="굴림" panose="020B0600000101010101" pitchFamily="50" charset="-127"/>
              </a:rPr>
              <a:t>less correlated</a:t>
            </a:r>
            <a:r>
              <a:rPr lang="en-US" altLang="ko-KR" dirty="0">
                <a:ea typeface="굴림" panose="020B0600000101010101" pitchFamily="50" charset="-127"/>
              </a:rPr>
              <a:t> with each other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pic>
        <p:nvPicPr>
          <p:cNvPr id="5" name="그림 2">
            <a:extLst>
              <a:ext uri="{FF2B5EF4-FFF2-40B4-BE49-F238E27FC236}">
                <a16:creationId xmlns:a16="http://schemas.microsoft.com/office/drawing/2014/main" id="{DBA96F36-5383-23F1-2793-F46F861F1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28" y="3257549"/>
            <a:ext cx="2403779" cy="1800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0C737FF-1053-47C1-8EE6-D5F8D309B6C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r="88135" b="83983"/>
          <a:stretch/>
        </p:blipFill>
        <p:spPr>
          <a:xfrm>
            <a:off x="5597556" y="4373735"/>
            <a:ext cx="270000" cy="27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4" name="그림 2">
            <a:extLst>
              <a:ext uri="{FF2B5EF4-FFF2-40B4-BE49-F238E27FC236}">
                <a16:creationId xmlns:a16="http://schemas.microsoft.com/office/drawing/2014/main" id="{7F2DEFEC-95C4-42A7-8C3F-8C72A41B34C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62541" t="50000" r="24790" b="32833"/>
          <a:stretch/>
        </p:blipFill>
        <p:spPr>
          <a:xfrm>
            <a:off x="5597556" y="3063272"/>
            <a:ext cx="270000" cy="27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7" name="직사각형 26">
            <a:extLst>
              <a:ext uri="{FF2B5EF4-FFF2-40B4-BE49-F238E27FC236}">
                <a16:creationId xmlns:a16="http://schemas.microsoft.com/office/drawing/2014/main" id="{F0F3B49D-D296-43C6-8819-6556DEFFE8E0}"/>
              </a:ext>
            </a:extLst>
          </p:cNvPr>
          <p:cNvSpPr/>
          <p:nvPr/>
        </p:nvSpPr>
        <p:spPr>
          <a:xfrm>
            <a:off x="4092728" y="2958494"/>
            <a:ext cx="4788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ko-KR" dirty="0">
                <a:ea typeface="굴림" panose="020B0600000101010101" pitchFamily="50" charset="-127"/>
              </a:rPr>
              <a:t>Sim(      ,       ) = </a:t>
            </a:r>
            <a:r>
              <a:rPr lang="en-US" altLang="ko-KR" dirty="0">
                <a:solidFill>
                  <a:srgbClr val="92D050"/>
                </a:solidFill>
                <a:ea typeface="굴림" panose="020B0600000101010101" pitchFamily="50" charset="-127"/>
              </a:rPr>
              <a:t>positive</a:t>
            </a:r>
            <a:endParaRPr lang="ko-KR" altLang="en-US" dirty="0">
              <a:solidFill>
                <a:srgbClr val="92D050"/>
              </a:solidFill>
            </a:endParaRPr>
          </a:p>
        </p:txBody>
      </p:sp>
      <p:pic>
        <p:nvPicPr>
          <p:cNvPr id="28" name="그림 2">
            <a:extLst>
              <a:ext uri="{FF2B5EF4-FFF2-40B4-BE49-F238E27FC236}">
                <a16:creationId xmlns:a16="http://schemas.microsoft.com/office/drawing/2014/main" id="{8FF11540-B69E-407B-9B78-3DEB3FE7312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37331" t="50000" r="50000" b="32833"/>
          <a:stretch/>
        </p:blipFill>
        <p:spPr>
          <a:xfrm>
            <a:off x="4988483" y="3720238"/>
            <a:ext cx="270000" cy="27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직사각형 26">
            <a:extLst>
              <a:ext uri="{FF2B5EF4-FFF2-40B4-BE49-F238E27FC236}">
                <a16:creationId xmlns:a16="http://schemas.microsoft.com/office/drawing/2014/main" id="{CA95865F-D5B5-1972-F470-8A2D7195F948}"/>
              </a:ext>
            </a:extLst>
          </p:cNvPr>
          <p:cNvSpPr/>
          <p:nvPr/>
        </p:nvSpPr>
        <p:spPr>
          <a:xfrm>
            <a:off x="4092728" y="3624405"/>
            <a:ext cx="4788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ko-KR" dirty="0">
                <a:ea typeface="굴림" panose="020B0600000101010101" pitchFamily="50" charset="-127"/>
              </a:rPr>
              <a:t>Sim(      ,       ) = </a:t>
            </a:r>
            <a:r>
              <a:rPr lang="en-US" altLang="ko-KR" dirty="0">
                <a:solidFill>
                  <a:srgbClr val="FF0000"/>
                </a:solidFill>
                <a:ea typeface="굴림" panose="020B0600000101010101" pitchFamily="50" charset="-127"/>
              </a:rPr>
              <a:t>negative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7" name="직사각형 26">
            <a:extLst>
              <a:ext uri="{FF2B5EF4-FFF2-40B4-BE49-F238E27FC236}">
                <a16:creationId xmlns:a16="http://schemas.microsoft.com/office/drawing/2014/main" id="{A87FF7A3-3B8D-7967-10D6-05B1D97621D4}"/>
              </a:ext>
            </a:extLst>
          </p:cNvPr>
          <p:cNvSpPr/>
          <p:nvPr/>
        </p:nvSpPr>
        <p:spPr>
          <a:xfrm>
            <a:off x="4097661" y="4251312"/>
            <a:ext cx="4788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ko-KR" dirty="0">
                <a:ea typeface="굴림" panose="020B0600000101010101" pitchFamily="50" charset="-127"/>
              </a:rPr>
              <a:t>Sim(      ,       ) = </a:t>
            </a:r>
            <a:r>
              <a:rPr lang="en-US" altLang="ko-KR" dirty="0">
                <a:solidFill>
                  <a:srgbClr val="92D050"/>
                </a:solidFill>
                <a:ea typeface="굴림" panose="020B0600000101010101" pitchFamily="50" charset="-127"/>
              </a:rPr>
              <a:t>positive</a:t>
            </a:r>
            <a:endParaRPr lang="ko-KR" altLang="en-US" dirty="0">
              <a:solidFill>
                <a:srgbClr val="92D050"/>
              </a:solidFill>
            </a:endParaRPr>
          </a:p>
        </p:txBody>
      </p:sp>
      <p:grpSp>
        <p:nvGrpSpPr>
          <p:cNvPr id="63" name="그룹 3">
            <a:extLst>
              <a:ext uri="{FF2B5EF4-FFF2-40B4-BE49-F238E27FC236}">
                <a16:creationId xmlns:a16="http://schemas.microsoft.com/office/drawing/2014/main" id="{162AED51-3981-BDB6-61BC-45E93C835264}"/>
              </a:ext>
            </a:extLst>
          </p:cNvPr>
          <p:cNvGrpSpPr/>
          <p:nvPr/>
        </p:nvGrpSpPr>
        <p:grpSpPr>
          <a:xfrm>
            <a:off x="926376" y="3257549"/>
            <a:ext cx="2410831" cy="1800000"/>
            <a:chOff x="4736949" y="2969564"/>
            <a:chExt cx="2410831" cy="1800000"/>
          </a:xfrm>
        </p:grpSpPr>
        <p:cxnSp>
          <p:nvCxnSpPr>
            <p:cNvPr id="2048" name="Straight Connector 2047">
              <a:extLst>
                <a:ext uri="{FF2B5EF4-FFF2-40B4-BE49-F238E27FC236}">
                  <a16:creationId xmlns:a16="http://schemas.microsoft.com/office/drawing/2014/main" id="{6152B6A1-D6ED-EC5D-2073-70741F6B49C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33736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2049" name="Rectangle 2048">
              <a:extLst>
                <a:ext uri="{FF2B5EF4-FFF2-40B4-BE49-F238E27FC236}">
                  <a16:creationId xmlns:a16="http://schemas.microsoft.com/office/drawing/2014/main" id="{EF69C40F-064E-77A5-A0C6-273AD617B4BC}"/>
                </a:ext>
              </a:extLst>
            </p:cNvPr>
            <p:cNvSpPr/>
            <p:nvPr/>
          </p:nvSpPr>
          <p:spPr bwMode="auto">
            <a:xfrm>
              <a:off x="4744001" y="2969564"/>
              <a:ext cx="2403779" cy="1800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050" name="Straight Connector 2049">
              <a:extLst>
                <a:ext uri="{FF2B5EF4-FFF2-40B4-BE49-F238E27FC236}">
                  <a16:creationId xmlns:a16="http://schemas.microsoft.com/office/drawing/2014/main" id="{903C2EB3-2788-09B4-902B-5538152798F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44001" y="3257877"/>
              <a:ext cx="2403779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051" name="Straight Connector 2050">
              <a:extLst>
                <a:ext uri="{FF2B5EF4-FFF2-40B4-BE49-F238E27FC236}">
                  <a16:creationId xmlns:a16="http://schemas.microsoft.com/office/drawing/2014/main" id="{669E57DA-C6A0-C4F0-A7CF-FBF31A414846}"/>
                </a:ext>
              </a:extLst>
            </p:cNvPr>
            <p:cNvCxnSpPr/>
            <p:nvPr/>
          </p:nvCxnSpPr>
          <p:spPr bwMode="auto">
            <a:xfrm>
              <a:off x="4744001" y="3566881"/>
              <a:ext cx="2403779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053" name="Straight Connector 2052">
              <a:extLst>
                <a:ext uri="{FF2B5EF4-FFF2-40B4-BE49-F238E27FC236}">
                  <a16:creationId xmlns:a16="http://schemas.microsoft.com/office/drawing/2014/main" id="{244B56E9-3908-DCEB-E163-6A6207CF9723}"/>
                </a:ext>
              </a:extLst>
            </p:cNvPr>
            <p:cNvCxnSpPr/>
            <p:nvPr/>
          </p:nvCxnSpPr>
          <p:spPr bwMode="auto">
            <a:xfrm>
              <a:off x="4744001" y="3875885"/>
              <a:ext cx="2403779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054" name="Straight Connector 2053">
              <a:extLst>
                <a:ext uri="{FF2B5EF4-FFF2-40B4-BE49-F238E27FC236}">
                  <a16:creationId xmlns:a16="http://schemas.microsoft.com/office/drawing/2014/main" id="{89AC3375-C718-8578-CE1D-B2FED1A32CA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29200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055" name="Straight Connector 2054">
              <a:extLst>
                <a:ext uri="{FF2B5EF4-FFF2-40B4-BE49-F238E27FC236}">
                  <a16:creationId xmlns:a16="http://schemas.microsoft.com/office/drawing/2014/main" id="{1DC9F850-AE12-2DE7-DB60-745C9D86EA9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38272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056" name="Straight Connector 2055">
              <a:extLst>
                <a:ext uri="{FF2B5EF4-FFF2-40B4-BE49-F238E27FC236}">
                  <a16:creationId xmlns:a16="http://schemas.microsoft.com/office/drawing/2014/main" id="{CAE2B0F0-86DE-491B-BEAC-92937693E67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42808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057" name="Straight Connector 2056">
              <a:extLst>
                <a:ext uri="{FF2B5EF4-FFF2-40B4-BE49-F238E27FC236}">
                  <a16:creationId xmlns:a16="http://schemas.microsoft.com/office/drawing/2014/main" id="{A71ABE9E-0DFF-15A1-F8E3-59ECB6CA645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56417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058" name="Straight Connector 2057">
              <a:extLst>
                <a:ext uri="{FF2B5EF4-FFF2-40B4-BE49-F238E27FC236}">
                  <a16:creationId xmlns:a16="http://schemas.microsoft.com/office/drawing/2014/main" id="{9BD13825-BFAC-A6F9-90AF-D9848927DA2E}"/>
                </a:ext>
              </a:extLst>
            </p:cNvPr>
            <p:cNvCxnSpPr/>
            <p:nvPr/>
          </p:nvCxnSpPr>
          <p:spPr bwMode="auto">
            <a:xfrm>
              <a:off x="4736949" y="4493892"/>
              <a:ext cx="2403779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059" name="Straight Connector 2058">
              <a:extLst>
                <a:ext uri="{FF2B5EF4-FFF2-40B4-BE49-F238E27FC236}">
                  <a16:creationId xmlns:a16="http://schemas.microsoft.com/office/drawing/2014/main" id="{ED7E3D74-DCA7-059D-E43C-89BC56C4FD07}"/>
                </a:ext>
              </a:extLst>
            </p:cNvPr>
            <p:cNvCxnSpPr/>
            <p:nvPr/>
          </p:nvCxnSpPr>
          <p:spPr bwMode="auto">
            <a:xfrm>
              <a:off x="4744001" y="4184889"/>
              <a:ext cx="2403779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060" name="Straight Connector 2059">
              <a:extLst>
                <a:ext uri="{FF2B5EF4-FFF2-40B4-BE49-F238E27FC236}">
                  <a16:creationId xmlns:a16="http://schemas.microsoft.com/office/drawing/2014/main" id="{D091D6D6-5200-CFA9-E9A3-1D18CFEEAB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51880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061" name="Straight Connector 2060">
              <a:extLst>
                <a:ext uri="{FF2B5EF4-FFF2-40B4-BE49-F238E27FC236}">
                  <a16:creationId xmlns:a16="http://schemas.microsoft.com/office/drawing/2014/main" id="{59B72EE5-2AF3-6C53-05D0-86927D390BC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47344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sp>
        <p:nvSpPr>
          <p:cNvPr id="2062" name="직사각형 26">
            <a:extLst>
              <a:ext uri="{FF2B5EF4-FFF2-40B4-BE49-F238E27FC236}">
                <a16:creationId xmlns:a16="http://schemas.microsoft.com/office/drawing/2014/main" id="{F1A4EF59-2DB0-B0E3-4A86-1F6929448F20}"/>
              </a:ext>
            </a:extLst>
          </p:cNvPr>
          <p:cNvSpPr/>
          <p:nvPr/>
        </p:nvSpPr>
        <p:spPr>
          <a:xfrm>
            <a:off x="4092728" y="4920099"/>
            <a:ext cx="4788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ko-KR" dirty="0">
                <a:ea typeface="굴림" panose="020B0600000101010101" pitchFamily="50" charset="-127"/>
              </a:rPr>
              <a:t>Sim(      ,       ) = </a:t>
            </a:r>
            <a:r>
              <a:rPr lang="en-US" altLang="ko-KR" dirty="0">
                <a:solidFill>
                  <a:srgbClr val="FF0000"/>
                </a:solidFill>
                <a:ea typeface="굴림" panose="020B0600000101010101" pitchFamily="50" charset="-127"/>
              </a:rPr>
              <a:t>negative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2063" name="그림 2">
            <a:extLst>
              <a:ext uri="{FF2B5EF4-FFF2-40B4-BE49-F238E27FC236}">
                <a16:creationId xmlns:a16="http://schemas.microsoft.com/office/drawing/2014/main" id="{479B1FBF-63EE-B0B3-C52F-5A8FFCADAD7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37331" t="50000" r="50000" b="32833"/>
          <a:stretch/>
        </p:blipFill>
        <p:spPr>
          <a:xfrm>
            <a:off x="4988483" y="5015931"/>
            <a:ext cx="270000" cy="27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64" name="그림 5">
            <a:extLst>
              <a:ext uri="{FF2B5EF4-FFF2-40B4-BE49-F238E27FC236}">
                <a16:creationId xmlns:a16="http://schemas.microsoft.com/office/drawing/2014/main" id="{DD094100-245F-2CDA-C467-9557845EFEB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r="88135" b="83983"/>
          <a:stretch/>
        </p:blipFill>
        <p:spPr>
          <a:xfrm>
            <a:off x="5597556" y="5015931"/>
            <a:ext cx="270000" cy="27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8878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Assumption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419100" y="1543166"/>
            <a:ext cx="828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ko-KR" dirty="0">
                <a:ea typeface="굴림" panose="020B0600000101010101" pitchFamily="50" charset="-127"/>
              </a:rPr>
              <a:t>2. Less patches of object than background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2052" name="TextBox 2051">
            <a:extLst>
              <a:ext uri="{FF2B5EF4-FFF2-40B4-BE49-F238E27FC236}">
                <a16:creationId xmlns:a16="http://schemas.microsoft.com/office/drawing/2014/main" id="{7CBA7671-F9DE-7FC1-00FF-6D6B39774539}"/>
              </a:ext>
            </a:extLst>
          </p:cNvPr>
          <p:cNvSpPr txBox="1"/>
          <p:nvPr/>
        </p:nvSpPr>
        <p:spPr>
          <a:xfrm>
            <a:off x="452481" y="5733641"/>
            <a:ext cx="8280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b="0" dirty="0">
                <a:ea typeface="굴림" panose="020B0600000101010101" pitchFamily="50" charset="-127"/>
              </a:rPr>
              <a:t># of object patches are less than background patches</a:t>
            </a:r>
            <a:endParaRPr lang="ko-KR" altLang="en-US" b="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AEF3286-0C4F-4D33-8091-DF0FD777B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130" y="2959261"/>
            <a:ext cx="2403779" cy="1800000"/>
          </a:xfrm>
          <a:prstGeom prst="rect">
            <a:avLst/>
          </a:prstGeom>
        </p:spPr>
      </p:pic>
      <p:pic>
        <p:nvPicPr>
          <p:cNvPr id="78" name="그림 77">
            <a:extLst>
              <a:ext uri="{FF2B5EF4-FFF2-40B4-BE49-F238E27FC236}">
                <a16:creationId xmlns:a16="http://schemas.microsoft.com/office/drawing/2014/main" id="{767DB030-138B-440D-8D92-FBD0CBF3B3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7950" t="50352" r="179" b="32481"/>
          <a:stretch/>
        </p:blipFill>
        <p:spPr>
          <a:xfrm>
            <a:off x="7273625" y="3865910"/>
            <a:ext cx="285370" cy="309002"/>
          </a:xfrm>
          <a:prstGeom prst="rect">
            <a:avLst/>
          </a:prstGeom>
        </p:spPr>
      </p:pic>
      <p:pic>
        <p:nvPicPr>
          <p:cNvPr id="77" name="그림 76">
            <a:extLst>
              <a:ext uri="{FF2B5EF4-FFF2-40B4-BE49-F238E27FC236}">
                <a16:creationId xmlns:a16="http://schemas.microsoft.com/office/drawing/2014/main" id="{E0F49DC9-C4D9-4C5D-8F4F-C502288653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75267" t="50238" r="12121" b="32948"/>
          <a:stretch/>
        </p:blipFill>
        <p:spPr>
          <a:xfrm>
            <a:off x="6964787" y="3865911"/>
            <a:ext cx="303158" cy="302658"/>
          </a:xfrm>
          <a:prstGeom prst="rect">
            <a:avLst/>
          </a:prstGeom>
        </p:spPr>
      </p:pic>
      <p:pic>
        <p:nvPicPr>
          <p:cNvPr id="76" name="그림 75">
            <a:extLst>
              <a:ext uri="{FF2B5EF4-FFF2-40B4-BE49-F238E27FC236}">
                <a16:creationId xmlns:a16="http://schemas.microsoft.com/office/drawing/2014/main" id="{E7B6BAC2-68AD-475E-B973-96576A0610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62624" t="50352" r="25000" b="33186"/>
          <a:stretch/>
        </p:blipFill>
        <p:spPr>
          <a:xfrm>
            <a:off x="6660252" y="3872258"/>
            <a:ext cx="297485" cy="296310"/>
          </a:xfrm>
          <a:prstGeom prst="rect">
            <a:avLst/>
          </a:prstGeom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id="{3A91ABB4-F7F5-46E5-99A7-E28ACE23FB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7520"/>
          <a:stretch/>
        </p:blipFill>
        <p:spPr>
          <a:xfrm>
            <a:off x="5155216" y="4181263"/>
            <a:ext cx="2403779" cy="584648"/>
          </a:xfrm>
          <a:prstGeom prst="rect">
            <a:avLst/>
          </a:prstGeom>
        </p:spPr>
      </p:pic>
      <p:pic>
        <p:nvPicPr>
          <p:cNvPr id="74" name="그림 73">
            <a:extLst>
              <a:ext uri="{FF2B5EF4-FFF2-40B4-BE49-F238E27FC236}">
                <a16:creationId xmlns:a16="http://schemas.microsoft.com/office/drawing/2014/main" id="{3A4D0187-9F86-4A34-BCA3-80880144A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50645" t="50737" r="37216" b="32835"/>
          <a:stretch/>
        </p:blipFill>
        <p:spPr>
          <a:xfrm>
            <a:off x="6361396" y="3872863"/>
            <a:ext cx="291806" cy="295704"/>
          </a:xfrm>
          <a:prstGeom prst="rect">
            <a:avLst/>
          </a:prstGeom>
        </p:spPr>
      </p:pic>
      <p:pic>
        <p:nvPicPr>
          <p:cNvPr id="73" name="그림 72">
            <a:extLst>
              <a:ext uri="{FF2B5EF4-FFF2-40B4-BE49-F238E27FC236}">
                <a16:creationId xmlns:a16="http://schemas.microsoft.com/office/drawing/2014/main" id="{1D495969-16E8-45E5-95B7-6765E386FB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37368" t="50265" r="50608" b="32921"/>
          <a:stretch/>
        </p:blipFill>
        <p:spPr>
          <a:xfrm>
            <a:off x="6056856" y="3865911"/>
            <a:ext cx="289045" cy="302656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66A313E9-897A-4B08-9D1D-0E5805C344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4662" t="50369" r="63571" b="32817"/>
          <a:stretch/>
        </p:blipFill>
        <p:spPr>
          <a:xfrm>
            <a:off x="5751434" y="3865911"/>
            <a:ext cx="282848" cy="302650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C129A992-A6DF-475C-93C0-40DF23AAF7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1865" t="51090" r="76111" b="32834"/>
          <a:stretch/>
        </p:blipFill>
        <p:spPr>
          <a:xfrm>
            <a:off x="5447782" y="3879212"/>
            <a:ext cx="289031" cy="289354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CFFD093C-F7F4-4B17-A518-5F31EDFB84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50000" r="88595" b="33186"/>
          <a:stretch/>
        </p:blipFill>
        <p:spPr>
          <a:xfrm>
            <a:off x="5159506" y="3865911"/>
            <a:ext cx="274144" cy="302655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2813001C-00BF-4665-8368-13A39A378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7936" t="33439" r="293" b="49747"/>
          <a:stretch/>
        </p:blipFill>
        <p:spPr>
          <a:xfrm>
            <a:off x="7269325" y="3556906"/>
            <a:ext cx="282936" cy="302656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8123545-196F-434D-B212-ABD4EF15FD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75102" t="32481" r="12522" b="50000"/>
          <a:stretch/>
        </p:blipFill>
        <p:spPr>
          <a:xfrm>
            <a:off x="6964787" y="3550558"/>
            <a:ext cx="297483" cy="315353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20087774-E378-4FB2-90DB-BD79C3A12D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62834" t="33186" r="25084" b="50352"/>
          <a:stretch/>
        </p:blipFill>
        <p:spPr>
          <a:xfrm>
            <a:off x="6665928" y="3563255"/>
            <a:ext cx="290413" cy="296306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7D105400-FDE0-49D9-BBB5-8E6E178CAE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50165" t="33555" r="37754" b="49631"/>
          <a:stretch/>
        </p:blipFill>
        <p:spPr>
          <a:xfrm>
            <a:off x="6361395" y="3563255"/>
            <a:ext cx="290411" cy="302656"/>
          </a:xfrm>
          <a:prstGeom prst="rect">
            <a:avLst/>
          </a:prstGeom>
          <a:pattFill prst="pct7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8BBDAC15-A617-4EC6-A053-697553971E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7332" t="33555" r="50293" b="49984"/>
          <a:stretch/>
        </p:blipFill>
        <p:spPr>
          <a:xfrm>
            <a:off x="6056873" y="3563255"/>
            <a:ext cx="297468" cy="296308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50A11CCC-B891-4444-9605-B4F2FE6A48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4861" t="33186" r="62764" b="50352"/>
          <a:stretch/>
        </p:blipFill>
        <p:spPr>
          <a:xfrm>
            <a:off x="5752321" y="3563255"/>
            <a:ext cx="297484" cy="296308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8ABA43BA-716E-472E-9562-CBAF2BE38E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12158" t="33186" r="75466" b="50352"/>
          <a:stretch/>
        </p:blipFill>
        <p:spPr>
          <a:xfrm>
            <a:off x="5447785" y="3563255"/>
            <a:ext cx="297484" cy="29630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9D344D36-6BF9-42EC-B2B9-E099B09022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32977" r="88888" b="50000"/>
          <a:stretch/>
        </p:blipFill>
        <p:spPr>
          <a:xfrm>
            <a:off x="5159505" y="3556906"/>
            <a:ext cx="267095" cy="309005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D4E584E9-1F83-4AFB-8665-08BB497486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7936" t="15810" r="-588" b="67376"/>
          <a:stretch/>
        </p:blipFill>
        <p:spPr>
          <a:xfrm>
            <a:off x="7269324" y="3250486"/>
            <a:ext cx="304113" cy="30265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84DAAEF0-AF25-4CEF-A913-2E503A5EAA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75102" t="15810" r="12522" b="67376"/>
          <a:stretch/>
        </p:blipFill>
        <p:spPr>
          <a:xfrm>
            <a:off x="6964787" y="3250486"/>
            <a:ext cx="297483" cy="30265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7021760F-FA3D-4FCF-B891-E074550907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2433" t="15810" r="25191" b="67376"/>
          <a:stretch/>
        </p:blipFill>
        <p:spPr>
          <a:xfrm>
            <a:off x="6660253" y="3250486"/>
            <a:ext cx="297484" cy="302658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FA11FCE4-AEC3-4C01-B2FF-9D26FEF67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0459" t="15810" r="37401" b="67906"/>
          <a:stretch/>
        </p:blipFill>
        <p:spPr>
          <a:xfrm>
            <a:off x="6361395" y="3250486"/>
            <a:ext cx="291806" cy="293119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8D77BBD2-33B7-4334-9B57-33E3679A92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7496" t="16179" r="50479" b="67150"/>
          <a:stretch/>
        </p:blipFill>
        <p:spPr>
          <a:xfrm>
            <a:off x="6056857" y="3250485"/>
            <a:ext cx="289044" cy="300073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3F53962D-F5BC-4861-8B9E-DD9C1DD9EA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4662" t="16161" r="63256" b="66816"/>
          <a:stretch/>
        </p:blipFill>
        <p:spPr>
          <a:xfrm>
            <a:off x="5752321" y="3250485"/>
            <a:ext cx="290416" cy="30642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192C56B9-DD86-40EF-84D0-EB164AFA79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1993" t="15810" r="75926" b="67376"/>
          <a:stretch/>
        </p:blipFill>
        <p:spPr>
          <a:xfrm>
            <a:off x="5447783" y="3250486"/>
            <a:ext cx="290418" cy="30265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B8E73103-0A86-458A-BA5F-29993A4DBC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15810" r="88430" b="67167"/>
          <a:stretch/>
        </p:blipFill>
        <p:spPr>
          <a:xfrm>
            <a:off x="5148484" y="3250486"/>
            <a:ext cx="278117" cy="30642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4A733433-3D96-40A3-B2DA-8F8C5D84D6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7936" b="84193"/>
          <a:stretch/>
        </p:blipFill>
        <p:spPr>
          <a:xfrm>
            <a:off x="7269324" y="2959589"/>
            <a:ext cx="289988" cy="28452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6EFD4201-3AD2-4BF4-B8EA-9584B9961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75102" t="351" r="12286" b="83983"/>
          <a:stretch/>
        </p:blipFill>
        <p:spPr>
          <a:xfrm>
            <a:off x="6964787" y="2965909"/>
            <a:ext cx="303164" cy="281993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88D9702-DFAE-4DEA-A2B0-DA3229C080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2598" r="25026" b="84545"/>
          <a:stretch/>
        </p:blipFill>
        <p:spPr>
          <a:xfrm>
            <a:off x="6660252" y="2965910"/>
            <a:ext cx="297484" cy="27820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96845F3A-3DB3-4AB6-B4A5-308795416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0165" r="37696" b="84193"/>
          <a:stretch/>
        </p:blipFill>
        <p:spPr>
          <a:xfrm>
            <a:off x="6361394" y="2959589"/>
            <a:ext cx="291806" cy="28454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141D28FE-7932-46DB-82C8-63DDAD4778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7497" r="50422" b="84174"/>
          <a:stretch/>
        </p:blipFill>
        <p:spPr>
          <a:xfrm>
            <a:off x="6056873" y="2959261"/>
            <a:ext cx="290402" cy="28487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EB88A43F-DE65-455B-A36A-79F33B295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4827" t="1" r="63092" b="84543"/>
          <a:stretch/>
        </p:blipFill>
        <p:spPr>
          <a:xfrm>
            <a:off x="5752320" y="2965910"/>
            <a:ext cx="290419" cy="27822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D8CC7D72-0F94-4C39-AFC2-90CDD1C900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2158" t="351" r="75467" b="84192"/>
          <a:stretch/>
        </p:blipFill>
        <p:spPr>
          <a:xfrm>
            <a:off x="5447785" y="2965909"/>
            <a:ext cx="297484" cy="278233"/>
          </a:xfrm>
          <a:prstGeom prst="rect">
            <a:avLst/>
          </a:prstGeom>
        </p:spPr>
      </p:pic>
      <p:pic>
        <p:nvPicPr>
          <p:cNvPr id="45" name="그림 2">
            <a:extLst>
              <a:ext uri="{FF2B5EF4-FFF2-40B4-BE49-F238E27FC236}">
                <a16:creationId xmlns:a16="http://schemas.microsoft.com/office/drawing/2014/main" id="{5D396AE4-4F27-1196-7688-238D45EE67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87842" b="84172"/>
          <a:stretch/>
        </p:blipFill>
        <p:spPr>
          <a:xfrm>
            <a:off x="5148483" y="2959261"/>
            <a:ext cx="292250" cy="28490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C49F6769-0C9A-4B04-A53A-954036F0AC57}"/>
              </a:ext>
            </a:extLst>
          </p:cNvPr>
          <p:cNvGrpSpPr/>
          <p:nvPr/>
        </p:nvGrpSpPr>
        <p:grpSpPr>
          <a:xfrm>
            <a:off x="5148482" y="2959589"/>
            <a:ext cx="2410831" cy="1800000"/>
            <a:chOff x="4736949" y="2969564"/>
            <a:chExt cx="2410831" cy="180000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3F2DA7F-2C16-FCE7-7E05-EAA45DB6859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33736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BCED718-9BC5-366F-6DE8-F377D4E1A332}"/>
                </a:ext>
              </a:extLst>
            </p:cNvPr>
            <p:cNvSpPr/>
            <p:nvPr/>
          </p:nvSpPr>
          <p:spPr bwMode="auto">
            <a:xfrm>
              <a:off x="4744001" y="2969564"/>
              <a:ext cx="2403779" cy="1800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CD3A87E-DACA-6FBA-518B-7C969CD702E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44001" y="3257877"/>
              <a:ext cx="2403779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0A6982C-F470-E253-9094-C0EECDF6DA92}"/>
                </a:ext>
              </a:extLst>
            </p:cNvPr>
            <p:cNvCxnSpPr/>
            <p:nvPr/>
          </p:nvCxnSpPr>
          <p:spPr bwMode="auto">
            <a:xfrm>
              <a:off x="4744001" y="3566881"/>
              <a:ext cx="2403779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8AF3B01-D7CA-785C-B85C-500EBB1542A1}"/>
                </a:ext>
              </a:extLst>
            </p:cNvPr>
            <p:cNvCxnSpPr/>
            <p:nvPr/>
          </p:nvCxnSpPr>
          <p:spPr bwMode="auto">
            <a:xfrm>
              <a:off x="4744001" y="3875885"/>
              <a:ext cx="2403779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4E2E4D6-BB4C-9C04-FD15-29E017DA4F2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29200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0E3C95F-A2B4-0C44-02D4-D2D5FED8CD4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38272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8960564-FDED-ADF4-D2C9-7829496B879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42808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85D7AD5-D896-18AC-FF68-995DA5D9D47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56417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334B86E-900B-1BE8-EB0D-8D81D172D92A}"/>
                </a:ext>
              </a:extLst>
            </p:cNvPr>
            <p:cNvCxnSpPr/>
            <p:nvPr/>
          </p:nvCxnSpPr>
          <p:spPr bwMode="auto">
            <a:xfrm>
              <a:off x="4736949" y="4493892"/>
              <a:ext cx="2403779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B1023B9-19EC-2E8D-D224-756C0D68F001}"/>
                </a:ext>
              </a:extLst>
            </p:cNvPr>
            <p:cNvCxnSpPr/>
            <p:nvPr/>
          </p:nvCxnSpPr>
          <p:spPr bwMode="auto">
            <a:xfrm>
              <a:off x="4744001" y="4184889"/>
              <a:ext cx="2403779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FAEC22C-BD59-DAA7-FD20-53910E6123A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51880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6E191C9-C838-AC51-95A6-C2C6C7B2CB1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47344" y="2969564"/>
              <a:ext cx="0" cy="18000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6792C2E-5D4A-88BC-287B-2D6C5202EF04}"/>
              </a:ext>
            </a:extLst>
          </p:cNvPr>
          <p:cNvSpPr/>
          <p:nvPr/>
        </p:nvSpPr>
        <p:spPr bwMode="auto">
          <a:xfrm>
            <a:off x="5426600" y="4974991"/>
            <a:ext cx="307127" cy="3241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C08348-3B8C-4842-EB22-42DF5E919D52}"/>
              </a:ext>
            </a:extLst>
          </p:cNvPr>
          <p:cNvSpPr txBox="1"/>
          <p:nvPr/>
        </p:nvSpPr>
        <p:spPr>
          <a:xfrm>
            <a:off x="5791857" y="4901146"/>
            <a:ext cx="549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>
                <a:ea typeface="굴림" panose="020B0600000101010101" pitchFamily="50" charset="-127"/>
              </a:rPr>
              <a:t>10</a:t>
            </a:r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6BD3B9-E6ED-13FE-785A-081C62263191}"/>
              </a:ext>
            </a:extLst>
          </p:cNvPr>
          <p:cNvSpPr/>
          <p:nvPr/>
        </p:nvSpPr>
        <p:spPr bwMode="auto">
          <a:xfrm>
            <a:off x="6584141" y="4969890"/>
            <a:ext cx="307127" cy="32417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556F53-D3C8-8D4C-74D5-214F3A61800C}"/>
              </a:ext>
            </a:extLst>
          </p:cNvPr>
          <p:cNvSpPr txBox="1"/>
          <p:nvPr/>
        </p:nvSpPr>
        <p:spPr>
          <a:xfrm>
            <a:off x="6950561" y="4901146"/>
            <a:ext cx="549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ea typeface="굴림" panose="020B0600000101010101" pitchFamily="50" charset="-127"/>
              </a:rPr>
              <a:t>38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64300727"/>
      </p:ext>
    </p:extLst>
  </p:cSld>
  <p:clrMapOvr>
    <a:masterClrMapping/>
  </p:clrMapOvr>
</p:sld>
</file>

<file path=ppt/theme/theme1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06B61"/>
      </a:dk2>
      <a:lt2>
        <a:srgbClr val="C0C0C0"/>
      </a:lt2>
      <a:accent1>
        <a:srgbClr val="FF00FF"/>
      </a:accent1>
      <a:accent2>
        <a:srgbClr val="00C0C0"/>
      </a:accent2>
      <a:accent3>
        <a:srgbClr val="FFFFFF"/>
      </a:accent3>
      <a:accent4>
        <a:srgbClr val="000000"/>
      </a:accent4>
      <a:accent5>
        <a:srgbClr val="FFAAFF"/>
      </a:accent5>
      <a:accent6>
        <a:srgbClr val="00AEAE"/>
      </a:accent6>
      <a:hlink>
        <a:srgbClr val="00C000"/>
      </a:hlink>
      <a:folHlink>
        <a:srgbClr val="800080"/>
      </a:folHlink>
    </a:clrScheme>
    <a:fontScheme name="untitled 1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28514</TotalTime>
  <Pages>3</Pages>
  <Words>561</Words>
  <Application>Microsoft Office PowerPoint</Application>
  <PresentationFormat>On-screen Show (4:3)</PresentationFormat>
  <Paragraphs>188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Söhne</vt:lpstr>
      <vt:lpstr>굴림</vt:lpstr>
      <vt:lpstr>Arial</vt:lpstr>
      <vt:lpstr>Calibri</vt:lpstr>
      <vt:lpstr>Cambria Math</vt:lpstr>
      <vt:lpstr>Tahoma</vt:lpstr>
      <vt:lpstr>Times New Roman</vt:lpstr>
      <vt:lpstr>untitled 1</vt:lpstr>
      <vt:lpstr>PowerPoint Presentation</vt:lpstr>
      <vt:lpstr>RECAP</vt:lpstr>
      <vt:lpstr>Task</vt:lpstr>
      <vt:lpstr>Why UOD?</vt:lpstr>
      <vt:lpstr>Background</vt:lpstr>
      <vt:lpstr>Background</vt:lpstr>
      <vt:lpstr>Problem</vt:lpstr>
      <vt:lpstr>Assumption</vt:lpstr>
      <vt:lpstr>Assumption</vt:lpstr>
      <vt:lpstr>Method</vt:lpstr>
      <vt:lpstr>Method</vt:lpstr>
      <vt:lpstr>Method</vt:lpstr>
      <vt:lpstr>Method</vt:lpstr>
      <vt:lpstr>Result</vt:lpstr>
      <vt:lpstr>Result</vt:lpstr>
      <vt:lpstr>Result</vt:lpstr>
      <vt:lpstr>Result</vt:lpstr>
      <vt:lpstr>Application</vt:lpstr>
      <vt:lpstr>Application</vt:lpstr>
      <vt:lpstr>Application</vt:lpstr>
      <vt:lpstr>Conclusion</vt:lpstr>
      <vt:lpstr>Quiz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sungeui</dc:creator>
  <cp:lastModifiedBy>Jinhwan Seo</cp:lastModifiedBy>
  <cp:revision>1999</cp:revision>
  <cp:lastPrinted>1998-03-18T16:08:13Z</cp:lastPrinted>
  <dcterms:created xsi:type="dcterms:W3CDTF">1998-03-18T13:44:31Z</dcterms:created>
  <dcterms:modified xsi:type="dcterms:W3CDTF">2024-05-21T18:15:10Z</dcterms:modified>
</cp:coreProperties>
</file>