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35"/>
  </p:notesMasterIdLst>
  <p:sldIdLst>
    <p:sldId id="372" r:id="rId5"/>
    <p:sldId id="867" r:id="rId6"/>
    <p:sldId id="865" r:id="rId7"/>
    <p:sldId id="864" r:id="rId8"/>
    <p:sldId id="880" r:id="rId9"/>
    <p:sldId id="373" r:id="rId10"/>
    <p:sldId id="853" r:id="rId11"/>
    <p:sldId id="855" r:id="rId12"/>
    <p:sldId id="854" r:id="rId13"/>
    <p:sldId id="856" r:id="rId14"/>
    <p:sldId id="858" r:id="rId15"/>
    <p:sldId id="857" r:id="rId16"/>
    <p:sldId id="861" r:id="rId17"/>
    <p:sldId id="879" r:id="rId18"/>
    <p:sldId id="875" r:id="rId19"/>
    <p:sldId id="878" r:id="rId20"/>
    <p:sldId id="876" r:id="rId21"/>
    <p:sldId id="877" r:id="rId22"/>
    <p:sldId id="863" r:id="rId23"/>
    <p:sldId id="868" r:id="rId24"/>
    <p:sldId id="870" r:id="rId25"/>
    <p:sldId id="871" r:id="rId26"/>
    <p:sldId id="869" r:id="rId27"/>
    <p:sldId id="872" r:id="rId28"/>
    <p:sldId id="860" r:id="rId29"/>
    <p:sldId id="881" r:id="rId30"/>
    <p:sldId id="866" r:id="rId31"/>
    <p:sldId id="862" r:id="rId32"/>
    <p:sldId id="859" r:id="rId33"/>
    <p:sldId id="874" r:id="rId34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ubeom Han" initials="Q" lastIdx="2" clrIdx="0">
    <p:extLst>
      <p:ext uri="{19B8F6BF-5375-455C-9EA6-DF929625EA0E}">
        <p15:presenceInfo xmlns:p15="http://schemas.microsoft.com/office/powerpoint/2012/main" userId="Kyubeom 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EBE"/>
    <a:srgbClr val="CCD5EA"/>
    <a:srgbClr val="0379BB"/>
    <a:srgbClr val="CF3D1D"/>
    <a:srgbClr val="FF7043"/>
    <a:srgbClr val="FFFFFF"/>
    <a:srgbClr val="D99AFC"/>
    <a:srgbClr val="EE3679"/>
    <a:srgbClr val="E7EBF5"/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26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273" y="0"/>
            <a:ext cx="4302231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D8BDB-8E7B-4FE6-8A7F-BBD1CD75688C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456222"/>
            <a:ext cx="4302231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273" y="6456222"/>
            <a:ext cx="4302231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6709D-63AE-4299-A2DB-253EF552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0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45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67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7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82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88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79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67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84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43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0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9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33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7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1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8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3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3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4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5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709D-63AE-4299-A2DB-253EF552CB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771900"/>
            <a:ext cx="9144000" cy="14859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4082DC-CF07-4425-8A2D-04E427AB0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828" y="5612788"/>
            <a:ext cx="2115572" cy="457422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592D1A9-5817-4407-9B1A-44701041B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204" y="5607458"/>
            <a:ext cx="1623396" cy="4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3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09549"/>
            <a:ext cx="10515600" cy="552451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/>
          <a:lstStyle>
            <a:lvl1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SGVR Lab @ KAIST</a:t>
            </a:r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B2748BC1-17DE-4C2B-A08D-D68C75CE5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1719248"/>
          </a:xfrm>
        </p:spPr>
        <p:txBody>
          <a:bodyPr anchor="b"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355476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B2748BC1-17DE-4C2B-A08D-D68C75CE5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838200"/>
            <a:ext cx="5181600" cy="5338763"/>
          </a:xfrm>
        </p:spPr>
        <p:txBody>
          <a:bodyPr/>
          <a:lstStyle>
            <a:lvl1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181600" cy="5338763"/>
          </a:xfrm>
        </p:spPr>
        <p:txBody>
          <a:bodyPr/>
          <a:lstStyle>
            <a:lvl1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ea typeface="Calibri" panose="020F0502020204030204" pitchFamily="34" charset="0"/>
            </a:endParaRPr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ea typeface="Calibri" panose="020F0502020204030204" pitchFamily="34" charset="0"/>
              </a:rPr>
              <a:t>SGVR Lab @ KAIST</a:t>
            </a:r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2748BC1-17DE-4C2B-A08D-D68C75CE588F}" type="slidenum">
              <a:rPr lang="en-US" smtClean="0">
                <a:ea typeface="Calibri" panose="020F0502020204030204" pitchFamily="34" charset="0"/>
              </a:rPr>
              <a:pPr/>
              <a:t>‹#›</a:t>
            </a:fld>
            <a:endParaRPr lang="en-US">
              <a:ea typeface="Calibri" panose="020F050202020403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E6ABC4B-EC87-AE6D-4F2A-6130A310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49"/>
            <a:ext cx="10515600" cy="552451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57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838200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1738312"/>
            <a:ext cx="5157787" cy="4451351"/>
          </a:xfrm>
        </p:spPr>
        <p:txBody>
          <a:bodyPr/>
          <a:lstStyle>
            <a:lvl1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3" y="838200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3" y="1738312"/>
            <a:ext cx="5183188" cy="4451351"/>
          </a:xfrm>
        </p:spPr>
        <p:txBody>
          <a:bodyPr/>
          <a:lstStyle>
            <a:lvl1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ea typeface="Calibri" panose="020F0502020204030204" pitchFamily="34" charset="0"/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ea typeface="Calibri" panose="020F0502020204030204" pitchFamily="34" charset="0"/>
              </a:rPr>
              <a:t>SGVR Lab @ KAIST</a:t>
            </a: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2748BC1-17DE-4C2B-A08D-D68C75CE588F}" type="slidenum">
              <a:rPr lang="en-US" smtClean="0">
                <a:ea typeface="Calibri" panose="020F0502020204030204" pitchFamily="34" charset="0"/>
              </a:rPr>
              <a:pPr/>
              <a:t>‹#›</a:t>
            </a:fld>
            <a:endParaRPr lang="en-US">
              <a:ea typeface="Calibri" panose="020F050202020403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4EAB9AD-57D2-D1F2-07AD-D92983CE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49"/>
            <a:ext cx="10515600" cy="552451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23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ea typeface="Calibri" panose="020F0502020204030204" pitchFamily="34" charset="0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ea typeface="Calibri" panose="020F0502020204030204" pitchFamily="34" charset="0"/>
              </a:rPr>
              <a:t>SGVR Lab @ KAIST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2748BC1-17DE-4C2B-A08D-D68C75CE588F}" type="slidenum">
              <a:rPr lang="en-US" smtClean="0">
                <a:ea typeface="Calibri" panose="020F0502020204030204" pitchFamily="34" charset="0"/>
              </a:rPr>
              <a:pPr/>
              <a:t>‹#›</a:t>
            </a:fld>
            <a:endParaRPr lang="en-US">
              <a:ea typeface="Calibri" panose="020F050202020403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C937F406-0714-21FE-1576-22840132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49"/>
            <a:ext cx="10515600" cy="552451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20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ea typeface="Calibri" panose="020F0502020204030204" pitchFamily="34" charset="0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ea typeface="Calibri" panose="020F0502020204030204" pitchFamily="34" charset="0"/>
              </a:rPr>
              <a:t>SGVR Lab @ KAIST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2748BC1-17DE-4C2B-A08D-D68C75CE588F}" type="slidenum">
              <a:rPr lang="en-US" smtClean="0">
                <a:ea typeface="Calibri" panose="020F0502020204030204" pitchFamily="34" charset="0"/>
              </a:rPr>
              <a:pPr/>
              <a:t>‹#›</a:t>
            </a:fld>
            <a:endParaRPr lang="en-US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7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with white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Click icon to add picture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98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with black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Click icon to add picture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78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209549"/>
            <a:ext cx="10515600" cy="9775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339516"/>
            <a:ext cx="10515600" cy="4837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438907"/>
            <a:ext cx="2743200" cy="20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2748BC1-17DE-4C2B-A08D-D68C75CE5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2"/>
          </p:nvPr>
        </p:nvSpPr>
        <p:spPr>
          <a:xfrm>
            <a:off x="5459949" y="6683915"/>
            <a:ext cx="1272107" cy="163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4038599" y="6438901"/>
            <a:ext cx="4114800" cy="20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/>
              <a:t>SGVR Lab @ KAIST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C3A9A-979C-410F-BBB5-9E1E76E1A4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4" y="6500175"/>
            <a:ext cx="770136" cy="220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A786A8-D6E7-42EC-AA2D-7996B54E2B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9" y="6316556"/>
            <a:ext cx="702537" cy="15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7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4C9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AB7526-3293-1639-02AA-5A0B9D70C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450" y="1122363"/>
            <a:ext cx="10071100" cy="2387600"/>
          </a:xfrm>
        </p:spPr>
        <p:txBody>
          <a:bodyPr/>
          <a:lstStyle/>
          <a:p>
            <a:r>
              <a:rPr lang="en-US" altLang="ko-KR"/>
              <a:t>Learning Super-Features for Image Retrieval</a:t>
            </a:r>
            <a:br>
              <a:rPr lang="en-US" altLang="ko-KR"/>
            </a:br>
            <a:r>
              <a:rPr lang="en-US" altLang="ko-KR"/>
              <a:t>ICLR 2022</a:t>
            </a:r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C091CB0-5C66-F6D7-A62C-47EC7BF2E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/>
              <a:t>2024-05-27</a:t>
            </a:r>
          </a:p>
          <a:p>
            <a:r>
              <a:rPr lang="en-US" altLang="ko-KR"/>
              <a:t>Kyu Beom Han</a:t>
            </a:r>
          </a:p>
        </p:txBody>
      </p:sp>
    </p:spTree>
    <p:extLst>
      <p:ext uri="{BB962C8B-B14F-4D97-AF65-F5344CB8AC3E}">
        <p14:creationId xmlns:p14="http://schemas.microsoft.com/office/powerpoint/2010/main" val="292022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Local-feature Iterative Transformer Module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86"/>
                <a:ext cx="10515600" cy="53429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/>
                  <a:t>Prepare template for super-features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ko-KR" sz="2400"/>
              </a:p>
              <a:p>
                <a:r>
                  <a:rPr lang="en-US" altLang="ko-KR" sz="2400"/>
                  <a:t>Iterative refinement for T=6 steps</a:t>
                </a:r>
              </a:p>
              <a:p>
                <a:pPr lvl="1"/>
                <a:r>
                  <a:rPr lang="en-US" altLang="ko-KR" sz="2100"/>
                  <a:t>Calculate attentions </a:t>
                </a:r>
                <a14:m>
                  <m:oMath xmlns:m="http://schemas.openxmlformats.org/officeDocument/2006/math"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2100"/>
                  <a:t> with image-features </a:t>
                </a:r>
                <a14:m>
                  <m:oMath xmlns:m="http://schemas.openxmlformats.org/officeDocument/2006/math"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altLang="ko-KR" sz="2100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700" i="1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altLang="ko-KR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sz="1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800"/>
              </a:p>
              <a:p>
                <a:pPr lvl="1"/>
                <a:r>
                  <a:rPr lang="en-US" altLang="ko-KR" sz="2100"/>
                  <a:t>Refine template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2100" b="0" i="0" smtClean="0">
                        <a:latin typeface="Cambria Math" panose="02040503050406030204" pitchFamily="18" charset="0"/>
                      </a:rPr>
                      <m:t>MLP</m:t>
                    </m:r>
                    <m:d>
                      <m:d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ko-KR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100" i="1">
                                <a:latin typeface="Cambria Math" panose="02040503050406030204" pitchFamily="18" charset="0"/>
                              </a:rPr>
                              <m:t>𝒰</m:t>
                            </m:r>
                          </m:e>
                        </m:d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100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</m:e>
                          <m:sup>
                            <m:r>
                              <a:rPr lang="en-US" altLang="ko-KR" sz="21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ko-KR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100" i="1">
                                <a:latin typeface="Cambria Math" panose="02040503050406030204" pitchFamily="18" charset="0"/>
                              </a:rPr>
                              <m:t>𝒰</m:t>
                            </m:r>
                          </m:e>
                        </m:d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100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</m:e>
                          <m:sup>
                            <m:r>
                              <a:rPr lang="en-US" altLang="ko-KR" sz="21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2100" i="1"/>
              </a:p>
              <a:p>
                <a:r>
                  <a:rPr lang="en-US" altLang="ko-KR" sz="2400"/>
                  <a:t>Descriptor Whitening for final super-features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40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86"/>
                <a:ext cx="10515600" cy="5342965"/>
              </a:xfrm>
              <a:blipFill>
                <a:blip r:embed="rId3"/>
                <a:stretch>
                  <a:fillRect l="-812" t="-15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그룹 11">
            <a:extLst>
              <a:ext uri="{FF2B5EF4-FFF2-40B4-BE49-F238E27FC236}">
                <a16:creationId xmlns:a16="http://schemas.microsoft.com/office/drawing/2014/main" id="{C1764392-BC1A-10DE-3C1E-D2062A33EB36}"/>
              </a:ext>
            </a:extLst>
          </p:cNvPr>
          <p:cNvGrpSpPr/>
          <p:nvPr/>
        </p:nvGrpSpPr>
        <p:grpSpPr>
          <a:xfrm>
            <a:off x="2512736" y="3270250"/>
            <a:ext cx="7166528" cy="3505201"/>
            <a:chOff x="1585409" y="2436223"/>
            <a:chExt cx="7678095" cy="375541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D3D6E728-DEBA-FC76-804F-4F89C526C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7730" y="2436223"/>
              <a:ext cx="4305774" cy="3755412"/>
            </a:xfrm>
            <a:prstGeom prst="rect">
              <a:avLst/>
            </a:prstGeom>
          </p:spPr>
        </p:pic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3810F6F8-DCD5-7340-43D3-D1595B9685F6}"/>
                </a:ext>
              </a:extLst>
            </p:cNvPr>
            <p:cNvGrpSpPr/>
            <p:nvPr/>
          </p:nvGrpSpPr>
          <p:grpSpPr>
            <a:xfrm>
              <a:off x="1585409" y="3689759"/>
              <a:ext cx="3372321" cy="1936203"/>
              <a:chOff x="1451102" y="3702459"/>
              <a:chExt cx="3372321" cy="1936203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CDAB9E39-9CFA-0752-8E2F-9E6823419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1102" y="3714343"/>
                <a:ext cx="3372321" cy="1924319"/>
              </a:xfrm>
              <a:prstGeom prst="rect">
                <a:avLst/>
              </a:prstGeom>
            </p:spPr>
          </p:pic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18E51BF2-E6A0-EB85-8115-3BB1214CB6A3}"/>
                  </a:ext>
                </a:extLst>
              </p:cNvPr>
              <p:cNvSpPr/>
              <p:nvPr/>
            </p:nvSpPr>
            <p:spPr>
              <a:xfrm>
                <a:off x="4428309" y="3702459"/>
                <a:ext cx="395114" cy="556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308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Characteristics of Super-features – Ordered Set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11</a:t>
            </a:fld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DB1570-8F93-C8C8-8B05-3070DF0E2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786"/>
            <a:ext cx="10515600" cy="5342965"/>
          </a:xfrm>
        </p:spPr>
        <p:txBody>
          <a:bodyPr>
            <a:normAutofit/>
          </a:bodyPr>
          <a:lstStyle/>
          <a:p>
            <a:r>
              <a:rPr lang="en-US" altLang="ko-KR" sz="2400"/>
              <a:t>Super-feature from the same index come from the same template</a:t>
            </a:r>
          </a:p>
          <a:p>
            <a:r>
              <a:rPr lang="en-US" altLang="ko-KR" sz="2400"/>
              <a:t>Super-feature from the same template show similar localization in attention</a:t>
            </a:r>
          </a:p>
          <a:p>
            <a:r>
              <a:rPr lang="en-US" altLang="ko-KR" sz="2400" b="1"/>
              <a:t>Contrastive learning will be applied on super-features from each template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7A07D2-25E5-11B1-BF89-E4F863528F4C}"/>
              </a:ext>
            </a:extLst>
          </p:cNvPr>
          <p:cNvGrpSpPr/>
          <p:nvPr/>
        </p:nvGrpSpPr>
        <p:grpSpPr>
          <a:xfrm>
            <a:off x="4901451" y="3053042"/>
            <a:ext cx="7290549" cy="2230159"/>
            <a:chOff x="1212850" y="2706749"/>
            <a:chExt cx="9519400" cy="291195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321959A-5758-3B1C-A13D-DA230485EC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6816"/>
            <a:stretch/>
          </p:blipFill>
          <p:spPr>
            <a:xfrm>
              <a:off x="1212850" y="3271633"/>
              <a:ext cx="9519400" cy="234707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2518F-B3A5-A66B-F368-4F487E014777}"/>
                </a:ext>
              </a:extLst>
            </p:cNvPr>
            <p:cNvSpPr txBox="1"/>
            <p:nvPr/>
          </p:nvSpPr>
          <p:spPr>
            <a:xfrm>
              <a:off x="2857500" y="2713846"/>
              <a:ext cx="1484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1400"/>
                <a:t>Super-feature #1</a:t>
              </a:r>
              <a:endParaRPr lang="ko-KR" altLang="en-US" sz="1400" dirty="0" err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2D48A7-6F54-87C8-0E6C-ACB2FFE3DB0C}"/>
                </a:ext>
              </a:extLst>
            </p:cNvPr>
            <p:cNvSpPr txBox="1"/>
            <p:nvPr/>
          </p:nvSpPr>
          <p:spPr>
            <a:xfrm>
              <a:off x="4432298" y="2713846"/>
              <a:ext cx="1484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1400"/>
                <a:t>Super-feature #2</a:t>
              </a:r>
              <a:endParaRPr lang="ko-KR" altLang="en-US" sz="1400" dirty="0" err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D06ABD-32F3-5CD6-D941-958A5F5B190F}"/>
                </a:ext>
              </a:extLst>
            </p:cNvPr>
            <p:cNvSpPr txBox="1"/>
            <p:nvPr/>
          </p:nvSpPr>
          <p:spPr>
            <a:xfrm>
              <a:off x="6025243" y="2717715"/>
              <a:ext cx="1484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1400"/>
                <a:t>Super-feature #3</a:t>
              </a:r>
              <a:endParaRPr lang="ko-KR" altLang="en-US" sz="1400" dirty="0" err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527F2D-46F9-4208-EC35-B28EBE39F0FB}"/>
                </a:ext>
              </a:extLst>
            </p:cNvPr>
            <p:cNvSpPr txBox="1"/>
            <p:nvPr/>
          </p:nvSpPr>
          <p:spPr>
            <a:xfrm>
              <a:off x="7600043" y="2713846"/>
              <a:ext cx="1484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1400"/>
                <a:t>Super-feature #4</a:t>
              </a:r>
              <a:endParaRPr lang="ko-KR" altLang="en-US" sz="1400" dirty="0" err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2A87EC-3A0E-9D76-5C6A-86C1027815FA}"/>
                </a:ext>
              </a:extLst>
            </p:cNvPr>
            <p:cNvSpPr txBox="1"/>
            <p:nvPr/>
          </p:nvSpPr>
          <p:spPr>
            <a:xfrm>
              <a:off x="9174843" y="2706749"/>
              <a:ext cx="1484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1400"/>
                <a:t>Super-feature #5</a:t>
              </a:r>
              <a:endParaRPr lang="ko-KR" altLang="en-US" sz="1400" dirty="0" err="1"/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C290271E-36CB-F943-9454-B8AA6D7BAE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62"/>
          <a:stretch/>
        </p:blipFill>
        <p:spPr>
          <a:xfrm>
            <a:off x="100102" y="2799865"/>
            <a:ext cx="4654725" cy="337988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EBEEF79-2621-CCAD-C161-025F90792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864" y="2418042"/>
            <a:ext cx="1331200" cy="5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4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How to Find Positive / Negative Pairs with Super-Features?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86"/>
                <a:ext cx="10725150" cy="53429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/>
                  <a:t>Set of super-features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2400"/>
                  <a:t> from two positive images,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400"/>
                  <a:t> is a super-feature from i-th template</a:t>
                </a:r>
              </a:p>
              <a:p>
                <a:endParaRPr lang="en-US" altLang="ko-KR" sz="2400"/>
              </a:p>
              <a:p>
                <a:r>
                  <a:rPr lang="en-US" altLang="ko-KR" sz="2400"/>
                  <a:t>Three rules for matching super-features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100"/>
                  <a:t> 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sz="2100"/>
                  <a:t> are from the same template (met above)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100"/>
                  <a:t> 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sz="2100"/>
                  <a:t> are </a:t>
                </a:r>
                <a:r>
                  <a:rPr lang="en-US" altLang="ko-KR" sz="2100" b="1"/>
                  <a:t>nearest neighbor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10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sz="2100"/>
                  <a:t> should pass </a:t>
                </a:r>
                <a:r>
                  <a:rPr lang="en-US" altLang="ko-KR" sz="2100" b="1"/>
                  <a:t>Lowe’s 1</a:t>
                </a:r>
                <a:r>
                  <a:rPr lang="en-US" altLang="ko-KR" sz="2100" b="1" baseline="30000"/>
                  <a:t>st</a:t>
                </a:r>
                <a:r>
                  <a:rPr lang="en-US" altLang="ko-KR" sz="2100" b="1"/>
                  <a:t>-to-2</a:t>
                </a:r>
                <a:r>
                  <a:rPr lang="en-US" altLang="ko-KR" sz="2100" b="1" baseline="30000"/>
                  <a:t>nd</a:t>
                </a:r>
                <a:r>
                  <a:rPr lang="en-US" altLang="ko-KR" sz="2100" b="1"/>
                  <a:t> neighbor ratio test</a:t>
                </a:r>
              </a:p>
              <a:p>
                <a:pPr lvl="2"/>
                <a:r>
                  <a:rPr lang="en-US" altLang="ko-KR" sz="1800"/>
                  <a:t>Ensure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80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sz="1800"/>
                  <a:t> are sufficiently close compared to other pairs</a:t>
                </a:r>
              </a:p>
              <a:p>
                <a:pPr lvl="2"/>
                <a:r>
                  <a:rPr lang="en-US" altLang="ko-KR" sz="1600"/>
                  <a:t>dist. Between nearest neighbor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altLang="ko-KR" sz="1600"/>
                  <a:t> dist. Between 2</a:t>
                </a:r>
                <a:r>
                  <a:rPr lang="en-US" altLang="ko-KR" sz="1600" baseline="30000"/>
                  <a:t>nd</a:t>
                </a:r>
                <a:r>
                  <a:rPr lang="en-US" altLang="ko-KR" sz="1600"/>
                  <a:t> nearest neighbor</a:t>
                </a:r>
                <a:endParaRPr lang="en-US" altLang="ko-KR" sz="2100"/>
              </a:p>
              <a:p>
                <a:r>
                  <a:rPr lang="en-US" altLang="ko-KR" sz="2400"/>
                  <a:t>Matched super-features : Positive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altLang="ko-KR" sz="2400"/>
              </a:p>
              <a:p>
                <a:pPr marL="0" indent="0">
                  <a:buNone/>
                </a:pPr>
                <a:endParaRPr lang="en-US" altLang="ko-KR" sz="2400"/>
              </a:p>
              <a:p>
                <a:r>
                  <a:rPr lang="en-US" altLang="ko-KR" sz="2400"/>
                  <a:t>Super-features from other images and i-th template : Negative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sz="2400" b="0"/>
              </a:p>
              <a:p>
                <a:r>
                  <a:rPr lang="en-US" altLang="ko-KR" sz="2400"/>
                  <a:t>Constrastive loss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super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𝒩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sub>
                                </m:sSub>
                              </m:sub>
                              <m:sup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altLang="ko-KR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sz="24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altLang="ko-KR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ko-K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ko-KR" sz="240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86"/>
                <a:ext cx="10725150" cy="5342965"/>
              </a:xfrm>
              <a:blipFill>
                <a:blip r:embed="rId3"/>
                <a:stretch>
                  <a:fillRect l="-796" t="-15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85AC1AA9-987C-1A80-7F97-366C973718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62"/>
          <a:stretch/>
        </p:blipFill>
        <p:spPr>
          <a:xfrm>
            <a:off x="7804150" y="1203082"/>
            <a:ext cx="4337050" cy="3149216"/>
          </a:xfrm>
          <a:prstGeom prst="rect">
            <a:avLst/>
          </a:prstGeom>
        </p:spPr>
      </p:pic>
      <p:sp>
        <p:nvSpPr>
          <p:cNvPr id="7" name="오른쪽 중괄호 6">
            <a:extLst>
              <a:ext uri="{FF2B5EF4-FFF2-40B4-BE49-F238E27FC236}">
                <a16:creationId xmlns:a16="http://schemas.microsoft.com/office/drawing/2014/main" id="{DB734E1B-E609-3CCE-CCA9-F24FD70070D9}"/>
              </a:ext>
            </a:extLst>
          </p:cNvPr>
          <p:cNvSpPr/>
          <p:nvPr/>
        </p:nvSpPr>
        <p:spPr>
          <a:xfrm rot="5400000">
            <a:off x="6397625" y="5376257"/>
            <a:ext cx="190500" cy="1289050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중괄호 7">
            <a:extLst>
              <a:ext uri="{FF2B5EF4-FFF2-40B4-BE49-F238E27FC236}">
                <a16:creationId xmlns:a16="http://schemas.microsoft.com/office/drawing/2014/main" id="{4CD71883-3D09-408D-38C6-DE3F81F9A95B}"/>
              </a:ext>
            </a:extLst>
          </p:cNvPr>
          <p:cNvSpPr/>
          <p:nvPr/>
        </p:nvSpPr>
        <p:spPr>
          <a:xfrm rot="5400000">
            <a:off x="8985885" y="4529167"/>
            <a:ext cx="190500" cy="298323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0752C-13B9-3DEC-0670-F98B8F3EA13D}"/>
              </a:ext>
            </a:extLst>
          </p:cNvPr>
          <p:cNvSpPr txBox="1"/>
          <p:nvPr/>
        </p:nvSpPr>
        <p:spPr>
          <a:xfrm>
            <a:off x="8246110" y="6065485"/>
            <a:ext cx="167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>
                <a:solidFill>
                  <a:srgbClr val="FF0000"/>
                </a:solidFill>
              </a:rPr>
              <a:t>Negative pairs</a:t>
            </a:r>
            <a:endParaRPr lang="ko-KR" altLang="en-US" dirty="0" err="1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C32169-2432-5830-8351-583479738D9F}"/>
              </a:ext>
            </a:extLst>
          </p:cNvPr>
          <p:cNvSpPr txBox="1"/>
          <p:nvPr/>
        </p:nvSpPr>
        <p:spPr>
          <a:xfrm>
            <a:off x="5657850" y="6065485"/>
            <a:ext cx="167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>
                <a:solidFill>
                  <a:schemeClr val="accent1"/>
                </a:solidFill>
              </a:rPr>
              <a:t>Positive pairs</a:t>
            </a:r>
            <a:endParaRPr lang="ko-KR" altLang="en-US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2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Encouraging Diverse Attention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86"/>
                <a:ext cx="10871200" cy="53429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/>
                  <a:t>Want super-features to attend various local information of the image</a:t>
                </a:r>
              </a:p>
              <a:p>
                <a:r>
                  <a:rPr lang="en-US" altLang="ko-KR" sz="2400"/>
                  <a:t>Reduce correlation between attention maps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ko-KR" sz="2400"/>
                  <a:t> from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2400"/>
                  <a:t> super-features</a:t>
                </a:r>
              </a:p>
              <a:p>
                <a:r>
                  <a:rPr lang="en-US" altLang="ko-KR" sz="2400"/>
                  <a:t>Attention decorrelation loss </a:t>
                </a:r>
                <a:br>
                  <a:rPr lang="en-US" altLang="ko-KR" sz="24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attn</m:t>
                        </m:r>
                      </m:sub>
                    </m:sSub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altLang="ko-KR" sz="240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86"/>
                <a:ext cx="10871200" cy="5342965"/>
              </a:xfrm>
              <a:blipFill>
                <a:blip r:embed="rId3"/>
                <a:stretch>
                  <a:fillRect l="-785" t="-15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그룹 12">
            <a:extLst>
              <a:ext uri="{FF2B5EF4-FFF2-40B4-BE49-F238E27FC236}">
                <a16:creationId xmlns:a16="http://schemas.microsoft.com/office/drawing/2014/main" id="{A1D5B042-062F-DA3D-CEF2-2B6160217994}"/>
              </a:ext>
            </a:extLst>
          </p:cNvPr>
          <p:cNvGrpSpPr/>
          <p:nvPr/>
        </p:nvGrpSpPr>
        <p:grpSpPr>
          <a:xfrm>
            <a:off x="4901451" y="3033992"/>
            <a:ext cx="7290549" cy="3761709"/>
            <a:chOff x="1212850" y="1877619"/>
            <a:chExt cx="9519400" cy="4911732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0C1477E6-D789-FEE3-532F-A0A11C936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2850" y="2376172"/>
              <a:ext cx="9519400" cy="44131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7B8756-950C-C55E-8C41-04D367067B66}"/>
                </a:ext>
              </a:extLst>
            </p:cNvPr>
            <p:cNvSpPr txBox="1"/>
            <p:nvPr/>
          </p:nvSpPr>
          <p:spPr>
            <a:xfrm>
              <a:off x="2857500" y="1884715"/>
              <a:ext cx="1484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1400"/>
                <a:t>Super-feature #1</a:t>
              </a:r>
              <a:endParaRPr lang="ko-KR" altLang="en-US" sz="1400" dirty="0" err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2C1635-CD55-EE70-A856-A894B3EE9BB8}"/>
                </a:ext>
              </a:extLst>
            </p:cNvPr>
            <p:cNvSpPr txBox="1"/>
            <p:nvPr/>
          </p:nvSpPr>
          <p:spPr>
            <a:xfrm>
              <a:off x="4432298" y="1884715"/>
              <a:ext cx="1484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1400"/>
                <a:t>Super-feature #2</a:t>
              </a:r>
              <a:endParaRPr lang="ko-KR" altLang="en-US" sz="1400" dirty="0" err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7E72F4-9374-B4B4-D38C-3B327C8EF4FD}"/>
                </a:ext>
              </a:extLst>
            </p:cNvPr>
            <p:cNvSpPr txBox="1"/>
            <p:nvPr/>
          </p:nvSpPr>
          <p:spPr>
            <a:xfrm>
              <a:off x="6025243" y="1888583"/>
              <a:ext cx="1484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1400"/>
                <a:t>Super-feature #3</a:t>
              </a:r>
              <a:endParaRPr lang="ko-KR" altLang="en-US" sz="1400" dirty="0" err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9CADC5-B9FF-7F03-EAEA-A033A6C1173D}"/>
                </a:ext>
              </a:extLst>
            </p:cNvPr>
            <p:cNvSpPr txBox="1"/>
            <p:nvPr/>
          </p:nvSpPr>
          <p:spPr>
            <a:xfrm>
              <a:off x="7600043" y="1884715"/>
              <a:ext cx="1484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1400"/>
                <a:t>Super-feature #4</a:t>
              </a:r>
              <a:endParaRPr lang="ko-KR" altLang="en-US" sz="1400" dirty="0" err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49F645-08D7-728E-DA1C-A5135307ABD2}"/>
                </a:ext>
              </a:extLst>
            </p:cNvPr>
            <p:cNvSpPr txBox="1"/>
            <p:nvPr/>
          </p:nvSpPr>
          <p:spPr>
            <a:xfrm>
              <a:off x="9174843" y="1877619"/>
              <a:ext cx="1484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1400"/>
                <a:t>Super-feature #5</a:t>
              </a:r>
              <a:endParaRPr lang="ko-KR" altLang="en-US" sz="1400" dirty="0" err="1"/>
            </a:p>
          </p:txBody>
        </p:sp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21391460-07A0-4DA8-622C-52FA41EF3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43268"/>
            <a:ext cx="4734461" cy="31249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640B08C-CAF9-0A7E-4BB9-3C6F7B3DF7D1}"/>
              </a:ext>
            </a:extLst>
          </p:cNvPr>
          <p:cNvSpPr txBox="1"/>
          <p:nvPr/>
        </p:nvSpPr>
        <p:spPr>
          <a:xfrm>
            <a:off x="55459" y="3042389"/>
            <a:ext cx="411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/>
              <a:t>Correlation matrix of N=256</a:t>
            </a:r>
            <a:endParaRPr lang="ko-KR" altLang="en-US" dirty="0" err="1"/>
          </a:p>
        </p:txBody>
      </p:sp>
    </p:spTree>
    <p:extLst>
      <p:ext uri="{BB962C8B-B14F-4D97-AF65-F5344CB8AC3E}">
        <p14:creationId xmlns:p14="http://schemas.microsoft.com/office/powerpoint/2010/main" val="84145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Gathering Super-features (or Local Descriptor) for Matching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86"/>
                <a:ext cx="10515600" cy="53429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/>
                  <a:t>Extract super-features (or local descriptors) from multi-scale input image</a:t>
                </a:r>
              </a:p>
              <a:p>
                <a:pPr lvl="1"/>
                <a:r>
                  <a:rPr lang="en-US" altLang="ko-KR" sz="2100"/>
                  <a:t>x0.25, x0.35, x0.5, x0.71, x1.0, x1.41, x2.0</a:t>
                </a:r>
              </a:p>
              <a:p>
                <a:pPr lvl="1"/>
                <a:endParaRPr lang="en-US" altLang="ko-KR" sz="2100"/>
              </a:p>
              <a:p>
                <a:r>
                  <a:rPr lang="en-US" altLang="ko-KR" sz="2400"/>
                  <a:t>Apply feature whitening with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ko-KR" sz="2400"/>
                  <a:t>-normalization</a:t>
                </a:r>
              </a:p>
              <a:p>
                <a:pPr lvl="1"/>
                <a:r>
                  <a:rPr lang="en-US" altLang="ko-KR" sz="2100"/>
                  <a:t>Whitening done with simple MLP for dimension reduction</a:t>
                </a:r>
              </a:p>
              <a:p>
                <a:endParaRPr lang="en-US" altLang="ko-KR" sz="2400"/>
              </a:p>
              <a:p>
                <a:r>
                  <a:rPr lang="en-US" altLang="ko-KR" sz="2400"/>
                  <a:t>Select top-K features among extracted super-features for matching</a:t>
                </a:r>
              </a:p>
              <a:p>
                <a:pPr lvl="1"/>
                <a:r>
                  <a:rPr lang="en-US" altLang="ko-KR" sz="2100"/>
                  <a:t>Top-K determined by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ko-KR" sz="2100"/>
                  <a:t>-norm of features</a:t>
                </a:r>
                <a:br>
                  <a:rPr lang="en-US" altLang="ko-KR" sz="2100"/>
                </a:br>
                <a:endParaRPr lang="en-US" altLang="ko-KR" sz="210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86"/>
                <a:ext cx="10515600" cy="5342965"/>
              </a:xfrm>
              <a:blipFill>
                <a:blip r:embed="rId3"/>
                <a:stretch>
                  <a:fillRect l="-812" t="-15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395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Matching with Super-features (or Local Descriptors) with BOW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86"/>
                <a:ext cx="11074400" cy="53429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/>
                  <a:t>Preprocessing image features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400"/>
                  <a:t> for image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2400"/>
                  <a:t>,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2400"/>
              </a:p>
              <a:p>
                <a:pPr lvl="1"/>
                <a:r>
                  <a:rPr lang="en-US" altLang="ko-KR" sz="2100"/>
                  <a:t>Cluster all descriptors in images via K-Means</a:t>
                </a:r>
              </a:p>
              <a:p>
                <a:pPr lvl="2"/>
                <a:r>
                  <a:rPr lang="en-US" altLang="ko-KR" sz="1800"/>
                  <a:t>Clusters: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ko-KR" sz="1800" b="0" i="1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altLang="ko-KR" sz="1800" b="0"/>
                  <a:t>Clusters in image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800" i="1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altLang="ko-KR" sz="1800" i="1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altLang="ko-KR" sz="1800"/>
                  <a:t>Set of features of image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800"/>
                  <a:t> with cluster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sz="1800"/>
                  <a:t> assigned :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sz="1800" b="0"/>
                  <a:t> (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sz="1800" b="0"/>
                  <a:t> finds cluster of feature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1800" b="0"/>
                  <a:t>)</a:t>
                </a:r>
              </a:p>
              <a:p>
                <a:pPr lvl="2"/>
                <a:endParaRPr lang="en-US" altLang="ko-KR" sz="1800"/>
              </a:p>
              <a:p>
                <a:r>
                  <a:rPr lang="en-US" altLang="ko-KR" sz="2400"/>
                  <a:t>Matching with </a:t>
                </a:r>
                <a:r>
                  <a:rPr lang="en-US" altLang="ko-KR" sz="2400" b="1"/>
                  <a:t>Bag-of-Words</a:t>
                </a:r>
                <a:r>
                  <a:rPr lang="en-US" altLang="ko-KR" sz="2400"/>
                  <a:t> given image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2400"/>
                  <a:t> and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ko-KR" sz="2400"/>
              </a:p>
              <a:p>
                <a:pPr lvl="1"/>
                <a:r>
                  <a:rPr lang="en-US" altLang="ko-KR" sz="2000" b="0">
                    <a:latin typeface="+mn-lt"/>
                  </a:rPr>
                  <a:t>Similarity : Number of features within the same cluster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𝐵𝑂𝑊</m:t>
                        </m:r>
                      </m:sub>
                    </m:sSub>
                    <m:r>
                      <a:rPr lang="en-US" altLang="ko-KR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ko-KR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altLang="ko-K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ko-KR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sSub>
                          <m:sSubPr>
                            <m:ctrlPr>
                              <a:rPr lang="en-US" altLang="ko-KR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altLang="ko-KR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</m:t>
                            </m:r>
                            <m:sSub>
                              <m:sSubPr>
                                <m:ctrlPr>
                                  <a:rPr lang="en-US" altLang="ko-KR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𝒳</m:t>
                                </m:r>
                              </m:e>
                              <m:sub>
                                <m:r>
                                  <a:rPr lang="en-US" altLang="ko-KR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ko-K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×#</m:t>
                            </m:r>
                            <m:sSub>
                              <m:sSubPr>
                                <m:ctrlPr>
                                  <a:rPr lang="en-US" altLang="ko-KR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𝒴</m:t>
                                </m:r>
                              </m:e>
                              <m:sub>
                                <m:r>
                                  <a:rPr lang="en-US" altLang="ko-KR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ko-KR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ko-K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altLang="ko-K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∩\</m:t>
                        </m:r>
                        <m:sSub>
                          <m:sSubPr>
                            <m:ctrlPr>
                              <a:rPr lang="en-US" altLang="ko-K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ko-K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ko-KR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𝒳</m:t>
                                </m:r>
                              </m:e>
                              <m:sub>
                                <m:r>
                                  <a:rPr lang="en-US" altLang="ko-KR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ko-KR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ko-KR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ko-KR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altLang="ko-KR" sz="2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𝒴</m:t>
                                    </m:r>
                                  </m:e>
                                  <m:sub>
                                    <m:r>
                                      <a:rPr lang="en-US" altLang="ko-KR" sz="2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altLang="ko-KR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altLang="ko-KR" sz="2100"/>
              </a:p>
              <a:p>
                <a:pPr lvl="1"/>
                <a:endParaRPr lang="en-US" altLang="ko-KR" sz="2100"/>
              </a:p>
              <a:p>
                <a:pPr lvl="1"/>
                <a:endParaRPr lang="en-US" altLang="ko-KR" sz="2100"/>
              </a:p>
              <a:p>
                <a:pPr lvl="1"/>
                <a:endParaRPr lang="en-US" altLang="ko-KR" sz="2100"/>
              </a:p>
              <a:p>
                <a:endParaRPr lang="en-US" altLang="ko-KR" sz="240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86"/>
                <a:ext cx="11074400" cy="5342965"/>
              </a:xfrm>
              <a:blipFill>
                <a:blip r:embed="rId3"/>
                <a:stretch>
                  <a:fillRect l="-771" t="-1596" r="-2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E88B1F99-9419-6D22-3EE1-E32F20972B1D}"/>
              </a:ext>
            </a:extLst>
          </p:cNvPr>
          <p:cNvSpPr txBox="1">
            <a:spLocks/>
          </p:cNvSpPr>
          <p:nvPr/>
        </p:nvSpPr>
        <p:spPr>
          <a:xfrm>
            <a:off x="1484228" y="6642670"/>
            <a:ext cx="922354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>
                <a:solidFill>
                  <a:prstClr val="black">
                    <a:tint val="75000"/>
                  </a:prstClr>
                </a:solidFill>
              </a:rPr>
              <a:t>To Aggregate or Not to Aggregate: Selective Match Kernels for Image Search, Tolias et al., ICCV 2013</a:t>
            </a:r>
          </a:p>
        </p:txBody>
      </p:sp>
    </p:spTree>
    <p:extLst>
      <p:ext uri="{BB962C8B-B14F-4D97-AF65-F5344CB8AC3E}">
        <p14:creationId xmlns:p14="http://schemas.microsoft.com/office/powerpoint/2010/main" val="126754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49"/>
            <a:ext cx="10763250" cy="552451"/>
          </a:xfrm>
        </p:spPr>
        <p:txBody>
          <a:bodyPr>
            <a:normAutofit/>
          </a:bodyPr>
          <a:lstStyle/>
          <a:p>
            <a:r>
              <a:rPr lang="en-US" altLang="ko-KR"/>
              <a:t>Matching with Super-features (or Local Descriptors) with Distance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86"/>
                <a:ext cx="11150600" cy="53429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/>
                  <a:t>Preprocessing image features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400"/>
                  <a:t> for image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2400"/>
                  <a:t>,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2400"/>
              </a:p>
              <a:p>
                <a:pPr lvl="1"/>
                <a:r>
                  <a:rPr lang="en-US" altLang="ko-KR" sz="2100"/>
                  <a:t>Cluster all descriptors in images via K-Means</a:t>
                </a:r>
              </a:p>
              <a:p>
                <a:pPr lvl="2"/>
                <a:r>
                  <a:rPr lang="en-US" altLang="ko-KR" sz="1800"/>
                  <a:t>Clusters: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ko-KR" sz="1800" b="0" i="1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altLang="ko-KR" sz="1800" b="0"/>
                  <a:t>Clusters in image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800" i="1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altLang="ko-KR" sz="1800" i="1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altLang="ko-KR" sz="1800"/>
                  <a:t>Set of features of image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800"/>
                  <a:t> with cluster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sz="1800"/>
                  <a:t> assigned :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sz="1800" b="0"/>
                  <a:t> (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sz="1800" b="0"/>
                  <a:t> finds cluster of feature)</a:t>
                </a:r>
              </a:p>
              <a:p>
                <a:pPr lvl="2"/>
                <a:endParaRPr lang="en-US" altLang="ko-KR" sz="1800"/>
              </a:p>
              <a:p>
                <a:r>
                  <a:rPr lang="en-US" altLang="ko-KR" sz="2400"/>
                  <a:t>Matching with </a:t>
                </a:r>
                <a:r>
                  <a:rPr lang="en-US" altLang="ko-KR" sz="2400" b="1"/>
                  <a:t>Feature Distance </a:t>
                </a:r>
                <a:r>
                  <a:rPr lang="en-US" altLang="ko-KR" sz="2400"/>
                  <a:t>given image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2400"/>
                  <a:t> and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ko-KR" sz="2400"/>
              </a:p>
              <a:p>
                <a:pPr lvl="1"/>
                <a:r>
                  <a:rPr lang="en-US" altLang="ko-KR" sz="2000">
                    <a:latin typeface="+mn-lt"/>
                  </a:rPr>
                  <a:t>Calculate similarity based on dot product of two features from the same cluster</a:t>
                </a:r>
                <a:endParaRPr lang="en-US" altLang="ko-KR" sz="2000" b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𝑑𝑖𝑠𝑡</m:t>
                        </m:r>
                      </m:sub>
                    </m:sSub>
                    <m:r>
                      <a:rPr lang="en-US" altLang="ko-KR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altLang="ko-KR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altLang="ko-KR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ko-KR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100" b="0" i="1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e>
                              <m:sub>
                                <m:r>
                                  <a:rPr lang="en-US" altLang="ko-KR" sz="2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ko-KR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ko-KR" sz="21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ko-KR" sz="21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altLang="ko-KR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100" b="0" i="1" smtClean="0">
                                        <a:latin typeface="Cambria Math" panose="02040503050406030204" pitchFamily="18" charset="0"/>
                                      </a:rPr>
                                      <m:t>𝒴</m:t>
                                    </m:r>
                                  </m:e>
                                  <m:sub>
                                    <m:r>
                                      <a:rPr lang="en-US" altLang="ko-KR" sz="21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altLang="ko-KR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sz="2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ko-KR" sz="2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ko-KR" sz="2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ko-KR" sz="21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sz="2100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ko-KR" sz="21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sz="21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ko-KR" sz="21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altLang="ko-KR" sz="2100"/>
                  <a:t>, where </a:t>
                </a:r>
                <a14:m>
                  <m:oMath xmlns:m="http://schemas.openxmlformats.org/officeDocument/2006/math">
                    <m:r>
                      <a:rPr lang="en-US" altLang="ko-KR" sz="21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2100"/>
                  <a:t> and </a:t>
                </a:r>
                <a14:m>
                  <m:oMath xmlns:m="http://schemas.openxmlformats.org/officeDocument/2006/math"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ko-KR" sz="2100"/>
                  <a:t> are hyperparameters</a:t>
                </a:r>
              </a:p>
              <a:p>
                <a:pPr lvl="1"/>
                <a:endParaRPr lang="en-US" altLang="ko-KR" sz="2100"/>
              </a:p>
              <a:p>
                <a:pPr lvl="1"/>
                <a:endParaRPr lang="en-US" altLang="ko-KR" sz="2100"/>
              </a:p>
              <a:p>
                <a:pPr lvl="1"/>
                <a:endParaRPr lang="en-US" altLang="ko-KR" sz="2100"/>
              </a:p>
              <a:p>
                <a:endParaRPr lang="en-US" altLang="ko-KR" sz="240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86"/>
                <a:ext cx="11150600" cy="5342965"/>
              </a:xfrm>
              <a:blipFill>
                <a:blip r:embed="rId3"/>
                <a:stretch>
                  <a:fillRect l="-765" t="-15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C503C055-FEF5-D040-7627-78CD8E67AE83}"/>
              </a:ext>
            </a:extLst>
          </p:cNvPr>
          <p:cNvSpPr txBox="1">
            <a:spLocks/>
          </p:cNvSpPr>
          <p:nvPr/>
        </p:nvSpPr>
        <p:spPr>
          <a:xfrm>
            <a:off x="1484228" y="6642670"/>
            <a:ext cx="922354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>
                <a:solidFill>
                  <a:prstClr val="black">
                    <a:tint val="75000"/>
                  </a:prstClr>
                </a:solidFill>
              </a:rPr>
              <a:t>To Aggregate or Not to Aggregate: Selective Match Kernels for Image Search, Tolias et al., ICCV 2013</a:t>
            </a:r>
          </a:p>
        </p:txBody>
      </p:sp>
    </p:spTree>
    <p:extLst>
      <p:ext uri="{BB962C8B-B14F-4D97-AF65-F5344CB8AC3E}">
        <p14:creationId xmlns:p14="http://schemas.microsoft.com/office/powerpoint/2010/main" val="259107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Matching with Super-features (or Local Descriptors) with SMK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86"/>
                <a:ext cx="10852150" cy="53429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/>
                  <a:t>Preprocessing image features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400"/>
                  <a:t> for image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2400"/>
                  <a:t>,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2400"/>
              </a:p>
              <a:p>
                <a:pPr lvl="1"/>
                <a:r>
                  <a:rPr lang="en-US" altLang="ko-KR" sz="2100"/>
                  <a:t>Cluster all descriptors in images via K-Means</a:t>
                </a:r>
              </a:p>
              <a:p>
                <a:pPr lvl="2"/>
                <a:r>
                  <a:rPr lang="en-US" altLang="ko-KR" sz="1800"/>
                  <a:t>Clusters: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ko-KR" sz="1800" b="0" i="1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altLang="ko-KR" sz="1800" b="0"/>
                  <a:t>Clusters in image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800" i="1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altLang="ko-KR" sz="1800" i="1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altLang="ko-KR" sz="1800"/>
                  <a:t>Set of features of image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800"/>
                  <a:t> with cluster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sz="1800"/>
                  <a:t> assigned :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sz="1800" b="0"/>
                  <a:t> (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sz="1800" b="0"/>
                  <a:t> finds cluster of feature)</a:t>
                </a:r>
              </a:p>
              <a:p>
                <a:pPr lvl="2"/>
                <a:endParaRPr lang="en-US" altLang="ko-KR" sz="1800"/>
              </a:p>
              <a:p>
                <a:r>
                  <a:rPr lang="en-US" altLang="ko-KR" sz="2400"/>
                  <a:t>Matching with </a:t>
                </a:r>
                <a:r>
                  <a:rPr lang="en-US" altLang="ko-KR" sz="2400" b="1"/>
                  <a:t>Hamming Embeddings with Residual Binary Vectors </a:t>
                </a:r>
                <a:br>
                  <a:rPr lang="en-US" altLang="ko-KR" sz="2400" b="1"/>
                </a:br>
                <a:r>
                  <a:rPr lang="en-US" altLang="ko-KR" sz="2400"/>
                  <a:t>given image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2400"/>
                  <a:t> and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ko-KR" sz="2400"/>
              </a:p>
              <a:p>
                <a:pPr lvl="1"/>
                <a:r>
                  <a:rPr lang="en-US" altLang="ko-KR" sz="2000">
                    <a:latin typeface="+mn-lt"/>
                  </a:rPr>
                  <a:t>Calcuate binary vector for each image feature based on their difference with the assigned cluster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sign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b="0">
                    <a:latin typeface="+mn-lt"/>
                  </a:rPr>
                  <a:t> : Residual vector binarized</a:t>
                </a:r>
              </a:p>
              <a:p>
                <a:pPr lvl="1"/>
                <a:r>
                  <a:rPr lang="en-US" altLang="ko-KR" sz="2000">
                    <a:latin typeface="+mn-lt"/>
                  </a:rPr>
                  <a:t>Calculate similarity based on dot produce of two binary vectors from the same cluster</a:t>
                </a:r>
                <a:endParaRPr lang="en-US" altLang="ko-KR" sz="2000" b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𝑆𝑀𝐾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𝒴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ko-KR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sz="20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ko-KR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ko-KR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ko-KR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altLang="ko-KR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ko-KR" sz="20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ko-KR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altLang="ko-KR" sz="2000"/>
                  <a:t>, where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2000"/>
                  <a:t> and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ko-KR" sz="2000"/>
                  <a:t> are hyperparameters</a:t>
                </a:r>
              </a:p>
              <a:p>
                <a:pPr lvl="1"/>
                <a:r>
                  <a:rPr lang="en-US" altLang="ko-KR" sz="2000"/>
                  <a:t>SMK : selective matching kernel</a:t>
                </a:r>
              </a:p>
              <a:p>
                <a:pPr lvl="1"/>
                <a:r>
                  <a:rPr lang="en-US" altLang="ko-KR" sz="2000"/>
                  <a:t>Efficient matching</a:t>
                </a:r>
              </a:p>
              <a:p>
                <a:pPr lvl="1"/>
                <a:endParaRPr lang="en-US" altLang="ko-KR" sz="2100"/>
              </a:p>
              <a:p>
                <a:pPr lvl="1"/>
                <a:endParaRPr lang="en-US" altLang="ko-KR" sz="2100"/>
              </a:p>
              <a:p>
                <a:pPr lvl="1"/>
                <a:endParaRPr lang="en-US" altLang="ko-KR" sz="2100"/>
              </a:p>
              <a:p>
                <a:endParaRPr lang="en-US" altLang="ko-KR" sz="240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86"/>
                <a:ext cx="10852150" cy="5342965"/>
              </a:xfrm>
              <a:blipFill>
                <a:blip r:embed="rId3"/>
                <a:stretch>
                  <a:fillRect l="-787" t="-1596" r="-10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A10DDD73-12D5-1ED4-3A92-1A6006297525}"/>
              </a:ext>
            </a:extLst>
          </p:cNvPr>
          <p:cNvSpPr txBox="1">
            <a:spLocks/>
          </p:cNvSpPr>
          <p:nvPr/>
        </p:nvSpPr>
        <p:spPr>
          <a:xfrm>
            <a:off x="1484228" y="6642670"/>
            <a:ext cx="922354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>
                <a:solidFill>
                  <a:prstClr val="black">
                    <a:tint val="75000"/>
                  </a:prstClr>
                </a:solidFill>
              </a:rPr>
              <a:t>To Aggregate or Not to Aggregate: Selective Match Kernels for Image Search, Tolias et al., ICCV 2013</a:t>
            </a:r>
          </a:p>
        </p:txBody>
      </p:sp>
    </p:spTree>
    <p:extLst>
      <p:ext uri="{BB962C8B-B14F-4D97-AF65-F5344CB8AC3E}">
        <p14:creationId xmlns:p14="http://schemas.microsoft.com/office/powerpoint/2010/main" val="88576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Matching with Super-features (or Local Descriptors) with ASMK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86"/>
                <a:ext cx="10871200" cy="53429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/>
                  <a:t>Preprocessing image features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400"/>
                  <a:t> for image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2400"/>
                  <a:t>,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2400"/>
              </a:p>
              <a:p>
                <a:pPr lvl="1"/>
                <a:r>
                  <a:rPr lang="en-US" altLang="ko-KR" sz="2100"/>
                  <a:t>Cluster all descriptors in images via K-Means</a:t>
                </a:r>
              </a:p>
              <a:p>
                <a:pPr lvl="2"/>
                <a:r>
                  <a:rPr lang="en-US" altLang="ko-KR" sz="1800"/>
                  <a:t>Clusters: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ko-KR" sz="1800" b="0" i="1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altLang="ko-KR" sz="1800" b="0"/>
                  <a:t>Clusters in image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800" i="1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altLang="ko-KR" sz="1800" i="1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altLang="ko-KR" sz="1800"/>
                  <a:t>Set of features of image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800"/>
                  <a:t> with cluster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sz="1800"/>
                  <a:t> assigned :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sz="1800" b="0"/>
                  <a:t> (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sz="1800" b="0"/>
                  <a:t> finds cluster of feature)</a:t>
                </a:r>
              </a:p>
              <a:p>
                <a:pPr lvl="2"/>
                <a:endParaRPr lang="en-US" altLang="ko-KR" sz="1800"/>
              </a:p>
              <a:p>
                <a:r>
                  <a:rPr lang="en-US" altLang="ko-KR" sz="2400"/>
                  <a:t>Matching with </a:t>
                </a:r>
                <a:r>
                  <a:rPr lang="en-US" altLang="ko-KR" sz="2400" b="1"/>
                  <a:t>aggregated binary vectors within the same cluster </a:t>
                </a:r>
                <a:r>
                  <a:rPr lang="en-US" altLang="ko-KR" sz="2400"/>
                  <a:t>given </a:t>
                </a:r>
                <a:br>
                  <a:rPr lang="en-US" altLang="ko-KR" sz="2400"/>
                </a:br>
                <a:r>
                  <a:rPr lang="en-US" altLang="ko-KR" sz="2400"/>
                  <a:t>image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2400"/>
                  <a:t> and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ko-KR" sz="2400"/>
              </a:p>
              <a:p>
                <a:pPr lvl="1"/>
                <a:r>
                  <a:rPr lang="en-US" altLang="ko-KR" sz="2000"/>
                  <a:t>Calculate binary vector for each cluster in image representing distance between cluster and features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nary>
                      </m:e>
                    </m:d>
                  </m:oMath>
                </a14:m>
                <a:r>
                  <a:rPr lang="en-US" altLang="ko-KR" sz="2000"/>
                  <a:t>, for each cluster in image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altLang="ko-KR" sz="2000"/>
              </a:p>
              <a:p>
                <a:pPr lvl="1"/>
                <a:r>
                  <a:rPr lang="en-US" altLang="ko-KR" sz="2000"/>
                  <a:t>Similarity based on aggregated binary vectors from the same cluster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𝐴𝑆𝑀𝐾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sSup>
                                      <m:sSupPr>
                                        <m:ctrlP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ko-KR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𝒳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𝒴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altLang="ko-KR" sz="2000"/>
                  <a:t>, where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2000"/>
                  <a:t> and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ko-KR" sz="2000"/>
                  <a:t> are hyperparameters</a:t>
                </a:r>
              </a:p>
              <a:p>
                <a:pPr lvl="1"/>
                <a:r>
                  <a:rPr lang="en-US" altLang="ko-KR" sz="2000"/>
                  <a:t>ASMK: Aggregated SMK</a:t>
                </a:r>
              </a:p>
              <a:p>
                <a:pPr lvl="1"/>
                <a:r>
                  <a:rPr lang="en-US" altLang="ko-KR" sz="2000"/>
                  <a:t>More efficient &amp; Empirically better performance</a:t>
                </a:r>
              </a:p>
              <a:p>
                <a:pPr lvl="1"/>
                <a:endParaRPr lang="en-US" altLang="ko-KR" sz="2100"/>
              </a:p>
              <a:p>
                <a:pPr lvl="1"/>
                <a:endParaRPr lang="en-US" altLang="ko-KR" sz="2100"/>
              </a:p>
              <a:p>
                <a:endParaRPr lang="en-US" altLang="ko-KR" sz="240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86"/>
                <a:ext cx="10871200" cy="5342965"/>
              </a:xfrm>
              <a:blipFill>
                <a:blip r:embed="rId3"/>
                <a:stretch>
                  <a:fillRect l="-785" t="-1596" r="-449" b="-4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1DA78EC1-5A10-375F-42D5-CD60D798FE06}"/>
              </a:ext>
            </a:extLst>
          </p:cNvPr>
          <p:cNvSpPr txBox="1">
            <a:spLocks/>
          </p:cNvSpPr>
          <p:nvPr/>
        </p:nvSpPr>
        <p:spPr>
          <a:xfrm>
            <a:off x="1484228" y="6642670"/>
            <a:ext cx="922354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>
                <a:solidFill>
                  <a:prstClr val="black">
                    <a:tint val="75000"/>
                  </a:prstClr>
                </a:solidFill>
              </a:rPr>
              <a:t>To Aggregate or Not to Aggregate: Selective Match Kernels for Image Search, Tolias et al., ICCV 2013</a:t>
            </a:r>
          </a:p>
        </p:txBody>
      </p:sp>
    </p:spTree>
    <p:extLst>
      <p:ext uri="{BB962C8B-B14F-4D97-AF65-F5344CB8AC3E}">
        <p14:creationId xmlns:p14="http://schemas.microsoft.com/office/powerpoint/2010/main" val="65982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Result – Efficient Matching with Local Descriptors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19</a:t>
            </a:fld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DB1570-8F93-C8C8-8B05-3070DF0E2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786"/>
            <a:ext cx="10515600" cy="5342965"/>
          </a:xfrm>
        </p:spPr>
        <p:txBody>
          <a:bodyPr>
            <a:normAutofit/>
          </a:bodyPr>
          <a:lstStyle/>
          <a:p>
            <a:r>
              <a:rPr lang="en-US" altLang="ko-KR" sz="2400"/>
              <a:t>FIRe highly outperforms global descriptor-based methods</a:t>
            </a:r>
          </a:p>
          <a:p>
            <a:r>
              <a:rPr lang="en-US" altLang="ko-KR" sz="2400"/>
              <a:t>Shows better efficiency compared to local feature (descriptor)-based methods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826EDB2-6280-47DF-6944-D80E54E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86" y="1959637"/>
            <a:ext cx="11358028" cy="45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4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6ABE65-B953-B33C-41FD-4486B91A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Review – Localizing</a:t>
            </a:r>
            <a:r>
              <a:rPr lang="ko-KR" altLang="en-US"/>
              <a:t> </a:t>
            </a:r>
            <a:r>
              <a:rPr lang="en-US" altLang="ko-KR"/>
              <a:t>Objects with Self-Supervised Transformers</a:t>
            </a:r>
            <a:br>
              <a:rPr lang="en-US" altLang="ko-KR"/>
            </a:br>
            <a:r>
              <a:rPr lang="en-US" altLang="ko-KR"/>
              <a:t>and no Labels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786558-36D6-44A1-D8D4-90ED82B7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000"/>
            <a:ext cx="11068050" cy="5160963"/>
          </a:xfrm>
        </p:spPr>
        <p:txBody>
          <a:bodyPr/>
          <a:lstStyle/>
          <a:p>
            <a:r>
              <a:rPr lang="en-US" altLang="ko-KR"/>
              <a:t>Goal : Localizing object without supervision in real-time (~60 fps)</a:t>
            </a:r>
            <a:endParaRPr lang="en-US" altLang="ko-KR" sz="2100"/>
          </a:p>
          <a:p>
            <a:r>
              <a:rPr lang="en-US" altLang="ko-KR" sz="2100"/>
              <a:t>Finding a representative seed that localizes the foreground object using self-supervised transformer</a:t>
            </a:r>
          </a:p>
          <a:p>
            <a:pPr lvl="1"/>
            <a:r>
              <a:rPr lang="en-US" altLang="ko-KR"/>
              <a:t>Foreground and background features are postiviely correlated to themselves </a:t>
            </a:r>
            <a:br>
              <a:rPr lang="en-US" altLang="ko-KR"/>
            </a:br>
            <a:r>
              <a:rPr lang="en-US" altLang="ko-KR"/>
              <a:t>and negatively correlated with othres</a:t>
            </a:r>
          </a:p>
          <a:p>
            <a:pPr lvl="1"/>
            <a:r>
              <a:rPr lang="en-US" altLang="ko-KR"/>
              <a:t>Foreground covers less are than the background</a:t>
            </a:r>
          </a:p>
          <a:p>
            <a:r>
              <a:rPr lang="en-US" altLang="ko-KR"/>
              <a:t>Find initial seed feature with least positive correlation with surrounding features (red point)</a:t>
            </a:r>
          </a:p>
          <a:p>
            <a:r>
              <a:rPr lang="en-US" altLang="ko-KR"/>
              <a:t>Expand the seed by finding positively correlated surrounding features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3F6726-39AE-B7EC-6EA9-CCBEEF11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8BC1-17DE-4C2B-A08D-D68C75CE588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BF51254-EED6-1A43-C8BB-8B7D9ED6A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4" y="4259795"/>
            <a:ext cx="11688806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3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Result – Performance v.s. Memory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20</a:t>
            </a:fld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DB1570-8F93-C8C8-8B05-3070DF0E2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786"/>
            <a:ext cx="10515600" cy="5342965"/>
          </a:xfrm>
        </p:spPr>
        <p:txBody>
          <a:bodyPr>
            <a:normAutofit/>
          </a:bodyPr>
          <a:lstStyle/>
          <a:p>
            <a:r>
              <a:rPr lang="en-US" altLang="ko-KR" sz="2400"/>
              <a:t>FIRe matches best performance of existing method (HOW) with reduced memory footprint by a factor of 4</a:t>
            </a:r>
          </a:p>
          <a:p>
            <a:r>
              <a:rPr lang="en-US" altLang="ko-KR" sz="2400"/>
              <a:t>Performance measured by varying number of features by 200 per image for matching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1CBB9CB-80BE-80A9-C97C-2637560C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20204"/>
            <a:ext cx="10073640" cy="4044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FBACE2-E028-7070-7E56-329976EA08E8}"/>
              </a:ext>
            </a:extLst>
          </p:cNvPr>
          <p:cNvSpPr txBox="1"/>
          <p:nvPr/>
        </p:nvSpPr>
        <p:spPr>
          <a:xfrm>
            <a:off x="1363980" y="645464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/>
              <a:t>Clusters per image</a:t>
            </a:r>
            <a:endParaRPr lang="ko-KR" altLang="en-US" dirty="0" err="1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3AF7B66-E877-5580-F74B-C720B04704BC}"/>
              </a:ext>
            </a:extLst>
          </p:cNvPr>
          <p:cNvCxnSpPr>
            <a:cxnSpLocks/>
          </p:cNvCxnSpPr>
          <p:nvPr/>
        </p:nvCxnSpPr>
        <p:spPr>
          <a:xfrm>
            <a:off x="1882140" y="3760438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3E6F2D5-074A-1D56-F254-9456F9B66ADB}"/>
              </a:ext>
            </a:extLst>
          </p:cNvPr>
          <p:cNvSpPr txBox="1"/>
          <p:nvPr/>
        </p:nvSpPr>
        <p:spPr>
          <a:xfrm>
            <a:off x="2038350" y="3352112"/>
            <a:ext cx="7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>
                <a:solidFill>
                  <a:srgbClr val="FF0000"/>
                </a:solidFill>
              </a:rPr>
              <a:t>x4</a:t>
            </a:r>
            <a:endParaRPr lang="ko-KR" altLang="en-US" sz="2400" b="1" dirty="0" err="1">
              <a:solidFill>
                <a:srgbClr val="FF0000"/>
              </a:solidFill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DE35E31-2449-83BB-9E2E-389491A463B8}"/>
              </a:ext>
            </a:extLst>
          </p:cNvPr>
          <p:cNvCxnSpPr>
            <a:cxnSpLocks/>
          </p:cNvCxnSpPr>
          <p:nvPr/>
        </p:nvCxnSpPr>
        <p:spPr>
          <a:xfrm>
            <a:off x="7200900" y="3966178"/>
            <a:ext cx="134112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6D1E193-BD72-B7E2-ECA4-FDA621CF81AB}"/>
              </a:ext>
            </a:extLst>
          </p:cNvPr>
          <p:cNvSpPr txBox="1"/>
          <p:nvPr/>
        </p:nvSpPr>
        <p:spPr>
          <a:xfrm>
            <a:off x="6751320" y="645464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/>
              <a:t>Clusters per image</a:t>
            </a:r>
            <a:endParaRPr lang="ko-KR" altLang="en-US" dirty="0" err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77FE32-E63C-A4A3-10DE-A56341C7108C}"/>
              </a:ext>
            </a:extLst>
          </p:cNvPr>
          <p:cNvSpPr txBox="1"/>
          <p:nvPr/>
        </p:nvSpPr>
        <p:spPr>
          <a:xfrm>
            <a:off x="7555230" y="3582945"/>
            <a:ext cx="63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>
                <a:solidFill>
                  <a:srgbClr val="FF0000"/>
                </a:solidFill>
              </a:rPr>
              <a:t>x4</a:t>
            </a:r>
            <a:endParaRPr lang="ko-KR" altLang="en-US" sz="24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64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Analysis – Loss Functions Ablation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86"/>
                <a:ext cx="10515600" cy="53429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/>
                  <a:t>Training with global descriptor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global</m:t>
                        </m:r>
                      </m:sub>
                    </m:sSub>
                  </m:oMath>
                </a14:m>
                <a:r>
                  <a:rPr lang="en-US" altLang="ko-KR" sz="2400"/>
                  <a:t> shows worse performance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86"/>
                <a:ext cx="10515600" cy="5342965"/>
              </a:xfrm>
              <a:blipFill>
                <a:blip r:embed="rId3"/>
                <a:stretch>
                  <a:fillRect l="-812" t="-13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479AE29C-AF1D-6B29-7308-FB7D30CFC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379" y="2348629"/>
            <a:ext cx="6992835" cy="40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82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Analysis – Importance of Orderedness of Super-Features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22</a:t>
            </a:fld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DB1570-8F93-C8C8-8B05-3070DF0E2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786"/>
            <a:ext cx="10515600" cy="5342965"/>
          </a:xfrm>
        </p:spPr>
        <p:txBody>
          <a:bodyPr>
            <a:normAutofit/>
          </a:bodyPr>
          <a:lstStyle/>
          <a:p>
            <a:r>
              <a:rPr lang="en-US" altLang="ko-KR" sz="2400"/>
              <a:t>Applying contrastive learning only on super-features with same template (i.e., ID) shows significant performance increase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1B81C12-5D94-3B5B-F260-5549A8FAC627}"/>
              </a:ext>
            </a:extLst>
          </p:cNvPr>
          <p:cNvGrpSpPr/>
          <p:nvPr/>
        </p:nvGrpSpPr>
        <p:grpSpPr>
          <a:xfrm>
            <a:off x="-99060" y="2493439"/>
            <a:ext cx="12291060" cy="3156068"/>
            <a:chOff x="-99060" y="2348659"/>
            <a:chExt cx="12291060" cy="3156068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E428966-62CA-6404-C825-FED650FC2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22993"/>
              <a:ext cx="12192000" cy="258173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B6919D-85E3-B6E7-C89C-DFE60663FA6D}"/>
                </a:ext>
              </a:extLst>
            </p:cNvPr>
            <p:cNvSpPr txBox="1"/>
            <p:nvPr/>
          </p:nvSpPr>
          <p:spPr>
            <a:xfrm>
              <a:off x="-99060" y="2623990"/>
              <a:ext cx="1036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1400"/>
                <a:t>Nearest neighbor</a:t>
              </a:r>
              <a:endParaRPr lang="ko-KR" altLang="en-US" sz="1400" dirty="0" err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76948F-1408-AA0D-A06D-15D608303E13}"/>
                </a:ext>
              </a:extLst>
            </p:cNvPr>
            <p:cNvSpPr txBox="1"/>
            <p:nvPr/>
          </p:nvSpPr>
          <p:spPr>
            <a:xfrm>
              <a:off x="6446520" y="2348659"/>
              <a:ext cx="4716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/>
                <a:t>Ratio of postivie image pair mathces</a:t>
              </a:r>
              <a:br>
                <a:rPr lang="en-US" altLang="ko-KR"/>
              </a:br>
              <a:r>
                <a:rPr lang="en-US" altLang="ko-KR"/>
                <a:t>during training</a:t>
              </a:r>
              <a:endParaRPr lang="ko-KR" altLang="en-US" dirty="0" err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10DAC-134A-F653-5F8F-CB4B624A1B3B}"/>
                </a:ext>
              </a:extLst>
            </p:cNvPr>
            <p:cNvSpPr txBox="1"/>
            <p:nvPr/>
          </p:nvSpPr>
          <p:spPr>
            <a:xfrm>
              <a:off x="1257300" y="2623990"/>
              <a:ext cx="1036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1400"/>
                <a:t>Same</a:t>
              </a:r>
            </a:p>
            <a:p>
              <a:pPr algn="ctr" latinLnBrk="0"/>
              <a:r>
                <a:rPr lang="en-US" altLang="ko-KR" sz="1400"/>
                <a:t>template</a:t>
              </a:r>
              <a:endParaRPr lang="ko-KR" altLang="en-US" sz="1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883146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Analysis – Consistent Feature Importance throughout Scale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23</a:t>
            </a:fld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DB1570-8F93-C8C8-8B05-3070DF0E2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786"/>
            <a:ext cx="10515600" cy="5342965"/>
          </a:xfrm>
        </p:spPr>
        <p:txBody>
          <a:bodyPr>
            <a:normAutofit/>
          </a:bodyPr>
          <a:lstStyle/>
          <a:p>
            <a:r>
              <a:rPr lang="en-US" altLang="ko-KR" sz="2400"/>
              <a:t>Matching with local features from various input scale (0.25~2.0)</a:t>
            </a:r>
          </a:p>
          <a:p>
            <a:r>
              <a:rPr lang="en-US" altLang="ko-KR" sz="2400"/>
              <a:t>Number of features and their importance are consistent throughout scale compared to existing local descriptor method (HOW)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427496B-2DAE-0D0C-FE7E-2F47C41B7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1972045"/>
            <a:ext cx="10756900" cy="263466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89F05B2-BE36-DD00-2722-DD44FFAE9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417" y="4606706"/>
            <a:ext cx="7249167" cy="22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38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Summary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24</a:t>
            </a:fld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DB1570-8F93-C8C8-8B05-3070DF0E2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786"/>
            <a:ext cx="10515600" cy="5342965"/>
          </a:xfrm>
        </p:spPr>
        <p:txBody>
          <a:bodyPr>
            <a:normAutofit/>
          </a:bodyPr>
          <a:lstStyle/>
          <a:p>
            <a:r>
              <a:rPr lang="en-US" altLang="ko-KR" sz="2400"/>
              <a:t>Motivation : Directly training and matching with local descriptors to reduce the redundancy</a:t>
            </a:r>
          </a:p>
          <a:p>
            <a:r>
              <a:rPr lang="en-US" altLang="ko-KR" sz="2400"/>
              <a:t>Method : Super-features to represent local descriptors</a:t>
            </a:r>
          </a:p>
          <a:p>
            <a:pPr lvl="1"/>
            <a:r>
              <a:rPr lang="en-US" altLang="ko-KR" sz="2100"/>
              <a:t>Allows contrastive learning on local descriptors</a:t>
            </a:r>
          </a:p>
          <a:p>
            <a:pPr lvl="1"/>
            <a:r>
              <a:rPr lang="en-US" altLang="ko-KR" sz="2100"/>
              <a:t>Higher performance with memory efficiency</a:t>
            </a:r>
          </a:p>
          <a:p>
            <a:endParaRPr lang="en-US" altLang="ko-KR" sz="2400"/>
          </a:p>
          <a:p>
            <a:r>
              <a:rPr lang="en-US" altLang="ko-KR" sz="2400"/>
              <a:t>Limitation : Requires 10% more time to process super-features compared to previous local descriptors</a:t>
            </a:r>
          </a:p>
          <a:p>
            <a:endParaRPr lang="en-US" altLang="ko-KR" sz="2400"/>
          </a:p>
        </p:txBody>
      </p:sp>
    </p:spTree>
    <p:extLst>
      <p:ext uri="{BB962C8B-B14F-4D97-AF65-F5344CB8AC3E}">
        <p14:creationId xmlns:p14="http://schemas.microsoft.com/office/powerpoint/2010/main" val="4025585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010EFC-3745-7EFD-503E-D52EE010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Appx. Margin Contrastive Loss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B16FB6C-3B3E-8D71-019E-873E5DF0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8BC1-17DE-4C2B-A08D-D68C75CE588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" name="내용 개체 틀 11">
            <a:extLst>
              <a:ext uri="{FF2B5EF4-FFF2-40B4-BE49-F238E27FC236}">
                <a16:creationId xmlns:a16="http://schemas.microsoft.com/office/drawing/2014/main" id="{51D95A4E-605D-930A-41FB-C3C00365A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47256" y="3129582"/>
            <a:ext cx="8497486" cy="24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바닥글 개체 틀 2">
            <a:extLst>
              <a:ext uri="{FF2B5EF4-FFF2-40B4-BE49-F238E27FC236}">
                <a16:creationId xmlns:a16="http://schemas.microsoft.com/office/drawing/2014/main" id="{815F3E0A-63EB-2A51-B390-4FC352979DFB}"/>
              </a:ext>
            </a:extLst>
          </p:cNvPr>
          <p:cNvSpPr txBox="1">
            <a:spLocks/>
          </p:cNvSpPr>
          <p:nvPr/>
        </p:nvSpPr>
        <p:spPr>
          <a:xfrm>
            <a:off x="1484228" y="6642670"/>
            <a:ext cx="922354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>
                <a:solidFill>
                  <a:prstClr val="black">
                    <a:tint val="75000"/>
                  </a:prstClr>
                </a:solidFill>
              </a:rPr>
              <a:t>https://qdrant.tech/articles/triplet-loss/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DD1781A-8F59-EAF4-403A-205BC0D291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838200"/>
                <a:ext cx="11353800" cy="53387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46" indent="-171446" algn="l" defTabSz="685783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514337" indent="-171446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857228" indent="-171446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200120" indent="-171446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543012" indent="-171446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885903" indent="-171446" algn="l" defTabSz="685783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7" indent="-171446" algn="l" defTabSz="685783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400"/>
                  <a:t>Margin on negative pairs guarantees well separated features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𝒩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altLang="ko-K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0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sub>
                                </m:sSub>
                              </m:sub>
                              <m:sup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ko-KR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p>
                                        <m:r>
                                          <a:rPr lang="en-US" altLang="ko-KR" sz="20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altLang="ko-KR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sz="2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altLang="ko-KR" sz="20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ko-KR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altLang="ko-KR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ko-KR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ko-KR" sz="230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ADD1781A-8F59-EAF4-403A-205BC0D29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38200"/>
                <a:ext cx="11353800" cy="5338763"/>
              </a:xfrm>
              <a:prstGeom prst="rect">
                <a:avLst/>
              </a:prstGeom>
              <a:blipFill>
                <a:blip r:embed="rId3"/>
                <a:stretch>
                  <a:fillRect l="-752" t="-16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109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6ABE65-B953-B33C-41FD-4486B91A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Appx. – Implicit Training of Local Descriptors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786558-36D6-44A1-D8D4-90ED82B7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1353800" cy="5338763"/>
          </a:xfrm>
        </p:spPr>
        <p:txBody>
          <a:bodyPr/>
          <a:lstStyle/>
          <a:p>
            <a:r>
              <a:rPr lang="en-US" altLang="ko-KR" sz="2400"/>
              <a:t>Local descriptors are </a:t>
            </a:r>
            <a:r>
              <a:rPr lang="en-US" altLang="ko-KR" sz="2400" b="1"/>
              <a:t>trained implicitly </a:t>
            </a:r>
            <a:r>
              <a:rPr lang="en-US" altLang="ko-KR" sz="2400"/>
              <a:t>by using their aggregate (i.e., global descriptor)</a:t>
            </a:r>
          </a:p>
          <a:p>
            <a:r>
              <a:rPr lang="en-US" altLang="ko-KR" sz="2300"/>
              <a:t>Attention mechanism is </a:t>
            </a:r>
            <a:r>
              <a:rPr lang="en-US" altLang="ko-KR" sz="2300" b="1"/>
              <a:t>not discriminative enough without direct supervision</a:t>
            </a:r>
          </a:p>
          <a:p>
            <a:pPr lvl="1"/>
            <a:r>
              <a:rPr lang="en-US" altLang="ko-KR" sz="2000"/>
              <a:t>Attentions are all trained with weak-supervision from classification / contrastive learning</a:t>
            </a:r>
          </a:p>
          <a:p>
            <a:r>
              <a:rPr lang="en-US" altLang="ko-KR" sz="2300"/>
              <a:t>Recent works use additional supervision, but still indirect or requires additional information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3F6726-39AE-B7EC-6EA9-CCBEEF11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8BC1-17DE-4C2B-A08D-D68C75CE588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바닥글 개체 틀 2">
            <a:extLst>
              <a:ext uri="{FF2B5EF4-FFF2-40B4-BE49-F238E27FC236}">
                <a16:creationId xmlns:a16="http://schemas.microsoft.com/office/drawing/2014/main" id="{BAD4D328-4DA1-C99B-4823-9A78300028A7}"/>
              </a:ext>
            </a:extLst>
          </p:cNvPr>
          <p:cNvSpPr txBox="1">
            <a:spLocks/>
          </p:cNvSpPr>
          <p:nvPr/>
        </p:nvSpPr>
        <p:spPr>
          <a:xfrm>
            <a:off x="1484228" y="6642670"/>
            <a:ext cx="922354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>
                <a:solidFill>
                  <a:prstClr val="black">
                    <a:tint val="75000"/>
                  </a:prstClr>
                </a:solidFill>
              </a:rPr>
              <a:t>Dense Contrastive Learning for Self-Supervised Visual Pre-Training, Wang et al., CVPR 2021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13C59D5-8A03-BDD2-403A-9CDA777F2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" y="2643093"/>
            <a:ext cx="4371400" cy="29347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A44812-8A11-5EA3-E389-013E3F01D1A3}"/>
              </a:ext>
            </a:extLst>
          </p:cNvPr>
          <p:cNvSpPr txBox="1"/>
          <p:nvPr/>
        </p:nvSpPr>
        <p:spPr>
          <a:xfrm>
            <a:off x="753140" y="5577847"/>
            <a:ext cx="413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latinLnBrk="0"/>
            <a:r>
              <a:rPr lang="en-US" altLang="ko-KR"/>
              <a:t>[Xie et al. 2021] use pixel-space consistency by augmenting input images</a:t>
            </a:r>
            <a:endParaRPr lang="ko-KR" altLang="en-US" dirty="0" err="1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8DBF44A-8C9F-0EA2-FF4A-358D6A880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016" y="3998731"/>
            <a:ext cx="3515216" cy="250542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7F67890-BF28-1BB0-04FE-C04431D63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02075"/>
            <a:ext cx="3703697" cy="17083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A0760D-848B-A54C-E02F-6A0B3DF63DC1}"/>
              </a:ext>
            </a:extLst>
          </p:cNvPr>
          <p:cNvSpPr txBox="1"/>
          <p:nvPr/>
        </p:nvSpPr>
        <p:spPr>
          <a:xfrm>
            <a:off x="9421232" y="4013669"/>
            <a:ext cx="2717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latinLnBrk="0"/>
            <a:r>
              <a:rPr lang="en-US" altLang="ko-KR"/>
              <a:t>[Wang et al. 2021] use dense contrastive learning with local features and</a:t>
            </a:r>
            <a:br>
              <a:rPr lang="en-US" altLang="ko-KR"/>
            </a:br>
            <a:r>
              <a:rPr lang="en-US" altLang="ko-KR"/>
              <a:t>multi-view consistency for detection &amp; segmetation</a:t>
            </a:r>
            <a:endParaRPr lang="ko-KR" altLang="en-US" dirty="0" err="1"/>
          </a:p>
        </p:txBody>
      </p:sp>
      <p:sp>
        <p:nvSpPr>
          <p:cNvPr id="19" name="바닥글 개체 틀 2">
            <a:extLst>
              <a:ext uri="{FF2B5EF4-FFF2-40B4-BE49-F238E27FC236}">
                <a16:creationId xmlns:a16="http://schemas.microsoft.com/office/drawing/2014/main" id="{C28E5C1B-53F2-D7E0-E9C6-22267A1EF313}"/>
              </a:ext>
            </a:extLst>
          </p:cNvPr>
          <p:cNvSpPr txBox="1">
            <a:spLocks/>
          </p:cNvSpPr>
          <p:nvPr/>
        </p:nvSpPr>
        <p:spPr>
          <a:xfrm>
            <a:off x="1484228" y="6487733"/>
            <a:ext cx="922354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>
                <a:solidFill>
                  <a:prstClr val="black">
                    <a:tint val="75000"/>
                  </a:prstClr>
                </a:solidFill>
              </a:rPr>
              <a:t>Propagate Yourself: Exploring Pixel-Level Consistency for Unsupervised Visual Representation Learning, Xie et al., CVPR 2021</a:t>
            </a:r>
          </a:p>
        </p:txBody>
      </p:sp>
    </p:spTree>
    <p:extLst>
      <p:ext uri="{BB962C8B-B14F-4D97-AF65-F5344CB8AC3E}">
        <p14:creationId xmlns:p14="http://schemas.microsoft.com/office/powerpoint/2010/main" val="368274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6ABE65-B953-B33C-41FD-4486B91A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Background - Training CNN-based Image Retrieval Framework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786558-36D6-44A1-D8D4-90ED82B7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1068050" cy="5338763"/>
          </a:xfrm>
        </p:spPr>
        <p:txBody>
          <a:bodyPr/>
          <a:lstStyle/>
          <a:p>
            <a:r>
              <a:rPr lang="en-US" altLang="ko-KR" sz="2400"/>
              <a:t>Local descriptors are trained implicitly by using their aggregate (i.e., global descriptor)</a:t>
            </a:r>
          </a:p>
          <a:p>
            <a:r>
              <a:rPr lang="en-US" altLang="ko-KR" sz="2300"/>
              <a:t>Attention mechanism is not discriminative enough without any supervision</a:t>
            </a:r>
          </a:p>
          <a:p>
            <a:pPr lvl="1"/>
            <a:r>
              <a:rPr lang="en-US" altLang="ko-KR" sz="2000"/>
              <a:t>Attentions are all trained with weak-supervision from classification / contrastive learning</a:t>
            </a:r>
          </a:p>
          <a:p>
            <a:r>
              <a:rPr lang="en-US" altLang="ko-KR" sz="2400"/>
              <a:t>Training directly with local descriptor is exhaustive</a:t>
            </a:r>
          </a:p>
          <a:p>
            <a:pPr lvl="1"/>
            <a:r>
              <a:rPr lang="en-US" altLang="ko-KR" sz="2100"/>
              <a:t>Thousands</a:t>
            </a:r>
            <a:r>
              <a:rPr lang="ko-KR" altLang="en-US" sz="2100"/>
              <a:t> </a:t>
            </a:r>
            <a:r>
              <a:rPr lang="en-US" altLang="ko-KR" sz="2100"/>
              <a:t>of</a:t>
            </a:r>
            <a:r>
              <a:rPr lang="ko-KR" altLang="en-US" sz="2100"/>
              <a:t> </a:t>
            </a:r>
            <a:r>
              <a:rPr lang="en-US" altLang="ko-KR" sz="2100"/>
              <a:t>local</a:t>
            </a:r>
            <a:r>
              <a:rPr lang="ko-KR" altLang="en-US" sz="2100"/>
              <a:t> </a:t>
            </a:r>
            <a:r>
              <a:rPr lang="en-US" altLang="ko-KR" sz="2100"/>
              <a:t>features,</a:t>
            </a:r>
            <a:r>
              <a:rPr lang="ko-KR" altLang="en-US" sz="2100"/>
              <a:t> </a:t>
            </a:r>
            <a:r>
              <a:rPr lang="en-US" altLang="ko-KR" sz="2100"/>
              <a:t>but</a:t>
            </a:r>
            <a:r>
              <a:rPr lang="ko-KR" altLang="en-US" sz="2100"/>
              <a:t> </a:t>
            </a:r>
            <a:r>
              <a:rPr lang="en-US" altLang="ko-KR" sz="2100"/>
              <a:t>only</a:t>
            </a:r>
            <a:r>
              <a:rPr lang="ko-KR" altLang="en-US" sz="2100"/>
              <a:t> </a:t>
            </a:r>
            <a:r>
              <a:rPr lang="en-US" altLang="ko-KR" sz="2100"/>
              <a:t>portion</a:t>
            </a:r>
            <a:r>
              <a:rPr lang="ko-KR" altLang="en-US" sz="2100"/>
              <a:t> </a:t>
            </a:r>
            <a:r>
              <a:rPr lang="en-US" altLang="ko-KR" sz="2100"/>
              <a:t>of</a:t>
            </a:r>
            <a:r>
              <a:rPr lang="ko-KR" altLang="en-US" sz="2100"/>
              <a:t> </a:t>
            </a:r>
            <a:r>
              <a:rPr lang="en-US" altLang="ko-KR" sz="2100"/>
              <a:t>them</a:t>
            </a:r>
            <a:r>
              <a:rPr lang="ko-KR" altLang="en-US" sz="2100"/>
              <a:t> </a:t>
            </a:r>
            <a:r>
              <a:rPr lang="en-US" altLang="ko-KR" sz="2100"/>
              <a:t>are</a:t>
            </a:r>
            <a:r>
              <a:rPr lang="ko-KR" altLang="en-US" sz="2100"/>
              <a:t> </a:t>
            </a:r>
            <a:r>
              <a:rPr lang="en-US" altLang="ko-KR" sz="2100"/>
              <a:t>used</a:t>
            </a:r>
            <a:r>
              <a:rPr lang="ko-KR" altLang="en-US" sz="2100"/>
              <a:t> </a:t>
            </a:r>
            <a:r>
              <a:rPr lang="en-US" altLang="ko-KR" sz="2100"/>
              <a:t>for</a:t>
            </a:r>
            <a:r>
              <a:rPr lang="ko-KR" altLang="en-US" sz="2100"/>
              <a:t> </a:t>
            </a:r>
            <a:r>
              <a:rPr lang="en-US" altLang="ko-KR" sz="2100"/>
              <a:t>matching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3F6726-39AE-B7EC-6EA9-CCBEEF11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8BC1-17DE-4C2B-A08D-D68C75CE588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바닥글 개체 틀 2">
            <a:extLst>
              <a:ext uri="{FF2B5EF4-FFF2-40B4-BE49-F238E27FC236}">
                <a16:creationId xmlns:a16="http://schemas.microsoft.com/office/drawing/2014/main" id="{BAD4D328-4DA1-C99B-4823-9A78300028A7}"/>
              </a:ext>
            </a:extLst>
          </p:cNvPr>
          <p:cNvSpPr txBox="1">
            <a:spLocks/>
          </p:cNvSpPr>
          <p:nvPr/>
        </p:nvSpPr>
        <p:spPr>
          <a:xfrm>
            <a:off x="1484228" y="6642670"/>
            <a:ext cx="922354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>
                <a:solidFill>
                  <a:prstClr val="black">
                    <a:tint val="75000"/>
                  </a:prstClr>
                </a:solidFill>
              </a:rPr>
              <a:t>Large-Scale Image Retrieval with Attentive Deep Local Features, Noh et al., ICCV 2017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5488A06-0F29-F425-41D4-84B7134A121E}"/>
              </a:ext>
            </a:extLst>
          </p:cNvPr>
          <p:cNvGrpSpPr/>
          <p:nvPr/>
        </p:nvGrpSpPr>
        <p:grpSpPr>
          <a:xfrm>
            <a:off x="2046849" y="3124337"/>
            <a:ext cx="8098302" cy="3514609"/>
            <a:chOff x="78446" y="2561155"/>
            <a:chExt cx="9287804" cy="403084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A26AE08-3D3A-C894-DC4C-9844CA339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6241" y="2561155"/>
              <a:ext cx="6440009" cy="4030845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26DB303-0803-CC45-05DC-B34D3AB72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52"/>
            <a:stretch/>
          </p:blipFill>
          <p:spPr>
            <a:xfrm>
              <a:off x="78446" y="2645589"/>
              <a:ext cx="2740561" cy="39383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18DD1B-331F-8855-CABF-05211A4040E0}"/>
                </a:ext>
              </a:extLst>
            </p:cNvPr>
            <p:cNvSpPr txBox="1"/>
            <p:nvPr/>
          </p:nvSpPr>
          <p:spPr>
            <a:xfrm>
              <a:off x="1448726" y="2698750"/>
              <a:ext cx="1370281" cy="49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latinLnBrk="0"/>
              <a:r>
                <a:rPr lang="en-US" altLang="ko-KR" sz="1100"/>
                <a:t>Global descriptor for training</a:t>
              </a:r>
              <a:endParaRPr lang="ko-KR" altLang="en-US" sz="1100" dirty="0" err="1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47D8877-82DB-A0B6-0F0D-4CA16D72D3D3}"/>
              </a:ext>
            </a:extLst>
          </p:cNvPr>
          <p:cNvSpPr txBox="1"/>
          <p:nvPr/>
        </p:nvSpPr>
        <p:spPr>
          <a:xfrm>
            <a:off x="5946735" y="3999960"/>
            <a:ext cx="1194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latinLnBrk="0"/>
            <a:r>
              <a:rPr lang="en-US" altLang="ko-KR" sz="1100"/>
              <a:t>Top-K </a:t>
            </a:r>
            <a:br>
              <a:rPr lang="en-US" altLang="ko-KR" sz="1100"/>
            </a:br>
            <a:r>
              <a:rPr lang="en-US" altLang="ko-KR" sz="1100"/>
              <a:t>features</a:t>
            </a:r>
            <a:endParaRPr lang="ko-KR" altLang="en-US" sz="1100" dirty="0" err="1"/>
          </a:p>
        </p:txBody>
      </p:sp>
    </p:spTree>
    <p:extLst>
      <p:ext uri="{BB962C8B-B14F-4D97-AF65-F5344CB8AC3E}">
        <p14:creationId xmlns:p14="http://schemas.microsoft.com/office/powerpoint/2010/main" val="3713143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Test Protocal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DB1570-8F93-C8C8-8B05-3070DF0E2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786"/>
            <a:ext cx="10871200" cy="5342965"/>
          </a:xfrm>
        </p:spPr>
        <p:txBody>
          <a:bodyPr>
            <a:normAutofit/>
          </a:bodyPr>
          <a:lstStyle/>
          <a:p>
            <a:r>
              <a:rPr lang="en-US" altLang="ko-KR" sz="2400"/>
              <a:t>Refine step T=6, # of Super-fetaures  N=256</a:t>
            </a:r>
          </a:p>
          <a:p>
            <a:endParaRPr lang="en-US" altLang="ko-KR" sz="2400"/>
          </a:p>
          <a:p>
            <a:r>
              <a:rPr lang="en-US" altLang="ko-KR" sz="2400"/>
              <a:t>Following matching protocals from previous local descriptor matching works</a:t>
            </a:r>
          </a:p>
          <a:p>
            <a:pPr lvl="1"/>
            <a:r>
              <a:rPr lang="en-US" altLang="ko-KR" sz="2100"/>
              <a:t>Gather super-features from multi-scale image inputs (0.25, 0.35, 0.5, 0.71, 1.0, 1.41, 2.0)</a:t>
            </a:r>
          </a:p>
          <a:p>
            <a:pPr lvl="1"/>
            <a:r>
              <a:rPr lang="en-US" altLang="ko-KR" sz="2100"/>
              <a:t>Select top-1000 super-features</a:t>
            </a:r>
          </a:p>
          <a:p>
            <a:pPr lvl="1"/>
            <a:r>
              <a:rPr lang="en-US" altLang="ko-KR" sz="2100"/>
              <a:t>Apply local descriptor matching algorithms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990E97FE-509E-0C8E-9F18-688285F5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1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How to Find Positive /Negative Pairs with Super-Features?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86"/>
                <a:ext cx="10725150" cy="53429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/>
                  <a:t>Set of super-features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2400"/>
                  <a:t> from two positive images</a:t>
                </a:r>
              </a:p>
              <a:p>
                <a:r>
                  <a:rPr lang="en-US" altLang="ko-KR" sz="2400"/>
                  <a:t>Three rules for matching super-features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1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sz="21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2100"/>
                  <a:t> are nearest neighbors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sz="21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2100"/>
                  <a:t> are from the same template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sz="21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2100"/>
                  <a:t> should pass Lowe’s 1</a:t>
                </a:r>
                <a:r>
                  <a:rPr lang="en-US" altLang="ko-KR" sz="2100" baseline="30000"/>
                  <a:t>st</a:t>
                </a:r>
                <a:r>
                  <a:rPr lang="en-US" altLang="ko-KR" sz="2100"/>
                  <a:t>-to-2</a:t>
                </a:r>
                <a:r>
                  <a:rPr lang="en-US" altLang="ko-KR" sz="2100" baseline="30000"/>
                  <a:t>nd</a:t>
                </a:r>
                <a:r>
                  <a:rPr lang="en-US" altLang="ko-KR" sz="2100"/>
                  <a:t> neighbor ratio test</a:t>
                </a:r>
              </a:p>
              <a:p>
                <a:pPr lvl="2"/>
                <a:r>
                  <a:rPr lang="en-US" altLang="ko-KR" sz="1800"/>
                  <a:t>Ensure </a:t>
                </a:r>
                <a14:m>
                  <m:oMath xmlns:m="http://schemas.openxmlformats.org/officeDocument/2006/math">
                    <m:r>
                      <a:rPr lang="en-US" altLang="ko-KR" sz="18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sz="1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1800"/>
                  <a:t> are sufficiently close compared to other pairs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/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800"/>
                  <a:t> </a:t>
                </a:r>
                <a14:m>
                  <m:oMath xmlns:m="http://schemas.openxmlformats.org/officeDocument/2006/math"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ko-KR" sz="1800"/>
                  <a:t>, </a:t>
                </a:r>
                <a:br>
                  <a:rPr lang="en-US" altLang="ko-KR" sz="1800"/>
                </a:br>
                <a:r>
                  <a:rPr lang="en-US" altLang="ko-KR" sz="180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altLang="ko-KR" sz="1800"/>
                  <a:t> is the nearest neighbor from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sz="1800"/>
                  <a:t>’ and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altLang="ko-KR" sz="1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ko-KR" sz="2100"/>
              </a:p>
              <a:p>
                <a:r>
                  <a:rPr lang="en-US" altLang="ko-KR" sz="2400"/>
                  <a:t>Matched super-features : Positive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altLang="ko-KR" sz="2400"/>
              </a:p>
              <a:p>
                <a:r>
                  <a:rPr lang="en-US" altLang="ko-KR" sz="2400"/>
                  <a:t>Super-features from other images : Negative pairs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endParaRPr lang="en-US" altLang="ko-KR" sz="2400" b="0"/>
              </a:p>
              <a:p>
                <a:r>
                  <a:rPr lang="en-US" altLang="ko-KR" sz="2400"/>
                  <a:t>Constrastive loss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super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</m:sub>
                              <m:sup/>
                              <m:e/>
                            </m:nary>
                          </m:e>
                        </m:d>
                      </m:e>
                    </m:nary>
                  </m:oMath>
                </a14:m>
                <a:endParaRPr lang="en-US" altLang="ko-KR" sz="240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86"/>
                <a:ext cx="10725150" cy="5342965"/>
              </a:xfrm>
              <a:blipFill>
                <a:blip r:embed="rId3"/>
                <a:stretch>
                  <a:fillRect l="-796" t="-15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85AC1AA9-987C-1A80-7F97-366C973718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62"/>
          <a:stretch/>
        </p:blipFill>
        <p:spPr>
          <a:xfrm>
            <a:off x="7642138" y="1653932"/>
            <a:ext cx="4381972" cy="31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8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CE3664A4-C3E8-E13E-F103-4E648F17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965102"/>
            <a:ext cx="12192000" cy="434283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56ABE65-B953-B33C-41FD-4486B91A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Background – CNN-based Image Retrieval Framework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786558-36D6-44A1-D8D4-90ED82B7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1068050" cy="5338763"/>
          </a:xfrm>
        </p:spPr>
        <p:txBody>
          <a:bodyPr/>
          <a:lstStyle/>
          <a:p>
            <a:r>
              <a:rPr lang="en-US" altLang="ko-KR" sz="2400"/>
              <a:t>Global descriptors are earned by pooling local CNN features</a:t>
            </a:r>
          </a:p>
          <a:p>
            <a:r>
              <a:rPr lang="en-US" altLang="ko-KR" sz="2400"/>
              <a:t>Global descriptors trained with metric learning</a:t>
            </a:r>
            <a:endParaRPr lang="en-US" altLang="ko-KR" sz="210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3F6726-39AE-B7EC-6EA9-CCBEEF11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8BC1-17DE-4C2B-A08D-D68C75CE58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바닥글 개체 틀 2">
            <a:extLst>
              <a:ext uri="{FF2B5EF4-FFF2-40B4-BE49-F238E27FC236}">
                <a16:creationId xmlns:a16="http://schemas.microsoft.com/office/drawing/2014/main" id="{BAD4D328-4DA1-C99B-4823-9A78300028A7}"/>
              </a:ext>
            </a:extLst>
          </p:cNvPr>
          <p:cNvSpPr txBox="1">
            <a:spLocks/>
          </p:cNvSpPr>
          <p:nvPr/>
        </p:nvSpPr>
        <p:spPr>
          <a:xfrm>
            <a:off x="1484228" y="6642670"/>
            <a:ext cx="922354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>
                <a:solidFill>
                  <a:prstClr val="black">
                    <a:tint val="75000"/>
                  </a:prstClr>
                </a:solidFill>
              </a:rPr>
              <a:t>Fine-tuning CNN Image Retrieval with No Human Annotation, Radenovi et al., TPAMI 2018</a:t>
            </a:r>
          </a:p>
        </p:txBody>
      </p:sp>
    </p:spTree>
    <p:extLst>
      <p:ext uri="{BB962C8B-B14F-4D97-AF65-F5344CB8AC3E}">
        <p14:creationId xmlns:p14="http://schemas.microsoft.com/office/powerpoint/2010/main" val="1252001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How to Find Positive / Negative Pairs with Super-Features?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86"/>
                <a:ext cx="10725150" cy="53429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/>
                  <a:t>Set of super-features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2400"/>
                  <a:t> from two positive images,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400"/>
                  <a:t> is a super-feature from i-th template</a:t>
                </a:r>
              </a:p>
              <a:p>
                <a:r>
                  <a:rPr lang="en-US" altLang="ko-KR" sz="2400"/>
                  <a:t>Two rules for matching super-features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100"/>
                  <a:t> 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sz="2100"/>
                  <a:t> are </a:t>
                </a:r>
                <a:r>
                  <a:rPr lang="en-US" altLang="ko-KR" sz="2100" b="1"/>
                  <a:t>nearest neighbors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10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sz="2100"/>
                  <a:t> should pass </a:t>
                </a:r>
                <a:r>
                  <a:rPr lang="en-US" altLang="ko-KR" sz="2100" b="1"/>
                  <a:t>Lowe’s 1</a:t>
                </a:r>
                <a:r>
                  <a:rPr lang="en-US" altLang="ko-KR" sz="2100" b="1" baseline="30000"/>
                  <a:t>st</a:t>
                </a:r>
                <a:r>
                  <a:rPr lang="en-US" altLang="ko-KR" sz="2100" b="1"/>
                  <a:t>-to-2</a:t>
                </a:r>
                <a:r>
                  <a:rPr lang="en-US" altLang="ko-KR" sz="2100" b="1" baseline="30000"/>
                  <a:t>nd</a:t>
                </a:r>
                <a:r>
                  <a:rPr lang="en-US" altLang="ko-KR" sz="2100" b="1"/>
                  <a:t> neighbor ratio test</a:t>
                </a:r>
              </a:p>
              <a:p>
                <a:pPr lvl="2"/>
                <a:r>
                  <a:rPr lang="en-US" altLang="ko-KR" sz="1800"/>
                  <a:t>Ensure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80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sz="1800"/>
                  <a:t> are sufficiently close compared to other pairs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/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800"/>
                  <a:t> </a:t>
                </a:r>
                <a14:m>
                  <m:oMath xmlns:m="http://schemas.openxmlformats.org/officeDocument/2006/math"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ko-KR" sz="1800"/>
                  <a:t>,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ko-KR" sz="1800"/>
                  <a:t> &lt; 1</a:t>
                </a:r>
                <a:br>
                  <a:rPr lang="en-US" altLang="ko-KR" sz="1800"/>
                </a:br>
                <a:r>
                  <a:rPr lang="en-US" altLang="ko-KR" sz="180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altLang="ko-KR" sz="1800"/>
                  <a:t> is the nearest neighbor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sz="1800"/>
                  <a:t> and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altLang="ko-KR" sz="18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sz="2100"/>
                  <a:t> </a:t>
                </a:r>
                <a:br>
                  <a:rPr lang="en-US" altLang="ko-KR" sz="2100"/>
                </a:br>
                <a:r>
                  <a:rPr lang="en-US" altLang="ko-KR" sz="1600"/>
                  <a:t>dist. between nearest neighbor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altLang="ko-KR" sz="1600"/>
                  <a:t> dist. Between 2</a:t>
                </a:r>
                <a:r>
                  <a:rPr lang="en-US" altLang="ko-KR" sz="1600" baseline="30000"/>
                  <a:t>nd</a:t>
                </a:r>
                <a:r>
                  <a:rPr lang="en-US" altLang="ko-KR" sz="1600"/>
                  <a:t> nearest neighbor</a:t>
                </a:r>
                <a:endParaRPr lang="en-US" altLang="ko-KR" sz="2100"/>
              </a:p>
              <a:p>
                <a:r>
                  <a:rPr lang="en-US" altLang="ko-KR" sz="2400"/>
                  <a:t>Matched super-features : Positive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altLang="ko-KR" sz="2400"/>
              </a:p>
              <a:p>
                <a:endParaRPr lang="en-US" altLang="ko-KR" sz="2400"/>
              </a:p>
              <a:p>
                <a:r>
                  <a:rPr lang="en-US" altLang="ko-KR" sz="2400"/>
                  <a:t>Super-features from other images and i-th template : Negative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sz="2400" b="0"/>
              </a:p>
              <a:p>
                <a:r>
                  <a:rPr lang="en-US" altLang="ko-KR" sz="2400"/>
                  <a:t>Constrastive loss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super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𝒩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sub>
                                </m:sSub>
                              </m:sub>
                              <m:sup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altLang="ko-KR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sz="24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altLang="ko-KR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ko-K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ko-KR" sz="240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86"/>
                <a:ext cx="10725150" cy="5342965"/>
              </a:xfrm>
              <a:blipFill>
                <a:blip r:embed="rId3"/>
                <a:stretch>
                  <a:fillRect l="-796" t="-15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85AC1AA9-987C-1A80-7F97-366C973718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62"/>
          <a:stretch/>
        </p:blipFill>
        <p:spPr>
          <a:xfrm>
            <a:off x="7772400" y="1247532"/>
            <a:ext cx="4337050" cy="3149216"/>
          </a:xfrm>
          <a:prstGeom prst="rect">
            <a:avLst/>
          </a:prstGeom>
        </p:spPr>
      </p:pic>
      <p:sp>
        <p:nvSpPr>
          <p:cNvPr id="7" name="오른쪽 중괄호 6">
            <a:extLst>
              <a:ext uri="{FF2B5EF4-FFF2-40B4-BE49-F238E27FC236}">
                <a16:creationId xmlns:a16="http://schemas.microsoft.com/office/drawing/2014/main" id="{DB734E1B-E609-3CCE-CCA9-F24FD70070D9}"/>
              </a:ext>
            </a:extLst>
          </p:cNvPr>
          <p:cNvSpPr/>
          <p:nvPr/>
        </p:nvSpPr>
        <p:spPr>
          <a:xfrm rot="5400000">
            <a:off x="6397625" y="5014307"/>
            <a:ext cx="190500" cy="1289050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중괄호 7">
            <a:extLst>
              <a:ext uri="{FF2B5EF4-FFF2-40B4-BE49-F238E27FC236}">
                <a16:creationId xmlns:a16="http://schemas.microsoft.com/office/drawing/2014/main" id="{4CD71883-3D09-408D-38C6-DE3F81F9A95B}"/>
              </a:ext>
            </a:extLst>
          </p:cNvPr>
          <p:cNvSpPr/>
          <p:nvPr/>
        </p:nvSpPr>
        <p:spPr>
          <a:xfrm rot="5400000">
            <a:off x="8985885" y="4167217"/>
            <a:ext cx="190500" cy="298323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0752C-13B9-3DEC-0670-F98B8F3EA13D}"/>
              </a:ext>
            </a:extLst>
          </p:cNvPr>
          <p:cNvSpPr txBox="1"/>
          <p:nvPr/>
        </p:nvSpPr>
        <p:spPr>
          <a:xfrm>
            <a:off x="8246110" y="5703535"/>
            <a:ext cx="167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>
                <a:solidFill>
                  <a:srgbClr val="FF0000"/>
                </a:solidFill>
              </a:rPr>
              <a:t>Negative pairs</a:t>
            </a:r>
            <a:endParaRPr lang="ko-KR" altLang="en-US" dirty="0" err="1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C32169-2432-5830-8351-583479738D9F}"/>
              </a:ext>
            </a:extLst>
          </p:cNvPr>
          <p:cNvSpPr txBox="1"/>
          <p:nvPr/>
        </p:nvSpPr>
        <p:spPr>
          <a:xfrm>
            <a:off x="5657850" y="5703535"/>
            <a:ext cx="167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>
                <a:solidFill>
                  <a:schemeClr val="accent1"/>
                </a:solidFill>
              </a:rPr>
              <a:t>Positive pairs</a:t>
            </a:r>
            <a:endParaRPr lang="ko-KR" altLang="en-US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3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6ABE65-B953-B33C-41FD-4486B91A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Background – CNN-based Image Retrieval Framework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786558-36D6-44A1-D8D4-90ED82B7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1068050" cy="5338763"/>
          </a:xfrm>
        </p:spPr>
        <p:txBody>
          <a:bodyPr/>
          <a:lstStyle/>
          <a:p>
            <a:r>
              <a:rPr lang="en-US" altLang="ko-KR" sz="2400"/>
              <a:t>Local descriptors can be achieved by retrieving important CNN features</a:t>
            </a:r>
          </a:p>
          <a:p>
            <a:r>
              <a:rPr lang="en-US" altLang="ko-KR" sz="2400"/>
              <a:t>Attention mechanism is used to score local descriptors</a:t>
            </a:r>
          </a:p>
          <a:p>
            <a:r>
              <a:rPr lang="en-US" altLang="ko-KR" sz="2400"/>
              <a:t>Trained with weighted sum of local descriptors based on attention</a:t>
            </a:r>
          </a:p>
          <a:p>
            <a:r>
              <a:rPr lang="en-US" altLang="ko-KR" sz="2400"/>
              <a:t>Attention and local descriptos are </a:t>
            </a:r>
            <a:r>
              <a:rPr lang="en-US" altLang="ko-KR" sz="2400" b="1"/>
              <a:t>weakly-supervised</a:t>
            </a:r>
            <a:r>
              <a:rPr lang="en-US" altLang="ko-KR" sz="2400"/>
              <a:t> by training on global descriptors</a:t>
            </a:r>
            <a:endParaRPr lang="en-US" altLang="ko-KR" sz="210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3F6726-39AE-B7EC-6EA9-CCBEEF11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8BC1-17DE-4C2B-A08D-D68C75CE588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1718CDD-E0FF-2772-4270-560BDC30E855}"/>
              </a:ext>
            </a:extLst>
          </p:cNvPr>
          <p:cNvGrpSpPr/>
          <p:nvPr/>
        </p:nvGrpSpPr>
        <p:grpSpPr>
          <a:xfrm>
            <a:off x="1018334" y="2793326"/>
            <a:ext cx="8098302" cy="3514609"/>
            <a:chOff x="78446" y="2561155"/>
            <a:chExt cx="9287804" cy="4030845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B14CCBA0-E34A-346E-46D2-314AD851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6241" y="2561155"/>
              <a:ext cx="6440009" cy="4030845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D59205A8-5043-AE9F-5B13-911E15D78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52"/>
            <a:stretch/>
          </p:blipFill>
          <p:spPr>
            <a:xfrm>
              <a:off x="78446" y="2645589"/>
              <a:ext cx="2740561" cy="393838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02F920-0796-0BDC-685A-68A9283FE60A}"/>
                </a:ext>
              </a:extLst>
            </p:cNvPr>
            <p:cNvSpPr txBox="1"/>
            <p:nvPr/>
          </p:nvSpPr>
          <p:spPr>
            <a:xfrm>
              <a:off x="1448727" y="2601881"/>
              <a:ext cx="1370281" cy="688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latinLnBrk="0"/>
              <a:r>
                <a:rPr lang="en-US" altLang="ko-KR" sz="1100"/>
                <a:t>Global descriptor for training via </a:t>
              </a:r>
            </a:p>
            <a:p>
              <a:pPr algn="l" latinLnBrk="0"/>
              <a:r>
                <a:rPr lang="en-US" altLang="ko-KR" sz="1100" b="1"/>
                <a:t>classification</a:t>
              </a:r>
              <a:endParaRPr lang="ko-KR" altLang="en-US" sz="1100" b="1" dirty="0" err="1"/>
            </a:p>
          </p:txBody>
        </p:sp>
      </p:grpSp>
      <p:sp>
        <p:nvSpPr>
          <p:cNvPr id="19" name="바닥글 개체 틀 2">
            <a:extLst>
              <a:ext uri="{FF2B5EF4-FFF2-40B4-BE49-F238E27FC236}">
                <a16:creationId xmlns:a16="http://schemas.microsoft.com/office/drawing/2014/main" id="{4D7CA243-A698-545A-10BB-F9B53DE97562}"/>
              </a:ext>
            </a:extLst>
          </p:cNvPr>
          <p:cNvSpPr txBox="1">
            <a:spLocks/>
          </p:cNvSpPr>
          <p:nvPr/>
        </p:nvSpPr>
        <p:spPr>
          <a:xfrm>
            <a:off x="1484228" y="6642670"/>
            <a:ext cx="922354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>
                <a:solidFill>
                  <a:prstClr val="black">
                    <a:tint val="75000"/>
                  </a:prstClr>
                </a:solidFill>
              </a:rPr>
              <a:t>Large-Scale Image Retrieval with Attentive Deep Local Features, Noh et al., ICCV 2017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EF09E5C2-99A6-AA95-BDAB-2C05B4EEC2EE}"/>
              </a:ext>
            </a:extLst>
          </p:cNvPr>
          <p:cNvGrpSpPr/>
          <p:nvPr/>
        </p:nvGrpSpPr>
        <p:grpSpPr>
          <a:xfrm>
            <a:off x="9174056" y="2866946"/>
            <a:ext cx="2605788" cy="3734975"/>
            <a:chOff x="5478936" y="3425340"/>
            <a:chExt cx="2425728" cy="3476888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8E43371C-C86C-43E4-B3DD-997346623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9946"/>
            <a:stretch/>
          </p:blipFill>
          <p:spPr>
            <a:xfrm>
              <a:off x="5478936" y="3425340"/>
              <a:ext cx="1234129" cy="3432661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23B0E9DF-8D04-F7F3-2411-22B09F931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9613"/>
            <a:stretch/>
          </p:blipFill>
          <p:spPr>
            <a:xfrm>
              <a:off x="6713065" y="3425340"/>
              <a:ext cx="1191599" cy="3476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711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6ABE65-B953-B33C-41FD-4486B91A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Background – CNN-based Image Retrieval Framework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786558-36D6-44A1-D8D4-90ED82B7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1068050" cy="5338763"/>
          </a:xfrm>
        </p:spPr>
        <p:txBody>
          <a:bodyPr/>
          <a:lstStyle/>
          <a:p>
            <a:r>
              <a:rPr lang="en-US" altLang="ko-KR" sz="2400"/>
              <a:t>Local descriptors can be achieved by retrieving important CNN features</a:t>
            </a:r>
          </a:p>
          <a:p>
            <a:r>
              <a:rPr lang="en-US" altLang="ko-KR" sz="2400"/>
              <a:t>Attention mechanism is used to score local descriptors</a:t>
            </a:r>
          </a:p>
          <a:p>
            <a:r>
              <a:rPr lang="en-US" altLang="ko-KR" sz="2400"/>
              <a:t>Trained with weighted sum of local descriptors based on attention</a:t>
            </a:r>
          </a:p>
          <a:p>
            <a:r>
              <a:rPr lang="en-US" altLang="ko-KR" sz="2400"/>
              <a:t>Attention and local descriptos are </a:t>
            </a:r>
            <a:r>
              <a:rPr lang="en-US" altLang="ko-KR" sz="2400" b="1"/>
              <a:t>weakly-supervised</a:t>
            </a:r>
            <a:r>
              <a:rPr lang="en-US" altLang="ko-KR" sz="2400"/>
              <a:t> by training on global descriptors</a:t>
            </a:r>
            <a:endParaRPr lang="en-US" altLang="ko-KR" sz="210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3F6726-39AE-B7EC-6EA9-CCBEEF11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8BC1-17DE-4C2B-A08D-D68C75CE58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바닥글 개체 틀 2">
            <a:extLst>
              <a:ext uri="{FF2B5EF4-FFF2-40B4-BE49-F238E27FC236}">
                <a16:creationId xmlns:a16="http://schemas.microsoft.com/office/drawing/2014/main" id="{4D7CA243-A698-545A-10BB-F9B53DE97562}"/>
              </a:ext>
            </a:extLst>
          </p:cNvPr>
          <p:cNvSpPr txBox="1">
            <a:spLocks/>
          </p:cNvSpPr>
          <p:nvPr/>
        </p:nvSpPr>
        <p:spPr>
          <a:xfrm>
            <a:off x="1484228" y="6642670"/>
            <a:ext cx="9223544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>
                <a:solidFill>
                  <a:prstClr val="black">
                    <a:tint val="75000"/>
                  </a:prstClr>
                </a:solidFill>
              </a:rPr>
              <a:t>Learning and Aggregating Deep Local Descriptors for Instance-Level Recognition, Tolias et al., ECCV 2020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1AEE23F-8C58-DF2B-1FE3-638C3BF33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" y="2501900"/>
            <a:ext cx="7055426" cy="40830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47BDAE0-FD5F-C98D-0502-EFEC7B933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334" y="3114475"/>
            <a:ext cx="4172532" cy="2857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D98186-7013-486B-72CE-A1D03EF65B5E}"/>
              </a:ext>
            </a:extLst>
          </p:cNvPr>
          <p:cNvSpPr txBox="1"/>
          <p:nvPr/>
        </p:nvSpPr>
        <p:spPr>
          <a:xfrm>
            <a:off x="7753638" y="2741419"/>
            <a:ext cx="374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/>
              <a:t>Attention map from multi-scale input</a:t>
            </a:r>
            <a:endParaRPr lang="ko-KR" alt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7E7EEB-347A-7D6A-9C70-9CC0A74667A8}"/>
              </a:ext>
            </a:extLst>
          </p:cNvPr>
          <p:cNvSpPr txBox="1"/>
          <p:nvPr/>
        </p:nvSpPr>
        <p:spPr>
          <a:xfrm>
            <a:off x="8782050" y="3130078"/>
            <a:ext cx="84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/>
            <a:r>
              <a:rPr lang="en-US" altLang="ko-KR">
                <a:solidFill>
                  <a:srgbClr val="FFFF00"/>
                </a:solidFill>
              </a:rPr>
              <a:t>X0.25</a:t>
            </a:r>
            <a:endParaRPr lang="ko-KR" altLang="en-US" dirty="0" err="1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12FAEE-A8B0-B953-FCCA-E978E95A4092}"/>
              </a:ext>
            </a:extLst>
          </p:cNvPr>
          <p:cNvSpPr txBox="1"/>
          <p:nvPr/>
        </p:nvSpPr>
        <p:spPr>
          <a:xfrm>
            <a:off x="10868316" y="3138249"/>
            <a:ext cx="84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/>
            <a:r>
              <a:rPr lang="en-US" altLang="ko-KR">
                <a:solidFill>
                  <a:srgbClr val="FFFF00"/>
                </a:solidFill>
              </a:rPr>
              <a:t>X0.5</a:t>
            </a:r>
            <a:endParaRPr lang="ko-KR" altLang="en-US" dirty="0" err="1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78F6F6-45C6-66D9-79DE-1307AE42B589}"/>
              </a:ext>
            </a:extLst>
          </p:cNvPr>
          <p:cNvSpPr txBox="1"/>
          <p:nvPr/>
        </p:nvSpPr>
        <p:spPr>
          <a:xfrm>
            <a:off x="8797187" y="4543424"/>
            <a:ext cx="84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/>
            <a:r>
              <a:rPr lang="en-US" altLang="ko-KR">
                <a:solidFill>
                  <a:srgbClr val="FFFF00"/>
                </a:solidFill>
              </a:rPr>
              <a:t>X1.0</a:t>
            </a:r>
            <a:endParaRPr lang="ko-KR" altLang="en-US" dirty="0" err="1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C24FC3-CBEA-BD3D-7680-2C0D18EDE3CC}"/>
              </a:ext>
            </a:extLst>
          </p:cNvPr>
          <p:cNvSpPr txBox="1"/>
          <p:nvPr/>
        </p:nvSpPr>
        <p:spPr>
          <a:xfrm>
            <a:off x="10868316" y="4555311"/>
            <a:ext cx="84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/>
            <a:r>
              <a:rPr lang="en-US" altLang="ko-KR">
                <a:solidFill>
                  <a:srgbClr val="FFFF00"/>
                </a:solidFill>
              </a:rPr>
              <a:t>X2.0</a:t>
            </a:r>
            <a:endParaRPr lang="ko-KR" altLang="en-US" dirty="0" err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4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6ABE65-B953-B33C-41FD-4486B91A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49"/>
            <a:ext cx="10801350" cy="552451"/>
          </a:xfrm>
        </p:spPr>
        <p:txBody>
          <a:bodyPr>
            <a:normAutofit/>
          </a:bodyPr>
          <a:lstStyle/>
          <a:p>
            <a:r>
              <a:rPr lang="en-US" altLang="ko-KR"/>
              <a:t>Limitation – Implicit Training Leads to Redundant Local Descriptors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786558-36D6-44A1-D8D4-90ED82B7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/>
          <a:lstStyle/>
          <a:p>
            <a:r>
              <a:rPr lang="en-US" altLang="ko-KR" sz="2400"/>
              <a:t>Huge discrepancy when training and testing with local descriptors</a:t>
            </a:r>
          </a:p>
          <a:p>
            <a:pPr lvl="1"/>
            <a:r>
              <a:rPr lang="en-US" altLang="ko-KR" sz="2000"/>
              <a:t>Aggregated via attention for training with classfication or metric learning</a:t>
            </a:r>
          </a:p>
          <a:p>
            <a:pPr lvl="1"/>
            <a:r>
              <a:rPr lang="en-US" altLang="ko-KR" sz="2000"/>
              <a:t>But matched individually during test stage</a:t>
            </a:r>
          </a:p>
          <a:p>
            <a:r>
              <a:rPr lang="en-US" altLang="ko-KR" sz="2300"/>
              <a:t>Local descriptors may be highly redundant</a:t>
            </a:r>
          </a:p>
          <a:p>
            <a:pPr lvl="1"/>
            <a:r>
              <a:rPr lang="en-US" altLang="ko-KR" sz="2000"/>
              <a:t>Attention map trained without supervision cannot represent fine localization information</a:t>
            </a:r>
          </a:p>
          <a:p>
            <a:pPr lvl="1"/>
            <a:r>
              <a:rPr lang="en-US" altLang="ko-KR" sz="2000"/>
              <a:t>Highly-correlated local descriptors</a:t>
            </a:r>
          </a:p>
          <a:p>
            <a:pPr lvl="2"/>
            <a:r>
              <a:rPr lang="en-US" altLang="ko-KR" sz="1700"/>
              <a:t>Multiple local descriptors may highlight same region</a:t>
            </a:r>
          </a:p>
          <a:p>
            <a:r>
              <a:rPr lang="en-US" altLang="ko-KR" sz="2300"/>
              <a:t>May lead to exhaustive computation for matching, and to worse performance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3F6726-39AE-B7EC-6EA9-CCBEEF11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8BC1-17DE-4C2B-A08D-D68C75CE588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04CEE3B-FAEF-77AF-2AFF-4AC34D71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677" y="4247456"/>
            <a:ext cx="6512323" cy="2610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6FD0B-D026-CE35-F003-BEC2DFB00A18}"/>
              </a:ext>
            </a:extLst>
          </p:cNvPr>
          <p:cNvSpPr txBox="1"/>
          <p:nvPr/>
        </p:nvSpPr>
        <p:spPr>
          <a:xfrm>
            <a:off x="6129138" y="3713616"/>
            <a:ext cx="561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/>
              <a:t>Avg. similarity between K-nearest descriptors comparing existing work (HOW) and proposed work (FIRe)</a:t>
            </a:r>
            <a:endParaRPr lang="ko-KR" altLang="en-US" dirty="0" err="1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0150E8A-DF7F-7570-29F5-9B37F7874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771"/>
          <a:stretch/>
        </p:blipFill>
        <p:spPr>
          <a:xfrm>
            <a:off x="1025893" y="4244781"/>
            <a:ext cx="3545338" cy="2613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DFB6A8-0AF5-A367-6EA9-1F833DF3A438}"/>
              </a:ext>
            </a:extLst>
          </p:cNvPr>
          <p:cNvSpPr txBox="1"/>
          <p:nvPr/>
        </p:nvSpPr>
        <p:spPr>
          <a:xfrm>
            <a:off x="-82553" y="3698314"/>
            <a:ext cx="576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/>
              <a:t>Percentage of selected features on various scale comparing </a:t>
            </a:r>
            <a:br>
              <a:rPr lang="en-US" altLang="ko-KR"/>
            </a:br>
            <a:r>
              <a:rPr lang="en-US" altLang="ko-KR"/>
              <a:t>existing work (HOW) and proposed work (FIRe) </a:t>
            </a:r>
            <a:endParaRPr lang="ko-KR" altLang="en-US" dirty="0" err="1"/>
          </a:p>
        </p:txBody>
      </p:sp>
    </p:spTree>
    <p:extLst>
      <p:ext uri="{BB962C8B-B14F-4D97-AF65-F5344CB8AC3E}">
        <p14:creationId xmlns:p14="http://schemas.microsoft.com/office/powerpoint/2010/main" val="100965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Overview – Training Directly with Local Descriptors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86"/>
                <a:ext cx="10515600" cy="53429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/>
                  <a:t>Extract Super-Features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altLang="ko-KR" sz="2400"/>
                  <a:t> from iterative-refining transformer module (LIT)</a:t>
                </a:r>
              </a:p>
              <a:p>
                <a:pPr lvl="1"/>
                <a:r>
                  <a:rPr lang="en-US" altLang="ko-KR" sz="2100"/>
                  <a:t>Super-Features: Representative set of local attentional features</a:t>
                </a:r>
              </a:p>
              <a:p>
                <a:pPr lvl="1"/>
                <a:r>
                  <a:rPr lang="en-US" altLang="ko-KR" sz="2100"/>
                  <a:t>LIT: Local feature Integration Transformer</a:t>
                </a:r>
              </a:p>
              <a:p>
                <a:r>
                  <a:rPr lang="en-US" altLang="ko-KR" sz="2400"/>
                  <a:t>Apply contrastive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super</m:t>
                        </m:r>
                      </m:sub>
                    </m:sSub>
                  </m:oMath>
                </a14:m>
                <a:r>
                  <a:rPr lang="en-US" altLang="ko-KR" sz="2400"/>
                  <a:t> directly on Super-Features</a:t>
                </a:r>
              </a:p>
              <a:p>
                <a:r>
                  <a:rPr lang="en-US" altLang="ko-KR" sz="2400"/>
                  <a:t>Matching mechanism with Super-Features to identify positive / negative pairs</a:t>
                </a:r>
              </a:p>
              <a:p>
                <a:r>
                  <a:rPr lang="en-US" altLang="ko-KR" sz="2400"/>
                  <a:t>Attention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att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sz="2400"/>
                  <a:t> for more diverse &amp; discriminative attention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86"/>
                <a:ext cx="10515600" cy="5342965"/>
              </a:xfrm>
              <a:blipFill>
                <a:blip r:embed="rId3"/>
                <a:stretch>
                  <a:fillRect l="-812" t="-15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D6852940-D254-9687-7AE4-03C1E4AB0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371" y="3248258"/>
            <a:ext cx="8685258" cy="360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Result – Diverse Local Information from Super-Features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86"/>
                <a:ext cx="10515600" cy="534296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/>
                  <a:t>Each super-feature has diverse and discriminative localization in attention map</a:t>
                </a:r>
              </a:p>
              <a:p>
                <a:r>
                  <a:rPr lang="en-US" altLang="ko-KR" sz="2400"/>
                  <a:t>Final loss = </a:t>
                </a:r>
                <a14:m>
                  <m:oMath xmlns:m="http://schemas.openxmlformats.org/officeDocument/2006/math"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0.2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super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+0.01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>
                            <a:latin typeface="Cambria Math" panose="02040503050406030204" pitchFamily="18" charset="0"/>
                          </a:rPr>
                          <m:t>att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sz="2400"/>
                  <a:t> (No global descriptor loss!)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DB1570-8F93-C8C8-8B05-3070DF0E2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86"/>
                <a:ext cx="10515600" cy="5342965"/>
              </a:xfrm>
              <a:blipFill>
                <a:blip r:embed="rId3"/>
                <a:stretch>
                  <a:fillRect l="-812" t="-15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E321959A-5758-3B1C-A13D-DA230485E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0" y="1849122"/>
            <a:ext cx="9519400" cy="4413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82518F-B3A5-A66B-F368-4F487E014777}"/>
              </a:ext>
            </a:extLst>
          </p:cNvPr>
          <p:cNvSpPr txBox="1"/>
          <p:nvPr/>
        </p:nvSpPr>
        <p:spPr>
          <a:xfrm>
            <a:off x="2876550" y="1635836"/>
            <a:ext cx="148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1400"/>
              <a:t>Super-feature #1</a:t>
            </a:r>
            <a:endParaRPr lang="ko-KR" altLang="en-US" sz="14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D48A7-6F54-87C8-0E6C-ACB2FFE3DB0C}"/>
              </a:ext>
            </a:extLst>
          </p:cNvPr>
          <p:cNvSpPr txBox="1"/>
          <p:nvPr/>
        </p:nvSpPr>
        <p:spPr>
          <a:xfrm>
            <a:off x="4451350" y="1635835"/>
            <a:ext cx="148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1400"/>
              <a:t>Super-feature #2</a:t>
            </a:r>
            <a:endParaRPr lang="ko-KR" altLang="en-US" sz="14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06ABD-32F3-5CD6-D941-958A5F5B190F}"/>
              </a:ext>
            </a:extLst>
          </p:cNvPr>
          <p:cNvSpPr txBox="1"/>
          <p:nvPr/>
        </p:nvSpPr>
        <p:spPr>
          <a:xfrm>
            <a:off x="6044293" y="1639702"/>
            <a:ext cx="148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1400"/>
              <a:t>Super-feature #3</a:t>
            </a:r>
            <a:endParaRPr lang="ko-KR" altLang="en-US" sz="1400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27F2D-46F9-4208-EC35-B28EBE39F0FB}"/>
              </a:ext>
            </a:extLst>
          </p:cNvPr>
          <p:cNvSpPr txBox="1"/>
          <p:nvPr/>
        </p:nvSpPr>
        <p:spPr>
          <a:xfrm>
            <a:off x="7619093" y="1635835"/>
            <a:ext cx="148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1400"/>
              <a:t>Super-feature #4</a:t>
            </a:r>
            <a:endParaRPr lang="ko-KR" altLang="en-US" sz="1400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A87EC-3A0E-9D76-5C6A-86C1027815FA}"/>
              </a:ext>
            </a:extLst>
          </p:cNvPr>
          <p:cNvSpPr txBox="1"/>
          <p:nvPr/>
        </p:nvSpPr>
        <p:spPr>
          <a:xfrm>
            <a:off x="9193893" y="1620447"/>
            <a:ext cx="148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1400"/>
              <a:t>Super-feature #5</a:t>
            </a:r>
            <a:endParaRPr lang="ko-KR" alt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387289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F6570-BE33-44D4-96D2-6B417754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Result – Efficient Matching with Local Descriptors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AF5C35-67D0-4C3C-8043-12B1D2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490"/>
            <a:ext cx="2743200" cy="200039"/>
          </a:xfrm>
        </p:spPr>
        <p:txBody>
          <a:bodyPr/>
          <a:lstStyle/>
          <a:p>
            <a:fld id="{B2748BC1-17DE-4C2B-A08D-D68C75CE588F}" type="slidenum">
              <a:rPr lang="en-US" smtClean="0"/>
              <a:t>9</a:t>
            </a:fld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DB1570-8F93-C8C8-8B05-3070DF0E2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786"/>
            <a:ext cx="10515600" cy="5342965"/>
          </a:xfrm>
        </p:spPr>
        <p:txBody>
          <a:bodyPr>
            <a:normAutofit/>
          </a:bodyPr>
          <a:lstStyle/>
          <a:p>
            <a:r>
              <a:rPr lang="en-US" altLang="ko-KR" sz="2400"/>
              <a:t>Proposed work FIRe (Feature Integration-based Retrieval) highly outperforms global descriptor-based methods</a:t>
            </a:r>
          </a:p>
          <a:p>
            <a:r>
              <a:rPr lang="en-US" altLang="ko-KR" sz="2400"/>
              <a:t>Shows better efficiency compared to local feature (descriptor)-based methods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826EDB2-6280-47DF-6944-D80E54E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86" y="1959637"/>
            <a:ext cx="11358028" cy="45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11795"/>
      </p:ext>
    </p:extLst>
  </p:cSld>
  <p:clrMapOvr>
    <a:masterClrMapping/>
  </p:clrMapOvr>
</p:sld>
</file>

<file path=ppt/theme/theme1.xml><?xml version="1.0" encoding="utf-8"?>
<a:theme xmlns:a="http://schemas.openxmlformats.org/drawingml/2006/main" name="KAIST_SGVR_16x9_LIGH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sdf">
      <a:majorFont>
        <a:latin typeface="Calibri"/>
        <a:ea typeface="함초롬돋움"/>
        <a:cs typeface=""/>
      </a:majorFont>
      <a:minorFont>
        <a:latin typeface="Calibri"/>
        <a:ea typeface="함초롬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latinLnBrk="0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IST_SGVR_16x9_LIGHT" id="{C130D9E2-B65C-4842-9098-1048F13555F6}" vid="{C761E9CD-7AB9-49EA-9A09-E9F136E811F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4ba5048-d01f-4772-90e3-49554ee17b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C73C0A319A54241A2496CCA4D9ED84E" ma:contentTypeVersion="11" ma:contentTypeDescription="새 문서를 만듭니다." ma:contentTypeScope="" ma:versionID="6878a88d358ee19693061f6c579d788d">
  <xsd:schema xmlns:xsd="http://www.w3.org/2001/XMLSchema" xmlns:xs="http://www.w3.org/2001/XMLSchema" xmlns:p="http://schemas.microsoft.com/office/2006/metadata/properties" xmlns:ns3="84ba5048-d01f-4772-90e3-49554ee17bd7" targetNamespace="http://schemas.microsoft.com/office/2006/metadata/properties" ma:root="true" ma:fieldsID="0fed16acf08d9e6f188b6e56597180cf" ns3:_="">
    <xsd:import namespace="84ba5048-d01f-4772-90e3-49554ee17bd7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a5048-d01f-4772-90e3-49554ee17bd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4EBBF5-5989-4AE1-BE43-BEDB9214CB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148E2C-9747-4F64-B01E-DBEA96FE1BE0}">
  <ds:schemaRefs>
    <ds:schemaRef ds:uri="http://purl.org/dc/dcmitype/"/>
    <ds:schemaRef ds:uri="http://purl.org/dc/terms/"/>
    <ds:schemaRef ds:uri="84ba5048-d01f-4772-90e3-49554ee17bd7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ABC249-21DD-4144-B4D0-0C99B0E31F84}">
  <ds:schemaRefs>
    <ds:schemaRef ds:uri="84ba5048-d01f-4772-90e3-49554ee17b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4723</TotalTime>
  <Words>2188</Words>
  <Application>Microsoft Office PowerPoint</Application>
  <PresentationFormat>와이드스크린</PresentationFormat>
  <Paragraphs>303</Paragraphs>
  <Slides>30</Slides>
  <Notes>22</Notes>
  <HiddenSlides>4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 Math</vt:lpstr>
      <vt:lpstr>KAIST_SGVR_16x9_LIGHT</vt:lpstr>
      <vt:lpstr>Learning Super-Features for Image Retrieval ICLR 2022</vt:lpstr>
      <vt:lpstr>Review – Localizing Objects with Self-Supervised Transformers and no Labels</vt:lpstr>
      <vt:lpstr>Background – CNN-based Image Retrieval Framework</vt:lpstr>
      <vt:lpstr>Background – CNN-based Image Retrieval Framework</vt:lpstr>
      <vt:lpstr>Background – CNN-based Image Retrieval Framework</vt:lpstr>
      <vt:lpstr>Limitation – Implicit Training Leads to Redundant Local Descriptors</vt:lpstr>
      <vt:lpstr>Overview – Training Directly with Local Descriptors</vt:lpstr>
      <vt:lpstr>Result – Diverse Local Information from Super-Features</vt:lpstr>
      <vt:lpstr>Result – Efficient Matching with Local Descriptors</vt:lpstr>
      <vt:lpstr>Local-feature Iterative Transformer Module</vt:lpstr>
      <vt:lpstr>Characteristics of Super-features – Ordered Set</vt:lpstr>
      <vt:lpstr>How to Find Positive / Negative Pairs with Super-Features?</vt:lpstr>
      <vt:lpstr>Encouraging Diverse Attention</vt:lpstr>
      <vt:lpstr>Gathering Super-features (or Local Descriptor) for Matching</vt:lpstr>
      <vt:lpstr>Matching with Super-features (or Local Descriptors) with BOW</vt:lpstr>
      <vt:lpstr>Matching with Super-features (or Local Descriptors) with Distance</vt:lpstr>
      <vt:lpstr>Matching with Super-features (or Local Descriptors) with SMK</vt:lpstr>
      <vt:lpstr>Matching with Super-features (or Local Descriptors) with ASMK</vt:lpstr>
      <vt:lpstr>Result – Efficient Matching with Local Descriptors</vt:lpstr>
      <vt:lpstr>Result – Performance v.s. Memory</vt:lpstr>
      <vt:lpstr>Analysis – Loss Functions Ablation</vt:lpstr>
      <vt:lpstr>Analysis – Importance of Orderedness of Super-Features</vt:lpstr>
      <vt:lpstr>Analysis – Consistent Feature Importance throughout Scale</vt:lpstr>
      <vt:lpstr>Summary</vt:lpstr>
      <vt:lpstr>Appx. Margin Contrastive Loss</vt:lpstr>
      <vt:lpstr>Appx. – Implicit Training of Local Descriptors</vt:lpstr>
      <vt:lpstr>Background - Training CNN-based Image Retrieval Framework</vt:lpstr>
      <vt:lpstr>Test Protocal</vt:lpstr>
      <vt:lpstr>How to Find Positive /Negative Pairs with Super-Features?</vt:lpstr>
      <vt:lpstr>How to Find Positive / Negative Pairs with Super-Features?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Complementary Features for Monte Carlo Denoising using U-Net Discrminator and Kernel Interpolation</dc:title>
  <dc:creator>Kyubeom Han</dc:creator>
  <cp:lastModifiedBy>한규범</cp:lastModifiedBy>
  <cp:revision>204</cp:revision>
  <cp:lastPrinted>2024-05-21T04:31:15Z</cp:lastPrinted>
  <dcterms:created xsi:type="dcterms:W3CDTF">2020-04-28T08:25:32Z</dcterms:created>
  <dcterms:modified xsi:type="dcterms:W3CDTF">2024-05-27T01:19:43Z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0x010100EC73C0A319A54241A2496CCA4D9ED84E</vt:lpwstr>
  </property>
</Properties>
</file>