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9" r:id="rId3"/>
    <p:sldId id="258" r:id="rId4"/>
    <p:sldId id="259" r:id="rId5"/>
    <p:sldId id="257" r:id="rId6"/>
    <p:sldId id="260" r:id="rId7"/>
    <p:sldId id="261" r:id="rId8"/>
    <p:sldId id="263" r:id="rId9"/>
    <p:sldId id="275" r:id="rId10"/>
    <p:sldId id="265" r:id="rId11"/>
    <p:sldId id="266" r:id="rId12"/>
    <p:sldId id="267" r:id="rId13"/>
    <p:sldId id="269" r:id="rId14"/>
    <p:sldId id="271" r:id="rId15"/>
    <p:sldId id="272" r:id="rId16"/>
    <p:sldId id="273" r:id="rId17"/>
    <p:sldId id="274" r:id="rId18"/>
    <p:sldId id="276" r:id="rId19"/>
    <p:sldId id="278" r:id="rId20"/>
    <p:sldId id="277" r:id="rId21"/>
    <p:sldId id="270" r:id="rId22"/>
  </p:sldIdLst>
  <p:sldSz cx="9144000" cy="6858000" type="screen4x3"/>
  <p:notesSz cx="6858000" cy="9199563"/>
  <p:kinsoku lang="ko-KR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6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EA8B00"/>
    <a:srgbClr val="CCECFF"/>
    <a:srgbClr val="CCCCFF"/>
    <a:srgbClr val="99CCFF"/>
    <a:srgbClr val="00FFFF"/>
    <a:srgbClr val="FF00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4" autoAdjust="0"/>
    <p:restoredTop sz="90994" autoAdjust="0"/>
  </p:normalViewPr>
  <p:slideViewPr>
    <p:cSldViewPr snapToGrid="0" snapToObjects="1">
      <p:cViewPr varScale="1">
        <p:scale>
          <a:sx n="83" d="100"/>
          <a:sy n="83" d="100"/>
        </p:scale>
        <p:origin x="420" y="90"/>
      </p:cViewPr>
      <p:guideLst>
        <p:guide orient="horz"/>
        <p:guide pos="26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1632" y="-120"/>
      </p:cViewPr>
      <p:guideLst>
        <p:guide orient="horz" pos="289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68800"/>
            <a:ext cx="5030787" cy="414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843" tIns="47921" rIns="95843" bIns="479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95325"/>
            <a:ext cx="4583112" cy="3436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ko-KR" alt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6200" y="874077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69" tIns="0" rIns="19169" bIns="0" anchor="b"/>
          <a:lstStyle>
            <a:lvl1pPr defTabSz="9699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99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99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99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99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ko-KR" sz="1000" b="0" i="1">
                <a:latin typeface="Times New Roman" panose="02020603050405020304" pitchFamily="18" charset="0"/>
                <a:ea typeface="굴림" panose="020B0600000101010101" pitchFamily="50" charset="-127"/>
              </a:rPr>
              <a:t>1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740775"/>
            <a:ext cx="297021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ko-KR" alt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ko-KR" altLang="en-US"/>
          </a:p>
        </p:txBody>
      </p:sp>
      <p:sp>
        <p:nvSpPr>
          <p:cNvPr id="51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71975"/>
            <a:ext cx="5030787" cy="41370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7" tIns="49519" rIns="99037" bIns="49519"/>
          <a:lstStyle/>
          <a:p>
            <a:pPr defTabSz="974725"/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And they actually proved this at the last of the paper. they compared to the paper which uses diffusion of region descriptor, which outperforms to the </a:t>
            </a:r>
            <a:r>
              <a:rPr lang="en-US" altLang="ko-KR" dirty="0" err="1"/>
              <a:t>NetVLAD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It uses overlapped region and diffuse it so that even this(last) picture can be found in a good AP.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6825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Back to the main idea, What’s the key point is that rather than ~</a:t>
            </a:r>
          </a:p>
          <a:p>
            <a:r>
              <a:rPr lang="en-US" altLang="ko-KR" dirty="0"/>
              <a:t>I mean first it finds that global descriptor of each image and makes a united vector of them.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1043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In more detail, it constructs united vector by summing the global descriptor vectors or pseudo inversing the global descriptor vectors.</a:t>
            </a:r>
            <a:r>
              <a:rPr lang="ko-KR" altLang="en-US" dirty="0"/>
              <a:t> </a:t>
            </a:r>
            <a:r>
              <a:rPr lang="en-US" altLang="ko-KR" dirty="0"/>
              <a:t>also</a:t>
            </a:r>
            <a:r>
              <a:rPr lang="ko-KR" altLang="en-US" dirty="0"/>
              <a:t> </a:t>
            </a:r>
            <a:r>
              <a:rPr lang="en-US" altLang="ko-KR" dirty="0"/>
              <a:t>they</a:t>
            </a:r>
            <a:r>
              <a:rPr lang="ko-KR" altLang="en-US" dirty="0"/>
              <a:t> </a:t>
            </a:r>
            <a:r>
              <a:rPr lang="en-US" altLang="ko-KR" dirty="0"/>
              <a:t>tried</a:t>
            </a:r>
            <a:r>
              <a:rPr lang="ko-KR" altLang="en-US" dirty="0"/>
              <a:t> </a:t>
            </a:r>
            <a:r>
              <a:rPr lang="en-US" altLang="ko-KR" dirty="0"/>
              <a:t>explicit</a:t>
            </a:r>
            <a:r>
              <a:rPr lang="ko-KR" altLang="en-US" dirty="0"/>
              <a:t> </a:t>
            </a:r>
            <a:r>
              <a:rPr lang="en-US" altLang="ko-KR" dirty="0"/>
              <a:t>panorama construction by creating a panorama image from perspective images and extract a descriptor from the panorama.</a:t>
            </a:r>
          </a:p>
        </p:txBody>
      </p:sp>
    </p:spTree>
    <p:extLst>
      <p:ext uri="{BB962C8B-B14F-4D97-AF65-F5344CB8AC3E}">
        <p14:creationId xmlns:p14="http://schemas.microsoft.com/office/powerpoint/2010/main" val="976726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And there follows theses advantages. Like when you aggregates dataset images, it can significantly ~ in cost of performance loss</a:t>
            </a:r>
          </a:p>
          <a:p>
            <a:r>
              <a:rPr lang="en-US" altLang="ko-KR" dirty="0"/>
              <a:t>And when you aggregate query images, it performs better by leveraging multiple images</a:t>
            </a:r>
          </a:p>
          <a:p>
            <a:r>
              <a:rPr lang="en-US" altLang="ko-KR" dirty="0"/>
              <a:t>This paper adopts both so that it could enjoys speed, memory, and performance improvements.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2880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For their experiences, they used </a:t>
            </a:r>
            <a:r>
              <a:rPr lang="en-US" altLang="ko-KR" dirty="0" err="1"/>
              <a:t>Pitts250k</a:t>
            </a:r>
            <a:r>
              <a:rPr lang="en-US" altLang="ko-KR" dirty="0"/>
              <a:t> dataset and there were 24 images per each panorama.</a:t>
            </a:r>
          </a:p>
          <a:p>
            <a:r>
              <a:rPr lang="en-US" altLang="ko-KR" dirty="0"/>
              <a:t>They used evaluation metric </a:t>
            </a:r>
            <a:r>
              <a:rPr lang="en-US" altLang="ko-KR" dirty="0" err="1"/>
              <a:t>Recall@N</a:t>
            </a:r>
            <a:r>
              <a:rPr lang="en-US" altLang="ko-KR" dirty="0"/>
              <a:t> and they noted that the retrieved dataset should be within 25 meters from the spatial location of query, to make </a:t>
            </a:r>
            <a:r>
              <a:rPr lang="en-US" altLang="ko-KR" dirty="0" err="1"/>
              <a:t>Recall@N</a:t>
            </a:r>
            <a:r>
              <a:rPr lang="en-US" altLang="ko-KR" dirty="0"/>
              <a:t> 1. When we uses all 24 images for each panorama,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9583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It outperforms </a:t>
            </a:r>
            <a:r>
              <a:rPr lang="en-US" altLang="ko-KR" dirty="0" err="1"/>
              <a:t>NetVLAD</a:t>
            </a:r>
            <a:r>
              <a:rPr lang="en-US" altLang="ko-KR" dirty="0"/>
              <a:t> very much. These three lines are </a:t>
            </a:r>
            <a:r>
              <a:rPr lang="en-US" altLang="ko-KR" dirty="0" err="1"/>
              <a:t>pan2pan2</a:t>
            </a:r>
            <a:r>
              <a:rPr lang="en-US" altLang="ko-KR" dirty="0"/>
              <a:t> methods and the black one is </a:t>
            </a:r>
            <a:r>
              <a:rPr lang="en-US" altLang="ko-KR" dirty="0" err="1"/>
              <a:t>NetVLAD</a:t>
            </a:r>
            <a:r>
              <a:rPr lang="en-US" altLang="ko-KR" dirty="0"/>
              <a:t>. And there’s ~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1075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you should note that the naive explicit panorama construction isn’t possible. So ~</a:t>
            </a:r>
          </a:p>
          <a:p>
            <a:r>
              <a:rPr lang="en-US" altLang="ko-KR" dirty="0"/>
              <a:t>Also, it’s worth to note that ~, it’s because </a:t>
            </a:r>
            <a:r>
              <a:rPr lang="en-US" altLang="ko-KR" dirty="0" err="1"/>
              <a:t>pinv</a:t>
            </a:r>
            <a:r>
              <a:rPr lang="en-US" altLang="ko-KR" dirty="0"/>
              <a:t> work well when there’s more randomness.</a:t>
            </a:r>
          </a:p>
          <a:p>
            <a:r>
              <a:rPr lang="en-US" altLang="ko-KR" dirty="0"/>
              <a:t>there is some debating in this paper, but I’ll skip here.</a:t>
            </a:r>
          </a:p>
        </p:txBody>
      </p:sp>
    </p:spTree>
    <p:extLst>
      <p:ext uri="{BB962C8B-B14F-4D97-AF65-F5344CB8AC3E}">
        <p14:creationId xmlns:p14="http://schemas.microsoft.com/office/powerpoint/2010/main" val="3114948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So in summary, they contributed by approaching ~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9868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suspicious</a:t>
            </a:r>
          </a:p>
          <a:p>
            <a:r>
              <a:rPr lang="en-US" altLang="ko-KR" dirty="0"/>
              <a:t>#beyond summary, the last remaining feelings that this paper gives to me was like</a:t>
            </a:r>
          </a:p>
          <a:p>
            <a:r>
              <a:rPr lang="en-US" altLang="ko-KR" dirty="0"/>
              <a:t>#I don’t know whether it works in real world but I feel like it’s worth to try this idea also in industry.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2215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2459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The existing pipeline to get saliency map was like this, the saliency map is extracted by backpropagating from prediction</a:t>
            </a:r>
          </a:p>
          <a:p>
            <a:r>
              <a:rPr lang="en-US" altLang="ko-KR" dirty="0"/>
              <a:t>But rather than using it, the paper uses feature maps to get saliency map, and fix the exact location by the image.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94970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0983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What’s the location recognition?</a:t>
            </a:r>
          </a:p>
          <a:p>
            <a:r>
              <a:rPr lang="en-US" altLang="ko-KR" dirty="0"/>
              <a:t>It’s basically the answer about “Where am I? and Where is it?”</a:t>
            </a:r>
          </a:p>
          <a:p>
            <a:r>
              <a:rPr lang="en-US" altLang="ko-KR" dirty="0"/>
              <a:t>Surely you can use GPS and research about it, but usually in CV, it’s the problem that input is an image and the output is the panorama at the location.</a:t>
            </a:r>
          </a:p>
        </p:txBody>
      </p:sp>
    </p:spTree>
    <p:extLst>
      <p:ext uri="{BB962C8B-B14F-4D97-AF65-F5344CB8AC3E}">
        <p14:creationId xmlns:p14="http://schemas.microsoft.com/office/powerpoint/2010/main" val="2855012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So Why is this important?</a:t>
            </a:r>
          </a:p>
          <a:p>
            <a:r>
              <a:rPr lang="en-US" altLang="ko-KR" dirty="0"/>
              <a:t>Actually I’m not in this field so I just borrowed the </a:t>
            </a:r>
            <a:r>
              <a:rPr lang="en-US" altLang="ko-KR" dirty="0" err="1"/>
              <a:t>silde</a:t>
            </a:r>
            <a:r>
              <a:rPr lang="en-US" altLang="ko-KR" dirty="0"/>
              <a:t> from the paper </a:t>
            </a:r>
            <a:r>
              <a:rPr lang="en-US" altLang="ko-KR" dirty="0" err="1"/>
              <a:t>NetVLAD</a:t>
            </a:r>
            <a:endParaRPr lang="en-US" altLang="ko-KR" dirty="0"/>
          </a:p>
          <a:p>
            <a:r>
              <a:rPr lang="en-US" altLang="ko-KR" dirty="0"/>
              <a:t>They’re saying like it’s important for ~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1156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And it is difficult because there’s ~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9386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In existing approaches, They viewed this problem as visual instance retrieval. I mean, they just </a:t>
            </a:r>
            <a:r>
              <a:rPr lang="en-US" altLang="ko-KR" dirty="0" err="1"/>
              <a:t>finded</a:t>
            </a:r>
            <a:r>
              <a:rPr lang="en-US" altLang="ko-KR" dirty="0"/>
              <a:t> objects and use them.</a:t>
            </a:r>
          </a:p>
          <a:p>
            <a:r>
              <a:rPr lang="en-US" altLang="ko-KR" dirty="0"/>
              <a:t>And this pipeline was the most simple yet most powerful for a long time. Also, ~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9075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Surely there were ~, however ~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6471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So Let’s see the </a:t>
            </a:r>
            <a:r>
              <a:rPr lang="en-US" altLang="ko-KR" dirty="0" err="1"/>
              <a:t>netvlad</a:t>
            </a:r>
            <a:r>
              <a:rPr lang="en-US" altLang="ko-KR" dirty="0"/>
              <a:t> just in moment. Basically, It contributes by </a:t>
            </a:r>
            <a:r>
              <a:rPr lang="en-US" altLang="ko-KR" dirty="0" err="1"/>
              <a:t>replacting</a:t>
            </a:r>
            <a:r>
              <a:rPr lang="en-US" altLang="ko-KR" dirty="0"/>
              <a:t> the cluster finding process by ~</a:t>
            </a:r>
          </a:p>
          <a:p>
            <a:r>
              <a:rPr lang="en-US" altLang="ko-KR" dirty="0"/>
              <a:t>and by using the dataset, which is ~</a:t>
            </a:r>
          </a:p>
          <a:p>
            <a:r>
              <a:rPr lang="en-US" altLang="ko-KR" dirty="0"/>
              <a:t>and they used weakly supervised ranking loss which assigns negative to places in long distance.</a:t>
            </a:r>
          </a:p>
          <a:p>
            <a:r>
              <a:rPr lang="en-US" altLang="ko-KR" dirty="0"/>
              <a:t>This was a huge success.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0952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But This paper arguing that the ~ where it used the network or not. I mean that the ~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979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41161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70697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57975" y="298450"/>
            <a:ext cx="2079625" cy="635635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19100" y="298450"/>
            <a:ext cx="6086475" cy="63563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20249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79016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8906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19100" y="1587500"/>
            <a:ext cx="40830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4550" y="1587500"/>
            <a:ext cx="40830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07187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4712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5701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02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11848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68027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587500"/>
            <a:ext cx="83185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3663" y="6519863"/>
            <a:ext cx="307975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ko-KR" sz="1400" b="0">
                <a:ea typeface="굴림" panose="020B0600000101010101" pitchFamily="50" charset="-127"/>
              </a:rPr>
              <a:t> </a:t>
            </a:r>
            <a:fld id="{E4B1060E-3622-4921-AFBD-4294A2B20CCE}" type="slidenum">
              <a:rPr lang="en-US" altLang="ko-KR" sz="1400" b="0">
                <a:ea typeface="굴림" panose="020B0600000101010101" pitchFamily="50" charset="-127"/>
              </a:rPr>
              <a:pPr algn="l"/>
              <a:t>‹#›</a:t>
            </a:fld>
            <a:endParaRPr lang="en-US" altLang="ko-KR" sz="1400" b="0">
              <a:ea typeface="굴림" panose="020B0600000101010101" pitchFamily="50" charset="-127"/>
            </a:endParaRPr>
          </a:p>
        </p:txBody>
      </p:sp>
      <p:pic>
        <p:nvPicPr>
          <p:cNvPr id="1030" name="Picture 12" descr="KAIST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6437313"/>
            <a:ext cx="121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419100" y="1250950"/>
            <a:ext cx="8305800" cy="96838"/>
          </a:xfrm>
          <a:prstGeom prst="rect">
            <a:avLst/>
          </a:prstGeom>
          <a:gradFill flip="none" rotWithShape="1">
            <a:gsLst>
              <a:gs pos="21000">
                <a:srgbClr val="0A64A8"/>
              </a:gs>
              <a:gs pos="0">
                <a:srgbClr val="004187"/>
              </a:gs>
              <a:gs pos="96000">
                <a:srgbClr val="1487C8"/>
              </a:gs>
            </a:gsLst>
            <a:lin ang="2700000" scaled="1"/>
            <a:tileRect/>
          </a:gradFill>
          <a:ln>
            <a:noFill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292100" indent="-292100" algn="l" rtl="0" eaLnBrk="0" fontAlgn="base" hangingPunct="0">
        <a:lnSpc>
          <a:spcPts val="2700"/>
        </a:lnSpc>
        <a:spcBef>
          <a:spcPts val="60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lnSpc>
          <a:spcPts val="2700"/>
        </a:lnSpc>
        <a:spcBef>
          <a:spcPct val="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400" b="1">
          <a:solidFill>
            <a:schemeClr val="tx1"/>
          </a:solidFill>
          <a:latin typeface="+mn-lt"/>
        </a:defRPr>
      </a:lvl2pPr>
      <a:lvl3pPr marL="914400" algn="l" rtl="0" eaLnBrk="0" fontAlgn="base" hangingPunct="0">
        <a:lnSpc>
          <a:spcPts val="2700"/>
        </a:lnSpc>
        <a:spcBef>
          <a:spcPct val="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0" y="877888"/>
            <a:ext cx="91440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4200"/>
              </a:lnSpc>
            </a:pPr>
            <a:r>
              <a:rPr lang="en-US" altLang="ko-KR" sz="2800" dirty="0" err="1">
                <a:solidFill>
                  <a:srgbClr val="0000FF"/>
                </a:solidFill>
                <a:ea typeface="굴림" panose="020B0600000101010101" pitchFamily="50" charset="-127"/>
              </a:rPr>
              <a:t>CS688</a:t>
            </a:r>
            <a:r>
              <a:rPr lang="en-US" altLang="ko-KR" sz="2800" dirty="0">
                <a:solidFill>
                  <a:srgbClr val="0000FF"/>
                </a:solidFill>
                <a:ea typeface="굴림" panose="020B0600000101010101" pitchFamily="50" charset="-127"/>
              </a:rPr>
              <a:t>: Large-Scale Image &amp; Video Retrieval</a:t>
            </a:r>
          </a:p>
          <a:p>
            <a:pPr>
              <a:lnSpc>
                <a:spcPts val="4200"/>
              </a:lnSpc>
            </a:pPr>
            <a:r>
              <a:rPr lang="en-US" altLang="ko-KR" sz="4000" dirty="0">
                <a:solidFill>
                  <a:srgbClr val="0000FF"/>
                </a:solidFill>
                <a:ea typeface="굴림" panose="020B0600000101010101" pitchFamily="50" charset="-127"/>
              </a:rPr>
              <a:t>Panorama to panorama matching for location recognition</a:t>
            </a:r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496888" y="3679825"/>
            <a:ext cx="8153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000"/>
              </a:lnSpc>
              <a:spcBef>
                <a:spcPct val="50000"/>
              </a:spcBef>
            </a:pPr>
            <a:r>
              <a:rPr lang="en-US" altLang="ko-KR" sz="3200" dirty="0" err="1">
                <a:solidFill>
                  <a:srgbClr val="EA8B00"/>
                </a:solidFill>
                <a:ea typeface="굴림" panose="020B0600000101010101" pitchFamily="50" charset="-127"/>
              </a:rPr>
              <a:t>Changho</a:t>
            </a:r>
            <a:r>
              <a:rPr lang="en-US" altLang="ko-KR" sz="3200" dirty="0">
                <a:solidFill>
                  <a:srgbClr val="EA8B00"/>
                </a:solidFill>
                <a:ea typeface="굴림" panose="020B0600000101010101" pitchFamily="50" charset="-127"/>
              </a:rPr>
              <a:t> Jo</a:t>
            </a:r>
          </a:p>
          <a:p>
            <a:pPr>
              <a:lnSpc>
                <a:spcPts val="2000"/>
              </a:lnSpc>
              <a:spcBef>
                <a:spcPct val="50000"/>
              </a:spcBef>
            </a:pPr>
            <a:r>
              <a:rPr lang="en-US" altLang="ko-KR" sz="3200" dirty="0">
                <a:solidFill>
                  <a:srgbClr val="EA8B00"/>
                </a:solidFill>
                <a:ea typeface="굴림" panose="020B0600000101010101" pitchFamily="50" charset="-127"/>
              </a:rPr>
              <a:t>(</a:t>
            </a:r>
            <a:r>
              <a:rPr lang="ko-KR" altLang="en-US" sz="3200" dirty="0">
                <a:solidFill>
                  <a:srgbClr val="EA8B00"/>
                </a:solidFill>
                <a:ea typeface="굴림" panose="020B0600000101010101" pitchFamily="50" charset="-127"/>
              </a:rPr>
              <a:t>조창호</a:t>
            </a:r>
            <a:r>
              <a:rPr lang="en-US" altLang="ko-KR" sz="3200" dirty="0">
                <a:solidFill>
                  <a:srgbClr val="EA8B00"/>
                </a:solidFill>
                <a:ea typeface="굴림" panose="020B0600000101010101" pitchFamily="50" charset="-127"/>
              </a:rPr>
              <a:t>)</a:t>
            </a:r>
          </a:p>
        </p:txBody>
      </p:sp>
      <p:pic>
        <p:nvPicPr>
          <p:cNvPr id="2054" name="Picture 28" descr="KAIST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113463"/>
            <a:ext cx="1927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2075" y="766763"/>
            <a:ext cx="8942388" cy="96837"/>
          </a:xfrm>
          <a:prstGeom prst="rect">
            <a:avLst/>
          </a:prstGeom>
          <a:gradFill rotWithShape="1">
            <a:gsLst>
              <a:gs pos="0">
                <a:srgbClr val="004187"/>
              </a:gs>
              <a:gs pos="21001">
                <a:srgbClr val="0A64A8"/>
              </a:gs>
              <a:gs pos="96001">
                <a:srgbClr val="1487C8"/>
              </a:gs>
              <a:gs pos="100000">
                <a:srgbClr val="1487C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00013" y="2857500"/>
            <a:ext cx="8943975" cy="96838"/>
          </a:xfrm>
          <a:prstGeom prst="rect">
            <a:avLst/>
          </a:prstGeom>
          <a:gradFill rotWithShape="1">
            <a:gsLst>
              <a:gs pos="0">
                <a:srgbClr val="004187"/>
              </a:gs>
              <a:gs pos="21001">
                <a:srgbClr val="0A64A8"/>
              </a:gs>
              <a:gs pos="96001">
                <a:srgbClr val="1487C8"/>
              </a:gs>
              <a:gs pos="100000">
                <a:srgbClr val="1487C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483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67C388-0B27-4355-A8A0-B930C9E2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Proof(at the last of the paper)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72D1514-879A-448C-AC85-5742C827C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Comparison to [1]</a:t>
            </a:r>
          </a:p>
          <a:p>
            <a:pPr lvl="1"/>
            <a:r>
              <a:rPr lang="en-US" altLang="ko-KR" dirty="0"/>
              <a:t>[1]:diffusion of region descriptor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“region” -&gt; image, “image ” -&gt; panorama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result: 91.9% panorama matched(whereas </a:t>
            </a:r>
            <a:r>
              <a:rPr lang="en-US" altLang="ko-KR" dirty="0" err="1"/>
              <a:t>pan2pan</a:t>
            </a:r>
            <a:r>
              <a:rPr lang="en-US" altLang="ko-KR" dirty="0"/>
              <a:t>/net showed 96.5% matching)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1FE8ECF-E29E-45C7-8C4A-852E2EDCC3E6}"/>
              </a:ext>
            </a:extLst>
          </p:cNvPr>
          <p:cNvSpPr txBox="1"/>
          <p:nvPr/>
        </p:nvSpPr>
        <p:spPr>
          <a:xfrm>
            <a:off x="731520" y="639633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0" i="1" dirty="0"/>
              <a:t>[1]A. </a:t>
            </a:r>
            <a:r>
              <a:rPr lang="en-US" altLang="ko-KR" sz="1200" b="0" i="1" dirty="0" err="1"/>
              <a:t>Iscen</a:t>
            </a:r>
            <a:r>
              <a:rPr lang="en-US" altLang="ko-KR" sz="1200" b="0" i="1" dirty="0"/>
              <a:t>, G. </a:t>
            </a:r>
            <a:r>
              <a:rPr lang="en-US" altLang="ko-KR" sz="1200" b="0" i="1" dirty="0" err="1"/>
              <a:t>Tolias</a:t>
            </a:r>
            <a:r>
              <a:rPr lang="en-US" altLang="ko-KR" sz="1200" b="0" i="1" dirty="0"/>
              <a:t>, Y. </a:t>
            </a:r>
            <a:r>
              <a:rPr lang="en-US" altLang="ko-KR" sz="1200" b="0" i="1" dirty="0" err="1"/>
              <a:t>Avrithis</a:t>
            </a:r>
            <a:r>
              <a:rPr lang="en-US" altLang="ko-KR" sz="1200" b="0" i="1" dirty="0"/>
              <a:t>, T. </a:t>
            </a:r>
            <a:r>
              <a:rPr lang="en-US" altLang="ko-KR" sz="1200" b="0" i="1" dirty="0" err="1"/>
              <a:t>Furon</a:t>
            </a:r>
            <a:r>
              <a:rPr lang="en-US" altLang="ko-KR" sz="1200" b="0" i="1" dirty="0"/>
              <a:t>, and O. Chum. Efficient diffusion on region manifolds: Recovering small objects with compact </a:t>
            </a:r>
            <a:r>
              <a:rPr lang="en-US" altLang="ko-KR" sz="1200" b="0" i="1" dirty="0" err="1"/>
              <a:t>cnn</a:t>
            </a:r>
            <a:r>
              <a:rPr lang="en-US" altLang="ko-KR" sz="1200" b="0" i="1" dirty="0"/>
              <a:t> representations. In </a:t>
            </a:r>
            <a:r>
              <a:rPr lang="en-US" altLang="ko-KR" sz="1200" b="0" i="1" dirty="0" err="1"/>
              <a:t>CVPR</a:t>
            </a:r>
            <a:r>
              <a:rPr lang="en-US" altLang="ko-KR" sz="1200" b="0" i="1" dirty="0"/>
              <a:t>, 2017.</a:t>
            </a:r>
          </a:p>
        </p:txBody>
      </p:sp>
      <p:pic>
        <p:nvPicPr>
          <p:cNvPr id="71" name="그림 70">
            <a:extLst>
              <a:ext uri="{FF2B5EF4-FFF2-40B4-BE49-F238E27FC236}">
                <a16:creationId xmlns:a16="http://schemas.microsoft.com/office/drawing/2014/main" id="{943F478E-261D-4733-BC45-B37CC6E0D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2651124"/>
            <a:ext cx="7560671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8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67C388-0B27-4355-A8A0-B930C9E2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Idea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72D1514-879A-448C-AC85-5742C827C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Rather than comparing local descriptors,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This paper used “set of global descriptors”</a:t>
            </a:r>
          </a:p>
          <a:p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D99231C-9AB2-4553-8EDE-A65358E5F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48" y="2088000"/>
            <a:ext cx="4495525" cy="154781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7AE8AFA-CCDE-4A03-878D-EF1A253A3167}"/>
              </a:ext>
            </a:extLst>
          </p:cNvPr>
          <p:cNvSpPr txBox="1"/>
          <p:nvPr/>
        </p:nvSpPr>
        <p:spPr>
          <a:xfrm>
            <a:off x="731520" y="3622585"/>
            <a:ext cx="6133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/>
              <a:t>picture from </a:t>
            </a:r>
            <a:r>
              <a:rPr lang="en-US" altLang="ko-KR" sz="1200" dirty="0" err="1"/>
              <a:t>Sungeui</a:t>
            </a:r>
            <a:r>
              <a:rPr lang="en-US" altLang="ko-KR" sz="1200" dirty="0"/>
              <a:t> Yoon, </a:t>
            </a:r>
            <a:r>
              <a:rPr lang="en-US" altLang="ko-KR" sz="1200" dirty="0" err="1"/>
              <a:t>orgianlly</a:t>
            </a:r>
            <a:r>
              <a:rPr lang="en-US" altLang="ko-KR" sz="1200" dirty="0"/>
              <a:t> from the slide made by Kristen </a:t>
            </a:r>
            <a:r>
              <a:rPr lang="en-US" altLang="ko-KR" sz="1200" dirty="0" err="1"/>
              <a:t>Grauman</a:t>
            </a:r>
            <a:endParaRPr lang="en-US" altLang="ko-KR" sz="1200" b="0" i="1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E995651-A724-4376-92A9-E2C964824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138" y="4353393"/>
            <a:ext cx="6451723" cy="204294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6002720-C805-4D7C-BE05-420B6482A68B}"/>
              </a:ext>
            </a:extLst>
          </p:cNvPr>
          <p:cNvSpPr txBox="1"/>
          <p:nvPr/>
        </p:nvSpPr>
        <p:spPr>
          <a:xfrm>
            <a:off x="731520" y="6581001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0" i="1" dirty="0"/>
              <a:t>Panorama to panorama matching for location recognition, Ahmet </a:t>
            </a:r>
            <a:r>
              <a:rPr lang="en-US" altLang="ko-KR" sz="1200" b="0" i="1" dirty="0" err="1"/>
              <a:t>Iscen</a:t>
            </a:r>
            <a:r>
              <a:rPr lang="en-US" altLang="ko-KR" sz="1200" b="0" i="1" dirty="0"/>
              <a:t>, </a:t>
            </a:r>
            <a:r>
              <a:rPr lang="en-US" altLang="ko-KR" sz="1200" b="0" i="1" dirty="0" err="1"/>
              <a:t>ICMR</a:t>
            </a:r>
            <a:r>
              <a:rPr lang="en-US" altLang="ko-KR" sz="1200" b="0" i="1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234157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67C388-0B27-4355-A8A0-B930C9E2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Idea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72D1514-879A-448C-AC85-5742C827C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United vector construction</a:t>
            </a:r>
          </a:p>
          <a:p>
            <a:pPr lvl="1"/>
            <a:r>
              <a:rPr lang="en-US" altLang="ko-KR" dirty="0"/>
              <a:t>Sum vector(idea from [1])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 err="1"/>
              <a:t>Pinv</a:t>
            </a:r>
            <a:r>
              <a:rPr lang="en-US" altLang="ko-KR" dirty="0"/>
              <a:t> vector(idea from [2])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Explicit panorama construction</a:t>
            </a:r>
          </a:p>
          <a:p>
            <a:pPr lvl="1"/>
            <a:r>
              <a:rPr lang="en-US" altLang="ko-KR" dirty="0"/>
              <a:t>Create a panorama image and extract a descriptor from the panorama.</a:t>
            </a:r>
          </a:p>
          <a:p>
            <a:pPr lvl="2"/>
            <a:r>
              <a:rPr lang="en-US" altLang="ko-KR" sz="1600" dirty="0"/>
              <a:t>Descriptor([</a:t>
            </a:r>
            <a:r>
              <a:rPr lang="en-US" altLang="ko-KR" sz="1600" dirty="0" err="1"/>
              <a:t>x_pan</a:t>
            </a:r>
            <a:r>
              <a:rPr lang="en-US" altLang="ko-KR" sz="1600" dirty="0"/>
              <a:t>]): SIFT &amp; inlier correspondences[from [3]]</a:t>
            </a:r>
          </a:p>
          <a:p>
            <a:pPr lvl="1"/>
            <a:endParaRPr lang="en-US" altLang="ko-K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002720-C805-4D7C-BE05-420B6482A68B}"/>
              </a:ext>
            </a:extLst>
          </p:cNvPr>
          <p:cNvSpPr txBox="1"/>
          <p:nvPr/>
        </p:nvSpPr>
        <p:spPr>
          <a:xfrm>
            <a:off x="461962" y="5640595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1200" b="0" i="1" dirty="0"/>
              <a:t>[1]A. </a:t>
            </a:r>
            <a:r>
              <a:rPr lang="en-US" altLang="ko-KR" sz="1200" b="0" i="1" dirty="0" err="1"/>
              <a:t>Iscen</a:t>
            </a:r>
            <a:r>
              <a:rPr lang="en-US" altLang="ko-KR" sz="1200" b="0" i="1" dirty="0"/>
              <a:t>, T. </a:t>
            </a:r>
            <a:r>
              <a:rPr lang="en-US" altLang="ko-KR" sz="1200" b="0" i="1" dirty="0" err="1"/>
              <a:t>Furon</a:t>
            </a:r>
            <a:r>
              <a:rPr lang="en-US" altLang="ko-KR" sz="1200" b="0" i="1" dirty="0"/>
              <a:t>, V. </a:t>
            </a:r>
            <a:r>
              <a:rPr lang="en-US" altLang="ko-KR" sz="1200" b="0" i="1" dirty="0" err="1"/>
              <a:t>Gripon</a:t>
            </a:r>
            <a:r>
              <a:rPr lang="en-US" altLang="ko-KR" sz="1200" b="0" i="1" dirty="0"/>
              <a:t>, M. </a:t>
            </a:r>
            <a:r>
              <a:rPr lang="en-US" altLang="ko-KR" sz="1200" b="0" i="1" dirty="0" err="1"/>
              <a:t>Rabbat</a:t>
            </a:r>
            <a:r>
              <a:rPr lang="en-US" altLang="ko-KR" sz="1200" b="0" i="1" dirty="0"/>
              <a:t>, and H. </a:t>
            </a:r>
            <a:r>
              <a:rPr lang="en-US" altLang="ko-KR" sz="1200" b="0" i="1" dirty="0" err="1"/>
              <a:t>Jegou</a:t>
            </a:r>
            <a:r>
              <a:rPr lang="en-US" altLang="ko-KR" sz="1200" b="0" i="1" dirty="0"/>
              <a:t>. Memory ´vectors for similarity search in high-dimensional spaces. IEEE Trans. Big Data, 2017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1200" b="0" i="1" dirty="0"/>
              <a:t>[2] C. R. Rao and S. K. Mitra. Generalized inverse of a matrix and its applications. In Sixth Berkeley Symposium on Mathematical Statistics and Probability, 1972.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1200" b="0" i="1" dirty="0"/>
              <a:t>[3] M. Brown and D. G. Lowe. Automatic panoramic image stitching using invariant features. </a:t>
            </a:r>
            <a:r>
              <a:rPr lang="en-US" altLang="ko-KR" sz="1200" b="0" i="1" dirty="0" err="1"/>
              <a:t>IJCV</a:t>
            </a:r>
            <a:r>
              <a:rPr lang="en-US" altLang="ko-KR" sz="1200" b="0" i="1" dirty="0"/>
              <a:t>, 74:59–73, 2007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59361BB-910D-4C86-A595-F422A5560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537" y="2405876"/>
            <a:ext cx="1819502" cy="45085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63E2C80-4CF0-4D69-916F-E6A106F1F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537" y="3228974"/>
            <a:ext cx="3735841" cy="542925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CF5579E-68BB-488A-B23B-5CC8C9E85B26}"/>
              </a:ext>
            </a:extLst>
          </p:cNvPr>
          <p:cNvSpPr/>
          <p:nvPr/>
        </p:nvSpPr>
        <p:spPr>
          <a:xfrm>
            <a:off x="6071963" y="2405876"/>
            <a:ext cx="3538537" cy="750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</a:pPr>
            <a:r>
              <a:rPr lang="en-US" altLang="ko-KR" sz="1600" kern="0" dirty="0">
                <a:solidFill>
                  <a:srgbClr val="000000"/>
                </a:solidFill>
                <a:latin typeface="Tahoma"/>
              </a:rPr>
              <a:t>descriptor([</a:t>
            </a:r>
            <a:r>
              <a:rPr lang="en-US" altLang="ko-KR" sz="1600" kern="0" dirty="0" err="1">
                <a:solidFill>
                  <a:srgbClr val="000000"/>
                </a:solidFill>
                <a:latin typeface="Tahoma"/>
              </a:rPr>
              <a:t>x1</a:t>
            </a:r>
            <a:r>
              <a:rPr lang="en-US" altLang="ko-KR" sz="1600" kern="0" dirty="0">
                <a:solidFill>
                  <a:srgbClr val="000000"/>
                </a:solidFill>
                <a:latin typeface="Tahoma"/>
              </a:rPr>
              <a:t>, </a:t>
            </a:r>
            <a:r>
              <a:rPr lang="en-US" altLang="ko-KR" sz="1600" kern="0" dirty="0" err="1">
                <a:solidFill>
                  <a:srgbClr val="000000"/>
                </a:solidFill>
                <a:latin typeface="Tahoma"/>
              </a:rPr>
              <a:t>x2</a:t>
            </a:r>
            <a:r>
              <a:rPr lang="en-US" altLang="ko-KR" sz="1600" kern="0" dirty="0">
                <a:solidFill>
                  <a:srgbClr val="000000"/>
                </a:solidFill>
                <a:latin typeface="Tahoma"/>
              </a:rPr>
              <a:t>, ..., </a:t>
            </a:r>
            <a:r>
              <a:rPr lang="en-US" altLang="ko-KR" sz="1600" kern="0" dirty="0" err="1">
                <a:solidFill>
                  <a:srgbClr val="000000"/>
                </a:solidFill>
                <a:latin typeface="Tahoma"/>
              </a:rPr>
              <a:t>xn</a:t>
            </a:r>
            <a:r>
              <a:rPr lang="en-US" altLang="ko-KR" sz="1600" kern="0" dirty="0">
                <a:solidFill>
                  <a:srgbClr val="000000"/>
                </a:solidFill>
                <a:latin typeface="Tahoma"/>
              </a:rPr>
              <a:t>]): </a:t>
            </a:r>
            <a:r>
              <a:rPr lang="en-US" altLang="ko-KR" sz="1600" kern="0" dirty="0" err="1">
                <a:solidFill>
                  <a:srgbClr val="000000"/>
                </a:solidFill>
                <a:latin typeface="Tahoma"/>
              </a:rPr>
              <a:t>SIFT+NetVlad</a:t>
            </a:r>
            <a:endParaRPr lang="en-US" altLang="ko-KR" sz="1600" kern="0" dirty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97D80F9B-4305-465F-A697-3D052A3875D5}"/>
              </a:ext>
            </a:extLst>
          </p:cNvPr>
          <p:cNvCxnSpPr/>
          <p:nvPr/>
        </p:nvCxnSpPr>
        <p:spPr bwMode="auto">
          <a:xfrm>
            <a:off x="3072039" y="2631301"/>
            <a:ext cx="2999924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259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67C388-0B27-4355-A8A0-B930C9E2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Idea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72D1514-879A-448C-AC85-5742C827C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Aggregating dataset images</a:t>
            </a:r>
          </a:p>
          <a:p>
            <a:pPr lvl="1"/>
            <a:r>
              <a:rPr lang="en-US" altLang="ko-KR" dirty="0"/>
              <a:t>Reduce computation cost of similarity search in query time</a:t>
            </a:r>
          </a:p>
          <a:p>
            <a:pPr lvl="1"/>
            <a:r>
              <a:rPr lang="en-US" altLang="ko-KR" dirty="0"/>
              <a:t>Need only small</a:t>
            </a:r>
            <a:r>
              <a:rPr lang="ko-KR" altLang="en-US" dirty="0"/>
              <a:t> </a:t>
            </a:r>
            <a:r>
              <a:rPr lang="en-US" altLang="ko-KR" dirty="0"/>
              <a:t>amount of memory</a:t>
            </a:r>
          </a:p>
          <a:p>
            <a:pPr lvl="1"/>
            <a:r>
              <a:rPr lang="en-US" altLang="ko-KR" dirty="0"/>
              <a:t>performance loss</a:t>
            </a:r>
          </a:p>
          <a:p>
            <a:endParaRPr lang="en-US" altLang="ko-KR" dirty="0"/>
          </a:p>
          <a:p>
            <a:r>
              <a:rPr lang="en-US" altLang="ko-KR" dirty="0"/>
              <a:t>Aggregating query images</a:t>
            </a:r>
          </a:p>
          <a:p>
            <a:pPr lvl="1"/>
            <a:r>
              <a:rPr lang="en-US" altLang="ko-KR" dirty="0"/>
              <a:t>Multiple images: better handle the problems(occlusion, view-point changes, ...)</a:t>
            </a:r>
          </a:p>
        </p:txBody>
      </p:sp>
    </p:spTree>
    <p:extLst>
      <p:ext uri="{BB962C8B-B14F-4D97-AF65-F5344CB8AC3E}">
        <p14:creationId xmlns:p14="http://schemas.microsoft.com/office/powerpoint/2010/main" val="1691111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FE568B-4F98-464A-BFB0-D4D424507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A2E5C88-5658-4E56-9738-D88C2182C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Pitts250k</a:t>
            </a:r>
            <a:endParaRPr lang="en-US" altLang="ko-KR" dirty="0"/>
          </a:p>
          <a:p>
            <a:pPr lvl="1"/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</a:rPr>
              <a:t>250k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</a:rPr>
              <a:t> database,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</a:rPr>
              <a:t>24k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</a:rPr>
              <a:t> query images</a:t>
            </a:r>
          </a:p>
          <a:p>
            <a:pPr lvl="1"/>
            <a:r>
              <a:rPr lang="en-US" altLang="ko-KR" dirty="0"/>
              <a:t>Only used test set(83,952 dataset images and 8,280 query images)</a:t>
            </a:r>
          </a:p>
          <a:p>
            <a:pPr lvl="1"/>
            <a:r>
              <a:rPr lang="en-US" altLang="ko-KR" dirty="0"/>
              <a:t>24 images per each panorama</a:t>
            </a:r>
          </a:p>
          <a:p>
            <a:pPr lvl="1"/>
            <a:endParaRPr lang="en-US" altLang="ko-KR" dirty="0"/>
          </a:p>
          <a:p>
            <a:r>
              <a:rPr lang="en-US" altLang="ko-KR" dirty="0" err="1"/>
              <a:t>Recall@N</a:t>
            </a:r>
            <a:r>
              <a:rPr lang="en-US" altLang="ko-KR" dirty="0"/>
              <a:t>=1</a:t>
            </a:r>
          </a:p>
          <a:p>
            <a:pPr lvl="1"/>
            <a:r>
              <a:rPr lang="en-US" altLang="ko-KR" dirty="0"/>
              <a:t>If at least one dataset image is emerged in Top N</a:t>
            </a:r>
          </a:p>
          <a:p>
            <a:pPr lvl="1"/>
            <a:r>
              <a:rPr lang="en-US" altLang="ko-KR" dirty="0"/>
              <a:t>and the retrieved dataset should be within 25 meters from the spatial location of query.</a:t>
            </a:r>
          </a:p>
          <a:p>
            <a:pPr lvl="2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17394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FE568B-4F98-464A-BFB0-D4D424507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A2E5C88-5658-4E56-9738-D88C2182C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/>
              <a:t>Outperforms </a:t>
            </a:r>
            <a:r>
              <a:rPr lang="en-US" altLang="ko-KR" sz="2400" dirty="0" err="1"/>
              <a:t>NetVLAD</a:t>
            </a:r>
            <a:r>
              <a:rPr lang="en-US" altLang="ko-KR" sz="2400" dirty="0"/>
              <a:t>(</a:t>
            </a:r>
            <a:r>
              <a:rPr lang="en-US" altLang="ko-KR" sz="2400" dirty="0" err="1"/>
              <a:t>im2im</a:t>
            </a:r>
            <a:r>
              <a:rPr lang="en-US" altLang="ko-KR" sz="2400" dirty="0"/>
              <a:t>) highly</a:t>
            </a:r>
          </a:p>
          <a:p>
            <a:r>
              <a:rPr lang="en-US" altLang="ko-KR" sz="2400" dirty="0"/>
              <a:t>Only 7 failure queries for </a:t>
            </a:r>
            <a:r>
              <a:rPr lang="en-US" altLang="ko-KR" sz="2400" dirty="0" err="1"/>
              <a:t>pan2pan</a:t>
            </a:r>
            <a:r>
              <a:rPr lang="en-US" altLang="ko-KR" sz="2400" dirty="0"/>
              <a:t>/net(explicit panorama construction)</a:t>
            </a:r>
          </a:p>
          <a:p>
            <a:pPr marL="0" indent="0">
              <a:buNone/>
            </a:pPr>
            <a:endParaRPr lang="en-US" altLang="ko-KR" sz="2400" dirty="0"/>
          </a:p>
          <a:p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24^2 faster, 24 less memory</a:t>
            </a:r>
          </a:p>
          <a:p>
            <a:r>
              <a:rPr lang="en-US" altLang="ko-KR" sz="2400" dirty="0"/>
              <a:t>8280 queries to 345 queries</a:t>
            </a:r>
          </a:p>
          <a:p>
            <a:endParaRPr lang="en-US" altLang="ko-KR" sz="2400" dirty="0"/>
          </a:p>
          <a:p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C50F04E-7995-491C-80F5-69EC177E7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2832100"/>
            <a:ext cx="484822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15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FE568B-4F98-464A-BFB0-D4D424507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A2E5C88-5658-4E56-9738-D88C2182C5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sz="2400" dirty="0"/>
                  <a:t>When only </a:t>
                </a:r>
                <a14:m>
                  <m:oMath xmlns:m="http://schemas.openxmlformats.org/officeDocument/2006/math">
                    <m:r>
                      <a:rPr lang="en-US" altLang="ko-KR" sz="24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ko-KR" sz="2400" dirty="0"/>
                  <a:t>&lt;24 random query images are used</a:t>
                </a:r>
              </a:p>
              <a:p>
                <a:pPr lvl="1"/>
                <a:r>
                  <a:rPr lang="en-US" altLang="ko-KR" sz="2000" dirty="0"/>
                  <a:t>Explicit panorama construction is done by stacking the results of </a:t>
                </a:r>
                <a:r>
                  <a:rPr lang="en-US" altLang="ko-KR" sz="2000" dirty="0" err="1"/>
                  <a:t>NetVLAD</a:t>
                </a:r>
                <a:r>
                  <a:rPr lang="en-US" altLang="ko-KR" sz="2000" dirty="0"/>
                  <a:t> layers before pooling.</a:t>
                </a:r>
                <a:endParaRPr lang="en-US" altLang="ko-KR" sz="2400" dirty="0"/>
              </a:p>
              <a:p>
                <a:endParaRPr lang="en-US" altLang="ko-KR" sz="2400" dirty="0"/>
              </a:p>
              <a:p>
                <a:endParaRPr lang="en-US" altLang="ko-KR" sz="2400" dirty="0"/>
              </a:p>
              <a:p>
                <a:endParaRPr lang="en-US" altLang="ko-KR" sz="2400" dirty="0"/>
              </a:p>
              <a:p>
                <a:endParaRPr lang="en-US" altLang="ko-KR" sz="2400" dirty="0"/>
              </a:p>
              <a:p>
                <a:pPr marL="0" indent="0">
                  <a:buNone/>
                </a:pPr>
                <a:endParaRPr lang="en-US" altLang="ko-KR" sz="2400" dirty="0"/>
              </a:p>
              <a:p>
                <a:r>
                  <a:rPr lang="en-US" altLang="ko-KR" sz="2400" dirty="0"/>
                  <a:t>4 images are enough(99% </a:t>
                </a:r>
                <a:r>
                  <a:rPr lang="en-US" altLang="ko-KR" sz="2400" dirty="0" err="1"/>
                  <a:t>recall@5</a:t>
                </a:r>
                <a:r>
                  <a:rPr lang="en-US" altLang="ko-KR" sz="2400" dirty="0"/>
                  <a:t>)</a:t>
                </a:r>
              </a:p>
              <a:p>
                <a:r>
                  <a:rPr lang="en-US" altLang="ko-KR" sz="2400" dirty="0" err="1"/>
                  <a:t>pan2pan</a:t>
                </a:r>
                <a:r>
                  <a:rPr lang="en-US" altLang="ko-KR" sz="2400" dirty="0"/>
                  <a:t>/</a:t>
                </a:r>
                <a:r>
                  <a:rPr lang="en-US" altLang="ko-KR" sz="2400" dirty="0" err="1"/>
                  <a:t>pinv</a:t>
                </a:r>
                <a:r>
                  <a:rPr lang="en-US" altLang="ko-KR" sz="2400" dirty="0"/>
                  <a:t> works better than </a:t>
                </a:r>
                <a:r>
                  <a:rPr lang="en-US" altLang="ko-KR" sz="2400" dirty="0" err="1"/>
                  <a:t>pan2pan</a:t>
                </a:r>
                <a:r>
                  <a:rPr lang="en-US" altLang="ko-KR" sz="2400" dirty="0"/>
                  <a:t>/net for l=2</a:t>
                </a:r>
              </a:p>
              <a:p>
                <a:endParaRPr lang="en-US" altLang="ko-KR" sz="2400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A2E5C88-5658-4E56-9738-D88C2182C5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26" t="-15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385B9CD1-9257-4E9E-AECB-737D8BB23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2782887"/>
            <a:ext cx="51816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9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2E9F96-02E6-4A7B-8086-98D192E90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ko-KR" dirty="0"/>
            </a:br>
            <a:r>
              <a:rPr lang="en-US" altLang="ko-KR" dirty="0"/>
              <a:t>Summary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6BE0817-3E5A-4349-95BF-C86E0F305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Contribution</a:t>
            </a:r>
          </a:p>
          <a:p>
            <a:pPr lvl="1"/>
            <a:r>
              <a:rPr lang="en-US" altLang="ko-KR" dirty="0"/>
              <a:t>Approaches the “location recognition problem” by focusing on “viewer’s view” rather than “finding similar objects”.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Very high score for the </a:t>
            </a:r>
            <a:r>
              <a:rPr lang="en-US" altLang="ko-KR" dirty="0" err="1"/>
              <a:t>Pitts250k</a:t>
            </a:r>
            <a:r>
              <a:rPr lang="en-US" altLang="ko-KR" dirty="0"/>
              <a:t>.</a:t>
            </a:r>
          </a:p>
          <a:p>
            <a:pPr lvl="2"/>
            <a:r>
              <a:rPr lang="en-US" altLang="ko-KR" dirty="0"/>
              <a:t>Too high that it’s difficult to find any paper(about location recognition using panorama) after 2017.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Utilized well other methods(sum[1], </a:t>
            </a:r>
            <a:r>
              <a:rPr lang="en-US" altLang="ko-KR" dirty="0" err="1"/>
              <a:t>pinv</a:t>
            </a:r>
            <a:r>
              <a:rPr lang="en-US" altLang="ko-KR" dirty="0"/>
              <a:t>[2], inlier correspondences[3])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20CA1A-93E9-4C36-9FAC-96E831FEDD81}"/>
              </a:ext>
            </a:extLst>
          </p:cNvPr>
          <p:cNvSpPr txBox="1"/>
          <p:nvPr/>
        </p:nvSpPr>
        <p:spPr>
          <a:xfrm>
            <a:off x="461962" y="5996226"/>
            <a:ext cx="7086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1000" b="0" i="1" dirty="0"/>
              <a:t>[1]A. </a:t>
            </a:r>
            <a:r>
              <a:rPr lang="en-US" altLang="ko-KR" sz="1000" b="0" i="1" dirty="0" err="1"/>
              <a:t>Iscen</a:t>
            </a:r>
            <a:r>
              <a:rPr lang="en-US" altLang="ko-KR" sz="1000" b="0" i="1" dirty="0"/>
              <a:t>, T. </a:t>
            </a:r>
            <a:r>
              <a:rPr lang="en-US" altLang="ko-KR" sz="1000" b="0" i="1" dirty="0" err="1"/>
              <a:t>Furon</a:t>
            </a:r>
            <a:r>
              <a:rPr lang="en-US" altLang="ko-KR" sz="1000" b="0" i="1" dirty="0"/>
              <a:t>, V. </a:t>
            </a:r>
            <a:r>
              <a:rPr lang="en-US" altLang="ko-KR" sz="1000" b="0" i="1" dirty="0" err="1"/>
              <a:t>Gripon</a:t>
            </a:r>
            <a:r>
              <a:rPr lang="en-US" altLang="ko-KR" sz="1000" b="0" i="1" dirty="0"/>
              <a:t>, M. </a:t>
            </a:r>
            <a:r>
              <a:rPr lang="en-US" altLang="ko-KR" sz="1000" b="0" i="1" dirty="0" err="1"/>
              <a:t>Rabbat</a:t>
            </a:r>
            <a:r>
              <a:rPr lang="en-US" altLang="ko-KR" sz="1000" b="0" i="1" dirty="0"/>
              <a:t>, and H. </a:t>
            </a:r>
            <a:r>
              <a:rPr lang="en-US" altLang="ko-KR" sz="1000" b="0" i="1" dirty="0" err="1"/>
              <a:t>Jegou</a:t>
            </a:r>
            <a:r>
              <a:rPr lang="en-US" altLang="ko-KR" sz="1000" b="0" i="1" dirty="0"/>
              <a:t>. Memory ´vectors for similarity search in high-dimensional spaces. IEEE Trans. Big Data, 2017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1000" b="0" i="1" dirty="0"/>
              <a:t>[2] C. R. Rao and S. K. Mitra. Generalized inverse of a matrix and its applications. In Sixth Berkeley Symposium on Mathematical Statistics and Probability, 1972.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1000" b="0" i="1" dirty="0"/>
              <a:t>[3] M. Brown and D. G. Lowe. Automatic panoramic image stitching using invariant features. </a:t>
            </a:r>
            <a:r>
              <a:rPr lang="en-US" altLang="ko-KR" sz="1000" b="0" i="1" dirty="0" err="1"/>
              <a:t>IJCV</a:t>
            </a:r>
            <a:r>
              <a:rPr lang="en-US" altLang="ko-KR" sz="1000" b="0" i="1" dirty="0"/>
              <a:t>, 74:59–73, 2007</a:t>
            </a:r>
          </a:p>
        </p:txBody>
      </p:sp>
    </p:spTree>
    <p:extLst>
      <p:ext uri="{BB962C8B-B14F-4D97-AF65-F5344CB8AC3E}">
        <p14:creationId xmlns:p14="http://schemas.microsoft.com/office/powerpoint/2010/main" val="693124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00FA2B-9A70-45FC-91F8-571E50072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Summary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9F9758D-7838-45D2-BFFE-9BAD3D412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But</a:t>
            </a:r>
          </a:p>
          <a:p>
            <a:pPr lvl="1"/>
            <a:r>
              <a:rPr lang="en-US" altLang="ko-KR" dirty="0"/>
              <a:t>Need to construct panorama every time (for </a:t>
            </a:r>
            <a:r>
              <a:rPr lang="en-US" altLang="ko-KR" dirty="0" err="1"/>
              <a:t>pan2pan</a:t>
            </a:r>
            <a:r>
              <a:rPr lang="en-US" altLang="ko-KR" dirty="0"/>
              <a:t>/net)</a:t>
            </a:r>
          </a:p>
          <a:p>
            <a:pPr lvl="2"/>
            <a:r>
              <a:rPr lang="en-US" altLang="ko-KR" dirty="0"/>
              <a:t>Is it possible for AR/VR mobile devices?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Practicability?</a:t>
            </a:r>
          </a:p>
          <a:p>
            <a:pPr lvl="2"/>
            <a:r>
              <a:rPr lang="en-US" altLang="ko-KR" dirty="0"/>
              <a:t>Big companies will just want to use the current method(</a:t>
            </a:r>
            <a:r>
              <a:rPr lang="en-US" altLang="ko-KR" dirty="0" err="1"/>
              <a:t>3d</a:t>
            </a:r>
            <a:r>
              <a:rPr lang="en-US" altLang="ko-KR" dirty="0"/>
              <a:t> </a:t>
            </a:r>
            <a:r>
              <a:rPr lang="en-US" altLang="ko-KR" dirty="0" err="1"/>
              <a:t>reconstuction</a:t>
            </a:r>
            <a:r>
              <a:rPr lang="en-US" altLang="ko-KR" dirty="0"/>
              <a:t>)</a:t>
            </a:r>
          </a:p>
          <a:p>
            <a:pPr lvl="2"/>
            <a:r>
              <a:rPr lang="en-US" altLang="ko-KR" dirty="0"/>
              <a:t>Really strong at noises?(not dataset, in real environment that everything changes.)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Unfair comparison</a:t>
            </a:r>
          </a:p>
          <a:p>
            <a:pPr lvl="2"/>
            <a:r>
              <a:rPr lang="en-US" altLang="ko-KR" dirty="0"/>
              <a:t>Only this paper considered panorama.</a:t>
            </a:r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8981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67C388-0B27-4355-A8A0-B930C9E2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Quiz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72D1514-879A-448C-AC85-5742C827C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Rather than comparing local descriptors,</a:t>
            </a:r>
          </a:p>
          <a:p>
            <a:r>
              <a:rPr lang="en-US" altLang="ko-KR" dirty="0"/>
              <a:t>This paper used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A: A global descriptor</a:t>
            </a:r>
          </a:p>
          <a:p>
            <a:r>
              <a:rPr lang="en-US" altLang="ko-KR" dirty="0"/>
              <a:t>B: Set of global descriptors</a:t>
            </a:r>
          </a:p>
          <a:p>
            <a:r>
              <a:rPr lang="en-US" altLang="ko-KR" dirty="0"/>
              <a:t>C: Reduced number of descriptors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E995651-A724-4376-92A9-E2C964824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397" y="2549993"/>
            <a:ext cx="6451723" cy="204294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6002720-C805-4D7C-BE05-420B6482A68B}"/>
              </a:ext>
            </a:extLst>
          </p:cNvPr>
          <p:cNvSpPr txBox="1"/>
          <p:nvPr/>
        </p:nvSpPr>
        <p:spPr>
          <a:xfrm>
            <a:off x="731520" y="6581001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0" i="1" dirty="0"/>
              <a:t>Panorama to panorama matching for location recognition, Ahmet </a:t>
            </a:r>
            <a:r>
              <a:rPr lang="en-US" altLang="ko-KR" sz="1200" b="0" i="1" dirty="0" err="1"/>
              <a:t>Iscen</a:t>
            </a:r>
            <a:r>
              <a:rPr lang="en-US" altLang="ko-KR" sz="1200" b="0" i="1" dirty="0"/>
              <a:t>, </a:t>
            </a:r>
            <a:r>
              <a:rPr lang="en-US" altLang="ko-KR" sz="1200" b="0" i="1" dirty="0" err="1"/>
              <a:t>ICMR</a:t>
            </a:r>
            <a:r>
              <a:rPr lang="en-US" altLang="ko-KR" sz="1200" b="0" i="1" dirty="0"/>
              <a:t> 2017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40C2CBA-C1E4-4E39-B731-C3A9DF524E30}"/>
              </a:ext>
            </a:extLst>
          </p:cNvPr>
          <p:cNvSpPr/>
          <p:nvPr/>
        </p:nvSpPr>
        <p:spPr bwMode="auto">
          <a:xfrm>
            <a:off x="3810000" y="2043347"/>
            <a:ext cx="4008120" cy="42909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934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539285FF-121A-40D2-BA2C-18CCDB877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875" y="2654300"/>
            <a:ext cx="6838950" cy="29337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0BFABBDE-629A-44B3-84B5-EEA81B106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/>
              <a:t>Review) ELF: Embedded Localization of Features in Pre-Trained CNN</a:t>
            </a:r>
            <a:endParaRPr lang="ko-KR" altLang="en-US" sz="3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A10C75-2166-4AED-85CD-AAF68A106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Saliency Map</a:t>
            </a:r>
          </a:p>
        </p:txBody>
      </p:sp>
      <p:sp>
        <p:nvSpPr>
          <p:cNvPr id="13" name="곱하기 기호 12">
            <a:extLst>
              <a:ext uri="{FF2B5EF4-FFF2-40B4-BE49-F238E27FC236}">
                <a16:creationId xmlns:a16="http://schemas.microsoft.com/office/drawing/2014/main" id="{F24E821E-8A15-403C-809B-06F9483C0AC1}"/>
              </a:ext>
            </a:extLst>
          </p:cNvPr>
          <p:cNvSpPr/>
          <p:nvPr/>
        </p:nvSpPr>
        <p:spPr bwMode="auto">
          <a:xfrm>
            <a:off x="4718461" y="2273300"/>
            <a:ext cx="1080000" cy="1080000"/>
          </a:xfrm>
          <a:prstGeom prst="mathMultiply">
            <a:avLst>
              <a:gd name="adj1" fmla="val 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별: 꼭짓점 5개 23">
            <a:extLst>
              <a:ext uri="{FF2B5EF4-FFF2-40B4-BE49-F238E27FC236}">
                <a16:creationId xmlns:a16="http://schemas.microsoft.com/office/drawing/2014/main" id="{2E072E23-E252-45E6-BAB5-B3AC269D0375}"/>
              </a:ext>
            </a:extLst>
          </p:cNvPr>
          <p:cNvSpPr/>
          <p:nvPr/>
        </p:nvSpPr>
        <p:spPr>
          <a:xfrm>
            <a:off x="3381830" y="5656383"/>
            <a:ext cx="323303" cy="320052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600" dirty="0">
              <a:latin typeface="Corbel"/>
            </a:endParaRPr>
          </a:p>
        </p:txBody>
      </p:sp>
      <p:sp>
        <p:nvSpPr>
          <p:cNvPr id="25" name="별: 꼭짓점 5개 24">
            <a:extLst>
              <a:ext uri="{FF2B5EF4-FFF2-40B4-BE49-F238E27FC236}">
                <a16:creationId xmlns:a16="http://schemas.microsoft.com/office/drawing/2014/main" id="{F660F253-84B0-4B22-9968-C03E328D7642}"/>
              </a:ext>
            </a:extLst>
          </p:cNvPr>
          <p:cNvSpPr/>
          <p:nvPr/>
        </p:nvSpPr>
        <p:spPr>
          <a:xfrm>
            <a:off x="5319558" y="5656383"/>
            <a:ext cx="323303" cy="320052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600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85230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00FA2B-9A70-45FC-91F8-571E50072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Quiz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9F9758D-7838-45D2-BFFE-9BAD3D412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This paper argues that Existing pipeline* does not apply because “street-view” images are not that              currently.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sz="2400" dirty="0"/>
              <a:t>*</a:t>
            </a:r>
            <a:r>
              <a:rPr lang="en-US" altLang="ko-KR" sz="2400" dirty="0" err="1"/>
              <a:t>Exisiting</a:t>
            </a:r>
            <a:r>
              <a:rPr lang="en-US" altLang="ko-KR" sz="2400" dirty="0"/>
              <a:t> pipeline includes learning methods.</a:t>
            </a:r>
          </a:p>
          <a:p>
            <a:r>
              <a:rPr lang="en-US" altLang="ko-KR" dirty="0"/>
              <a:t>A: Dense</a:t>
            </a:r>
          </a:p>
          <a:p>
            <a:r>
              <a:rPr lang="en-US" altLang="ko-KR" dirty="0"/>
              <a:t>B: Diverse</a:t>
            </a:r>
          </a:p>
          <a:p>
            <a:r>
              <a:rPr lang="en-US" altLang="ko-KR" dirty="0"/>
              <a:t>C: Noisy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DC985B2-2A4F-44F4-8D1D-337895718B3A}"/>
              </a:ext>
            </a:extLst>
          </p:cNvPr>
          <p:cNvSpPr/>
          <p:nvPr/>
        </p:nvSpPr>
        <p:spPr bwMode="auto">
          <a:xfrm>
            <a:off x="4406900" y="2257893"/>
            <a:ext cx="1244600" cy="42909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518DBF4-AD72-496A-B3D4-C11B0BB16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97" y="2686986"/>
            <a:ext cx="6428423" cy="172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97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59908A-EC72-4D87-BE63-CDCD82800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sum vs </a:t>
            </a:r>
            <a:r>
              <a:rPr lang="en-US" altLang="ko-KR" dirty="0" err="1"/>
              <a:t>pinv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BD3C876E-A05B-4E03-AFCB-8D5B355A57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Similarity of sum-vectors(inner product)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Similarity of </a:t>
                </a:r>
                <a:r>
                  <a:rPr lang="en-US" altLang="ko-KR" dirty="0" err="1"/>
                  <a:t>pinv</a:t>
                </a:r>
                <a:r>
                  <a:rPr lang="en-US" altLang="ko-KR" dirty="0"/>
                  <a:t>-vectors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altLang="ko-KR" dirty="0"/>
                  <a:t> handles burstiness phenomenon for local descriptors.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BD3C876E-A05B-4E03-AFCB-8D5B355A57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20" t="-2885" r="-8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C73E6074-65BB-4D8B-97F8-83F4CDD28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12" y="2028824"/>
            <a:ext cx="3448050" cy="46298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AF8BDFF-BBA1-4BC0-9E9E-342DBFB62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111" y="3026336"/>
            <a:ext cx="4555137" cy="402664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9D63ACAB-1CBD-480D-9480-071C39209493}"/>
              </a:ext>
            </a:extLst>
          </p:cNvPr>
          <p:cNvCxnSpPr/>
          <p:nvPr/>
        </p:nvCxnSpPr>
        <p:spPr bwMode="auto">
          <a:xfrm>
            <a:off x="3873500" y="3429000"/>
            <a:ext cx="347661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AAC7CD5C-C9CD-42CD-91F5-137F478DC09E}"/>
              </a:ext>
            </a:extLst>
          </p:cNvPr>
          <p:cNvCxnSpPr/>
          <p:nvPr/>
        </p:nvCxnSpPr>
        <p:spPr bwMode="auto">
          <a:xfrm>
            <a:off x="4686300" y="3429000"/>
            <a:ext cx="347661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DB958067-079F-4BC5-95AC-3190D547A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2" y="4610100"/>
            <a:ext cx="8586788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73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29DE5F-C702-4B4B-87A8-A2489079E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Location recognition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50649D-35B2-4692-BFE4-A210C4BDD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87500"/>
            <a:ext cx="8318500" cy="5067300"/>
          </a:xfrm>
        </p:spPr>
        <p:txBody>
          <a:bodyPr/>
          <a:lstStyle/>
          <a:p>
            <a:r>
              <a:rPr lang="en-US" altLang="ko-KR" dirty="0"/>
              <a:t>Where am I? Where is it?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Usually(in CV)</a:t>
            </a:r>
          </a:p>
          <a:p>
            <a:pPr lvl="1"/>
            <a:r>
              <a:rPr lang="en-US" altLang="ko-KR" dirty="0"/>
              <a:t>Input: Image(</a:t>
            </a:r>
            <a:r>
              <a:rPr lang="en-US" altLang="ko-KR" dirty="0" err="1"/>
              <a:t>FoV</a:t>
            </a:r>
            <a:r>
              <a:rPr lang="en-US" altLang="ko-KR" dirty="0"/>
              <a:t> can be varied)</a:t>
            </a:r>
          </a:p>
          <a:p>
            <a:pPr lvl="1"/>
            <a:r>
              <a:rPr lang="en-US" altLang="ko-KR" dirty="0"/>
              <a:t>Output: Panorama at the location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F7A8AF-3C91-436E-9C43-8DB718CCFF00}"/>
              </a:ext>
            </a:extLst>
          </p:cNvPr>
          <p:cNvSpPr txBox="1"/>
          <p:nvPr/>
        </p:nvSpPr>
        <p:spPr>
          <a:xfrm>
            <a:off x="731520" y="639558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0" i="1" dirty="0" err="1"/>
              <a:t>Youtube</a:t>
            </a:r>
            <a:r>
              <a:rPr lang="en-US" altLang="ko-KR" sz="1200" b="0" i="1" dirty="0"/>
              <a:t> "</a:t>
            </a:r>
            <a:r>
              <a:rPr lang="en-US" altLang="ko-KR" sz="1200" b="0" i="1" dirty="0" err="1"/>
              <a:t>NetVLAD</a:t>
            </a:r>
            <a:r>
              <a:rPr lang="en-US" altLang="ko-KR" sz="1200" b="0" i="1" dirty="0"/>
              <a:t>: CNN Architecture for Weakly Supervised Place Recognition”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842650A-180A-4D0E-986E-455EB021F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2110354"/>
            <a:ext cx="3954780" cy="197739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A6582DE-9903-439D-8D6A-22B320A055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16" t="35778" r="67062" b="18633"/>
          <a:stretch/>
        </p:blipFill>
        <p:spPr>
          <a:xfrm>
            <a:off x="5379721" y="2674620"/>
            <a:ext cx="3319779" cy="14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1D7F6D-3F47-4CD1-8F09-BF93F2548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Location recognition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B76644D-65C4-43FB-9558-02B6A81BB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Why is this important?</a:t>
            </a:r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51AA3FF-A46D-434F-BB3A-E1766A935B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5" t="18444" r="67500" b="17556"/>
          <a:stretch/>
        </p:blipFill>
        <p:spPr>
          <a:xfrm>
            <a:off x="1351655" y="2475230"/>
            <a:ext cx="5846330" cy="33540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70EF25-86AF-45FA-B05D-261086928CAE}"/>
              </a:ext>
            </a:extLst>
          </p:cNvPr>
          <p:cNvSpPr txBox="1"/>
          <p:nvPr/>
        </p:nvSpPr>
        <p:spPr>
          <a:xfrm>
            <a:off x="731520" y="639558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0" i="1" dirty="0" err="1"/>
              <a:t>Youtube</a:t>
            </a:r>
            <a:r>
              <a:rPr lang="en-US" altLang="ko-KR" sz="1200" b="0" i="1" dirty="0"/>
              <a:t> "</a:t>
            </a:r>
            <a:r>
              <a:rPr lang="en-US" altLang="ko-KR" sz="1200" b="0" i="1" dirty="0" err="1"/>
              <a:t>NetVLAD</a:t>
            </a:r>
            <a:r>
              <a:rPr lang="en-US" altLang="ko-KR" sz="1200" b="0" i="1" dirty="0"/>
              <a:t>: CNN Architecture for Weakly Supervised Place Recognition”</a:t>
            </a:r>
          </a:p>
        </p:txBody>
      </p:sp>
    </p:spTree>
    <p:extLst>
      <p:ext uri="{BB962C8B-B14F-4D97-AF65-F5344CB8AC3E}">
        <p14:creationId xmlns:p14="http://schemas.microsoft.com/office/powerpoint/2010/main" val="1087680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Location recognition</a:t>
            </a:r>
            <a:endParaRPr lang="ko-KR" altLang="en-US" dirty="0">
              <a:ea typeface="굴림" panose="020B0600000101010101" pitchFamily="50" charset="-127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6D963595-BC3C-4177-843F-C86A09EDD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87500"/>
            <a:ext cx="8318500" cy="5067300"/>
          </a:xfrm>
        </p:spPr>
        <p:txBody>
          <a:bodyPr/>
          <a:lstStyle/>
          <a:p>
            <a:r>
              <a:rPr lang="en-US" altLang="ko-KR" dirty="0"/>
              <a:t>Why is this difficult?</a:t>
            </a:r>
          </a:p>
          <a:p>
            <a:pPr lvl="1"/>
            <a:r>
              <a:rPr lang="en-US" altLang="ko-KR" dirty="0"/>
              <a:t>Changing environment as time flows</a:t>
            </a:r>
          </a:p>
          <a:p>
            <a:pPr lvl="2"/>
            <a:r>
              <a:rPr lang="en-US" altLang="ko-KR" dirty="0"/>
              <a:t>Especially lighting</a:t>
            </a:r>
          </a:p>
          <a:p>
            <a:pPr lvl="1"/>
            <a:r>
              <a:rPr lang="en-US" altLang="ko-KR" dirty="0" err="1"/>
              <a:t>Occluders</a:t>
            </a:r>
            <a:r>
              <a:rPr lang="en-US" altLang="ko-KR" dirty="0"/>
              <a:t> and ambiguous objects</a:t>
            </a:r>
          </a:p>
          <a:p>
            <a:pPr lvl="2"/>
            <a:r>
              <a:rPr lang="en-US" altLang="ko-KR" dirty="0"/>
              <a:t>Especially cars and peoples</a:t>
            </a:r>
          </a:p>
          <a:p>
            <a:pPr lvl="1"/>
            <a:r>
              <a:rPr lang="en-US" altLang="ko-KR" dirty="0"/>
              <a:t>Many view points</a:t>
            </a:r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8704EE-8C77-4583-BDFE-9DC4FD28B0CD}"/>
              </a:ext>
            </a:extLst>
          </p:cNvPr>
          <p:cNvSpPr txBox="1"/>
          <p:nvPr/>
        </p:nvSpPr>
        <p:spPr>
          <a:xfrm>
            <a:off x="731520" y="639558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0" i="1" dirty="0"/>
              <a:t>Pictures from Google Maps, Tokyo 24/7 dataset, which are from D. M. Chen, City-scale landmark identification on mobile devices. </a:t>
            </a:r>
            <a:r>
              <a:rPr lang="en-US" altLang="ko-KR" sz="1200" b="0" i="1" dirty="0" err="1"/>
              <a:t>CVPR</a:t>
            </a:r>
            <a:r>
              <a:rPr lang="en-US" altLang="ko-KR" sz="1200" b="0" i="1" dirty="0"/>
              <a:t>, 2011.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D71FF04-F162-475F-991B-54D4DBEF50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64" t="15848" r="70227" b="14465"/>
          <a:stretch/>
        </p:blipFill>
        <p:spPr>
          <a:xfrm>
            <a:off x="800104" y="4169701"/>
            <a:ext cx="2285999" cy="184373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D65C49D-61E0-4EEC-865C-C7F47F2140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91" t="15848" r="45700" b="14465"/>
          <a:stretch/>
        </p:blipFill>
        <p:spPr>
          <a:xfrm>
            <a:off x="3577591" y="4169701"/>
            <a:ext cx="2286000" cy="184373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0750E4C-647A-4DD3-AC47-5011E3BCE9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172" t="15848" r="12099" b="14465"/>
          <a:stretch/>
        </p:blipFill>
        <p:spPr>
          <a:xfrm>
            <a:off x="6355079" y="4168553"/>
            <a:ext cx="2034541" cy="18448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Location recognition</a:t>
            </a:r>
            <a:endParaRPr lang="ko-KR" altLang="en-US" dirty="0">
              <a:ea typeface="굴림" panose="020B0600000101010101" pitchFamily="50" charset="-127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6D963595-BC3C-4177-843F-C86A09EDD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87500"/>
            <a:ext cx="8318500" cy="5067300"/>
          </a:xfrm>
        </p:spPr>
        <p:txBody>
          <a:bodyPr/>
          <a:lstStyle/>
          <a:p>
            <a:r>
              <a:rPr lang="en-US" altLang="ko-KR" dirty="0"/>
              <a:t>Existing approaches</a:t>
            </a:r>
          </a:p>
          <a:p>
            <a:pPr lvl="1"/>
            <a:r>
              <a:rPr lang="en-US" altLang="ko-KR" dirty="0"/>
              <a:t>View of visual instance retrieval</a:t>
            </a:r>
          </a:p>
          <a:p>
            <a:pPr lvl="2"/>
            <a:r>
              <a:rPr lang="en-US" altLang="ko-KR" dirty="0"/>
              <a:t>Find objects(ex: landmark) and use them</a:t>
            </a:r>
          </a:p>
          <a:p>
            <a:pPr lvl="2"/>
            <a:r>
              <a:rPr lang="en-US" altLang="ko-KR" dirty="0"/>
              <a:t>Most simple way(but SOTA for a long time)</a:t>
            </a:r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r>
              <a:rPr lang="en-US" altLang="ko-KR" dirty="0"/>
              <a:t>It is known that learning doesn’t work well because datasets are not </a:t>
            </a:r>
            <a:r>
              <a:rPr lang="en-US" altLang="ko-KR" i="1" dirty="0"/>
              <a:t>diverse</a:t>
            </a:r>
            <a:r>
              <a:rPr lang="en-US" altLang="ko-KR" dirty="0"/>
              <a:t> enough[1,2]</a:t>
            </a:r>
            <a:endParaRPr lang="en-US" altLang="ko-KR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8704EE-8C77-4583-BDFE-9DC4FD28B0CD}"/>
              </a:ext>
            </a:extLst>
          </p:cNvPr>
          <p:cNvSpPr txBox="1"/>
          <p:nvPr/>
        </p:nvSpPr>
        <p:spPr>
          <a:xfrm>
            <a:off x="419100" y="6020137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1200" b="0" i="1" dirty="0" err="1"/>
              <a:t>Youtube</a:t>
            </a:r>
            <a:r>
              <a:rPr lang="en-US" altLang="ko-KR" sz="1200" b="0" i="1" dirty="0"/>
              <a:t> "</a:t>
            </a:r>
            <a:r>
              <a:rPr lang="en-US" altLang="ko-KR" sz="1200" b="0" i="1" dirty="0" err="1"/>
              <a:t>NetVLAD</a:t>
            </a:r>
            <a:r>
              <a:rPr lang="en-US" altLang="ko-KR" sz="1200" b="0" i="1" dirty="0"/>
              <a:t>: CNN Architecture for Weakly Supervised Place Recognition”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1200" b="0" i="1" dirty="0"/>
              <a:t>[1]Johannes L. Schonberger, Hans </a:t>
            </a:r>
            <a:r>
              <a:rPr lang="en-US" altLang="ko-KR" sz="1200" b="0" i="1" dirty="0" err="1"/>
              <a:t>Hardmeier</a:t>
            </a:r>
            <a:r>
              <a:rPr lang="en-US" altLang="ko-KR" sz="1200" b="0" i="1" dirty="0"/>
              <a:t>, </a:t>
            </a:r>
            <a:r>
              <a:rPr lang="en-US" altLang="ko-KR" sz="1200" b="0" i="1" dirty="0" err="1"/>
              <a:t>Torsten</a:t>
            </a:r>
            <a:r>
              <a:rPr lang="en-US" altLang="ko-KR" sz="1200" b="0" i="1" dirty="0"/>
              <a:t> Sattler, and Marc </a:t>
            </a:r>
            <a:r>
              <a:rPr lang="en-US" altLang="ko-KR" sz="1200" b="0" i="1" dirty="0" err="1"/>
              <a:t>Pollefeys</a:t>
            </a:r>
            <a:r>
              <a:rPr lang="en-US" altLang="ko-KR" sz="1200" b="0" i="1" dirty="0"/>
              <a:t>. Comparative evaluation of hand-crafted and learned local features. </a:t>
            </a:r>
            <a:r>
              <a:rPr lang="en-US" altLang="ko-KR" sz="1200" b="0" i="1" dirty="0" err="1"/>
              <a:t>CVPR</a:t>
            </a:r>
            <a:r>
              <a:rPr lang="en-US" altLang="ko-KR" sz="1200" b="0" i="1" dirty="0"/>
              <a:t> 2017.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1200" b="0" i="1" dirty="0"/>
              <a:t>[2]Working hard to know your neighbor’s margins: Local descriptor learning loss. NIPS 2017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altLang="ko-KR" sz="1200" b="0" i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E54B807-994E-4338-80F6-DCAB5925B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697" y="3270250"/>
            <a:ext cx="6428423" cy="172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41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Location recognition</a:t>
            </a:r>
            <a:endParaRPr lang="ko-KR" altLang="en-US" dirty="0">
              <a:ea typeface="굴림" panose="020B0600000101010101" pitchFamily="50" charset="-127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6D963595-BC3C-4177-843F-C86A09EDD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87500"/>
            <a:ext cx="8318500" cy="5067300"/>
          </a:xfrm>
        </p:spPr>
        <p:txBody>
          <a:bodyPr/>
          <a:lstStyle/>
          <a:p>
            <a:r>
              <a:rPr lang="en-US" altLang="ko-KR" dirty="0"/>
              <a:t>Even there were CNN based architectures, usually the existing pipeline(after improvements) worked better.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But </a:t>
            </a:r>
            <a:r>
              <a:rPr lang="en-US" altLang="ko-KR" dirty="0" err="1"/>
              <a:t>NetVlad</a:t>
            </a:r>
            <a:r>
              <a:rPr lang="en-US" altLang="ko-KR" dirty="0"/>
              <a:t>(</a:t>
            </a:r>
            <a:r>
              <a:rPr lang="en-US" altLang="ko-KR" dirty="0" err="1"/>
              <a:t>CVPR</a:t>
            </a:r>
            <a:r>
              <a:rPr lang="en-US" altLang="ko-KR" dirty="0"/>
              <a:t> 2017) breaks it and showed SOTA result at the time.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F8478FA-9A7F-4DD9-81DA-AFE00C633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9" t="18445" r="68376" b="18889"/>
          <a:stretch/>
        </p:blipFill>
        <p:spPr>
          <a:xfrm>
            <a:off x="2983230" y="4914777"/>
            <a:ext cx="2670456" cy="15754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B2C9DB-A92B-4008-85FB-B273A10EEBCD}"/>
              </a:ext>
            </a:extLst>
          </p:cNvPr>
          <p:cNvSpPr txBox="1"/>
          <p:nvPr/>
        </p:nvSpPr>
        <p:spPr>
          <a:xfrm>
            <a:off x="731520" y="6581001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0" i="1" dirty="0" err="1"/>
              <a:t>Youtube</a:t>
            </a:r>
            <a:r>
              <a:rPr lang="en-US" altLang="ko-KR" sz="1200" b="0" i="1" dirty="0"/>
              <a:t> "</a:t>
            </a:r>
            <a:r>
              <a:rPr lang="en-US" altLang="ko-KR" sz="1200" b="0" i="1" dirty="0" err="1"/>
              <a:t>NetVLAD</a:t>
            </a:r>
            <a:r>
              <a:rPr lang="en-US" altLang="ko-KR" sz="1200" b="0" i="1" dirty="0"/>
              <a:t>: CNN Architecture for Weakly Supervised Place Recognition”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18C0F44-B268-4C0D-899E-ADE0BDE96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630" y="2916594"/>
            <a:ext cx="5326380" cy="102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6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>
                <a:ea typeface="굴림" panose="020B0600000101010101" pitchFamily="50" charset="-127"/>
              </a:rPr>
              <a:t>NetVlad</a:t>
            </a:r>
            <a:endParaRPr lang="ko-KR" altLang="en-US" dirty="0">
              <a:ea typeface="굴림" panose="020B0600000101010101" pitchFamily="50" charset="-127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6D963595-BC3C-4177-843F-C86A09EDD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87500"/>
            <a:ext cx="8318500" cy="5067300"/>
          </a:xfrm>
        </p:spPr>
        <p:txBody>
          <a:bodyPr/>
          <a:lstStyle/>
          <a:p>
            <a:r>
              <a:rPr lang="en-US" altLang="ko-KR" dirty="0"/>
              <a:t>Replaced cluster finding by Conv + </a:t>
            </a:r>
            <a:r>
              <a:rPr lang="en-US" altLang="ko-KR" dirty="0" err="1"/>
              <a:t>Softmax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Dataset: Street View Time Machine</a:t>
            </a:r>
          </a:p>
          <a:p>
            <a:r>
              <a:rPr lang="en-US" altLang="ko-KR" dirty="0"/>
              <a:t>Loss: ranking loss(weakly supervised)</a:t>
            </a:r>
          </a:p>
          <a:p>
            <a:pPr lvl="1"/>
            <a:r>
              <a:rPr lang="en-US" altLang="ko-KR" dirty="0"/>
              <a:t>Assign negative to long distance</a:t>
            </a:r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A27805DC-8ACF-4244-ABB2-B145A6E7619F}"/>
              </a:ext>
            </a:extLst>
          </p:cNvPr>
          <p:cNvSpPr/>
          <p:nvPr/>
        </p:nvSpPr>
        <p:spPr bwMode="auto">
          <a:xfrm>
            <a:off x="2036295" y="2261267"/>
            <a:ext cx="1040773" cy="932842"/>
          </a:xfrm>
          <a:custGeom>
            <a:avLst/>
            <a:gdLst>
              <a:gd name="connsiteX0" fmla="*/ 1268730 w 2846070"/>
              <a:gd name="connsiteY0" fmla="*/ 0 h 2503170"/>
              <a:gd name="connsiteX1" fmla="*/ 0 w 2846070"/>
              <a:gd name="connsiteY1" fmla="*/ 1337310 h 2503170"/>
              <a:gd name="connsiteX2" fmla="*/ 0 w 2846070"/>
              <a:gd name="connsiteY2" fmla="*/ 2205990 h 2503170"/>
              <a:gd name="connsiteX3" fmla="*/ 1634490 w 2846070"/>
              <a:gd name="connsiteY3" fmla="*/ 2503170 h 2503170"/>
              <a:gd name="connsiteX4" fmla="*/ 2777490 w 2846070"/>
              <a:gd name="connsiteY4" fmla="*/ 1840230 h 2503170"/>
              <a:gd name="connsiteX5" fmla="*/ 2846070 w 2846070"/>
              <a:gd name="connsiteY5" fmla="*/ 548640 h 2503170"/>
              <a:gd name="connsiteX6" fmla="*/ 1268730 w 2846070"/>
              <a:gd name="connsiteY6" fmla="*/ 0 h 2503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6070" h="2503170">
                <a:moveTo>
                  <a:pt x="1268730" y="0"/>
                </a:moveTo>
                <a:lnTo>
                  <a:pt x="0" y="1337310"/>
                </a:lnTo>
                <a:lnTo>
                  <a:pt x="0" y="2205990"/>
                </a:lnTo>
                <a:lnTo>
                  <a:pt x="1634490" y="2503170"/>
                </a:lnTo>
                <a:lnTo>
                  <a:pt x="2777490" y="1840230"/>
                </a:lnTo>
                <a:lnTo>
                  <a:pt x="2846070" y="548640"/>
                </a:lnTo>
                <a:lnTo>
                  <a:pt x="1268730" y="0"/>
                </a:ln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AF08CD8-EAC8-4782-A7AA-ACB3728D1489}"/>
              </a:ext>
            </a:extLst>
          </p:cNvPr>
          <p:cNvCxnSpPr>
            <a:stCxn id="5" idx="0"/>
          </p:cNvCxnSpPr>
          <p:nvPr/>
        </p:nvCxnSpPr>
        <p:spPr bwMode="auto">
          <a:xfrm flipH="1" flipV="1">
            <a:off x="2349780" y="2044030"/>
            <a:ext cx="150473" cy="21723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7FB5A8D2-37AE-42A3-AFE7-162A7734AF5A}"/>
              </a:ext>
            </a:extLst>
          </p:cNvPr>
          <p:cNvCxnSpPr>
            <a:cxnSpLocks/>
            <a:stCxn id="5" idx="1"/>
          </p:cNvCxnSpPr>
          <p:nvPr/>
        </p:nvCxnSpPr>
        <p:spPr bwMode="auto">
          <a:xfrm flipH="1" flipV="1">
            <a:off x="1775753" y="2653146"/>
            <a:ext cx="260542" cy="10648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D87C8012-DD61-4555-81D7-93E180E5EDA2}"/>
              </a:ext>
            </a:extLst>
          </p:cNvPr>
          <p:cNvCxnSpPr>
            <a:cxnSpLocks/>
            <a:endCxn id="5" idx="2"/>
          </p:cNvCxnSpPr>
          <p:nvPr/>
        </p:nvCxnSpPr>
        <p:spPr bwMode="auto">
          <a:xfrm flipV="1">
            <a:off x="1887911" y="3083360"/>
            <a:ext cx="148383" cy="24326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0CBEB790-39F3-4CDE-981E-A4A44AA23026}"/>
              </a:ext>
            </a:extLst>
          </p:cNvPr>
          <p:cNvCxnSpPr>
            <a:cxnSpLocks/>
            <a:stCxn id="5" idx="3"/>
          </p:cNvCxnSpPr>
          <p:nvPr/>
        </p:nvCxnSpPr>
        <p:spPr bwMode="auto">
          <a:xfrm>
            <a:off x="2634008" y="3194109"/>
            <a:ext cx="163013" cy="16564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4FF570C3-F79D-4D38-86A9-907A78BAC1EB}"/>
              </a:ext>
            </a:extLst>
          </p:cNvPr>
          <p:cNvCxnSpPr>
            <a:cxnSpLocks/>
            <a:endCxn id="5" idx="4"/>
          </p:cNvCxnSpPr>
          <p:nvPr/>
        </p:nvCxnSpPr>
        <p:spPr bwMode="auto">
          <a:xfrm flipH="1" flipV="1">
            <a:off x="3051989" y="2947055"/>
            <a:ext cx="280512" cy="12731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37E79C2-B944-4D45-AF8E-C0659305FA2B}"/>
              </a:ext>
            </a:extLst>
          </p:cNvPr>
          <p:cNvCxnSpPr>
            <a:cxnSpLocks/>
            <a:endCxn id="5" idx="5"/>
          </p:cNvCxnSpPr>
          <p:nvPr/>
        </p:nvCxnSpPr>
        <p:spPr bwMode="auto">
          <a:xfrm flipH="1">
            <a:off x="3077068" y="2216778"/>
            <a:ext cx="281789" cy="24894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타원 12">
            <a:extLst>
              <a:ext uri="{FF2B5EF4-FFF2-40B4-BE49-F238E27FC236}">
                <a16:creationId xmlns:a16="http://schemas.microsoft.com/office/drawing/2014/main" id="{75FA71DC-5BA2-4B8F-941D-BD573C62486A}"/>
              </a:ext>
            </a:extLst>
          </p:cNvPr>
          <p:cNvSpPr/>
          <p:nvPr/>
        </p:nvSpPr>
        <p:spPr bwMode="auto">
          <a:xfrm>
            <a:off x="2556681" y="2727688"/>
            <a:ext cx="39494" cy="40248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605F9FD4-D6F5-4353-8E2B-70B19C7A994C}"/>
              </a:ext>
            </a:extLst>
          </p:cNvPr>
          <p:cNvSpPr/>
          <p:nvPr/>
        </p:nvSpPr>
        <p:spPr bwMode="auto">
          <a:xfrm>
            <a:off x="2749166" y="2425478"/>
            <a:ext cx="39494" cy="40248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3C632A80-5E0B-4233-AFC9-3736884BAD8F}"/>
              </a:ext>
            </a:extLst>
          </p:cNvPr>
          <p:cNvCxnSpPr>
            <a:cxnSpLocks/>
            <a:stCxn id="13" idx="7"/>
            <a:endCxn id="14" idx="3"/>
          </p:cNvCxnSpPr>
          <p:nvPr/>
        </p:nvCxnSpPr>
        <p:spPr bwMode="auto">
          <a:xfrm flipV="1">
            <a:off x="2590391" y="2459832"/>
            <a:ext cx="164559" cy="27375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그림 15">
            <a:extLst>
              <a:ext uri="{FF2B5EF4-FFF2-40B4-BE49-F238E27FC236}">
                <a16:creationId xmlns:a16="http://schemas.microsoft.com/office/drawing/2014/main" id="{E4EC4960-6DBE-4874-92E2-0171FD6656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51"/>
          <a:stretch/>
        </p:blipFill>
        <p:spPr>
          <a:xfrm>
            <a:off x="4190406" y="2063138"/>
            <a:ext cx="3190164" cy="1315729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AAF73F26-1477-4CFD-B419-B249862F4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560" y="5280160"/>
            <a:ext cx="2143125" cy="11811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D3BF02F-9BAD-4D9E-8F19-AF896CF269BE}"/>
              </a:ext>
            </a:extLst>
          </p:cNvPr>
          <p:cNvSpPr txBox="1"/>
          <p:nvPr/>
        </p:nvSpPr>
        <p:spPr>
          <a:xfrm>
            <a:off x="731520" y="6581001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0" i="1" dirty="0" err="1"/>
              <a:t>Youtube</a:t>
            </a:r>
            <a:r>
              <a:rPr lang="en-US" altLang="ko-KR" sz="1200" b="0" i="1" dirty="0"/>
              <a:t> "</a:t>
            </a:r>
            <a:r>
              <a:rPr lang="en-US" altLang="ko-KR" sz="1200" b="0" i="1" dirty="0" err="1"/>
              <a:t>NetVLAD</a:t>
            </a:r>
            <a:r>
              <a:rPr lang="en-US" altLang="ko-KR" sz="1200" b="0" i="1" dirty="0"/>
              <a:t>: CNN Architecture for Weakly Supervised Place Recognition”</a:t>
            </a:r>
          </a:p>
        </p:txBody>
      </p:sp>
    </p:spTree>
    <p:extLst>
      <p:ext uri="{BB962C8B-B14F-4D97-AF65-F5344CB8AC3E}">
        <p14:creationId xmlns:p14="http://schemas.microsoft.com/office/powerpoint/2010/main" val="301918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A16DA5-1D6F-46A5-A3E8-732AD6283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Arguing in the paper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FF082A-C775-409E-ADFA-AC319E57F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Exisiting</a:t>
            </a:r>
            <a:r>
              <a:rPr lang="en-US" altLang="ko-KR" dirty="0"/>
              <a:t> pipeline does not apply to </a:t>
            </a:r>
            <a:r>
              <a:rPr lang="en-US" altLang="ko-KR" i="1" dirty="0"/>
              <a:t>sparse</a:t>
            </a:r>
            <a:r>
              <a:rPr lang="en-US" altLang="ko-KR" dirty="0"/>
              <a:t> “street-view” imagery well.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Street-view is sparse so that same objects could not be emerged in different two(or more) street-view images.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1AD0481-ADBF-48A8-93DC-04BFF1F8D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97" y="2608537"/>
            <a:ext cx="5061903" cy="136107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EE49D63-1C2A-4990-A2F5-445CC8E44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9797" y="2247900"/>
            <a:ext cx="2743590" cy="1873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4E029A-36F7-4796-BE0F-C7ED8AEE5711}"/>
              </a:ext>
            </a:extLst>
          </p:cNvPr>
          <p:cNvSpPr txBox="1"/>
          <p:nvPr/>
        </p:nvSpPr>
        <p:spPr>
          <a:xfrm>
            <a:off x="731520" y="6581001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0" i="1" dirty="0" err="1"/>
              <a:t>Youtube</a:t>
            </a:r>
            <a:r>
              <a:rPr lang="en-US" altLang="ko-KR" sz="1200" b="0" i="1" dirty="0"/>
              <a:t> "</a:t>
            </a:r>
            <a:r>
              <a:rPr lang="en-US" altLang="ko-KR" sz="1200" b="0" i="1" dirty="0" err="1"/>
              <a:t>NetVLAD</a:t>
            </a:r>
            <a:r>
              <a:rPr lang="en-US" altLang="ko-KR" sz="1200" b="0" i="1" dirty="0"/>
              <a:t>: CNN Architecture for Weakly Supervised Place Recognition”</a:t>
            </a: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708D331E-64D4-4E6A-BAD7-08926990FBF2}"/>
              </a:ext>
            </a:extLst>
          </p:cNvPr>
          <p:cNvCxnSpPr>
            <a:cxnSpLocks/>
            <a:stCxn id="7" idx="6"/>
            <a:endCxn id="16" idx="0"/>
          </p:cNvCxnSpPr>
          <p:nvPr/>
        </p:nvCxnSpPr>
        <p:spPr bwMode="auto">
          <a:xfrm>
            <a:off x="1841500" y="5899150"/>
            <a:ext cx="1309322" cy="30085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3955751D-0C1B-4415-80E2-97ED7CE397E1}"/>
              </a:ext>
            </a:extLst>
          </p:cNvPr>
          <p:cNvGrpSpPr/>
          <p:nvPr/>
        </p:nvGrpSpPr>
        <p:grpSpPr>
          <a:xfrm>
            <a:off x="1202642" y="5473700"/>
            <a:ext cx="6855268" cy="1238250"/>
            <a:chOff x="1202642" y="5473700"/>
            <a:chExt cx="6855268" cy="1238250"/>
          </a:xfrm>
        </p:grpSpPr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39E77D1B-AD29-4FA6-8C75-1636DB0A16B9}"/>
                </a:ext>
              </a:extLst>
            </p:cNvPr>
            <p:cNvSpPr/>
            <p:nvPr/>
          </p:nvSpPr>
          <p:spPr bwMode="auto">
            <a:xfrm>
              <a:off x="1676400" y="5816600"/>
              <a:ext cx="165100" cy="165100"/>
            </a:xfrm>
            <a:prstGeom prst="ellipse">
              <a:avLst/>
            </a:prstGeom>
            <a:solidFill>
              <a:srgbClr val="00B050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직선 화살표 연결선 8">
              <a:extLst>
                <a:ext uri="{FF2B5EF4-FFF2-40B4-BE49-F238E27FC236}">
                  <a16:creationId xmlns:a16="http://schemas.microsoft.com/office/drawing/2014/main" id="{87B5E513-79A4-4365-9363-406D0A8CE85A}"/>
                </a:ext>
              </a:extLst>
            </p:cNvPr>
            <p:cNvCxnSpPr>
              <a:endCxn id="7" idx="7"/>
            </p:cNvCxnSpPr>
            <p:nvPr/>
          </p:nvCxnSpPr>
          <p:spPr bwMode="auto">
            <a:xfrm flipH="1">
              <a:off x="1817322" y="5473700"/>
              <a:ext cx="367078" cy="36707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직선 화살표 연결선 9">
              <a:extLst>
                <a:ext uri="{FF2B5EF4-FFF2-40B4-BE49-F238E27FC236}">
                  <a16:creationId xmlns:a16="http://schemas.microsoft.com/office/drawing/2014/main" id="{26C26FD4-00B0-47E5-932F-DA63B8F3473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817322" y="5933301"/>
              <a:ext cx="495300" cy="38100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6CFDB8A7-CE21-45C5-9C7D-3EC836999D51}"/>
                </a:ext>
              </a:extLst>
            </p:cNvPr>
            <p:cNvCxnSpPr>
              <a:cxnSpLocks/>
              <a:endCxn id="7" idx="3"/>
            </p:cNvCxnSpPr>
            <p:nvPr/>
          </p:nvCxnSpPr>
          <p:spPr bwMode="auto">
            <a:xfrm flipV="1">
              <a:off x="1226820" y="5957522"/>
              <a:ext cx="473758" cy="38458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직선 화살표 연결선 13">
              <a:extLst>
                <a:ext uri="{FF2B5EF4-FFF2-40B4-BE49-F238E27FC236}">
                  <a16:creationId xmlns:a16="http://schemas.microsoft.com/office/drawing/2014/main" id="{55BEF796-4671-4624-B7F5-069F33FC0A5C}"/>
                </a:ext>
              </a:extLst>
            </p:cNvPr>
            <p:cNvCxnSpPr>
              <a:cxnSpLocks/>
              <a:endCxn id="7" idx="2"/>
            </p:cNvCxnSpPr>
            <p:nvPr/>
          </p:nvCxnSpPr>
          <p:spPr bwMode="auto">
            <a:xfrm>
              <a:off x="1202642" y="5694771"/>
              <a:ext cx="473758" cy="204379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230E03-FEDD-42CD-87EF-D7438E644C06}"/>
                </a:ext>
              </a:extLst>
            </p:cNvPr>
            <p:cNvSpPr txBox="1"/>
            <p:nvPr/>
          </p:nvSpPr>
          <p:spPr>
            <a:xfrm>
              <a:off x="2590800" y="6200001"/>
              <a:ext cx="11200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object</a:t>
              </a:r>
              <a:endParaRPr lang="ko-KR" altLang="en-US" dirty="0"/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A46673C0-F69B-4190-B396-70ADBAABFFF0}"/>
                </a:ext>
              </a:extLst>
            </p:cNvPr>
            <p:cNvSpPr/>
            <p:nvPr/>
          </p:nvSpPr>
          <p:spPr bwMode="auto">
            <a:xfrm>
              <a:off x="6033626" y="5969000"/>
              <a:ext cx="165100" cy="165100"/>
            </a:xfrm>
            <a:prstGeom prst="ellipse">
              <a:avLst/>
            </a:prstGeom>
            <a:solidFill>
              <a:srgbClr val="00B050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00209A98-FCC3-4E2D-B88F-1FB9504EB89C}"/>
                </a:ext>
              </a:extLst>
            </p:cNvPr>
            <p:cNvCxnSpPr>
              <a:endCxn id="22" idx="7"/>
            </p:cNvCxnSpPr>
            <p:nvPr/>
          </p:nvCxnSpPr>
          <p:spPr bwMode="auto">
            <a:xfrm flipH="1">
              <a:off x="6174548" y="5626100"/>
              <a:ext cx="367078" cy="36707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C7209109-2E3F-4522-AFD3-91D8E0B5817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174548" y="6085701"/>
              <a:ext cx="495300" cy="38100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94443938-ABC4-4465-977E-BD39BE1AAB1E}"/>
                </a:ext>
              </a:extLst>
            </p:cNvPr>
            <p:cNvCxnSpPr>
              <a:cxnSpLocks/>
              <a:endCxn id="22" idx="3"/>
            </p:cNvCxnSpPr>
            <p:nvPr/>
          </p:nvCxnSpPr>
          <p:spPr bwMode="auto">
            <a:xfrm flipV="1">
              <a:off x="5584046" y="6109922"/>
              <a:ext cx="473758" cy="38458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6" name="직선 화살표 연결선 25">
              <a:extLst>
                <a:ext uri="{FF2B5EF4-FFF2-40B4-BE49-F238E27FC236}">
                  <a16:creationId xmlns:a16="http://schemas.microsoft.com/office/drawing/2014/main" id="{9130B44C-6711-40D7-B132-9F40C36E362A}"/>
                </a:ext>
              </a:extLst>
            </p:cNvPr>
            <p:cNvCxnSpPr>
              <a:cxnSpLocks/>
              <a:endCxn id="22" idx="2"/>
            </p:cNvCxnSpPr>
            <p:nvPr/>
          </p:nvCxnSpPr>
          <p:spPr bwMode="auto">
            <a:xfrm>
              <a:off x="5559868" y="5847171"/>
              <a:ext cx="473758" cy="204379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D888265-EB71-4702-A134-3D6F584ADEDD}"/>
                </a:ext>
              </a:extLst>
            </p:cNvPr>
            <p:cNvSpPr txBox="1"/>
            <p:nvPr/>
          </p:nvSpPr>
          <p:spPr>
            <a:xfrm>
              <a:off x="6495055" y="6250285"/>
              <a:ext cx="1562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camera</a:t>
              </a:r>
              <a:endParaRPr lang="ko-KR" altLang="en-US" dirty="0"/>
            </a:p>
          </p:txBody>
        </p: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D6A7FE0A-7A0D-449D-A05E-73F54C7E8F1D}"/>
                </a:ext>
              </a:extLst>
            </p:cNvPr>
            <p:cNvCxnSpPr>
              <a:cxnSpLocks/>
              <a:stCxn id="22" idx="6"/>
              <a:endCxn id="27" idx="0"/>
            </p:cNvCxnSpPr>
            <p:nvPr/>
          </p:nvCxnSpPr>
          <p:spPr bwMode="auto">
            <a:xfrm>
              <a:off x="6198726" y="6051550"/>
              <a:ext cx="1077757" cy="198735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2134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untitled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22422</TotalTime>
  <Pages>3</Pages>
  <Words>1818</Words>
  <Application>Microsoft Office PowerPoint</Application>
  <PresentationFormat>화면 슬라이드 쇼(4:3)</PresentationFormat>
  <Paragraphs>229</Paragraphs>
  <Slides>21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9" baseType="lpstr">
      <vt:lpstr>굴림</vt:lpstr>
      <vt:lpstr>맑은 고딕</vt:lpstr>
      <vt:lpstr>Arial</vt:lpstr>
      <vt:lpstr>Cambria Math</vt:lpstr>
      <vt:lpstr>Corbel</vt:lpstr>
      <vt:lpstr>Tahoma</vt:lpstr>
      <vt:lpstr>Times New Roman</vt:lpstr>
      <vt:lpstr>untitled 1</vt:lpstr>
      <vt:lpstr>PowerPoint 프레젠테이션</vt:lpstr>
      <vt:lpstr>Review) ELF: Embedded Localization of Features in Pre-Trained CNN</vt:lpstr>
      <vt:lpstr>Location recognition</vt:lpstr>
      <vt:lpstr>Location recognition</vt:lpstr>
      <vt:lpstr>Location recognition</vt:lpstr>
      <vt:lpstr>Location recognition</vt:lpstr>
      <vt:lpstr>Location recognition</vt:lpstr>
      <vt:lpstr>NetVlad</vt:lpstr>
      <vt:lpstr>Arguing in the paper</vt:lpstr>
      <vt:lpstr>Proof(at the last of the paper)</vt:lpstr>
      <vt:lpstr>Idea</vt:lpstr>
      <vt:lpstr>Idea</vt:lpstr>
      <vt:lpstr>Idea</vt:lpstr>
      <vt:lpstr>Results</vt:lpstr>
      <vt:lpstr>Results</vt:lpstr>
      <vt:lpstr>Results</vt:lpstr>
      <vt:lpstr> Summary</vt:lpstr>
      <vt:lpstr>Summary</vt:lpstr>
      <vt:lpstr>Quiz</vt:lpstr>
      <vt:lpstr>Quiz</vt:lpstr>
      <vt:lpstr>sum vs pinv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sungeui</dc:creator>
  <cp:lastModifiedBy>user</cp:lastModifiedBy>
  <cp:revision>1968</cp:revision>
  <cp:lastPrinted>1998-03-18T16:08:13Z</cp:lastPrinted>
  <dcterms:created xsi:type="dcterms:W3CDTF">1998-03-18T13:44:31Z</dcterms:created>
  <dcterms:modified xsi:type="dcterms:W3CDTF">2020-05-21T02:54:31Z</dcterms:modified>
</cp:coreProperties>
</file>