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60" r:id="rId3"/>
    <p:sldId id="261" r:id="rId4"/>
    <p:sldId id="264" r:id="rId5"/>
    <p:sldId id="262" r:id="rId6"/>
    <p:sldId id="263" r:id="rId7"/>
    <p:sldId id="265" r:id="rId8"/>
    <p:sldId id="266" r:id="rId9"/>
    <p:sldId id="268" r:id="rId10"/>
    <p:sldId id="267" r:id="rId11"/>
    <p:sldId id="269" r:id="rId12"/>
    <p:sldId id="270" r:id="rId13"/>
    <p:sldId id="271" r:id="rId14"/>
    <p:sldId id="272" r:id="rId15"/>
    <p:sldId id="273" r:id="rId16"/>
    <p:sldId id="275" r:id="rId17"/>
    <p:sldId id="274" r:id="rId18"/>
    <p:sldId id="276" r:id="rId19"/>
    <p:sldId id="277" r:id="rId20"/>
    <p:sldId id="278" r:id="rId21"/>
  </p:sldIdLst>
  <p:sldSz cx="9144000" cy="6858000" type="screen4x3"/>
  <p:notesSz cx="6858000" cy="9199563"/>
  <p:kinsoku lang="ko-KR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1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1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1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1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26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99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0000FF"/>
    <a:srgbClr val="EA8B00"/>
    <a:srgbClr val="CCECFF"/>
    <a:srgbClr val="CCCCFF"/>
    <a:srgbClr val="99CCFF"/>
    <a:srgbClr val="00FFFF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0994" autoAdjust="0"/>
  </p:normalViewPr>
  <p:slideViewPr>
    <p:cSldViewPr snapToGrid="0" snapToObjects="1">
      <p:cViewPr varScale="1">
        <p:scale>
          <a:sx n="114" d="100"/>
          <a:sy n="114" d="100"/>
        </p:scale>
        <p:origin x="1386" y="96"/>
      </p:cViewPr>
      <p:guideLst>
        <p:guide orient="horz"/>
        <p:guide pos="26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>
      <p:cViewPr varScale="1">
        <p:scale>
          <a:sx n="80" d="100"/>
          <a:sy n="80" d="100"/>
        </p:scale>
        <p:origin x="-1632" y="-120"/>
      </p:cViewPr>
      <p:guideLst>
        <p:guide orient="horz" pos="2899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68800"/>
            <a:ext cx="5030787" cy="414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5843" tIns="47921" rIns="95843" bIns="479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9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8238" y="695325"/>
            <a:ext cx="4583112" cy="34369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69900"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38213"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408113"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76425"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ko-KR" altLang="en-US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886200" y="8740775"/>
            <a:ext cx="2971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169" tIns="0" rIns="19169" bIns="0" anchor="b"/>
          <a:lstStyle>
            <a:lvl1pPr defTabSz="9699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99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99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99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99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99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99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99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99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ko-KR" sz="1000" b="0" i="1">
                <a:latin typeface="Times New Roman" panose="02020603050405020304" pitchFamily="18" charset="0"/>
                <a:ea typeface="굴림" panose="020B0600000101010101" pitchFamily="50" charset="-127"/>
              </a:rPr>
              <a:t>1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8740775"/>
            <a:ext cx="2970213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ko-KR" altLang="en-US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2970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ko-KR" altLang="en-US"/>
          </a:p>
        </p:txBody>
      </p:sp>
      <p:sp>
        <p:nvSpPr>
          <p:cNvPr id="512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2813" y="4371975"/>
            <a:ext cx="5030787" cy="413702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37" tIns="49519" rIns="99037" bIns="49519"/>
          <a:lstStyle/>
          <a:p>
            <a:pPr defTabSz="974725"/>
            <a:endParaRPr lang="en-US" altLang="ko-KR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1411613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706979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57975" y="298450"/>
            <a:ext cx="2079625" cy="635635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19100" y="298450"/>
            <a:ext cx="6086475" cy="635635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1202491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790169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2289061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19100" y="1587500"/>
            <a:ext cx="4083050" cy="506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54550" y="1587500"/>
            <a:ext cx="4083050" cy="506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307187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347127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357011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9029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2118482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2680270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9100" y="298450"/>
            <a:ext cx="828040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9100" y="1587500"/>
            <a:ext cx="8318500" cy="506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93663" y="6519863"/>
            <a:ext cx="307975" cy="212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ko-KR" sz="1400" b="0">
                <a:ea typeface="굴림" panose="020B0600000101010101" pitchFamily="50" charset="-127"/>
              </a:rPr>
              <a:t> </a:t>
            </a:r>
            <a:fld id="{E4B1060E-3622-4921-AFBD-4294A2B20CCE}" type="slidenum">
              <a:rPr lang="en-US" altLang="ko-KR" sz="1400" b="0">
                <a:ea typeface="굴림" panose="020B0600000101010101" pitchFamily="50" charset="-127"/>
              </a:rPr>
              <a:pPr algn="l"/>
              <a:t>‹#›</a:t>
            </a:fld>
            <a:endParaRPr lang="en-US" altLang="ko-KR" sz="1400" b="0">
              <a:ea typeface="굴림" panose="020B0600000101010101" pitchFamily="50" charset="-127"/>
            </a:endParaRPr>
          </a:p>
        </p:txBody>
      </p:sp>
      <p:pic>
        <p:nvPicPr>
          <p:cNvPr id="1030" name="Picture 12" descr="KAIST-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2725" y="6437313"/>
            <a:ext cx="1219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6"/>
          <p:cNvSpPr>
            <a:spLocks noChangeArrowheads="1"/>
          </p:cNvSpPr>
          <p:nvPr userDrawn="1"/>
        </p:nvSpPr>
        <p:spPr bwMode="auto">
          <a:xfrm>
            <a:off x="419100" y="1250950"/>
            <a:ext cx="8305800" cy="96838"/>
          </a:xfrm>
          <a:prstGeom prst="rect">
            <a:avLst/>
          </a:prstGeom>
          <a:gradFill flip="none" rotWithShape="1">
            <a:gsLst>
              <a:gs pos="21000">
                <a:srgbClr val="0A64A8"/>
              </a:gs>
              <a:gs pos="0">
                <a:srgbClr val="004187"/>
              </a:gs>
              <a:gs pos="96000">
                <a:srgbClr val="1487C8"/>
              </a:gs>
            </a:gsLst>
            <a:lin ang="2700000" scaled="1"/>
            <a:tileRect/>
          </a:gradFill>
          <a:ln>
            <a:noFill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algn="ctr">
              <a:defRPr/>
            </a:pPr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2pPr>
      <a:lvl3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3pPr>
      <a:lvl4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4pPr>
      <a:lvl5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5pPr>
      <a:lvl6pPr marL="4572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9pPr>
    </p:titleStyle>
    <p:bodyStyle>
      <a:lvl1pPr marL="292100" indent="-292100" algn="l" rtl="0" eaLnBrk="0" fontAlgn="base" hangingPunct="0">
        <a:lnSpc>
          <a:spcPts val="2700"/>
        </a:lnSpc>
        <a:spcBef>
          <a:spcPts val="600"/>
        </a:spcBef>
        <a:spcAft>
          <a:spcPts val="400"/>
        </a:spcAft>
        <a:buClr>
          <a:srgbClr val="0C7B9C"/>
        </a:buClr>
        <a:buFont typeface="Arial" panose="020B0604020202020204" pitchFamily="34" charset="0"/>
        <a:buChar char="●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800100" indent="-342900" algn="l" rtl="0" eaLnBrk="0" fontAlgn="base" hangingPunct="0">
        <a:lnSpc>
          <a:spcPts val="2700"/>
        </a:lnSpc>
        <a:spcBef>
          <a:spcPct val="0"/>
        </a:spcBef>
        <a:spcAft>
          <a:spcPts val="400"/>
        </a:spcAft>
        <a:buClr>
          <a:srgbClr val="0C7B9C"/>
        </a:buClr>
        <a:buFont typeface="Arial" panose="020B0604020202020204" pitchFamily="34" charset="0"/>
        <a:buChar char="●"/>
        <a:defRPr sz="2400" b="1">
          <a:solidFill>
            <a:schemeClr val="tx1"/>
          </a:solidFill>
          <a:latin typeface="+mn-lt"/>
        </a:defRPr>
      </a:lvl2pPr>
      <a:lvl3pPr marL="914400" algn="l" rtl="0" eaLnBrk="0" fontAlgn="base" hangingPunct="0">
        <a:lnSpc>
          <a:spcPts val="2700"/>
        </a:lnSpc>
        <a:spcBef>
          <a:spcPct val="0"/>
        </a:spcBef>
        <a:spcAft>
          <a:spcPts val="400"/>
        </a:spcAft>
        <a:buClr>
          <a:srgbClr val="0C7B9C"/>
        </a:buClr>
        <a:buFont typeface="Arial" panose="020B0604020202020204" pitchFamily="34" charset="0"/>
        <a:buChar char="●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0"/>
          <p:cNvSpPr>
            <a:spLocks noChangeArrowheads="1"/>
          </p:cNvSpPr>
          <p:nvPr/>
        </p:nvSpPr>
        <p:spPr bwMode="auto">
          <a:xfrm>
            <a:off x="0" y="877888"/>
            <a:ext cx="9144000" cy="196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ts val="4200"/>
              </a:lnSpc>
            </a:pPr>
            <a:r>
              <a:rPr lang="en-US" altLang="ko-KR" sz="2800" dirty="0">
                <a:solidFill>
                  <a:srgbClr val="0000FF"/>
                </a:solidFill>
                <a:ea typeface="굴림" panose="020B0600000101010101" pitchFamily="50" charset="-127"/>
              </a:rPr>
              <a:t>Feature Super-Resolution: Make Machine See More Clearly, CVPR 2018</a:t>
            </a:r>
            <a:endParaRPr lang="en-US" altLang="ko-KR" sz="4000" dirty="0">
              <a:solidFill>
                <a:srgbClr val="0000FF"/>
              </a:solidFill>
              <a:ea typeface="굴림" panose="020B0600000101010101" pitchFamily="50" charset="-127"/>
            </a:endParaRPr>
          </a:p>
        </p:txBody>
      </p:sp>
      <p:sp>
        <p:nvSpPr>
          <p:cNvPr id="2052" name="Text Box 14"/>
          <p:cNvSpPr txBox="1">
            <a:spLocks noChangeArrowheads="1"/>
          </p:cNvSpPr>
          <p:nvPr/>
        </p:nvSpPr>
        <p:spPr bwMode="auto">
          <a:xfrm>
            <a:off x="496888" y="3679825"/>
            <a:ext cx="8153400" cy="1383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ts val="2000"/>
              </a:lnSpc>
              <a:spcBef>
                <a:spcPct val="50000"/>
              </a:spcBef>
            </a:pPr>
            <a:r>
              <a:rPr lang="en-US" altLang="ko-KR" sz="3200" dirty="0">
                <a:solidFill>
                  <a:srgbClr val="EA8B00"/>
                </a:solidFill>
                <a:ea typeface="굴림" panose="020B0600000101010101" pitchFamily="50" charset="-127"/>
              </a:rPr>
              <a:t>Paper presentation</a:t>
            </a:r>
          </a:p>
          <a:p>
            <a:pPr>
              <a:lnSpc>
                <a:spcPts val="2000"/>
              </a:lnSpc>
              <a:spcBef>
                <a:spcPct val="50000"/>
              </a:spcBef>
            </a:pPr>
            <a:r>
              <a:rPr lang="en-US" altLang="ko-KR" sz="3200" dirty="0">
                <a:solidFill>
                  <a:srgbClr val="EA8B00"/>
                </a:solidFill>
                <a:ea typeface="굴림" panose="020B0600000101010101" pitchFamily="50" charset="-127"/>
              </a:rPr>
              <a:t>2020.05.19</a:t>
            </a:r>
          </a:p>
          <a:p>
            <a:pPr>
              <a:lnSpc>
                <a:spcPts val="2000"/>
              </a:lnSpc>
              <a:spcBef>
                <a:spcPct val="50000"/>
              </a:spcBef>
            </a:pPr>
            <a:r>
              <a:rPr lang="en-US" altLang="ko-KR" sz="3200" dirty="0">
                <a:solidFill>
                  <a:srgbClr val="EA8B00"/>
                </a:solidFill>
                <a:ea typeface="굴림" panose="020B0600000101010101" pitchFamily="50" charset="-127"/>
              </a:rPr>
              <a:t>20205326 Junsik Jung</a:t>
            </a:r>
          </a:p>
        </p:txBody>
      </p:sp>
      <p:pic>
        <p:nvPicPr>
          <p:cNvPr id="2054" name="Picture 28" descr="KAIST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5150" y="6113463"/>
            <a:ext cx="19272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Text Box 29"/>
          <p:cNvSpPr txBox="1">
            <a:spLocks noChangeArrowheads="1"/>
          </p:cNvSpPr>
          <p:nvPr/>
        </p:nvSpPr>
        <p:spPr bwMode="auto">
          <a:xfrm>
            <a:off x="1900449" y="4968875"/>
            <a:ext cx="50906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ko-KR" dirty="0"/>
              <a:t>CS688: Web-scale image retrieval</a:t>
            </a:r>
            <a:endParaRPr lang="en-US" altLang="ko-KR" dirty="0">
              <a:ea typeface="굴림" panose="020B0600000101010101" pitchFamily="50" charset="-127"/>
            </a:endParaRP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92075" y="766763"/>
            <a:ext cx="8942388" cy="96837"/>
          </a:xfrm>
          <a:prstGeom prst="rect">
            <a:avLst/>
          </a:prstGeom>
          <a:gradFill rotWithShape="1">
            <a:gsLst>
              <a:gs pos="0">
                <a:srgbClr val="004187"/>
              </a:gs>
              <a:gs pos="21001">
                <a:srgbClr val="0A64A8"/>
              </a:gs>
              <a:gs pos="96001">
                <a:srgbClr val="1487C8"/>
              </a:gs>
              <a:gs pos="100000">
                <a:srgbClr val="1487C8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ko-KR" altLang="en-US" sz="2400">
              <a:latin typeface="Arial" panose="020B0604020202020204" pitchFamily="34" charset="0"/>
            </a:endParaRP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100013" y="2857500"/>
            <a:ext cx="8943975" cy="96838"/>
          </a:xfrm>
          <a:prstGeom prst="rect">
            <a:avLst/>
          </a:prstGeom>
          <a:gradFill rotWithShape="1">
            <a:gsLst>
              <a:gs pos="0">
                <a:srgbClr val="004187"/>
              </a:gs>
              <a:gs pos="21001">
                <a:srgbClr val="0A64A8"/>
              </a:gs>
              <a:gs pos="96001">
                <a:srgbClr val="1487C8"/>
              </a:gs>
              <a:gs pos="100000">
                <a:srgbClr val="1487C8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ko-KR" altLang="en-US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advTm="1483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9804636-5E55-4100-BD7D-CF44CA3C9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Proposed Method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F64A1A5-C498-48DE-B697-2C75F36E4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Feature Generative Network (G)</a:t>
            </a:r>
          </a:p>
          <a:p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dirty="0"/>
              <a:t>Goal: train G that learns to transfer the poor representations of low-resolution images to super representations similar to those of high-resolution images.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Focal loss for training G</a:t>
            </a:r>
          </a:p>
          <a:p>
            <a:pPr lvl="1"/>
            <a:endParaRPr lang="ko-KR" altLang="en-US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AE281DC2-ADA0-4408-AA32-4700DAAE94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3437" y="2053608"/>
            <a:ext cx="2409825" cy="82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371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9804636-5E55-4100-BD7D-CF44CA3C9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Proposed Method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F64A1A5-C498-48DE-B697-2C75F36E4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Focal loss?</a:t>
            </a:r>
          </a:p>
          <a:p>
            <a:endParaRPr lang="en-US" altLang="ko-KR" dirty="0"/>
          </a:p>
          <a:p>
            <a:r>
              <a:rPr lang="ko-KR" altLang="en-US" dirty="0"/>
              <a:t> </a:t>
            </a:r>
            <a:r>
              <a:rPr lang="en-US" altLang="ko-KR" dirty="0"/>
              <a:t>Original GAN loss</a:t>
            </a:r>
          </a:p>
          <a:p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dirty="0"/>
              <a:t>Problem: the better the discriminator, the more serious the generator gradient disappears </a:t>
            </a:r>
          </a:p>
          <a:p>
            <a:pPr lvl="1"/>
            <a:r>
              <a:rPr lang="en-US" altLang="ko-KR" dirty="0"/>
              <a:t>As a result, the generator can no longer generate better samples!</a:t>
            </a:r>
          </a:p>
          <a:p>
            <a:pPr lvl="1"/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lvl="1"/>
            <a:endParaRPr lang="ko-KR" altLang="en-US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ECA8C251-5053-4ABB-B724-853DD86DB7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5700" y="3028950"/>
            <a:ext cx="426720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763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9804636-5E55-4100-BD7D-CF44CA3C9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Proposed Method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>
                <a:extLst>
                  <a:ext uri="{FF2B5EF4-FFF2-40B4-BE49-F238E27FC236}">
                    <a16:creationId xmlns:a16="http://schemas.microsoft.com/office/drawing/2014/main" id="{BF64A1A5-C498-48DE-B697-2C75F36E425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/>
                  <a:t>Wasserstein GAN (WGAN) loss</a:t>
                </a:r>
              </a:p>
              <a:p>
                <a:endParaRPr lang="en-US" altLang="ko-KR" dirty="0"/>
              </a:p>
              <a:p>
                <a:endParaRPr lang="en-US" altLang="ko-KR" dirty="0"/>
              </a:p>
              <a:p>
                <a:pPr lvl="1"/>
                <a:endParaRPr lang="en-US" altLang="ko-KR" dirty="0"/>
              </a:p>
              <a:p>
                <a:pPr lvl="1"/>
                <a:r>
                  <a:rPr lang="en-US" altLang="ko-KR" dirty="0"/>
                  <a:t>Loss function of WGAN is formulated as measuring the Wasserstein distance between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𝒓</m:t>
                        </m:r>
                      </m:sub>
                    </m:sSub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𝒈</m:t>
                        </m:r>
                      </m:sub>
                    </m:sSub>
                  </m:oMath>
                </a14:m>
                <a:endParaRPr lang="en-US" altLang="ko-KR" dirty="0"/>
              </a:p>
              <a:p>
                <a:pPr lvl="1"/>
                <a:endParaRPr lang="en-US" altLang="ko-KR" dirty="0"/>
              </a:p>
              <a:p>
                <a:pPr lvl="1"/>
                <a:r>
                  <a:rPr lang="en-US" altLang="ko-KR" dirty="0"/>
                  <a:t>Addressed and solved imbalance D(x) and G(z) training problem. </a:t>
                </a:r>
              </a:p>
              <a:p>
                <a:endParaRPr lang="en-US" altLang="ko-KR" dirty="0"/>
              </a:p>
              <a:p>
                <a:endParaRPr lang="en-US" altLang="ko-KR" dirty="0"/>
              </a:p>
              <a:p>
                <a:pPr lvl="1"/>
                <a:endParaRPr lang="ko-KR" altLang="en-US" dirty="0"/>
              </a:p>
            </p:txBody>
          </p:sp>
        </mc:Choice>
        <mc:Fallback xmlns="">
          <p:sp>
            <p:nvSpPr>
              <p:cNvPr id="3" name="내용 개체 틀 2">
                <a:extLst>
                  <a:ext uri="{FF2B5EF4-FFF2-40B4-BE49-F238E27FC236}">
                    <a16:creationId xmlns:a16="http://schemas.microsoft.com/office/drawing/2014/main" id="{BF64A1A5-C498-48DE-B697-2C75F36E425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320" t="-288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그림 3">
            <a:extLst>
              <a:ext uri="{FF2B5EF4-FFF2-40B4-BE49-F238E27FC236}">
                <a16:creationId xmlns:a16="http://schemas.microsoft.com/office/drawing/2014/main" id="{6E61582B-A055-42AF-8474-4338547B7A6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07088" y="2015995"/>
            <a:ext cx="3467100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173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9804636-5E55-4100-BD7D-CF44CA3C9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Proposed Method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F64A1A5-C498-48DE-B697-2C75F36E4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14" y="1587500"/>
            <a:ext cx="8318500" cy="5067300"/>
          </a:xfrm>
        </p:spPr>
        <p:txBody>
          <a:bodyPr/>
          <a:lstStyle/>
          <a:p>
            <a:r>
              <a:rPr lang="en-US" altLang="ko-KR" dirty="0"/>
              <a:t>Adding MSE</a:t>
            </a:r>
          </a:p>
          <a:p>
            <a:pPr lvl="1"/>
            <a:r>
              <a:rPr lang="en-US" altLang="ko-KR" dirty="0"/>
              <a:t>It has been demonstrated that adding a stronger constraint (MSE, in this case) to the generative network, it can help guide G to converge better.</a:t>
            </a:r>
          </a:p>
          <a:p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Above equation does not take into account the imbalance of examples with different down sampling scales</a:t>
            </a:r>
          </a:p>
          <a:p>
            <a:endParaRPr lang="en-US" altLang="ko-KR" dirty="0"/>
          </a:p>
          <a:p>
            <a:endParaRPr lang="en-US" altLang="ko-KR" dirty="0"/>
          </a:p>
          <a:p>
            <a:pPr lvl="1"/>
            <a:endParaRPr lang="en-US" altLang="ko-KR" dirty="0"/>
          </a:p>
          <a:p>
            <a:endParaRPr lang="en-US" altLang="ko-KR" dirty="0"/>
          </a:p>
          <a:p>
            <a:pPr lvl="1"/>
            <a:endParaRPr lang="ko-KR" altLang="en-US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78AFC97C-4F3A-42E1-9153-09BC0B158F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3414" y="3472672"/>
            <a:ext cx="6362700" cy="1028700"/>
          </a:xfrm>
          <a:prstGeom prst="rect">
            <a:avLst/>
          </a:prstGeom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B8D567CD-DFBF-40A5-B1A8-B6F58E619472}"/>
              </a:ext>
            </a:extLst>
          </p:cNvPr>
          <p:cNvSpPr/>
          <p:nvPr/>
        </p:nvSpPr>
        <p:spPr bwMode="auto">
          <a:xfrm>
            <a:off x="4683967" y="3429000"/>
            <a:ext cx="2967134" cy="1072372"/>
          </a:xfrm>
          <a:prstGeom prst="rect">
            <a:avLst/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2936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9804636-5E55-4100-BD7D-CF44CA3C9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Proposed Method</a:t>
            </a:r>
            <a:endParaRPr lang="ko-KR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내용 개체 틀 2">
                <a:extLst>
                  <a:ext uri="{FF2B5EF4-FFF2-40B4-BE49-F238E27FC236}">
                    <a16:creationId xmlns:a16="http://schemas.microsoft.com/office/drawing/2014/main" id="{BF64A1A5-C498-48DE-B697-2C75F36E425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95514" y="1587500"/>
                <a:ext cx="8318500" cy="5067300"/>
              </a:xfrm>
            </p:spPr>
            <p:txBody>
              <a:bodyPr/>
              <a:lstStyle/>
              <a:p>
                <a:r>
                  <a:rPr lang="en-US" altLang="ko-KR" dirty="0"/>
                  <a:t>Focal loss</a:t>
                </a:r>
              </a:p>
              <a:p>
                <a:pPr lvl="1"/>
                <a:r>
                  <a:rPr lang="en-US" altLang="ko-KR" dirty="0"/>
                  <a:t>They propose a new focal loss for representation enhancement</a:t>
                </a:r>
              </a:p>
              <a:p>
                <a:pPr lvl="1"/>
                <a:endParaRPr lang="en-US" altLang="ko-KR" dirty="0"/>
              </a:p>
              <a:p>
                <a:pPr lvl="1"/>
                <a:endParaRPr lang="en-US" altLang="ko-KR" dirty="0"/>
              </a:p>
              <a:p>
                <a:pPr lvl="1"/>
                <a:endParaRPr lang="en-US" altLang="ko-KR" dirty="0"/>
              </a:p>
              <a:p>
                <a:pPr lvl="1"/>
                <a:r>
                  <a:rPr lang="en-US" altLang="ko-KR" dirty="0"/>
                  <a:t>The larger the value of </a:t>
                </a:r>
                <a14:m>
                  <m:oMath xmlns:m="http://schemas.openxmlformats.org/officeDocument/2006/math"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𝒓</m:t>
                    </m:r>
                  </m:oMath>
                </a14:m>
                <a:r>
                  <a:rPr lang="en-US" altLang="ko-KR" dirty="0"/>
                  <a:t>, the greater the weight of hard examples.</a:t>
                </a:r>
              </a:p>
              <a:p>
                <a:pPr lvl="1"/>
                <a:endParaRPr lang="en-US" altLang="ko-KR" dirty="0"/>
              </a:p>
              <a:p>
                <a:pPr lvl="1"/>
                <a14:m>
                  <m:oMath xmlns:m="http://schemas.openxmlformats.org/officeDocument/2006/math"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𝒓</m:t>
                    </m:r>
                  </m:oMath>
                </a14:m>
                <a:r>
                  <a:rPr lang="en-US" altLang="ko-KR" dirty="0"/>
                  <a:t> is empirically set to 2.</a:t>
                </a:r>
              </a:p>
              <a:p>
                <a:pPr marL="0" indent="0">
                  <a:buNone/>
                </a:pPr>
                <a:endParaRPr lang="en-US" altLang="ko-KR" dirty="0"/>
              </a:p>
              <a:p>
                <a:endParaRPr lang="en-US" altLang="ko-KR" dirty="0"/>
              </a:p>
              <a:p>
                <a:endParaRPr lang="en-US" altLang="ko-KR" dirty="0"/>
              </a:p>
              <a:p>
                <a:pPr lvl="1"/>
                <a:endParaRPr lang="en-US" altLang="ko-KR" dirty="0"/>
              </a:p>
              <a:p>
                <a:endParaRPr lang="en-US" altLang="ko-KR" dirty="0"/>
              </a:p>
              <a:p>
                <a:pPr lvl="1"/>
                <a:endParaRPr lang="ko-KR" altLang="en-US" dirty="0"/>
              </a:p>
            </p:txBody>
          </p:sp>
        </mc:Choice>
        <mc:Fallback>
          <p:sp>
            <p:nvSpPr>
              <p:cNvPr id="3" name="내용 개체 틀 2">
                <a:extLst>
                  <a:ext uri="{FF2B5EF4-FFF2-40B4-BE49-F238E27FC236}">
                    <a16:creationId xmlns:a16="http://schemas.microsoft.com/office/drawing/2014/main" id="{BF64A1A5-C498-48DE-B697-2C75F36E425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14" y="1587500"/>
                <a:ext cx="8318500" cy="5067300"/>
              </a:xfrm>
              <a:blipFill>
                <a:blip r:embed="rId2"/>
                <a:stretch>
                  <a:fillRect l="-1320" t="-288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그림 4">
            <a:extLst>
              <a:ext uri="{FF2B5EF4-FFF2-40B4-BE49-F238E27FC236}">
                <a16:creationId xmlns:a16="http://schemas.microsoft.com/office/drawing/2014/main" id="{682F2079-5817-4FC7-8A59-6CE61F8FFA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9212" y="2843050"/>
            <a:ext cx="6505575" cy="904875"/>
          </a:xfrm>
          <a:prstGeom prst="rect">
            <a:avLst/>
          </a:prstGeom>
          <a:ln w="28575">
            <a:noFill/>
          </a:ln>
        </p:spPr>
      </p:pic>
      <p:sp>
        <p:nvSpPr>
          <p:cNvPr id="4" name="직사각형 3">
            <a:extLst>
              <a:ext uri="{FF2B5EF4-FFF2-40B4-BE49-F238E27FC236}">
                <a16:creationId xmlns:a16="http://schemas.microsoft.com/office/drawing/2014/main" id="{381A795B-03FE-4E1B-BF3E-3FC07915BDA0}"/>
              </a:ext>
            </a:extLst>
          </p:cNvPr>
          <p:cNvSpPr/>
          <p:nvPr/>
        </p:nvSpPr>
        <p:spPr bwMode="auto">
          <a:xfrm>
            <a:off x="7567127" y="3023118"/>
            <a:ext cx="257660" cy="261258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11137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9804636-5E55-4100-BD7D-CF44CA3C9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Experimental results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F64A1A5-C498-48DE-B697-2C75F36E4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14" y="1587500"/>
            <a:ext cx="8318500" cy="5067300"/>
          </a:xfrm>
        </p:spPr>
        <p:txBody>
          <a:bodyPr/>
          <a:lstStyle/>
          <a:p>
            <a:r>
              <a:rPr lang="en-US" altLang="ko-KR" dirty="0"/>
              <a:t>Dataset</a:t>
            </a:r>
          </a:p>
          <a:p>
            <a:pPr lvl="1"/>
            <a:r>
              <a:rPr lang="en-US" altLang="ko-KR" dirty="0"/>
              <a:t>Oxford5k dataset</a:t>
            </a:r>
          </a:p>
          <a:p>
            <a:pPr lvl="2"/>
            <a:r>
              <a:rPr lang="en-US" altLang="ko-KR" dirty="0"/>
              <a:t>It consists of 5,062 images and 55 query images (11 landmarks). This dataset is collected by searching Flickr.</a:t>
            </a:r>
          </a:p>
          <a:p>
            <a:pPr lvl="2"/>
            <a:endParaRPr lang="en-US" altLang="ko-KR" dirty="0"/>
          </a:p>
          <a:p>
            <a:pPr lvl="1"/>
            <a:r>
              <a:rPr lang="en-US" altLang="ko-KR" dirty="0"/>
              <a:t>Holidays dataset</a:t>
            </a:r>
          </a:p>
          <a:p>
            <a:pPr lvl="2"/>
            <a:r>
              <a:rPr lang="en-US" altLang="ko-KR" dirty="0"/>
              <a:t>It contains 1,491 images, 500 queries, and 991 corresponding relevant images.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Paris dataset</a:t>
            </a:r>
          </a:p>
          <a:p>
            <a:pPr lvl="2"/>
            <a:r>
              <a:rPr lang="en-US" altLang="ko-KR" dirty="0"/>
              <a:t>It consists of 6,412 images with particular Paris landmarks. Similar to Oxford5K, it contains 55 query images.</a:t>
            </a:r>
          </a:p>
          <a:p>
            <a:pPr lvl="1"/>
            <a:endParaRPr lang="en-US" altLang="ko-KR" dirty="0"/>
          </a:p>
          <a:p>
            <a:endParaRPr lang="en-US" altLang="ko-KR" dirty="0"/>
          </a:p>
          <a:p>
            <a:pPr lvl="1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904560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9804636-5E55-4100-BD7D-CF44CA3C9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Experimental results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F64A1A5-C498-48DE-B697-2C75F36E4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14" y="1587500"/>
            <a:ext cx="8318500" cy="5067300"/>
          </a:xfrm>
        </p:spPr>
        <p:txBody>
          <a:bodyPr/>
          <a:lstStyle/>
          <a:p>
            <a:r>
              <a:rPr lang="en-US" altLang="ko-KR" dirty="0"/>
              <a:t>Network Architectures</a:t>
            </a:r>
          </a:p>
          <a:p>
            <a:pPr lvl="1"/>
            <a:r>
              <a:rPr lang="en-US" altLang="ko-KR" dirty="0"/>
              <a:t>A large kernel in the first convolution layer is employed to fully exploit the latent information in the input representations.</a:t>
            </a:r>
          </a:p>
          <a:p>
            <a:pPr marL="0" indent="0">
              <a:buNone/>
            </a:pPr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lvl="1"/>
            <a:endParaRPr lang="en-US" altLang="ko-KR" dirty="0"/>
          </a:p>
          <a:p>
            <a:endParaRPr lang="en-US" altLang="ko-KR" dirty="0"/>
          </a:p>
          <a:p>
            <a:pPr lvl="1"/>
            <a:endParaRPr lang="ko-KR" altLang="en-US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1ADAB200-FE47-4CBC-BF74-D5B0B915F5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7352" y="3225800"/>
            <a:ext cx="4351894" cy="351830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FB908164-D724-4C7D-BE02-0E86D763017C}"/>
              </a:ext>
            </a:extLst>
          </p:cNvPr>
          <p:cNvSpPr/>
          <p:nvPr/>
        </p:nvSpPr>
        <p:spPr bwMode="auto">
          <a:xfrm>
            <a:off x="4572000" y="3707934"/>
            <a:ext cx="654341" cy="201336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2583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9804636-5E55-4100-BD7D-CF44CA3C9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Experimental results</a:t>
            </a:r>
            <a:endParaRPr lang="ko-KR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내용 개체 틀 2">
                <a:extLst>
                  <a:ext uri="{FF2B5EF4-FFF2-40B4-BE49-F238E27FC236}">
                    <a16:creationId xmlns:a16="http://schemas.microsoft.com/office/drawing/2014/main" id="{BF64A1A5-C498-48DE-B697-2C75F36E425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95514" y="1587500"/>
                <a:ext cx="8318500" cy="5067300"/>
              </a:xfrm>
            </p:spPr>
            <p:txBody>
              <a:bodyPr/>
              <a:lstStyle/>
              <a:p>
                <a:r>
                  <a:rPr lang="en-US" altLang="ko-KR" dirty="0"/>
                  <a:t>Parameter Settings</a:t>
                </a:r>
              </a:p>
              <a:p>
                <a:pPr lvl="1"/>
                <a:r>
                  <a:rPr lang="en-US" altLang="ko-KR" dirty="0"/>
                  <a:t>Loss functions</a:t>
                </a:r>
              </a:p>
              <a:p>
                <a:pPr lvl="2"/>
                <a:r>
                  <a:rPr lang="en-US" altLang="ko-KR" dirty="0"/>
                  <a:t>Adam optimizer with an initial learning rate of 0.0008 for G and D.</a:t>
                </a:r>
              </a:p>
              <a:p>
                <a:pPr lvl="2"/>
                <a:endParaRPr lang="en-US" altLang="ko-KR" dirty="0"/>
              </a:p>
              <a:p>
                <a:pPr lvl="1"/>
                <a:r>
                  <a:rPr lang="en-US" altLang="ko-KR" dirty="0"/>
                  <a:t>The parameter </a:t>
                </a:r>
                <a14:m>
                  <m:oMath xmlns:m="http://schemas.openxmlformats.org/officeDocument/2006/math"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𝒓</m:t>
                    </m:r>
                  </m:oMath>
                </a14:m>
                <a:r>
                  <a:rPr lang="en-US" altLang="ko-KR" dirty="0"/>
                  <a:t> of focal loss is set to 2.</a:t>
                </a:r>
              </a:p>
              <a:p>
                <a:pPr lvl="1"/>
                <a:endParaRPr lang="en-US" altLang="ko-KR" dirty="0"/>
              </a:p>
              <a:p>
                <a:pPr lvl="1"/>
                <a:r>
                  <a:rPr lang="en-US" altLang="ko-KR" dirty="0"/>
                  <a:t>Typically, the FSR-GAN takes 6 epochs for training, and is capable of producing high- discriminative features.</a:t>
                </a:r>
              </a:p>
              <a:p>
                <a:pPr lvl="1"/>
                <a:endParaRPr lang="en-US" altLang="ko-KR" dirty="0"/>
              </a:p>
              <a:p>
                <a:endParaRPr lang="en-US" altLang="ko-KR" dirty="0"/>
              </a:p>
              <a:p>
                <a:pPr lvl="1"/>
                <a:endParaRPr lang="ko-KR" altLang="en-US" dirty="0"/>
              </a:p>
            </p:txBody>
          </p:sp>
        </mc:Choice>
        <mc:Fallback>
          <p:sp>
            <p:nvSpPr>
              <p:cNvPr id="3" name="내용 개체 틀 2">
                <a:extLst>
                  <a:ext uri="{FF2B5EF4-FFF2-40B4-BE49-F238E27FC236}">
                    <a16:creationId xmlns:a16="http://schemas.microsoft.com/office/drawing/2014/main" id="{BF64A1A5-C498-48DE-B697-2C75F36E425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14" y="1587500"/>
                <a:ext cx="8318500" cy="5067300"/>
              </a:xfrm>
              <a:blipFill>
                <a:blip r:embed="rId2"/>
                <a:stretch>
                  <a:fillRect l="-1320" t="-288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92887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9804636-5E55-4100-BD7D-CF44CA3C9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Experimental results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F64A1A5-C498-48DE-B697-2C75F36E4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14" y="1587500"/>
            <a:ext cx="8318500" cy="5067300"/>
          </a:xfrm>
        </p:spPr>
        <p:txBody>
          <a:bodyPr/>
          <a:lstStyle/>
          <a:p>
            <a:r>
              <a:rPr lang="en-US" altLang="ko-KR" dirty="0"/>
              <a:t>Comparison of Euclidean distance.</a:t>
            </a:r>
          </a:p>
          <a:p>
            <a:pPr lvl="1"/>
            <a:r>
              <a:rPr lang="en-US" altLang="ko-KR" dirty="0"/>
              <a:t>SRCNN and VDSR only obtain good performance at relatively large size image, e.g., 1/4 scale.</a:t>
            </a:r>
          </a:p>
          <a:p>
            <a:pPr lvl="1"/>
            <a:r>
              <a:rPr lang="en-US" altLang="ko-KR" dirty="0"/>
              <a:t>However, FSR-GAN approach shows its effectiveness even the images are down-scaled to 1/64.</a:t>
            </a:r>
            <a:endParaRPr lang="ko-KR" altLang="en-US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CC52C3EA-45B9-4EEB-9A4A-DF12571A03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85634"/>
            <a:ext cx="9144000" cy="2672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0763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9804636-5E55-4100-BD7D-CF44CA3C9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Experimental results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F64A1A5-C498-48DE-B697-2C75F36E4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14" y="1587500"/>
            <a:ext cx="8318500" cy="5067300"/>
          </a:xfrm>
        </p:spPr>
        <p:txBody>
          <a:bodyPr/>
          <a:lstStyle/>
          <a:p>
            <a:r>
              <a:rPr lang="en-US" altLang="ko-KR" dirty="0"/>
              <a:t>Application on image retrieval task.</a:t>
            </a:r>
          </a:p>
          <a:p>
            <a:pPr lvl="1"/>
            <a:r>
              <a:rPr lang="en-US" altLang="ko-KR" dirty="0"/>
              <a:t>As we can observe ,even when the query images have been down- sampled to 1/64, FSR approach achieves considerable retrieval accuracy and outperforms other methods.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D672AB2C-7C33-4E19-9C5B-C82B07356D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58" y="3724748"/>
            <a:ext cx="9144000" cy="2586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718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9804636-5E55-4100-BD7D-CF44CA3C9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Table of Contents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F64A1A5-C498-48DE-B697-2C75F36E4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Problems</a:t>
            </a:r>
          </a:p>
          <a:p>
            <a:endParaRPr lang="en-US" altLang="ko-KR" dirty="0"/>
          </a:p>
          <a:p>
            <a:r>
              <a:rPr lang="en-US" altLang="ko-KR" dirty="0"/>
              <a:t>Related Works</a:t>
            </a:r>
          </a:p>
          <a:p>
            <a:endParaRPr lang="en-US" altLang="ko-KR" dirty="0"/>
          </a:p>
          <a:p>
            <a:r>
              <a:rPr lang="en-US" altLang="ko-KR" dirty="0"/>
              <a:t>Proposed Method</a:t>
            </a:r>
          </a:p>
          <a:p>
            <a:pPr lvl="1"/>
            <a:r>
              <a:rPr lang="en-US" altLang="ko-KR" dirty="0"/>
              <a:t>FSR-GAN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Experimental Results</a:t>
            </a:r>
          </a:p>
          <a:p>
            <a:endParaRPr lang="en-US" altLang="ko-KR" dirty="0"/>
          </a:p>
          <a:p>
            <a:r>
              <a:rPr lang="en-US" altLang="ko-KR" dirty="0"/>
              <a:t>Conclusion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872568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9804636-5E55-4100-BD7D-CF44CA3C9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F64A1A5-C498-48DE-B697-2C75F36E4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14" y="1587500"/>
            <a:ext cx="8318500" cy="5067300"/>
          </a:xfrm>
        </p:spPr>
        <p:txBody>
          <a:bodyPr/>
          <a:lstStyle/>
          <a:p>
            <a:r>
              <a:rPr lang="en-US" altLang="ko-KR" dirty="0"/>
              <a:t>Low-resolution images not only impact the extracted deep features, but also seriously decrease the retrieval accuracy.</a:t>
            </a:r>
          </a:p>
          <a:p>
            <a:pPr marL="0" indent="0">
              <a:buNone/>
            </a:pPr>
            <a:endParaRPr lang="en-US" altLang="ko-KR" dirty="0"/>
          </a:p>
          <a:p>
            <a:r>
              <a:rPr lang="en-US" altLang="ko-KR" dirty="0"/>
              <a:t>Experimental results suggest that FSR-GAN approach is an effective solution for enhancing deep features.</a:t>
            </a:r>
          </a:p>
        </p:txBody>
      </p:sp>
    </p:spTree>
    <p:extLst>
      <p:ext uri="{BB962C8B-B14F-4D97-AF65-F5344CB8AC3E}">
        <p14:creationId xmlns:p14="http://schemas.microsoft.com/office/powerpoint/2010/main" val="3616787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9804636-5E55-4100-BD7D-CF44CA3C9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Problems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F64A1A5-C498-48DE-B697-2C75F36E4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Impact of different low-resolutions on deep representations</a:t>
            </a:r>
          </a:p>
          <a:p>
            <a:pPr lvl="1"/>
            <a:r>
              <a:rPr lang="en-US" altLang="ko-KR" dirty="0"/>
              <a:t>The feature distance between low-resolution images and high-resolution ones is greater than the distance of similar images.</a:t>
            </a:r>
            <a:endParaRPr lang="ko-KR" altLang="en-US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79ED7EEA-2636-48E7-9F6D-2821EBF904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196" y="3429000"/>
            <a:ext cx="7974304" cy="3280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16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9804636-5E55-4100-BD7D-CF44CA3C9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Problems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F64A1A5-C498-48DE-B697-2C75F36E4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Solution: Feature Super Resolution (FSR)</a:t>
            </a:r>
          </a:p>
          <a:p>
            <a:pPr lvl="1"/>
            <a:r>
              <a:rPr lang="en-US" altLang="ko-KR" dirty="0"/>
              <a:t>A novel super-resolution technique</a:t>
            </a:r>
            <a:endParaRPr lang="ko-KR" altLang="en-US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6EB8220B-4DC0-4A7C-92AE-C8224E705D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398" y="2390322"/>
            <a:ext cx="6935950" cy="4376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810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9804636-5E55-4100-BD7D-CF44CA3C9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Problem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F64A1A5-C498-48DE-B697-2C75F36E4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point is…</a:t>
            </a:r>
          </a:p>
          <a:p>
            <a:pPr lvl="1"/>
            <a:r>
              <a:rPr lang="en-US" altLang="ko-KR" dirty="0"/>
              <a:t>It aims to enhance the discriminatory power of a given representation (extracted from low-resolution images or small objects) in order to providing high recognition precision for machine.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66108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9804636-5E55-4100-BD7D-CF44CA3C9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Related Works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F64A1A5-C498-48DE-B697-2C75F36E4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Image Super Resolution</a:t>
            </a:r>
          </a:p>
          <a:p>
            <a:pPr lvl="1"/>
            <a:r>
              <a:rPr lang="en-US" altLang="ko-KR" dirty="0"/>
              <a:t>It estimates a high-resolution image from low-resolution images.</a:t>
            </a:r>
          </a:p>
          <a:p>
            <a:pPr lvl="1"/>
            <a:r>
              <a:rPr lang="en-US" altLang="ko-KR" dirty="0"/>
              <a:t>It tries to increase the discriminative ability of representation from low-resolution images by applying enhancement in pixel space.</a:t>
            </a:r>
          </a:p>
          <a:p>
            <a:pPr lvl="1"/>
            <a:r>
              <a:rPr lang="en-US" altLang="ko-KR" dirty="0"/>
              <a:t>In this paper, SRCNN and VDSR are used for comparison.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EA6797F3-AA62-488A-872E-1F7BF89023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7288" y="4600327"/>
            <a:ext cx="6149423" cy="2163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002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9804636-5E55-4100-BD7D-CF44CA3C9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Related Works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F64A1A5-C498-48DE-B697-2C75F36E4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Generative Adversarial Network</a:t>
            </a:r>
          </a:p>
          <a:p>
            <a:pPr lvl="1"/>
            <a:r>
              <a:rPr lang="en-US" altLang="ko-KR" dirty="0"/>
              <a:t>G captures the data distribution. D estimates the probability that a sample came from the training data rather than G.</a:t>
            </a:r>
          </a:p>
          <a:p>
            <a:pPr lvl="1"/>
            <a:endParaRPr lang="ko-KR" altLang="en-US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DAF76B97-B68C-4FE6-8DC5-9060F09DE7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655" y="3321050"/>
            <a:ext cx="7915275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745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9804636-5E55-4100-BD7D-CF44CA3C9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Proposed Method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F64A1A5-C498-48DE-B697-2C75F36E4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Proposed FSR-GAN</a:t>
            </a:r>
          </a:p>
          <a:p>
            <a:pPr lvl="1"/>
            <a:r>
              <a:rPr lang="en-US" altLang="ko-KR" dirty="0"/>
              <a:t>It consists three blocks, i.e., general feature extraction model, feature generative network, and feature discriminative network.</a:t>
            </a:r>
            <a:endParaRPr lang="ko-KR" altLang="en-US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A3886D99-3B08-4BD6-8577-8D726B060F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700" y="3735201"/>
            <a:ext cx="9144000" cy="2112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506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9804636-5E55-4100-BD7D-CF44CA3C9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Proposed Method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>
                <a:extLst>
                  <a:ext uri="{FF2B5EF4-FFF2-40B4-BE49-F238E27FC236}">
                    <a16:creationId xmlns:a16="http://schemas.microsoft.com/office/drawing/2014/main" id="{BF64A1A5-C498-48DE-B697-2C75F36E425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/>
                  <a:t>General feature extraction model</a:t>
                </a:r>
              </a:p>
              <a:p>
                <a:endParaRPr lang="en-US" altLang="ko-KR" dirty="0"/>
              </a:p>
              <a:p>
                <a:endParaRPr lang="en-US" altLang="ko-KR" dirty="0"/>
              </a:p>
              <a:p>
                <a:endParaRPr lang="en-US" altLang="ko-KR" dirty="0"/>
              </a:p>
              <a:p>
                <a:pPr lvl="1"/>
                <a:r>
                  <a:rPr lang="en-US" altLang="ko-KR" dirty="0"/>
                  <a:t>Where </a:t>
                </a:r>
                <a14:m>
                  <m:oMath xmlns:m="http://schemas.openxmlformats.org/officeDocument/2006/math"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𝑭</m:t>
                    </m:r>
                  </m:oMath>
                </a14:m>
                <a:r>
                  <a:rPr lang="ko-KR" altLang="en-US" dirty="0"/>
                  <a:t> </a:t>
                </a:r>
                <a:r>
                  <a:rPr lang="en-US" altLang="ko-KR" dirty="0"/>
                  <a:t>denotes the general feature extraction model (pretrained VGG16, in this paper).</a:t>
                </a:r>
              </a:p>
              <a:p>
                <a:pPr lvl="1"/>
                <a:endParaRPr lang="ko-KR" altLang="en-US" dirty="0"/>
              </a:p>
            </p:txBody>
          </p:sp>
        </mc:Choice>
        <mc:Fallback xmlns="">
          <p:sp>
            <p:nvSpPr>
              <p:cNvPr id="3" name="내용 개체 틀 2">
                <a:extLst>
                  <a:ext uri="{FF2B5EF4-FFF2-40B4-BE49-F238E27FC236}">
                    <a16:creationId xmlns:a16="http://schemas.microsoft.com/office/drawing/2014/main" id="{BF64A1A5-C498-48DE-B697-2C75F36E425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20" t="-2885" r="-1686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그림 4">
            <a:extLst>
              <a:ext uri="{FF2B5EF4-FFF2-40B4-BE49-F238E27FC236}">
                <a16:creationId xmlns:a16="http://schemas.microsoft.com/office/drawing/2014/main" id="{D93856C5-23D2-434E-9D02-FDF5F7D2C4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5884" y="2068188"/>
            <a:ext cx="2209800" cy="122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559785"/>
      </p:ext>
    </p:extLst>
  </p:cSld>
  <p:clrMapOvr>
    <a:masterClrMapping/>
  </p:clrMapOvr>
</p:sld>
</file>

<file path=ppt/theme/theme1.xml><?xml version="1.0" encoding="utf-8"?>
<a:theme xmlns:a="http://schemas.openxmlformats.org/drawingml/2006/main" name="untitled 1">
  <a:themeElements>
    <a:clrScheme name="">
      <a:dk1>
        <a:srgbClr val="000000"/>
      </a:dk1>
      <a:lt1>
        <a:srgbClr val="FFFFFF"/>
      </a:lt1>
      <a:dk2>
        <a:srgbClr val="006B61"/>
      </a:dk2>
      <a:lt2>
        <a:srgbClr val="C0C0C0"/>
      </a:lt2>
      <a:accent1>
        <a:srgbClr val="FF00FF"/>
      </a:accent1>
      <a:accent2>
        <a:srgbClr val="00C0C0"/>
      </a:accent2>
      <a:accent3>
        <a:srgbClr val="FFFFFF"/>
      </a:accent3>
      <a:accent4>
        <a:srgbClr val="000000"/>
      </a:accent4>
      <a:accent5>
        <a:srgbClr val="FFAAFF"/>
      </a:accent5>
      <a:accent6>
        <a:srgbClr val="00AEAE"/>
      </a:accent6>
      <a:hlink>
        <a:srgbClr val="00C000"/>
      </a:hlink>
      <a:folHlink>
        <a:srgbClr val="800080"/>
      </a:folHlink>
    </a:clrScheme>
    <a:fontScheme name="untitled 1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arrow"/>
        </a:ln>
        <a:effectLst/>
      </a:spPr>
      <a:bodyPr/>
      <a:lstStyle/>
    </a:lnDef>
  </a:objectDefaults>
  <a:extraClrSchemeLst>
    <a:extraClrScheme>
      <a:clrScheme name="untitled 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titled 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25454</TotalTime>
  <Pages>3</Pages>
  <Words>678</Words>
  <Application>Microsoft Office PowerPoint</Application>
  <PresentationFormat>화면 슬라이드 쇼(4:3)</PresentationFormat>
  <Paragraphs>130</Paragraphs>
  <Slides>20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5" baseType="lpstr">
      <vt:lpstr>Arial</vt:lpstr>
      <vt:lpstr>Cambria Math</vt:lpstr>
      <vt:lpstr>Tahoma</vt:lpstr>
      <vt:lpstr>Times New Roman</vt:lpstr>
      <vt:lpstr>untitled 1</vt:lpstr>
      <vt:lpstr>PowerPoint 프레젠테이션</vt:lpstr>
      <vt:lpstr>Table of Contents</vt:lpstr>
      <vt:lpstr>Problems</vt:lpstr>
      <vt:lpstr>Problems</vt:lpstr>
      <vt:lpstr>Problem</vt:lpstr>
      <vt:lpstr>Related Works</vt:lpstr>
      <vt:lpstr>Related Works</vt:lpstr>
      <vt:lpstr>Proposed Method</vt:lpstr>
      <vt:lpstr>Proposed Method</vt:lpstr>
      <vt:lpstr>Proposed Method</vt:lpstr>
      <vt:lpstr>Proposed Method</vt:lpstr>
      <vt:lpstr>Proposed Method</vt:lpstr>
      <vt:lpstr>Proposed Method</vt:lpstr>
      <vt:lpstr>Proposed Method</vt:lpstr>
      <vt:lpstr>Experimental results</vt:lpstr>
      <vt:lpstr>Experimental results</vt:lpstr>
      <vt:lpstr>Experimental results</vt:lpstr>
      <vt:lpstr>Experimental results</vt:lpstr>
      <vt:lpstr>Experimental results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sungeui</dc:creator>
  <cp:lastModifiedBy>준식 정</cp:lastModifiedBy>
  <cp:revision>1942</cp:revision>
  <cp:lastPrinted>1998-03-18T16:08:13Z</cp:lastPrinted>
  <dcterms:created xsi:type="dcterms:W3CDTF">1998-03-18T13:44:31Z</dcterms:created>
  <dcterms:modified xsi:type="dcterms:W3CDTF">2020-05-16T07:33:15Z</dcterms:modified>
</cp:coreProperties>
</file>