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377" r:id="rId3"/>
    <p:sldId id="349" r:id="rId4"/>
    <p:sldId id="376" r:id="rId5"/>
    <p:sldId id="379" r:id="rId6"/>
    <p:sldId id="380" r:id="rId7"/>
    <p:sldId id="404" r:id="rId8"/>
    <p:sldId id="405" r:id="rId9"/>
    <p:sldId id="383" r:id="rId10"/>
    <p:sldId id="406" r:id="rId11"/>
    <p:sldId id="407" r:id="rId12"/>
    <p:sldId id="409" r:id="rId13"/>
    <p:sldId id="386" r:id="rId14"/>
    <p:sldId id="408" r:id="rId15"/>
    <p:sldId id="411" r:id="rId16"/>
    <p:sldId id="410" r:id="rId17"/>
    <p:sldId id="413" r:id="rId18"/>
    <p:sldId id="412" r:id="rId19"/>
    <p:sldId id="414" r:id="rId20"/>
    <p:sldId id="395" r:id="rId21"/>
    <p:sldId id="415" r:id="rId22"/>
    <p:sldId id="416" r:id="rId23"/>
    <p:sldId id="398" r:id="rId24"/>
    <p:sldId id="417" r:id="rId25"/>
    <p:sldId id="418" r:id="rId26"/>
    <p:sldId id="420" r:id="rId27"/>
    <p:sldId id="419" r:id="rId28"/>
    <p:sldId id="396" r:id="rId29"/>
    <p:sldId id="401" r:id="rId30"/>
    <p:sldId id="397" r:id="rId31"/>
    <p:sldId id="403" r:id="rId32"/>
  </p:sldIdLst>
  <p:sldSz cx="9144000" cy="6858000" type="screen4x3"/>
  <p:notesSz cx="6858000" cy="9199563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장 충수" initials="장충" lastIdx="1" clrIdx="0">
    <p:extLst>
      <p:ext uri="{19B8F6BF-5375-455C-9EA6-DF929625EA0E}">
        <p15:presenceInfo xmlns:p15="http://schemas.microsoft.com/office/powerpoint/2012/main" userId="b855ccb03dffa1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D02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3627" autoAdjust="0"/>
  </p:normalViewPr>
  <p:slideViewPr>
    <p:cSldViewPr snapToGrid="0">
      <p:cViewPr>
        <p:scale>
          <a:sx n="80" d="100"/>
          <a:sy n="80" d="100"/>
        </p:scale>
        <p:origin x="1498" y="53"/>
      </p:cViewPr>
      <p:guideLst>
        <p:guide orient="horz"/>
        <p:guide pos="26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5" tIns="47900" rIns="95825" bIns="479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:notes"/>
          <p:cNvSpPr/>
          <p:nvPr/>
        </p:nvSpPr>
        <p:spPr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50" tIns="0" rIns="191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52" name="Google Shape;52;p1:notes"/>
          <p:cNvSpPr/>
          <p:nvPr/>
        </p:nvSpPr>
        <p:spPr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/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03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4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29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61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012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5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87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67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6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86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448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4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87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182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6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3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044700" y="-38100"/>
            <a:ext cx="5067300" cy="8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519613" y="2436812"/>
            <a:ext cx="6356350" cy="20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284163" y="433387"/>
            <a:ext cx="6356350" cy="608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6875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5455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31800" algn="l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SzPts val="2800"/>
              <a:buChar char="●"/>
              <a:defRPr sz="2800"/>
            </a:lvl2pPr>
            <a:lvl3pPr marL="1371600" lvl="2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406400" algn="l" rtl="0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Char char="●"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419100" y="1250950"/>
            <a:ext cx="8305800" cy="196850"/>
            <a:chOff x="264" y="788"/>
            <a:chExt cx="5232" cy="124"/>
          </a:xfrm>
        </p:grpSpPr>
        <p:sp>
          <p:nvSpPr>
            <p:cNvPr id="10" name="Google Shape;10;p1"/>
            <p:cNvSpPr/>
            <p:nvPr/>
          </p:nvSpPr>
          <p:spPr>
            <a:xfrm>
              <a:off x="264" y="788"/>
              <a:ext cx="5232" cy="61"/>
            </a:xfrm>
            <a:prstGeom prst="rect">
              <a:avLst/>
            </a:prstGeom>
            <a:gradFill>
              <a:gsLst>
                <a:gs pos="0">
                  <a:srgbClr val="10AFD2"/>
                </a:gs>
                <a:gs pos="50000">
                  <a:srgbClr val="12C2E9"/>
                </a:gs>
                <a:gs pos="100000">
                  <a:srgbClr val="10AFD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64" y="881"/>
              <a:ext cx="5232" cy="31"/>
            </a:xfrm>
            <a:prstGeom prst="rect">
              <a:avLst/>
            </a:prstGeom>
            <a:gradFill>
              <a:gsLst>
                <a:gs pos="0">
                  <a:srgbClr val="D800D8"/>
                </a:gs>
                <a:gs pos="50000">
                  <a:srgbClr val="FF00FF"/>
                </a:gs>
                <a:gs pos="100000">
                  <a:srgbClr val="D800D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1" descr="KAIST-1"/>
          <p:cNvSpPr/>
          <p:nvPr/>
        </p:nvSpPr>
        <p:spPr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50800" y="2713038"/>
            <a:ext cx="9075738" cy="152400"/>
            <a:chOff x="296" y="1676"/>
            <a:chExt cx="5088" cy="96"/>
          </a:xfrm>
        </p:grpSpPr>
        <p:sp>
          <p:nvSpPr>
            <p:cNvPr id="58" name="Google Shape;58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0" y="842963"/>
            <a:ext cx="91440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lvl="0" algn="ctr">
              <a:lnSpc>
                <a:spcPct val="104999"/>
              </a:lnSpc>
            </a:pPr>
            <a:r>
              <a:rPr lang="en-US" sz="4000" b="1" dirty="0">
                <a:solidFill>
                  <a:srgbClr val="0000FF"/>
                </a:solidFill>
              </a:rPr>
              <a:t>Deep Hashing with Category Mask for Fast Video Retrieval</a:t>
            </a:r>
          </a:p>
        </p:txBody>
      </p:sp>
      <p:sp>
        <p:nvSpPr>
          <p:cNvPr id="61" name="Google Shape;61;p13"/>
          <p:cNvSpPr txBox="1"/>
          <p:nvPr/>
        </p:nvSpPr>
        <p:spPr>
          <a:xfrm>
            <a:off x="3015235" y="5910861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EA8B00"/>
                </a:solidFill>
              </a:rPr>
              <a:t>Chungsu</a:t>
            </a:r>
            <a:r>
              <a:rPr lang="en-US" sz="3600" b="1" dirty="0">
                <a:solidFill>
                  <a:srgbClr val="EA8B00"/>
                </a:solidFill>
                <a:latin typeface="Arial"/>
                <a:ea typeface="Arial"/>
                <a:cs typeface="Arial"/>
                <a:sym typeface="Arial"/>
              </a:rPr>
              <a:t> Jang</a:t>
            </a:r>
            <a:endParaRPr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68263" y="842963"/>
            <a:ext cx="9075737" cy="152400"/>
            <a:chOff x="296" y="1676"/>
            <a:chExt cx="5088" cy="96"/>
          </a:xfrm>
        </p:grpSpPr>
        <p:sp>
          <p:nvSpPr>
            <p:cNvPr id="63" name="Google Shape;63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3" descr="KAIST-1"/>
          <p:cNvSpPr/>
          <p:nvPr/>
        </p:nvSpPr>
        <p:spPr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직사각형 10"/>
          <p:cNvSpPr/>
          <p:nvPr/>
        </p:nvSpPr>
        <p:spPr>
          <a:xfrm>
            <a:off x="239050" y="2954932"/>
            <a:ext cx="890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4999"/>
              </a:lnSpc>
              <a:buFontTx/>
              <a:buChar char="-"/>
            </a:pPr>
            <a:r>
              <a:rPr lang="en-US" altLang="ko-KR" sz="2000" b="1" dirty="0">
                <a:solidFill>
                  <a:srgbClr val="0000FF"/>
                </a:solidFill>
              </a:rPr>
              <a:t> </a:t>
            </a:r>
            <a:r>
              <a:rPr lang="en-US" altLang="ko-KR" sz="1800" b="1" dirty="0">
                <a:solidFill>
                  <a:srgbClr val="0000FF"/>
                </a:solidFill>
              </a:rPr>
              <a:t>CVPR 2018</a:t>
            </a:r>
            <a:endParaRPr lang="en-US" altLang="ko-KR" sz="2000" b="1" dirty="0">
              <a:solidFill>
                <a:srgbClr val="0000FF"/>
              </a:solidFill>
            </a:endParaRPr>
          </a:p>
          <a:p>
            <a:pPr lvl="0">
              <a:lnSpc>
                <a:spcPct val="104999"/>
              </a:lnSpc>
              <a:buFontTx/>
              <a:buChar char="-"/>
            </a:pPr>
            <a:r>
              <a:rPr lang="en-US" altLang="ko-KR" sz="2000" b="1" dirty="0">
                <a:solidFill>
                  <a:srgbClr val="0000FF"/>
                </a:solidFill>
              </a:rPr>
              <a:t> </a:t>
            </a:r>
            <a:r>
              <a:rPr lang="en-US" altLang="ko-KR" sz="1800" b="1" dirty="0">
                <a:solidFill>
                  <a:srgbClr val="3333FF"/>
                </a:solidFill>
              </a:rPr>
              <a:t>Xu Liu, Lili Zhao, </a:t>
            </a:r>
            <a:r>
              <a:rPr lang="en-US" altLang="ko-KR" sz="1800" b="1" dirty="0" err="1">
                <a:solidFill>
                  <a:srgbClr val="3333FF"/>
                </a:solidFill>
              </a:rPr>
              <a:t>Dajun</a:t>
            </a:r>
            <a:r>
              <a:rPr lang="en-US" altLang="ko-KR" sz="1800" b="1" dirty="0">
                <a:solidFill>
                  <a:srgbClr val="3333FF"/>
                </a:solidFill>
              </a:rPr>
              <a:t> Ding, </a:t>
            </a:r>
            <a:r>
              <a:rPr lang="en-US" altLang="ko-KR" sz="1800" b="1" dirty="0" err="1">
                <a:solidFill>
                  <a:srgbClr val="3333FF"/>
                </a:solidFill>
              </a:rPr>
              <a:t>Yajiao</a:t>
            </a:r>
            <a:r>
              <a:rPr lang="en-US" altLang="ko-KR" sz="1800" b="1" dirty="0">
                <a:solidFill>
                  <a:srgbClr val="3333FF"/>
                </a:solidFill>
              </a:rPr>
              <a:t> Dong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Contribution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End-to-end deep video hashing framework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Inter-class diversity / Intra-class identity as training objectives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Hash code bit distribution correlated with the data categories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Category mask for efficient retrieval </a:t>
            </a:r>
          </a:p>
        </p:txBody>
      </p:sp>
    </p:spTree>
    <p:extLst>
      <p:ext uri="{BB962C8B-B14F-4D97-AF65-F5344CB8AC3E}">
        <p14:creationId xmlns:p14="http://schemas.microsoft.com/office/powerpoint/2010/main" val="84600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5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End-to-end deep video hashing framework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7DB646-B89E-43B6-A5A8-C761D48A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7" y="2323014"/>
            <a:ext cx="8124078" cy="4306386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06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End-to-end deep video hashing framework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7DB646-B89E-43B6-A5A8-C761D48A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8" y="3275514"/>
            <a:ext cx="8124078" cy="358248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285D85B-35FB-4818-A86A-E080D1C1C18A}"/>
              </a:ext>
            </a:extLst>
          </p:cNvPr>
          <p:cNvSpPr/>
          <p:nvPr/>
        </p:nvSpPr>
        <p:spPr>
          <a:xfrm>
            <a:off x="834376" y="2048373"/>
            <a:ext cx="5814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I∗≜ {</a:t>
            </a:r>
            <a:r>
              <a:rPr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Ia,Ib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≜ (xa1,xa2,⋅⋅⋅,</a:t>
            </a:r>
            <a:r>
              <a:rPr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≜ (xb1,xb2,⋅⋅⋅,</a:t>
            </a:r>
            <a:r>
              <a:rPr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xbN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err="1">
                <a:latin typeface="Tahoma" panose="020B0604030504040204" pitchFamily="34" charset="0"/>
                <a:cs typeface="Tahoma" panose="020B0604030504040204" pitchFamily="34" charset="0"/>
              </a:rPr>
              <a:t>Ia∩Ib</a:t>
            </a:r>
            <a:r>
              <a:rPr lang="en-US" altLang="ko-KR" sz="1800" dirty="0">
                <a:latin typeface="Tahoma" panose="020B0604030504040204" pitchFamily="34" charset="0"/>
                <a:cs typeface="Tahoma" panose="020B0604030504040204" pitchFamily="34" charset="0"/>
              </a:rPr>
              <a:t>≡∅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800" dirty="0" err="1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I</a:t>
            </a:r>
            <a:r>
              <a:rPr lang="ko-KR" altLang="ko-KR" sz="1200" dirty="0" err="1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q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ams-R"/>
              </a:rPr>
              <a:t>≜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Baskerville"/>
              </a:rPr>
              <a:t> 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(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x</a:t>
            </a:r>
            <a:r>
              <a:rPr lang="ko-KR" altLang="ko-KR" sz="1200" dirty="0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q</a:t>
            </a:r>
            <a:r>
              <a:rPr lang="ko-KR" altLang="ko-KR" sz="10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1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,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x</a:t>
            </a:r>
            <a:r>
              <a:rPr lang="ko-KR" altLang="ko-KR" sz="1200" dirty="0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q</a:t>
            </a:r>
            <a:r>
              <a:rPr lang="ko-KR" altLang="ko-KR" sz="10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2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,⋅⋅⋅,</a:t>
            </a:r>
            <a:r>
              <a:rPr lang="ko-KR" altLang="ko-KR" sz="1800" dirty="0" err="1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x</a:t>
            </a:r>
            <a:r>
              <a:rPr lang="ko-KR" altLang="ko-KR" sz="1200" dirty="0" err="1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q</a:t>
            </a:r>
            <a:r>
              <a:rPr lang="ko-KR" altLang="ko-KR" sz="1000" dirty="0" err="1">
                <a:solidFill>
                  <a:schemeClr val="tx1"/>
                </a:solidFill>
                <a:latin typeface="Georgia" panose="02040502050405020303" pitchFamily="18" charset="0"/>
                <a:ea typeface="MJXc-TeX-math-I"/>
              </a:rPr>
              <a:t>N</a:t>
            </a:r>
            <a:r>
              <a:rPr lang="ko-KR" altLang="ko-KR" sz="1800" dirty="0">
                <a:solidFill>
                  <a:schemeClr val="tx1"/>
                </a:solidFill>
                <a:latin typeface="Georgia" panose="02040502050405020303" pitchFamily="18" charset="0"/>
                <a:ea typeface="MJXc-TeX-main-R"/>
              </a:rPr>
              <a:t>)</a:t>
            </a:r>
            <a:r>
              <a:rPr lang="ko-KR" altLang="ko-KR" dirty="0">
                <a:solidFill>
                  <a:schemeClr val="tx1"/>
                </a:solidFill>
                <a:latin typeface="Georgia" panose="02040502050405020303" pitchFamily="18" charset="0"/>
                <a:ea typeface="Baskerville"/>
              </a:rPr>
              <a:t>.  </a:t>
            </a:r>
            <a:r>
              <a:rPr lang="ko-KR" altLang="ko-KR" sz="1900" dirty="0">
                <a:solidFill>
                  <a:schemeClr val="tx1"/>
                </a:solidFill>
                <a:latin typeface="Georgia" panose="02040502050405020303" pitchFamily="18" charset="0"/>
                <a:ea typeface="Baskerville"/>
              </a:rPr>
              <a:t>  </a:t>
            </a:r>
            <a:endParaRPr lang="en-US" altLang="ko-K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F3F0F2-1FAB-4FF3-AA6D-A80C8039858F}"/>
              </a:ext>
            </a:extLst>
          </p:cNvPr>
          <p:cNvSpPr/>
          <p:nvPr/>
        </p:nvSpPr>
        <p:spPr>
          <a:xfrm>
            <a:off x="3631453" y="2048373"/>
            <a:ext cx="5048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F≜ [F(x1),F(x2),⋅⋅⋅,F(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xN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)]⋅[</a:t>
            </a:r>
            <a:r>
              <a:rPr lang="el-GR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ω1,ω2,⋅⋅⋅,ω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N]T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altLang="ko-KR" dirty="0">
                <a:latin typeface="MJXc-TeX-main-R"/>
              </a:rPr>
              <a:t>(</a:t>
            </a:r>
            <a:r>
              <a:rPr lang="en-US" altLang="ko-KR" dirty="0">
                <a:latin typeface="MJXc-TeX-math-I"/>
              </a:rPr>
              <a:t>xi</a:t>
            </a:r>
            <a:r>
              <a:rPr lang="en-US" altLang="ko-KR" dirty="0">
                <a:latin typeface="MJXc-TeX-main-R"/>
              </a:rPr>
              <a:t>)</a:t>
            </a:r>
            <a:r>
              <a:rPr lang="en-US" altLang="ko-KR" dirty="0">
                <a:latin typeface="MJXc-TeX-ams-R"/>
              </a:rPr>
              <a:t>≜</a:t>
            </a:r>
            <a:r>
              <a:rPr lang="en-US" altLang="ko-KR" dirty="0">
                <a:latin typeface="Georgia" panose="02040502050405020303" pitchFamily="18" charset="0"/>
              </a:rPr>
              <a:t> </a:t>
            </a:r>
            <a:r>
              <a:rPr lang="en-US" altLang="ko-KR" dirty="0">
                <a:latin typeface="MJXc-TeX-main-R"/>
              </a:rPr>
              <a:t>[</a:t>
            </a:r>
            <a:r>
              <a:rPr lang="en-US" altLang="ko-KR" dirty="0">
                <a:latin typeface="MJXc-TeX-math-I"/>
              </a:rPr>
              <a:t>f</a:t>
            </a:r>
            <a:r>
              <a:rPr lang="en-US" altLang="ko-KR" dirty="0">
                <a:latin typeface="MJXc-TeX-main-R"/>
              </a:rPr>
              <a:t>1(</a:t>
            </a:r>
            <a:r>
              <a:rPr lang="en-US" altLang="ko-KR" dirty="0">
                <a:latin typeface="MJXc-TeX-math-I"/>
              </a:rPr>
              <a:t>xi</a:t>
            </a:r>
            <a:r>
              <a:rPr lang="en-US" altLang="ko-KR" dirty="0">
                <a:latin typeface="MJXc-TeX-main-R"/>
              </a:rPr>
              <a:t>),</a:t>
            </a:r>
            <a:r>
              <a:rPr lang="en-US" altLang="ko-KR" dirty="0">
                <a:latin typeface="MJXc-TeX-math-I"/>
              </a:rPr>
              <a:t>f</a:t>
            </a:r>
            <a:r>
              <a:rPr lang="en-US" altLang="ko-KR" dirty="0">
                <a:latin typeface="MJXc-TeX-main-R"/>
              </a:rPr>
              <a:t>2(</a:t>
            </a:r>
            <a:r>
              <a:rPr lang="en-US" altLang="ko-KR" dirty="0">
                <a:latin typeface="MJXc-TeX-math-I"/>
              </a:rPr>
              <a:t>xi</a:t>
            </a:r>
            <a:r>
              <a:rPr lang="en-US" altLang="ko-KR" dirty="0">
                <a:latin typeface="MJXc-TeX-main-R"/>
              </a:rPr>
              <a:t>),⋅⋅⋅,</a:t>
            </a:r>
            <a:r>
              <a:rPr lang="en-US" altLang="ko-KR" dirty="0" err="1">
                <a:latin typeface="MJXc-TeX-math-I"/>
              </a:rPr>
              <a:t>fC</a:t>
            </a:r>
            <a:r>
              <a:rPr lang="en-US" altLang="ko-KR" dirty="0">
                <a:latin typeface="MJXc-TeX-main-R"/>
              </a:rPr>
              <a:t>(</a:t>
            </a:r>
            <a:r>
              <a:rPr lang="en-US" altLang="ko-KR" dirty="0">
                <a:latin typeface="MJXc-TeX-math-I"/>
              </a:rPr>
              <a:t>xi</a:t>
            </a:r>
            <a:r>
              <a:rPr lang="en-US" altLang="ko-KR" dirty="0">
                <a:latin typeface="MJXc-TeX-main-R"/>
              </a:rPr>
              <a:t>)]</a:t>
            </a:r>
            <a:r>
              <a:rPr lang="en-US" altLang="ko-KR" dirty="0">
                <a:latin typeface="Georgia" panose="02040502050405020303" pitchFamily="18" charset="0"/>
              </a:rPr>
              <a:t>,  </a:t>
            </a:r>
            <a:r>
              <a:rPr lang="en-US" altLang="ko-KR" dirty="0">
                <a:latin typeface="MJXc-TeX-math-I"/>
              </a:rPr>
              <a:t>j</a:t>
            </a:r>
            <a:r>
              <a:rPr lang="en-US" altLang="ko-KR" dirty="0">
                <a:latin typeface="MJXc-TeX-main-R"/>
              </a:rPr>
              <a:t>∈[1,</a:t>
            </a:r>
            <a:r>
              <a:rPr lang="en-US" altLang="ko-KR" dirty="0">
                <a:latin typeface="MJXc-TeX-math-I"/>
              </a:rPr>
              <a:t>C</a:t>
            </a:r>
            <a:r>
              <a:rPr lang="en-US" altLang="ko-KR" dirty="0">
                <a:latin typeface="MJXc-TeX-main-R"/>
              </a:rPr>
              <a:t>]</a:t>
            </a:r>
            <a:r>
              <a:rPr lang="en-US" altLang="ko-KR" dirty="0">
                <a:latin typeface="Georgia" panose="02040502050405020303" pitchFamily="18" charset="0"/>
              </a:rPr>
              <a:t>. </a:t>
            </a:r>
            <a:r>
              <a:rPr lang="en-US" altLang="ko-KR" dirty="0">
                <a:latin typeface="MJXc-TeX-main-R"/>
              </a:rPr>
              <a:t>[</a:t>
            </a:r>
            <a:r>
              <a:rPr lang="el-GR" altLang="ko-KR" dirty="0">
                <a:latin typeface="MJXc-TeX-math-I"/>
              </a:rPr>
              <a:t>ω</a:t>
            </a:r>
            <a:r>
              <a:rPr lang="el-GR" altLang="ko-KR" dirty="0">
                <a:latin typeface="MJXc-TeX-main-R"/>
              </a:rPr>
              <a:t>1,</a:t>
            </a:r>
            <a:r>
              <a:rPr lang="el-GR" altLang="ko-KR" dirty="0">
                <a:latin typeface="MJXc-TeX-math-I"/>
              </a:rPr>
              <a:t>ω</a:t>
            </a:r>
            <a:r>
              <a:rPr lang="el-GR" altLang="ko-KR" dirty="0">
                <a:latin typeface="MJXc-TeX-main-R"/>
              </a:rPr>
              <a:t>2,⋅⋅⋅,</a:t>
            </a:r>
            <a:r>
              <a:rPr lang="el-GR" altLang="ko-KR" dirty="0">
                <a:latin typeface="MJXc-TeX-math-I"/>
              </a:rPr>
              <a:t>ω</a:t>
            </a:r>
            <a:r>
              <a:rPr lang="en-US" altLang="ko-KR" dirty="0">
                <a:latin typeface="MJXc-TeX-math-I"/>
              </a:rPr>
              <a:t>N</a:t>
            </a:r>
            <a:r>
              <a:rPr lang="en-US" altLang="ko-KR" dirty="0">
                <a:latin typeface="MJXc-TeX-main-R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3CC0EE4-D79A-4729-9A23-C736075AF10A}"/>
              </a:ext>
            </a:extLst>
          </p:cNvPr>
          <p:cNvSpPr/>
          <p:nvPr/>
        </p:nvSpPr>
        <p:spPr>
          <a:xfrm>
            <a:off x="1857375" y="3933825"/>
            <a:ext cx="790575" cy="1096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14591E6-D456-4EF3-9EA6-62193C61307C}"/>
              </a:ext>
            </a:extLst>
          </p:cNvPr>
          <p:cNvSpPr/>
          <p:nvPr/>
        </p:nvSpPr>
        <p:spPr>
          <a:xfrm>
            <a:off x="1857374" y="5465766"/>
            <a:ext cx="790575" cy="1096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8686A2D-EF1C-4ECD-804C-4E43404EF9BF}"/>
              </a:ext>
            </a:extLst>
          </p:cNvPr>
          <p:cNvSpPr/>
          <p:nvPr/>
        </p:nvSpPr>
        <p:spPr>
          <a:xfrm>
            <a:off x="5019675" y="3836161"/>
            <a:ext cx="504825" cy="1096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5665CE3A-8E5C-444B-9E3C-B29FC1A6233A}"/>
              </a:ext>
            </a:extLst>
          </p:cNvPr>
          <p:cNvSpPr/>
          <p:nvPr/>
        </p:nvSpPr>
        <p:spPr>
          <a:xfrm>
            <a:off x="5100637" y="5391097"/>
            <a:ext cx="504825" cy="1096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End-to-end deep video hashing framework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7DB646-B89E-43B6-A5A8-C761D48A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8" y="4076700"/>
            <a:ext cx="8124078" cy="2781300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D7F17F0-7A51-4389-96E7-CBCE48453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304" y="1995109"/>
            <a:ext cx="3324695" cy="8212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A27212D-DA4B-4E37-8758-EAC1D236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305" y="2816343"/>
            <a:ext cx="2228851" cy="6602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F03DFD-8A52-4F45-B803-EF01F7FB0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306" y="3438227"/>
            <a:ext cx="4086225" cy="6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Category Mask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b="0" dirty="0"/>
              <a:t>K categories, binary vector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ko-KR" b="0" dirty="0"/>
              <a:t>L, k=1,2,⋅⋅⋅,K. Given a ratio r, binary vector     for the kth category is set as in Equation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4FBE153-8B48-4C4B-BC64-E5F2233ED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754" y="2047593"/>
            <a:ext cx="2956672" cy="5199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E2F24D1-8EDD-4727-AAB7-93322F84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121818"/>
            <a:ext cx="361950" cy="4667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E5E8FE2-1338-4AEC-B6E2-0DD42D0A6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03" y="4082295"/>
            <a:ext cx="4814888" cy="11812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D72A5AA-8B9E-452E-9DCF-7CE19327D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00" y="5532285"/>
            <a:ext cx="2114550" cy="8843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F5F51D5-07E5-4318-9246-BA8801AFA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759" y="5853084"/>
            <a:ext cx="2058193" cy="3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7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D53C56-DBE5-4CEC-B97F-876D96FC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50" dirty="0"/>
              <a:t>Proposed  Method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40F697-F69D-40DF-8E82-95452BA65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Category Mask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DBBC02-982D-492E-BA9D-C7EEE032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501900"/>
            <a:ext cx="6991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Category Mask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Observation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98A8D6-3A63-4728-9DC7-C18ACBD38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7" y="2572756"/>
            <a:ext cx="7452405" cy="25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Category Mask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Observation (ration 0.3, 10 category, from 0 to 63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bitorder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FDFD1C-A93C-4F74-93CB-3E708180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" y="2629700"/>
            <a:ext cx="8715231" cy="14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Proposed  Method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Apply with Category Mask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C98FEDE-9183-4FA1-9BFE-F634F6B95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2061512"/>
            <a:ext cx="4333875" cy="6191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278FC9-C8B7-40DB-B779-C72C2E3F0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2" y="2627972"/>
            <a:ext cx="3457575" cy="6191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97B62A5-D1BD-4E29-B53B-916A37278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967" y="3475553"/>
            <a:ext cx="4623515" cy="26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pc="-150" dirty="0"/>
              <a:t>Experiments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Two benchmark datasets 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UCF101</a:t>
            </a:r>
          </a:p>
          <a:p>
            <a:pPr marL="1092200" lvl="2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101 action categories from 13320 realistic action videos, covering ﬁve activity types: human-object interaction, body-motion only, human-human interaction, playing musical instruments,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andsports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. TheclipdurationformostvideosinUCF101 is less than 10 seconds</a:t>
            </a:r>
          </a:p>
          <a:p>
            <a:pPr marL="1092200" lvl="2" indent="-177800">
              <a:spcBef>
                <a:spcPts val="0"/>
              </a:spcBef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14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pc="-150" dirty="0"/>
              <a:t>Experiments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Two benchmark datasets 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 HMDB51</a:t>
            </a:r>
          </a:p>
          <a:p>
            <a:pPr marL="1092200" lvl="2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6766 videos with 51 distinct action categories, covering various facial actions and body movements. The clip duration for most videos in HMDB51 is less than 5 seconds</a:t>
            </a:r>
          </a:p>
          <a:p>
            <a:pPr marL="1092200" lvl="2" indent="-177800">
              <a:spcBef>
                <a:spcPts val="0"/>
              </a:spcBef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FA13C0-B68C-473E-A145-C48D03CAA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43680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53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br>
              <a:rPr lang="en-US" altLang="ko-KR" spc="-150" dirty="0"/>
            </a:br>
            <a:r>
              <a:rPr lang="en-US" altLang="ko-KR" spc="-150" dirty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Mean Average Precision Performance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C1AD548-4E41-4561-8EC7-6C91FDEE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2328862"/>
            <a:ext cx="6448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br>
              <a:rPr lang="en-US" altLang="ko-KR" spc="-150" dirty="0"/>
            </a:br>
            <a:r>
              <a:rPr lang="en-US" altLang="ko-KR" spc="-150" dirty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Top-N Precision Curve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33A5ED-3A0A-4A1E-A2D2-BB4E9892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5" y="2266950"/>
            <a:ext cx="848744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8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br>
              <a:rPr lang="en-US" altLang="ko-KR" spc="-150" dirty="0"/>
            </a:br>
            <a:r>
              <a:rPr lang="en-US" altLang="ko-KR" spc="-150" dirty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Top-N Precision Curve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33A5ED-3A0A-4A1E-A2D2-BB4E9892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5" y="2266950"/>
            <a:ext cx="848744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7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br>
              <a:rPr lang="en-US" altLang="ko-KR" spc="-150" dirty="0"/>
            </a:br>
            <a:r>
              <a:rPr lang="en-US" altLang="ko-KR" spc="-150" dirty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Comparison with other method 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F3331B6-D447-4B1D-B64E-6BD0BF94C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143925"/>
            <a:ext cx="72675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br>
              <a:rPr lang="en-US" altLang="ko-KR" spc="-150" dirty="0"/>
            </a:br>
            <a:r>
              <a:rPr lang="en-US" altLang="ko-KR" spc="-150" dirty="0"/>
              <a:t>Experiment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Comparison with other method </a:t>
            </a:r>
          </a:p>
          <a:p>
            <a:pPr marL="635000" lvl="1" indent="-177800">
              <a:spcBef>
                <a:spcPts val="0"/>
              </a:spcBef>
            </a:pPr>
            <a:endParaRPr lang="en-US" sz="20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sp>
        <p:nvSpPr>
          <p:cNvPr id="36" name="Shape 73"/>
          <p:cNvSpPr/>
          <p:nvPr/>
        </p:nvSpPr>
        <p:spPr>
          <a:xfrm>
            <a:off x="436519" y="4810971"/>
            <a:ext cx="1676606" cy="4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2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/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9066C96-5765-46AA-88BA-46B299B2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61021"/>
            <a:ext cx="5936150" cy="52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Conclusion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altLang="ko-KR" sz="2400" dirty="0"/>
              <a:t>Propose</a:t>
            </a:r>
          </a:p>
          <a:p>
            <a:pPr lvl="1"/>
            <a:r>
              <a:rPr lang="en-US" altLang="ko-KR" sz="2000" dirty="0"/>
              <a:t>DVHCM, an end-to-end deep hashing approach with category mask for fast video retrieval. </a:t>
            </a:r>
          </a:p>
          <a:p>
            <a:pPr lvl="2"/>
            <a:r>
              <a:rPr lang="en-US" altLang="ko-KR" sz="2000" dirty="0"/>
              <a:t>Intra-pair and learn hash model by optimizing the classiﬁcation loss and the intra-pair loss.</a:t>
            </a:r>
          </a:p>
          <a:p>
            <a:pPr lvl="2"/>
            <a:r>
              <a:rPr lang="en-US" altLang="ko-KR" sz="2000" dirty="0"/>
              <a:t>binary bits distribution related to categories</a:t>
            </a:r>
          </a:p>
          <a:p>
            <a:pPr lvl="2"/>
            <a:r>
              <a:rPr lang="en-US" altLang="ko-KR" sz="2000" spc="-150" dirty="0"/>
              <a:t>category masking scheme to improve accuracy</a:t>
            </a:r>
          </a:p>
          <a:p>
            <a:r>
              <a:rPr lang="en-US" altLang="ko-KR" sz="2400" dirty="0"/>
              <a:t>Experiment</a:t>
            </a:r>
          </a:p>
          <a:p>
            <a:pPr lvl="1"/>
            <a:r>
              <a:rPr lang="en-US" altLang="ko-KR" sz="2000" spc="-150" dirty="0"/>
              <a:t>Superior performance under various evaluation metrics</a:t>
            </a:r>
            <a:endParaRPr lang="en-GB" altLang="ko-KR" sz="2000" dirty="0"/>
          </a:p>
          <a:p>
            <a:pPr marL="114300" indent="0">
              <a:buNone/>
            </a:pPr>
            <a:endParaRPr lang="en-GB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One open question 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How to efficiently retrieve the relevant video from the large-scale video database, which requires efficient video representation learning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2BC143-87DC-4C00-B72C-04218A03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65" y="4521084"/>
            <a:ext cx="8063588" cy="13138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339F1CE-67ED-4351-895F-42D64644A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3736848"/>
            <a:ext cx="1466850" cy="561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26026-C3AD-42E9-A93D-BD2AAEA604CD}"/>
              </a:ext>
            </a:extLst>
          </p:cNvPr>
          <p:cNvSpPr txBox="1"/>
          <p:nvPr/>
        </p:nvSpPr>
        <p:spPr>
          <a:xfrm>
            <a:off x="816140" y="5794960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Any Video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6FF78-6025-4014-B65A-C1660609ED64}"/>
              </a:ext>
            </a:extLst>
          </p:cNvPr>
          <p:cNvSpPr txBox="1"/>
          <p:nvPr/>
        </p:nvSpPr>
        <p:spPr>
          <a:xfrm>
            <a:off x="7426490" y="5814933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Feature DB </a:t>
            </a:r>
          </a:p>
          <a:p>
            <a:r>
              <a:rPr lang="en-US" altLang="ko-KR" dirty="0"/>
              <a:t>/ Meta DB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Quiz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altLang="ko-KR" sz="2400" i="1" dirty="0">
                <a:latin typeface="Arial"/>
                <a:ea typeface="ＭＳ Ｐゴシック" pitchFamily="-106" charset="-128"/>
              </a:rPr>
              <a:t>What is the result </a:t>
            </a:r>
            <a:r>
              <a:rPr lang="en-US" altLang="ko-KR" sz="2400" i="1">
                <a:latin typeface="Arial"/>
                <a:ea typeface="ＭＳ Ｐゴシック" pitchFamily="-106" charset="-128"/>
              </a:rPr>
              <a:t>of masking?</a:t>
            </a:r>
            <a:endParaRPr lang="en-US" altLang="ko-KR" sz="2400" i="1" dirty="0">
              <a:latin typeface="Arial"/>
              <a:ea typeface="ＭＳ Ｐゴシック" pitchFamily="-106" charset="-128"/>
            </a:endParaRPr>
          </a:p>
          <a:p>
            <a:pPr lvl="1"/>
            <a:r>
              <a:rPr lang="en-US" altLang="ko-KR" sz="2000" i="1" dirty="0">
                <a:latin typeface="Arial"/>
                <a:ea typeface="ＭＳ Ｐゴシック" pitchFamily="-106" charset="-128"/>
              </a:rPr>
              <a:t>Query : 101101111</a:t>
            </a:r>
          </a:p>
          <a:p>
            <a:pPr lvl="1"/>
            <a:r>
              <a:rPr lang="en-US" altLang="ko-KR" sz="2000" i="1" dirty="0">
                <a:latin typeface="Arial"/>
                <a:ea typeface="ＭＳ Ｐゴシック" pitchFamily="-106" charset="-128"/>
              </a:rPr>
              <a:t>Target : 100101010</a:t>
            </a:r>
          </a:p>
          <a:p>
            <a:pPr lvl="1"/>
            <a:r>
              <a:rPr lang="en-US" altLang="ko-KR" sz="2000" i="1" dirty="0">
                <a:latin typeface="Arial"/>
                <a:ea typeface="ＭＳ Ｐゴシック" pitchFamily="-106" charset="-128"/>
              </a:rPr>
              <a:t>Category Mask: 000100010</a:t>
            </a:r>
            <a:endParaRPr lang="en-GB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Three key qualities in industrial application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representative 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Effective 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computational complexity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One approach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Learning based video hashing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Non – Deep Hash Learning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H(fi) :  samples to binary codes  </a:t>
            </a:r>
            <a:r>
              <a:rPr lang="en-US" sz="20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20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statistical learning techniques </a:t>
            </a:r>
          </a:p>
          <a:p>
            <a:pPr marL="1092200" lvl="2" indent="-177800">
              <a:spcBef>
                <a:spcPts val="0"/>
              </a:spcBef>
            </a:pPr>
            <a:r>
              <a:rPr lang="en-US" sz="20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Weiss et al(2009), Liu et al(2012), Jiang and Li(2015), … 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2920AF1-F8EF-4086-854A-4DA50DFE3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3277270"/>
            <a:ext cx="5434012" cy="3060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14071-B878-42C1-9494-2CDD21E34977}"/>
              </a:ext>
            </a:extLst>
          </p:cNvPr>
          <p:cNvSpPr txBox="1"/>
          <p:nvPr/>
        </p:nvSpPr>
        <p:spPr>
          <a:xfrm>
            <a:off x="2556295" y="6342181"/>
            <a:ext cx="530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Sample Hash : Hierarchical Symmetric Method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Deep Hash Learning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Krizhevsky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al(2012),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Simonyan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Zisserman(2014), He et al(2016)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994C5E-9F40-4BE0-BCB1-9BE91DA2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2981325"/>
            <a:ext cx="51530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Constrints</a:t>
            </a:r>
            <a:endParaRPr lang="en-US" sz="2400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Relatively fewer video deep hashing method than image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More challenging than image (diverse and complex visual information)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Offline processing with deep learning ( Wu et al, 2017)</a:t>
            </a:r>
          </a:p>
          <a:p>
            <a:pPr marL="635000" lvl="1" indent="-177800">
              <a:spcBef>
                <a:spcPts val="0"/>
              </a:spcBef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7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Contribution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Proposed Method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Experiment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Conclusion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Quiz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661</Words>
  <Application>Microsoft Office PowerPoint</Application>
  <PresentationFormat>화면 슬라이드 쇼(4:3)</PresentationFormat>
  <Paragraphs>155</Paragraphs>
  <Slides>31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Tahoma</vt:lpstr>
      <vt:lpstr>MJXc-TeX-ams-R</vt:lpstr>
      <vt:lpstr>MJXc-TeX-math-I</vt:lpstr>
      <vt:lpstr>Arial</vt:lpstr>
      <vt:lpstr>Georgia</vt:lpstr>
      <vt:lpstr>MJXc-TeX-main-R</vt:lpstr>
      <vt:lpstr>Times New Roman</vt:lpstr>
      <vt:lpstr>untitled 1</vt:lpstr>
      <vt:lpstr>PowerPoint 프레젠테이션</vt:lpstr>
      <vt:lpstr>Contents</vt:lpstr>
      <vt:lpstr>Motivation</vt:lpstr>
      <vt:lpstr>Motivation</vt:lpstr>
      <vt:lpstr>Contents</vt:lpstr>
      <vt:lpstr>Related Work</vt:lpstr>
      <vt:lpstr>Related Work</vt:lpstr>
      <vt:lpstr>Related Work</vt:lpstr>
      <vt:lpstr>Contents</vt:lpstr>
      <vt:lpstr>Contribution</vt:lpstr>
      <vt:lpstr>Contents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Proposed  Method</vt:lpstr>
      <vt:lpstr>Contents</vt:lpstr>
      <vt:lpstr>Experiments</vt:lpstr>
      <vt:lpstr>Experiments</vt:lpstr>
      <vt:lpstr> Experiment</vt:lpstr>
      <vt:lpstr> Experiment</vt:lpstr>
      <vt:lpstr> Experiment</vt:lpstr>
      <vt:lpstr> Experiment</vt:lpstr>
      <vt:lpstr> Experiment</vt:lpstr>
      <vt:lpstr>Contents</vt:lpstr>
      <vt:lpstr>Conclusion</vt:lpstr>
      <vt:lpstr>Contents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MrJohd</dc:creator>
  <cp:lastModifiedBy>장 충수</cp:lastModifiedBy>
  <cp:revision>185</cp:revision>
  <dcterms:modified xsi:type="dcterms:W3CDTF">2020-06-09T05:31:15Z</dcterms:modified>
</cp:coreProperties>
</file>