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2" r:id="rId20"/>
    <p:sldId id="283" r:id="rId21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4DCC-96BC-4987-8DC6-B7B711A867C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3515-AB44-49CE-A3E4-E1B945F1E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25994" y="6497917"/>
            <a:ext cx="4302231" cy="3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" y="6497917"/>
            <a:ext cx="4299933" cy="3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429993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21467" y="3250140"/>
            <a:ext cx="7282996" cy="30754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defTabSz="974725"/>
            <a:endParaRPr lang="en-US" altLang="ko-KR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92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79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38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60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026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99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64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603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60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1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37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92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28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58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3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16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Factorization </a:t>
            </a:r>
            <a:r>
              <a:rPr lang="ko-KR" altLang="en-US" dirty="0"/>
              <a:t>응용한듯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492B-72A1-4655-93EE-DB5615CC11E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21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01E2-162E-4B9F-9CE1-B57AEFFC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DF847-510E-4206-8D48-6F8054717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00F5-2103-40F2-ACF2-782936FD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E26A-0A6C-4112-AFD0-1BF7F51F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2CC6-4F0B-4BA4-B3EF-75E5C4C0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37AB-79BA-43B6-BF23-52D32644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82F4D-7CE2-41EB-8F5F-E2D264CC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4816-7D67-4EB8-949E-4D339FE5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E964-A550-4DC7-8DB6-05AF3453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A943-4239-4063-A689-39E4C7F4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BE920-403D-4831-AA1F-82308D4E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FCFF4-235D-415F-93D2-4C319C79F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2630-2F39-4F33-B9B8-D130A37F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2D495-7EC7-472F-B013-237C10C3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8B79-3345-433A-A77E-77DD6CF7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F0FA-1C56-4ACD-B28A-D8E95652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4FC2-B643-4801-A2BA-FBCE8952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68CF-1E9D-410F-A527-8558661D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5249-6A87-49C1-B2C3-3B029B1E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FBFB-B739-4A6F-BE82-176907E6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607E-E01D-4516-B5DC-27952CC5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A4BCA-1F9C-4145-AFD7-17D3F314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2D58-F6C2-4D28-8DFC-02057A34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2FE6-7A6E-4173-8237-09BBA8EC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C519-A6C0-419F-97EC-02DD83A1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2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666F-73B6-4FBE-93B4-CA32A46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06D6-3980-4D8B-98DC-4FC2B784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20B30-AD53-458C-A170-B52159ED3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75D5B-63CE-4AFD-8068-311526F1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E2306-804E-448D-9274-A89AA2C2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A57C1-B2BF-4CCC-9C89-79FDC3EE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AFF3-A89F-4B8F-894D-992F65FF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07FC6-085B-4956-A264-B8AA48883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1E20B-7F46-4761-ADEC-DC48D4618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8005A-05EC-43F9-8685-3665C9F81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76E6C-678B-4CC5-BDE6-1036A9165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213FC-7421-41FF-8DED-DB3A7362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4B1AC-5A0B-4E0D-BD9F-2842FE58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310E4-9727-4E98-9EA4-01465BBA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32A4-644D-4498-AC0A-9423AD60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0C28A-D9AF-42B4-ACB9-43A7395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8EE79-29B2-4162-AADB-1129DCB5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A819-ABBB-41C3-AF72-7C3FCA23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CF059-E57F-492D-B5B6-03B303DF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F1B6A-39A0-40A9-B0D2-9B3AAE6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51DA-F3AB-42A7-9911-9EC3DA77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4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84CB-DDDB-4611-8CC7-9D2B71BB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0B0E-D1DF-4E45-A71F-285FD2BC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00BF-4374-47FF-B8E8-FE24692B2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64363-20D2-45EE-B357-9E7C6C2C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E07B9-AE11-4A93-AFF4-6DD674B4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0278-3B5C-4D2E-B5A6-01C61779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644A-676B-4FB6-9A76-93790BD0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C348D-E8AE-4ADB-8C65-6E3F330E4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96E4B-740F-4FC7-AEDC-B8BE6B483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1F4B6-D5AD-49BE-993B-492C0337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02522-3205-4DA1-BFEB-FA9453AC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C8B07-9FC2-4DE4-98DA-D27FF58A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2AA23-3014-480A-96A9-F9E9D6F5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C346-3E65-4DF4-9308-11913CA81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EEB6A-A7BC-48E6-88FC-9DEACF674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B4DE-248A-4E47-AE35-F5C9E6E9B2A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EA52-2A8C-4E88-80B7-9D90B2884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32CB-180D-43CF-9D7A-A4D6FE816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169E-78B9-46BB-8436-FD08A650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52400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sz="2800" dirty="0">
                <a:solidFill>
                  <a:srgbClr val="0000FF"/>
                </a:solidFill>
              </a:rPr>
              <a:t>Learning a Discriminative Feature Network for Semantic Segmentation</a:t>
            </a:r>
            <a:endParaRPr lang="en-US" altLang="ko-KR" sz="4000" dirty="0">
              <a:solidFill>
                <a:srgbClr val="0000FF"/>
              </a:solidFill>
              <a:ea typeface="굴림" panose="020B0600000101010101" pitchFamily="50" charset="-127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700478" y="3858775"/>
            <a:ext cx="1565150" cy="37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YIN</a:t>
            </a:r>
            <a:r>
              <a:rPr lang="zh-CN" altLang="en-US" sz="3200" dirty="0">
                <a:solidFill>
                  <a:srgbClr val="EA8B00"/>
                </a:solidFill>
                <a:ea typeface="굴림" panose="020B0600000101010101" pitchFamily="50" charset="-127"/>
              </a:rPr>
              <a:t> </a:t>
            </a:r>
            <a:r>
              <a:rPr lang="en-US" altLang="zh-CN" sz="3200" dirty="0">
                <a:solidFill>
                  <a:srgbClr val="EA8B00"/>
                </a:solidFill>
                <a:ea typeface="굴림" panose="020B0600000101010101" pitchFamily="50" charset="-127"/>
              </a:rPr>
              <a:t>XU</a:t>
            </a:r>
            <a:endParaRPr lang="en-US" altLang="ko-KR" sz="3200" dirty="0">
              <a:solidFill>
                <a:srgbClr val="EA8B00"/>
              </a:solidFill>
              <a:ea typeface="굴림" panose="020B0600000101010101" pitchFamily="50" charset="-127"/>
            </a:endParaRP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16075" y="766764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24014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008211C-BA7A-40BD-8C25-08D4242B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345" y="4607525"/>
            <a:ext cx="3696102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1600" dirty="0">
                <a:ea typeface="굴림" panose="020B0600000101010101" pitchFamily="50" charset="-127"/>
              </a:rPr>
              <a:t>Contact:  </a:t>
            </a:r>
            <a:r>
              <a:rPr lang="en-US" altLang="ko-KR" sz="1600" b="0" dirty="0">
                <a:ea typeface="굴림" panose="020B0600000101010101" pitchFamily="50" charset="-127"/>
              </a:rPr>
              <a:t>yinofcqudpt@gmail.com</a:t>
            </a: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Component: </a:t>
            </a:r>
            <a:r>
              <a:rPr lang="en-US" dirty="0">
                <a:solidFill>
                  <a:srgbClr val="FF0000"/>
                </a:solidFill>
              </a:rPr>
              <a:t>Smooth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FBD4C-934F-4BE5-8E97-9BA6AF40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7" y="1200581"/>
            <a:ext cx="4895850" cy="4918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F2333-2B69-469F-A22D-E6D3EAE51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91" y="963358"/>
            <a:ext cx="5615361" cy="2898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2347B-63A3-4CCB-AE99-2305F4DD3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33149"/>
            <a:ext cx="4813741" cy="27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Component: </a:t>
            </a:r>
            <a:r>
              <a:rPr lang="en-US" dirty="0">
                <a:solidFill>
                  <a:srgbClr val="FF0000"/>
                </a:solidFill>
              </a:rPr>
              <a:t>Smooth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FBD4C-934F-4BE5-8E97-9BA6AF40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303947"/>
            <a:ext cx="5364740" cy="4918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2347B-63A3-4CCB-AE99-2305F4DD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28" y="771283"/>
            <a:ext cx="4813741" cy="2705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C4C9C-883C-4805-9E5C-EC1DDABC6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128" y="3477046"/>
            <a:ext cx="5207608" cy="32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Component: </a:t>
            </a:r>
            <a:r>
              <a:rPr lang="en-US" dirty="0">
                <a:solidFill>
                  <a:srgbClr val="FF0000"/>
                </a:solidFill>
              </a:rPr>
              <a:t>Smooth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C4C9C-883C-4805-9E5C-EC1DDABC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8" y="1195021"/>
            <a:ext cx="4608443" cy="3663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5EB866-B047-4A1D-BDE2-D201740DA2A0}"/>
                  </a:ext>
                </a:extLst>
              </p:cNvPr>
              <p:cNvSpPr/>
              <p:nvPr/>
            </p:nvSpPr>
            <p:spPr>
              <a:xfrm>
                <a:off x="4977517" y="1277370"/>
                <a:ext cx="7060095" cy="4749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How to learn discriminative features?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Notes: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features in different stages have different degrees of discrimination.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extract the discriminative features but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inhibit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indiscriminative ones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sz="1600" dirty="0">
                    <a:solidFill>
                      <a:schemeClr val="tx1"/>
                    </a:solidFill>
                  </a:rPr>
                  <a:t>We start from Probability prediction: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:r>
                  <a:rPr lang="en-US" sz="1600" dirty="0">
                    <a:solidFill>
                      <a:srgbClr val="FF0000"/>
                    </a:solidFill>
                  </a:rPr>
                  <a:t>Score computation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:r>
                  <a:rPr lang="en-US" sz="1600" dirty="0">
                    <a:solidFill>
                      <a:srgbClr val="FF0000"/>
                    </a:solidFill>
                  </a:rPr>
                  <a:t> Probability prediction</a:t>
                </a:r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Introducing an attention vector: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:r>
                  <a:rPr lang="en-US" sz="1600" dirty="0">
                    <a:solidFill>
                      <a:srgbClr val="FF0000"/>
                    </a:solidFill>
                  </a:rPr>
                  <a:t>re-weighted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5EB866-B047-4A1D-BDE2-D201740DA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17" y="1277370"/>
                <a:ext cx="7060095" cy="4749719"/>
              </a:xfrm>
              <a:prstGeom prst="rect">
                <a:avLst/>
              </a:prstGeom>
              <a:blipFill>
                <a:blip r:embed="rId4"/>
                <a:stretch>
                  <a:fillRect l="-1293" t="-8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0E3BE5-37E8-405E-8863-D09C3EF2B56E}"/>
                  </a:ext>
                </a:extLst>
              </p:cNvPr>
              <p:cNvSpPr/>
              <p:nvPr/>
            </p:nvSpPr>
            <p:spPr>
              <a:xfrm>
                <a:off x="287383" y="5172258"/>
                <a:ext cx="4869512" cy="11688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Task: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New prediction: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Attention weight: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Sigmod(x ; w)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0E3BE5-37E8-405E-8863-D09C3EF2B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5172258"/>
                <a:ext cx="4869512" cy="1168843"/>
              </a:xfrm>
              <a:prstGeom prst="rect">
                <a:avLst/>
              </a:prstGeom>
              <a:blipFill>
                <a:blip r:embed="rId5"/>
                <a:stretch>
                  <a:fillRect l="-1748" t="-3608" b="-1288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2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Component: </a:t>
            </a:r>
            <a:r>
              <a:rPr lang="en-US" dirty="0">
                <a:solidFill>
                  <a:srgbClr val="FF0000"/>
                </a:solidFill>
              </a:rPr>
              <a:t>Border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0C7FC-749D-452A-879E-E7B4158FEAE2}"/>
              </a:ext>
            </a:extLst>
          </p:cNvPr>
          <p:cNvSpPr/>
          <p:nvPr/>
        </p:nvSpPr>
        <p:spPr>
          <a:xfrm>
            <a:off x="384975" y="1073836"/>
            <a:ext cx="11239832" cy="49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FF0000"/>
                </a:solidFill>
              </a:rPr>
              <a:t>Aim:  </a:t>
            </a:r>
            <a:r>
              <a:rPr lang="en-US" sz="2800" dirty="0">
                <a:solidFill>
                  <a:schemeClr val="tx1"/>
                </a:solidFill>
              </a:rPr>
              <a:t>solve the problem of inter-class indistinction 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E27C4-1AB6-417F-9A7F-881085C6AB86}"/>
              </a:ext>
            </a:extLst>
          </p:cNvPr>
          <p:cNvSpPr/>
          <p:nvPr/>
        </p:nvSpPr>
        <p:spPr>
          <a:xfrm>
            <a:off x="384975" y="1790779"/>
            <a:ext cx="11239832" cy="49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FF0000"/>
                </a:solidFill>
              </a:rPr>
              <a:t>Cause analysis:  </a:t>
            </a:r>
            <a:r>
              <a:rPr lang="en-US" sz="2800" dirty="0">
                <a:solidFill>
                  <a:schemeClr val="tx1"/>
                </a:solidFill>
              </a:rPr>
              <a:t>different categories with similar appearance.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41F15-CD06-4853-939F-5D61853DF73A}"/>
              </a:ext>
            </a:extLst>
          </p:cNvPr>
          <p:cNvSpPr/>
          <p:nvPr/>
        </p:nvSpPr>
        <p:spPr>
          <a:xfrm>
            <a:off x="441627" y="2601704"/>
            <a:ext cx="8502595" cy="55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Solution: </a:t>
            </a:r>
            <a:r>
              <a:rPr lang="en-US" sz="2400" dirty="0">
                <a:solidFill>
                  <a:schemeClr val="tx1"/>
                </a:solidFill>
              </a:rPr>
              <a:t>a bottom-up boundary supervisory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3373E-07DB-448A-980F-B82CB23D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20" y="2930247"/>
            <a:ext cx="3489380" cy="320929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6609AA-552C-4764-9C5E-D84E2FB1DCFF}"/>
              </a:ext>
            </a:extLst>
          </p:cNvPr>
          <p:cNvCxnSpPr>
            <a:cxnSpLocks/>
          </p:cNvCxnSpPr>
          <p:nvPr/>
        </p:nvCxnSpPr>
        <p:spPr>
          <a:xfrm flipH="1">
            <a:off x="5998514" y="5279044"/>
            <a:ext cx="2027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BB2C-5827-4569-BDBA-08B57DB9F499}"/>
              </a:ext>
            </a:extLst>
          </p:cNvPr>
          <p:cNvSpPr/>
          <p:nvPr/>
        </p:nvSpPr>
        <p:spPr>
          <a:xfrm>
            <a:off x="6242065" y="4873526"/>
            <a:ext cx="1540482" cy="333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</a:rPr>
              <a:t>Edge detection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BE98A4-E01F-4F54-84DB-46118E5B6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652" y="1860892"/>
            <a:ext cx="1068148" cy="9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3D927F-E593-4EB3-BED0-D4CDAD46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54" y="4631717"/>
            <a:ext cx="1199821" cy="11618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ABE990-969D-450E-AFDD-0ADD674D9A04}"/>
              </a:ext>
            </a:extLst>
          </p:cNvPr>
          <p:cNvSpPr/>
          <p:nvPr/>
        </p:nvSpPr>
        <p:spPr>
          <a:xfrm>
            <a:off x="1206508" y="4209261"/>
            <a:ext cx="663312" cy="333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</a:rPr>
              <a:t>Label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04B972-4B99-4514-B176-A8AE9B956619}"/>
              </a:ext>
            </a:extLst>
          </p:cNvPr>
          <p:cNvSpPr/>
          <p:nvPr/>
        </p:nvSpPr>
        <p:spPr>
          <a:xfrm>
            <a:off x="10488070" y="1453360"/>
            <a:ext cx="663312" cy="333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</a:rPr>
              <a:t>Input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F4AE02-3B30-45D1-A34A-BB373AAE7098}"/>
              </a:ext>
            </a:extLst>
          </p:cNvPr>
          <p:cNvCxnSpPr>
            <a:cxnSpLocks/>
          </p:cNvCxnSpPr>
          <p:nvPr/>
        </p:nvCxnSpPr>
        <p:spPr>
          <a:xfrm>
            <a:off x="2182438" y="5279044"/>
            <a:ext cx="1821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E8787-F465-4CB4-A9E2-F981200B2E34}"/>
              </a:ext>
            </a:extLst>
          </p:cNvPr>
          <p:cNvSpPr/>
          <p:nvPr/>
        </p:nvSpPr>
        <p:spPr>
          <a:xfrm>
            <a:off x="2322968" y="4869792"/>
            <a:ext cx="1540482" cy="333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</a:rPr>
              <a:t>Edge detection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8EF1E6-947A-461A-B0ED-688FF94E9EFD}"/>
              </a:ext>
            </a:extLst>
          </p:cNvPr>
          <p:cNvSpPr/>
          <p:nvPr/>
        </p:nvSpPr>
        <p:spPr>
          <a:xfrm>
            <a:off x="4231006" y="5112066"/>
            <a:ext cx="1540482" cy="333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</a:rPr>
              <a:t>Boundary loss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Experiment: </a:t>
            </a:r>
            <a:r>
              <a:rPr lang="en-US" altLang="en-US" dirty="0">
                <a:solidFill>
                  <a:srgbClr val="FF0000"/>
                </a:solidFill>
              </a:rPr>
              <a:t>Ablation Study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D4EF7-89FD-48A4-B334-69499EE5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01" y="1108337"/>
            <a:ext cx="6848475" cy="4943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062A07-F33D-4CDE-A89F-7998345134C3}"/>
              </a:ext>
            </a:extLst>
          </p:cNvPr>
          <p:cNvSpPr/>
          <p:nvPr/>
        </p:nvSpPr>
        <p:spPr>
          <a:xfrm>
            <a:off x="1073093" y="3020321"/>
            <a:ext cx="2508307" cy="55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Smooth network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Experiment: </a:t>
            </a:r>
            <a:r>
              <a:rPr lang="en-US" altLang="en-US" dirty="0">
                <a:solidFill>
                  <a:srgbClr val="FF0000"/>
                </a:solidFill>
              </a:rPr>
              <a:t>Ablation Study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62A07-F33D-4CDE-A89F-7998345134C3}"/>
              </a:ext>
            </a:extLst>
          </p:cNvPr>
          <p:cNvSpPr/>
          <p:nvPr/>
        </p:nvSpPr>
        <p:spPr>
          <a:xfrm>
            <a:off x="1073093" y="3020321"/>
            <a:ext cx="2508307" cy="55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Border network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367A7-054A-4AD5-B739-08426349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81" y="1330933"/>
            <a:ext cx="66960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Experiment: </a:t>
            </a:r>
            <a:r>
              <a:rPr lang="en-US" altLang="en-US" dirty="0">
                <a:solidFill>
                  <a:srgbClr val="FF0000"/>
                </a:solidFill>
              </a:rPr>
              <a:t>Ablation Study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62A07-F33D-4CDE-A89F-7998345134C3}"/>
              </a:ext>
            </a:extLst>
          </p:cNvPr>
          <p:cNvSpPr/>
          <p:nvPr/>
        </p:nvSpPr>
        <p:spPr>
          <a:xfrm>
            <a:off x="230589" y="3020321"/>
            <a:ext cx="3350812" cy="55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Boundary Supervision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00A28-5C72-49A9-82BD-881E80EB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426" y="1150016"/>
            <a:ext cx="6772275" cy="5019675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05B26E80-A235-4425-AB94-48AD05FCEB68}"/>
              </a:ext>
            </a:extLst>
          </p:cNvPr>
          <p:cNvSpPr txBox="1">
            <a:spLocks/>
          </p:cNvSpPr>
          <p:nvPr/>
        </p:nvSpPr>
        <p:spPr>
          <a:xfrm>
            <a:off x="6726804" y="6228671"/>
            <a:ext cx="1500145" cy="49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/>
              <a:t>Pascal </a:t>
            </a:r>
            <a:r>
              <a:rPr lang="en-US" altLang="en-US" sz="2400" dirty="0" err="1"/>
              <a:t>Voc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369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Experiment: </a:t>
            </a:r>
            <a:r>
              <a:rPr lang="en-US" altLang="en-US" dirty="0">
                <a:solidFill>
                  <a:srgbClr val="FF0000"/>
                </a:solidFill>
              </a:rPr>
              <a:t>Segmentation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AA7EE-55FA-44FA-AFBA-C3C13F8A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" y="1897056"/>
            <a:ext cx="5711124" cy="3525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01DC3-04C9-417F-B6FD-C690B109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13" y="1450054"/>
            <a:ext cx="3228975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1C096-068F-4EEA-AA8A-4CEB2390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840" y="2019632"/>
            <a:ext cx="3011697" cy="2574063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93376EA3-C9D6-42F5-A174-93E6333E4ED9}"/>
              </a:ext>
            </a:extLst>
          </p:cNvPr>
          <p:cNvSpPr txBox="1">
            <a:spLocks/>
          </p:cNvSpPr>
          <p:nvPr/>
        </p:nvSpPr>
        <p:spPr>
          <a:xfrm>
            <a:off x="1516534" y="5491107"/>
            <a:ext cx="2554534" cy="75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/>
              <a:t>Cityscapes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6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Summary: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AAB3-61BB-4B04-AE89-6B788867428C}"/>
              </a:ext>
            </a:extLst>
          </p:cNvPr>
          <p:cNvSpPr/>
          <p:nvPr/>
        </p:nvSpPr>
        <p:spPr>
          <a:xfrm>
            <a:off x="679174" y="1216960"/>
            <a:ext cx="11239832" cy="2933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Proposed a Discriminative Feature Network to simultaneously address two challenging problems: “intra-class consistent” and “inter-class variation” issues</a:t>
            </a: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Presented a Smooth Network to enhance the intraclass consistency with the global context and the </a:t>
            </a:r>
            <a:r>
              <a:rPr lang="en-US" sz="2400" dirty="0">
                <a:solidFill>
                  <a:srgbClr val="FF0000"/>
                </a:solidFill>
              </a:rPr>
              <a:t>Channel Attention Block</a:t>
            </a:r>
            <a:r>
              <a:rPr lang="en-US" sz="21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Achieved state-of-the-art performance </a:t>
            </a:r>
            <a:r>
              <a:rPr lang="en-US" sz="2400" dirty="0">
                <a:solidFill>
                  <a:srgbClr val="FF0000"/>
                </a:solidFill>
              </a:rPr>
              <a:t>86.2% </a:t>
            </a:r>
            <a:r>
              <a:rPr lang="en-US" sz="2400" dirty="0">
                <a:solidFill>
                  <a:schemeClr val="tx1"/>
                </a:solidFill>
              </a:rPr>
              <a:t>mean IOU on PASCAL VOC 2012 and </a:t>
            </a:r>
            <a:r>
              <a:rPr lang="en-US" sz="2400" dirty="0">
                <a:solidFill>
                  <a:srgbClr val="FF0000"/>
                </a:solidFill>
              </a:rPr>
              <a:t>80.3% </a:t>
            </a:r>
            <a:r>
              <a:rPr lang="en-US" sz="2400" dirty="0">
                <a:solidFill>
                  <a:schemeClr val="tx1"/>
                </a:solidFill>
              </a:rPr>
              <a:t>mean IOU on Cityscapes dataset.</a:t>
            </a:r>
            <a:endParaRPr lang="en-US" sz="21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0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14" name="슬라이드 번호 개체 틀 3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E8DD-8887-4711-AEA5-20D5339ABBFC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8" name="矩形 5"/>
          <p:cNvSpPr/>
          <p:nvPr/>
        </p:nvSpPr>
        <p:spPr>
          <a:xfrm>
            <a:off x="637540" y="2286635"/>
            <a:ext cx="1104963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Q &amp; 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215"/>
          </a:xfrm>
        </p:spPr>
        <p:txBody>
          <a:bodyPr/>
          <a:lstStyle/>
          <a:p>
            <a:r>
              <a:rPr lang="en-US" altLang="ko-KR" b="1" dirty="0">
                <a:ea typeface="굴림" panose="020B0600000101010101" pitchFamily="50" charset="-127"/>
              </a:rPr>
              <a:t>Content</a:t>
            </a:r>
            <a:endParaRPr lang="ko-KR" altLang="en-US" b="1" dirty="0">
              <a:ea typeface="굴림" panose="020B0600000101010101" pitchFamily="50" charset="-12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D85200-C8C1-4A31-91E0-D5315B285B9E}"/>
              </a:ext>
            </a:extLst>
          </p:cNvPr>
          <p:cNvSpPr/>
          <p:nvPr/>
        </p:nvSpPr>
        <p:spPr>
          <a:xfrm>
            <a:off x="1447137" y="1133219"/>
            <a:ext cx="10280374" cy="5577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semantic segmentation?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problems of semantic segmentation.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Related Work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Idea:  </a:t>
            </a:r>
            <a:r>
              <a:rPr lang="en-US" sz="2400" dirty="0">
                <a:solidFill>
                  <a:srgbClr val="FF0000"/>
                </a:solidFill>
              </a:rPr>
              <a:t>learn discriminative features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Proposed Method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S</a:t>
            </a:r>
            <a:r>
              <a:rPr lang="en-US" altLang="zh-CN" sz="2400" dirty="0">
                <a:solidFill>
                  <a:srgbClr val="FF0000"/>
                </a:solidFill>
              </a:rPr>
              <a:t>mooth network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border network</a:t>
            </a:r>
          </a:p>
          <a:p>
            <a:pPr lvl="2"/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14" name="슬라이드 번호 개체 틀 3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E8DD-8887-4711-AEA5-20D5339ABBFC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227935A-11BC-485E-84B4-B1B49BA3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zh-CN" dirty="0"/>
              <a:t>Quiz</a:t>
            </a:r>
            <a:r>
              <a:rPr lang="en-US" altLang="en-US" dirty="0"/>
              <a:t>: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947A43E-34A6-42DB-8AF0-66C12D963081}"/>
              </a:ext>
            </a:extLst>
          </p:cNvPr>
          <p:cNvSpPr txBox="1">
            <a:spLocks/>
          </p:cNvSpPr>
          <p:nvPr/>
        </p:nvSpPr>
        <p:spPr>
          <a:xfrm>
            <a:off x="287382" y="1233308"/>
            <a:ext cx="11066417" cy="937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1. Please describe problems of inter-class inconsistency and intra-class indistinction in a sentence?</a:t>
            </a:r>
            <a:endParaRPr lang="en-US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5F41459-180D-4ABA-9031-C127B0BB2134}"/>
              </a:ext>
            </a:extLst>
          </p:cNvPr>
          <p:cNvSpPr txBox="1">
            <a:spLocks/>
          </p:cNvSpPr>
          <p:nvPr/>
        </p:nvSpPr>
        <p:spPr>
          <a:xfrm>
            <a:off x="287381" y="3429000"/>
            <a:ext cx="11066417" cy="937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 How many blocks are proposed in this work and what are they?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79" y="26987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Background: semantic segmentation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657496" y="1112978"/>
            <a:ext cx="10515600" cy="114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5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What is semantic segmentation?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Idea: recognizing, understanding what's in the image in pixel level.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2"/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251" y="2624341"/>
            <a:ext cx="5716361" cy="3645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9605E-DBD5-49F3-A298-D2AA7B37B53D}"/>
              </a:ext>
            </a:extLst>
          </p:cNvPr>
          <p:cNvSpPr/>
          <p:nvPr/>
        </p:nvSpPr>
        <p:spPr>
          <a:xfrm>
            <a:off x="657496" y="2624341"/>
            <a:ext cx="5716361" cy="3220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dirty="0">
                <a:solidFill>
                  <a:schemeClr val="tx1"/>
                </a:solidFill>
              </a:rPr>
              <a:t>Potential Applications: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Medical Image Analysis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Self-driving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Robotic Vision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567856" y="166342"/>
            <a:ext cx="10317480" cy="938215"/>
          </a:xfrm>
        </p:spPr>
        <p:txBody>
          <a:bodyPr/>
          <a:lstStyle/>
          <a:p>
            <a:r>
              <a:rPr lang="en-US" altLang="ko-KR" b="1" dirty="0">
                <a:ea typeface="굴림" panose="020B0600000101010101" pitchFamily="50" charset="-127"/>
              </a:rPr>
              <a:t>Background: T</a:t>
            </a:r>
            <a:r>
              <a:rPr lang="en-US" altLang="zh-CN" b="1" dirty="0">
                <a:ea typeface="굴림" panose="020B0600000101010101" pitchFamily="50" charset="-127"/>
              </a:rPr>
              <a:t>arget Problems</a:t>
            </a:r>
            <a:endParaRPr lang="ko-KR" altLang="en-US" b="1" dirty="0">
              <a:ea typeface="굴림" panose="020B0600000101010101" pitchFamily="50" charset="-127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A5A8B219-558F-46F5-9087-41F27BD93AFD}"/>
              </a:ext>
            </a:extLst>
          </p:cNvPr>
          <p:cNvSpPr/>
          <p:nvPr/>
        </p:nvSpPr>
        <p:spPr>
          <a:xfrm>
            <a:off x="1040050" y="1324762"/>
            <a:ext cx="863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-apple-system"/>
              </a:rPr>
              <a:t>Intra-class Inconsistency: </a:t>
            </a:r>
            <a:r>
              <a:rPr lang="en-US" altLang="zh-CN" dirty="0"/>
              <a:t>The same semantic label but different appearances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6A36A109-3C71-4AAC-852C-38A4E4664280}"/>
              </a:ext>
            </a:extLst>
          </p:cNvPr>
          <p:cNvSpPr/>
          <p:nvPr/>
        </p:nvSpPr>
        <p:spPr>
          <a:xfrm>
            <a:off x="1040050" y="2032982"/>
            <a:ext cx="820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-apple-system"/>
              </a:rPr>
              <a:t>Inter-class Indistinction: </a:t>
            </a:r>
            <a:r>
              <a:rPr lang="en-US" altLang="zh-CN" dirty="0"/>
              <a:t>Different semantic labels but with similar appearances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0FA68F81-E667-439D-9380-FFE6C492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30" y="2654323"/>
            <a:ext cx="6610981" cy="3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Related Work--- </a:t>
            </a:r>
            <a:r>
              <a:rPr lang="en-US" altLang="en-US" dirty="0">
                <a:solidFill>
                  <a:srgbClr val="FF0000"/>
                </a:solidFill>
              </a:rPr>
              <a:t>Tricks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6" name="Picture 2" descr="preview">
            <a:extLst>
              <a:ext uri="{FF2B5EF4-FFF2-40B4-BE49-F238E27FC236}">
                <a16:creationId xmlns:a16="http://schemas.microsoft.com/office/drawing/2014/main" id="{44A698CF-3259-4932-B0EF-A7272965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" y="1118981"/>
            <a:ext cx="9765030" cy="41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1BC2B55-B7EF-4B8C-A41F-58EE8362F77B}"/>
              </a:ext>
            </a:extLst>
          </p:cNvPr>
          <p:cNvSpPr/>
          <p:nvPr/>
        </p:nvSpPr>
        <p:spPr>
          <a:xfrm>
            <a:off x="3288361" y="5436608"/>
            <a:ext cx="5615277" cy="796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0" dirty="0" err="1">
                <a:effectLst/>
                <a:sym typeface="+mn-ea"/>
              </a:rPr>
              <a:t>PointRend</a:t>
            </a:r>
            <a:r>
              <a:rPr lang="en-US" altLang="ko-KR" sz="1800" b="0" dirty="0">
                <a:effectLst/>
                <a:sym typeface="+mn-ea"/>
              </a:rPr>
              <a:t>: image Segmentation as Rendering , CVPR 2020</a:t>
            </a:r>
            <a:endParaRPr lang="en-US" altLang="en-US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95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0993" y="198314"/>
            <a:ext cx="11719087" cy="75709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Related Work---</a:t>
            </a:r>
            <a:r>
              <a:rPr lang="en-US" altLang="en-US" dirty="0">
                <a:solidFill>
                  <a:srgbClr val="FF0000"/>
                </a:solidFill>
              </a:rPr>
              <a:t>Increase models’ representation 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9AC1F-E0DA-4298-96E4-7C2B898A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34" y="1384853"/>
            <a:ext cx="7629525" cy="289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3665AD-17DD-4403-8522-F218E7A2EEB0}"/>
              </a:ext>
            </a:extLst>
          </p:cNvPr>
          <p:cNvSpPr/>
          <p:nvPr/>
        </p:nvSpPr>
        <p:spPr>
          <a:xfrm>
            <a:off x="2953372" y="4949069"/>
            <a:ext cx="6631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Feature pyramid networks for object detection.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CVPR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altLang="en-US" dirty="0"/>
              <a:t>Idea: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AAB3-61BB-4B04-AE89-6B788867428C}"/>
              </a:ext>
            </a:extLst>
          </p:cNvPr>
          <p:cNvSpPr/>
          <p:nvPr/>
        </p:nvSpPr>
        <p:spPr>
          <a:xfrm>
            <a:off x="639417" y="1527060"/>
            <a:ext cx="11239832" cy="252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dirty="0">
                <a:solidFill>
                  <a:srgbClr val="FF0000"/>
                </a:solidFill>
              </a:rPr>
              <a:t>Is it possible to learn discriminative features?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How about regarding semantic segmentation as a process of assigning consistent labels to a category of things, instead a pixel classification process ?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	---- Features that expected to learn should not only be representative, but also discriminative. 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8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Proposed Method: </a:t>
            </a:r>
            <a:r>
              <a:rPr lang="en-US" dirty="0">
                <a:solidFill>
                  <a:srgbClr val="FF0000"/>
                </a:solidFill>
              </a:rPr>
              <a:t>DFN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16D62-0DD5-4CFF-9949-C1672F2E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231" y="1502796"/>
            <a:ext cx="7394713" cy="4575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E5830-AB18-426B-B153-A80F7CF9C3A3}"/>
              </a:ext>
            </a:extLst>
          </p:cNvPr>
          <p:cNvSpPr/>
          <p:nvPr/>
        </p:nvSpPr>
        <p:spPr>
          <a:xfrm>
            <a:off x="7580906" y="2198536"/>
            <a:ext cx="4802588" cy="4157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Components: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---Border Network: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learning edge information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---Smooth Network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improve representation ability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Units: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---</a:t>
            </a:r>
            <a:r>
              <a:rPr lang="en-US" sz="2400" dirty="0">
                <a:solidFill>
                  <a:srgbClr val="FF0000"/>
                </a:solidFill>
              </a:rPr>
              <a:t>RRB</a:t>
            </a:r>
            <a:r>
              <a:rPr lang="en-US" sz="2400" dirty="0">
                <a:solidFill>
                  <a:schemeClr val="tx1"/>
                </a:solidFill>
              </a:rPr>
              <a:t>: Refinement residual block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---</a:t>
            </a:r>
            <a:r>
              <a:rPr lang="en-US" sz="2400" dirty="0">
                <a:solidFill>
                  <a:srgbClr val="FF0000"/>
                </a:solidFill>
              </a:rPr>
              <a:t>CAB</a:t>
            </a:r>
            <a:r>
              <a:rPr lang="en-US" sz="2400" dirty="0">
                <a:solidFill>
                  <a:schemeClr val="tx1"/>
                </a:solidFill>
              </a:rPr>
              <a:t>: Channel attention block</a:t>
            </a:r>
          </a:p>
        </p:txBody>
      </p:sp>
    </p:spTree>
    <p:extLst>
      <p:ext uri="{BB962C8B-B14F-4D97-AF65-F5344CB8AC3E}">
        <p14:creationId xmlns:p14="http://schemas.microsoft.com/office/powerpoint/2010/main" val="114131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383" y="206265"/>
            <a:ext cx="11066417" cy="757093"/>
          </a:xfrm>
        </p:spPr>
        <p:txBody>
          <a:bodyPr>
            <a:normAutofit/>
          </a:bodyPr>
          <a:lstStyle/>
          <a:p>
            <a:r>
              <a:rPr lang="en-US" dirty="0"/>
              <a:t>Component: </a:t>
            </a:r>
            <a:r>
              <a:rPr lang="en-US" dirty="0">
                <a:solidFill>
                  <a:srgbClr val="FF0000"/>
                </a:solidFill>
              </a:rPr>
              <a:t>Smooth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9FE8DD-8887-4711-AEA5-20D5339ABBF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50B67-75E3-43D5-8DAD-16876C18C173}" type="datetime1">
              <a:rPr lang="en-US" altLang="ko-KR" smtClean="0"/>
              <a:t>6/9/2020</a:t>
            </a:fld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0C7FC-749D-452A-879E-E7B4158FEAE2}"/>
              </a:ext>
            </a:extLst>
          </p:cNvPr>
          <p:cNvSpPr/>
          <p:nvPr/>
        </p:nvSpPr>
        <p:spPr>
          <a:xfrm>
            <a:off x="384975" y="1073836"/>
            <a:ext cx="11239832" cy="49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FF0000"/>
                </a:solidFill>
              </a:rPr>
              <a:t>Aim:  </a:t>
            </a:r>
            <a:r>
              <a:rPr lang="en-US" sz="2800" dirty="0">
                <a:solidFill>
                  <a:schemeClr val="tx1"/>
                </a:solidFill>
              </a:rPr>
              <a:t>solve the problem of intra-class inconsistency 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E27C4-1AB6-417F-9A7F-881085C6AB86}"/>
              </a:ext>
            </a:extLst>
          </p:cNvPr>
          <p:cNvSpPr/>
          <p:nvPr/>
        </p:nvSpPr>
        <p:spPr>
          <a:xfrm>
            <a:off x="384975" y="1790779"/>
            <a:ext cx="11239832" cy="49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FF0000"/>
                </a:solidFill>
              </a:rPr>
              <a:t>Cause analysis:  </a:t>
            </a:r>
            <a:r>
              <a:rPr lang="en-US" sz="2800" dirty="0">
                <a:solidFill>
                  <a:schemeClr val="tx1"/>
                </a:solidFill>
              </a:rPr>
              <a:t>the lack of context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68C06-9040-4D37-AB6E-B5F7DCF8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80" y="2507722"/>
            <a:ext cx="2876550" cy="195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6E7B5-827B-4F68-A517-02AA1F027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955" y="4574651"/>
            <a:ext cx="2847975" cy="190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57B29C-06BC-49F8-8AF1-3522590C248C}"/>
              </a:ext>
            </a:extLst>
          </p:cNvPr>
          <p:cNvSpPr/>
          <p:nvPr/>
        </p:nvSpPr>
        <p:spPr>
          <a:xfrm>
            <a:off x="384975" y="4179353"/>
            <a:ext cx="1058518" cy="49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FF0000"/>
                </a:solidFill>
              </a:rPr>
              <a:t>Cases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41F15-CD06-4853-939F-5D61853DF73A}"/>
              </a:ext>
            </a:extLst>
          </p:cNvPr>
          <p:cNvSpPr/>
          <p:nvPr/>
        </p:nvSpPr>
        <p:spPr>
          <a:xfrm>
            <a:off x="6472693" y="2493921"/>
            <a:ext cx="4802588" cy="3985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Solution: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>
                <a:solidFill>
                  <a:schemeClr val="tx1"/>
                </a:solidFill>
              </a:rPr>
              <a:t>--- Global Average Pooling: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--- M</a:t>
            </a:r>
            <a:r>
              <a:rPr lang="en-US" altLang="zh-CN" sz="2400" dirty="0">
                <a:solidFill>
                  <a:schemeClr val="tx1"/>
                </a:solidFill>
              </a:rPr>
              <a:t>ulti-stage feature fusion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low: spatial info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high:  abstract semantics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---Channel Attention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maintain consistency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obtain discriminative features</a:t>
            </a:r>
          </a:p>
        </p:txBody>
      </p:sp>
    </p:spTree>
    <p:extLst>
      <p:ext uri="{BB962C8B-B14F-4D97-AF65-F5344CB8AC3E}">
        <p14:creationId xmlns:p14="http://schemas.microsoft.com/office/powerpoint/2010/main" val="250188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638</Words>
  <Application>Microsoft Office PowerPoint</Application>
  <PresentationFormat>Widescreen</PresentationFormat>
  <Paragraphs>213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-apple-system</vt:lpstr>
      <vt:lpstr>Gulim</vt:lpstr>
      <vt:lpstr>맑은 고딕</vt:lpstr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Content</vt:lpstr>
      <vt:lpstr>Background: semantic segmentation</vt:lpstr>
      <vt:lpstr>Background: Target Problems</vt:lpstr>
      <vt:lpstr>Related Work--- Tricks</vt:lpstr>
      <vt:lpstr>Related Work---Increase models’ representation Ability</vt:lpstr>
      <vt:lpstr>Idea:</vt:lpstr>
      <vt:lpstr>Proposed Method: DFN</vt:lpstr>
      <vt:lpstr>Component: Smooth Network</vt:lpstr>
      <vt:lpstr>Component: Smooth Network</vt:lpstr>
      <vt:lpstr>Component: Smooth Network</vt:lpstr>
      <vt:lpstr>Component: Smooth Network</vt:lpstr>
      <vt:lpstr>Component: Border Network</vt:lpstr>
      <vt:lpstr>Experiment: Ablation Study</vt:lpstr>
      <vt:lpstr>Experiment: Ablation Study</vt:lpstr>
      <vt:lpstr>Experiment: Ablation Study</vt:lpstr>
      <vt:lpstr>Experiment: Segmentation</vt:lpstr>
      <vt:lpstr>Summary:</vt:lpstr>
      <vt:lpstr>PowerPoint Presentation</vt:lpstr>
      <vt:lpstr>Quiz: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cp:lastPrinted>2020-06-08T13:17:41Z</cp:lastPrinted>
  <dcterms:created xsi:type="dcterms:W3CDTF">2020-06-04T06:10:22Z</dcterms:created>
  <dcterms:modified xsi:type="dcterms:W3CDTF">2020-06-09T06:19:12Z</dcterms:modified>
</cp:coreProperties>
</file>