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5" r:id="rId4"/>
    <p:sldId id="259" r:id="rId5"/>
    <p:sldId id="261" r:id="rId6"/>
    <p:sldId id="300" r:id="rId7"/>
    <p:sldId id="276" r:id="rId8"/>
    <p:sldId id="287" r:id="rId9"/>
    <p:sldId id="288" r:id="rId10"/>
    <p:sldId id="289" r:id="rId11"/>
    <p:sldId id="290" r:id="rId12"/>
    <p:sldId id="291" r:id="rId13"/>
    <p:sldId id="262" r:id="rId14"/>
    <p:sldId id="293" r:id="rId15"/>
    <p:sldId id="294" r:id="rId16"/>
    <p:sldId id="297" r:id="rId17"/>
    <p:sldId id="296" r:id="rId18"/>
    <p:sldId id="264" r:id="rId19"/>
    <p:sldId id="265" r:id="rId20"/>
    <p:sldId id="266" r:id="rId21"/>
    <p:sldId id="267" r:id="rId22"/>
    <p:sldId id="269" r:id="rId23"/>
    <p:sldId id="298" r:id="rId24"/>
    <p:sldId id="268" r:id="rId25"/>
    <p:sldId id="299" r:id="rId26"/>
    <p:sldId id="271" r:id="rId27"/>
    <p:sldId id="270" r:id="rId28"/>
    <p:sldId id="273" r:id="rId29"/>
    <p:sldId id="274" r:id="rId30"/>
    <p:sldId id="301" r:id="rId31"/>
    <p:sldId id="302" r:id="rId32"/>
    <p:sldId id="303" r:id="rId33"/>
    <p:sldId id="304" r:id="rId34"/>
    <p:sldId id="312" r:id="rId35"/>
    <p:sldId id="305" r:id="rId36"/>
    <p:sldId id="308" r:id="rId37"/>
    <p:sldId id="306" r:id="rId38"/>
    <p:sldId id="315" r:id="rId39"/>
    <p:sldId id="309" r:id="rId40"/>
    <p:sldId id="310" r:id="rId41"/>
    <p:sldId id="307" r:id="rId42"/>
    <p:sldId id="311" r:id="rId43"/>
  </p:sldIdLst>
  <p:sldSz cx="12192000" cy="6858000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2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2B3EB765-EAD3-42D5-9081-DBCE6D60A0A4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0E5403ED-85CC-436A-9B45-8E21EC0B49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43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59CE2A-5B48-4EB5-B7DC-98A82B0E1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882D1F4-B92A-4117-9976-80AE6DB9B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D5783F-6C20-40CD-A261-798D5142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CE2F6A-C8EA-4550-B171-F07C41A3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CA6C30-F9AF-4114-A3AD-E37387FB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62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B8F887-33D9-4E74-9100-DD03C148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FDF3F19-F3E3-43FF-9E98-4B138EF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DF7172-D2F0-41F0-A91C-8E04EA56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819136-51F3-4EF2-B913-BEC2724A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FE0439-0091-4A61-B618-AC5DE5E8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22F7E38-8CA2-4E55-A83A-628660278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54B7434-5E92-4373-BD05-7D76F0434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FD5644-32CE-47EF-85CB-DB09E314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00B8C97-991A-4653-9AF1-71BF84BA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8CF4EC-BB99-4EA7-8401-0779CAC3E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266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D0A3BC-5306-49D4-BFE5-090D5FDA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4FDD8F-2A34-41F8-98C0-30C3BCF7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ACF6E4-25F2-40B0-8C73-3F6B9C7B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0CEBD2-42FA-4031-B33A-41D64C76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7D5545A-1E72-4B49-A2E3-73FA7307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24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44F031-105C-481E-8878-B1399203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5B51CB1-3E5C-4D89-BE0F-3919A4021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7D26C6E-56F5-44D7-884D-28122DAD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C07B5E8-81EC-4D59-9595-C9E2F727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01AA28-781D-4892-A44D-1F17548A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277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9A696C-9D84-44BD-A1B3-0D0566D56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91780C6-455E-4450-BC76-9C7D307F9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9CF089-CE56-4CC5-80E4-E8E193710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FE455B-04FB-43B1-A445-5DA18F48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3E6C3F-8F04-4CAE-8ACA-5A45DDE2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97274BE-A992-40F4-8C05-47D19B7D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29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DEAFF4-B03E-458B-8807-C2F52D97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02CCD0-5BA8-4DBA-A9DC-EC494767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9F055C1-A8F9-4D8A-9A68-5ABF2842B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5D4F03B-416C-4213-8C28-DFB7EE70C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9ECBBA9-A786-48B9-868A-463001ADA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EDF1205-21BE-4039-BEFD-31207A5A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F04A4DC-CFD3-4DCF-BB0A-072810B2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8E330A9-71BB-4784-8015-14388A6D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0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F7BB89-D5C5-4CD2-9DE9-EE714D04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7D626FB-EAF6-49BC-8910-9E998A17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EC7B42E-A907-4A7E-8804-1F4E501F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6D259B3-2A7B-4F5C-B6C4-3E04C143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673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2DFE381-273B-4766-AAB3-307C0A89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DB594C1-0EC3-4B15-ADA9-E2AA65A2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478DED-6C6E-487F-B4D6-C7E76015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56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65B533-A15B-4170-B2FF-8F27C26D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DD3C22-1795-4832-B923-AE5435EB8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96237C-14A0-455A-A468-E4FBBF85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DFA8B7-A3C2-46C3-84DF-41FE0E97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F95ABC5-D78B-4D75-A7CC-ED48F3359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47C0530-DA6D-4C4F-AEFC-5AF38F86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05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10176F-B1B9-457C-8E46-C212AA12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7FAC2CC-84E4-449A-98A2-4F5454F0D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AFA130-128A-48BE-96F2-DE3A158CB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66DF4A1-36AE-481A-8164-C17C571E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AE44E90-D6BA-47A0-8B83-AA31E5DC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38F3C7-BD12-41CF-88ED-33AF388F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75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241ED6F-379A-4C7C-BE15-0047B8BF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A6B66F-F0A0-4CEF-A2AB-3137FA31C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982DDD-6F12-4C1F-86C4-650106F2D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3E862-282C-4870-A85C-61ABCBB37645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BBEC68-ABB3-45FF-8D41-EA033661A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D366BF-4BF7-4830-9813-D061222AC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3D9CC-10C2-4C55-A4E1-0EA3E0CEF5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50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bodgpysmm6lu998/l4-TRPO-PPO.pdf?dl=0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opbox.com/s/7y82w1q70ftt2fv/l3-policy-gradient-and-advantage-estimation.pdf?d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8FC09C2-4183-4CFD-A483-4EDD992456F1}"/>
              </a:ext>
            </a:extLst>
          </p:cNvPr>
          <p:cNvSpPr/>
          <p:nvPr/>
        </p:nvSpPr>
        <p:spPr>
          <a:xfrm>
            <a:off x="1976120" y="1546274"/>
            <a:ext cx="8239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00FF"/>
                </a:solidFill>
                <a:latin typeface="Arial,Bold"/>
              </a:rPr>
              <a:t>CS686:</a:t>
            </a:r>
          </a:p>
          <a:p>
            <a:pPr algn="ctr"/>
            <a:r>
              <a:rPr lang="en-US" altLang="ko-KR" sz="4000" b="1" dirty="0">
                <a:solidFill>
                  <a:srgbClr val="0000FF"/>
                </a:solidFill>
                <a:latin typeface="Arial,Bold"/>
              </a:rPr>
              <a:t>Reinforcement Learning 2</a:t>
            </a:r>
            <a:endParaRPr lang="ko-KR" altLang="en-US" sz="4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E8E4370-A35E-4E3C-9EF1-1B08EDFF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772835D-5E05-4582-9326-23FB28B2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3369507"/>
            <a:ext cx="11577320" cy="68627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C1A8446-21D7-4DD8-B62B-84D257F313D9}"/>
              </a:ext>
            </a:extLst>
          </p:cNvPr>
          <p:cNvSpPr/>
          <p:nvPr/>
        </p:nvSpPr>
        <p:spPr>
          <a:xfrm>
            <a:off x="3048000" y="38932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EB8C00"/>
                </a:solidFill>
                <a:latin typeface="Arial,Bold"/>
              </a:rPr>
              <a:t>Sung-</a:t>
            </a:r>
            <a:r>
              <a:rPr lang="en-US" altLang="ko-KR" sz="3600" b="1" dirty="0" err="1">
                <a:solidFill>
                  <a:srgbClr val="EB8C00"/>
                </a:solidFill>
                <a:latin typeface="Arial,Bold"/>
              </a:rPr>
              <a:t>Eui</a:t>
            </a:r>
            <a:r>
              <a:rPr lang="en-US" altLang="ko-KR" sz="3600" b="1" dirty="0">
                <a:solidFill>
                  <a:srgbClr val="EB8C00"/>
                </a:solidFill>
                <a:latin typeface="Arial,Bold"/>
              </a:rPr>
              <a:t> Yoon</a:t>
            </a:r>
          </a:p>
          <a:p>
            <a:pPr algn="ctr"/>
            <a:r>
              <a:rPr lang="en-US" altLang="ko-KR" sz="3600" b="1" dirty="0">
                <a:solidFill>
                  <a:srgbClr val="EB8C00"/>
                </a:solidFill>
                <a:latin typeface="Arial,Bold"/>
              </a:rPr>
              <a:t>(</a:t>
            </a:r>
            <a:r>
              <a:rPr lang="ko-KR" altLang="en-US" sz="3600" dirty="0">
                <a:solidFill>
                  <a:srgbClr val="EB8C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윤성의</a:t>
            </a:r>
            <a:r>
              <a:rPr lang="en-US" altLang="ko-KR" sz="3600" b="1" dirty="0">
                <a:solidFill>
                  <a:srgbClr val="EB8C00"/>
                </a:solidFill>
                <a:latin typeface="Arial,Bold"/>
                <a:ea typeface="굴림" panose="020B0600000101010101" pitchFamily="50" charset="-127"/>
              </a:rPr>
              <a:t>)</a:t>
            </a:r>
            <a:endParaRPr lang="ko-KR" altLang="en-US" sz="36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0A2010-F7A1-402C-98CC-208C933410A6}"/>
              </a:ext>
            </a:extLst>
          </p:cNvPr>
          <p:cNvSpPr/>
          <p:nvPr/>
        </p:nvSpPr>
        <p:spPr>
          <a:xfrm>
            <a:off x="3048000" y="5437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b="1" dirty="0">
                <a:latin typeface="Arial,Bold"/>
              </a:rPr>
              <a:t>Course URL:</a:t>
            </a:r>
          </a:p>
          <a:p>
            <a:pPr algn="ctr"/>
            <a:r>
              <a:rPr lang="en-US" altLang="ko-KR" b="1" dirty="0">
                <a:latin typeface="Arial,Bold"/>
              </a:rPr>
              <a:t>http://sgvr.kaist.ac.kr/~sungeui/MPA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786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A9FDA4-40AD-4F2A-BEFE-B62548008080}"/>
              </a:ext>
            </a:extLst>
          </p:cNvPr>
          <p:cNvSpPr/>
          <p:nvPr/>
        </p:nvSpPr>
        <p:spPr>
          <a:xfrm>
            <a:off x="9974580" y="5483859"/>
            <a:ext cx="1910080" cy="1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348737-F5B0-4767-987B-A7A848FA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0"/>
          <a:stretch/>
        </p:blipFill>
        <p:spPr>
          <a:xfrm>
            <a:off x="2174240" y="1145493"/>
            <a:ext cx="9324340" cy="56045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DC05F5E-867B-4354-9155-43A19A19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61" y="2940088"/>
            <a:ext cx="2925579" cy="129668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D44A7E0-4F77-4153-9073-6254CE46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41" y="4236773"/>
            <a:ext cx="3037339" cy="6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81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A9FDA4-40AD-4F2A-BEFE-B62548008080}"/>
              </a:ext>
            </a:extLst>
          </p:cNvPr>
          <p:cNvSpPr/>
          <p:nvPr/>
        </p:nvSpPr>
        <p:spPr>
          <a:xfrm>
            <a:off x="9974580" y="5483859"/>
            <a:ext cx="1910080" cy="1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348737-F5B0-4767-987B-A7A848FA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0"/>
          <a:stretch/>
        </p:blipFill>
        <p:spPr>
          <a:xfrm>
            <a:off x="2174240" y="1145493"/>
            <a:ext cx="9324340" cy="56045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DC05F5E-867B-4354-9155-43A19A19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61" y="2940088"/>
            <a:ext cx="2925579" cy="129668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D44A7E0-4F77-4153-9073-6254CE46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41" y="4236773"/>
            <a:ext cx="3037339" cy="6890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7C63CC9-5C00-4179-B239-6222E19C4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141" y="5097870"/>
            <a:ext cx="3575819" cy="6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2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A9FDA4-40AD-4F2A-BEFE-B62548008080}"/>
              </a:ext>
            </a:extLst>
          </p:cNvPr>
          <p:cNvSpPr/>
          <p:nvPr/>
        </p:nvSpPr>
        <p:spPr>
          <a:xfrm>
            <a:off x="9974580" y="5483859"/>
            <a:ext cx="1910080" cy="1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348737-F5B0-4767-987B-A7A848FA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0"/>
          <a:stretch/>
        </p:blipFill>
        <p:spPr>
          <a:xfrm>
            <a:off x="2174240" y="1145493"/>
            <a:ext cx="9324340" cy="56045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DC05F5E-867B-4354-9155-43A19A19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61" y="2940088"/>
            <a:ext cx="2925579" cy="129668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D44A7E0-4F77-4153-9073-6254CE46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41" y="4236773"/>
            <a:ext cx="3037339" cy="6890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7C63CC9-5C00-4179-B239-6222E19C4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141" y="5097870"/>
            <a:ext cx="3575819" cy="607683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F605DFF-A88F-4049-8F49-01B3D92E59A6}"/>
              </a:ext>
            </a:extLst>
          </p:cNvPr>
          <p:cNvGrpSpPr/>
          <p:nvPr/>
        </p:nvGrpSpPr>
        <p:grpSpPr>
          <a:xfrm>
            <a:off x="1232610" y="5172261"/>
            <a:ext cx="7647275" cy="1442825"/>
            <a:chOff x="1232610" y="5172261"/>
            <a:chExt cx="7647275" cy="14428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D4008A0-3155-4DBD-9DDC-14FA771E1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6774" y="5768670"/>
              <a:ext cx="5303111" cy="8464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72BA03-E7FA-4F74-8082-1278B4EA20FF}"/>
                </a:ext>
              </a:extLst>
            </p:cNvPr>
            <p:cNvSpPr txBox="1"/>
            <p:nvPr/>
          </p:nvSpPr>
          <p:spPr>
            <a:xfrm>
              <a:off x="1232610" y="5172261"/>
              <a:ext cx="30585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/>
                <a:t>The </a:t>
              </a:r>
              <a:r>
                <a:rPr lang="en-US" altLang="ko-KR" sz="2000" b="1" dirty="0">
                  <a:solidFill>
                    <a:schemeClr val="accent2"/>
                  </a:solidFill>
                </a:rPr>
                <a:t>empirical estimate </a:t>
              </a:r>
            </a:p>
            <a:p>
              <a:r>
                <a:rPr lang="en-US" altLang="ko-KR" sz="2000" b="1" dirty="0"/>
                <a:t>for m sample paths</a:t>
              </a:r>
              <a:endParaRPr lang="ko-KR" altLang="en-US" sz="2000" b="1" dirty="0"/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5BAADD78-7CFC-4240-BE0E-066C5FB7AAF3}"/>
              </a:ext>
            </a:extLst>
          </p:cNvPr>
          <p:cNvSpPr/>
          <p:nvPr/>
        </p:nvSpPr>
        <p:spPr>
          <a:xfrm>
            <a:off x="4929051" y="4993318"/>
            <a:ext cx="1193075" cy="71918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5E5BA73-1A79-4FB6-A8C2-9F41B276D207}"/>
              </a:ext>
            </a:extLst>
          </p:cNvPr>
          <p:cNvSpPr/>
          <p:nvPr/>
        </p:nvSpPr>
        <p:spPr>
          <a:xfrm>
            <a:off x="5385900" y="5792411"/>
            <a:ext cx="762352" cy="87835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28E35A4-3BF3-464F-9C35-6B4E07303642}"/>
              </a:ext>
            </a:extLst>
          </p:cNvPr>
          <p:cNvSpPr/>
          <p:nvPr/>
        </p:nvSpPr>
        <p:spPr>
          <a:xfrm>
            <a:off x="4604433" y="6018571"/>
            <a:ext cx="289784" cy="35610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1753942B-B509-48A3-8844-C3F9E761F49B}"/>
              </a:ext>
            </a:extLst>
          </p:cNvPr>
          <p:cNvSpPr/>
          <p:nvPr/>
        </p:nvSpPr>
        <p:spPr>
          <a:xfrm>
            <a:off x="4145201" y="5381897"/>
            <a:ext cx="374548" cy="539932"/>
          </a:xfrm>
          <a:custGeom>
            <a:avLst/>
            <a:gdLst>
              <a:gd name="connsiteX0" fmla="*/ 348422 w 374548"/>
              <a:gd name="connsiteY0" fmla="*/ 0 h 539932"/>
              <a:gd name="connsiteX1" fmla="*/ 79 w 374548"/>
              <a:gd name="connsiteY1" fmla="*/ 200297 h 539932"/>
              <a:gd name="connsiteX2" fmla="*/ 374548 w 374548"/>
              <a:gd name="connsiteY2" fmla="*/ 539932 h 53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48" h="539932">
                <a:moveTo>
                  <a:pt x="348422" y="0"/>
                </a:moveTo>
                <a:cubicBezTo>
                  <a:pt x="172073" y="55154"/>
                  <a:pt x="-4275" y="110308"/>
                  <a:pt x="79" y="200297"/>
                </a:cubicBezTo>
                <a:cubicBezTo>
                  <a:pt x="4433" y="290286"/>
                  <a:pt x="189490" y="415109"/>
                  <a:pt x="374548" y="539932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8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ABA406E-950F-464A-A58D-92EC900D1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4"/>
          <a:stretch/>
        </p:blipFill>
        <p:spPr>
          <a:xfrm>
            <a:off x="0" y="3146279"/>
            <a:ext cx="12192000" cy="265973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A25F6D-1236-4A33-B12F-A71129F5EFB4}"/>
              </a:ext>
            </a:extLst>
          </p:cNvPr>
          <p:cNvSpPr/>
          <p:nvPr/>
        </p:nvSpPr>
        <p:spPr>
          <a:xfrm>
            <a:off x="259080" y="2978639"/>
            <a:ext cx="6205220" cy="3083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F171CD9-4192-47F6-941B-2304071E4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" y="5407840"/>
            <a:ext cx="7113270" cy="106914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5D6E413-1497-43E1-8702-2682B2E5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06" y="2978639"/>
            <a:ext cx="5319114" cy="232374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FFC3CB-90A3-4D0B-9464-2B8A7845D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023" y="1750538"/>
            <a:ext cx="7325954" cy="1175372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0B0EDD56-F763-4E46-B028-9F438F34120D}"/>
              </a:ext>
            </a:extLst>
          </p:cNvPr>
          <p:cNvSpPr/>
          <p:nvPr/>
        </p:nvSpPr>
        <p:spPr>
          <a:xfrm>
            <a:off x="862330" y="1174589"/>
            <a:ext cx="10467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/>
              <a:t>Likelihood ratio changes probabilities of experienced paths</a:t>
            </a:r>
            <a:endParaRPr lang="ko-KR" altLang="en-US" sz="28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3EB8443-EB26-4F6E-8977-F8B15EB40AA2}"/>
              </a:ext>
            </a:extLst>
          </p:cNvPr>
          <p:cNvSpPr/>
          <p:nvPr/>
        </p:nvSpPr>
        <p:spPr>
          <a:xfrm>
            <a:off x="6979920" y="2021840"/>
            <a:ext cx="1524000" cy="6197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944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12266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Decompose Path into States and Actions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3F564F-5760-4CAD-B548-6E1C20DF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35896"/>
            <a:ext cx="9428480" cy="16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2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12266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Decompose Path into States and Actions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3F564F-5760-4CAD-B548-6E1C20DF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35896"/>
            <a:ext cx="9428480" cy="168201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E03FD51-BD86-45A0-98B4-ED79C073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79" y="3022986"/>
            <a:ext cx="9216277" cy="14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0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12266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Decompose Path into States and Actions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3F564F-5760-4CAD-B548-6E1C20DF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35896"/>
            <a:ext cx="9428480" cy="168201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E03FD51-BD86-45A0-98B4-ED79C073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79" y="3022986"/>
            <a:ext cx="9216277" cy="146931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5E75F07-B4A0-4076-9093-047CF3F8E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14" y="4678660"/>
            <a:ext cx="5034506" cy="1469317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2DF150AA-84AA-4DB1-8496-1036135C1605}"/>
              </a:ext>
            </a:extLst>
          </p:cNvPr>
          <p:cNvCxnSpPr/>
          <p:nvPr/>
        </p:nvCxnSpPr>
        <p:spPr>
          <a:xfrm>
            <a:off x="5090160" y="3119120"/>
            <a:ext cx="1259840" cy="1117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CEC144-8AE8-4E2A-8F12-FAD2F460F694}"/>
              </a:ext>
            </a:extLst>
          </p:cNvPr>
          <p:cNvSpPr txBox="1"/>
          <p:nvPr/>
        </p:nvSpPr>
        <p:spPr>
          <a:xfrm>
            <a:off x="6370320" y="413512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0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A426ECB-F5D6-464A-835B-B22D00637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524" y="4638020"/>
            <a:ext cx="5997616" cy="174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12266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Decompose Path into States and Actions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8114929-F819-4764-9D69-DC9640F3E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13"/>
          <a:stretch/>
        </p:blipFill>
        <p:spPr>
          <a:xfrm>
            <a:off x="158445" y="1483733"/>
            <a:ext cx="11875110" cy="4094107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AA73FA5-80FD-458F-ACE5-5E5142D703EE}"/>
              </a:ext>
            </a:extLst>
          </p:cNvPr>
          <p:cNvCxnSpPr/>
          <p:nvPr/>
        </p:nvCxnSpPr>
        <p:spPr>
          <a:xfrm>
            <a:off x="985520" y="2270760"/>
            <a:ext cx="8087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17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57732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Vanilla Policy Gradient (REINFORCE algorithm)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1EC6DD0-D1C0-4E47-B227-B444724F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1555242"/>
            <a:ext cx="9631680" cy="432490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E9FE545-BBD4-41C6-91F5-AD61C6E37BF3}"/>
              </a:ext>
            </a:extLst>
          </p:cNvPr>
          <p:cNvSpPr/>
          <p:nvPr/>
        </p:nvSpPr>
        <p:spPr>
          <a:xfrm>
            <a:off x="7620000" y="4753226"/>
            <a:ext cx="3810000" cy="146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BDE81B9-CFF2-4829-AD26-6B162836D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259" y="3895498"/>
            <a:ext cx="1111307" cy="45722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B80980C-17BF-4F66-B608-506EFFD6B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11" y="5248124"/>
            <a:ext cx="1248396" cy="51362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BEFD978-F933-4323-80CF-911DE9E12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516" y="3607226"/>
            <a:ext cx="538868" cy="10040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73F4A9F-6BD0-40D7-8D73-5C34F3D95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734" y="3607226"/>
            <a:ext cx="931956" cy="103376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582A66A-0551-4F42-A569-CD7B040A58CE}"/>
              </a:ext>
            </a:extLst>
          </p:cNvPr>
          <p:cNvGrpSpPr/>
          <p:nvPr/>
        </p:nvGrpSpPr>
        <p:grpSpPr>
          <a:xfrm>
            <a:off x="8405079" y="3607226"/>
            <a:ext cx="538868" cy="1010289"/>
            <a:chOff x="8359566" y="3607226"/>
            <a:chExt cx="538868" cy="1010289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98861B9-AE03-4BBA-94C3-60D4FE9B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9566" y="3607226"/>
              <a:ext cx="538868" cy="100408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C2EA2C4-F4FE-4127-874D-9C0EB8382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0879" y="4385647"/>
              <a:ext cx="151768" cy="231868"/>
            </a:xfrm>
            <a:prstGeom prst="rect">
              <a:avLst/>
            </a:prstGeom>
          </p:spPr>
        </p:pic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09CE4E6F-30A4-4F9D-9376-E1C7FA618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335" y="3793303"/>
            <a:ext cx="2157644" cy="55115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575AB5A-A5BB-42AE-BEF3-027625DB67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3946" y="3839652"/>
            <a:ext cx="1489555" cy="51306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3D6726-7F24-475B-94A2-B892A25F4F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083" t="40944" b="9701"/>
          <a:stretch/>
        </p:blipFill>
        <p:spPr>
          <a:xfrm>
            <a:off x="6220662" y="4640992"/>
            <a:ext cx="5374996" cy="213422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AF07232-BE97-42EE-A181-F60DE41DC7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70"/>
          <a:stretch/>
        </p:blipFill>
        <p:spPr>
          <a:xfrm>
            <a:off x="3440085" y="3584252"/>
            <a:ext cx="7409267" cy="115413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5B623F5-029E-4927-A048-A2C2772F73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731" r="33621"/>
          <a:stretch/>
        </p:blipFill>
        <p:spPr>
          <a:xfrm>
            <a:off x="10830560" y="3584252"/>
            <a:ext cx="282613" cy="115413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C34976E-92E8-48DD-9A0D-1D44D7E88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3532" y="2442488"/>
            <a:ext cx="2294605" cy="76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4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Features of PG method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62CCA7D-4002-4253-AF3C-8900A253EE6C}"/>
              </a:ext>
            </a:extLst>
          </p:cNvPr>
          <p:cNvSpPr/>
          <p:nvPr/>
        </p:nvSpPr>
        <p:spPr>
          <a:xfrm>
            <a:off x="660400" y="1320456"/>
            <a:ext cx="10911840" cy="41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latin typeface="Tahoma,Bold"/>
              </a:rPr>
              <a:t>Advantages: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800" dirty="0">
                <a:latin typeface="Tahoma,Bold"/>
              </a:rPr>
              <a:t>Better convergence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800" dirty="0">
                <a:latin typeface="Tahoma,Bold"/>
              </a:rPr>
              <a:t>Effective in high-dimensional or continuous action space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altLang="ko-KR" sz="2800" dirty="0">
              <a:latin typeface="Tahoma,Bold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>
                <a:latin typeface="Tahoma,Bold"/>
              </a:rPr>
              <a:t>Disadvantage: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800" dirty="0">
                <a:latin typeface="Tahoma,Bold"/>
              </a:rPr>
              <a:t>Local optimal rather than global optimal (doesn’t update full state, action spaces per iteration)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800" dirty="0">
                <a:solidFill>
                  <a:srgbClr val="FF0000"/>
                </a:solidFill>
                <a:latin typeface="Tahoma,Bold"/>
              </a:rPr>
              <a:t>High variance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5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Class Objectives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4348A43-EEAA-407E-B14F-3448163417F8}"/>
              </a:ext>
            </a:extLst>
          </p:cNvPr>
          <p:cNvSpPr/>
          <p:nvPr/>
        </p:nvSpPr>
        <p:spPr>
          <a:xfrm>
            <a:off x="828040" y="1221155"/>
            <a:ext cx="104851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Taxonomy of RL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b="1" dirty="0">
              <a:latin typeface="Tahoma,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RL methods beyond Deep Q Network (DQN)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Policy gradient (PG)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Tahoma,Bold"/>
              </a:rPr>
              <a:t>Temporal decomposition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Tahoma,Bold"/>
              </a:rPr>
              <a:t>Baseline subtraction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Tahoma,Bold"/>
              </a:rPr>
              <a:t>Value function estimation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Trust region policy optimization (TRPO)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Proximal policy optimization (PPO)</a:t>
            </a:r>
          </a:p>
          <a:p>
            <a:endParaRPr lang="en-US" altLang="ko-KR" sz="2800" b="1" dirty="0">
              <a:latin typeface="Tahoma,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Tahoma,Bold"/>
              </a:rPr>
              <a:t>Last time: Discuss basic concepts of reinforcement</a:t>
            </a:r>
            <a:r>
              <a:rPr lang="ko-KR" altLang="en-US" sz="2800" b="1" dirty="0">
                <a:latin typeface="Tahoma,Bold"/>
              </a:rPr>
              <a:t> </a:t>
            </a:r>
            <a:r>
              <a:rPr lang="en-US" altLang="ko-KR" sz="2800" b="1" dirty="0">
                <a:latin typeface="Tahoma,Bold"/>
              </a:rPr>
              <a:t>learning (RL)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6816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43762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Bias and Variance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35896D5-1B11-4488-9EE0-54D6225AB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456"/>
            <a:ext cx="12192000" cy="4741972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EBC6734-3063-453F-8E89-8F365DBA3913}"/>
              </a:ext>
            </a:extLst>
          </p:cNvPr>
          <p:cNvCxnSpPr/>
          <p:nvPr/>
        </p:nvCxnSpPr>
        <p:spPr>
          <a:xfrm>
            <a:off x="256540" y="3732082"/>
            <a:ext cx="6235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C1DDB624-FBFC-4460-A833-4554F6273DD6}"/>
              </a:ext>
            </a:extLst>
          </p:cNvPr>
          <p:cNvCxnSpPr>
            <a:cxnSpLocks/>
          </p:cNvCxnSpPr>
          <p:nvPr/>
        </p:nvCxnSpPr>
        <p:spPr>
          <a:xfrm>
            <a:off x="256540" y="4148642"/>
            <a:ext cx="24460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15896AE-17EA-429A-883F-30CED19ADD32}"/>
              </a:ext>
            </a:extLst>
          </p:cNvPr>
          <p:cNvSpPr/>
          <p:nvPr/>
        </p:nvSpPr>
        <p:spPr>
          <a:xfrm>
            <a:off x="106030" y="4755418"/>
            <a:ext cx="7355840" cy="174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C8E9ECC-BDF3-4775-A1C6-80749F39C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1" y="5021605"/>
            <a:ext cx="6909097" cy="1031878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00D671A0-3259-49F7-88A1-1AC68080DE33}"/>
              </a:ext>
            </a:extLst>
          </p:cNvPr>
          <p:cNvSpPr/>
          <p:nvPr/>
        </p:nvSpPr>
        <p:spPr>
          <a:xfrm>
            <a:off x="3783949" y="5825803"/>
            <a:ext cx="1163971" cy="53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F48610E-60B9-428F-9EA0-0416314C8F07}"/>
              </a:ext>
            </a:extLst>
          </p:cNvPr>
          <p:cNvSpPr/>
          <p:nvPr/>
        </p:nvSpPr>
        <p:spPr>
          <a:xfrm>
            <a:off x="6045201" y="5147630"/>
            <a:ext cx="1117600" cy="6740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02738-3EA4-48F9-86F2-361C6BE50E32}"/>
              </a:ext>
            </a:extLst>
          </p:cNvPr>
          <p:cNvSpPr txBox="1"/>
          <p:nvPr/>
        </p:nvSpPr>
        <p:spPr>
          <a:xfrm>
            <a:off x="4243039" y="4574886"/>
            <a:ext cx="3236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</a:rPr>
              <a:t>Monte-Carlo estimate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4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 techniques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EAAD263-BE23-450F-BA07-145EED87611D}"/>
              </a:ext>
            </a:extLst>
          </p:cNvPr>
          <p:cNvSpPr/>
          <p:nvPr/>
        </p:nvSpPr>
        <p:spPr>
          <a:xfrm>
            <a:off x="1107440" y="1432216"/>
            <a:ext cx="10911840" cy="135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ko-KR" sz="3600" dirty="0"/>
              <a:t>Causality: Temporal decomposition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ko-KR" sz="3600" dirty="0"/>
              <a:t>Baseline subtraction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reduction: Causality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1D311-ADC4-43D7-9702-4235DC39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45634"/>
            <a:ext cx="10241280" cy="484592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98CF9BB-7796-4E17-8E52-4065D2019521}"/>
              </a:ext>
            </a:extLst>
          </p:cNvPr>
          <p:cNvSpPr/>
          <p:nvPr/>
        </p:nvSpPr>
        <p:spPr>
          <a:xfrm>
            <a:off x="960120" y="2287863"/>
            <a:ext cx="10424160" cy="398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A0CC428-4274-4A3D-970A-70AE38A38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513" y="3046081"/>
            <a:ext cx="2606040" cy="24662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F543D74-8992-4257-B9BD-948597D81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007" y="3046081"/>
            <a:ext cx="2702033" cy="246628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C7C345C8-691A-4B3C-9944-CF9F9D6CFE08}"/>
              </a:ext>
            </a:extLst>
          </p:cNvPr>
          <p:cNvSpPr/>
          <p:nvPr/>
        </p:nvSpPr>
        <p:spPr>
          <a:xfrm>
            <a:off x="1280160" y="2461983"/>
            <a:ext cx="10911840" cy="49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/>
              <a:t>Causality: policy at time t cannot affect reward at time t’ when t’ &lt; t.</a:t>
            </a:r>
            <a:endParaRPr lang="ko-KR" altLang="en-US" sz="2400" dirty="0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D5848789-8F6D-4AD6-837F-E873E8AD3EFE}"/>
              </a:ext>
            </a:extLst>
          </p:cNvPr>
          <p:cNvSpPr/>
          <p:nvPr/>
        </p:nvSpPr>
        <p:spPr>
          <a:xfrm>
            <a:off x="5583447" y="4091263"/>
            <a:ext cx="670560" cy="3759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D3D77C3-C134-4764-9FC1-BC0298DD64B3}"/>
              </a:ext>
            </a:extLst>
          </p:cNvPr>
          <p:cNvSpPr/>
          <p:nvPr/>
        </p:nvSpPr>
        <p:spPr>
          <a:xfrm>
            <a:off x="5379553" y="1577758"/>
            <a:ext cx="487153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47347C2-B14A-40AF-A103-087F0FC186E5}"/>
              </a:ext>
            </a:extLst>
          </p:cNvPr>
          <p:cNvSpPr/>
          <p:nvPr/>
        </p:nvSpPr>
        <p:spPr>
          <a:xfrm>
            <a:off x="4358640" y="1652528"/>
            <a:ext cx="55880" cy="3483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1762DE6-3C35-4DA6-A035-AA9F873B926A}"/>
              </a:ext>
            </a:extLst>
          </p:cNvPr>
          <p:cNvSpPr/>
          <p:nvPr/>
        </p:nvSpPr>
        <p:spPr>
          <a:xfrm>
            <a:off x="4333240" y="1519361"/>
            <a:ext cx="1046313" cy="5723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099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reduction: Causality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1D311-ADC4-43D7-9702-4235DC39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45634"/>
            <a:ext cx="10241280" cy="4845924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D3D77C3-C134-4764-9FC1-BC0298DD64B3}"/>
              </a:ext>
            </a:extLst>
          </p:cNvPr>
          <p:cNvSpPr/>
          <p:nvPr/>
        </p:nvSpPr>
        <p:spPr>
          <a:xfrm>
            <a:off x="5379553" y="1577758"/>
            <a:ext cx="487153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47347C2-B14A-40AF-A103-087F0FC186E5}"/>
              </a:ext>
            </a:extLst>
          </p:cNvPr>
          <p:cNvSpPr/>
          <p:nvPr/>
        </p:nvSpPr>
        <p:spPr>
          <a:xfrm>
            <a:off x="4358640" y="1652528"/>
            <a:ext cx="55880" cy="3483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1762DE6-3C35-4DA6-A035-AA9F873B926A}"/>
              </a:ext>
            </a:extLst>
          </p:cNvPr>
          <p:cNvSpPr/>
          <p:nvPr/>
        </p:nvSpPr>
        <p:spPr>
          <a:xfrm>
            <a:off x="4333240" y="1519361"/>
            <a:ext cx="1046313" cy="5723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387F246-14C9-4A2E-AED4-45E4E3E22148}"/>
              </a:ext>
            </a:extLst>
          </p:cNvPr>
          <p:cNvSpPr/>
          <p:nvPr/>
        </p:nvSpPr>
        <p:spPr>
          <a:xfrm>
            <a:off x="7889073" y="2664878"/>
            <a:ext cx="487153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0AA2127-7236-490A-8AAC-2A840E49DBED}"/>
              </a:ext>
            </a:extLst>
          </p:cNvPr>
          <p:cNvSpPr/>
          <p:nvPr/>
        </p:nvSpPr>
        <p:spPr>
          <a:xfrm>
            <a:off x="10210633" y="3665638"/>
            <a:ext cx="487153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7C46AE4-86E7-490A-8684-C174A5734079}"/>
              </a:ext>
            </a:extLst>
          </p:cNvPr>
          <p:cNvSpPr/>
          <p:nvPr/>
        </p:nvSpPr>
        <p:spPr>
          <a:xfrm>
            <a:off x="8000833" y="3665638"/>
            <a:ext cx="127167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EB54B45-EF17-4BB3-ABFD-59696CED6164}"/>
              </a:ext>
            </a:extLst>
          </p:cNvPr>
          <p:cNvSpPr/>
          <p:nvPr/>
        </p:nvSpPr>
        <p:spPr>
          <a:xfrm>
            <a:off x="7522452" y="3680878"/>
            <a:ext cx="127167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984F0B9-9C44-425B-AA2B-EC189FCA7BFD}"/>
              </a:ext>
            </a:extLst>
          </p:cNvPr>
          <p:cNvSpPr/>
          <p:nvPr/>
        </p:nvSpPr>
        <p:spPr>
          <a:xfrm>
            <a:off x="5522957" y="3665638"/>
            <a:ext cx="127167" cy="423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2AEA07BC-9927-4311-8DC1-78452736873C}"/>
              </a:ext>
            </a:extLst>
          </p:cNvPr>
          <p:cNvCxnSpPr/>
          <p:nvPr/>
        </p:nvCxnSpPr>
        <p:spPr>
          <a:xfrm>
            <a:off x="5788703" y="3326618"/>
            <a:ext cx="1259840" cy="1117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C5894B-A680-4F13-8496-B531376B3079}"/>
              </a:ext>
            </a:extLst>
          </p:cNvPr>
          <p:cNvSpPr txBox="1"/>
          <p:nvPr/>
        </p:nvSpPr>
        <p:spPr>
          <a:xfrm>
            <a:off x="7068863" y="434261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0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451F71F-4D3A-43EC-946E-2A1AD681E75E}"/>
              </a:ext>
            </a:extLst>
          </p:cNvPr>
          <p:cNvSpPr/>
          <p:nvPr/>
        </p:nvSpPr>
        <p:spPr>
          <a:xfrm>
            <a:off x="9545320" y="4140200"/>
            <a:ext cx="1031240" cy="147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F6B791C-8C34-434F-90CD-9C3AE0DB134C}"/>
              </a:ext>
            </a:extLst>
          </p:cNvPr>
          <p:cNvSpPr/>
          <p:nvPr/>
        </p:nvSpPr>
        <p:spPr>
          <a:xfrm>
            <a:off x="7461918" y="5442860"/>
            <a:ext cx="3922361" cy="10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53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078738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reduction: Baseline subtraction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27D6D62-C390-4B6D-956F-EE3857E85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2754"/>
            <a:ext cx="12192000" cy="539073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A58A49F-FD2E-404E-B0C5-860003FD3869}"/>
              </a:ext>
            </a:extLst>
          </p:cNvPr>
          <p:cNvSpPr/>
          <p:nvPr/>
        </p:nvSpPr>
        <p:spPr>
          <a:xfrm>
            <a:off x="147320" y="3063240"/>
            <a:ext cx="9159240" cy="3640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F1538A2-4F4A-4D4B-904F-E7E9FF9A0625}"/>
              </a:ext>
            </a:extLst>
          </p:cNvPr>
          <p:cNvGrpSpPr/>
          <p:nvPr/>
        </p:nvGrpSpPr>
        <p:grpSpPr>
          <a:xfrm>
            <a:off x="9342120" y="2753361"/>
            <a:ext cx="2814320" cy="3683850"/>
            <a:chOff x="9342120" y="2753361"/>
            <a:chExt cx="2814320" cy="368385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35756854-6898-42BA-94FC-F1A8B76851E1}"/>
                </a:ext>
              </a:extLst>
            </p:cNvPr>
            <p:cNvSpPr/>
            <p:nvPr/>
          </p:nvSpPr>
          <p:spPr>
            <a:xfrm>
              <a:off x="9342120" y="2839720"/>
              <a:ext cx="2814320" cy="3597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DEC66E3-6772-4E00-B3DC-EF9429CE228D}"/>
                </a:ext>
              </a:extLst>
            </p:cNvPr>
            <p:cNvSpPr/>
            <p:nvPr/>
          </p:nvSpPr>
          <p:spPr>
            <a:xfrm>
              <a:off x="10261600" y="2753361"/>
              <a:ext cx="19812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09AEEF-A1B5-48BD-AB9F-3EE7A14B8D1B}"/>
              </a:ext>
            </a:extLst>
          </p:cNvPr>
          <p:cNvSpPr/>
          <p:nvPr/>
        </p:nvSpPr>
        <p:spPr>
          <a:xfrm>
            <a:off x="1010920" y="3794760"/>
            <a:ext cx="10911840" cy="55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solidFill>
                  <a:srgbClr val="FF0000"/>
                </a:solidFill>
              </a:rPr>
              <a:t>Does baseline subtraction introduce bias in expectation?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078738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reduction: Baseline subtraction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A58A49F-FD2E-404E-B0C5-860003FD3869}"/>
              </a:ext>
            </a:extLst>
          </p:cNvPr>
          <p:cNvSpPr/>
          <p:nvPr/>
        </p:nvSpPr>
        <p:spPr>
          <a:xfrm>
            <a:off x="147320" y="3063240"/>
            <a:ext cx="9159240" cy="3640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6C73BA6-9EA1-47AD-BE67-28A7A53B7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400"/>
          <a:stretch/>
        </p:blipFill>
        <p:spPr>
          <a:xfrm>
            <a:off x="0" y="1630679"/>
            <a:ext cx="12192000" cy="133604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29B751B-0094-429A-8424-8BEBAD28C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04"/>
          <a:stretch/>
        </p:blipFill>
        <p:spPr>
          <a:xfrm>
            <a:off x="0" y="3103879"/>
            <a:ext cx="12192000" cy="24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19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C36C9CD0-9539-4DF5-906D-637575BB8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7340" y="268605"/>
                <a:ext cx="8648700" cy="61023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ko-KR" b="1" dirty="0"/>
                  <a:t>Monte Carlo Estimation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sup>
                    </m:sSup>
                  </m:oMath>
                </a14:m>
                <a:endParaRPr lang="en-US" altLang="ko-KR" b="1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C36C9CD0-9539-4DF5-906D-637575BB8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7340" y="268605"/>
                <a:ext cx="8648700" cy="610235"/>
              </a:xfrm>
              <a:blipFill>
                <a:blip r:embed="rId2"/>
                <a:stretch>
                  <a:fillRect l="-2467" t="-30000" b="-4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F556FB4-3BD1-4FA2-98DB-7F0BC73A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" y="1353591"/>
            <a:ext cx="10650220" cy="52358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27BAD70-86E5-4ED9-AFBF-9CE3F1613E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66" t="4216" r="59855" b="87570"/>
          <a:stretch/>
        </p:blipFill>
        <p:spPr>
          <a:xfrm>
            <a:off x="259882" y="1132209"/>
            <a:ext cx="2021305" cy="4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5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021842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Variance reduction: Causality + baseline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5C4A15-611E-402F-B8FA-024EF1715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2720160"/>
            <a:ext cx="8841682" cy="13285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E160D3-4033-4D5D-B1A5-6DED75CB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13" y="1462768"/>
            <a:ext cx="5548227" cy="10893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A698CB-E95A-4F3B-A9E4-4F1583945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23" y="3167955"/>
            <a:ext cx="410857" cy="306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CED18-7BBE-4822-85A4-33927674A5BC}"/>
              </a:ext>
            </a:extLst>
          </p:cNvPr>
          <p:cNvSpPr txBox="1"/>
          <p:nvPr/>
        </p:nvSpPr>
        <p:spPr>
          <a:xfrm>
            <a:off x="6981161" y="4048759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Causality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4F5B-9FF6-4A19-A76A-1994586B2A54}"/>
              </a:ext>
            </a:extLst>
          </p:cNvPr>
          <p:cNvSpPr txBox="1"/>
          <p:nvPr/>
        </p:nvSpPr>
        <p:spPr>
          <a:xfrm>
            <a:off x="9825961" y="404875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Baseline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3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Action space of Policy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C9E9BD5-1FE8-4718-85A8-5B6646215567}"/>
              </a:ext>
            </a:extLst>
          </p:cNvPr>
          <p:cNvSpPr/>
          <p:nvPr/>
        </p:nvSpPr>
        <p:spPr>
          <a:xfrm>
            <a:off x="880712" y="1340776"/>
            <a:ext cx="11061566" cy="15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/>
              <a:t>Policy gradient can be apply to discrete &amp; continuous action spaces</a:t>
            </a:r>
          </a:p>
          <a:p>
            <a:pPr>
              <a:lnSpc>
                <a:spcPct val="120000"/>
              </a:lnSpc>
            </a:pPr>
            <a:endParaRPr lang="en-US" altLang="ko-KR" sz="28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3A8B34B-DF63-4B8B-BEF5-6266AB83077E}"/>
              </a:ext>
            </a:extLst>
          </p:cNvPr>
          <p:cNvSpPr/>
          <p:nvPr/>
        </p:nvSpPr>
        <p:spPr>
          <a:xfrm>
            <a:off x="6512254" y="4325422"/>
            <a:ext cx="5037469" cy="425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/>
              <a:t>Continuous action space: </a:t>
            </a:r>
            <a:r>
              <a:rPr lang="en-US" altLang="ko-KR" sz="2000" b="1" dirty="0"/>
              <a:t>Gaussian</a:t>
            </a:r>
            <a:r>
              <a:rPr lang="en-US" altLang="ko-KR" sz="2000" dirty="0"/>
              <a:t> Policy</a:t>
            </a:r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C338ACA-965F-430F-82D7-3381E90592D6}"/>
              </a:ext>
            </a:extLst>
          </p:cNvPr>
          <p:cNvSpPr/>
          <p:nvPr/>
        </p:nvSpPr>
        <p:spPr>
          <a:xfrm>
            <a:off x="642277" y="4325422"/>
            <a:ext cx="4567982" cy="425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/>
              <a:t>Discrete action space: </a:t>
            </a:r>
            <a:r>
              <a:rPr lang="en-US" altLang="ko-KR" sz="2000" b="1" dirty="0"/>
              <a:t>SoftMax</a:t>
            </a:r>
            <a:r>
              <a:rPr lang="en-US" altLang="ko-KR" sz="2000" dirty="0"/>
              <a:t> Policy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EC5B1F7-8BDC-4665-B658-DAE47C7F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91" y="4889863"/>
            <a:ext cx="2908043" cy="7788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8444E59-6A66-4DB6-A06E-DD881A3F3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28" b="69483"/>
          <a:stretch/>
        </p:blipFill>
        <p:spPr>
          <a:xfrm>
            <a:off x="2783247" y="4889863"/>
            <a:ext cx="2604765" cy="726708"/>
          </a:xfrm>
          <a:prstGeom prst="rect">
            <a:avLst/>
          </a:prstGeom>
        </p:spPr>
      </p:pic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2D961268-63F3-40FC-AF72-C85AD2299ABB}"/>
              </a:ext>
            </a:extLst>
          </p:cNvPr>
          <p:cNvSpPr/>
          <p:nvPr/>
        </p:nvSpPr>
        <p:spPr>
          <a:xfrm>
            <a:off x="5130265" y="4061861"/>
            <a:ext cx="2305251" cy="847023"/>
          </a:xfrm>
          <a:custGeom>
            <a:avLst/>
            <a:gdLst>
              <a:gd name="connsiteX0" fmla="*/ 1886552 w 2039665"/>
              <a:gd name="connsiteY0" fmla="*/ 0 h 847023"/>
              <a:gd name="connsiteX1" fmla="*/ 1973179 w 2039665"/>
              <a:gd name="connsiteY1" fmla="*/ 269507 h 847023"/>
              <a:gd name="connsiteX2" fmla="*/ 1029903 w 2039665"/>
              <a:gd name="connsiteY2" fmla="*/ 221381 h 847023"/>
              <a:gd name="connsiteX3" fmla="*/ 0 w 2039665"/>
              <a:gd name="connsiteY3" fmla="*/ 847023 h 84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665" h="847023">
                <a:moveTo>
                  <a:pt x="1886552" y="0"/>
                </a:moveTo>
                <a:cubicBezTo>
                  <a:pt x="2001253" y="116305"/>
                  <a:pt x="2115954" y="232610"/>
                  <a:pt x="1973179" y="269507"/>
                </a:cubicBezTo>
                <a:cubicBezTo>
                  <a:pt x="1830404" y="306404"/>
                  <a:pt x="1358766" y="125128"/>
                  <a:pt x="1029903" y="221381"/>
                </a:cubicBezTo>
                <a:cubicBezTo>
                  <a:pt x="701040" y="317634"/>
                  <a:pt x="350520" y="582328"/>
                  <a:pt x="0" y="847023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234D9562-6302-48D7-832E-6469C7940634}"/>
              </a:ext>
            </a:extLst>
          </p:cNvPr>
          <p:cNvSpPr/>
          <p:nvPr/>
        </p:nvSpPr>
        <p:spPr>
          <a:xfrm>
            <a:off x="7435516" y="3332688"/>
            <a:ext cx="4502711" cy="1581009"/>
          </a:xfrm>
          <a:custGeom>
            <a:avLst/>
            <a:gdLst>
              <a:gd name="connsiteX0" fmla="*/ 0 w 4502711"/>
              <a:gd name="connsiteY0" fmla="*/ 214221 h 1581009"/>
              <a:gd name="connsiteX1" fmla="*/ 1544855 w 4502711"/>
              <a:gd name="connsiteY1" fmla="*/ 50592 h 1581009"/>
              <a:gd name="connsiteX2" fmla="*/ 4350619 w 4502711"/>
              <a:gd name="connsiteY2" fmla="*/ 998680 h 1581009"/>
              <a:gd name="connsiteX3" fmla="*/ 3878981 w 4502711"/>
              <a:gd name="connsiteY3" fmla="*/ 1581009 h 158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2711" h="1581009">
                <a:moveTo>
                  <a:pt x="0" y="214221"/>
                </a:moveTo>
                <a:cubicBezTo>
                  <a:pt x="409876" y="67035"/>
                  <a:pt x="819752" y="-80151"/>
                  <a:pt x="1544855" y="50592"/>
                </a:cubicBezTo>
                <a:cubicBezTo>
                  <a:pt x="2269958" y="181335"/>
                  <a:pt x="3961598" y="743610"/>
                  <a:pt x="4350619" y="998680"/>
                </a:cubicBezTo>
                <a:cubicBezTo>
                  <a:pt x="4739640" y="1253750"/>
                  <a:pt x="4309310" y="1417379"/>
                  <a:pt x="3878981" y="1581009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3EA02B1-4858-4A4A-97AA-6760F7284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83" y="2350760"/>
            <a:ext cx="3566717" cy="16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1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Further improvement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D135703-5324-4E37-A015-2AA40C2EC377}"/>
              </a:ext>
            </a:extLst>
          </p:cNvPr>
          <p:cNvSpPr/>
          <p:nvPr/>
        </p:nvSpPr>
        <p:spPr>
          <a:xfrm>
            <a:off x="880712" y="1340776"/>
            <a:ext cx="11061566" cy="469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/>
              <a:t>Policy Gradient informs the direction, but how far?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altLang="ko-KR" sz="2800" b="1" dirty="0"/>
              <a:t>Step-sizing </a:t>
            </a:r>
            <a:r>
              <a:rPr lang="en-US" altLang="ko-KR" sz="2800" dirty="0"/>
              <a:t>problem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US" altLang="ko-KR" sz="28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US" altLang="ko-KR" sz="28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US" altLang="ko-KR" sz="28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US" altLang="ko-KR" sz="28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US" altLang="ko-KR" sz="28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altLang="ko-KR" sz="2800" dirty="0"/>
              <a:t>We will look at </a:t>
            </a:r>
            <a:r>
              <a:rPr lang="en-US" altLang="ko-KR" sz="2800" b="1" dirty="0"/>
              <a:t>higher-order optimization method</a:t>
            </a:r>
            <a:br>
              <a:rPr lang="en-US" altLang="ko-KR" sz="2800" dirty="0"/>
            </a:br>
            <a:r>
              <a:rPr lang="en-US" altLang="ko-KR" sz="2800" dirty="0"/>
              <a:t>(i.e., TRPO and PPO algorithms)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F7DE146-BF36-4576-9865-BCDB2B23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74" y="2091857"/>
            <a:ext cx="3397425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Taxonomy of RL methods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1026" name="Picture 2" descr="RL World. Algorithms Overview | by Abhishek Dabas | Medium">
            <a:extLst>
              <a:ext uri="{FF2B5EF4-FFF2-40B4-BE49-F238E27FC236}">
                <a16:creationId xmlns:a16="http://schemas.microsoft.com/office/drawing/2014/main" id="{6B0D9EAD-3BE9-442F-A716-95D36BA2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2" y="1258351"/>
            <a:ext cx="9491555" cy="5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93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What’s in a step-size?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D135703-5324-4E37-A015-2AA40C2EC377}"/>
              </a:ext>
            </a:extLst>
          </p:cNvPr>
          <p:cNvSpPr/>
          <p:nvPr/>
        </p:nvSpPr>
        <p:spPr>
          <a:xfrm>
            <a:off x="880712" y="1340776"/>
            <a:ext cx="11061566" cy="462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/>
              <a:t>Terrible step sizes, always an issue, but how about just not so</a:t>
            </a:r>
          </a:p>
          <a:p>
            <a:pPr>
              <a:lnSpc>
                <a:spcPct val="120000"/>
              </a:lnSpc>
            </a:pPr>
            <a:r>
              <a:rPr lang="en-US" altLang="ko-KR" sz="2800" dirty="0"/>
              <a:t>great ones?</a:t>
            </a:r>
          </a:p>
          <a:p>
            <a:pPr>
              <a:lnSpc>
                <a:spcPct val="120000"/>
              </a:lnSpc>
            </a:pPr>
            <a:endParaRPr lang="en-US" altLang="ko-KR" sz="2400" dirty="0"/>
          </a:p>
          <a:p>
            <a:pPr>
              <a:lnSpc>
                <a:spcPct val="120000"/>
              </a:lnSpc>
            </a:pPr>
            <a:r>
              <a:rPr lang="en-US" altLang="ko-KR" sz="2400" b="1" dirty="0"/>
              <a:t>Supervised learning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400" dirty="0"/>
              <a:t>Step too far </a:t>
            </a:r>
            <a:r>
              <a:rPr lang="en-US" altLang="ko-KR" sz="2400" dirty="0">
                <a:sym typeface="Wingdings" panose="05000000000000000000" pitchFamily="2" charset="2"/>
              </a:rPr>
              <a:t></a:t>
            </a:r>
            <a:r>
              <a:rPr lang="en-US" altLang="ko-KR" sz="2400" dirty="0"/>
              <a:t> a next update will correct for it</a:t>
            </a:r>
            <a:br>
              <a:rPr lang="en-US" altLang="ko-KR" sz="2400" dirty="0"/>
            </a:br>
            <a:endParaRPr lang="en-US" altLang="ko-KR" sz="2400" dirty="0"/>
          </a:p>
          <a:p>
            <a:pPr>
              <a:lnSpc>
                <a:spcPct val="120000"/>
              </a:lnSpc>
            </a:pPr>
            <a:r>
              <a:rPr lang="en-US" altLang="ko-KR" sz="2400" b="1" dirty="0"/>
              <a:t>Reinforcement learning	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400" dirty="0"/>
              <a:t>Step too far </a:t>
            </a:r>
            <a:r>
              <a:rPr lang="en-US" altLang="ko-KR" sz="2400" dirty="0">
                <a:sym typeface="Wingdings" panose="05000000000000000000" pitchFamily="2" charset="2"/>
              </a:rPr>
              <a:t></a:t>
            </a:r>
            <a:r>
              <a:rPr lang="en-US" altLang="ko-KR" sz="2400" dirty="0"/>
              <a:t> terrible policy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400" dirty="0"/>
              <a:t>Next mini-batch: collected under this terrible policy!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sz="2400" dirty="0"/>
              <a:t>Not clear how to recover short of going back and shrinking the step size</a:t>
            </a:r>
          </a:p>
        </p:txBody>
      </p:sp>
    </p:spTree>
    <p:extLst>
      <p:ext uri="{BB962C8B-B14F-4D97-AF65-F5344CB8AC3E}">
        <p14:creationId xmlns:p14="http://schemas.microsoft.com/office/powerpoint/2010/main" val="342234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Line Search and Trust Region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D135703-5324-4E37-A015-2AA40C2EC377}"/>
              </a:ext>
            </a:extLst>
          </p:cNvPr>
          <p:cNvSpPr/>
          <p:nvPr/>
        </p:nvSpPr>
        <p:spPr>
          <a:xfrm>
            <a:off x="736333" y="1329548"/>
            <a:ext cx="5904445" cy="4776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accent1"/>
                </a:solidFill>
              </a:rPr>
              <a:t>Line search method: </a:t>
            </a:r>
            <a:r>
              <a:rPr lang="en-US" altLang="ko-KR" sz="2800" dirty="0"/>
              <a:t>search along the direction of gradient </a:t>
            </a:r>
          </a:p>
          <a:p>
            <a:pPr lvl="1">
              <a:lnSpc>
                <a:spcPct val="120000"/>
              </a:lnSpc>
            </a:pPr>
            <a:r>
              <a:rPr lang="en-US" altLang="ko-KR" sz="2400" dirty="0"/>
              <a:t>- Simple, but expensive </a:t>
            </a:r>
          </a:p>
          <a:p>
            <a:pPr lvl="1">
              <a:lnSpc>
                <a:spcPct val="120000"/>
              </a:lnSpc>
            </a:pPr>
            <a:r>
              <a:rPr lang="en-US" altLang="ko-KR" sz="2400" dirty="0"/>
              <a:t>- Naïve: ignores where the first-order approximation is good/poor</a:t>
            </a:r>
          </a:p>
          <a:p>
            <a:pPr marL="800100" lvl="1" indent="-342900">
              <a:lnSpc>
                <a:spcPct val="120000"/>
              </a:lnSpc>
              <a:buFontTx/>
              <a:buChar char="-"/>
            </a:pPr>
            <a:endParaRPr lang="en-US" altLang="ko-KR" sz="2400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accent1"/>
                </a:solidFill>
              </a:rPr>
              <a:t>Trust region method: </a:t>
            </a:r>
            <a:r>
              <a:rPr lang="en-US" altLang="ko-KR" sz="2800" dirty="0"/>
              <a:t>constrain the update region</a:t>
            </a:r>
            <a:br>
              <a:rPr lang="en-US" altLang="ko-KR" sz="2800" dirty="0"/>
            </a:br>
            <a:r>
              <a:rPr lang="en-US" altLang="ko-KR" sz="2400" dirty="0"/>
              <a:t>- Approximation of objective function is trustable only in a small region</a:t>
            </a:r>
            <a:endParaRPr lang="en-US" altLang="ko-KR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9EFFF3-2904-4E3E-95A9-0CFBB9A8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895" y="1358828"/>
            <a:ext cx="4977653" cy="48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1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Trust region for Policies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D135703-5324-4E37-A015-2AA40C2EC377}"/>
                  </a:ext>
                </a:extLst>
              </p:cNvPr>
              <p:cNvSpPr/>
              <p:nvPr/>
            </p:nvSpPr>
            <p:spPr>
              <a:xfrm>
                <a:off x="880712" y="1340776"/>
                <a:ext cx="11061566" cy="3149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2800" dirty="0"/>
                  <a:t>Let 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sz="2800" dirty="0"/>
                  <a:t> be the parameters for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altLang="ko-KR" sz="2800" b="0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dirty="0"/>
                  <a:t>We can define a region by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dirty="0"/>
                  <a:t>	1. around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sz="2800" dirty="0"/>
                  <a:t> 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ko-KR" sz="2800" dirty="0"/>
                  <a:t>}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dirty="0"/>
                  <a:t>	2.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altLang="ko-KR" sz="2800" dirty="0"/>
                  <a:t>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 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ko-KR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altLang="ko-KR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ko-KR" sz="2800" dirty="0"/>
                  <a:t>}   (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ko-KR" sz="2800" dirty="0"/>
                  <a:t> is a distance measure)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sz="2800" dirty="0"/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dirty="0"/>
                  <a:t>Value function</a:t>
                </a:r>
                <a:r>
                  <a:rPr lang="en-US" altLang="ko-KR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ko-KR" sz="2800" dirty="0"/>
                  <a:t> often varies more smoothly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ko-KR" sz="28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D135703-5324-4E37-A015-2AA40C2EC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12" y="1340776"/>
                <a:ext cx="11061566" cy="3149837"/>
              </a:xfrm>
              <a:prstGeom prst="rect">
                <a:avLst/>
              </a:prstGeom>
              <a:blipFill>
                <a:blip r:embed="rId3"/>
                <a:stretch>
                  <a:fillRect l="-1102" t="-967" b="-44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그룹 7">
            <a:extLst>
              <a:ext uri="{FF2B5EF4-FFF2-40B4-BE49-F238E27FC236}">
                <a16:creationId xmlns:a16="http://schemas.microsoft.com/office/drawing/2014/main" id="{56BE2329-5334-4530-8D76-D830AF42A2EB}"/>
              </a:ext>
            </a:extLst>
          </p:cNvPr>
          <p:cNvGrpSpPr/>
          <p:nvPr/>
        </p:nvGrpSpPr>
        <p:grpSpPr>
          <a:xfrm>
            <a:off x="2790982" y="4683451"/>
            <a:ext cx="6412286" cy="1196696"/>
            <a:chOff x="3363996" y="4724739"/>
            <a:chExt cx="4851649" cy="894226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C5F95F6-388E-485A-B145-CA050F661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84"/>
            <a:stretch/>
          </p:blipFill>
          <p:spPr>
            <a:xfrm>
              <a:off x="3363996" y="4784909"/>
              <a:ext cx="4851649" cy="834056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7B93F19A-3657-41E4-9D00-5C68FB274A2F}"/>
                </a:ext>
              </a:extLst>
            </p:cNvPr>
            <p:cNvSpPr/>
            <p:nvPr/>
          </p:nvSpPr>
          <p:spPr>
            <a:xfrm>
              <a:off x="6967645" y="4724739"/>
              <a:ext cx="182052" cy="97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257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Trust region policy optimization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7D6A7A2-34B7-47D1-B1F0-62F5CFD0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39"/>
          <a:stretch/>
        </p:blipFill>
        <p:spPr>
          <a:xfrm>
            <a:off x="1399199" y="1382139"/>
            <a:ext cx="9393601" cy="1994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CFC2F174-33E6-4C24-B1DB-044F178AB5D8}"/>
                  </a:ext>
                </a:extLst>
              </p:cNvPr>
              <p:cNvSpPr/>
              <p:nvPr/>
            </p:nvSpPr>
            <p:spPr>
              <a:xfrm>
                <a:off x="8133080" y="3967943"/>
                <a:ext cx="3012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ko-K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altLang="ko-K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𝑜𝑙𝑑</m:t>
                              </m:r>
                            </m:sub>
                          </m:sSub>
                        </m:sup>
                      </m:sSup>
                      <m:r>
                        <a:rPr lang="en-US" altLang="ko-K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CFC2F174-33E6-4C24-B1DB-044F178AB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80" y="3967943"/>
                <a:ext cx="3012107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그룹 19">
            <a:extLst>
              <a:ext uri="{FF2B5EF4-FFF2-40B4-BE49-F238E27FC236}">
                <a16:creationId xmlns:a16="http://schemas.microsoft.com/office/drawing/2014/main" id="{ADD5384A-BFD3-41A4-A122-8819E8FDB09C}"/>
              </a:ext>
            </a:extLst>
          </p:cNvPr>
          <p:cNvGrpSpPr/>
          <p:nvPr/>
        </p:nvGrpSpPr>
        <p:grpSpPr>
          <a:xfrm flipV="1">
            <a:off x="8956040" y="2435501"/>
            <a:ext cx="526897" cy="1400485"/>
            <a:chOff x="9120603" y="870703"/>
            <a:chExt cx="430305" cy="511253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54243C9E-B762-4A6E-B4A0-7D8398F6C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0603" y="870703"/>
              <a:ext cx="359967" cy="5112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7A68217A-7F78-46D2-A862-1BF813A510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0941" y="870703"/>
              <a:ext cx="359967" cy="5112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B28737F0-C2C3-4B82-8FB1-6EEC086D2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00" t="23998" r="10434" b="43743"/>
          <a:stretch/>
        </p:blipFill>
        <p:spPr>
          <a:xfrm>
            <a:off x="8250689" y="4620445"/>
            <a:ext cx="2776888" cy="97029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46E63F5-142A-41A7-8FCF-F3D208DCDBB0}"/>
              </a:ext>
            </a:extLst>
          </p:cNvPr>
          <p:cNvSpPr/>
          <p:nvPr/>
        </p:nvSpPr>
        <p:spPr>
          <a:xfrm>
            <a:off x="4683879" y="4060276"/>
            <a:ext cx="3501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Relative update</a:t>
            </a:r>
            <a:r>
              <a:rPr lang="en-US" altLang="ko-KR" dirty="0"/>
              <a:t> perspective: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5D8DC3B-0C33-4AAD-8A97-3FF7E09B33A5}"/>
              </a:ext>
            </a:extLst>
          </p:cNvPr>
          <p:cNvSpPr/>
          <p:nvPr/>
        </p:nvSpPr>
        <p:spPr>
          <a:xfrm>
            <a:off x="4683879" y="4928972"/>
            <a:ext cx="356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Global objective</a:t>
            </a:r>
            <a:r>
              <a:rPr lang="en-US" altLang="ko-KR" dirty="0"/>
              <a:t> perspective: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FE51869-A3DF-47C6-B734-5DE51C629B9E}"/>
              </a:ext>
            </a:extLst>
          </p:cNvPr>
          <p:cNvCxnSpPr/>
          <p:nvPr/>
        </p:nvCxnSpPr>
        <p:spPr>
          <a:xfrm>
            <a:off x="6530741" y="4499134"/>
            <a:ext cx="0" cy="3609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B7B4991-994F-42F5-9F87-AE18B89C88A3}"/>
              </a:ext>
            </a:extLst>
          </p:cNvPr>
          <p:cNvCxnSpPr/>
          <p:nvPr/>
        </p:nvCxnSpPr>
        <p:spPr>
          <a:xfrm>
            <a:off x="6583680" y="4499134"/>
            <a:ext cx="0" cy="3609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0A9957ED-A808-4D8F-9FC0-1ACB59558486}"/>
              </a:ext>
            </a:extLst>
          </p:cNvPr>
          <p:cNvGrpSpPr/>
          <p:nvPr/>
        </p:nvGrpSpPr>
        <p:grpSpPr>
          <a:xfrm>
            <a:off x="6432676" y="4648008"/>
            <a:ext cx="256880" cy="52939"/>
            <a:chOff x="6432676" y="4648008"/>
            <a:chExt cx="256880" cy="52939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B290A6D-B95B-48AB-8B09-D49B474129EE}"/>
                </a:ext>
              </a:extLst>
            </p:cNvPr>
            <p:cNvSpPr/>
            <p:nvPr/>
          </p:nvSpPr>
          <p:spPr>
            <a:xfrm>
              <a:off x="6636617" y="4648008"/>
              <a:ext cx="52939" cy="529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9F53B896-7A06-4F18-89DC-C173AC4C8286}"/>
                </a:ext>
              </a:extLst>
            </p:cNvPr>
            <p:cNvSpPr/>
            <p:nvPr/>
          </p:nvSpPr>
          <p:spPr>
            <a:xfrm>
              <a:off x="6432676" y="4648008"/>
              <a:ext cx="52939" cy="529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8455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Trust region policy optimization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7D6A7A2-34B7-47D1-B1F0-62F5CFD0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39"/>
          <a:stretch/>
        </p:blipFill>
        <p:spPr>
          <a:xfrm>
            <a:off x="1399199" y="1382139"/>
            <a:ext cx="9393601" cy="1994107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0096AE2C-3562-46B9-A5BC-33EDAC188A90}"/>
              </a:ext>
            </a:extLst>
          </p:cNvPr>
          <p:cNvGrpSpPr/>
          <p:nvPr/>
        </p:nvGrpSpPr>
        <p:grpSpPr>
          <a:xfrm>
            <a:off x="416969" y="2387564"/>
            <a:ext cx="11509166" cy="4256703"/>
            <a:chOff x="416969" y="2387564"/>
            <a:chExt cx="11509166" cy="42567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50EA73-54D1-484D-ADA3-C69A368A96C2}"/>
                </a:ext>
              </a:extLst>
            </p:cNvPr>
            <p:cNvSpPr txBox="1"/>
            <p:nvPr/>
          </p:nvSpPr>
          <p:spPr>
            <a:xfrm>
              <a:off x="6582854" y="3127994"/>
              <a:ext cx="4058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</a:rPr>
                <a:t>Quadratic form with gaussian policy</a:t>
              </a:r>
              <a:endParaRPr lang="ko-KR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1748B-845C-41E0-B5B4-583CC85BB166}"/>
                </a:ext>
              </a:extLst>
            </p:cNvPr>
            <p:cNvSpPr txBox="1"/>
            <p:nvPr/>
          </p:nvSpPr>
          <p:spPr>
            <a:xfrm>
              <a:off x="7913370" y="2387564"/>
              <a:ext cx="4012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</a:rPr>
                <a:t>Linear approximation (with gradient)</a:t>
              </a:r>
              <a:endParaRPr lang="ko-KR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4CA03-0FCA-4E93-AF0E-826211FCF283}"/>
                </a:ext>
              </a:extLst>
            </p:cNvPr>
            <p:cNvSpPr txBox="1"/>
            <p:nvPr/>
          </p:nvSpPr>
          <p:spPr>
            <a:xfrm>
              <a:off x="416969" y="3966611"/>
              <a:ext cx="1146769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400" dirty="0"/>
                <a:t>TRPO is conceptually and computationally challenging due to the constraint in the optimization.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à"/>
              </a:pPr>
              <a:r>
                <a:rPr lang="en-US" altLang="ko-KR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Second-order constrained optimization problem (complex)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à"/>
              </a:pPr>
              <a:r>
                <a:rPr lang="en-US" altLang="ko-KR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Cannot harness good first-order optimizers like Adam, </a:t>
              </a:r>
              <a:r>
                <a:rPr lang="en-US" altLang="ko-KR" sz="24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RMSprop</a:t>
              </a:r>
              <a:endParaRPr lang="en-US" altLang="ko-KR" sz="2400" dirty="0">
                <a:solidFill>
                  <a:srgbClr val="FF0000"/>
                </a:solidFill>
                <a:sym typeface="Wingdings" panose="05000000000000000000" pitchFamily="2" charset="2"/>
              </a:endParaRPr>
            </a:p>
            <a:p>
              <a:pPr marL="342900" indent="-342900">
                <a:buFont typeface="Wingdings" panose="05000000000000000000" pitchFamily="2" charset="2"/>
                <a:buChar char="à"/>
              </a:pPr>
              <a:endParaRPr lang="ko-KR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56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39" y="268605"/>
            <a:ext cx="11464007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Proximal Policy Optimization V1: </a:t>
            </a:r>
            <a:r>
              <a:rPr lang="en-US" altLang="ko-KR" sz="2700" b="1" dirty="0"/>
              <a:t>“Dual Descent TRPO”</a:t>
            </a:r>
            <a:endParaRPr lang="en-US" altLang="ko-KR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CEAD3AB-8B84-4E13-BA0F-64DA869EC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747"/>
          <a:stretch/>
        </p:blipFill>
        <p:spPr>
          <a:xfrm>
            <a:off x="0" y="1845434"/>
            <a:ext cx="12192000" cy="377802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3D0EB92-BA20-40E6-B236-6780554D4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41" t="68213"/>
          <a:stretch/>
        </p:blipFill>
        <p:spPr>
          <a:xfrm>
            <a:off x="641320" y="4774555"/>
            <a:ext cx="5505709" cy="17856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E43AC2F-B932-40DA-A932-24CD601D6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41" t="68213"/>
          <a:stretch/>
        </p:blipFill>
        <p:spPr>
          <a:xfrm>
            <a:off x="6603539" y="4774555"/>
            <a:ext cx="5505709" cy="1785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FFD8F-CE20-4A13-AF3A-780D2C0C6E85}"/>
              </a:ext>
            </a:extLst>
          </p:cNvPr>
          <p:cNvSpPr txBox="1"/>
          <p:nvPr/>
        </p:nvSpPr>
        <p:spPr>
          <a:xfrm>
            <a:off x="1261954" y="5793910"/>
            <a:ext cx="45306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27800"/>
                </a:solidFill>
              </a:rPr>
              <a:t>Solve </a:t>
            </a:r>
            <a:r>
              <a:rPr lang="en-US" altLang="ko-KR" sz="1400" b="1" dirty="0">
                <a:solidFill>
                  <a:srgbClr val="027800"/>
                </a:solidFill>
              </a:rPr>
              <a:t>second-order constraint optimization problem</a:t>
            </a:r>
            <a:endParaRPr lang="ko-KR" altLang="en-US" sz="1400" b="1" dirty="0">
              <a:solidFill>
                <a:srgbClr val="0278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64D38-E32D-423E-9C54-3709FBC50D7A}"/>
              </a:ext>
            </a:extLst>
          </p:cNvPr>
          <p:cNvSpPr txBox="1"/>
          <p:nvPr/>
        </p:nvSpPr>
        <p:spPr>
          <a:xfrm>
            <a:off x="7240723" y="5793910"/>
            <a:ext cx="453062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27800"/>
                </a:solidFill>
              </a:rPr>
              <a:t>Conduct </a:t>
            </a:r>
            <a:r>
              <a:rPr lang="en-US" altLang="ko-KR" sz="1400" b="1" dirty="0">
                <a:solidFill>
                  <a:srgbClr val="027800"/>
                </a:solidFill>
              </a:rPr>
              <a:t>stochastic gradient descent</a:t>
            </a:r>
            <a:r>
              <a:rPr lang="en-US" altLang="ko-KR" sz="1400" dirty="0">
                <a:solidFill>
                  <a:srgbClr val="027800"/>
                </a:solidFill>
              </a:rPr>
              <a:t> for some number of epochs</a:t>
            </a:r>
          </a:p>
          <a:p>
            <a:r>
              <a:rPr lang="en-US" altLang="ko-KR" sz="1400" dirty="0">
                <a:solidFill>
                  <a:srgbClr val="027800"/>
                </a:solidFill>
              </a:rPr>
              <a:t>Do </a:t>
            </a:r>
            <a:r>
              <a:rPr lang="en-US" altLang="ko-KR" sz="1400" b="1" dirty="0">
                <a:solidFill>
                  <a:srgbClr val="027800"/>
                </a:solidFill>
              </a:rPr>
              <a:t>dual descent update </a:t>
            </a:r>
            <a:r>
              <a:rPr lang="en-US" altLang="ko-KR" sz="1400" dirty="0">
                <a:solidFill>
                  <a:srgbClr val="027800"/>
                </a:solidFill>
              </a:rPr>
              <a:t>for beta</a:t>
            </a:r>
            <a:endParaRPr lang="ko-KR" altLang="en-US" sz="1400" dirty="0">
              <a:solidFill>
                <a:srgbClr val="0278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4B7BA2-14B1-4DDB-83A1-345D0025D01A}"/>
              </a:ext>
            </a:extLst>
          </p:cNvPr>
          <p:cNvSpPr/>
          <p:nvPr/>
        </p:nvSpPr>
        <p:spPr>
          <a:xfrm>
            <a:off x="569974" y="1234538"/>
            <a:ext cx="11154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/>
              <a:t>Let’s convert a constrained optimization problem into an unconstrained optimization problem.</a:t>
            </a:r>
            <a:endParaRPr lang="ko-KR" altLang="en-US" sz="2000" dirty="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22F0AD27-1636-4F06-987F-D77198B7AEDB}"/>
              </a:ext>
            </a:extLst>
          </p:cNvPr>
          <p:cNvSpPr/>
          <p:nvPr/>
        </p:nvSpPr>
        <p:spPr>
          <a:xfrm>
            <a:off x="5731844" y="3364030"/>
            <a:ext cx="495701" cy="3320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7858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Effect of TRPO’s constraint term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7D6A7A2-34B7-47D1-B1F0-62F5CFD0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39"/>
          <a:stretch/>
        </p:blipFill>
        <p:spPr>
          <a:xfrm>
            <a:off x="1399199" y="2671924"/>
            <a:ext cx="9393601" cy="199410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8EC6B77-F175-445F-8600-AAFC6C66348F}"/>
              </a:ext>
            </a:extLst>
          </p:cNvPr>
          <p:cNvSpPr/>
          <p:nvPr/>
        </p:nvSpPr>
        <p:spPr>
          <a:xfrm>
            <a:off x="3399694" y="45400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</a:rPr>
              <a:t>What is the effect of KL divergence?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C5F43B7-51DB-4DA6-B97B-42F312D7C1D8}"/>
              </a:ext>
            </a:extLst>
          </p:cNvPr>
          <p:cNvSpPr/>
          <p:nvPr/>
        </p:nvSpPr>
        <p:spPr>
          <a:xfrm>
            <a:off x="4212033" y="3921271"/>
            <a:ext cx="3657600" cy="4840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EEB70124-F0F4-4025-A84B-4F1F961A79DE}"/>
              </a:ext>
            </a:extLst>
          </p:cNvPr>
          <p:cNvSpPr/>
          <p:nvPr/>
        </p:nvSpPr>
        <p:spPr>
          <a:xfrm>
            <a:off x="7923421" y="3710256"/>
            <a:ext cx="317115" cy="475819"/>
          </a:xfrm>
          <a:custGeom>
            <a:avLst/>
            <a:gdLst>
              <a:gd name="connsiteX0" fmla="*/ 0 w 317115"/>
              <a:gd name="connsiteY0" fmla="*/ 475819 h 475819"/>
              <a:gd name="connsiteX1" fmla="*/ 306179 w 317115"/>
              <a:gd name="connsiteY1" fmla="*/ 318591 h 475819"/>
              <a:gd name="connsiteX2" fmla="*/ 219290 w 317115"/>
              <a:gd name="connsiteY2" fmla="*/ 0 h 47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115" h="475819">
                <a:moveTo>
                  <a:pt x="0" y="475819"/>
                </a:moveTo>
                <a:cubicBezTo>
                  <a:pt x="134815" y="436856"/>
                  <a:pt x="269631" y="397894"/>
                  <a:pt x="306179" y="318591"/>
                </a:cubicBezTo>
                <a:cubicBezTo>
                  <a:pt x="342727" y="239288"/>
                  <a:pt x="281008" y="119644"/>
                  <a:pt x="21929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EE06C2C-06A0-4BE3-9509-99042377D3F4}"/>
              </a:ext>
            </a:extLst>
          </p:cNvPr>
          <p:cNvSpPr/>
          <p:nvPr/>
        </p:nvSpPr>
        <p:spPr>
          <a:xfrm>
            <a:off x="7195211" y="2773741"/>
            <a:ext cx="1419182" cy="9075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ED6F374-212A-4BC5-8256-8E1A642E41A3}"/>
              </a:ext>
            </a:extLst>
          </p:cNvPr>
          <p:cNvSpPr/>
          <p:nvPr/>
        </p:nvSpPr>
        <p:spPr>
          <a:xfrm>
            <a:off x="598826" y="1234538"/>
            <a:ext cx="1115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/>
              <a:t>The dual decent approach requires gradient decent to be performed twice, so calculations are still complicated. </a:t>
            </a:r>
            <a:r>
              <a:rPr lang="en-US" altLang="ko-KR" sz="2000" b="1" dirty="0"/>
              <a:t>Is there a simpler way to restrict the update to local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D4891FB-340F-4470-8675-2925B564B26F}"/>
              </a:ext>
            </a:extLst>
          </p:cNvPr>
          <p:cNvSpPr/>
          <p:nvPr/>
        </p:nvSpPr>
        <p:spPr>
          <a:xfrm>
            <a:off x="6567638" y="224474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ko-KR" sz="2400" dirty="0">
                <a:solidFill>
                  <a:srgbClr val="FF0000"/>
                </a:solidFill>
              </a:rPr>
              <a:t>Restrict the changes in this term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36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73295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Proximal Policy Optimization V2: </a:t>
            </a:r>
            <a:r>
              <a:rPr lang="en-US" altLang="ko-KR" sz="2200" b="1" dirty="0"/>
              <a:t>“Clipped Surrogate Loss”</a:t>
            </a:r>
            <a:endParaRPr lang="en-US" altLang="ko-KR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0E275FF-969C-4642-BA7F-DF8EF0238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593"/>
          <a:stretch/>
        </p:blipFill>
        <p:spPr>
          <a:xfrm>
            <a:off x="1399199" y="2281974"/>
            <a:ext cx="9393601" cy="10921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593716C-445B-4EDB-ABE3-D1A994B53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258"/>
          <a:stretch/>
        </p:blipFill>
        <p:spPr>
          <a:xfrm>
            <a:off x="1871975" y="3866369"/>
            <a:ext cx="8448049" cy="133505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1B6F010-F91F-46FC-B791-9EA1A25149F3}"/>
              </a:ext>
            </a:extLst>
          </p:cNvPr>
          <p:cNvSpPr/>
          <p:nvPr/>
        </p:nvSpPr>
        <p:spPr>
          <a:xfrm>
            <a:off x="5838092" y="6020656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8DDB656-5DC7-4AF6-B91F-0B6C1EC9335B}"/>
              </a:ext>
            </a:extLst>
          </p:cNvPr>
          <p:cNvSpPr/>
          <p:nvPr/>
        </p:nvSpPr>
        <p:spPr>
          <a:xfrm>
            <a:off x="9569478" y="6029331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28F9AE-1972-46FC-AF71-6400403E0C7C}"/>
              </a:ext>
            </a:extLst>
          </p:cNvPr>
          <p:cNvSpPr/>
          <p:nvPr/>
        </p:nvSpPr>
        <p:spPr>
          <a:xfrm>
            <a:off x="3808965" y="6005980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310967B-849F-4A75-8C2F-0E1F55E9337B}"/>
              </a:ext>
            </a:extLst>
          </p:cNvPr>
          <p:cNvSpPr/>
          <p:nvPr/>
        </p:nvSpPr>
        <p:spPr>
          <a:xfrm>
            <a:off x="7162111" y="2400294"/>
            <a:ext cx="1448145" cy="852336"/>
          </a:xfrm>
          <a:prstGeom prst="roundRect">
            <a:avLst>
              <a:gd name="adj" fmla="val 190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E46195C-1DE5-430F-BF63-483502947994}"/>
              </a:ext>
            </a:extLst>
          </p:cNvPr>
          <p:cNvSpPr/>
          <p:nvPr/>
        </p:nvSpPr>
        <p:spPr>
          <a:xfrm>
            <a:off x="4488559" y="3876712"/>
            <a:ext cx="1622612" cy="852336"/>
          </a:xfrm>
          <a:prstGeom prst="roundRect">
            <a:avLst>
              <a:gd name="adj" fmla="val 190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DA3E2BF4-C44E-44B4-93F2-32992BFEC0EB}"/>
              </a:ext>
            </a:extLst>
          </p:cNvPr>
          <p:cNvSpPr/>
          <p:nvPr/>
        </p:nvSpPr>
        <p:spPr>
          <a:xfrm>
            <a:off x="3765176" y="5540699"/>
            <a:ext cx="268942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CE797DC-0961-47BB-BD6D-BDEAF6788078}"/>
              </a:ext>
            </a:extLst>
          </p:cNvPr>
          <p:cNvSpPr/>
          <p:nvPr/>
        </p:nvSpPr>
        <p:spPr>
          <a:xfrm>
            <a:off x="5457436" y="5540699"/>
            <a:ext cx="268942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8BA4C2A-46B1-416A-8949-9267CC4EF1F6}"/>
              </a:ext>
            </a:extLst>
          </p:cNvPr>
          <p:cNvSpPr/>
          <p:nvPr/>
        </p:nvSpPr>
        <p:spPr>
          <a:xfrm>
            <a:off x="8850233" y="5540699"/>
            <a:ext cx="182053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E96236-2122-46DE-A38E-4F2917ADD638}"/>
              </a:ext>
            </a:extLst>
          </p:cNvPr>
          <p:cNvSpPr/>
          <p:nvPr/>
        </p:nvSpPr>
        <p:spPr>
          <a:xfrm>
            <a:off x="793292" y="1237285"/>
            <a:ext cx="1115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/>
              <a:t>Let's use the clipping technique to prevent updates from samples that cause large policy changes.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57795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73295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Proximal Policy Optimization V2: </a:t>
            </a:r>
            <a:r>
              <a:rPr lang="en-US" altLang="ko-KR" sz="2200" b="1" dirty="0"/>
              <a:t>“Clipped Surrogate Loss”</a:t>
            </a:r>
            <a:endParaRPr lang="en-US" altLang="ko-KR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0E275FF-969C-4642-BA7F-DF8EF0238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593"/>
          <a:stretch/>
        </p:blipFill>
        <p:spPr>
          <a:xfrm>
            <a:off x="1399199" y="2012466"/>
            <a:ext cx="9393601" cy="10921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593716C-445B-4EDB-ABE3-D1A994B53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258"/>
          <a:stretch/>
        </p:blipFill>
        <p:spPr>
          <a:xfrm>
            <a:off x="1871975" y="3596861"/>
            <a:ext cx="8448049" cy="133505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1B6F010-F91F-46FC-B791-9EA1A25149F3}"/>
              </a:ext>
            </a:extLst>
          </p:cNvPr>
          <p:cNvSpPr/>
          <p:nvPr/>
        </p:nvSpPr>
        <p:spPr>
          <a:xfrm>
            <a:off x="5838092" y="5751148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8DDB656-5DC7-4AF6-B91F-0B6C1EC9335B}"/>
              </a:ext>
            </a:extLst>
          </p:cNvPr>
          <p:cNvSpPr/>
          <p:nvPr/>
        </p:nvSpPr>
        <p:spPr>
          <a:xfrm>
            <a:off x="9569478" y="5759823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28F9AE-1972-46FC-AF71-6400403E0C7C}"/>
              </a:ext>
            </a:extLst>
          </p:cNvPr>
          <p:cNvSpPr/>
          <p:nvPr/>
        </p:nvSpPr>
        <p:spPr>
          <a:xfrm>
            <a:off x="3808965" y="5736472"/>
            <a:ext cx="326867" cy="22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310967B-849F-4A75-8C2F-0E1F55E9337B}"/>
              </a:ext>
            </a:extLst>
          </p:cNvPr>
          <p:cNvSpPr/>
          <p:nvPr/>
        </p:nvSpPr>
        <p:spPr>
          <a:xfrm>
            <a:off x="7162111" y="2130786"/>
            <a:ext cx="1448145" cy="852336"/>
          </a:xfrm>
          <a:prstGeom prst="roundRect">
            <a:avLst>
              <a:gd name="adj" fmla="val 190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4737ACF-B678-49F4-897A-71A645B4D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58" y="4699633"/>
            <a:ext cx="9521977" cy="2019703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DA3E2BF4-C44E-44B4-93F2-32992BFEC0EB}"/>
              </a:ext>
            </a:extLst>
          </p:cNvPr>
          <p:cNvSpPr/>
          <p:nvPr/>
        </p:nvSpPr>
        <p:spPr>
          <a:xfrm>
            <a:off x="3765176" y="5271191"/>
            <a:ext cx="268942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CE797DC-0961-47BB-BD6D-BDEAF6788078}"/>
              </a:ext>
            </a:extLst>
          </p:cNvPr>
          <p:cNvSpPr/>
          <p:nvPr/>
        </p:nvSpPr>
        <p:spPr>
          <a:xfrm>
            <a:off x="5457436" y="5271191"/>
            <a:ext cx="268942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8BA4C2A-46B1-416A-8949-9267CC4EF1F6}"/>
              </a:ext>
            </a:extLst>
          </p:cNvPr>
          <p:cNvSpPr/>
          <p:nvPr/>
        </p:nvSpPr>
        <p:spPr>
          <a:xfrm>
            <a:off x="8850233" y="5271191"/>
            <a:ext cx="182053" cy="198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7C2F1D3-4364-40BC-8462-472F7C9FFF1E}"/>
              </a:ext>
            </a:extLst>
          </p:cNvPr>
          <p:cNvSpPr/>
          <p:nvPr/>
        </p:nvSpPr>
        <p:spPr>
          <a:xfrm>
            <a:off x="793292" y="1237285"/>
            <a:ext cx="1115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/>
              <a:t>Let's use the clipping technique to prevent updates from samples that cause large policy changes.</a:t>
            </a:r>
            <a:endParaRPr lang="ko-KR" altLang="en-US" sz="20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A7B6232-74F9-4351-B07E-C240D22D5248}"/>
              </a:ext>
            </a:extLst>
          </p:cNvPr>
          <p:cNvSpPr/>
          <p:nvPr/>
        </p:nvSpPr>
        <p:spPr>
          <a:xfrm>
            <a:off x="6164959" y="2022091"/>
            <a:ext cx="4221076" cy="10921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A1980CE-F48F-4590-892D-67C288BC6744}"/>
              </a:ext>
            </a:extLst>
          </p:cNvPr>
          <p:cNvSpPr/>
          <p:nvPr/>
        </p:nvSpPr>
        <p:spPr>
          <a:xfrm>
            <a:off x="3765176" y="5313145"/>
            <a:ext cx="5566517" cy="6482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B04E50A6-7C7D-4E12-82FC-B1F24E3A1558}"/>
              </a:ext>
            </a:extLst>
          </p:cNvPr>
          <p:cNvSpPr/>
          <p:nvPr/>
        </p:nvSpPr>
        <p:spPr>
          <a:xfrm>
            <a:off x="4848371" y="5390147"/>
            <a:ext cx="609065" cy="452302"/>
          </a:xfrm>
          <a:prstGeom prst="roundRect">
            <a:avLst>
              <a:gd name="adj" fmla="val 190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C590E63-A790-477E-8E95-E1E8BFF9EE9F}"/>
              </a:ext>
            </a:extLst>
          </p:cNvPr>
          <p:cNvSpPr/>
          <p:nvPr/>
        </p:nvSpPr>
        <p:spPr>
          <a:xfrm>
            <a:off x="1805965" y="3582186"/>
            <a:ext cx="7150342" cy="1584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0EFE91-BE39-4EAC-9423-29205F785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98" y="2200839"/>
            <a:ext cx="5859610" cy="2616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461C5258-2866-4D10-9E48-0D96375C343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524901" y="3114211"/>
            <a:ext cx="2750596" cy="232406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7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0363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OpenAI-5 was trained with PPO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835248D-7918-4217-BD49-34A07205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45" y="1446503"/>
            <a:ext cx="10712708" cy="4485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08E58-327B-4476-8CDE-BBBA4484BD22}"/>
              </a:ext>
            </a:extLst>
          </p:cNvPr>
          <p:cNvSpPr txBox="1"/>
          <p:nvPr/>
        </p:nvSpPr>
        <p:spPr>
          <a:xfrm>
            <a:off x="2044847" y="6062090"/>
            <a:ext cx="836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[Gaming] continuous and discrete state &amp; action spaces / multi-agent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0792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39" y="268605"/>
            <a:ext cx="116833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From Value function method to Policy</a:t>
            </a:r>
            <a:r>
              <a:rPr lang="ko-KR" altLang="en-US" b="1" dirty="0"/>
              <a:t> </a:t>
            </a:r>
            <a:r>
              <a:rPr lang="en-US" altLang="ko-KR" b="1" dirty="0"/>
              <a:t>method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64348A43-EEAA-407E-B14F-3448163417F8}"/>
                  </a:ext>
                </a:extLst>
              </p:cNvPr>
              <p:cNvSpPr/>
              <p:nvPr/>
            </p:nvSpPr>
            <p:spPr>
              <a:xfrm>
                <a:off x="459269" y="1320456"/>
                <a:ext cx="11462629" cy="447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2800" b="1" dirty="0">
                    <a:latin typeface="Tahoma,Bold"/>
                  </a:rPr>
                  <a:t>1. Policy evaluation/iteration &amp; Value iteration</a:t>
                </a:r>
              </a:p>
              <a:p>
                <a:pPr marL="628650" lvl="1" indent="-26828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prstClr val="black"/>
                    </a:solidFill>
                  </a:rPr>
                  <a:t>Training using dynamic programming (DP)</a:t>
                </a:r>
              </a:p>
              <a:p>
                <a:pPr marL="628650" lvl="1" indent="-26828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Utilizes tabular state space representation</a:t>
                </a:r>
                <a:endParaRPr lang="en-US" altLang="ko-KR" sz="2400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b="1" dirty="0">
                    <a:latin typeface="Tahoma,Bold"/>
                    <a:sym typeface="Wingdings" panose="05000000000000000000" pitchFamily="2" charset="2"/>
                  </a:rPr>
                  <a:t>2. Deep Q 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sz="2800" b="1" dirty="0">
                    <a:latin typeface="Tahoma,Bold"/>
                    <a:sym typeface="Wingdings" panose="05000000000000000000" pitchFamily="2" charset="2"/>
                  </a:rPr>
                  <a:t> </a:t>
                </a:r>
              </a:p>
              <a:p>
                <a:pPr marL="628650" lvl="1" indent="-26828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Handles large, high-dimensional state (S) and action (A) spaces using neural network as a function approximator</a:t>
                </a:r>
              </a:p>
              <a:p>
                <a:pPr marL="628650" lvl="1" indent="-26828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Hard to consider continuous, high-dimensional action space: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ko-KR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ko-KR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altLang="ko-KR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ko-K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ko-K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ko-KR" sz="2400" dirty="0">
                  <a:solidFill>
                    <a:prstClr val="black"/>
                  </a:solidFill>
                  <a:sym typeface="Wingdings" panose="05000000000000000000" pitchFamily="2" charset="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2800" b="1" dirty="0">
                    <a:latin typeface="Tahoma,Bold"/>
                    <a:sym typeface="Wingdings" panose="05000000000000000000" pitchFamily="2" charset="2"/>
                  </a:rPr>
                  <a:t>3. Policy Optimization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800" b="1" dirty="0">
                    <a:latin typeface="Tahoma,Bold"/>
                    <a:sym typeface="Wingdings" panose="05000000000000000000" pitchFamily="2" charset="2"/>
                  </a:rPr>
                  <a:t> </a:t>
                </a:r>
                <a:r>
                  <a:rPr lang="en-US" altLang="ko-KR" sz="2800" b="1" dirty="0">
                    <a:solidFill>
                      <a:srgbClr val="C00000"/>
                    </a:solidFill>
                    <a:latin typeface="Tahoma,Bold"/>
                    <a:sym typeface="Wingdings" panose="05000000000000000000" pitchFamily="2" charset="2"/>
                  </a:rPr>
                  <a:t>– today lecture</a:t>
                </a:r>
                <a:endParaRPr lang="en-US" altLang="ko-KR" sz="2800" b="1" dirty="0">
                  <a:latin typeface="Tahoma,Bold"/>
                  <a:sym typeface="Wingdings" panose="05000000000000000000" pitchFamily="2" charset="2"/>
                </a:endParaRPr>
              </a:p>
              <a:p>
                <a:pPr marL="628650" lvl="1" indent="-26828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Focuses on directly optimizing the policy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64348A43-EEAA-407E-B14F-344816341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69" y="1320456"/>
                <a:ext cx="11462629" cy="4473084"/>
              </a:xfrm>
              <a:prstGeom prst="rect">
                <a:avLst/>
              </a:prstGeom>
              <a:blipFill>
                <a:blip r:embed="rId3"/>
                <a:stretch>
                  <a:fillRect l="-1063" t="-819" r="-1435" b="-23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8224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0363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OpenAI In-Hand Re-Orientation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6" name="20230913144842">
            <a:hlinkClick r:id="" action="ppaction://media"/>
            <a:extLst>
              <a:ext uri="{FF2B5EF4-FFF2-40B4-BE49-F238E27FC236}">
                <a16:creationId xmlns:a16="http://schemas.microsoft.com/office/drawing/2014/main" id="{5AE67636-267B-4224-ADFA-9353FE5CB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3726" y="1535089"/>
            <a:ext cx="7724546" cy="4345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2C31FE-83C6-45CF-B4F0-8D97854AAA1A}"/>
              </a:ext>
            </a:extLst>
          </p:cNvPr>
          <p:cNvSpPr txBox="1"/>
          <p:nvPr/>
        </p:nvSpPr>
        <p:spPr>
          <a:xfrm>
            <a:off x="3717438" y="6049108"/>
            <a:ext cx="504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[Robotics] continuous state and action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0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0363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Summary of This Lecture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D135703-5324-4E37-A015-2AA40C2EC377}"/>
                  </a:ext>
                </a:extLst>
              </p:cNvPr>
              <p:cNvSpPr/>
              <p:nvPr/>
            </p:nvSpPr>
            <p:spPr>
              <a:xfrm>
                <a:off x="486075" y="1290687"/>
                <a:ext cx="11473314" cy="4694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2800" b="1" dirty="0"/>
                  <a:t>Journey of PG:</a:t>
                </a:r>
                <a:endParaRPr lang="en-US" altLang="ko-KR" sz="2800" dirty="0"/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We first induced </a:t>
                </a:r>
                <a:r>
                  <a:rPr lang="en-US" altLang="ko-KR" sz="2800" u="sng" dirty="0"/>
                  <a:t>a </a:t>
                </a:r>
                <a:r>
                  <a:rPr lang="en-US" altLang="ko-KR" sz="2800" b="1" u="sng" dirty="0"/>
                  <a:t>policy gradient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sz="2800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800" b="0" i="1" u="sng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altLang="ko-KR" sz="2800" dirty="0"/>
                  <a:t> to optimize the objective function (i.e., maximizing the return)</a:t>
                </a:r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To reduce the variance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altLang="ko-KR" sz="2800" dirty="0"/>
                  <a:t>, we learned </a:t>
                </a:r>
                <a:r>
                  <a:rPr lang="en-US" altLang="ko-KR" sz="2800" b="1" u="sng" dirty="0"/>
                  <a:t>variance reduction </a:t>
                </a:r>
                <a:r>
                  <a:rPr lang="en-US" altLang="ko-KR" sz="2800" u="sng" dirty="0"/>
                  <a:t>techniques</a:t>
                </a:r>
                <a:r>
                  <a:rPr lang="en-US" altLang="ko-KR" sz="2800" dirty="0"/>
                  <a:t> (1. causality, 2. baseline subtraction)</a:t>
                </a:r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We tried to consider the </a:t>
                </a:r>
                <a:r>
                  <a:rPr lang="en-US" altLang="ko-KR" sz="2800" b="1" u="sng" dirty="0"/>
                  <a:t>step-sizing problem</a:t>
                </a:r>
                <a:r>
                  <a:rPr lang="en-US" altLang="ko-KR" sz="2800" dirty="0"/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It led to the </a:t>
                </a:r>
                <a:r>
                  <a:rPr lang="en-US" altLang="ko-KR" sz="2800" b="1" u="sng" dirty="0"/>
                  <a:t>constrained optimization problem</a:t>
                </a:r>
                <a:r>
                  <a:rPr lang="en-US" altLang="ko-KR" sz="2800" u="sng" dirty="0"/>
                  <a:t> (i.e., trust region)</a:t>
                </a:r>
                <a:r>
                  <a:rPr lang="en-US" altLang="ko-KR" sz="2800" dirty="0"/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But, we wanted to stick to the </a:t>
                </a:r>
                <a:r>
                  <a:rPr lang="en-US" altLang="ko-KR" sz="2800" b="1" u="sng" dirty="0"/>
                  <a:t>first-order optimization</a:t>
                </a:r>
                <a:r>
                  <a:rPr lang="en-US" altLang="ko-KR" sz="2800" dirty="0"/>
                  <a:t> method.</a:t>
                </a:r>
              </a:p>
              <a:p>
                <a:pPr marL="457200" indent="-45720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2800" dirty="0"/>
                  <a:t>Thus, it led to </a:t>
                </a:r>
                <a:r>
                  <a:rPr lang="en-US" altLang="ko-KR" sz="2800" b="1" u="sng" dirty="0"/>
                  <a:t>PPO v1 </a:t>
                </a:r>
                <a:r>
                  <a:rPr lang="en-US" altLang="ko-KR" sz="2800" u="sng" dirty="0"/>
                  <a:t>and </a:t>
                </a:r>
                <a:r>
                  <a:rPr lang="en-US" altLang="ko-KR" sz="2800" b="1" u="sng" dirty="0"/>
                  <a:t>PPO v2!</a:t>
                </a:r>
                <a:endParaRPr lang="en-US" altLang="ko-KR" sz="28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D135703-5324-4E37-A015-2AA40C2EC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5" y="1290687"/>
                <a:ext cx="11473314" cy="4694940"/>
              </a:xfrm>
              <a:prstGeom prst="rect">
                <a:avLst/>
              </a:prstGeom>
              <a:blipFill>
                <a:blip r:embed="rId3"/>
                <a:stretch>
                  <a:fillRect l="-1275" t="-649" r="-691" b="-32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932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110363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Reference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D135703-5324-4E37-A015-2AA40C2EC377}"/>
              </a:ext>
            </a:extLst>
          </p:cNvPr>
          <p:cNvSpPr/>
          <p:nvPr/>
        </p:nvSpPr>
        <p:spPr>
          <a:xfrm>
            <a:off x="515086" y="1289097"/>
            <a:ext cx="11061566" cy="438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Deep RL Foundations in 6 Lectures by Pieter </a:t>
            </a:r>
            <a:r>
              <a:rPr lang="en-US" altLang="ko-KR" dirty="0" err="1"/>
              <a:t>Abbeel</a:t>
            </a:r>
            <a:r>
              <a:rPr lang="en-US" altLang="ko-KR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hlinkClick r:id="rId3"/>
              </a:rPr>
              <a:t>https://www.dropbox.com/s/bodgpysmm6lu998/l4-TRPO-PPO.pdf?dl=0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altLang="ko-KR" dirty="0">
                <a:hlinkClick r:id="rId4"/>
              </a:rPr>
              <a:t>https://www.dropbox.com/s/7y82w1q70ftt2fv/l3-policy-gradient-and-advantage-estimation.pdf?dl</a:t>
            </a:r>
            <a:endParaRPr lang="en-US" altLang="ko-KR" dirty="0"/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CS 294, Berkeley lecture 4: http://rll.Berkeley.edu/deeprlcourse/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David Sliver RL course lecture 7: </a:t>
            </a:r>
            <a:br>
              <a:rPr lang="en-US" altLang="ko-KR" dirty="0"/>
            </a:br>
            <a:r>
              <a:rPr lang="en-US" altLang="ko-KR" dirty="0"/>
              <a:t>http://www0.cs.ucl.ac.uk/staff/d.silver/web/Teaching_files/pg.pdf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Baseline Subtraction from Shan-Hung Wu: </a:t>
            </a:r>
            <a:br>
              <a:rPr lang="en-US" altLang="ko-KR" dirty="0"/>
            </a:br>
            <a:r>
              <a:rPr lang="en-US" altLang="ko-KR" dirty="0"/>
              <a:t>https://www.youtube.com/watch?v=XnXRzOb0Pc8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Andrej </a:t>
            </a:r>
            <a:r>
              <a:rPr lang="en-US" altLang="ko-KR" dirty="0" err="1"/>
              <a:t>Kapathy’s</a:t>
            </a:r>
            <a:r>
              <a:rPr lang="en-US" altLang="ko-KR" dirty="0"/>
              <a:t> blog: http://karpathy.github.io/2016/05/31/rl/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Policy Gradient in python:</a:t>
            </a:r>
            <a:br>
              <a:rPr lang="en-US" altLang="ko-KR" dirty="0"/>
            </a:br>
            <a:r>
              <a:rPr lang="en-US" altLang="ko-KR" dirty="0"/>
              <a:t>https://github.com/pytorch/examples/tree/master/reinforcement_learning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altLang="ko-KR" dirty="0"/>
              <a:t>Policy gradient by </a:t>
            </a:r>
            <a:r>
              <a:rPr lang="en-US" altLang="ko-KR" dirty="0" err="1"/>
              <a:t>Jie</a:t>
            </a:r>
            <a:r>
              <a:rPr lang="en-US" altLang="ko-KR" dirty="0"/>
              <a:t>-Han Chen: </a:t>
            </a:r>
            <a:br>
              <a:rPr lang="en-US" altLang="ko-KR" dirty="0"/>
            </a:br>
            <a:r>
              <a:rPr lang="en-US" altLang="ko-KR" dirty="0"/>
              <a:t>https://www.slideshare.net/zhihua98/policy-gradient-98034864</a:t>
            </a:r>
          </a:p>
        </p:txBody>
      </p:sp>
    </p:spTree>
    <p:extLst>
      <p:ext uri="{BB962C8B-B14F-4D97-AF65-F5344CB8AC3E}">
        <p14:creationId xmlns:p14="http://schemas.microsoft.com/office/powerpoint/2010/main" val="67588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Optimization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2FE2933-F0B6-4863-8928-650CF9B6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2869"/>
            <a:ext cx="12192000" cy="48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 (PG)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C8609C3-3CAC-4486-B598-2F449C29FF32}"/>
              </a:ext>
            </a:extLst>
          </p:cNvPr>
          <p:cNvGrpSpPr/>
          <p:nvPr/>
        </p:nvGrpSpPr>
        <p:grpSpPr>
          <a:xfrm>
            <a:off x="483826" y="1503680"/>
            <a:ext cx="11224347" cy="4376467"/>
            <a:chOff x="556173" y="1538708"/>
            <a:chExt cx="11224347" cy="437646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B90BA51-A7AC-4AA6-B8DA-6DF84607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173" y="1538708"/>
              <a:ext cx="11221894" cy="4203309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118C60F-3782-4020-82D6-88EC89422940}"/>
                </a:ext>
              </a:extLst>
            </p:cNvPr>
            <p:cNvSpPr/>
            <p:nvPr/>
          </p:nvSpPr>
          <p:spPr>
            <a:xfrm>
              <a:off x="9870440" y="5259855"/>
              <a:ext cx="1910080" cy="655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25A901EC-3C4C-4810-A954-0E6DFE564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39" y="1145493"/>
            <a:ext cx="11434268" cy="4789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B5E83D-F233-4581-98E5-C068F8171843}"/>
                  </a:ext>
                </a:extLst>
              </p:cNvPr>
              <p:cNvSpPr txBox="1"/>
              <p:nvPr/>
            </p:nvSpPr>
            <p:spPr>
              <a:xfrm>
                <a:off x="2441382" y="6310223"/>
                <a:ext cx="96724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/>
                  <a:t>*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probab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listic</m:t>
                    </m:r>
                    <m:r>
                      <a:rPr lang="en-US" altLang="ko-KR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distribution</m:t>
                    </m:r>
                    <m:r>
                      <a:rPr lang="en-US" altLang="ko-KR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trajectories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under</m:t>
                    </m:r>
                    <m:r>
                      <a:rPr lang="en-US" altLang="ko-KR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altLang="ko-KR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parameterized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i="0">
                        <a:latin typeface="Cambria Math" panose="02040503050406030204" pitchFamily="18" charset="0"/>
                      </a:rPr>
                      <m:t>policy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B5E83D-F233-4581-98E5-C068F8171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382" y="6310223"/>
                <a:ext cx="9672456" cy="400110"/>
              </a:xfrm>
              <a:prstGeom prst="rect">
                <a:avLst/>
              </a:prstGeom>
              <a:blipFill>
                <a:blip r:embed="rId5"/>
                <a:stretch>
                  <a:fillRect l="-630" t="-757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47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64348A43-EEAA-407E-B14F-3448163417F8}"/>
                  </a:ext>
                </a:extLst>
              </p:cNvPr>
              <p:cNvSpPr/>
              <p:nvPr/>
            </p:nvSpPr>
            <p:spPr>
              <a:xfrm>
                <a:off x="459269" y="1320456"/>
                <a:ext cx="11462629" cy="2538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2800" b="1" dirty="0">
                    <a:latin typeface="Tahoma,Bold"/>
                  </a:rPr>
                  <a:t>How do we find the optimal parameters of NN?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sz="3200" b="1" dirty="0">
                  <a:latin typeface="Tahoma,Bold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ko-K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3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altLang="ko-KR" sz="3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ko-KR" sz="3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ko-KR" sz="3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</m:oMath>
                  </m:oMathPara>
                </a14:m>
                <a:endParaRPr lang="en-US" altLang="ko-KR" sz="2800" b="1" dirty="0">
                  <a:latin typeface="Tahoma,Bold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ko-KR" sz="2800" b="1" dirty="0">
                  <a:latin typeface="Tahoma,Bold"/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64348A43-EEAA-407E-B14F-344816341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69" y="1320456"/>
                <a:ext cx="11462629" cy="2538580"/>
              </a:xfrm>
              <a:prstGeom prst="rect">
                <a:avLst/>
              </a:prstGeom>
              <a:blipFill>
                <a:blip r:embed="rId3"/>
                <a:stretch>
                  <a:fillRect l="-1063" t="-14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그룹 8">
            <a:extLst>
              <a:ext uri="{FF2B5EF4-FFF2-40B4-BE49-F238E27FC236}">
                <a16:creationId xmlns:a16="http://schemas.microsoft.com/office/drawing/2014/main" id="{ABCC057B-69C5-47F6-ADCD-A34A22F3BBC5}"/>
              </a:ext>
            </a:extLst>
          </p:cNvPr>
          <p:cNvGrpSpPr/>
          <p:nvPr/>
        </p:nvGrpSpPr>
        <p:grpSpPr>
          <a:xfrm>
            <a:off x="459269" y="3794715"/>
            <a:ext cx="11462629" cy="2369751"/>
            <a:chOff x="459269" y="3794715"/>
            <a:chExt cx="11462629" cy="2369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직사각형 5">
                  <a:extLst>
                    <a:ext uri="{FF2B5EF4-FFF2-40B4-BE49-F238E27FC236}">
                      <a16:creationId xmlns:a16="http://schemas.microsoft.com/office/drawing/2014/main" id="{F40E3FC9-7747-42E1-B4C4-015E0D2A8FA7}"/>
                    </a:ext>
                  </a:extLst>
                </p:cNvPr>
                <p:cNvSpPr/>
                <p:nvPr/>
              </p:nvSpPr>
              <p:spPr>
                <a:xfrm>
                  <a:off x="459269" y="3794715"/>
                  <a:ext cx="11462629" cy="23697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2800" b="1" dirty="0">
                      <a:latin typeface="Tahoma,Bold"/>
                    </a:rPr>
                    <a:t>Gradient Ascent! (first-order approach)</a:t>
                  </a:r>
                </a:p>
                <a:p>
                  <a:pPr>
                    <a:lnSpc>
                      <a:spcPct val="120000"/>
                    </a:lnSpc>
                  </a:pPr>
                  <a:endParaRPr lang="en-US" altLang="ko-KR" sz="2800" b="1" dirty="0">
                    <a:latin typeface="Tahoma,Bold"/>
                  </a:endParaRPr>
                </a:p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US" altLang="ko-KR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ko-KR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)]</m:t>
                        </m:r>
                      </m:oMath>
                    </m:oMathPara>
                  </a14:m>
                  <a:endParaRPr lang="en-US" altLang="ko-KR" sz="3200" b="0" i="1" dirty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3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ko-KR" sz="3200" b="1" dirty="0">
                    <a:latin typeface="Tahoma,Bold"/>
                  </a:endParaRPr>
                </a:p>
              </p:txBody>
            </p:sp>
          </mc:Choice>
          <mc:Fallback xmlns="">
            <p:sp>
              <p:nvSpPr>
                <p:cNvPr id="6" name="직사각형 5">
                  <a:extLst>
                    <a:ext uri="{FF2B5EF4-FFF2-40B4-BE49-F238E27FC236}">
                      <a16:creationId xmlns:a16="http://schemas.microsoft.com/office/drawing/2014/main" id="{F40E3FC9-7747-42E1-B4C4-015E0D2A8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69" y="3794715"/>
                  <a:ext cx="11462629" cy="2369751"/>
                </a:xfrm>
                <a:prstGeom prst="rect">
                  <a:avLst/>
                </a:prstGeom>
                <a:blipFill>
                  <a:blip r:embed="rId4"/>
                  <a:stretch>
                    <a:fillRect l="-1063" t="-128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696C60B-A9A0-476A-AD0C-77C40B9F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3117" y="4516062"/>
              <a:ext cx="2819545" cy="14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6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A9FDA4-40AD-4F2A-BEFE-B62548008080}"/>
              </a:ext>
            </a:extLst>
          </p:cNvPr>
          <p:cNvSpPr/>
          <p:nvPr/>
        </p:nvSpPr>
        <p:spPr>
          <a:xfrm>
            <a:off x="9974580" y="5483859"/>
            <a:ext cx="1910080" cy="1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348737-F5B0-4767-987B-A7A848FA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0"/>
          <a:stretch/>
        </p:blipFill>
        <p:spPr>
          <a:xfrm>
            <a:off x="2174240" y="1145493"/>
            <a:ext cx="9324340" cy="56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C9CD0-9539-4DF5-906D-637575BB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" y="268605"/>
            <a:ext cx="8648700" cy="610235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Policy Gradient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AC7C18-A7F3-47CA-8AA4-2FEB84CE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977853"/>
            <a:ext cx="11577320" cy="686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A9FDA4-40AD-4F2A-BEFE-B62548008080}"/>
              </a:ext>
            </a:extLst>
          </p:cNvPr>
          <p:cNvSpPr/>
          <p:nvPr/>
        </p:nvSpPr>
        <p:spPr>
          <a:xfrm>
            <a:off x="9974580" y="5483859"/>
            <a:ext cx="1910080" cy="1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348737-F5B0-4767-987B-A7A848FA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0"/>
          <a:stretch/>
        </p:blipFill>
        <p:spPr>
          <a:xfrm>
            <a:off x="2174240" y="1145493"/>
            <a:ext cx="9324340" cy="56045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DC05F5E-867B-4354-9155-43A19A19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61" y="2940088"/>
            <a:ext cx="2925579" cy="12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6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1158</Words>
  <Application>Microsoft Office PowerPoint</Application>
  <PresentationFormat>와이드스크린</PresentationFormat>
  <Paragraphs>159</Paragraphs>
  <Slides>42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0" baseType="lpstr">
      <vt:lpstr>Arial,Bold</vt:lpstr>
      <vt:lpstr>Tahoma,Bold</vt:lpstr>
      <vt:lpstr>굴림</vt:lpstr>
      <vt:lpstr>맑은 고딕</vt:lpstr>
      <vt:lpstr>Arial</vt:lpstr>
      <vt:lpstr>Cambria Math</vt:lpstr>
      <vt:lpstr>Wingdings</vt:lpstr>
      <vt:lpstr>Office 테마</vt:lpstr>
      <vt:lpstr>PowerPoint 프레젠테이션</vt:lpstr>
      <vt:lpstr>Class Objectives</vt:lpstr>
      <vt:lpstr>Taxonomy of RL methods</vt:lpstr>
      <vt:lpstr>From Value function method to Policy method</vt:lpstr>
      <vt:lpstr>Policy Optimization</vt:lpstr>
      <vt:lpstr>Policy Gradient (PG)</vt:lpstr>
      <vt:lpstr>Policy Gradient</vt:lpstr>
      <vt:lpstr>Policy Gradient</vt:lpstr>
      <vt:lpstr>Policy Gradient</vt:lpstr>
      <vt:lpstr>Policy Gradient</vt:lpstr>
      <vt:lpstr>Policy Gradient</vt:lpstr>
      <vt:lpstr>Policy Gradient</vt:lpstr>
      <vt:lpstr>Policy Gradient</vt:lpstr>
      <vt:lpstr>Decompose Path into States and Actions</vt:lpstr>
      <vt:lpstr>Decompose Path into States and Actions</vt:lpstr>
      <vt:lpstr>Decompose Path into States and Actions</vt:lpstr>
      <vt:lpstr>Decompose Path into States and Actions</vt:lpstr>
      <vt:lpstr>Vanilla Policy Gradient (REINFORCE algorithm)</vt:lpstr>
      <vt:lpstr>Features of PG method</vt:lpstr>
      <vt:lpstr>Bias and Variance</vt:lpstr>
      <vt:lpstr>Variance reduction techniques</vt:lpstr>
      <vt:lpstr>Variance reduction: Causality</vt:lpstr>
      <vt:lpstr>Variance reduction: Causality</vt:lpstr>
      <vt:lpstr>Variance reduction: Baseline subtraction</vt:lpstr>
      <vt:lpstr>Variance reduction: Baseline subtraction</vt:lpstr>
      <vt:lpstr>Monte Carlo Estimation of V^π</vt:lpstr>
      <vt:lpstr>Variance reduction: Causality + baseline</vt:lpstr>
      <vt:lpstr>Action space of Policy</vt:lpstr>
      <vt:lpstr>Further improvement</vt:lpstr>
      <vt:lpstr>What’s in a step-size?</vt:lpstr>
      <vt:lpstr>Line Search and Trust Region</vt:lpstr>
      <vt:lpstr>Trust region for Policies</vt:lpstr>
      <vt:lpstr>Trust region policy optimization</vt:lpstr>
      <vt:lpstr>Trust region policy optimization</vt:lpstr>
      <vt:lpstr>Proximal Policy Optimization V1: “Dual Descent TRPO”</vt:lpstr>
      <vt:lpstr>Effect of TRPO’s constraint term</vt:lpstr>
      <vt:lpstr>Proximal Policy Optimization V2: “Clipped Surrogate Loss”</vt:lpstr>
      <vt:lpstr>Proximal Policy Optimization V2: “Clipped Surrogate Loss”</vt:lpstr>
      <vt:lpstr>OpenAI-5 was trained with PPO</vt:lpstr>
      <vt:lpstr>OpenAI In-Hand Re-Orientation</vt:lpstr>
      <vt:lpstr>Summary of This Lecture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윤민성</dc:creator>
  <cp:lastModifiedBy>민성 윤</cp:lastModifiedBy>
  <cp:revision>63</cp:revision>
  <cp:lastPrinted>2023-10-10T12:01:48Z</cp:lastPrinted>
  <dcterms:created xsi:type="dcterms:W3CDTF">2023-09-11T04:27:41Z</dcterms:created>
  <dcterms:modified xsi:type="dcterms:W3CDTF">2023-10-11T05:53:21Z</dcterms:modified>
</cp:coreProperties>
</file>