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256" r:id="rId3"/>
    <p:sldId id="287" r:id="rId4"/>
    <p:sldId id="283" r:id="rId5"/>
    <p:sldId id="299" r:id="rId6"/>
    <p:sldId id="301" r:id="rId7"/>
    <p:sldId id="300" r:id="rId8"/>
    <p:sldId id="302" r:id="rId9"/>
    <p:sldId id="303" r:id="rId10"/>
    <p:sldId id="304" r:id="rId11"/>
    <p:sldId id="308" r:id="rId12"/>
    <p:sldId id="305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</p:sldIdLst>
  <p:sldSz cx="12192000" cy="6858000"/>
  <p:notesSz cx="6799263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2" autoAdjust="0"/>
    <p:restoredTop sz="93047" autoAdjust="0"/>
  </p:normalViewPr>
  <p:slideViewPr>
    <p:cSldViewPr snapToGrid="0">
      <p:cViewPr varScale="1">
        <p:scale>
          <a:sx n="76" d="100"/>
          <a:sy n="76" d="100"/>
        </p:scale>
        <p:origin x="1094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B5399-CFAD-4877-A235-43369B4BF635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3349F-6461-401D-88A5-BC64C18F3E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6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12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3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95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6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22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04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39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32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24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644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8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21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705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44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15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58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20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54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53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3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3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3349F-6461-401D-88A5-BC64C18F3E6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9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B83EB2-2ED6-4A04-A215-BBE67730E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2397BD-F074-425C-82A8-B7E868EFF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504523-7623-447F-851E-3C09F5E0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67F5EC-2CE1-41A9-825D-BCABF2EC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19756C-B8ED-4E6D-801D-44734148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7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5555A8-F7A6-44CE-990B-24840E5C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553039-C3BC-4D50-84AC-1FB7D1C5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FB9C6C-CB17-4B4A-992B-B2D3066C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88A537-1F8A-4946-84D4-3BAE118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4FCC7C-D8E0-41F7-AA75-190AD9E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78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E99C4B-B2F8-4487-8C01-E33724B00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BA3A11-E19B-4854-B5D6-6337AC30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B788B-8298-4881-B651-4B6CB735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54161-DB43-446B-9B01-48F3D70E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29628B-5460-47FE-8A4B-9D1C8D31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16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A27BE-1EA6-4D36-A47F-5C695574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FA2936-D5B0-428D-AE43-7D770DED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41F2B1-CD60-4F78-B128-8B549EF0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D01A01-3D2F-4926-B701-9B9279B8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D11719-81D7-4558-ACE0-036C8462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6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AF598B-B24E-4657-A430-6670C4E2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FF45D3-FA2A-4A8F-AAA9-D4E48B7D8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943DF-6E48-493B-8F6F-BF6714E9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1EDEA3-0BA3-4740-87C3-E1DDC27D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BA9801-BC3D-42B0-A8AC-283FC28B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2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F65E19-4700-4B03-BB70-5E176E4F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EE8C9D-E08D-4B3F-B40A-00A0D90A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1821F3-9ED5-48C9-8959-727905B0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1FC6CF-7CB6-4CBF-918D-8282124D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8DF001-9E7C-4368-BD10-6557941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4A8963-4D8E-4347-8228-5E838186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41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D8CAFF-D7D3-4F23-9DCC-16F5F9E5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655008-ECFD-4398-A07E-5E0B544C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1D3E93-44C5-407E-8FE5-1955102C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A4231E5-3564-48ED-AE13-2EB5270FA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6BA43B-2895-4856-9386-31771FEF3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45E9DD-5058-4E24-87F2-7C6BDE84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5BA5BCC-86F4-41E1-ABAE-C747ABDD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A00F66D-C9B9-469A-850C-3EFC449A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94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5F2A57-CACD-4DDC-AD40-7BFC4AA1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B4534A-3BD7-45F4-B25A-12F6F90B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40FEE9-C419-4896-BD0D-1BA7AF7E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3AB089-CAF8-4E4E-ADC7-373266D0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3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0BB7C7B-E342-4BB7-8E7C-A82C02C0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60F893-8A5B-48B8-8054-1D67F09D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6C7EFE-C8C9-4FEC-B29D-A7965AF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1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4DEA6-4ADE-4A82-8AD7-5730A2E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C165BE-A5D9-4712-A842-FFA670D9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68B708E-869C-4391-8CD2-49020703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5393A2-EFE0-47FA-97BF-FCA63C87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67C231-B6FA-4F3E-B3CE-C26A64F1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691F54-C3E7-4CB8-8733-3951D880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73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1B020C-18D8-4F3D-AE53-769FEB7F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B751B2-4B94-469B-B751-FFF26844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85A00B-950A-4429-AF3E-5F75A856A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057D7C-8C31-457D-91E6-5EC21792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465580-E049-40C5-904C-00F83D17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3824AE-D001-4B56-8EC7-38FAA2DF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0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B8B8213-089C-47DD-81AC-F7986AF0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FCC465-DEF8-4CA3-9ADD-DA4D4211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A6F98F-EE80-47C6-A62E-3424684F4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F00F-5C20-4773-92A5-6F89B888A25D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AB10E6-4A38-431A-9E85-D8117DDB7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5C9EEC-8676-4694-88B9-C6DBB0D7F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7099-C61F-4827-A38A-94A824D2A4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dTbK3P3AY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Review for </a:t>
            </a:r>
            <a:r>
              <a:rPr lang="en-US" altLang="ko-KR" sz="3600" b="1" dirty="0" err="1">
                <a:latin typeface="맑은 고딕"/>
                <a:ea typeface="맑은 고딕"/>
              </a:rPr>
              <a:t>MinJae’s</a:t>
            </a:r>
            <a:r>
              <a:rPr lang="en-US" altLang="ko-KR" sz="3600" b="1" dirty="0">
                <a:latin typeface="맑은 고딕"/>
                <a:ea typeface="맑은 고딕"/>
              </a:rPr>
              <a:t> presentation (</a:t>
            </a:r>
            <a:r>
              <a:rPr lang="en-US" altLang="ko-KR" sz="3600" b="1" dirty="0" err="1">
                <a:latin typeface="맑은 고딕"/>
                <a:ea typeface="맑은 고딕"/>
              </a:rPr>
              <a:t>PairwiseNet</a:t>
            </a:r>
            <a:r>
              <a:rPr lang="en-US" altLang="ko-KR" sz="3600" b="1" dirty="0">
                <a:latin typeface="맑은 고딕"/>
                <a:ea typeface="맑은 고딕"/>
              </a:rPr>
              <a:t>)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552FC2-63F4-49CC-B593-FACC0719D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440" y="1653216"/>
            <a:ext cx="6730549" cy="3722446"/>
          </a:xfrm>
          <a:prstGeom prst="rect">
            <a:avLst/>
          </a:prstGeom>
        </p:spPr>
      </p:pic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B1686A40-48B8-4DD7-AD82-A7C3D6B16FA2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4494503" cy="38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/>
              <a:t>Collision distance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Minimum distance between robot and nearest obstacle</a:t>
            </a:r>
          </a:p>
          <a:p>
            <a:pPr>
              <a:lnSpc>
                <a:spcPct val="150000"/>
              </a:lnSpc>
            </a:pPr>
            <a:endParaRPr lang="en-US" altLang="ko-KR" sz="1800" b="1" dirty="0"/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Proposed a way to calculate distance between pairwise elements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Useful for non-convex objects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Generalizability (# robot, etc.)</a:t>
            </a:r>
          </a:p>
        </p:txBody>
      </p:sp>
    </p:spTree>
    <p:extLst>
      <p:ext uri="{BB962C8B-B14F-4D97-AF65-F5344CB8AC3E}">
        <p14:creationId xmlns:p14="http://schemas.microsoft.com/office/powerpoint/2010/main" val="67486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Overall Architecture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4234860"/>
            <a:ext cx="11139170" cy="157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/>
              <a:t>Non-uniform image patches ⇒ Boundaries between surfaces </a:t>
            </a:r>
            <a:r>
              <a:rPr lang="en-US" altLang="ko-KR" sz="1800" b="1" dirty="0">
                <a:solidFill>
                  <a:schemeClr val="bg1">
                    <a:lumMod val="50000"/>
                  </a:schemeClr>
                </a:solidFill>
              </a:rPr>
              <a:t>(use Sobel edge detection)</a:t>
            </a:r>
          </a:p>
          <a:p>
            <a:pPr>
              <a:lnSpc>
                <a:spcPct val="150000"/>
              </a:lnSpc>
            </a:pPr>
            <a:r>
              <a:rPr lang="en-US" altLang="ko-KR" sz="1800" b="1" i="1" u="sng" dirty="0">
                <a:solidFill>
                  <a:srgbClr val="0070C0"/>
                </a:solidFill>
              </a:rPr>
              <a:t>Supervised Learning</a:t>
            </a:r>
            <a:r>
              <a:rPr lang="en-US" altLang="ko-KR" sz="1800" b="1" dirty="0"/>
              <a:t> </a:t>
            </a:r>
            <a:r>
              <a:rPr lang="en-US" altLang="ko-KR" sz="1800" b="1" dirty="0">
                <a:solidFill>
                  <a:schemeClr val="bg1">
                    <a:lumMod val="50000"/>
                  </a:schemeClr>
                </a:solidFill>
              </a:rPr>
              <a:t>(Label: IMU PCA variances, Odometry error)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Cost map comes out the same size as the input RGB image</a:t>
            </a:r>
            <a:endParaRPr lang="en-US" altLang="ko-KR" sz="16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884833E-50B4-41FF-A641-01C5FDF4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80" y="1230027"/>
            <a:ext cx="11411039" cy="274506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8246D3F-2C65-4324-A224-2EA3922B2FAB}"/>
              </a:ext>
            </a:extLst>
          </p:cNvPr>
          <p:cNvSpPr/>
          <p:nvPr/>
        </p:nvSpPr>
        <p:spPr>
          <a:xfrm>
            <a:off x="2859932" y="1599719"/>
            <a:ext cx="1498059" cy="152285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1AC2176-0FCB-499D-8584-1ED95818D4BF}"/>
              </a:ext>
            </a:extLst>
          </p:cNvPr>
          <p:cNvCxnSpPr>
            <a:stCxn id="3" idx="1"/>
          </p:cNvCxnSpPr>
          <p:nvPr/>
        </p:nvCxnSpPr>
        <p:spPr>
          <a:xfrm flipH="1">
            <a:off x="1381328" y="2361149"/>
            <a:ext cx="1478604" cy="16139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6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Training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17A9AE-C0DA-4C6C-9383-1C31E6AE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918" y="1265670"/>
            <a:ext cx="7090163" cy="2891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9A7EEC31-26F8-4C0C-AE60-3642B52EC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880" y="4214362"/>
                <a:ext cx="11139170" cy="180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Output</a:t>
                </a:r>
                <a:r>
                  <a:rPr lang="en-US" altLang="ko-KR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0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𝑷𝑪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0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𝑷𝑪</m:t>
                                </m:r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𝒆𝒓𝒓𝒐𝒓</m:t>
                                </m:r>
                              </m:sub>
                            </m:sSub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ko-KR" sz="2000" b="1" i="1" smtClean="0">
                                    <a:latin typeface="Cambria Math" panose="02040503050406030204" pitchFamily="18" charset="0"/>
                                  </a:rPr>
                                  <m:t>𝒆𝒓𝒓𝒐𝒓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altLang="ko-KR" sz="1800" b="1" dirty="0"/>
                  <a:t>  </a:t>
                </a:r>
                <a:r>
                  <a:rPr lang="en-US" altLang="ko-KR" sz="1800" b="1" dirty="0">
                    <a:solidFill>
                      <a:schemeClr val="bg1">
                        <a:lumMod val="50000"/>
                      </a:schemeClr>
                    </a:solidFill>
                  </a:rPr>
                  <a:t>(4 x 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Large image patches </a:t>
                </a:r>
                <a:r>
                  <a:rPr lang="en-US" altLang="ko-KR" sz="1800" b="1" dirty="0">
                    <a:solidFill>
                      <a:schemeClr val="bg1">
                        <a:lumMod val="50000"/>
                      </a:schemeClr>
                    </a:solidFill>
                  </a:rPr>
                  <a:t>(2n x 2n, 4n x 4n, etc.) </a:t>
                </a:r>
                <a:r>
                  <a:rPr lang="en-US" altLang="ko-KR" sz="1800" b="1" dirty="0"/>
                  <a:t>⇒ resize to n x 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Linear &amp; Angular velocities for the past n/2 instances</a:t>
                </a:r>
              </a:p>
            </p:txBody>
          </p:sp>
        </mc:Choice>
        <mc:Fallback xmlns="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9A7EEC31-26F8-4C0C-AE60-3642B52EC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4214362"/>
                <a:ext cx="11139170" cy="1806886"/>
              </a:xfrm>
              <a:prstGeom prst="rect">
                <a:avLst/>
              </a:prstGeom>
              <a:blipFill>
                <a:blip r:embed="rId6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9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Cost Calculation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E8B68230-A526-4D68-885E-51018EB587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880" y="1568180"/>
                <a:ext cx="11139170" cy="4246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Network output</a:t>
                </a:r>
                <a:r>
                  <a:rPr lang="en-US" altLang="ko-KR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𝑷𝑪</m:t>
                                </m:r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𝑷𝑪</m:t>
                                </m:r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𝒆𝒓𝒓𝒐𝒓</m:t>
                                </m:r>
                              </m:sub>
                            </m:s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1" i="1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2000" b="1" i="1">
                                    <a:latin typeface="Cambria Math" panose="02040503050406030204" pitchFamily="18" charset="0"/>
                                  </a:rPr>
                                  <m:t>𝒆𝒓𝒓𝒐𝒓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altLang="ko-KR" sz="1800" b="1" dirty="0"/>
              </a:p>
              <a:p>
                <a:pPr>
                  <a:lnSpc>
                    <a:spcPct val="150000"/>
                  </a:lnSpc>
                </a:pPr>
                <a:endParaRPr lang="en-US" altLang="ko-KR" sz="18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>
                    <a:solidFill>
                      <a:schemeClr val="tx1"/>
                    </a:solidFill>
                  </a:rPr>
                  <a:t>Navigability Cost </a:t>
                </a:r>
                <a14:m>
                  <m:oMath xmlns:m="http://schemas.openxmlformats.org/officeDocument/2006/math"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ko-KR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ko-KR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ko-KR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altLang="ko-KR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acc>
                          <m:accPr>
                            <m:chr m:val="̃"/>
                            <m:ctrlPr>
                              <a:rPr lang="en-US" altLang="ko-KR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acc>
                      </m:e>
                    </m:rad>
                  </m:oMath>
                </a14:m>
                <a:endParaRPr lang="en-US" altLang="ko-KR" sz="1800" b="1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b="1" dirty="0"/>
                  <a:t>Compute for each patch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altLang="ko-KR" sz="16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W is a diagonal matrix with positive weights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b="1" dirty="0"/>
                  <a:t>Weight for each element of the network output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800" b="1" dirty="0"/>
              </a:p>
            </p:txBody>
          </p:sp>
        </mc:Choice>
        <mc:Fallback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E8B68230-A526-4D68-885E-51018EB5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568180"/>
                <a:ext cx="11139170" cy="4246233"/>
              </a:xfrm>
              <a:prstGeom prst="rect">
                <a:avLst/>
              </a:prstGeom>
              <a:blipFill>
                <a:blip r:embed="rId5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EDF4F1A0-8983-4939-A073-C7FED94DF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960" y="1696555"/>
            <a:ext cx="5224329" cy="30331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D67ADA-752B-4049-813B-B84F945C152A}"/>
              </a:ext>
            </a:extLst>
          </p:cNvPr>
          <p:cNvSpPr txBox="1"/>
          <p:nvPr/>
        </p:nvSpPr>
        <p:spPr>
          <a:xfrm>
            <a:off x="8120228" y="4784799"/>
            <a:ext cx="214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2060"/>
                </a:solidFill>
              </a:rPr>
              <a:t>High Cost</a:t>
            </a:r>
          </a:p>
          <a:p>
            <a:pPr algn="ctr"/>
            <a:r>
              <a:rPr lang="en-US" altLang="ko-KR" sz="1600" b="1" dirty="0">
                <a:solidFill>
                  <a:srgbClr val="92D050"/>
                </a:solidFill>
              </a:rPr>
              <a:t>Low Cost</a:t>
            </a:r>
            <a:endParaRPr lang="ko-KR" altLang="en-US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Navigation Algorithm (DWA based)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E8B68230-A526-4D68-885E-51018EB587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880" y="1568180"/>
                <a:ext cx="11139170" cy="4246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Dynamically feasible </a:t>
                </a:r>
                <a14:m>
                  <m:oMath xmlns:m="http://schemas.openxmlformats.org/officeDocument/2006/math">
                    <m:r>
                      <a:rPr lang="en-US" altLang="ko-KR" sz="1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ko-KR" sz="18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ko-KR" sz="18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1800" b="1" dirty="0"/>
                  <a:t>space ⇒ </a:t>
                </a:r>
                <a14:m>
                  <m:oMath xmlns:m="http://schemas.openxmlformats.org/officeDocument/2006/math">
                    <m:r>
                      <a:rPr lang="en-US" altLang="ko-KR" sz="18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US" altLang="ko-KR" sz="1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Optimization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𝐦𝐚𝐱𝐢𝐦𝐢𝐳𝐞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𝒐𝒃𝒋𝒆𝒄𝒕𝒊𝒗𝒆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𝒇𝒖𝒏𝒄𝒕𝒊𝒐𝒏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𝒉𝒆𝒂𝒅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𝒅𝒊𝒔𝒕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𝒗𝒆𝒍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𝒔𝒖𝒓</m:t>
                    </m:r>
                  </m:oMath>
                </a14:m>
                <a:endParaRPr lang="en-US" altLang="ko-KR" sz="1600" b="1" i="1" dirty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𝒉𝒆𝒂𝒅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𝒑𝒓𝒐𝒈𝒓𝒆𝒔𝒔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𝒕𝒐𝒘𝒂𝒓𝒅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𝒓𝒐𝒃𝒐</m:t>
                    </m:r>
                    <m:sSup>
                      <m:sSupPr>
                        <m:ctrlPr>
                          <a:rPr lang="en-US" altLang="ko-K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altLang="ko-KR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𝒈𝒐𝒂𝒍</m:t>
                    </m:r>
                  </m:oMath>
                </a14:m>
                <a:endParaRPr lang="en-US" altLang="ko-K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𝒅𝒊𝒔𝒕𝒂𝒏𝒄𝒆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𝒄𝒍𝒐𝒔𝒆𝒔𝒕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𝒐𝒃𝒔𝒕𝒂𝒄𝒍𝒆</m:t>
                    </m:r>
                  </m:oMath>
                </a14:m>
                <a:endParaRPr lang="en-US" altLang="ko-K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𝒗𝒆𝒍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𝒇𝒐𝒓𝒘𝒂𝒓𝒅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𝒗𝒆𝒍𝒐𝒄𝒊𝒕𝒚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𝒆𝒏𝒄𝒐𝒖𝒓𝒂𝒈𝒆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𝒉𝒊𝒈𝒉𝒆𝒓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𝒗𝒆𝒍𝒐𝒄𝒊𝒕𝒊𝒆𝒔</m:t>
                    </m:r>
                  </m:oMath>
                </a14:m>
                <a:endParaRPr lang="en-US" altLang="ko-K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𝒔𝒖𝒓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ko-K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𝒏𝒂𝒗𝒊𝒈𝒂𝒃𝒊𝒍𝒊𝒕𝒚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𝒄𝒐𝒔𝒕</m:t>
                    </m:r>
                  </m:oMath>
                </a14:m>
                <a:endParaRPr lang="en-US" altLang="ko-KR" sz="16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endParaRPr lang="en-US" altLang="ko-KR" sz="14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endParaRPr lang="en-US" altLang="ko-KR" sz="14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600" b="1" i="1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400" b="1" dirty="0"/>
              </a:p>
              <a:p>
                <a:pPr>
                  <a:lnSpc>
                    <a:spcPct val="150000"/>
                  </a:lnSpc>
                </a:pPr>
                <a:endParaRPr lang="en-US" altLang="ko-KR" sz="1800" b="1" dirty="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E8B68230-A526-4D68-885E-51018EB5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568180"/>
                <a:ext cx="11139170" cy="4246233"/>
              </a:xfrm>
              <a:prstGeom prst="rect">
                <a:avLst/>
              </a:prstGeom>
              <a:blipFill>
                <a:blip r:embed="rId5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obot Icon Element Of Intelligence Icon For Mobile Concept And Web Apps  Thin Line Robot Icon Can Be Used For Web And Mobile Stock Illustration -  Download Image Now - iStock">
            <a:extLst>
              <a:ext uri="{FF2B5EF4-FFF2-40B4-BE49-F238E27FC236}">
                <a16:creationId xmlns:a16="http://schemas.microsoft.com/office/drawing/2014/main" id="{4579E86C-4743-4ED7-8A44-806399E21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18454" r="20345" b="19456"/>
          <a:stretch/>
        </p:blipFill>
        <p:spPr bwMode="auto">
          <a:xfrm>
            <a:off x="5244830" y="4828852"/>
            <a:ext cx="1416141" cy="15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75704059-CA6E-42FF-A648-BAA74999916A}"/>
              </a:ext>
            </a:extLst>
          </p:cNvPr>
          <p:cNvSpPr/>
          <p:nvPr/>
        </p:nvSpPr>
        <p:spPr>
          <a:xfrm rot="16200000">
            <a:off x="6357485" y="4895989"/>
            <a:ext cx="1310326" cy="914400"/>
          </a:xfrm>
          <a:prstGeom prst="parallelogram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AC1AD-4EB3-428B-B224-B48B2090F908}"/>
              </a:ext>
            </a:extLst>
          </p:cNvPr>
          <p:cNvSpPr txBox="1"/>
          <p:nvPr/>
        </p:nvSpPr>
        <p:spPr>
          <a:xfrm>
            <a:off x="8529398" y="4723762"/>
            <a:ext cx="227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Trajectory candidate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5E278C1B-8ABC-4AB5-B446-44B6F4BCA1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75128" y="5288066"/>
            <a:ext cx="759350" cy="358350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68FB4C43-2334-4915-9656-638567454AC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89536" y="4968491"/>
            <a:ext cx="1128173" cy="951550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0B2B37-6785-4A3F-92A8-45E809354B52}"/>
              </a:ext>
            </a:extLst>
          </p:cNvPr>
          <p:cNvSpPr txBox="1"/>
          <p:nvPr/>
        </p:nvSpPr>
        <p:spPr>
          <a:xfrm>
            <a:off x="6870719" y="4471465"/>
            <a:ext cx="148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Image Plane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89CE155-27DE-48DB-A7EB-4434A4492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10" y="4990439"/>
            <a:ext cx="4329133" cy="823974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58F8350C-42C1-4B19-81EA-9E96BEA140E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4954843" y="5402426"/>
            <a:ext cx="1928342" cy="259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/>
                <a:ea typeface="맑은 고딕"/>
                <a:cs typeface="Calibri"/>
              </a:rPr>
              <a:t>Results</a:t>
            </a:r>
            <a:endParaRPr lang="ko-KR" altLang="en-US" sz="66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14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50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Results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11139170" cy="4338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/>
              <a:t>Evaluation Metric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Success Rate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Normalized Trajectory length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Vibration Cost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Mean Velocity</a:t>
            </a:r>
          </a:p>
          <a:p>
            <a:pPr lvl="1"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Inference Time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Non-uniform image patches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Baseline: </a:t>
            </a:r>
            <a:r>
              <a:rPr lang="en-US" altLang="ko-KR" sz="1600" b="1" dirty="0" err="1"/>
              <a:t>OCRNet</a:t>
            </a:r>
            <a:r>
              <a:rPr lang="en-US" altLang="ko-KR" sz="1600" b="1" dirty="0"/>
              <a:t> (uniform sampling)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Reduces inference time by </a:t>
            </a:r>
            <a:r>
              <a:rPr lang="en-US" altLang="ko-KR" sz="1600" b="1" i="1" u="sng" dirty="0">
                <a:solidFill>
                  <a:srgbClr val="0070C0"/>
                </a:solidFill>
              </a:rPr>
              <a:t>47.27%</a:t>
            </a:r>
          </a:p>
          <a:p>
            <a:pPr lvl="1">
              <a:lnSpc>
                <a:spcPct val="150000"/>
              </a:lnSpc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928B98-00A4-42F2-889F-BE1F175CD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034" y="1387811"/>
            <a:ext cx="7097183" cy="361829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F2FCAEB-B532-4FAC-82F9-5DF47B28C67A}"/>
              </a:ext>
            </a:extLst>
          </p:cNvPr>
          <p:cNvSpPr/>
          <p:nvPr/>
        </p:nvSpPr>
        <p:spPr>
          <a:xfrm>
            <a:off x="6760464" y="2300968"/>
            <a:ext cx="4779264" cy="140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9740B12-F634-40F9-AE11-AC73EF28D17F}"/>
              </a:ext>
            </a:extLst>
          </p:cNvPr>
          <p:cNvSpPr/>
          <p:nvPr/>
        </p:nvSpPr>
        <p:spPr>
          <a:xfrm>
            <a:off x="6760464" y="3126090"/>
            <a:ext cx="4867656" cy="140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AA267A7-9621-430C-BC22-D12F8FA570E5}"/>
              </a:ext>
            </a:extLst>
          </p:cNvPr>
          <p:cNvSpPr/>
          <p:nvPr/>
        </p:nvSpPr>
        <p:spPr>
          <a:xfrm>
            <a:off x="6759297" y="3961126"/>
            <a:ext cx="4867656" cy="140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2920834-D4E9-4970-B267-765652565BAF}"/>
              </a:ext>
            </a:extLst>
          </p:cNvPr>
          <p:cNvSpPr/>
          <p:nvPr/>
        </p:nvSpPr>
        <p:spPr>
          <a:xfrm>
            <a:off x="6759297" y="4814450"/>
            <a:ext cx="4867656" cy="140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8F853-51E5-43A9-A8E4-3617165C07A7}"/>
              </a:ext>
            </a:extLst>
          </p:cNvPr>
          <p:cNvSpPr txBox="1"/>
          <p:nvPr/>
        </p:nvSpPr>
        <p:spPr>
          <a:xfrm>
            <a:off x="8830397" y="1070645"/>
            <a:ext cx="189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Scenario num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Results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441408-798B-4235-B711-40669D293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7960"/>
            <a:ext cx="12192000" cy="2776396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7EB8FEF-CA2C-4E8B-9EC5-FA36C7B4D694}"/>
              </a:ext>
            </a:extLst>
          </p:cNvPr>
          <p:cNvCxnSpPr/>
          <p:nvPr/>
        </p:nvCxnSpPr>
        <p:spPr>
          <a:xfrm>
            <a:off x="2237362" y="2383277"/>
            <a:ext cx="291829" cy="1821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C1CA2C-E8AC-415B-8F23-202C29056385}"/>
              </a:ext>
            </a:extLst>
          </p:cNvPr>
          <p:cNvSpPr txBox="1"/>
          <p:nvPr/>
        </p:nvSpPr>
        <p:spPr>
          <a:xfrm>
            <a:off x="1456295" y="4279993"/>
            <a:ext cx="214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92D050"/>
                </a:solidFill>
              </a:rPr>
              <a:t>High speed</a:t>
            </a:r>
          </a:p>
          <a:p>
            <a:pPr algn="ctr"/>
            <a:r>
              <a:rPr lang="en-US" altLang="ko-KR" b="1" dirty="0">
                <a:solidFill>
                  <a:srgbClr val="FFC000"/>
                </a:solidFill>
              </a:rPr>
              <a:t>Medium speed</a:t>
            </a: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Low speed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3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Results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온라인 미디어 2" title="TerraPN: Unstructured Terrain Navigation Through Online Self-Supervised Learning">
            <a:hlinkClick r:id="" action="ppaction://media"/>
            <a:extLst>
              <a:ext uri="{FF2B5EF4-FFF2-40B4-BE49-F238E27FC236}">
                <a16:creationId xmlns:a16="http://schemas.microsoft.com/office/drawing/2014/main" id="{7EAFB755-EBD5-49D0-95AD-84A5AC16C9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28217" y="1294125"/>
            <a:ext cx="8135566" cy="45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+mj-ea"/>
                <a:cs typeface="Calibri" panose="020F0502020204030204" pitchFamily="34" charset="0"/>
              </a:rPr>
              <a:t>Conclusion</a:t>
            </a:r>
            <a:endParaRPr lang="ko-KR" altLang="en-US" sz="32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90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Conclusion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1"/>
            <a:ext cx="11139170" cy="438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/>
              <a:t>Novel approach that uses self-supervised learning to identify the surface characteristics in complex outdoor environment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RGB images and robot’s velocity ⇒ IMU variations and odometry errors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Novel navigation algorithm that accounts for the surface cost</a:t>
            </a:r>
          </a:p>
          <a:p>
            <a:pPr>
              <a:lnSpc>
                <a:spcPct val="150000"/>
              </a:lnSpc>
            </a:pPr>
            <a:endParaRPr lang="en-US" altLang="ko-KR" sz="1800" b="1" dirty="0"/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Limitations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Cannot be applied on completely non-traversable surfaces (no training data)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Cannot distinguish elevation changes in the same or similar surfaces (unavailability of depth)</a:t>
            </a:r>
            <a:endParaRPr lang="en-US" altLang="ko-K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3">
              <a:lnSpc>
                <a:spcPct val="150000"/>
              </a:lnSpc>
            </a:pPr>
            <a:endParaRPr lang="en-US" altLang="ko-K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sz="1600" b="1" i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272072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1400782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err="1"/>
              <a:t>TerraPN</a:t>
            </a:r>
            <a:r>
              <a:rPr lang="en-US" altLang="ko-KR" sz="3200" b="1" dirty="0"/>
              <a:t>: Unstructured Terrain Navigation using Online Self-Supervised Learning (IROS 2022)</a:t>
            </a:r>
            <a:endParaRPr lang="ko-KR" altLang="en-US" sz="66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BE8FEAC-F1C0-4378-8AB7-2FAFE29E8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08007"/>
            <a:ext cx="10515600" cy="23782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err="1">
                <a:latin typeface="+mj-ea"/>
                <a:ea typeface="+mj-ea"/>
                <a:cs typeface="Calibri" panose="020F0502020204030204" pitchFamily="34" charset="0"/>
              </a:rPr>
              <a:t>Taegeun</a:t>
            </a:r>
            <a:r>
              <a:rPr lang="en-US" altLang="ko-KR" sz="2800" b="1" dirty="0">
                <a:latin typeface="+mj-ea"/>
                <a:ea typeface="+mj-ea"/>
                <a:cs typeface="Calibri" panose="020F0502020204030204" pitchFamily="34" charset="0"/>
              </a:rPr>
              <a:t> Yang</a:t>
            </a:r>
          </a:p>
          <a:p>
            <a:r>
              <a:rPr lang="en-US" altLang="ko-KR" sz="2000" dirty="0">
                <a:latin typeface="맑은 고딕"/>
                <a:ea typeface="맑은 고딕"/>
                <a:cs typeface="Calibri"/>
              </a:rPr>
              <a:t>2023. 10. 30.</a:t>
            </a: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2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838200" y="3071759"/>
            <a:ext cx="10515600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838200" y="1454622"/>
            <a:ext cx="10515600" cy="498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67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+mj-ea"/>
                <a:cs typeface="Calibri" panose="020F0502020204030204" pitchFamily="34" charset="0"/>
              </a:rPr>
              <a:t>Questions</a:t>
            </a:r>
            <a:endParaRPr lang="ko-KR" altLang="en-US" sz="32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20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18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+mj-ea"/>
                <a:cs typeface="Calibri" panose="020F0502020204030204" pitchFamily="34" charset="0"/>
              </a:rPr>
              <a:t>Quiz</a:t>
            </a:r>
            <a:endParaRPr lang="ko-KR" altLang="en-US" sz="32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21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7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Quiz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1"/>
            <a:ext cx="11139170" cy="438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/>
              <a:t>Q1. Which of the following is not a "surface characteristic" as defined in the paper?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1. Texture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2. Color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3. Bumpiness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en-US" altLang="ko-KR" sz="1400" b="1" dirty="0"/>
              <a:t>Deformability</a:t>
            </a:r>
          </a:p>
          <a:p>
            <a:pPr>
              <a:lnSpc>
                <a:spcPct val="150000"/>
              </a:lnSpc>
            </a:pPr>
            <a:endParaRPr lang="en-US" altLang="ko-KR" sz="1800" b="1" i="1" dirty="0"/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Q2. Which learning technique was utilized in this paper?</a:t>
            </a:r>
          </a:p>
          <a:p>
            <a:pPr lvl="1">
              <a:lnSpc>
                <a:spcPct val="150000"/>
              </a:lnSpc>
            </a:pPr>
            <a:endParaRPr lang="en-US" altLang="ko-KR" sz="1600" b="1" i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sz="1400" b="1" dirty="0"/>
          </a:p>
          <a:p>
            <a:pPr>
              <a:lnSpc>
                <a:spcPct val="150000"/>
              </a:lnSpc>
            </a:pP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7659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/>
                <a:ea typeface="맑은 고딕"/>
                <a:cs typeface="Calibri"/>
              </a:rPr>
              <a:t>Introduction</a:t>
            </a:r>
            <a:endParaRPr lang="ko-KR" altLang="en-US" sz="66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30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Problem of Off-Road Navigation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9616440" cy="38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/>
              <a:t>Off-Road environment ⇒ different </a:t>
            </a:r>
            <a:r>
              <a:rPr lang="en-US" altLang="ko-KR" sz="2000" b="1" i="1" u="sng" dirty="0">
                <a:solidFill>
                  <a:srgbClr val="0070C0"/>
                </a:solidFill>
              </a:rPr>
              <a:t>surface characteristics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Surface’s texture </a:t>
            </a:r>
            <a:r>
              <a:rPr lang="en-US" altLang="ko-KR" sz="1600" dirty="0"/>
              <a:t>(traction)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Bumpiness</a:t>
            </a:r>
            <a:r>
              <a:rPr lang="en-US" altLang="ko-KR" sz="1600" dirty="0"/>
              <a:t> (vibration)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/>
              <a:t>Deformability</a:t>
            </a:r>
            <a:r>
              <a:rPr lang="en-US" altLang="ko-KR" sz="1600" dirty="0"/>
              <a:t> (slip &amp; stuck)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200" b="1" dirty="0"/>
          </a:p>
          <a:p>
            <a:pPr>
              <a:lnSpc>
                <a:spcPct val="100000"/>
              </a:lnSpc>
            </a:pPr>
            <a:r>
              <a:rPr lang="en-US" altLang="ko-KR" sz="2200" b="1" dirty="0"/>
              <a:t>It affects the robot’s navigation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b="1" dirty="0"/>
              <a:t>⇒ need to consider these features for planning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BE52CFB-CB9E-4B25-A014-1B8451F71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60" y="2347702"/>
            <a:ext cx="4555606" cy="29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How to address the problem? (Related works)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11139170" cy="459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/>
              <a:t>Need to know the environment in advance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Utilize </a:t>
            </a:r>
            <a:r>
              <a:rPr lang="en-US" altLang="ko-KR" sz="1800" b="1" i="1" u="sng" dirty="0">
                <a:solidFill>
                  <a:srgbClr val="0070C0"/>
                </a:solidFill>
              </a:rPr>
              <a:t>vision information </a:t>
            </a:r>
            <a:r>
              <a:rPr lang="en-US" altLang="ko-KR" sz="1800" b="1" dirty="0">
                <a:solidFill>
                  <a:schemeClr val="bg1">
                    <a:lumMod val="50000"/>
                  </a:schemeClr>
                </a:solidFill>
              </a:rPr>
              <a:t>(e.g. RGB Camera)</a:t>
            </a:r>
          </a:p>
          <a:p>
            <a:pPr lvl="1">
              <a:lnSpc>
                <a:spcPct val="150000"/>
              </a:lnSpc>
            </a:pPr>
            <a:endParaRPr lang="en-US" altLang="ko-KR" sz="2200" b="1" dirty="0"/>
          </a:p>
          <a:p>
            <a:pPr>
              <a:lnSpc>
                <a:spcPct val="150000"/>
              </a:lnSpc>
            </a:pPr>
            <a:r>
              <a:rPr lang="en-US" altLang="ko-KR" sz="2200" b="1" dirty="0"/>
              <a:t>Early studies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Terrain classification using large image datasets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Pre-defined </a:t>
            </a:r>
            <a:r>
              <a:rPr lang="en-US" altLang="ko-KR" sz="1800" b="1" dirty="0" err="1"/>
              <a:t>traversability</a:t>
            </a:r>
            <a:r>
              <a:rPr lang="en-US" altLang="ko-KR" sz="1800" b="1" dirty="0"/>
              <a:t> </a:t>
            </a:r>
            <a:r>
              <a:rPr lang="en-US" altLang="ko-KR" sz="1800" b="1" dirty="0">
                <a:solidFill>
                  <a:schemeClr val="bg1">
                    <a:lumMod val="50000"/>
                  </a:schemeClr>
                </a:solidFill>
              </a:rPr>
              <a:t>(e.g. water ⇒ </a:t>
            </a:r>
            <a:r>
              <a:rPr lang="en-US" altLang="ko-KR" sz="1800" b="1" dirty="0" err="1">
                <a:solidFill>
                  <a:schemeClr val="bg1">
                    <a:lumMod val="50000"/>
                  </a:schemeClr>
                </a:solidFill>
              </a:rPr>
              <a:t>untraversable</a:t>
            </a:r>
            <a:r>
              <a:rPr lang="en-US" altLang="ko-KR" sz="18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ko-KR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b="1" dirty="0"/>
              <a:t>⇒ However, do not account for robot’s properties and might misclassify</a:t>
            </a:r>
          </a:p>
        </p:txBody>
      </p:sp>
      <p:pic>
        <p:nvPicPr>
          <p:cNvPr id="1026" name="Picture 2" descr="RUGD Example Annotations">
            <a:extLst>
              <a:ext uri="{FF2B5EF4-FFF2-40B4-BE49-F238E27FC236}">
                <a16:creationId xmlns:a16="http://schemas.microsoft.com/office/drawing/2014/main" id="{E3CC8847-9FEB-45FC-8876-B8C397E5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9"/>
          <a:stretch/>
        </p:blipFill>
        <p:spPr bwMode="auto">
          <a:xfrm>
            <a:off x="7762672" y="1716716"/>
            <a:ext cx="3641207" cy="26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EC7564-BA55-4636-B32E-07F59FD34444}"/>
              </a:ext>
            </a:extLst>
          </p:cNvPr>
          <p:cNvSpPr txBox="1"/>
          <p:nvPr/>
        </p:nvSpPr>
        <p:spPr>
          <a:xfrm>
            <a:off x="8248188" y="4343873"/>
            <a:ext cx="2670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RUGD dataset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6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How to address the problem? (Related works)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11139170" cy="459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/>
              <a:t>Use Self-Supervised Learning</a:t>
            </a:r>
            <a:endParaRPr lang="en-US" altLang="ko-KR" sz="2200" b="1" dirty="0"/>
          </a:p>
        </p:txBody>
      </p:sp>
      <p:pic>
        <p:nvPicPr>
          <p:cNvPr id="2050" name="Picture 2" descr="Off Road Vehicles - Lake Meredith National Recreation Area (U.S. National  Park Service)">
            <a:extLst>
              <a:ext uri="{FF2B5EF4-FFF2-40B4-BE49-F238E27FC236}">
                <a16:creationId xmlns:a16="http://schemas.microsoft.com/office/drawing/2014/main" id="{D0C83900-13C1-43D4-B96D-E0DDA0B6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339316"/>
            <a:ext cx="2109838" cy="15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 robot icon. Element of future technology icon for mobile concept and  web apps. Thin line Smart robot icon can be used for web and mobile Stock  벡터 | Adobe Stock">
            <a:extLst>
              <a:ext uri="{FF2B5EF4-FFF2-40B4-BE49-F238E27FC236}">
                <a16:creationId xmlns:a16="http://schemas.microsoft.com/office/drawing/2014/main" id="{55E91F70-988B-4512-BA88-314F7AE10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20493" r="20799" b="25879"/>
          <a:stretch/>
        </p:blipFill>
        <p:spPr bwMode="auto">
          <a:xfrm>
            <a:off x="2847708" y="3558908"/>
            <a:ext cx="1254868" cy="1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D07F565-25F2-45AD-9ACB-749F28290CDA}"/>
              </a:ext>
            </a:extLst>
          </p:cNvPr>
          <p:cNvSpPr/>
          <p:nvPr/>
        </p:nvSpPr>
        <p:spPr>
          <a:xfrm>
            <a:off x="488950" y="3216202"/>
            <a:ext cx="3613626" cy="18078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8" name="Picture 10" descr="Data collection - Free electronics icons">
            <a:extLst>
              <a:ext uri="{FF2B5EF4-FFF2-40B4-BE49-F238E27FC236}">
                <a16:creationId xmlns:a16="http://schemas.microsoft.com/office/drawing/2014/main" id="{32BFAAF0-BE53-4A27-949B-17FA31DE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36" y="30619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FC03E6-08A8-46D6-A8C6-56BF8D8BC1C5}"/>
              </a:ext>
            </a:extLst>
          </p:cNvPr>
          <p:cNvSpPr txBox="1"/>
          <p:nvPr/>
        </p:nvSpPr>
        <p:spPr>
          <a:xfrm>
            <a:off x="1668329" y="2167623"/>
            <a:ext cx="361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Data Collection</a:t>
            </a:r>
          </a:p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RGB Image, IMU data,</a:t>
            </a:r>
          </a:p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Odometry error, etc.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B7CEDC2-DB10-4B7B-9327-AA1C767C8D77}"/>
              </a:ext>
            </a:extLst>
          </p:cNvPr>
          <p:cNvSpPr/>
          <p:nvPr/>
        </p:nvSpPr>
        <p:spPr>
          <a:xfrm>
            <a:off x="5356998" y="3463047"/>
            <a:ext cx="1146493" cy="14251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FFDDFB5-E3FA-4AFC-9108-28053738243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503491" y="4175598"/>
            <a:ext cx="103884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E70669-BCA3-4F80-99AA-477E95151216}"/>
              </a:ext>
            </a:extLst>
          </p:cNvPr>
          <p:cNvSpPr txBox="1"/>
          <p:nvPr/>
        </p:nvSpPr>
        <p:spPr>
          <a:xfrm>
            <a:off x="7542335" y="4889998"/>
            <a:ext cx="361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Navigation Cost</a:t>
            </a:r>
          </a:p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(High for </a:t>
            </a:r>
            <a:r>
              <a:rPr lang="en-US" altLang="ko-KR" sz="1600" b="1" dirty="0" err="1">
                <a:solidFill>
                  <a:schemeClr val="bg1">
                    <a:lumMod val="50000"/>
                  </a:schemeClr>
                </a:solidFill>
              </a:rPr>
              <a:t>untraversable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 area)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19B0265-3914-4485-AA35-F174C23C42C2}"/>
              </a:ext>
            </a:extLst>
          </p:cNvPr>
          <p:cNvSpPr/>
          <p:nvPr/>
        </p:nvSpPr>
        <p:spPr>
          <a:xfrm>
            <a:off x="8832627" y="4123317"/>
            <a:ext cx="889453" cy="1598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ACE0ED-E381-4276-8509-579E45C87425}"/>
              </a:ext>
            </a:extLst>
          </p:cNvPr>
          <p:cNvSpPr/>
          <p:nvPr/>
        </p:nvSpPr>
        <p:spPr>
          <a:xfrm>
            <a:off x="8721659" y="3880064"/>
            <a:ext cx="1120619" cy="1598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3566636-4979-45C5-B147-89DA7F3BC2B4}"/>
              </a:ext>
            </a:extLst>
          </p:cNvPr>
          <p:cNvSpPr/>
          <p:nvPr/>
        </p:nvSpPr>
        <p:spPr>
          <a:xfrm>
            <a:off x="8652127" y="3618954"/>
            <a:ext cx="1254868" cy="1611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79752A-504E-45DB-AB17-D08C8BE5E8F8}"/>
              </a:ext>
            </a:extLst>
          </p:cNvPr>
          <p:cNvSpPr txBox="1"/>
          <p:nvPr/>
        </p:nvSpPr>
        <p:spPr>
          <a:xfrm>
            <a:off x="9769449" y="3784763"/>
            <a:ext cx="200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Cost Network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CF29F-7DB4-4457-B32D-C9011CB72FEB}"/>
              </a:ext>
            </a:extLst>
          </p:cNvPr>
          <p:cNvSpPr txBox="1"/>
          <p:nvPr/>
        </p:nvSpPr>
        <p:spPr>
          <a:xfrm>
            <a:off x="7472748" y="2479250"/>
            <a:ext cx="361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Sensor Input &amp; Robot State</a:t>
            </a:r>
          </a:p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(RGB Image, Robot velocity, etc.)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F0D7FD8-79B5-4232-A344-A8EE780FAC46}"/>
              </a:ext>
            </a:extLst>
          </p:cNvPr>
          <p:cNvCxnSpPr>
            <a:stCxn id="31" idx="2"/>
          </p:cNvCxnSpPr>
          <p:nvPr/>
        </p:nvCxnSpPr>
        <p:spPr>
          <a:xfrm flipH="1">
            <a:off x="9279560" y="3064025"/>
            <a:ext cx="1" cy="433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1BEED59-9C0F-4C79-A101-66AB7B675DF6}"/>
              </a:ext>
            </a:extLst>
          </p:cNvPr>
          <p:cNvCxnSpPr/>
          <p:nvPr/>
        </p:nvCxnSpPr>
        <p:spPr>
          <a:xfrm flipH="1">
            <a:off x="9279559" y="4421239"/>
            <a:ext cx="1" cy="433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A0B2515-B9EE-4592-88AE-3449A7EE3314}"/>
              </a:ext>
            </a:extLst>
          </p:cNvPr>
          <p:cNvSpPr/>
          <p:nvPr/>
        </p:nvSpPr>
        <p:spPr>
          <a:xfrm>
            <a:off x="7500123" y="2383281"/>
            <a:ext cx="4080368" cy="32684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8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17" grpId="0" animBg="1"/>
      <p:bldP spid="28" grpId="0" animBg="1"/>
      <p:bldP spid="29" grpId="0" animBg="1"/>
      <p:bldP spid="30" grpId="0"/>
      <p:bldP spid="31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Contributions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11139170" cy="4246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/>
              <a:t>Novel method for training neural network using </a:t>
            </a:r>
            <a:r>
              <a:rPr lang="en-US" altLang="ko-KR" sz="2000" b="1" i="1" u="sng" dirty="0">
                <a:solidFill>
                  <a:srgbClr val="0070C0"/>
                </a:solidFill>
              </a:rPr>
              <a:t>online</a:t>
            </a:r>
            <a:r>
              <a:rPr lang="en-US" altLang="ko-KR" sz="2000" b="1" dirty="0"/>
              <a:t> </a:t>
            </a:r>
            <a:r>
              <a:rPr lang="en-US" altLang="ko-KR" sz="2000" b="1" i="1" u="sng" dirty="0">
                <a:solidFill>
                  <a:srgbClr val="0070C0"/>
                </a:solidFill>
              </a:rPr>
              <a:t>self-supervised </a:t>
            </a:r>
            <a:r>
              <a:rPr lang="en-US" altLang="ko-KR" sz="2000" b="1" dirty="0"/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Existing methods take a long time to re-train</a:t>
            </a:r>
          </a:p>
          <a:p>
            <a:pPr lvl="1">
              <a:lnSpc>
                <a:spcPct val="150000"/>
              </a:lnSpc>
            </a:pPr>
            <a:endParaRPr lang="en-US" altLang="ko-KR" sz="1800" b="1" dirty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Improve navigability cost representation using </a:t>
            </a:r>
            <a:r>
              <a:rPr lang="en-US" altLang="ko-KR" sz="2000" b="1" i="1" u="sng" dirty="0">
                <a:solidFill>
                  <a:srgbClr val="0070C0"/>
                </a:solidFill>
              </a:rPr>
              <a:t>non-uniform sample patches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Low inference times</a:t>
            </a:r>
          </a:p>
          <a:p>
            <a:pPr lvl="1">
              <a:lnSpc>
                <a:spcPct val="150000"/>
              </a:lnSpc>
            </a:pPr>
            <a:endParaRPr lang="en-US" altLang="ko-KR" sz="1800" b="1" dirty="0"/>
          </a:p>
          <a:p>
            <a:pPr>
              <a:lnSpc>
                <a:spcPct val="150000"/>
              </a:lnSpc>
            </a:pPr>
            <a:r>
              <a:rPr lang="en-US" altLang="ko-KR" sz="2100" b="1" i="1" u="sng" dirty="0">
                <a:solidFill>
                  <a:srgbClr val="0070C0"/>
                </a:solidFill>
              </a:rPr>
              <a:t>Novel outdoor navigation algorithm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Computes dynamically feasible collision-free trajectories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/>
              <a:t>DWA 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51567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FA215E1-0BE1-4388-93D0-7409D0D6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" y="2305454"/>
            <a:ext cx="11214100" cy="159538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/>
                <a:ea typeface="맑은 고딕"/>
                <a:cs typeface="Calibri"/>
              </a:rPr>
              <a:t>Methods</a:t>
            </a:r>
            <a:endParaRPr lang="ko-KR" altLang="en-US" sz="6600" b="1" dirty="0">
              <a:latin typeface="+mj-ea"/>
              <a:cs typeface="Calibri" panose="020F0502020204030204" pitchFamily="34" charset="0"/>
            </a:endParaRPr>
          </a:p>
        </p:txBody>
      </p:sp>
      <p:sp>
        <p:nvSpPr>
          <p:cNvPr id="10" name="슬라이드 번호 개체 틀 2">
            <a:extLst>
              <a:ext uri="{FF2B5EF4-FFF2-40B4-BE49-F238E27FC236}">
                <a16:creationId xmlns:a16="http://schemas.microsoft.com/office/drawing/2014/main" id="{6D3FA8FB-C9B7-4C8F-B45C-67DE2B08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8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98406B7-8B1D-44D3-9C1C-534F9386A513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72DC16-A45B-49EE-9D6B-C2DFBA9A95B5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30B9D8B-31C3-4C32-91C4-20BC09E3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97B87BF5-4130-454E-AD56-43F509A28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BD7FA4-FDFC-4EA6-9083-9FF4179A11E8}"/>
              </a:ext>
            </a:extLst>
          </p:cNvPr>
          <p:cNvSpPr/>
          <p:nvPr/>
        </p:nvSpPr>
        <p:spPr>
          <a:xfrm>
            <a:off x="3677054" y="3976431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425695-13E0-43B7-8115-09B766031C57}"/>
              </a:ext>
            </a:extLst>
          </p:cNvPr>
          <p:cNvSpPr/>
          <p:nvPr/>
        </p:nvSpPr>
        <p:spPr>
          <a:xfrm>
            <a:off x="3677054" y="2363396"/>
            <a:ext cx="486491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3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519B8548-E4E8-4B4C-B9BB-7CCBA4B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71" y="6421663"/>
            <a:ext cx="2743200" cy="365125"/>
          </a:xfrm>
        </p:spPr>
        <p:txBody>
          <a:bodyPr/>
          <a:lstStyle/>
          <a:p>
            <a:fld id="{3CD959CF-0786-4902-85E0-645F75DEDEB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D3651D2-A44C-4DCC-B7AA-C450DEB199F7}"/>
              </a:ext>
            </a:extLst>
          </p:cNvPr>
          <p:cNvSpPr txBox="1">
            <a:spLocks/>
          </p:cNvSpPr>
          <p:nvPr/>
        </p:nvSpPr>
        <p:spPr>
          <a:xfrm>
            <a:off x="292011" y="228784"/>
            <a:ext cx="11607978" cy="81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맑은 고딕"/>
                <a:ea typeface="맑은 고딕"/>
              </a:rPr>
              <a:t>Data Collection</a:t>
            </a:r>
            <a:endParaRPr lang="ko-KR" sz="4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1906FA-E461-4736-8115-53B9C3088DC0}"/>
              </a:ext>
            </a:extLst>
          </p:cNvPr>
          <p:cNvGrpSpPr/>
          <p:nvPr/>
        </p:nvGrpSpPr>
        <p:grpSpPr>
          <a:xfrm>
            <a:off x="205922" y="6161891"/>
            <a:ext cx="5325109" cy="480909"/>
            <a:chOff x="100483" y="6306753"/>
            <a:chExt cx="5325109" cy="480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F30BB-AF5B-4191-BFB1-17404F40C672}"/>
                </a:ext>
              </a:extLst>
            </p:cNvPr>
            <p:cNvSpPr txBox="1"/>
            <p:nvPr/>
          </p:nvSpPr>
          <p:spPr>
            <a:xfrm>
              <a:off x="560675" y="6347152"/>
              <a:ext cx="4864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Scalable Graphics, Vision &amp; Robotics Lab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7ADE70F-0FDD-4DA6-AE43-9A84D1B1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306753"/>
              <a:ext cx="444953" cy="4809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2" descr="https://lh6.googleusercontent.com/l6aSLZKIyFGpTyuP6uA-CmfwPPeKts1jOln_7kVF_GSfAgSyERWAgKLbLeq2cGRBS3MmVsAq=w16383">
            <a:extLst>
              <a:ext uri="{FF2B5EF4-FFF2-40B4-BE49-F238E27FC236}">
                <a16:creationId xmlns:a16="http://schemas.microsoft.com/office/drawing/2014/main" id="{196A3443-396D-40CD-ADE1-94E73A0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b="-1"/>
          <a:stretch/>
        </p:blipFill>
        <p:spPr bwMode="auto">
          <a:xfrm>
            <a:off x="9193125" y="6161891"/>
            <a:ext cx="2509925" cy="4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F3183-71BC-4A2C-956B-8715AAD9936B}"/>
              </a:ext>
            </a:extLst>
          </p:cNvPr>
          <p:cNvSpPr/>
          <p:nvPr/>
        </p:nvSpPr>
        <p:spPr>
          <a:xfrm>
            <a:off x="292011" y="1043586"/>
            <a:ext cx="11607978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8B68230-A526-4D68-885E-51018EB58738}"/>
              </a:ext>
            </a:extLst>
          </p:cNvPr>
          <p:cNvSpPr txBox="1">
            <a:spLocks/>
          </p:cNvSpPr>
          <p:nvPr/>
        </p:nvSpPr>
        <p:spPr>
          <a:xfrm>
            <a:off x="563880" y="1568180"/>
            <a:ext cx="11139170" cy="455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i="1" u="sng" dirty="0">
                <a:solidFill>
                  <a:srgbClr val="0070C0"/>
                </a:solidFill>
              </a:rPr>
              <a:t>Autonomous</a:t>
            </a:r>
            <a:r>
              <a:rPr lang="en-US" altLang="ko-KR" sz="1800" b="1" dirty="0"/>
              <a:t> Data Collection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Moving along a rectangular path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Moving in a serpentine trajectory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Random motion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Collision avoidance using DWA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(Local planning)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Cover all the [v, w] pairs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Training is started and performed </a:t>
            </a:r>
            <a:r>
              <a:rPr lang="en-US" altLang="ko-KR" sz="1800" b="1" i="1" u="sng" dirty="0">
                <a:solidFill>
                  <a:srgbClr val="0070C0"/>
                </a:solidFill>
              </a:rPr>
              <a:t>online</a:t>
            </a:r>
            <a:r>
              <a:rPr lang="en-US" altLang="ko-KR" sz="1800" b="1" dirty="0"/>
              <a:t> once sufficient data is collected (~6min)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Collecting Data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RGB image, velocity, odometry, 6-DOF IMU, 3D LiDAR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dirty="0"/>
              <a:t>Calculate </a:t>
            </a:r>
            <a:r>
              <a:rPr lang="en-US" altLang="ko-KR" sz="1400" b="1" i="1" u="sng" dirty="0">
                <a:solidFill>
                  <a:srgbClr val="0070C0"/>
                </a:solidFill>
              </a:rPr>
              <a:t>odometry error (LiDAR-based odometry – robot’s odometry) </a:t>
            </a:r>
            <a:r>
              <a:rPr lang="en-US" altLang="ko-KR" sz="1400" b="1" dirty="0"/>
              <a:t>and </a:t>
            </a:r>
            <a:r>
              <a:rPr lang="en-US" altLang="ko-KR" sz="1400" b="1" i="1" u="sng" dirty="0">
                <a:solidFill>
                  <a:srgbClr val="0070C0"/>
                </a:solidFill>
              </a:rPr>
              <a:t>IMU PCA variances</a:t>
            </a:r>
          </a:p>
          <a:p>
            <a:pPr>
              <a:lnSpc>
                <a:spcPct val="150000"/>
              </a:lnSpc>
            </a:pPr>
            <a:endParaRPr lang="en-US" altLang="ko-KR" sz="1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FC96E8-147F-48B4-9690-09FC5A36F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767" y="1621030"/>
            <a:ext cx="6195597" cy="1874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67A42-F6BF-4D68-8D5E-E4CB3BA51A89}"/>
              </a:ext>
            </a:extLst>
          </p:cNvPr>
          <p:cNvSpPr txBox="1"/>
          <p:nvPr/>
        </p:nvSpPr>
        <p:spPr>
          <a:xfrm>
            <a:off x="6498336" y="1139279"/>
            <a:ext cx="214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50"/>
                </a:solidFill>
              </a:rPr>
              <a:t>Grass</a:t>
            </a:r>
          </a:p>
          <a:p>
            <a:pPr algn="ctr"/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</a:rPr>
              <a:t>Concrete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2C522-23DA-4562-847F-DF60121AA62E}"/>
              </a:ext>
            </a:extLst>
          </p:cNvPr>
          <p:cNvSpPr txBox="1"/>
          <p:nvPr/>
        </p:nvSpPr>
        <p:spPr>
          <a:xfrm>
            <a:off x="9482328" y="1139279"/>
            <a:ext cx="214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50"/>
                </a:solidFill>
              </a:rPr>
              <a:t>Low speed</a:t>
            </a:r>
          </a:p>
          <a:p>
            <a:pPr algn="ctr"/>
            <a:r>
              <a:rPr lang="en-US" altLang="ko-KR" sz="1400" b="1" dirty="0">
                <a:solidFill>
                  <a:srgbClr val="FFC000"/>
                </a:solidFill>
              </a:rPr>
              <a:t>High speed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C924B-BCAB-4BA0-BCC9-C4B59B97A3B2}"/>
              </a:ext>
            </a:extLst>
          </p:cNvPr>
          <p:cNvSpPr txBox="1"/>
          <p:nvPr/>
        </p:nvSpPr>
        <p:spPr>
          <a:xfrm>
            <a:off x="7775746" y="3383940"/>
            <a:ext cx="2672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IMU PCA variances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876</Words>
  <Application>Microsoft Office PowerPoint</Application>
  <PresentationFormat>와이드스크린</PresentationFormat>
  <Paragraphs>204</Paragraphs>
  <Slides>22</Slides>
  <Notes>22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Arial</vt:lpstr>
      <vt:lpstr>Calibri</vt:lpstr>
      <vt:lpstr>Cambria</vt:lpstr>
      <vt:lpstr>Cambria Math</vt:lpstr>
      <vt:lpstr>Office 테마</vt:lpstr>
      <vt:lpstr>PowerPoint 프레젠테이션</vt:lpstr>
      <vt:lpstr>TerraPN: Unstructured Terrain Navigation using Online Self-Supervised Learning (IROS 2022)</vt:lpstr>
      <vt:lpstr>Introduction</vt:lpstr>
      <vt:lpstr>PowerPoint 프레젠테이션</vt:lpstr>
      <vt:lpstr>PowerPoint 프레젠테이션</vt:lpstr>
      <vt:lpstr>PowerPoint 프레젠테이션</vt:lpstr>
      <vt:lpstr>PowerPoint 프레젠테이션</vt:lpstr>
      <vt:lpstr>Methods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Results</vt:lpstr>
      <vt:lpstr>PowerPoint 프레젠테이션</vt:lpstr>
      <vt:lpstr>PowerPoint 프레젠테이션</vt:lpstr>
      <vt:lpstr>PowerPoint 프레젠테이션</vt:lpstr>
      <vt:lpstr>Conclusion</vt:lpstr>
      <vt:lpstr>PowerPoint 프레젠테이션</vt:lpstr>
      <vt:lpstr>Questions</vt:lpstr>
      <vt:lpstr>Quiz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SGVR Lab Weekly Meeting</dc:title>
  <dc:creator>양태근</dc:creator>
  <cp:lastModifiedBy>YangTaegeun</cp:lastModifiedBy>
  <cp:revision>895</cp:revision>
  <cp:lastPrinted>2023-07-14T01:40:23Z</cp:lastPrinted>
  <dcterms:created xsi:type="dcterms:W3CDTF">2023-02-25T07:51:55Z</dcterms:created>
  <dcterms:modified xsi:type="dcterms:W3CDTF">2023-10-30T00:46:24Z</dcterms:modified>
</cp:coreProperties>
</file>