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258" r:id="rId4"/>
    <p:sldId id="259" r:id="rId5"/>
    <p:sldId id="271" r:id="rId6"/>
    <p:sldId id="262" r:id="rId7"/>
    <p:sldId id="260" r:id="rId8"/>
    <p:sldId id="263" r:id="rId9"/>
    <p:sldId id="264" r:id="rId10"/>
    <p:sldId id="265" r:id="rId11"/>
    <p:sldId id="266" r:id="rId12"/>
    <p:sldId id="267" r:id="rId13"/>
    <p:sldId id="268" r:id="rId14"/>
    <p:sldId id="270" r:id="rId15"/>
  </p:sldIdLst>
  <p:sldSz cx="9144000" cy="6858000" type="screen4x3"/>
  <p:notesSz cx="6858000" cy="919956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US" sz="2400" b="0" strike="noStrike" spc="-1">
                <a:solidFill>
                  <a:srgbClr val="000000"/>
                </a:solidFill>
                <a:latin typeface="Arial"/>
              </a:rPr>
              <a:t>Click to move the slide</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D0EC2734-1FCC-4D3C-A3CE-FF078B8BF63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101" name="CustomShape 2"/>
          <p:cNvSpPr/>
          <p:nvPr/>
        </p:nvSpPr>
        <p:spPr>
          <a:xfrm>
            <a:off x="3886200" y="8740800"/>
            <a:ext cx="2971440" cy="45828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noAutofit/>
          </a:bodyPr>
          <a:lstStyle/>
          <a:p>
            <a:pPr algn="r">
              <a:lnSpc>
                <a:spcPct val="100000"/>
              </a:lnSpc>
            </a:pPr>
            <a:r>
              <a:rPr lang="en-US" sz="1000" b="0" i="1" strike="noStrike" spc="-1">
                <a:solidFill>
                  <a:srgbClr val="000000"/>
                </a:solidFill>
                <a:latin typeface="Times New Roman"/>
                <a:ea typeface="굴림"/>
              </a:rPr>
              <a:t>1</a:t>
            </a:r>
            <a:endParaRPr lang="en-US" sz="1000" b="0" strike="noStrike" spc="-1">
              <a:latin typeface="Arial"/>
            </a:endParaRPr>
          </a:p>
        </p:txBody>
      </p:sp>
      <p:sp>
        <p:nvSpPr>
          <p:cNvPr id="102" name="CustomShape 3"/>
          <p:cNvSpPr/>
          <p:nvPr/>
        </p:nvSpPr>
        <p:spPr>
          <a:xfrm>
            <a:off x="0" y="8740800"/>
            <a:ext cx="2970000" cy="458280"/>
          </a:xfrm>
          <a:prstGeom prst="rect">
            <a:avLst/>
          </a:prstGeom>
          <a:noFill/>
          <a:ln>
            <a:noFill/>
          </a:ln>
        </p:spPr>
        <p:style>
          <a:lnRef idx="0">
            <a:scrgbClr r="0" g="0" b="0"/>
          </a:lnRef>
          <a:fillRef idx="0">
            <a:scrgbClr r="0" g="0" b="0"/>
          </a:fillRef>
          <a:effectRef idx="0">
            <a:scrgbClr r="0" g="0" b="0"/>
          </a:effectRef>
          <a:fontRef idx="minor"/>
        </p:style>
      </p:sp>
      <p:sp>
        <p:nvSpPr>
          <p:cNvPr id="103" name="CustomShape 4"/>
          <p:cNvSpPr/>
          <p:nvPr/>
        </p:nvSpPr>
        <p:spPr>
          <a:xfrm>
            <a:off x="0" y="0"/>
            <a:ext cx="2970000" cy="456840"/>
          </a:xfrm>
          <a:prstGeom prst="rect">
            <a:avLst/>
          </a:prstGeom>
          <a:noFill/>
          <a:ln>
            <a:noFill/>
          </a:ln>
        </p:spPr>
        <p:style>
          <a:lnRef idx="0">
            <a:scrgbClr r="0" g="0" b="0"/>
          </a:lnRef>
          <a:fillRef idx="0">
            <a:scrgbClr r="0" g="0" b="0"/>
          </a:fillRef>
          <a:effectRef idx="0">
            <a:scrgbClr r="0" g="0" b="0"/>
          </a:effectRef>
          <a:fontRef idx="minor"/>
        </p:style>
      </p:sp>
      <p:sp>
        <p:nvSpPr>
          <p:cNvPr id="104" name="PlaceHolder 5"/>
          <p:cNvSpPr>
            <a:spLocks noGrp="1" noRot="1" noChangeAspect="1"/>
          </p:cNvSpPr>
          <p:nvPr>
            <p:ph type="sldImg"/>
          </p:nvPr>
        </p:nvSpPr>
        <p:spPr>
          <a:xfrm>
            <a:off x="1138238" y="695325"/>
            <a:ext cx="4583112" cy="3436938"/>
          </a:xfrm>
          <a:prstGeom prst="rect">
            <a:avLst/>
          </a:prstGeom>
        </p:spPr>
      </p:sp>
      <p:sp>
        <p:nvSpPr>
          <p:cNvPr id="105" name="PlaceHolder 6"/>
          <p:cNvSpPr>
            <a:spLocks noGrp="1"/>
          </p:cNvSpPr>
          <p:nvPr>
            <p:ph type="body"/>
          </p:nvPr>
        </p:nvSpPr>
        <p:spPr>
          <a:xfrm>
            <a:off x="912960" y="4371840"/>
            <a:ext cx="5030280" cy="4136760"/>
          </a:xfrm>
          <a:prstGeom prst="rect">
            <a:avLst/>
          </a:prstGeom>
        </p:spPr>
        <p:txBody>
          <a:bodyPr lIns="99000" tIns="49680" rIns="99000" bIns="49680">
            <a:noAutofit/>
          </a:bodyPr>
          <a:lstStyle/>
          <a:p>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GPS no line of sight and multipath problem where signal reaches the receiver after one or more reflections. </a:t>
            </a:r>
          </a:p>
          <a:p>
            <a:r>
              <a:rPr lang="en-US" altLang="ko-KR" dirty="0"/>
              <a:t>Using single 2D map requires huge computational cost and memory cost</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9385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A topological graph is a representation of a graph in the plane, where the vertices of the graph are represented by distinct points and the edges by Jordan arcs (connected pieces of Jordan curves) joining the corresponding pairs of points.</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425983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A topological graph is a representation of a graph in the plane, where the vertices of the graph are represented by distinct points and the edges by Jordan arcs (connected pieces of Jordan curves) joining the corresponding pairs of points.</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426284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Mobile Mapping System (MMS) and the other by Cartographer</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17125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altLang="ko-KR" dirty="0"/>
              <a:t>Mobile Mapping System (MMS) and the other by Cartographer</a:t>
            </a:r>
            <a:endParaRPr lang="ko-KR" altLang="en-US" dirty="0"/>
          </a:p>
        </p:txBody>
      </p:sp>
      <p:sp>
        <p:nvSpPr>
          <p:cNvPr id="4" name="Slide Number Placeholder 3"/>
          <p:cNvSpPr>
            <a:spLocks noGrp="1"/>
          </p:cNvSpPr>
          <p:nvPr>
            <p:ph type="sldNum"/>
          </p:nvPr>
        </p:nvSpPr>
        <p:spPr/>
        <p:txBody>
          <a:bodyPr/>
          <a:lstStyle/>
          <a:p>
            <a:pPr algn="r"/>
            <a:fld id="{D0EC2734-1FCC-4D3C-A3CE-FF078B8BF63D}"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117018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27" name="PlaceHolder 2"/>
          <p:cNvSpPr>
            <a:spLocks noGrp="1"/>
          </p:cNvSpPr>
          <p:nvPr>
            <p:ph type="body"/>
          </p:nvPr>
        </p:nvSpPr>
        <p:spPr>
          <a:xfrm>
            <a:off x="419040" y="158760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8" name="PlaceHolder 3"/>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30"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1"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2"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3" name="PlaceHolder 5"/>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35" name="PlaceHolder 2"/>
          <p:cNvSpPr>
            <a:spLocks noGrp="1"/>
          </p:cNvSpPr>
          <p:nvPr>
            <p:ph type="body"/>
          </p:nvPr>
        </p:nvSpPr>
        <p:spPr>
          <a:xfrm>
            <a:off x="41904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6" name="PlaceHolder 3"/>
          <p:cNvSpPr>
            <a:spLocks noGrp="1"/>
          </p:cNvSpPr>
          <p:nvPr>
            <p:ph type="body"/>
          </p:nvPr>
        </p:nvSpPr>
        <p:spPr>
          <a:xfrm>
            <a:off x="323136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7" name="PlaceHolder 4"/>
          <p:cNvSpPr>
            <a:spLocks noGrp="1"/>
          </p:cNvSpPr>
          <p:nvPr>
            <p:ph type="body"/>
          </p:nvPr>
        </p:nvSpPr>
        <p:spPr>
          <a:xfrm>
            <a:off x="604368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8" name="PlaceHolder 5"/>
          <p:cNvSpPr>
            <a:spLocks noGrp="1"/>
          </p:cNvSpPr>
          <p:nvPr>
            <p:ph type="body"/>
          </p:nvPr>
        </p:nvSpPr>
        <p:spPr>
          <a:xfrm>
            <a:off x="41904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39" name="PlaceHolder 6"/>
          <p:cNvSpPr>
            <a:spLocks noGrp="1"/>
          </p:cNvSpPr>
          <p:nvPr>
            <p:ph type="body"/>
          </p:nvPr>
        </p:nvSpPr>
        <p:spPr>
          <a:xfrm>
            <a:off x="323136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40" name="PlaceHolder 7"/>
          <p:cNvSpPr>
            <a:spLocks noGrp="1"/>
          </p:cNvSpPr>
          <p:nvPr>
            <p:ph type="body"/>
          </p:nvPr>
        </p:nvSpPr>
        <p:spPr>
          <a:xfrm>
            <a:off x="604368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47" name="PlaceHolder 2"/>
          <p:cNvSpPr>
            <a:spLocks noGrp="1"/>
          </p:cNvSpPr>
          <p:nvPr>
            <p:ph type="subTitle"/>
          </p:nvPr>
        </p:nvSpPr>
        <p:spPr>
          <a:xfrm>
            <a:off x="419040" y="1587600"/>
            <a:ext cx="8318160" cy="5067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49" name="PlaceHolder 2"/>
          <p:cNvSpPr>
            <a:spLocks noGrp="1"/>
          </p:cNvSpPr>
          <p:nvPr>
            <p:ph type="body"/>
          </p:nvPr>
        </p:nvSpPr>
        <p:spPr>
          <a:xfrm>
            <a:off x="419040" y="1587600"/>
            <a:ext cx="831816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51"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2"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19040" y="298440"/>
            <a:ext cx="8280000" cy="42080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56"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7"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58"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 name="PlaceHolder 2"/>
          <p:cNvSpPr>
            <a:spLocks noGrp="1"/>
          </p:cNvSpPr>
          <p:nvPr>
            <p:ph type="subTitle"/>
          </p:nvPr>
        </p:nvSpPr>
        <p:spPr>
          <a:xfrm>
            <a:off x="419040" y="1587600"/>
            <a:ext cx="8318160" cy="5067000"/>
          </a:xfrm>
          <a:prstGeom prst="rect">
            <a:avLst/>
          </a:prstGeom>
        </p:spPr>
        <p:txBody>
          <a:bodyPr lIns="0" tIns="0" rIns="0" bIns="0" anchor="ctr">
            <a:noAutofit/>
          </a:bodyPr>
          <a:lstStyle/>
          <a:p>
            <a:pPr algn="ctr"/>
            <a:endParaRPr lang="en-US" sz="3200" b="0" strike="noStrike" spc="-1" dirty="0">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0"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1"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2" name="PlaceHolder 4"/>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4"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5"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6" name="PlaceHolder 4"/>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68" name="PlaceHolder 2"/>
          <p:cNvSpPr>
            <a:spLocks noGrp="1"/>
          </p:cNvSpPr>
          <p:nvPr>
            <p:ph type="body"/>
          </p:nvPr>
        </p:nvSpPr>
        <p:spPr>
          <a:xfrm>
            <a:off x="419040" y="158760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69" name="PlaceHolder 3"/>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71"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2"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3"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4" name="PlaceHolder 5"/>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76" name="PlaceHolder 2"/>
          <p:cNvSpPr>
            <a:spLocks noGrp="1"/>
          </p:cNvSpPr>
          <p:nvPr>
            <p:ph type="body"/>
          </p:nvPr>
        </p:nvSpPr>
        <p:spPr>
          <a:xfrm>
            <a:off x="41904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7" name="PlaceHolder 3"/>
          <p:cNvSpPr>
            <a:spLocks noGrp="1"/>
          </p:cNvSpPr>
          <p:nvPr>
            <p:ph type="body"/>
          </p:nvPr>
        </p:nvSpPr>
        <p:spPr>
          <a:xfrm>
            <a:off x="323136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8" name="PlaceHolder 4"/>
          <p:cNvSpPr>
            <a:spLocks noGrp="1"/>
          </p:cNvSpPr>
          <p:nvPr>
            <p:ph type="body"/>
          </p:nvPr>
        </p:nvSpPr>
        <p:spPr>
          <a:xfrm>
            <a:off x="6043680" y="158760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79" name="PlaceHolder 5"/>
          <p:cNvSpPr>
            <a:spLocks noGrp="1"/>
          </p:cNvSpPr>
          <p:nvPr>
            <p:ph type="body"/>
          </p:nvPr>
        </p:nvSpPr>
        <p:spPr>
          <a:xfrm>
            <a:off x="41904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80" name="PlaceHolder 6"/>
          <p:cNvSpPr>
            <a:spLocks noGrp="1"/>
          </p:cNvSpPr>
          <p:nvPr>
            <p:ph type="body"/>
          </p:nvPr>
        </p:nvSpPr>
        <p:spPr>
          <a:xfrm>
            <a:off x="323136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81" name="PlaceHolder 7"/>
          <p:cNvSpPr>
            <a:spLocks noGrp="1"/>
          </p:cNvSpPr>
          <p:nvPr>
            <p:ph type="body"/>
          </p:nvPr>
        </p:nvSpPr>
        <p:spPr>
          <a:xfrm>
            <a:off x="6043680" y="4234320"/>
            <a:ext cx="267804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8" name="PlaceHolder 2"/>
          <p:cNvSpPr>
            <a:spLocks noGrp="1"/>
          </p:cNvSpPr>
          <p:nvPr>
            <p:ph type="body"/>
          </p:nvPr>
        </p:nvSpPr>
        <p:spPr>
          <a:xfrm>
            <a:off x="419040" y="1587600"/>
            <a:ext cx="831816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0"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1"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19040" y="298440"/>
            <a:ext cx="8280000" cy="42080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5"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6" name="PlaceHolder 3"/>
          <p:cNvSpPr>
            <a:spLocks noGrp="1"/>
          </p:cNvSpPr>
          <p:nvPr>
            <p:ph type="body"/>
          </p:nvPr>
        </p:nvSpPr>
        <p:spPr>
          <a:xfrm>
            <a:off x="46814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17" name="PlaceHolder 4"/>
          <p:cNvSpPr>
            <a:spLocks noGrp="1"/>
          </p:cNvSpPr>
          <p:nvPr>
            <p:ph type="body"/>
          </p:nvPr>
        </p:nvSpPr>
        <p:spPr>
          <a:xfrm>
            <a:off x="4190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19" name="PlaceHolder 2"/>
          <p:cNvSpPr>
            <a:spLocks noGrp="1"/>
          </p:cNvSpPr>
          <p:nvPr>
            <p:ph type="body"/>
          </p:nvPr>
        </p:nvSpPr>
        <p:spPr>
          <a:xfrm>
            <a:off x="419040" y="1587600"/>
            <a:ext cx="4059000" cy="506700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0"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1" name="PlaceHolder 4"/>
          <p:cNvSpPr>
            <a:spLocks noGrp="1"/>
          </p:cNvSpPr>
          <p:nvPr>
            <p:ph type="body"/>
          </p:nvPr>
        </p:nvSpPr>
        <p:spPr>
          <a:xfrm>
            <a:off x="4681440" y="423432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19040" y="298440"/>
            <a:ext cx="8280000" cy="907560"/>
          </a:xfrm>
          <a:prstGeom prst="rect">
            <a:avLst/>
          </a:prstGeom>
        </p:spPr>
        <p:txBody>
          <a:bodyPr lIns="0" tIns="0" rIns="0" bIns="0" anchor="ctr">
            <a:noAutofit/>
          </a:bodyPr>
          <a:lstStyle/>
          <a:p>
            <a:pPr algn="ctr"/>
            <a:endParaRPr lang="en-US" sz="2400" b="0" strike="noStrike" spc="-1">
              <a:solidFill>
                <a:srgbClr val="000000"/>
              </a:solidFill>
              <a:latin typeface="Arial"/>
            </a:endParaRPr>
          </a:p>
        </p:txBody>
      </p:sp>
      <p:sp>
        <p:nvSpPr>
          <p:cNvPr id="23" name="PlaceHolder 2"/>
          <p:cNvSpPr>
            <a:spLocks noGrp="1"/>
          </p:cNvSpPr>
          <p:nvPr>
            <p:ph type="body"/>
          </p:nvPr>
        </p:nvSpPr>
        <p:spPr>
          <a:xfrm>
            <a:off x="4190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4" name="PlaceHolder 3"/>
          <p:cNvSpPr>
            <a:spLocks noGrp="1"/>
          </p:cNvSpPr>
          <p:nvPr>
            <p:ph type="body"/>
          </p:nvPr>
        </p:nvSpPr>
        <p:spPr>
          <a:xfrm>
            <a:off x="4681440" y="1587600"/>
            <a:ext cx="4059000" cy="2416680"/>
          </a:xfrm>
          <a:prstGeom prst="rect">
            <a:avLst/>
          </a:prstGeom>
        </p:spPr>
        <p:txBody>
          <a:bodyPr lIns="0" tIns="0" rIns="0" bIns="0">
            <a:normAutofit/>
          </a:bodyPr>
          <a:lstStyle/>
          <a:p>
            <a:endParaRPr lang="en-US" sz="2800" b="1" strike="noStrike" spc="-1">
              <a:solidFill>
                <a:srgbClr val="000000"/>
              </a:solidFill>
              <a:latin typeface="Tahoma"/>
            </a:endParaRPr>
          </a:p>
        </p:txBody>
      </p:sp>
      <p:sp>
        <p:nvSpPr>
          <p:cNvPr id="25" name="PlaceHolder 4"/>
          <p:cNvSpPr>
            <a:spLocks noGrp="1"/>
          </p:cNvSpPr>
          <p:nvPr>
            <p:ph type="body"/>
          </p:nvPr>
        </p:nvSpPr>
        <p:spPr>
          <a:xfrm>
            <a:off x="419040" y="4234320"/>
            <a:ext cx="8318160" cy="2416680"/>
          </a:xfrm>
          <a:prstGeom prst="rect">
            <a:avLst/>
          </a:prstGeom>
        </p:spPr>
        <p:txBody>
          <a:bodyPr lIns="0" tIns="0" rIns="0" bIns="0">
            <a:normAutofit/>
          </a:bodyPr>
          <a:lstStyle/>
          <a:p>
            <a:endParaRPr lang="en-US" sz="2800" b="1" strike="noStrike" spc="-1">
              <a:solidFill>
                <a:srgbClr val="000000"/>
              </a:solidFill>
              <a:latin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93600" y="6306840"/>
            <a:ext cx="307440" cy="425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en-US" sz="1400" b="0" strike="noStrike" spc="-1">
                <a:solidFill>
                  <a:srgbClr val="000000"/>
                </a:solidFill>
                <a:latin typeface="Arial"/>
                <a:ea typeface="굴림"/>
              </a:rPr>
              <a:t> </a:t>
            </a:r>
            <a:fld id="{1238F440-DDF6-414D-A5B5-B13F002C9D96}" type="slidenum">
              <a:rPr lang="en-US" sz="1400" b="0" strike="noStrike" spc="-1">
                <a:solidFill>
                  <a:srgbClr val="000000"/>
                </a:solidFill>
                <a:latin typeface="Arial"/>
                <a:ea typeface="굴림"/>
              </a:rPr>
              <a:t>‹#›</a:t>
            </a:fld>
            <a:endParaRPr lang="en-US" sz="1400" b="0" strike="noStrike" spc="-1">
              <a:latin typeface="Arial"/>
            </a:endParaRPr>
          </a:p>
        </p:txBody>
      </p:sp>
      <p:pic>
        <p:nvPicPr>
          <p:cNvPr id="6" name="Picture 12" descr="KAIST-1"/>
          <p:cNvPicPr/>
          <p:nvPr/>
        </p:nvPicPr>
        <p:blipFill>
          <a:blip r:embed="rId14"/>
          <a:stretch/>
        </p:blipFill>
        <p:spPr>
          <a:xfrm>
            <a:off x="7832880" y="6437160"/>
            <a:ext cx="1218960" cy="337680"/>
          </a:xfrm>
          <a:prstGeom prst="rect">
            <a:avLst/>
          </a:prstGeom>
          <a:ln>
            <a:noFill/>
          </a:ln>
        </p:spPr>
      </p:pic>
      <p:sp>
        <p:nvSpPr>
          <p:cNvPr id="2" name="CustomShape 2"/>
          <p:cNvSpPr/>
          <p:nvPr/>
        </p:nvSpPr>
        <p:spPr>
          <a:xfrm>
            <a:off x="419040" y="1251000"/>
            <a:ext cx="830556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3" name="PlaceHolder 3"/>
          <p:cNvSpPr>
            <a:spLocks noGrp="1"/>
          </p:cNvSpPr>
          <p:nvPr>
            <p:ph type="title"/>
          </p:nvPr>
        </p:nvSpPr>
        <p:spPr>
          <a:xfrm>
            <a:off x="685800" y="2130480"/>
            <a:ext cx="7772040" cy="1469520"/>
          </a:xfrm>
          <a:prstGeom prst="rect">
            <a:avLst/>
          </a:prstGeom>
        </p:spPr>
        <p:txBody>
          <a:bodyPr lIns="90360" tIns="44280" rIns="90360" bIns="44280" anchor="b">
            <a:noAutofit/>
          </a:bodyPr>
          <a:lstStyle/>
          <a:p>
            <a:pPr>
              <a:lnSpc>
                <a:spcPts val="3600"/>
              </a:lnSpc>
            </a:pPr>
            <a:r>
              <a:rPr lang="ko-KR" sz="4000" b="1" strike="noStrike" spc="-1">
                <a:solidFill>
                  <a:srgbClr val="000000"/>
                </a:solidFill>
                <a:latin typeface="Arial"/>
              </a:rPr>
              <a:t>마스터 제목 스타일 편집</a:t>
            </a:r>
            <a:endParaRPr lang="en-US" sz="4000" b="0" strike="noStrike" spc="-1">
              <a:solidFill>
                <a:srgbClr val="000000"/>
              </a:solidFill>
              <a:latin typeface="Arial"/>
            </a:endParaRPr>
          </a:p>
        </p:txBody>
      </p:sp>
      <p:sp>
        <p:nvSpPr>
          <p:cNvPr id="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1" strike="noStrike" spc="-1">
                <a:solidFill>
                  <a:srgbClr val="000000"/>
                </a:solidFill>
                <a:latin typeface="Tahoma"/>
              </a:rPr>
              <a:t>Click to edit the outline text format</a:t>
            </a:r>
          </a:p>
          <a:p>
            <a:pPr marL="864000" lvl="1" indent="-324000">
              <a:spcBef>
                <a:spcPts val="1134"/>
              </a:spcBef>
              <a:buClr>
                <a:srgbClr val="000000"/>
              </a:buClr>
              <a:buSzPct val="75000"/>
              <a:buFont typeface="Symbol" charset="2"/>
              <a:buChar char=""/>
            </a:pPr>
            <a:r>
              <a:rPr lang="en-US" sz="2400" b="1" strike="noStrike" spc="-1">
                <a:solidFill>
                  <a:srgbClr val="000000"/>
                </a:solidFill>
                <a:latin typeface="Tahoma"/>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Times New Roman"/>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Times New Roman"/>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Times New Roman"/>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Times New Roman"/>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1"/>
          <p:cNvSpPr/>
          <p:nvPr/>
        </p:nvSpPr>
        <p:spPr>
          <a:xfrm>
            <a:off x="93600" y="6306840"/>
            <a:ext cx="307440" cy="425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spAutoFit/>
          </a:bodyPr>
          <a:lstStyle/>
          <a:p>
            <a:pPr>
              <a:lnSpc>
                <a:spcPct val="100000"/>
              </a:lnSpc>
            </a:pPr>
            <a:r>
              <a:rPr lang="en-US" sz="1400" b="0" strike="noStrike" spc="-1">
                <a:solidFill>
                  <a:srgbClr val="000000"/>
                </a:solidFill>
                <a:latin typeface="Arial"/>
                <a:ea typeface="굴림"/>
              </a:rPr>
              <a:t> </a:t>
            </a:r>
            <a:fld id="{057A25B2-C91E-4AF5-B0E9-43DFAE95F7F0}" type="slidenum">
              <a:rPr lang="en-US" sz="1400" b="0" strike="noStrike" spc="-1">
                <a:solidFill>
                  <a:srgbClr val="000000"/>
                </a:solidFill>
                <a:latin typeface="Arial"/>
                <a:ea typeface="굴림"/>
              </a:rPr>
              <a:t>‹#›</a:t>
            </a:fld>
            <a:endParaRPr lang="en-US" sz="1400" b="0" strike="noStrike" spc="-1">
              <a:latin typeface="Arial"/>
            </a:endParaRPr>
          </a:p>
        </p:txBody>
      </p:sp>
      <p:pic>
        <p:nvPicPr>
          <p:cNvPr id="42" name="Picture 12" descr="KAIST-1"/>
          <p:cNvPicPr/>
          <p:nvPr/>
        </p:nvPicPr>
        <p:blipFill>
          <a:blip r:embed="rId14"/>
          <a:stretch/>
        </p:blipFill>
        <p:spPr>
          <a:xfrm>
            <a:off x="7832880" y="6437160"/>
            <a:ext cx="1218960" cy="337680"/>
          </a:xfrm>
          <a:prstGeom prst="rect">
            <a:avLst/>
          </a:prstGeom>
          <a:ln>
            <a:noFill/>
          </a:ln>
        </p:spPr>
      </p:pic>
      <p:sp>
        <p:nvSpPr>
          <p:cNvPr id="43" name="CustomShape 2"/>
          <p:cNvSpPr/>
          <p:nvPr/>
        </p:nvSpPr>
        <p:spPr>
          <a:xfrm>
            <a:off x="419040" y="1251000"/>
            <a:ext cx="830556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44" name="PlaceHolder 3"/>
          <p:cNvSpPr>
            <a:spLocks noGrp="1"/>
          </p:cNvSpPr>
          <p:nvPr>
            <p:ph type="title"/>
          </p:nvPr>
        </p:nvSpPr>
        <p:spPr>
          <a:xfrm>
            <a:off x="419040" y="298440"/>
            <a:ext cx="8280000" cy="907560"/>
          </a:xfrm>
          <a:prstGeom prst="rect">
            <a:avLst/>
          </a:prstGeom>
        </p:spPr>
        <p:txBody>
          <a:bodyPr lIns="90360" tIns="44280" rIns="90360" bIns="44280" anchor="b">
            <a:noAutofit/>
          </a:bodyPr>
          <a:lstStyle/>
          <a:p>
            <a:pPr>
              <a:lnSpc>
                <a:spcPts val="3600"/>
              </a:lnSpc>
            </a:pPr>
            <a:r>
              <a:rPr lang="ko-KR" sz="4000" b="1" strike="noStrike" spc="-1">
                <a:solidFill>
                  <a:srgbClr val="000000"/>
                </a:solidFill>
                <a:latin typeface="Arial"/>
              </a:rPr>
              <a:t>마스터 제목 스타일 편집</a:t>
            </a:r>
            <a:endParaRPr lang="en-US" sz="4000" b="0" strike="noStrike" spc="-1">
              <a:solidFill>
                <a:srgbClr val="000000"/>
              </a:solidFill>
              <a:latin typeface="Arial"/>
            </a:endParaRPr>
          </a:p>
        </p:txBody>
      </p:sp>
      <p:sp>
        <p:nvSpPr>
          <p:cNvPr id="45" name="PlaceHolder 4"/>
          <p:cNvSpPr>
            <a:spLocks noGrp="1"/>
          </p:cNvSpPr>
          <p:nvPr>
            <p:ph type="body"/>
          </p:nvPr>
        </p:nvSpPr>
        <p:spPr>
          <a:xfrm>
            <a:off x="419040" y="1587600"/>
            <a:ext cx="8318160" cy="5067000"/>
          </a:xfrm>
          <a:prstGeom prst="rect">
            <a:avLst/>
          </a:prstGeom>
        </p:spPr>
        <p:txBody>
          <a:bodyPr lIns="90360" tIns="44280" rIns="90360" bIns="44280">
            <a:noAutofit/>
          </a:bodyPr>
          <a:lstStyle/>
          <a:p>
            <a:pPr marL="291960" indent="-291600">
              <a:lnSpc>
                <a:spcPts val="2701"/>
              </a:lnSpc>
              <a:spcBef>
                <a:spcPts val="601"/>
              </a:spcBef>
              <a:spcAft>
                <a:spcPts val="400"/>
              </a:spcAft>
              <a:buClr>
                <a:srgbClr val="0C7B9C"/>
              </a:buClr>
              <a:buFont typeface="Arial"/>
              <a:buChar char="●"/>
            </a:pPr>
            <a:r>
              <a:rPr lang="ko-KR" sz="2800" b="1" strike="noStrike" spc="-1">
                <a:solidFill>
                  <a:srgbClr val="000000"/>
                </a:solidFill>
                <a:latin typeface="Tahoma"/>
              </a:rPr>
              <a:t>마스터 텍스트 스타일을 편집합니다</a:t>
            </a:r>
            <a:endParaRPr lang="en-US" sz="2800" b="1" strike="noStrike" spc="-1">
              <a:solidFill>
                <a:srgbClr val="000000"/>
              </a:solidFill>
              <a:latin typeface="Tahoma"/>
            </a:endParaRPr>
          </a:p>
          <a:p>
            <a:pPr marL="800280" lvl="1" indent="-342720">
              <a:lnSpc>
                <a:spcPts val="2701"/>
              </a:lnSpc>
              <a:spcAft>
                <a:spcPts val="400"/>
              </a:spcAft>
              <a:buClr>
                <a:srgbClr val="0C7B9C"/>
              </a:buClr>
              <a:buFont typeface="Arial"/>
              <a:buChar char="●"/>
            </a:pPr>
            <a:r>
              <a:rPr lang="ko-KR" sz="2400" b="1" strike="noStrike" spc="-1">
                <a:solidFill>
                  <a:srgbClr val="000000"/>
                </a:solidFill>
                <a:latin typeface="Tahoma"/>
              </a:rPr>
              <a:t>둘째 수준</a:t>
            </a:r>
            <a:endParaRPr lang="en-US" sz="2400" b="1" strike="noStrike" spc="-1">
              <a:solidFill>
                <a:srgbClr val="000000"/>
              </a:solidFill>
              <a:latin typeface="Tahoma"/>
            </a:endParaRPr>
          </a:p>
          <a:p>
            <a:pPr marL="914400" lvl="2" indent="-288000">
              <a:lnSpc>
                <a:spcPts val="2701"/>
              </a:lnSpc>
              <a:spcAft>
                <a:spcPts val="400"/>
              </a:spcAft>
              <a:buClr>
                <a:srgbClr val="0C7B9C"/>
              </a:buClr>
              <a:buFont typeface="Arial"/>
              <a:buChar char="●"/>
            </a:pPr>
            <a:r>
              <a:rPr lang="ko-KR" sz="2400" b="1" strike="noStrike" spc="-1">
                <a:solidFill>
                  <a:srgbClr val="000000"/>
                </a:solidFill>
                <a:latin typeface="Tahoma"/>
              </a:rPr>
              <a:t>셋째 수준</a:t>
            </a:r>
            <a:endParaRPr lang="en-US" sz="2400" b="0" strike="noStrike" spc="-1">
              <a:solidFill>
                <a:srgbClr val="000000"/>
              </a:solidFill>
              <a:latin typeface="Times New Roman"/>
            </a:endParaRPr>
          </a:p>
          <a:p>
            <a:pPr marL="1600200" lvl="3" indent="-228240">
              <a:lnSpc>
                <a:spcPct val="100000"/>
              </a:lnSpc>
              <a:spcBef>
                <a:spcPts val="400"/>
              </a:spcBef>
              <a:buClr>
                <a:srgbClr val="000000"/>
              </a:buClr>
              <a:buFont typeface="Symbol" charset="2"/>
              <a:buChar char=""/>
            </a:pPr>
            <a:r>
              <a:rPr lang="ko-KR" sz="2000" b="0" strike="noStrike" spc="-1">
                <a:solidFill>
                  <a:srgbClr val="000000"/>
                </a:solidFill>
                <a:latin typeface="Times New Roman"/>
              </a:rPr>
              <a:t>넷째 수준</a:t>
            </a:r>
            <a:endParaRPr lang="en-US" sz="2000" b="0" strike="noStrike" spc="-1">
              <a:solidFill>
                <a:srgbClr val="000000"/>
              </a:solidFill>
              <a:latin typeface="Times New Roman"/>
            </a:endParaRPr>
          </a:p>
          <a:p>
            <a:pPr marL="2057400" lvl="4" indent="-228240">
              <a:lnSpc>
                <a:spcPct val="100000"/>
              </a:lnSpc>
              <a:spcBef>
                <a:spcPts val="400"/>
              </a:spcBef>
              <a:buClr>
                <a:srgbClr val="000000"/>
              </a:buClr>
              <a:buFont typeface="Symbol" charset="2"/>
              <a:buChar char=""/>
            </a:pPr>
            <a:r>
              <a:rPr lang="ko-KR" sz="2000" b="0" strike="noStrike" spc="-1">
                <a:solidFill>
                  <a:srgbClr val="000000"/>
                </a:solidFill>
                <a:latin typeface="Times New Roman"/>
              </a:rPr>
              <a:t>다섯째 수준</a:t>
            </a:r>
            <a:endParaRPr lang="en-US" sz="2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0" y="878040"/>
            <a:ext cx="9143640" cy="19681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nchor="ctr">
            <a:noAutofit/>
          </a:bodyPr>
          <a:lstStyle/>
          <a:p>
            <a:pPr algn="ctr">
              <a:lnSpc>
                <a:spcPts val="4201"/>
              </a:lnSpc>
            </a:pPr>
            <a:r>
              <a:rPr lang="en-US" sz="2800" b="1" strike="noStrike" spc="-1" dirty="0">
                <a:latin typeface="Arial"/>
                <a:ea typeface="굴림"/>
              </a:rPr>
              <a:t>City-Scale Grid-Topological Hybrid Maps for </a:t>
            </a:r>
          </a:p>
          <a:p>
            <a:pPr algn="ctr">
              <a:lnSpc>
                <a:spcPts val="4201"/>
              </a:lnSpc>
            </a:pPr>
            <a:r>
              <a:rPr lang="en-US" sz="2800" b="1" strike="noStrike" spc="-1" dirty="0">
                <a:latin typeface="Arial"/>
                <a:ea typeface="굴림"/>
              </a:rPr>
              <a:t>Autonomous Mobile Robot Navigation in Urban Area</a:t>
            </a:r>
            <a:endParaRPr lang="en-US" sz="2800" b="0" strike="noStrike" spc="-1" dirty="0">
              <a:latin typeface="Arial"/>
            </a:endParaRPr>
          </a:p>
        </p:txBody>
      </p:sp>
      <p:sp>
        <p:nvSpPr>
          <p:cNvPr id="89" name="CustomShape 2"/>
          <p:cNvSpPr/>
          <p:nvPr/>
        </p:nvSpPr>
        <p:spPr>
          <a:xfrm>
            <a:off x="486720" y="5278531"/>
            <a:ext cx="8152920" cy="125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001"/>
              </a:lnSpc>
              <a:spcBef>
                <a:spcPts val="1599"/>
              </a:spcBef>
            </a:pPr>
            <a:endParaRPr lang="en-US" sz="1800" b="0" strike="noStrike" spc="-1" dirty="0">
              <a:latin typeface="Arial"/>
            </a:endParaRPr>
          </a:p>
          <a:p>
            <a:pPr algn="ctr">
              <a:lnSpc>
                <a:spcPts val="2001"/>
              </a:lnSpc>
              <a:spcBef>
                <a:spcPts val="1599"/>
              </a:spcBef>
            </a:pPr>
            <a:r>
              <a:rPr lang="en-US" sz="3200" b="1" strike="noStrike" spc="-1" dirty="0">
                <a:solidFill>
                  <a:srgbClr val="EA8B00"/>
                </a:solidFill>
                <a:latin typeface="Arial"/>
                <a:ea typeface="굴림"/>
              </a:rPr>
              <a:t>Je In You</a:t>
            </a:r>
            <a:endParaRPr lang="en-US" sz="3200" b="0" strike="noStrike" spc="-1" dirty="0">
              <a:latin typeface="Arial"/>
            </a:endParaRPr>
          </a:p>
          <a:p>
            <a:pPr algn="ctr">
              <a:lnSpc>
                <a:spcPts val="2001"/>
              </a:lnSpc>
              <a:spcBef>
                <a:spcPts val="1599"/>
              </a:spcBef>
            </a:pPr>
            <a:endParaRPr lang="en-US" sz="3200" b="0" strike="noStrike" spc="-1" dirty="0">
              <a:latin typeface="Arial"/>
            </a:endParaRPr>
          </a:p>
        </p:txBody>
      </p:sp>
      <p:pic>
        <p:nvPicPr>
          <p:cNvPr id="90" name="Picture 28_1" descr="KAIST-1"/>
          <p:cNvPicPr/>
          <p:nvPr/>
        </p:nvPicPr>
        <p:blipFill>
          <a:blip r:embed="rId3"/>
          <a:stretch/>
        </p:blipFill>
        <p:spPr>
          <a:xfrm>
            <a:off x="6915240" y="6113520"/>
            <a:ext cx="1926720" cy="533160"/>
          </a:xfrm>
          <a:prstGeom prst="rect">
            <a:avLst/>
          </a:prstGeom>
          <a:ln>
            <a:noFill/>
          </a:ln>
        </p:spPr>
      </p:pic>
      <p:sp>
        <p:nvSpPr>
          <p:cNvPr id="91" name="CustomShape 3"/>
          <p:cNvSpPr/>
          <p:nvPr/>
        </p:nvSpPr>
        <p:spPr>
          <a:xfrm>
            <a:off x="4202280" y="4968720"/>
            <a:ext cx="486000" cy="456120"/>
          </a:xfrm>
          <a:prstGeom prst="rect">
            <a:avLst/>
          </a:prstGeom>
          <a:noFill/>
          <a:ln>
            <a:noFill/>
          </a:ln>
        </p:spPr>
        <p:style>
          <a:lnRef idx="0">
            <a:scrgbClr r="0" g="0" b="0"/>
          </a:lnRef>
          <a:fillRef idx="0">
            <a:scrgbClr r="0" g="0" b="0"/>
          </a:fillRef>
          <a:effectRef idx="0">
            <a:scrgbClr r="0" g="0" b="0"/>
          </a:effectRef>
          <a:fontRef idx="minor"/>
        </p:style>
      </p:sp>
      <p:sp>
        <p:nvSpPr>
          <p:cNvPr id="92" name="CustomShape 4"/>
          <p:cNvSpPr/>
          <p:nvPr/>
        </p:nvSpPr>
        <p:spPr>
          <a:xfrm>
            <a:off x="92160" y="766800"/>
            <a:ext cx="894204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93" name="CustomShape 5"/>
          <p:cNvSpPr/>
          <p:nvPr/>
        </p:nvSpPr>
        <p:spPr>
          <a:xfrm>
            <a:off x="100080" y="2857680"/>
            <a:ext cx="8943480" cy="96480"/>
          </a:xfrm>
          <a:prstGeom prst="rect">
            <a:avLst/>
          </a:prstGeom>
          <a:gradFill rotWithShape="0">
            <a:gsLst>
              <a:gs pos="0">
                <a:srgbClr val="0A64A8"/>
              </a:gs>
              <a:gs pos="100000">
                <a:srgbClr val="1487C8"/>
              </a:gs>
            </a:gsLst>
            <a:lin ang="2700000"/>
          </a:gradFill>
          <a:ln>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9F55D9AA-789C-42BB-A0A7-07DAA18A4A4B}"/>
              </a:ext>
            </a:extLst>
          </p:cNvPr>
          <p:cNvSpPr txBox="1"/>
          <p:nvPr/>
        </p:nvSpPr>
        <p:spPr>
          <a:xfrm>
            <a:off x="357353" y="2921252"/>
            <a:ext cx="8411654" cy="935577"/>
          </a:xfrm>
          <a:prstGeom prst="rect">
            <a:avLst/>
          </a:prstGeom>
          <a:noFill/>
        </p:spPr>
        <p:txBody>
          <a:bodyPr wrap="square" rtlCol="0">
            <a:spAutoFit/>
          </a:bodyPr>
          <a:lstStyle/>
          <a:p>
            <a:pPr algn="ctr">
              <a:lnSpc>
                <a:spcPct val="150000"/>
              </a:lnSpc>
            </a:pPr>
            <a:r>
              <a:rPr lang="en-US" altLang="ko-KR" sz="1900" b="1" dirty="0"/>
              <a:t>International Conference on Intelligent Robots and System (IROS)</a:t>
            </a:r>
          </a:p>
          <a:p>
            <a:pPr algn="ctr">
              <a:lnSpc>
                <a:spcPct val="150000"/>
              </a:lnSpc>
            </a:pPr>
            <a:r>
              <a:rPr lang="en-US" altLang="ko-KR" sz="2000" b="1" dirty="0"/>
              <a:t>2020</a:t>
            </a:r>
            <a:endParaRPr lang="ko-KR" altLang="en-US" sz="2000" b="1" dirty="0"/>
          </a:p>
        </p:txBody>
      </p:sp>
      <p:sp>
        <p:nvSpPr>
          <p:cNvPr id="3" name="TextBox 2">
            <a:extLst>
              <a:ext uri="{FF2B5EF4-FFF2-40B4-BE49-F238E27FC236}">
                <a16:creationId xmlns:a16="http://schemas.microsoft.com/office/drawing/2014/main" id="{DBB848C7-7754-4C5F-B317-3C7C7C86BED1}"/>
              </a:ext>
            </a:extLst>
          </p:cNvPr>
          <p:cNvSpPr txBox="1"/>
          <p:nvPr/>
        </p:nvSpPr>
        <p:spPr>
          <a:xfrm>
            <a:off x="486721" y="4186518"/>
            <a:ext cx="8152920" cy="369332"/>
          </a:xfrm>
          <a:prstGeom prst="rect">
            <a:avLst/>
          </a:prstGeom>
          <a:noFill/>
        </p:spPr>
        <p:txBody>
          <a:bodyPr wrap="square" rtlCol="0">
            <a:spAutoFit/>
          </a:bodyPr>
          <a:lstStyle/>
          <a:p>
            <a:pPr algn="ctr"/>
            <a:r>
              <a:rPr lang="en-US" altLang="ko-KR" b="1" dirty="0"/>
              <a:t>CS686 Student </a:t>
            </a:r>
            <a:r>
              <a:rPr lang="en-US" altLang="ko-KR" b="1" dirty="0" err="1"/>
              <a:t>Presentation</a:t>
            </a:r>
            <a:r>
              <a:rPr lang="en-US" altLang="ko-KR" b="1" dirty="0" err="1">
                <a:latin typeface="MS Gothic" panose="020B0609070205080204" pitchFamily="49" charset="-128"/>
                <a:ea typeface="MS Gothic" panose="020B0609070205080204" pitchFamily="49" charset="-128"/>
              </a:rPr>
              <a:t>Ⅰ</a:t>
            </a:r>
            <a:endParaRPr lang="ko-KR"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Evaluation</a:t>
            </a:r>
            <a:endParaRPr lang="ko-KR" altLang="en-US" dirty="0"/>
          </a:p>
        </p:txBody>
      </p:sp>
      <p:pic>
        <p:nvPicPr>
          <p:cNvPr id="3" name="Picture 2">
            <a:extLst>
              <a:ext uri="{FF2B5EF4-FFF2-40B4-BE49-F238E27FC236}">
                <a16:creationId xmlns:a16="http://schemas.microsoft.com/office/drawing/2014/main" id="{BBEBD49A-D76A-4998-9291-B3E0D64B314F}"/>
              </a:ext>
            </a:extLst>
          </p:cNvPr>
          <p:cNvPicPr>
            <a:picLocks noChangeAspect="1"/>
          </p:cNvPicPr>
          <p:nvPr/>
        </p:nvPicPr>
        <p:blipFill>
          <a:blip r:embed="rId2"/>
          <a:stretch>
            <a:fillRect/>
          </a:stretch>
        </p:blipFill>
        <p:spPr>
          <a:xfrm>
            <a:off x="0" y="1639062"/>
            <a:ext cx="9144000" cy="2290338"/>
          </a:xfrm>
          <a:prstGeom prst="rect">
            <a:avLst/>
          </a:prstGeom>
        </p:spPr>
      </p:pic>
      <p:pic>
        <p:nvPicPr>
          <p:cNvPr id="5" name="Picture 4">
            <a:extLst>
              <a:ext uri="{FF2B5EF4-FFF2-40B4-BE49-F238E27FC236}">
                <a16:creationId xmlns:a16="http://schemas.microsoft.com/office/drawing/2014/main" id="{6E40B35A-D3A0-45F7-BC50-9E813D119AAA}"/>
              </a:ext>
            </a:extLst>
          </p:cNvPr>
          <p:cNvPicPr>
            <a:picLocks noChangeAspect="1"/>
          </p:cNvPicPr>
          <p:nvPr/>
        </p:nvPicPr>
        <p:blipFill>
          <a:blip r:embed="rId3"/>
          <a:stretch>
            <a:fillRect/>
          </a:stretch>
        </p:blipFill>
        <p:spPr>
          <a:xfrm>
            <a:off x="3053310" y="4101767"/>
            <a:ext cx="2638793" cy="2457793"/>
          </a:xfrm>
          <a:prstGeom prst="rect">
            <a:avLst/>
          </a:prstGeom>
        </p:spPr>
      </p:pic>
    </p:spTree>
    <p:extLst>
      <p:ext uri="{BB962C8B-B14F-4D97-AF65-F5344CB8AC3E}">
        <p14:creationId xmlns:p14="http://schemas.microsoft.com/office/powerpoint/2010/main" val="337568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Pros and Cons</a:t>
            </a:r>
            <a:endParaRPr lang="ko-KR" altLang="en-US" dirty="0"/>
          </a:p>
        </p:txBody>
      </p:sp>
      <p:pic>
        <p:nvPicPr>
          <p:cNvPr id="4" name="Picture 3">
            <a:extLst>
              <a:ext uri="{FF2B5EF4-FFF2-40B4-BE49-F238E27FC236}">
                <a16:creationId xmlns:a16="http://schemas.microsoft.com/office/drawing/2014/main" id="{5D5A8790-E535-41EA-B4DF-A60CB82BC7BC}"/>
              </a:ext>
            </a:extLst>
          </p:cNvPr>
          <p:cNvPicPr>
            <a:picLocks noChangeAspect="1"/>
          </p:cNvPicPr>
          <p:nvPr/>
        </p:nvPicPr>
        <p:blipFill>
          <a:blip r:embed="rId3"/>
          <a:stretch>
            <a:fillRect/>
          </a:stretch>
        </p:blipFill>
        <p:spPr>
          <a:xfrm>
            <a:off x="700877" y="2292821"/>
            <a:ext cx="3858163" cy="1991003"/>
          </a:xfrm>
          <a:prstGeom prst="rect">
            <a:avLst/>
          </a:prstGeom>
        </p:spPr>
      </p:pic>
      <p:sp>
        <p:nvSpPr>
          <p:cNvPr id="6" name="TextBox 5">
            <a:extLst>
              <a:ext uri="{FF2B5EF4-FFF2-40B4-BE49-F238E27FC236}">
                <a16:creationId xmlns:a16="http://schemas.microsoft.com/office/drawing/2014/main" id="{BA0131E8-BF95-4DEF-A5C2-A3C6535F20D8}"/>
              </a:ext>
            </a:extLst>
          </p:cNvPr>
          <p:cNvSpPr txBox="1"/>
          <p:nvPr/>
        </p:nvSpPr>
        <p:spPr>
          <a:xfrm>
            <a:off x="820616" y="4712677"/>
            <a:ext cx="3858163" cy="553998"/>
          </a:xfrm>
          <a:prstGeom prst="rect">
            <a:avLst/>
          </a:prstGeom>
          <a:noFill/>
        </p:spPr>
        <p:txBody>
          <a:bodyPr wrap="square" rtlCol="0">
            <a:spAutoFit/>
          </a:bodyPr>
          <a:lstStyle/>
          <a:p>
            <a:r>
              <a:rPr lang="en-US" altLang="ko-KR" sz="1500" dirty="0"/>
              <a:t>Allows path planning between layers (</a:t>
            </a:r>
            <a:r>
              <a:rPr lang="en-US" altLang="ko-KR" sz="1500" dirty="0" err="1"/>
              <a:t>e,g</a:t>
            </a:r>
            <a:r>
              <a:rPr lang="en-US" altLang="ko-KR" sz="1500" dirty="0"/>
              <a:t>, elevators and escalators)</a:t>
            </a:r>
            <a:endParaRPr lang="ko-KR" altLang="en-US" sz="1500" dirty="0"/>
          </a:p>
        </p:txBody>
      </p:sp>
      <p:sp>
        <p:nvSpPr>
          <p:cNvPr id="7" name="TextBox 6">
            <a:extLst>
              <a:ext uri="{FF2B5EF4-FFF2-40B4-BE49-F238E27FC236}">
                <a16:creationId xmlns:a16="http://schemas.microsoft.com/office/drawing/2014/main" id="{4EF663A1-E3DD-458B-8F1D-3455D0D5E209}"/>
              </a:ext>
            </a:extLst>
          </p:cNvPr>
          <p:cNvSpPr txBox="1"/>
          <p:nvPr/>
        </p:nvSpPr>
        <p:spPr>
          <a:xfrm>
            <a:off x="1117681" y="1634852"/>
            <a:ext cx="3024554" cy="369332"/>
          </a:xfrm>
          <a:prstGeom prst="rect">
            <a:avLst/>
          </a:prstGeom>
          <a:noFill/>
        </p:spPr>
        <p:txBody>
          <a:bodyPr wrap="square" rtlCol="0">
            <a:spAutoFit/>
          </a:bodyPr>
          <a:lstStyle/>
          <a:p>
            <a:pPr algn="ctr"/>
            <a:r>
              <a:rPr lang="en-US" altLang="ko-KR" b="1" dirty="0"/>
              <a:t>Pros</a:t>
            </a:r>
            <a:endParaRPr lang="ko-KR" altLang="en-US" b="1" dirty="0"/>
          </a:p>
        </p:txBody>
      </p:sp>
      <p:sp>
        <p:nvSpPr>
          <p:cNvPr id="8" name="Rectangle 7">
            <a:extLst>
              <a:ext uri="{FF2B5EF4-FFF2-40B4-BE49-F238E27FC236}">
                <a16:creationId xmlns:a16="http://schemas.microsoft.com/office/drawing/2014/main" id="{7DB06FAB-1FDB-4147-AA52-69A263981318}"/>
              </a:ext>
            </a:extLst>
          </p:cNvPr>
          <p:cNvSpPr/>
          <p:nvPr/>
        </p:nvSpPr>
        <p:spPr>
          <a:xfrm>
            <a:off x="6359896" y="1634852"/>
            <a:ext cx="761747" cy="369332"/>
          </a:xfrm>
          <a:prstGeom prst="rect">
            <a:avLst/>
          </a:prstGeom>
        </p:spPr>
        <p:txBody>
          <a:bodyPr wrap="none">
            <a:spAutoFit/>
          </a:bodyPr>
          <a:lstStyle/>
          <a:p>
            <a:pPr algn="ctr"/>
            <a:r>
              <a:rPr lang="en-US" altLang="ko-KR" b="1" dirty="0"/>
              <a:t>Cons</a:t>
            </a:r>
            <a:endParaRPr lang="ko-KR" altLang="en-US" b="1" dirty="0"/>
          </a:p>
        </p:txBody>
      </p:sp>
      <p:sp>
        <p:nvSpPr>
          <p:cNvPr id="9" name="TextBox 8">
            <a:extLst>
              <a:ext uri="{FF2B5EF4-FFF2-40B4-BE49-F238E27FC236}">
                <a16:creationId xmlns:a16="http://schemas.microsoft.com/office/drawing/2014/main" id="{5767C0E9-1F13-4CCF-A9CC-98E041A2C342}"/>
              </a:ext>
            </a:extLst>
          </p:cNvPr>
          <p:cNvSpPr txBox="1"/>
          <p:nvPr/>
        </p:nvSpPr>
        <p:spPr>
          <a:xfrm>
            <a:off x="5310806" y="2666905"/>
            <a:ext cx="2954216" cy="2169825"/>
          </a:xfrm>
          <a:prstGeom prst="rect">
            <a:avLst/>
          </a:prstGeom>
          <a:noFill/>
        </p:spPr>
        <p:txBody>
          <a:bodyPr wrap="square" rtlCol="0">
            <a:spAutoFit/>
          </a:bodyPr>
          <a:lstStyle/>
          <a:p>
            <a:pPr marL="342900" indent="-342900">
              <a:buAutoNum type="arabicPeriod"/>
            </a:pPr>
            <a:r>
              <a:rPr lang="en-US" altLang="ko-KR" sz="1500" dirty="0"/>
              <a:t>The 3D point cloud must be computed before planning for map generation</a:t>
            </a:r>
          </a:p>
          <a:p>
            <a:pPr marL="342900" indent="-342900">
              <a:buAutoNum type="arabicPeriod"/>
            </a:pPr>
            <a:endParaRPr lang="en-US" altLang="ko-KR" sz="1500" dirty="0"/>
          </a:p>
          <a:p>
            <a:pPr marL="342900" indent="-342900">
              <a:buAutoNum type="arabicPeriod"/>
            </a:pPr>
            <a:r>
              <a:rPr lang="en-US" altLang="ko-KR" sz="1500" dirty="0"/>
              <a:t>Map generation is incomplete as the authors mentioned that the map was manually corrected to some extent</a:t>
            </a:r>
            <a:endParaRPr lang="ko-KR" altLang="en-US" sz="1500" dirty="0"/>
          </a:p>
        </p:txBody>
      </p:sp>
    </p:spTree>
    <p:extLst>
      <p:ext uri="{BB962C8B-B14F-4D97-AF65-F5344CB8AC3E}">
        <p14:creationId xmlns:p14="http://schemas.microsoft.com/office/powerpoint/2010/main" val="38843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Overview</a:t>
            </a:r>
            <a:endParaRPr lang="ko-KR" altLang="en-US" dirty="0"/>
          </a:p>
        </p:txBody>
      </p:sp>
      <p:sp>
        <p:nvSpPr>
          <p:cNvPr id="3" name="Rectangle 2">
            <a:extLst>
              <a:ext uri="{FF2B5EF4-FFF2-40B4-BE49-F238E27FC236}">
                <a16:creationId xmlns:a16="http://schemas.microsoft.com/office/drawing/2014/main" id="{23AEAB91-E387-44E5-B819-1B34C21C2973}"/>
              </a:ext>
            </a:extLst>
          </p:cNvPr>
          <p:cNvSpPr/>
          <p:nvPr/>
        </p:nvSpPr>
        <p:spPr>
          <a:xfrm>
            <a:off x="419040" y="1495457"/>
            <a:ext cx="8280000" cy="2828338"/>
          </a:xfrm>
          <a:prstGeom prst="rect">
            <a:avLst/>
          </a:prstGeom>
        </p:spPr>
        <p:txBody>
          <a:bodyPr wrap="square">
            <a:spAutoFit/>
          </a:bodyPr>
          <a:lstStyle/>
          <a:p>
            <a:pPr marL="285750" indent="-285750">
              <a:lnSpc>
                <a:spcPts val="2700"/>
              </a:lnSpc>
              <a:buFont typeface="Arial" panose="020B0604020202020204" pitchFamily="34" charset="0"/>
              <a:buChar char="•"/>
            </a:pPr>
            <a:r>
              <a:rPr lang="en-US" altLang="ko-KR" b="1" dirty="0">
                <a:solidFill>
                  <a:srgbClr val="151515"/>
                </a:solidFill>
              </a:rPr>
              <a:t>Hybrid map generation from publicly available maps and given 3D point cloud</a:t>
            </a:r>
          </a:p>
          <a:p>
            <a:pPr marL="285750" indent="-285750">
              <a:lnSpc>
                <a:spcPts val="2700"/>
              </a:lnSpc>
              <a:buFont typeface="Arial" panose="020B0604020202020204" pitchFamily="34" charset="0"/>
              <a:buChar char="•"/>
            </a:pPr>
            <a:endParaRPr lang="en-US" altLang="ko-KR" b="1" dirty="0">
              <a:solidFill>
                <a:srgbClr val="151515"/>
              </a:solidFill>
            </a:endParaRPr>
          </a:p>
          <a:p>
            <a:pPr marL="285750" indent="-285750">
              <a:lnSpc>
                <a:spcPts val="2700"/>
              </a:lnSpc>
              <a:buFont typeface="Arial" panose="020B0604020202020204" pitchFamily="34" charset="0"/>
              <a:buChar char="•"/>
            </a:pPr>
            <a:r>
              <a:rPr lang="en-US" altLang="ko-KR" b="1" dirty="0">
                <a:solidFill>
                  <a:srgbClr val="151515"/>
                </a:solidFill>
              </a:rPr>
              <a:t>Allows Path Planning between different levels of the building as it uses local 2D maps</a:t>
            </a:r>
          </a:p>
          <a:p>
            <a:pPr>
              <a:lnSpc>
                <a:spcPts val="2700"/>
              </a:lnSpc>
            </a:pPr>
            <a:endParaRPr lang="en-US" altLang="ko-KR" b="1" dirty="0">
              <a:solidFill>
                <a:srgbClr val="151515"/>
              </a:solidFill>
            </a:endParaRPr>
          </a:p>
          <a:p>
            <a:pPr marL="285750" indent="-285750">
              <a:lnSpc>
                <a:spcPts val="2700"/>
              </a:lnSpc>
              <a:buFont typeface="Arial" panose="020B0604020202020204" pitchFamily="34" charset="0"/>
              <a:buChar char="•"/>
            </a:pPr>
            <a:r>
              <a:rPr lang="en-US" altLang="ko-KR" b="1" dirty="0">
                <a:solidFill>
                  <a:srgbClr val="151515"/>
                </a:solidFill>
              </a:rPr>
              <a:t>Near optimal result for path planning and significant reduction of computation and memory usage</a:t>
            </a:r>
          </a:p>
        </p:txBody>
      </p:sp>
    </p:spTree>
    <p:extLst>
      <p:ext uri="{BB962C8B-B14F-4D97-AF65-F5344CB8AC3E}">
        <p14:creationId xmlns:p14="http://schemas.microsoft.com/office/powerpoint/2010/main" val="186060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FF3A-D4F8-432C-A2DC-2955E37321E4}"/>
              </a:ext>
            </a:extLst>
          </p:cNvPr>
          <p:cNvSpPr>
            <a:spLocks noGrp="1"/>
          </p:cNvSpPr>
          <p:nvPr>
            <p:ph type="title"/>
          </p:nvPr>
        </p:nvSpPr>
        <p:spPr/>
        <p:txBody>
          <a:bodyPr/>
          <a:lstStyle/>
          <a:p>
            <a:r>
              <a:rPr lang="en-US" altLang="ko-KR" dirty="0"/>
              <a:t>Quiz</a:t>
            </a:r>
            <a:endParaRPr lang="ko-KR" altLang="en-US" dirty="0"/>
          </a:p>
        </p:txBody>
      </p:sp>
      <p:sp>
        <p:nvSpPr>
          <p:cNvPr id="4" name="TextBox 3">
            <a:extLst>
              <a:ext uri="{FF2B5EF4-FFF2-40B4-BE49-F238E27FC236}">
                <a16:creationId xmlns:a16="http://schemas.microsoft.com/office/drawing/2014/main" id="{A80D73DC-51CC-499F-896B-840D94299204}"/>
              </a:ext>
            </a:extLst>
          </p:cNvPr>
          <p:cNvSpPr txBox="1"/>
          <p:nvPr/>
        </p:nvSpPr>
        <p:spPr>
          <a:xfrm>
            <a:off x="488887" y="1692998"/>
            <a:ext cx="8210153" cy="3816429"/>
          </a:xfrm>
          <a:prstGeom prst="rect">
            <a:avLst/>
          </a:prstGeom>
          <a:noFill/>
        </p:spPr>
        <p:txBody>
          <a:bodyPr wrap="square" rtlCol="0">
            <a:spAutoFit/>
          </a:bodyPr>
          <a:lstStyle/>
          <a:p>
            <a:r>
              <a:rPr lang="en-US" altLang="ko-KR" sz="2200" dirty="0"/>
              <a:t>1. Why might GPS not work near buildings and other tall objects?</a:t>
            </a:r>
          </a:p>
          <a:p>
            <a:endParaRPr lang="en-US" altLang="ko-KR" sz="2200" dirty="0"/>
          </a:p>
          <a:p>
            <a:endParaRPr lang="en-US" altLang="ko-KR" sz="2200"/>
          </a:p>
          <a:p>
            <a:endParaRPr lang="en-US" altLang="ko-KR" sz="2200" dirty="0"/>
          </a:p>
          <a:p>
            <a:r>
              <a:rPr lang="en-US" altLang="ko-KR" sz="2200" dirty="0"/>
              <a:t>2. Which one of the options is NOT properties of an edge in this method? </a:t>
            </a:r>
          </a:p>
          <a:p>
            <a:endParaRPr lang="en-US" altLang="ko-KR" sz="2200" dirty="0"/>
          </a:p>
          <a:p>
            <a:pPr marL="514350" indent="-514350">
              <a:buAutoNum type="alphaLcParenR"/>
            </a:pPr>
            <a:r>
              <a:rPr lang="en-US" altLang="ko-KR" sz="2200" dirty="0"/>
              <a:t>IDs of the connected nodes </a:t>
            </a:r>
          </a:p>
          <a:p>
            <a:pPr marL="514350" indent="-514350">
              <a:buAutoNum type="alphaLcParenR"/>
            </a:pPr>
            <a:r>
              <a:rPr lang="en-US" altLang="ko-KR" sz="2200" dirty="0"/>
              <a:t>Cost</a:t>
            </a:r>
          </a:p>
          <a:p>
            <a:pPr marL="514350" indent="-514350">
              <a:buAutoNum type="alphaLcParenR"/>
            </a:pPr>
            <a:r>
              <a:rPr lang="en-US" altLang="ko-KR" sz="2200" dirty="0"/>
              <a:t>Status between nodes</a:t>
            </a:r>
          </a:p>
          <a:p>
            <a:pPr marL="514350" indent="-514350">
              <a:buAutoNum type="alphaLcParenR"/>
            </a:pPr>
            <a:r>
              <a:rPr lang="en-US" altLang="ko-KR" sz="2200" dirty="0"/>
              <a:t>Position and pose of the nodes</a:t>
            </a:r>
          </a:p>
        </p:txBody>
      </p:sp>
    </p:spTree>
    <p:extLst>
      <p:ext uri="{BB962C8B-B14F-4D97-AF65-F5344CB8AC3E}">
        <p14:creationId xmlns:p14="http://schemas.microsoft.com/office/powerpoint/2010/main" val="26701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6889-C12D-4B2C-8287-3C37D316E9ED}"/>
              </a:ext>
            </a:extLst>
          </p:cNvPr>
          <p:cNvSpPr>
            <a:spLocks noGrp="1"/>
          </p:cNvSpPr>
          <p:nvPr>
            <p:ph type="title"/>
          </p:nvPr>
        </p:nvSpPr>
        <p:spPr/>
        <p:txBody>
          <a:bodyPr/>
          <a:lstStyle/>
          <a:p>
            <a:r>
              <a:rPr lang="en-US" altLang="ko-KR" dirty="0">
                <a:solidFill>
                  <a:srgbClr val="0070C0"/>
                </a:solidFill>
              </a:rPr>
              <a:t>BACKGROUND</a:t>
            </a:r>
            <a:endParaRPr lang="ko-KR" altLang="en-US" dirty="0">
              <a:solidFill>
                <a:srgbClr val="0070C0"/>
              </a:solidFill>
            </a:endParaRPr>
          </a:p>
        </p:txBody>
      </p:sp>
      <p:pic>
        <p:nvPicPr>
          <p:cNvPr id="4" name="Picture 3">
            <a:extLst>
              <a:ext uri="{FF2B5EF4-FFF2-40B4-BE49-F238E27FC236}">
                <a16:creationId xmlns:a16="http://schemas.microsoft.com/office/drawing/2014/main" id="{018D92F6-E42C-4C76-8527-9674E5477E20}"/>
              </a:ext>
            </a:extLst>
          </p:cNvPr>
          <p:cNvPicPr>
            <a:picLocks noChangeAspect="1"/>
          </p:cNvPicPr>
          <p:nvPr/>
        </p:nvPicPr>
        <p:blipFill>
          <a:blip r:embed="rId3"/>
          <a:stretch>
            <a:fillRect/>
          </a:stretch>
        </p:blipFill>
        <p:spPr>
          <a:xfrm>
            <a:off x="1590779" y="2312294"/>
            <a:ext cx="1013012" cy="1013012"/>
          </a:xfrm>
          <a:prstGeom prst="rect">
            <a:avLst/>
          </a:prstGeom>
        </p:spPr>
      </p:pic>
      <p:cxnSp>
        <p:nvCxnSpPr>
          <p:cNvPr id="6" name="Straight Connector 5">
            <a:extLst>
              <a:ext uri="{FF2B5EF4-FFF2-40B4-BE49-F238E27FC236}">
                <a16:creationId xmlns:a16="http://schemas.microsoft.com/office/drawing/2014/main" id="{78C37C2F-EF50-40BC-8E4B-DBF8A3FD7341}"/>
              </a:ext>
            </a:extLst>
          </p:cNvPr>
          <p:cNvCxnSpPr/>
          <p:nvPr/>
        </p:nvCxnSpPr>
        <p:spPr>
          <a:xfrm>
            <a:off x="1444584" y="2209800"/>
            <a:ext cx="1264024" cy="1219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1DF535E-93CE-4980-BA10-9226EB0ABFC6}"/>
              </a:ext>
            </a:extLst>
          </p:cNvPr>
          <p:cNvPicPr>
            <a:picLocks noChangeAspect="1"/>
          </p:cNvPicPr>
          <p:nvPr/>
        </p:nvPicPr>
        <p:blipFill>
          <a:blip r:embed="rId4"/>
          <a:stretch>
            <a:fillRect/>
          </a:stretch>
        </p:blipFill>
        <p:spPr>
          <a:xfrm>
            <a:off x="4531923" y="2106624"/>
            <a:ext cx="1404438" cy="1404438"/>
          </a:xfrm>
          <a:prstGeom prst="rect">
            <a:avLst/>
          </a:prstGeom>
        </p:spPr>
      </p:pic>
      <p:pic>
        <p:nvPicPr>
          <p:cNvPr id="11" name="Picture 10">
            <a:extLst>
              <a:ext uri="{FF2B5EF4-FFF2-40B4-BE49-F238E27FC236}">
                <a16:creationId xmlns:a16="http://schemas.microsoft.com/office/drawing/2014/main" id="{FEDD123B-0DDE-4107-A45B-E9D9F46A463C}"/>
              </a:ext>
            </a:extLst>
          </p:cNvPr>
          <p:cNvPicPr>
            <a:picLocks noChangeAspect="1"/>
          </p:cNvPicPr>
          <p:nvPr/>
        </p:nvPicPr>
        <p:blipFill>
          <a:blip r:embed="rId5"/>
          <a:stretch>
            <a:fillRect/>
          </a:stretch>
        </p:blipFill>
        <p:spPr>
          <a:xfrm>
            <a:off x="6431985" y="2061497"/>
            <a:ext cx="1449565" cy="1449565"/>
          </a:xfrm>
          <a:prstGeom prst="rect">
            <a:avLst/>
          </a:prstGeom>
        </p:spPr>
      </p:pic>
      <p:sp>
        <p:nvSpPr>
          <p:cNvPr id="12" name="TextBox 11">
            <a:extLst>
              <a:ext uri="{FF2B5EF4-FFF2-40B4-BE49-F238E27FC236}">
                <a16:creationId xmlns:a16="http://schemas.microsoft.com/office/drawing/2014/main" id="{3BE5BD60-440D-4765-B6F4-4C3E959269F0}"/>
              </a:ext>
            </a:extLst>
          </p:cNvPr>
          <p:cNvSpPr txBox="1"/>
          <p:nvPr/>
        </p:nvSpPr>
        <p:spPr>
          <a:xfrm>
            <a:off x="4825923" y="3892662"/>
            <a:ext cx="3212124" cy="773738"/>
          </a:xfrm>
          <a:prstGeom prst="rect">
            <a:avLst/>
          </a:prstGeom>
          <a:noFill/>
        </p:spPr>
        <p:txBody>
          <a:bodyPr wrap="square" rtlCol="0">
            <a:spAutoFit/>
          </a:bodyPr>
          <a:lstStyle/>
          <a:p>
            <a:pPr>
              <a:lnSpc>
                <a:spcPct val="200000"/>
              </a:lnSpc>
            </a:pPr>
            <a:r>
              <a:rPr lang="en-US" altLang="ko-KR" sz="1200" dirty="0"/>
              <a:t>Single nationwide 2D grid map requires huge </a:t>
            </a:r>
          </a:p>
          <a:p>
            <a:pPr>
              <a:lnSpc>
                <a:spcPct val="200000"/>
              </a:lnSpc>
            </a:pPr>
            <a:r>
              <a:rPr lang="en-US" altLang="ko-KR" sz="1200" dirty="0"/>
              <a:t>computational cost and memory usage</a:t>
            </a:r>
            <a:endParaRPr lang="ko-KR" altLang="en-US" sz="1200" dirty="0"/>
          </a:p>
        </p:txBody>
      </p:sp>
      <p:sp>
        <p:nvSpPr>
          <p:cNvPr id="13" name="TextBox 12">
            <a:extLst>
              <a:ext uri="{FF2B5EF4-FFF2-40B4-BE49-F238E27FC236}">
                <a16:creationId xmlns:a16="http://schemas.microsoft.com/office/drawing/2014/main" id="{920AFD19-DBD8-4A81-B041-5F252168B005}"/>
              </a:ext>
            </a:extLst>
          </p:cNvPr>
          <p:cNvSpPr txBox="1"/>
          <p:nvPr/>
        </p:nvSpPr>
        <p:spPr>
          <a:xfrm>
            <a:off x="914400" y="3707996"/>
            <a:ext cx="2697932" cy="958404"/>
          </a:xfrm>
          <a:prstGeom prst="rect">
            <a:avLst/>
          </a:prstGeom>
          <a:noFill/>
        </p:spPr>
        <p:txBody>
          <a:bodyPr wrap="square" rtlCol="0">
            <a:spAutoFit/>
          </a:bodyPr>
          <a:lstStyle/>
          <a:p>
            <a:pPr>
              <a:lnSpc>
                <a:spcPct val="200000"/>
              </a:lnSpc>
            </a:pPr>
            <a:r>
              <a:rPr lang="en-US" altLang="ko-KR" dirty="0"/>
              <a:t> </a:t>
            </a:r>
            <a:r>
              <a:rPr lang="en-US" altLang="ko-KR" sz="1200" dirty="0"/>
              <a:t>GNSS </a:t>
            </a:r>
            <a:r>
              <a:rPr lang="en-US" altLang="ko-KR" sz="1200" dirty="0">
                <a:solidFill>
                  <a:srgbClr val="FF0000"/>
                </a:solidFill>
              </a:rPr>
              <a:t>NOT STABLE </a:t>
            </a:r>
            <a:r>
              <a:rPr lang="en-US" altLang="ko-KR" sz="1200" dirty="0"/>
              <a:t>is often in           Urban Environment</a:t>
            </a:r>
            <a:endParaRPr lang="ko-KR" altLang="en-US" sz="1200" dirty="0"/>
          </a:p>
        </p:txBody>
      </p:sp>
    </p:spTree>
    <p:extLst>
      <p:ext uri="{BB962C8B-B14F-4D97-AF65-F5344CB8AC3E}">
        <p14:creationId xmlns:p14="http://schemas.microsoft.com/office/powerpoint/2010/main" val="251865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BACKGROUND</a:t>
            </a:r>
            <a:endParaRPr lang="ko-KR" altLang="en-US" dirty="0"/>
          </a:p>
        </p:txBody>
      </p:sp>
      <p:sp>
        <p:nvSpPr>
          <p:cNvPr id="5" name="TextBox 4">
            <a:extLst>
              <a:ext uri="{FF2B5EF4-FFF2-40B4-BE49-F238E27FC236}">
                <a16:creationId xmlns:a16="http://schemas.microsoft.com/office/drawing/2014/main" id="{7E5ED13F-5EC3-4424-9C05-32415F2F055B}"/>
              </a:ext>
            </a:extLst>
          </p:cNvPr>
          <p:cNvSpPr txBox="1"/>
          <p:nvPr/>
        </p:nvSpPr>
        <p:spPr>
          <a:xfrm>
            <a:off x="1363383" y="4564211"/>
            <a:ext cx="2267266" cy="369332"/>
          </a:xfrm>
          <a:prstGeom prst="rect">
            <a:avLst/>
          </a:prstGeom>
          <a:noFill/>
        </p:spPr>
        <p:txBody>
          <a:bodyPr wrap="square" rtlCol="0">
            <a:spAutoFit/>
          </a:bodyPr>
          <a:lstStyle/>
          <a:p>
            <a:r>
              <a:rPr lang="en-US" altLang="ko-KR" b="1" dirty="0"/>
              <a:t>Topological Graph</a:t>
            </a:r>
            <a:endParaRPr lang="ko-KR" altLang="en-US" b="1" dirty="0"/>
          </a:p>
        </p:txBody>
      </p:sp>
      <p:pic>
        <p:nvPicPr>
          <p:cNvPr id="6" name="Picture 5">
            <a:extLst>
              <a:ext uri="{FF2B5EF4-FFF2-40B4-BE49-F238E27FC236}">
                <a16:creationId xmlns:a16="http://schemas.microsoft.com/office/drawing/2014/main" id="{2AE43A8A-1349-416B-AB3E-16597BFAFC75}"/>
              </a:ext>
            </a:extLst>
          </p:cNvPr>
          <p:cNvPicPr>
            <a:picLocks noChangeAspect="1"/>
          </p:cNvPicPr>
          <p:nvPr/>
        </p:nvPicPr>
        <p:blipFill>
          <a:blip r:embed="rId3"/>
          <a:stretch>
            <a:fillRect/>
          </a:stretch>
        </p:blipFill>
        <p:spPr>
          <a:xfrm>
            <a:off x="5406050" y="2058917"/>
            <a:ext cx="2618824" cy="2154010"/>
          </a:xfrm>
          <a:prstGeom prst="rect">
            <a:avLst/>
          </a:prstGeom>
        </p:spPr>
      </p:pic>
      <p:sp>
        <p:nvSpPr>
          <p:cNvPr id="8" name="TextBox 7">
            <a:extLst>
              <a:ext uri="{FF2B5EF4-FFF2-40B4-BE49-F238E27FC236}">
                <a16:creationId xmlns:a16="http://schemas.microsoft.com/office/drawing/2014/main" id="{C53961C2-56FA-4C1F-8078-8CE796203DBA}"/>
              </a:ext>
            </a:extLst>
          </p:cNvPr>
          <p:cNvSpPr txBox="1"/>
          <p:nvPr/>
        </p:nvSpPr>
        <p:spPr>
          <a:xfrm>
            <a:off x="5528178" y="4564211"/>
            <a:ext cx="2374567" cy="369332"/>
          </a:xfrm>
          <a:prstGeom prst="rect">
            <a:avLst/>
          </a:prstGeom>
          <a:noFill/>
        </p:spPr>
        <p:txBody>
          <a:bodyPr wrap="square" rtlCol="0">
            <a:spAutoFit/>
          </a:bodyPr>
          <a:lstStyle/>
          <a:p>
            <a:r>
              <a:rPr lang="en-US" altLang="ko-KR" b="1" dirty="0"/>
              <a:t>OpenStreetMap</a:t>
            </a:r>
            <a:endParaRPr lang="ko-KR" altLang="en-US" b="1" dirty="0"/>
          </a:p>
        </p:txBody>
      </p:sp>
      <p:pic>
        <p:nvPicPr>
          <p:cNvPr id="1030" name="Picture 6" descr="Topological Sorting - GeeksforGeeks">
            <a:extLst>
              <a:ext uri="{FF2B5EF4-FFF2-40B4-BE49-F238E27FC236}">
                <a16:creationId xmlns:a16="http://schemas.microsoft.com/office/drawing/2014/main" id="{9233442E-FA10-429C-A2A6-9236F4FAF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37" y="2293682"/>
            <a:ext cx="2378012" cy="191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9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Related Work</a:t>
            </a:r>
            <a:endParaRPr lang="ko-KR" altLang="en-US" dirty="0"/>
          </a:p>
        </p:txBody>
      </p:sp>
      <p:sp>
        <p:nvSpPr>
          <p:cNvPr id="5" name="TextBox 4">
            <a:extLst>
              <a:ext uri="{FF2B5EF4-FFF2-40B4-BE49-F238E27FC236}">
                <a16:creationId xmlns:a16="http://schemas.microsoft.com/office/drawing/2014/main" id="{7E5ED13F-5EC3-4424-9C05-32415F2F055B}"/>
              </a:ext>
            </a:extLst>
          </p:cNvPr>
          <p:cNvSpPr txBox="1"/>
          <p:nvPr/>
        </p:nvSpPr>
        <p:spPr>
          <a:xfrm>
            <a:off x="3018589" y="4540766"/>
            <a:ext cx="3080901" cy="923330"/>
          </a:xfrm>
          <a:prstGeom prst="rect">
            <a:avLst/>
          </a:prstGeom>
          <a:noFill/>
        </p:spPr>
        <p:txBody>
          <a:bodyPr wrap="square" rtlCol="0">
            <a:spAutoFit/>
          </a:bodyPr>
          <a:lstStyle/>
          <a:p>
            <a:pPr algn="ctr"/>
            <a:r>
              <a:rPr lang="en-US" altLang="ko-KR" b="1" dirty="0"/>
              <a:t>Topological Graph Generated from OSM</a:t>
            </a:r>
          </a:p>
          <a:p>
            <a:pPr algn="ctr"/>
            <a:r>
              <a:rPr lang="en-US" altLang="ko-KR" dirty="0"/>
              <a:t>(Fleischmann, 2017)</a:t>
            </a:r>
            <a:endParaRPr lang="ko-KR" altLang="en-US" dirty="0"/>
          </a:p>
        </p:txBody>
      </p:sp>
      <p:pic>
        <p:nvPicPr>
          <p:cNvPr id="3" name="Picture 2">
            <a:extLst>
              <a:ext uri="{FF2B5EF4-FFF2-40B4-BE49-F238E27FC236}">
                <a16:creationId xmlns:a16="http://schemas.microsoft.com/office/drawing/2014/main" id="{25669ED8-F2AB-47E3-B0BC-6EC15EE20087}"/>
              </a:ext>
            </a:extLst>
          </p:cNvPr>
          <p:cNvPicPr>
            <a:picLocks noChangeAspect="1"/>
          </p:cNvPicPr>
          <p:nvPr/>
        </p:nvPicPr>
        <p:blipFill>
          <a:blip r:embed="rId3"/>
          <a:stretch>
            <a:fillRect/>
          </a:stretch>
        </p:blipFill>
        <p:spPr>
          <a:xfrm>
            <a:off x="1833180" y="1895303"/>
            <a:ext cx="5477639" cy="2457793"/>
          </a:xfrm>
          <a:prstGeom prst="rect">
            <a:avLst/>
          </a:prstGeom>
        </p:spPr>
      </p:pic>
    </p:spTree>
    <p:extLst>
      <p:ext uri="{BB962C8B-B14F-4D97-AF65-F5344CB8AC3E}">
        <p14:creationId xmlns:p14="http://schemas.microsoft.com/office/powerpoint/2010/main" val="5091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38A-7B81-4ED7-822A-890D91B45B40}"/>
              </a:ext>
            </a:extLst>
          </p:cNvPr>
          <p:cNvSpPr>
            <a:spLocks noGrp="1"/>
          </p:cNvSpPr>
          <p:nvPr>
            <p:ph type="title"/>
          </p:nvPr>
        </p:nvSpPr>
        <p:spPr/>
        <p:txBody>
          <a:bodyPr/>
          <a:lstStyle/>
          <a:p>
            <a:r>
              <a:rPr lang="en-US" altLang="ko-KR" dirty="0">
                <a:solidFill>
                  <a:srgbClr val="0070C0"/>
                </a:solidFill>
              </a:rPr>
              <a:t>Map Configuration</a:t>
            </a:r>
            <a:endParaRPr lang="ko-KR" altLang="en-US" dirty="0"/>
          </a:p>
        </p:txBody>
      </p:sp>
      <p:pic>
        <p:nvPicPr>
          <p:cNvPr id="5" name="Picture 4">
            <a:extLst>
              <a:ext uri="{FF2B5EF4-FFF2-40B4-BE49-F238E27FC236}">
                <a16:creationId xmlns:a16="http://schemas.microsoft.com/office/drawing/2014/main" id="{7712DDC0-9AC4-4C8F-A5FA-00696E8D5AF2}"/>
              </a:ext>
            </a:extLst>
          </p:cNvPr>
          <p:cNvPicPr>
            <a:picLocks noChangeAspect="1"/>
          </p:cNvPicPr>
          <p:nvPr/>
        </p:nvPicPr>
        <p:blipFill>
          <a:blip r:embed="rId2"/>
          <a:stretch>
            <a:fillRect/>
          </a:stretch>
        </p:blipFill>
        <p:spPr>
          <a:xfrm>
            <a:off x="619903" y="1690445"/>
            <a:ext cx="7878274" cy="3477110"/>
          </a:xfrm>
          <a:prstGeom prst="rect">
            <a:avLst/>
          </a:prstGeom>
        </p:spPr>
      </p:pic>
    </p:spTree>
    <p:extLst>
      <p:ext uri="{BB962C8B-B14F-4D97-AF65-F5344CB8AC3E}">
        <p14:creationId xmlns:p14="http://schemas.microsoft.com/office/powerpoint/2010/main" val="135751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Map Configuration</a:t>
            </a:r>
            <a:endParaRPr lang="ko-KR" altLang="en-US" dirty="0"/>
          </a:p>
        </p:txBody>
      </p:sp>
      <p:pic>
        <p:nvPicPr>
          <p:cNvPr id="4" name="Picture 3">
            <a:extLst>
              <a:ext uri="{FF2B5EF4-FFF2-40B4-BE49-F238E27FC236}">
                <a16:creationId xmlns:a16="http://schemas.microsoft.com/office/drawing/2014/main" id="{B11ECA56-0715-4D78-9090-F82D74987759}"/>
              </a:ext>
            </a:extLst>
          </p:cNvPr>
          <p:cNvPicPr>
            <a:picLocks noChangeAspect="1"/>
          </p:cNvPicPr>
          <p:nvPr/>
        </p:nvPicPr>
        <p:blipFill>
          <a:blip r:embed="rId2"/>
          <a:stretch>
            <a:fillRect/>
          </a:stretch>
        </p:blipFill>
        <p:spPr>
          <a:xfrm>
            <a:off x="973628" y="2750594"/>
            <a:ext cx="1733792" cy="219106"/>
          </a:xfrm>
          <a:prstGeom prst="rect">
            <a:avLst/>
          </a:prstGeom>
        </p:spPr>
      </p:pic>
      <p:sp>
        <p:nvSpPr>
          <p:cNvPr id="5" name="TextBox 4">
            <a:extLst>
              <a:ext uri="{FF2B5EF4-FFF2-40B4-BE49-F238E27FC236}">
                <a16:creationId xmlns:a16="http://schemas.microsoft.com/office/drawing/2014/main" id="{9958D4BD-CC76-4723-B638-765462B3B85E}"/>
              </a:ext>
            </a:extLst>
          </p:cNvPr>
          <p:cNvSpPr txBox="1"/>
          <p:nvPr/>
        </p:nvSpPr>
        <p:spPr>
          <a:xfrm>
            <a:off x="738554" y="1758462"/>
            <a:ext cx="7467600" cy="369332"/>
          </a:xfrm>
          <a:prstGeom prst="rect">
            <a:avLst/>
          </a:prstGeom>
          <a:noFill/>
        </p:spPr>
        <p:txBody>
          <a:bodyPr wrap="square" rtlCol="0">
            <a:spAutoFit/>
          </a:bodyPr>
          <a:lstStyle/>
          <a:p>
            <a:pPr algn="ctr"/>
            <a:r>
              <a:rPr lang="en-US" altLang="ko-KR" b="1" dirty="0"/>
              <a:t>System Definition of Topological Graph</a:t>
            </a:r>
            <a:endParaRPr lang="ko-KR" altLang="en-US" b="1" dirty="0"/>
          </a:p>
        </p:txBody>
      </p:sp>
      <p:sp>
        <p:nvSpPr>
          <p:cNvPr id="6" name="TextBox 5">
            <a:extLst>
              <a:ext uri="{FF2B5EF4-FFF2-40B4-BE49-F238E27FC236}">
                <a16:creationId xmlns:a16="http://schemas.microsoft.com/office/drawing/2014/main" id="{61DEBE3C-06F7-4F49-A7A0-ABFB06ACB0FF}"/>
              </a:ext>
            </a:extLst>
          </p:cNvPr>
          <p:cNvSpPr txBox="1"/>
          <p:nvPr/>
        </p:nvSpPr>
        <p:spPr>
          <a:xfrm>
            <a:off x="879842" y="2289724"/>
            <a:ext cx="2977049" cy="307777"/>
          </a:xfrm>
          <a:prstGeom prst="rect">
            <a:avLst/>
          </a:prstGeom>
          <a:noFill/>
        </p:spPr>
        <p:txBody>
          <a:bodyPr wrap="square" rtlCol="0">
            <a:spAutoFit/>
          </a:bodyPr>
          <a:lstStyle/>
          <a:p>
            <a:r>
              <a:rPr lang="en-US" altLang="ko-KR" sz="1400" b="1" dirty="0"/>
              <a:t>Local 2D Grid Maps</a:t>
            </a:r>
            <a:endParaRPr lang="ko-KR" altLang="en-US" sz="1400" b="1" dirty="0"/>
          </a:p>
        </p:txBody>
      </p:sp>
      <p:pic>
        <p:nvPicPr>
          <p:cNvPr id="8" name="Picture 7">
            <a:extLst>
              <a:ext uri="{FF2B5EF4-FFF2-40B4-BE49-F238E27FC236}">
                <a16:creationId xmlns:a16="http://schemas.microsoft.com/office/drawing/2014/main" id="{5E98FCC6-9B07-4ED6-A84C-3FDF9690C7E6}"/>
              </a:ext>
            </a:extLst>
          </p:cNvPr>
          <p:cNvPicPr>
            <a:picLocks noChangeAspect="1"/>
          </p:cNvPicPr>
          <p:nvPr/>
        </p:nvPicPr>
        <p:blipFill>
          <a:blip r:embed="rId3"/>
          <a:stretch>
            <a:fillRect/>
          </a:stretch>
        </p:blipFill>
        <p:spPr>
          <a:xfrm>
            <a:off x="1473760" y="3881030"/>
            <a:ext cx="733527" cy="257211"/>
          </a:xfrm>
          <a:prstGeom prst="rect">
            <a:avLst/>
          </a:prstGeom>
        </p:spPr>
      </p:pic>
      <p:pic>
        <p:nvPicPr>
          <p:cNvPr id="9" name="Picture 8">
            <a:extLst>
              <a:ext uri="{FF2B5EF4-FFF2-40B4-BE49-F238E27FC236}">
                <a16:creationId xmlns:a16="http://schemas.microsoft.com/office/drawing/2014/main" id="{74986B7E-1542-4778-8472-8328CCF61889}"/>
              </a:ext>
            </a:extLst>
          </p:cNvPr>
          <p:cNvPicPr>
            <a:picLocks noChangeAspect="1"/>
          </p:cNvPicPr>
          <p:nvPr/>
        </p:nvPicPr>
        <p:blipFill>
          <a:blip r:embed="rId4"/>
          <a:stretch>
            <a:fillRect/>
          </a:stretch>
        </p:blipFill>
        <p:spPr>
          <a:xfrm>
            <a:off x="930759" y="3938188"/>
            <a:ext cx="543001" cy="200053"/>
          </a:xfrm>
          <a:prstGeom prst="rect">
            <a:avLst/>
          </a:prstGeom>
        </p:spPr>
      </p:pic>
      <p:sp>
        <p:nvSpPr>
          <p:cNvPr id="11" name="TextBox 10">
            <a:extLst>
              <a:ext uri="{FF2B5EF4-FFF2-40B4-BE49-F238E27FC236}">
                <a16:creationId xmlns:a16="http://schemas.microsoft.com/office/drawing/2014/main" id="{252302EB-6583-4641-96CB-C9A140FF15A7}"/>
              </a:ext>
            </a:extLst>
          </p:cNvPr>
          <p:cNvSpPr txBox="1"/>
          <p:nvPr/>
        </p:nvSpPr>
        <p:spPr>
          <a:xfrm>
            <a:off x="879842" y="3519922"/>
            <a:ext cx="2977049" cy="307777"/>
          </a:xfrm>
          <a:prstGeom prst="rect">
            <a:avLst/>
          </a:prstGeom>
          <a:noFill/>
        </p:spPr>
        <p:txBody>
          <a:bodyPr wrap="square" rtlCol="0">
            <a:spAutoFit/>
          </a:bodyPr>
          <a:lstStyle/>
          <a:p>
            <a:r>
              <a:rPr lang="en-US" altLang="ko-KR" sz="1400" b="1" dirty="0"/>
              <a:t>Node</a:t>
            </a:r>
            <a:endParaRPr lang="ko-KR" altLang="en-US" sz="1400" b="1" dirty="0"/>
          </a:p>
        </p:txBody>
      </p:sp>
      <p:sp>
        <p:nvSpPr>
          <p:cNvPr id="14" name="TextBox 13">
            <a:extLst>
              <a:ext uri="{FF2B5EF4-FFF2-40B4-BE49-F238E27FC236}">
                <a16:creationId xmlns:a16="http://schemas.microsoft.com/office/drawing/2014/main" id="{5F8E6FC2-1C1E-4118-85B2-08CCED12A15F}"/>
              </a:ext>
            </a:extLst>
          </p:cNvPr>
          <p:cNvSpPr txBox="1"/>
          <p:nvPr/>
        </p:nvSpPr>
        <p:spPr>
          <a:xfrm>
            <a:off x="879842" y="4860650"/>
            <a:ext cx="2977049" cy="307777"/>
          </a:xfrm>
          <a:prstGeom prst="rect">
            <a:avLst/>
          </a:prstGeom>
          <a:noFill/>
        </p:spPr>
        <p:txBody>
          <a:bodyPr wrap="square" rtlCol="0">
            <a:spAutoFit/>
          </a:bodyPr>
          <a:lstStyle/>
          <a:p>
            <a:r>
              <a:rPr lang="en-US" altLang="ko-KR" sz="1400" b="1" dirty="0"/>
              <a:t>Edge</a:t>
            </a:r>
            <a:endParaRPr lang="ko-KR" altLang="en-US" sz="1400" b="1" dirty="0"/>
          </a:p>
        </p:txBody>
      </p:sp>
      <p:pic>
        <p:nvPicPr>
          <p:cNvPr id="15" name="Picture 14">
            <a:extLst>
              <a:ext uri="{FF2B5EF4-FFF2-40B4-BE49-F238E27FC236}">
                <a16:creationId xmlns:a16="http://schemas.microsoft.com/office/drawing/2014/main" id="{F50A4703-968D-41A3-AF41-403C11CCC0E6}"/>
              </a:ext>
            </a:extLst>
          </p:cNvPr>
          <p:cNvPicPr>
            <a:picLocks noChangeAspect="1"/>
          </p:cNvPicPr>
          <p:nvPr/>
        </p:nvPicPr>
        <p:blipFill>
          <a:blip r:embed="rId5"/>
          <a:stretch>
            <a:fillRect/>
          </a:stretch>
        </p:blipFill>
        <p:spPr>
          <a:xfrm>
            <a:off x="973628" y="5416761"/>
            <a:ext cx="1476581" cy="181000"/>
          </a:xfrm>
          <a:prstGeom prst="rect">
            <a:avLst/>
          </a:prstGeom>
        </p:spPr>
      </p:pic>
      <p:sp>
        <p:nvSpPr>
          <p:cNvPr id="16" name="TextBox 15">
            <a:extLst>
              <a:ext uri="{FF2B5EF4-FFF2-40B4-BE49-F238E27FC236}">
                <a16:creationId xmlns:a16="http://schemas.microsoft.com/office/drawing/2014/main" id="{E5C048AA-F584-4F22-AF65-E09475B697AE}"/>
              </a:ext>
            </a:extLst>
          </p:cNvPr>
          <p:cNvSpPr txBox="1"/>
          <p:nvPr/>
        </p:nvSpPr>
        <p:spPr>
          <a:xfrm>
            <a:off x="4337540" y="3238570"/>
            <a:ext cx="262596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200" dirty="0"/>
              <a:t>id = unique name of the node</a:t>
            </a:r>
          </a:p>
          <a:p>
            <a:r>
              <a:rPr lang="en-US" altLang="ko-KR" sz="1200" dirty="0"/>
              <a:t>p = position and pose that define the target position and pose of a robot</a:t>
            </a:r>
          </a:p>
          <a:p>
            <a:r>
              <a:rPr lang="en-US" altLang="ko-KR" sz="1200" dirty="0"/>
              <a:t>s = status information (where and what the point is) </a:t>
            </a:r>
          </a:p>
          <a:p>
            <a:endParaRPr lang="ko-KR" altLang="en-US" sz="1200" dirty="0"/>
          </a:p>
        </p:txBody>
      </p:sp>
      <p:sp>
        <p:nvSpPr>
          <p:cNvPr id="17" name="TextBox 16">
            <a:extLst>
              <a:ext uri="{FF2B5EF4-FFF2-40B4-BE49-F238E27FC236}">
                <a16:creationId xmlns:a16="http://schemas.microsoft.com/office/drawing/2014/main" id="{738D430C-EC85-4DC0-B79A-DBED83E84D6C}"/>
              </a:ext>
            </a:extLst>
          </p:cNvPr>
          <p:cNvSpPr txBox="1"/>
          <p:nvPr/>
        </p:nvSpPr>
        <p:spPr>
          <a:xfrm>
            <a:off x="4337540" y="4875556"/>
            <a:ext cx="262596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200" dirty="0"/>
              <a:t>id</a:t>
            </a:r>
            <a:r>
              <a:rPr lang="en-US" altLang="ko-KR" sz="1200" baseline="-25000" dirty="0"/>
              <a:t>1</a:t>
            </a:r>
            <a:r>
              <a:rPr lang="en-US" altLang="ko-KR" sz="1200" dirty="0"/>
              <a:t>, id</a:t>
            </a:r>
            <a:r>
              <a:rPr lang="en-US" altLang="ko-KR" sz="1200" baseline="-25000" dirty="0"/>
              <a:t>2</a:t>
            </a:r>
            <a:r>
              <a:rPr lang="en-US" altLang="ko-KR" sz="1200" dirty="0"/>
              <a:t> = connected nodes</a:t>
            </a:r>
          </a:p>
          <a:p>
            <a:r>
              <a:rPr lang="en-US" altLang="ko-KR" sz="1200" dirty="0"/>
              <a:t>c = cost to take such route</a:t>
            </a:r>
          </a:p>
          <a:p>
            <a:r>
              <a:rPr lang="en-US" altLang="ko-KR" sz="1200" dirty="0"/>
              <a:t>s = status between the nodes</a:t>
            </a:r>
          </a:p>
          <a:p>
            <a:r>
              <a:rPr lang="en-US" altLang="ko-KR" sz="1200" dirty="0" err="1"/>
              <a:t>e,g</a:t>
            </a:r>
            <a:r>
              <a:rPr lang="en-US" altLang="ko-KR" sz="1200" dirty="0"/>
              <a:t>, </a:t>
            </a:r>
            <a:r>
              <a:rPr lang="en-US" altLang="ko-KR" sz="1200" dirty="0" err="1"/>
              <a:t>automatic_door</a:t>
            </a:r>
            <a:r>
              <a:rPr lang="en-US" altLang="ko-KR" sz="1200" dirty="0"/>
              <a:t>, access = no</a:t>
            </a:r>
            <a:endParaRPr lang="ko-KR" altLang="en-US" sz="1200" dirty="0"/>
          </a:p>
        </p:txBody>
      </p:sp>
      <p:cxnSp>
        <p:nvCxnSpPr>
          <p:cNvPr id="19" name="Straight Arrow Connector 18">
            <a:extLst>
              <a:ext uri="{FF2B5EF4-FFF2-40B4-BE49-F238E27FC236}">
                <a16:creationId xmlns:a16="http://schemas.microsoft.com/office/drawing/2014/main" id="{218C3E64-B362-49ED-AA7E-1921591E99AA}"/>
              </a:ext>
            </a:extLst>
          </p:cNvPr>
          <p:cNvCxnSpPr/>
          <p:nvPr/>
        </p:nvCxnSpPr>
        <p:spPr>
          <a:xfrm>
            <a:off x="2836985" y="3938188"/>
            <a:ext cx="101990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CBC04AB-14D4-4A17-85AE-3BF44436AC33}"/>
              </a:ext>
            </a:extLst>
          </p:cNvPr>
          <p:cNvCxnSpPr/>
          <p:nvPr/>
        </p:nvCxnSpPr>
        <p:spPr>
          <a:xfrm>
            <a:off x="2836985" y="5392549"/>
            <a:ext cx="101990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22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Map-Based Navigation</a:t>
            </a:r>
            <a:endParaRPr lang="ko-KR" altLang="en-US" dirty="0"/>
          </a:p>
        </p:txBody>
      </p:sp>
      <p:sp>
        <p:nvSpPr>
          <p:cNvPr id="5" name="TextBox 4">
            <a:extLst>
              <a:ext uri="{FF2B5EF4-FFF2-40B4-BE49-F238E27FC236}">
                <a16:creationId xmlns:a16="http://schemas.microsoft.com/office/drawing/2014/main" id="{9958D4BD-CC76-4723-B638-765462B3B85E}"/>
              </a:ext>
            </a:extLst>
          </p:cNvPr>
          <p:cNvSpPr txBox="1"/>
          <p:nvPr/>
        </p:nvSpPr>
        <p:spPr>
          <a:xfrm>
            <a:off x="4366845" y="2098432"/>
            <a:ext cx="4747846" cy="369332"/>
          </a:xfrm>
          <a:prstGeom prst="rect">
            <a:avLst/>
          </a:prstGeom>
          <a:noFill/>
        </p:spPr>
        <p:txBody>
          <a:bodyPr wrap="square" rtlCol="0">
            <a:spAutoFit/>
          </a:bodyPr>
          <a:lstStyle/>
          <a:p>
            <a:pPr algn="ctr"/>
            <a:r>
              <a:rPr lang="en-US" altLang="ko-KR" b="1" dirty="0"/>
              <a:t>System Pipeline</a:t>
            </a:r>
            <a:endParaRPr lang="ko-KR" altLang="en-US" b="1" dirty="0"/>
          </a:p>
        </p:txBody>
      </p:sp>
      <p:pic>
        <p:nvPicPr>
          <p:cNvPr id="7" name="Picture 6">
            <a:extLst>
              <a:ext uri="{FF2B5EF4-FFF2-40B4-BE49-F238E27FC236}">
                <a16:creationId xmlns:a16="http://schemas.microsoft.com/office/drawing/2014/main" id="{F3BEF408-0C9D-4EE3-8F8F-FFB652453DD9}"/>
              </a:ext>
            </a:extLst>
          </p:cNvPr>
          <p:cNvPicPr>
            <a:picLocks noChangeAspect="1"/>
          </p:cNvPicPr>
          <p:nvPr/>
        </p:nvPicPr>
        <p:blipFill>
          <a:blip r:embed="rId2"/>
          <a:stretch>
            <a:fillRect/>
          </a:stretch>
        </p:blipFill>
        <p:spPr>
          <a:xfrm>
            <a:off x="1119320" y="3128444"/>
            <a:ext cx="3353268" cy="2172003"/>
          </a:xfrm>
          <a:prstGeom prst="rect">
            <a:avLst/>
          </a:prstGeom>
        </p:spPr>
      </p:pic>
      <p:pic>
        <p:nvPicPr>
          <p:cNvPr id="10" name="Picture 9">
            <a:extLst>
              <a:ext uri="{FF2B5EF4-FFF2-40B4-BE49-F238E27FC236}">
                <a16:creationId xmlns:a16="http://schemas.microsoft.com/office/drawing/2014/main" id="{31008AA4-9F4A-40AE-8F9B-EF725412D449}"/>
              </a:ext>
            </a:extLst>
          </p:cNvPr>
          <p:cNvPicPr>
            <a:picLocks noChangeAspect="1"/>
          </p:cNvPicPr>
          <p:nvPr/>
        </p:nvPicPr>
        <p:blipFill>
          <a:blip r:embed="rId3"/>
          <a:stretch>
            <a:fillRect/>
          </a:stretch>
        </p:blipFill>
        <p:spPr>
          <a:xfrm>
            <a:off x="4897424" y="2590800"/>
            <a:ext cx="3686689" cy="3762900"/>
          </a:xfrm>
          <a:prstGeom prst="rect">
            <a:avLst/>
          </a:prstGeom>
        </p:spPr>
      </p:pic>
      <p:sp>
        <p:nvSpPr>
          <p:cNvPr id="18" name="TextBox 17">
            <a:extLst>
              <a:ext uri="{FF2B5EF4-FFF2-40B4-BE49-F238E27FC236}">
                <a16:creationId xmlns:a16="http://schemas.microsoft.com/office/drawing/2014/main" id="{990F9370-571C-455C-BA66-09951123D2A4}"/>
              </a:ext>
            </a:extLst>
          </p:cNvPr>
          <p:cNvSpPr txBox="1"/>
          <p:nvPr/>
        </p:nvSpPr>
        <p:spPr>
          <a:xfrm>
            <a:off x="574431" y="2098432"/>
            <a:ext cx="4747846" cy="369332"/>
          </a:xfrm>
          <a:prstGeom prst="rect">
            <a:avLst/>
          </a:prstGeom>
          <a:noFill/>
        </p:spPr>
        <p:txBody>
          <a:bodyPr wrap="square" rtlCol="0">
            <a:spAutoFit/>
          </a:bodyPr>
          <a:lstStyle/>
          <a:p>
            <a:pPr algn="ctr"/>
            <a:r>
              <a:rPr lang="en-US" altLang="ko-KR" b="1" dirty="0"/>
              <a:t>Simple Navigation Example</a:t>
            </a:r>
            <a:endParaRPr lang="ko-KR" altLang="en-US" b="1" dirty="0"/>
          </a:p>
        </p:txBody>
      </p:sp>
    </p:spTree>
    <p:extLst>
      <p:ext uri="{BB962C8B-B14F-4D97-AF65-F5344CB8AC3E}">
        <p14:creationId xmlns:p14="http://schemas.microsoft.com/office/powerpoint/2010/main" val="153995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Map-Based Navigation</a:t>
            </a:r>
            <a:endParaRPr lang="ko-KR" altLang="en-US" dirty="0"/>
          </a:p>
        </p:txBody>
      </p:sp>
      <p:pic>
        <p:nvPicPr>
          <p:cNvPr id="4" name="Picture 3">
            <a:extLst>
              <a:ext uri="{FF2B5EF4-FFF2-40B4-BE49-F238E27FC236}">
                <a16:creationId xmlns:a16="http://schemas.microsoft.com/office/drawing/2014/main" id="{B11ECA56-0715-4D78-9090-F82D74987759}"/>
              </a:ext>
            </a:extLst>
          </p:cNvPr>
          <p:cNvPicPr>
            <a:picLocks noChangeAspect="1"/>
          </p:cNvPicPr>
          <p:nvPr/>
        </p:nvPicPr>
        <p:blipFill>
          <a:blip r:embed="rId2"/>
          <a:stretch>
            <a:fillRect/>
          </a:stretch>
        </p:blipFill>
        <p:spPr>
          <a:xfrm>
            <a:off x="973628" y="2750594"/>
            <a:ext cx="1733792" cy="219106"/>
          </a:xfrm>
          <a:prstGeom prst="rect">
            <a:avLst/>
          </a:prstGeom>
        </p:spPr>
      </p:pic>
      <p:sp>
        <p:nvSpPr>
          <p:cNvPr id="5" name="TextBox 4">
            <a:extLst>
              <a:ext uri="{FF2B5EF4-FFF2-40B4-BE49-F238E27FC236}">
                <a16:creationId xmlns:a16="http://schemas.microsoft.com/office/drawing/2014/main" id="{9958D4BD-CC76-4723-B638-765462B3B85E}"/>
              </a:ext>
            </a:extLst>
          </p:cNvPr>
          <p:cNvSpPr txBox="1"/>
          <p:nvPr/>
        </p:nvSpPr>
        <p:spPr>
          <a:xfrm>
            <a:off x="738554" y="1758462"/>
            <a:ext cx="7467600" cy="369332"/>
          </a:xfrm>
          <a:prstGeom prst="rect">
            <a:avLst/>
          </a:prstGeom>
          <a:noFill/>
        </p:spPr>
        <p:txBody>
          <a:bodyPr wrap="square" rtlCol="0">
            <a:spAutoFit/>
          </a:bodyPr>
          <a:lstStyle/>
          <a:p>
            <a:pPr algn="ctr"/>
            <a:r>
              <a:rPr lang="en-US" altLang="ko-KR" b="1" dirty="0"/>
              <a:t>System Definition of Topological Graph</a:t>
            </a:r>
            <a:endParaRPr lang="ko-KR" altLang="en-US" b="1" dirty="0"/>
          </a:p>
        </p:txBody>
      </p:sp>
      <p:sp>
        <p:nvSpPr>
          <p:cNvPr id="6" name="TextBox 5">
            <a:extLst>
              <a:ext uri="{FF2B5EF4-FFF2-40B4-BE49-F238E27FC236}">
                <a16:creationId xmlns:a16="http://schemas.microsoft.com/office/drawing/2014/main" id="{61DEBE3C-06F7-4F49-A7A0-ABFB06ACB0FF}"/>
              </a:ext>
            </a:extLst>
          </p:cNvPr>
          <p:cNvSpPr txBox="1"/>
          <p:nvPr/>
        </p:nvSpPr>
        <p:spPr>
          <a:xfrm>
            <a:off x="879842" y="2289724"/>
            <a:ext cx="2977049" cy="307777"/>
          </a:xfrm>
          <a:prstGeom prst="rect">
            <a:avLst/>
          </a:prstGeom>
          <a:noFill/>
        </p:spPr>
        <p:txBody>
          <a:bodyPr wrap="square" rtlCol="0">
            <a:spAutoFit/>
          </a:bodyPr>
          <a:lstStyle/>
          <a:p>
            <a:r>
              <a:rPr lang="en-US" altLang="ko-KR" sz="1400" b="1" dirty="0"/>
              <a:t>Local 2D Grid Maps</a:t>
            </a:r>
            <a:endParaRPr lang="ko-KR" altLang="en-US" sz="1400" b="1" dirty="0"/>
          </a:p>
        </p:txBody>
      </p:sp>
      <p:pic>
        <p:nvPicPr>
          <p:cNvPr id="8" name="Picture 7">
            <a:extLst>
              <a:ext uri="{FF2B5EF4-FFF2-40B4-BE49-F238E27FC236}">
                <a16:creationId xmlns:a16="http://schemas.microsoft.com/office/drawing/2014/main" id="{5E98FCC6-9B07-4ED6-A84C-3FDF9690C7E6}"/>
              </a:ext>
            </a:extLst>
          </p:cNvPr>
          <p:cNvPicPr>
            <a:picLocks noChangeAspect="1"/>
          </p:cNvPicPr>
          <p:nvPr/>
        </p:nvPicPr>
        <p:blipFill>
          <a:blip r:embed="rId3"/>
          <a:stretch>
            <a:fillRect/>
          </a:stretch>
        </p:blipFill>
        <p:spPr>
          <a:xfrm>
            <a:off x="1473760" y="3881030"/>
            <a:ext cx="733527" cy="257211"/>
          </a:xfrm>
          <a:prstGeom prst="rect">
            <a:avLst/>
          </a:prstGeom>
        </p:spPr>
      </p:pic>
      <p:pic>
        <p:nvPicPr>
          <p:cNvPr id="9" name="Picture 8">
            <a:extLst>
              <a:ext uri="{FF2B5EF4-FFF2-40B4-BE49-F238E27FC236}">
                <a16:creationId xmlns:a16="http://schemas.microsoft.com/office/drawing/2014/main" id="{74986B7E-1542-4778-8472-8328CCF61889}"/>
              </a:ext>
            </a:extLst>
          </p:cNvPr>
          <p:cNvPicPr>
            <a:picLocks noChangeAspect="1"/>
          </p:cNvPicPr>
          <p:nvPr/>
        </p:nvPicPr>
        <p:blipFill>
          <a:blip r:embed="rId4"/>
          <a:stretch>
            <a:fillRect/>
          </a:stretch>
        </p:blipFill>
        <p:spPr>
          <a:xfrm>
            <a:off x="930759" y="3938188"/>
            <a:ext cx="543001" cy="200053"/>
          </a:xfrm>
          <a:prstGeom prst="rect">
            <a:avLst/>
          </a:prstGeom>
        </p:spPr>
      </p:pic>
      <p:sp>
        <p:nvSpPr>
          <p:cNvPr id="11" name="TextBox 10">
            <a:extLst>
              <a:ext uri="{FF2B5EF4-FFF2-40B4-BE49-F238E27FC236}">
                <a16:creationId xmlns:a16="http://schemas.microsoft.com/office/drawing/2014/main" id="{252302EB-6583-4641-96CB-C9A140FF15A7}"/>
              </a:ext>
            </a:extLst>
          </p:cNvPr>
          <p:cNvSpPr txBox="1"/>
          <p:nvPr/>
        </p:nvSpPr>
        <p:spPr>
          <a:xfrm>
            <a:off x="879842" y="3519922"/>
            <a:ext cx="2977049" cy="307777"/>
          </a:xfrm>
          <a:prstGeom prst="rect">
            <a:avLst/>
          </a:prstGeom>
          <a:noFill/>
        </p:spPr>
        <p:txBody>
          <a:bodyPr wrap="square" rtlCol="0">
            <a:spAutoFit/>
          </a:bodyPr>
          <a:lstStyle/>
          <a:p>
            <a:r>
              <a:rPr lang="en-US" altLang="ko-KR" sz="1400" b="1" dirty="0"/>
              <a:t>Node</a:t>
            </a:r>
            <a:endParaRPr lang="ko-KR" altLang="en-US" sz="1400" b="1" dirty="0"/>
          </a:p>
        </p:txBody>
      </p:sp>
      <p:sp>
        <p:nvSpPr>
          <p:cNvPr id="14" name="TextBox 13">
            <a:extLst>
              <a:ext uri="{FF2B5EF4-FFF2-40B4-BE49-F238E27FC236}">
                <a16:creationId xmlns:a16="http://schemas.microsoft.com/office/drawing/2014/main" id="{5F8E6FC2-1C1E-4118-85B2-08CCED12A15F}"/>
              </a:ext>
            </a:extLst>
          </p:cNvPr>
          <p:cNvSpPr txBox="1"/>
          <p:nvPr/>
        </p:nvSpPr>
        <p:spPr>
          <a:xfrm>
            <a:off x="879842" y="4860650"/>
            <a:ext cx="2977049" cy="307777"/>
          </a:xfrm>
          <a:prstGeom prst="rect">
            <a:avLst/>
          </a:prstGeom>
          <a:noFill/>
        </p:spPr>
        <p:txBody>
          <a:bodyPr wrap="square" rtlCol="0">
            <a:spAutoFit/>
          </a:bodyPr>
          <a:lstStyle/>
          <a:p>
            <a:r>
              <a:rPr lang="en-US" altLang="ko-KR" sz="1400" b="1" dirty="0"/>
              <a:t>Edge</a:t>
            </a:r>
            <a:endParaRPr lang="ko-KR" altLang="en-US" sz="1400" b="1" dirty="0"/>
          </a:p>
        </p:txBody>
      </p:sp>
      <p:pic>
        <p:nvPicPr>
          <p:cNvPr id="15" name="Picture 14">
            <a:extLst>
              <a:ext uri="{FF2B5EF4-FFF2-40B4-BE49-F238E27FC236}">
                <a16:creationId xmlns:a16="http://schemas.microsoft.com/office/drawing/2014/main" id="{F50A4703-968D-41A3-AF41-403C11CCC0E6}"/>
              </a:ext>
            </a:extLst>
          </p:cNvPr>
          <p:cNvPicPr>
            <a:picLocks noChangeAspect="1"/>
          </p:cNvPicPr>
          <p:nvPr/>
        </p:nvPicPr>
        <p:blipFill>
          <a:blip r:embed="rId5"/>
          <a:stretch>
            <a:fillRect/>
          </a:stretch>
        </p:blipFill>
        <p:spPr>
          <a:xfrm>
            <a:off x="973628" y="5416761"/>
            <a:ext cx="1476581" cy="181000"/>
          </a:xfrm>
          <a:prstGeom prst="rect">
            <a:avLst/>
          </a:prstGeom>
        </p:spPr>
      </p:pic>
      <p:sp>
        <p:nvSpPr>
          <p:cNvPr id="16" name="TextBox 15">
            <a:extLst>
              <a:ext uri="{FF2B5EF4-FFF2-40B4-BE49-F238E27FC236}">
                <a16:creationId xmlns:a16="http://schemas.microsoft.com/office/drawing/2014/main" id="{E5C048AA-F584-4F22-AF65-E09475B697AE}"/>
              </a:ext>
            </a:extLst>
          </p:cNvPr>
          <p:cNvSpPr txBox="1"/>
          <p:nvPr/>
        </p:nvSpPr>
        <p:spPr>
          <a:xfrm>
            <a:off x="4337540" y="3238570"/>
            <a:ext cx="262596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200" dirty="0"/>
              <a:t>id = unique name of the node</a:t>
            </a:r>
          </a:p>
          <a:p>
            <a:r>
              <a:rPr lang="en-US" altLang="ko-KR" sz="1200" dirty="0"/>
              <a:t>p = position and pose that define the target position and pose of a robot</a:t>
            </a:r>
          </a:p>
          <a:p>
            <a:r>
              <a:rPr lang="en-US" altLang="ko-KR" sz="1200" dirty="0"/>
              <a:t>s = status information (where and what the point is) </a:t>
            </a:r>
          </a:p>
          <a:p>
            <a:endParaRPr lang="ko-KR" altLang="en-US" sz="1200" dirty="0"/>
          </a:p>
        </p:txBody>
      </p:sp>
      <p:sp>
        <p:nvSpPr>
          <p:cNvPr id="17" name="TextBox 16">
            <a:extLst>
              <a:ext uri="{FF2B5EF4-FFF2-40B4-BE49-F238E27FC236}">
                <a16:creationId xmlns:a16="http://schemas.microsoft.com/office/drawing/2014/main" id="{738D430C-EC85-4DC0-B79A-DBED83E84D6C}"/>
              </a:ext>
            </a:extLst>
          </p:cNvPr>
          <p:cNvSpPr txBox="1"/>
          <p:nvPr/>
        </p:nvSpPr>
        <p:spPr>
          <a:xfrm>
            <a:off x="4337540" y="4875556"/>
            <a:ext cx="262596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200" dirty="0"/>
              <a:t>id</a:t>
            </a:r>
            <a:r>
              <a:rPr lang="en-US" altLang="ko-KR" sz="1200" baseline="-25000" dirty="0"/>
              <a:t>1</a:t>
            </a:r>
            <a:r>
              <a:rPr lang="en-US" altLang="ko-KR" sz="1200" dirty="0"/>
              <a:t>, id</a:t>
            </a:r>
            <a:r>
              <a:rPr lang="en-US" altLang="ko-KR" sz="1200" baseline="-25000" dirty="0"/>
              <a:t>2</a:t>
            </a:r>
            <a:r>
              <a:rPr lang="en-US" altLang="ko-KR" sz="1200" dirty="0"/>
              <a:t> = connected nodes</a:t>
            </a:r>
          </a:p>
          <a:p>
            <a:r>
              <a:rPr lang="en-US" altLang="ko-KR" sz="1200" dirty="0"/>
              <a:t>c = cost to take such route</a:t>
            </a:r>
          </a:p>
          <a:p>
            <a:r>
              <a:rPr lang="en-US" altLang="ko-KR" sz="1200" dirty="0"/>
              <a:t>s = status between the nodes</a:t>
            </a:r>
          </a:p>
          <a:p>
            <a:r>
              <a:rPr lang="en-US" altLang="ko-KR" sz="1200" dirty="0" err="1"/>
              <a:t>e,g</a:t>
            </a:r>
            <a:r>
              <a:rPr lang="en-US" altLang="ko-KR" sz="1200" dirty="0"/>
              <a:t>, </a:t>
            </a:r>
            <a:r>
              <a:rPr lang="en-US" altLang="ko-KR" sz="1200" dirty="0" err="1"/>
              <a:t>automatic_door</a:t>
            </a:r>
            <a:r>
              <a:rPr lang="en-US" altLang="ko-KR" sz="1200" dirty="0"/>
              <a:t>, access = no</a:t>
            </a:r>
            <a:endParaRPr lang="ko-KR" altLang="en-US" sz="1200" dirty="0"/>
          </a:p>
        </p:txBody>
      </p:sp>
    </p:spTree>
    <p:extLst>
      <p:ext uri="{BB962C8B-B14F-4D97-AF65-F5344CB8AC3E}">
        <p14:creationId xmlns:p14="http://schemas.microsoft.com/office/powerpoint/2010/main" val="99069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208F-7E1B-487A-BF6C-683221A9664F}"/>
              </a:ext>
            </a:extLst>
          </p:cNvPr>
          <p:cNvSpPr>
            <a:spLocks noGrp="1"/>
          </p:cNvSpPr>
          <p:nvPr>
            <p:ph type="title"/>
          </p:nvPr>
        </p:nvSpPr>
        <p:spPr/>
        <p:txBody>
          <a:bodyPr/>
          <a:lstStyle/>
          <a:p>
            <a:r>
              <a:rPr lang="en-US" altLang="ko-KR" dirty="0">
                <a:solidFill>
                  <a:srgbClr val="0070C0"/>
                </a:solidFill>
              </a:rPr>
              <a:t>Evaluation</a:t>
            </a:r>
            <a:endParaRPr lang="ko-KR" altLang="en-US" dirty="0"/>
          </a:p>
        </p:txBody>
      </p:sp>
      <p:pic>
        <p:nvPicPr>
          <p:cNvPr id="7" name="Picture 6">
            <a:extLst>
              <a:ext uri="{FF2B5EF4-FFF2-40B4-BE49-F238E27FC236}">
                <a16:creationId xmlns:a16="http://schemas.microsoft.com/office/drawing/2014/main" id="{32F8E0F7-9EF4-4357-B46B-2F4CAB7AA5DC}"/>
              </a:ext>
            </a:extLst>
          </p:cNvPr>
          <p:cNvPicPr>
            <a:picLocks noChangeAspect="1"/>
          </p:cNvPicPr>
          <p:nvPr/>
        </p:nvPicPr>
        <p:blipFill>
          <a:blip r:embed="rId2"/>
          <a:stretch>
            <a:fillRect/>
          </a:stretch>
        </p:blipFill>
        <p:spPr>
          <a:xfrm>
            <a:off x="527539" y="1877429"/>
            <a:ext cx="7596554" cy="3103142"/>
          </a:xfrm>
          <a:prstGeom prst="rect">
            <a:avLst/>
          </a:prstGeom>
        </p:spPr>
      </p:pic>
      <p:sp>
        <p:nvSpPr>
          <p:cNvPr id="10" name="TextBox 9">
            <a:extLst>
              <a:ext uri="{FF2B5EF4-FFF2-40B4-BE49-F238E27FC236}">
                <a16:creationId xmlns:a16="http://schemas.microsoft.com/office/drawing/2014/main" id="{6B5FEA59-1ACD-4353-994F-9DA9D40674AA}"/>
              </a:ext>
            </a:extLst>
          </p:cNvPr>
          <p:cNvSpPr txBox="1"/>
          <p:nvPr/>
        </p:nvSpPr>
        <p:spPr>
          <a:xfrm>
            <a:off x="1500554" y="5282668"/>
            <a:ext cx="5650523" cy="369332"/>
          </a:xfrm>
          <a:prstGeom prst="rect">
            <a:avLst/>
          </a:prstGeom>
          <a:noFill/>
        </p:spPr>
        <p:txBody>
          <a:bodyPr wrap="square" rtlCol="0">
            <a:spAutoFit/>
          </a:bodyPr>
          <a:lstStyle/>
          <a:p>
            <a:pPr algn="ctr"/>
            <a:r>
              <a:rPr lang="en-US" altLang="ko-KR" b="1" dirty="0"/>
              <a:t>Example of Hybrid Map Generation</a:t>
            </a:r>
            <a:endParaRPr lang="ko-KR" altLang="en-US" b="1" dirty="0"/>
          </a:p>
        </p:txBody>
      </p:sp>
      <p:sp>
        <p:nvSpPr>
          <p:cNvPr id="12" name="TextBox 11">
            <a:extLst>
              <a:ext uri="{FF2B5EF4-FFF2-40B4-BE49-F238E27FC236}">
                <a16:creationId xmlns:a16="http://schemas.microsoft.com/office/drawing/2014/main" id="{F75C965E-9E2D-4D62-B90E-098E23DA1E9A}"/>
              </a:ext>
            </a:extLst>
          </p:cNvPr>
          <p:cNvSpPr txBox="1"/>
          <p:nvPr/>
        </p:nvSpPr>
        <p:spPr>
          <a:xfrm>
            <a:off x="7151077" y="4992294"/>
            <a:ext cx="1676400" cy="646331"/>
          </a:xfrm>
          <a:prstGeom prst="rect">
            <a:avLst/>
          </a:prstGeom>
          <a:noFill/>
        </p:spPr>
        <p:txBody>
          <a:bodyPr wrap="square" rtlCol="0">
            <a:spAutoFit/>
          </a:bodyPr>
          <a:lstStyle/>
          <a:p>
            <a:r>
              <a:rPr lang="en-US" altLang="ko-KR" sz="1200" dirty="0"/>
              <a:t>Black: No Entry</a:t>
            </a:r>
          </a:p>
          <a:p>
            <a:r>
              <a:rPr lang="en-US" altLang="ko-KR" sz="1200" dirty="0"/>
              <a:t>White: Free</a:t>
            </a:r>
          </a:p>
          <a:p>
            <a:r>
              <a:rPr lang="en-US" altLang="ko-KR" sz="1200" dirty="0"/>
              <a:t>Gray : Unknown</a:t>
            </a:r>
            <a:endParaRPr lang="ko-KR" altLang="en-US" sz="1200" dirty="0"/>
          </a:p>
        </p:txBody>
      </p:sp>
    </p:spTree>
    <p:extLst>
      <p:ext uri="{BB962C8B-B14F-4D97-AF65-F5344CB8AC3E}">
        <p14:creationId xmlns:p14="http://schemas.microsoft.com/office/powerpoint/2010/main" val="73429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21056</TotalTime>
  <Pages>3</Pages>
  <Words>530</Words>
  <Application>Microsoft Office PowerPoint</Application>
  <PresentationFormat>On-screen Show (4:3)</PresentationFormat>
  <Paragraphs>87</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DejaVu Sans</vt:lpstr>
      <vt:lpstr>MS Gothic</vt:lpstr>
      <vt:lpstr>굴림</vt:lpstr>
      <vt:lpstr>Arial</vt:lpstr>
      <vt:lpstr>Symbol</vt:lpstr>
      <vt:lpstr>Tahoma</vt:lpstr>
      <vt:lpstr>Times New Roman</vt:lpstr>
      <vt:lpstr>Wingdings</vt:lpstr>
      <vt:lpstr>Office Theme</vt:lpstr>
      <vt:lpstr>Office Theme</vt:lpstr>
      <vt:lpstr>PowerPoint Presentation</vt:lpstr>
      <vt:lpstr>BACKGROUND</vt:lpstr>
      <vt:lpstr>BACKGROUND</vt:lpstr>
      <vt:lpstr>Related Work</vt:lpstr>
      <vt:lpstr>Map Configuration</vt:lpstr>
      <vt:lpstr>Map Configuration</vt:lpstr>
      <vt:lpstr>Map-Based Navigation</vt:lpstr>
      <vt:lpstr>Map-Based Navigation</vt:lpstr>
      <vt:lpstr>Evaluation</vt:lpstr>
      <vt:lpstr>Evaluation</vt:lpstr>
      <vt:lpstr>Pros and Cons</vt:lpstr>
      <vt:lpstr>Overview</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
  <dc:creator>sungeui</dc:creator>
  <dc:description/>
  <cp:lastModifiedBy>유제인</cp:lastModifiedBy>
  <cp:revision>1931</cp:revision>
  <cp:lastPrinted>1998-03-18T16:08:13Z</cp:lastPrinted>
  <dcterms:created xsi:type="dcterms:W3CDTF">1998-03-18T13:44:31Z</dcterms:created>
  <dcterms:modified xsi:type="dcterms:W3CDTF">2023-11-01T01:15:22Z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