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62" r:id="rId4"/>
    <p:sldId id="263" r:id="rId5"/>
    <p:sldId id="265" r:id="rId6"/>
    <p:sldId id="266" r:id="rId7"/>
    <p:sldId id="268" r:id="rId8"/>
    <p:sldId id="290" r:id="rId9"/>
    <p:sldId id="269" r:id="rId10"/>
    <p:sldId id="291" r:id="rId11"/>
    <p:sldId id="270" r:id="rId12"/>
    <p:sldId id="271" r:id="rId13"/>
    <p:sldId id="273" r:id="rId14"/>
    <p:sldId id="272" r:id="rId15"/>
    <p:sldId id="277" r:id="rId16"/>
    <p:sldId id="275" r:id="rId17"/>
    <p:sldId id="276" r:id="rId18"/>
    <p:sldId id="278" r:id="rId19"/>
    <p:sldId id="279" r:id="rId20"/>
    <p:sldId id="281" r:id="rId21"/>
    <p:sldId id="280" r:id="rId22"/>
    <p:sldId id="283" r:id="rId23"/>
    <p:sldId id="288" r:id="rId24"/>
    <p:sldId id="284" r:id="rId25"/>
    <p:sldId id="286" r:id="rId26"/>
    <p:sldId id="285" r:id="rId27"/>
    <p:sldId id="289" r:id="rId28"/>
    <p:sldId id="292" r:id="rId29"/>
    <p:sldId id="261" r:id="rId30"/>
  </p:sldIdLst>
  <p:sldSz cx="9144000" cy="6858000" type="screen4x3"/>
  <p:notesSz cx="6858000" cy="919956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2CC"/>
    <a:srgbClr val="66FF66"/>
    <a:srgbClr val="0000FF"/>
    <a:srgbClr val="EA8B00"/>
    <a:srgbClr val="CCECFF"/>
    <a:srgbClr val="CCCCFF"/>
    <a:srgbClr val="99CCFF"/>
    <a:srgbClr val="00FFFF"/>
    <a:srgbClr val="FF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 autoAdjust="0"/>
    <p:restoredTop sz="78930" autoAdjust="0"/>
  </p:normalViewPr>
  <p:slideViewPr>
    <p:cSldViewPr snapToGrid="0" snapToObjects="1">
      <p:cViewPr varScale="1">
        <p:scale>
          <a:sx n="100" d="100"/>
          <a:sy n="100" d="100"/>
        </p:scale>
        <p:origin x="1712" y="168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82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86200" y="874077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69" tIns="0" rIns="19169" bIns="0" anchor="b"/>
          <a:lstStyle>
            <a:lvl1pPr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000" b="0" i="1"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874077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71975"/>
            <a:ext cx="5030787" cy="41370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9" rIns="99037" bIns="49519"/>
          <a:lstStyle/>
          <a:p>
            <a:pPr defTabSz="974725"/>
            <a:endParaRPr lang="en-US" altLang="ko-KR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3972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3608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3778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2945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25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0629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662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3125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3950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462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6753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dirty="0"/>
          </a:p>
        </p:txBody>
      </p:sp>
    </p:spTree>
    <p:extLst>
      <p:ext uri="{BB962C8B-B14F-4D97-AF65-F5344CB8AC3E}">
        <p14:creationId xmlns:p14="http://schemas.microsoft.com/office/powerpoint/2010/main" val="3927352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9711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664375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29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9802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0566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5166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083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494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99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460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991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2551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98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1161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0697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02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901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8906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718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712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701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184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0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400" b="0">
                <a:ea typeface="굴림" panose="020B0600000101010101" pitchFamily="50" charset="-127"/>
              </a:rPr>
              <a:t> </a:t>
            </a:r>
            <a:fld id="{E4B1060E-3622-4921-AFBD-4294A2B20CCE}" type="slidenum">
              <a:rPr lang="en-US" altLang="ko-KR" sz="1400" b="0">
                <a:ea typeface="굴림" panose="020B0600000101010101" pitchFamily="50" charset="-127"/>
              </a:rPr>
              <a:pPr algn="l"/>
              <a:t>‹#›</a:t>
            </a:fld>
            <a:endParaRPr lang="en-US" altLang="ko-KR" sz="1400" b="0"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ko-KR" sz="2800" dirty="0">
                <a:solidFill>
                  <a:srgbClr val="0000FF"/>
                </a:solidFill>
                <a:ea typeface="굴림" panose="020B0600000101010101" pitchFamily="50" charset="-127"/>
              </a:rPr>
              <a:t>Deep Reinforcement Learning for Robots</a:t>
            </a:r>
            <a:endParaRPr lang="en-US" altLang="ko-KR" sz="4000" dirty="0">
              <a:solidFill>
                <a:srgbClr val="0000FF"/>
              </a:solidFill>
              <a:ea typeface="굴림" panose="020B0600000101010101" pitchFamily="50" charset="-127"/>
            </a:endParaRP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86569" y="4022725"/>
            <a:ext cx="8153400" cy="3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dirty="0">
                <a:solidFill>
                  <a:srgbClr val="EA8B00"/>
                </a:solidFill>
                <a:ea typeface="굴림" panose="020B0600000101010101" pitchFamily="50" charset="-127"/>
              </a:rPr>
              <a:t>20187048 </a:t>
            </a:r>
            <a:r>
              <a:rPr lang="en-US" altLang="ko-KR" dirty="0" err="1">
                <a:solidFill>
                  <a:srgbClr val="EA8B00"/>
                </a:solidFill>
                <a:ea typeface="굴림" panose="020B0600000101010101" pitchFamily="50" charset="-127"/>
              </a:rPr>
              <a:t>Eojin</a:t>
            </a:r>
            <a:r>
              <a:rPr lang="en-US" altLang="ko-KR" dirty="0">
                <a:solidFill>
                  <a:srgbClr val="EA8B00"/>
                </a:solidFill>
                <a:ea typeface="굴림" panose="020B0600000101010101" pitchFamily="50" charset="-127"/>
              </a:rPr>
              <a:t> Rho</a:t>
            </a:r>
          </a:p>
        </p:txBody>
      </p:sp>
      <p:pic>
        <p:nvPicPr>
          <p:cNvPr id="2054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A36556-3D12-4786-B7BC-66088A80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list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F82CFB-CCA5-4920-ADB1-492E5522C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i="1" dirty="0"/>
              <a:t>Target-driven Visual Navigation in Indoor Scenes using Deep Reinforcement Learning</a:t>
            </a:r>
          </a:p>
          <a:p>
            <a:pPr lvl="1"/>
            <a:r>
              <a:rPr lang="en-US" altLang="ko-KR" b="0" dirty="0" err="1"/>
              <a:t>Yuke</a:t>
            </a:r>
            <a:r>
              <a:rPr lang="en-US" altLang="ko-KR" b="0" dirty="0"/>
              <a:t> Zhu et al. (ICRA 2017)</a:t>
            </a:r>
          </a:p>
          <a:p>
            <a:endParaRPr lang="en-US" altLang="ko-KR" b="0" dirty="0"/>
          </a:p>
          <a:p>
            <a:r>
              <a:rPr lang="en-US" altLang="ko-KR" b="0" i="1" dirty="0"/>
              <a:t>Applying Asynchronous Deep Classification Networks and Gaming Reinforcement Learning-Based Motion Planners to Mobile Robots</a:t>
            </a:r>
          </a:p>
          <a:p>
            <a:pPr lvl="1"/>
            <a:r>
              <a:rPr lang="en-US" altLang="ko-KR" b="0" dirty="0" err="1"/>
              <a:t>Gilhyun</a:t>
            </a:r>
            <a:r>
              <a:rPr lang="en-US" altLang="ko-KR" b="0" dirty="0"/>
              <a:t> </a:t>
            </a:r>
            <a:r>
              <a:rPr lang="en-US" altLang="ko-KR" b="0" dirty="0" err="1"/>
              <a:t>Ryou</a:t>
            </a:r>
            <a:r>
              <a:rPr lang="en-US" altLang="ko-KR" b="0" dirty="0"/>
              <a:t> et al. (ICRA 2018)</a:t>
            </a:r>
            <a:endParaRPr lang="en-US" altLang="ko-KR" b="0" i="1" dirty="0"/>
          </a:p>
        </p:txBody>
      </p:sp>
    </p:spTree>
    <p:extLst>
      <p:ext uri="{BB962C8B-B14F-4D97-AF65-F5344CB8AC3E}">
        <p14:creationId xmlns:p14="http://schemas.microsoft.com/office/powerpoint/2010/main" val="128321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D9975-11DA-49A4-B7D7-7859C2FD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i="1" dirty="0"/>
              <a:t>Target-driven Visual Navigation in Indoor Scenes using Deep Reinforcement Learning</a:t>
            </a:r>
            <a:endParaRPr lang="ko-KR" altLang="en-US" sz="2800" i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4FFAF8-0784-4446-81E0-ED7B6B32C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/>
              <a:t>Developed deep reinforcement learning algorithm based only on visual input to navigate the given target</a:t>
            </a:r>
            <a:endParaRPr lang="ko-KR" altLang="en-US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E9BD07-6C3C-424C-B2CC-09ADEC8A3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88" y="2801669"/>
            <a:ext cx="6526924" cy="36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2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D877C1-F2C4-4FE5-B5E7-3797CD16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Virtual Framework for RL</a:t>
            </a:r>
            <a:endParaRPr lang="ko-KR" altLang="en-US" dirty="0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26FF8F18-9DA4-4C91-A1B7-9F187032B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AI2 THOR Framework</a:t>
            </a:r>
            <a:endParaRPr lang="ko-KR" altLang="en-US" dirty="0"/>
          </a:p>
        </p:txBody>
      </p:sp>
      <p:pic>
        <p:nvPicPr>
          <p:cNvPr id="7" name="2019-10-28 at 22-33-31">
            <a:hlinkClick r:id="" action="ppaction://media"/>
            <a:extLst>
              <a:ext uri="{FF2B5EF4-FFF2-40B4-BE49-F238E27FC236}">
                <a16:creationId xmlns:a16="http://schemas.microsoft.com/office/drawing/2014/main" id="{C370B0BD-4AE6-481B-BD6C-56A6A4A06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815114" y="2100242"/>
            <a:ext cx="7616150" cy="430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23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975E8A-29AC-4EC7-9CAC-33091062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Previous Methods</a:t>
            </a:r>
            <a:endParaRPr lang="ko-KR" altLang="en-US" dirty="0"/>
          </a:p>
        </p:txBody>
      </p:sp>
      <p:sp>
        <p:nvSpPr>
          <p:cNvPr id="19" name="내용 개체 틀 18">
            <a:extLst>
              <a:ext uri="{FF2B5EF4-FFF2-40B4-BE49-F238E27FC236}">
                <a16:creationId xmlns:a16="http://schemas.microsoft.com/office/drawing/2014/main" id="{DDBD06E6-C4BE-4D92-A54F-745AD7979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20" name="내용 개체 틀 17">
            <a:extLst>
              <a:ext uri="{FF2B5EF4-FFF2-40B4-BE49-F238E27FC236}">
                <a16:creationId xmlns:a16="http://schemas.microsoft.com/office/drawing/2014/main" id="{D4581C88-78D9-4071-890C-EE8D3C61C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2743" y="2551480"/>
            <a:ext cx="5542031" cy="203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70CEF258-BE16-4B31-9478-B9A134327825}"/>
              </a:ext>
            </a:extLst>
          </p:cNvPr>
          <p:cNvSpPr/>
          <p:nvPr/>
        </p:nvSpPr>
        <p:spPr bwMode="auto">
          <a:xfrm>
            <a:off x="4677542" y="3867541"/>
            <a:ext cx="714266" cy="50721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06DB05D-BCE1-47CF-9327-0D95921A4F79}"/>
              </a:ext>
            </a:extLst>
          </p:cNvPr>
          <p:cNvSpPr/>
          <p:nvPr/>
        </p:nvSpPr>
        <p:spPr bwMode="auto">
          <a:xfrm>
            <a:off x="3775841" y="3239548"/>
            <a:ext cx="804042" cy="507217"/>
          </a:xfrm>
          <a:prstGeom prst="rect">
            <a:avLst/>
          </a:prstGeom>
          <a:solidFill>
            <a:srgbClr val="FFF2CC"/>
          </a:solidFill>
          <a:ln w="38100" cap="flat" cmpd="sng" algn="ctr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1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9FD637-4D33-4F5C-9B09-9053EC6F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Model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CBB7A03-06B2-48BE-8E33-42BEAF6A2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45" y="1587500"/>
            <a:ext cx="6609338" cy="46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11E6DB-B94B-4839-85F1-C37C3F88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Training episode example</a:t>
            </a:r>
            <a:endParaRPr lang="ko-KR" altLang="en-US" dirty="0"/>
          </a:p>
        </p:txBody>
      </p:sp>
      <p:pic>
        <p:nvPicPr>
          <p:cNvPr id="4" name="2019-10-28 at 23-00-38">
            <a:hlinkClick r:id="" action="ppaction://media"/>
            <a:extLst>
              <a:ext uri="{FF2B5EF4-FFF2-40B4-BE49-F238E27FC236}">
                <a16:creationId xmlns:a16="http://schemas.microsoft.com/office/drawing/2014/main" id="{03E92807-DA67-40EA-ACFC-10D27DB357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053" y="1779588"/>
            <a:ext cx="7447893" cy="4192993"/>
          </a:xfrm>
        </p:spPr>
      </p:pic>
    </p:spTree>
    <p:extLst>
      <p:ext uri="{BB962C8B-B14F-4D97-AF65-F5344CB8AC3E}">
        <p14:creationId xmlns:p14="http://schemas.microsoft.com/office/powerpoint/2010/main" val="406868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709994-F478-4FD9-96BC-D2387329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Learning Efficiency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C18755-9304-456D-9539-0B361C693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206332A-8AED-43CF-AAE1-ADC008580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32" y="1587500"/>
            <a:ext cx="7406727" cy="478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4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2EAF11-1D88-4F7A-84A8-1DAF0D70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Target Generalization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D05473-F147-4C73-AC93-1BA71AAEF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B3E8F8E-3DFE-4517-A658-19CCD2A4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79" y="1587499"/>
            <a:ext cx="6928242" cy="47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9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EC22AB-CCE9-4B7F-86B2-D6C9E590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Scene Generalization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0B53392-1948-4449-934D-61F7276E2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E1502C6-6DD6-4E4C-8BF7-3C8EB222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0" y="1587500"/>
            <a:ext cx="7819040" cy="46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7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66DB4B-97CC-4238-B34E-7B86CF27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Real World Implementation</a:t>
            </a:r>
            <a:endParaRPr lang="ko-KR" altLang="en-US" dirty="0"/>
          </a:p>
        </p:txBody>
      </p:sp>
      <p:pic>
        <p:nvPicPr>
          <p:cNvPr id="4" name="2019-10-28 at 23-14-29">
            <a:hlinkClick r:id="" action="ppaction://media"/>
            <a:extLst>
              <a:ext uri="{FF2B5EF4-FFF2-40B4-BE49-F238E27FC236}">
                <a16:creationId xmlns:a16="http://schemas.microsoft.com/office/drawing/2014/main" id="{6E3EBB97-1E50-469B-BC78-28C1BDB79C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70" y="1574637"/>
            <a:ext cx="7920859" cy="4459262"/>
          </a:xfrm>
        </p:spPr>
      </p:pic>
    </p:spTree>
    <p:extLst>
      <p:ext uri="{BB962C8B-B14F-4D97-AF65-F5344CB8AC3E}">
        <p14:creationId xmlns:p14="http://schemas.microsoft.com/office/powerpoint/2010/main" val="39686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5049C4-4906-4AE9-B09E-9521B1CF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32064A-DB83-4215-B002-88BA5A87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dirty="0"/>
              <a:t>Overview of reinforcement learning</a:t>
            </a:r>
          </a:p>
          <a:p>
            <a:r>
              <a:rPr lang="en-US" altLang="ko-KR" sz="2000" dirty="0"/>
              <a:t>Related works</a:t>
            </a:r>
          </a:p>
          <a:p>
            <a:pPr lvl="1"/>
            <a:r>
              <a:rPr lang="en-US" altLang="ko-KR" sz="1600" dirty="0"/>
              <a:t>DQN</a:t>
            </a:r>
          </a:p>
          <a:p>
            <a:pPr lvl="1"/>
            <a:r>
              <a:rPr lang="en-US" altLang="ko-KR" sz="1600" dirty="0"/>
              <a:t>A3C</a:t>
            </a:r>
          </a:p>
          <a:p>
            <a:r>
              <a:rPr lang="en-US" altLang="ko-KR" sz="2000" dirty="0"/>
              <a:t>Problems with using Deep Reinforcement Learning in robots</a:t>
            </a:r>
          </a:p>
          <a:p>
            <a:r>
              <a:rPr lang="en-US" altLang="ko-KR" sz="2000" i="1" dirty="0"/>
              <a:t>Target-driven Visual Navigation Indoor Scenes using Deep Reinforcement Learning</a:t>
            </a:r>
          </a:p>
          <a:p>
            <a:r>
              <a:rPr lang="en-US" altLang="ko-KR" sz="2000" i="1" dirty="0"/>
              <a:t>Applying Asynchronous Deep Classification Networks and Gaming Reinforcement Learning-Based Motion Planners to Mobile Robots</a:t>
            </a:r>
          </a:p>
          <a:p>
            <a:r>
              <a:rPr lang="en-US" altLang="ko-KR" sz="2000" dirty="0"/>
              <a:t>Quiz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983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77D6E1-5D40-47EB-8280-C050D7E9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Strength &amp; Limitation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69E047-4BFF-47B7-917F-3BD036222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318499" cy="5067300"/>
          </a:xfrm>
        </p:spPr>
        <p:txBody>
          <a:bodyPr/>
          <a:lstStyle/>
          <a:p>
            <a:r>
              <a:rPr lang="en-US" altLang="ko-KR" b="0" dirty="0"/>
              <a:t>Able to navigate into multiple targets without retraining.</a:t>
            </a:r>
          </a:p>
          <a:p>
            <a:r>
              <a:rPr lang="en-US" altLang="ko-KR" b="0" dirty="0"/>
              <a:t>Can be generalized into untrained targets and scenes</a:t>
            </a:r>
          </a:p>
          <a:p>
            <a:r>
              <a:rPr lang="en-US" altLang="ko-KR" b="0" dirty="0"/>
              <a:t>Applicable to real world problem</a:t>
            </a:r>
          </a:p>
          <a:p>
            <a:r>
              <a:rPr lang="en-US" altLang="ko-KR" b="0" dirty="0"/>
              <a:t>Does not require 3D map to navigate</a:t>
            </a:r>
          </a:p>
          <a:p>
            <a:endParaRPr lang="en-US" altLang="ko-KR" b="0" dirty="0"/>
          </a:p>
          <a:p>
            <a:r>
              <a:rPr lang="en-US" altLang="ko-KR" b="0" dirty="0"/>
              <a:t>High</a:t>
            </a:r>
            <a:r>
              <a:rPr lang="ko-KR" altLang="en-US" b="0" dirty="0"/>
              <a:t> </a:t>
            </a:r>
            <a:r>
              <a:rPr lang="en-US" altLang="ko-KR" b="0" dirty="0"/>
              <a:t>level</a:t>
            </a:r>
            <a:r>
              <a:rPr lang="ko-KR" altLang="en-US" b="0" dirty="0"/>
              <a:t> </a:t>
            </a:r>
            <a:r>
              <a:rPr lang="en-US" altLang="ko-KR" b="0" dirty="0"/>
              <a:t>approximation</a:t>
            </a:r>
            <a:r>
              <a:rPr lang="ko-KR" altLang="en-US" b="0" dirty="0"/>
              <a:t> </a:t>
            </a:r>
            <a:r>
              <a:rPr lang="en-US" altLang="ko-KR" b="0" dirty="0"/>
              <a:t>of</a:t>
            </a:r>
            <a:r>
              <a:rPr lang="ko-KR" altLang="en-US" b="0" dirty="0"/>
              <a:t> </a:t>
            </a:r>
            <a:r>
              <a:rPr lang="en-US" altLang="ko-KR" b="0" dirty="0"/>
              <a:t>the</a:t>
            </a:r>
            <a:r>
              <a:rPr lang="ko-KR" altLang="en-US" b="0" dirty="0"/>
              <a:t> </a:t>
            </a:r>
            <a:r>
              <a:rPr lang="en-US" altLang="ko-KR" b="0" dirty="0"/>
              <a:t>environment (Grid based movement, 90 degree turn)</a:t>
            </a:r>
          </a:p>
          <a:p>
            <a:r>
              <a:rPr lang="en-US" altLang="ko-KR" b="0" dirty="0"/>
              <a:t>Need to define the scenes in the</a:t>
            </a:r>
            <a:r>
              <a:rPr lang="ko-KR" altLang="en-US" b="0" dirty="0"/>
              <a:t> </a:t>
            </a:r>
            <a:r>
              <a:rPr lang="en-US" altLang="ko-KR" b="0" dirty="0"/>
              <a:t>learning model</a:t>
            </a: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3434355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20009-E2ED-4B9E-8B7B-A8012162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i="1" dirty="0"/>
              <a:t>Applying Asynchronous Deep Classification Networks and Gaming Reinforcement Learning-Based Motion Planners to Mobile Robots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5ADDEEE-6A27-4363-8D7A-D0D68E3CC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Limitations of Deep Learning on mobile robots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Low compatibility between previously developed robotic software &amp; hardware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Requiring visionary perception that demands large computing power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Application-specific training methods of various reinforcement learning algorithms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458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A33442-AA18-42FF-9666-7625CD56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Proposed Method : Asynchronous Deep Classification Network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8D27C9-DFF7-403A-8E91-58246D75E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076" y="1587500"/>
            <a:ext cx="3834524" cy="5067300"/>
          </a:xfrm>
        </p:spPr>
        <p:txBody>
          <a:bodyPr/>
          <a:lstStyle/>
          <a:p>
            <a:r>
              <a:rPr lang="en-US" altLang="ko-KR" sz="1800" b="0" dirty="0"/>
              <a:t>Deep classification network is isolated from essential control loop</a:t>
            </a:r>
          </a:p>
          <a:p>
            <a:endParaRPr lang="en-US" altLang="ko-KR" sz="1800" b="0" dirty="0"/>
          </a:p>
          <a:p>
            <a:r>
              <a:rPr lang="en-US" altLang="ko-KR" sz="1800" b="0" dirty="0"/>
              <a:t>The fast visual perception recognizes objects position and update abstraction map</a:t>
            </a:r>
          </a:p>
          <a:p>
            <a:endParaRPr lang="en-US" altLang="ko-KR" sz="1800" b="0" dirty="0"/>
          </a:p>
          <a:p>
            <a:r>
              <a:rPr lang="en-US" altLang="ko-KR" sz="1800" b="0" dirty="0"/>
              <a:t>While tracking the objects on the abstraction map, ADCN asynchronously classifies the object.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37AEC-9DF8-463C-894E-B6A4BA0F5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5"/>
          <a:stretch/>
        </p:blipFill>
        <p:spPr>
          <a:xfrm>
            <a:off x="269328" y="1891862"/>
            <a:ext cx="4523389" cy="38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24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DD2874-B40B-451E-B678-EF631B0D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Abstraction Map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161085-04D8-4EA6-A978-79ECA04BB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892" y="1587500"/>
            <a:ext cx="4103707" cy="5067300"/>
          </a:xfrm>
        </p:spPr>
        <p:txBody>
          <a:bodyPr/>
          <a:lstStyle/>
          <a:p>
            <a:r>
              <a:rPr lang="en-US" altLang="ko-KR" sz="2000" b="0" dirty="0"/>
              <a:t>The detected target objects position are projected onto the abstraction map </a:t>
            </a:r>
          </a:p>
          <a:p>
            <a:endParaRPr lang="en-US" altLang="ko-KR" sz="2000" b="0" dirty="0"/>
          </a:p>
          <a:p>
            <a:r>
              <a:rPr lang="en-US" altLang="ko-KR" sz="2000" b="0" dirty="0"/>
              <a:t>Regions of Interest : cropped image surrounding the target object is saved</a:t>
            </a:r>
          </a:p>
          <a:p>
            <a:endParaRPr lang="en-US" altLang="ko-KR" sz="2000" b="0" dirty="0"/>
          </a:p>
          <a:p>
            <a:r>
              <a:rPr lang="en-US" altLang="ko-KR" sz="2000" b="0" dirty="0"/>
              <a:t>Deep classifier asynchronously classifies the object and updates the abstraction map.</a:t>
            </a:r>
            <a:endParaRPr lang="ko-KR" altLang="en-US" sz="2000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BBCD5F8-0FF6-4560-819F-CB478B77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970689"/>
            <a:ext cx="4103707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26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832302-9B46-4A18-9FEF-FD8FAB13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Gaming</a:t>
            </a:r>
            <a:r>
              <a:rPr lang="ko-KR" altLang="en-US" sz="3200" dirty="0"/>
              <a:t> </a:t>
            </a:r>
            <a:r>
              <a:rPr lang="en-US" altLang="ko-KR" sz="3200" dirty="0"/>
              <a:t>Reinforcement</a:t>
            </a:r>
            <a:r>
              <a:rPr lang="ko-KR" altLang="en-US" sz="3200" dirty="0"/>
              <a:t> </a:t>
            </a:r>
            <a:r>
              <a:rPr lang="en-US" altLang="ko-KR" sz="3200" dirty="0"/>
              <a:t>Learning—Based</a:t>
            </a:r>
            <a:r>
              <a:rPr lang="ko-KR" altLang="en-US" sz="3200" dirty="0"/>
              <a:t> </a:t>
            </a:r>
            <a:r>
              <a:rPr lang="en-US" altLang="ko-KR" sz="3200" dirty="0"/>
              <a:t>Motion</a:t>
            </a:r>
            <a:r>
              <a:rPr lang="ko-KR" altLang="en-US" sz="3200" dirty="0"/>
              <a:t> </a:t>
            </a:r>
            <a:r>
              <a:rPr lang="en-US" altLang="ko-KR" sz="3200" dirty="0"/>
              <a:t>Planner (GRL-planner)</a:t>
            </a:r>
            <a:endParaRPr lang="ko-KR" altLang="en-US" sz="3200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D5C17F5-AA29-42B8-B855-8C886AD5B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r>
              <a:rPr lang="en-US" altLang="ko-KR" sz="2000" b="0" dirty="0"/>
              <a:t>The motion planning environment designed similar to video game</a:t>
            </a:r>
          </a:p>
          <a:p>
            <a:r>
              <a:rPr lang="en-US" altLang="ko-KR" sz="2000" b="0" dirty="0"/>
              <a:t>The abstraction map is given as input state of RL</a:t>
            </a:r>
          </a:p>
          <a:p>
            <a:r>
              <a:rPr lang="en-US" altLang="ko-KR" sz="2000" b="0" dirty="0"/>
              <a:t>Output actions are abstracted in the form of joystick control signal</a:t>
            </a:r>
          </a:p>
          <a:p>
            <a:r>
              <a:rPr lang="en-US" altLang="ko-KR" sz="2000" b="0" dirty="0"/>
              <a:t>A3C algorithm was used to train the network</a:t>
            </a:r>
            <a:endParaRPr lang="ko-KR" altLang="en-US" sz="2000" b="0" dirty="0"/>
          </a:p>
        </p:txBody>
      </p:sp>
      <p:pic>
        <p:nvPicPr>
          <p:cNvPr id="7" name="2019-10-29 at 01-59-22">
            <a:hlinkClick r:id="" action="ppaction://media"/>
            <a:extLst>
              <a:ext uri="{FF2B5EF4-FFF2-40B4-BE49-F238E27FC236}">
                <a16:creationId xmlns:a16="http://schemas.microsoft.com/office/drawing/2014/main" id="{8EF625A6-DD61-4F50-82BE-B6627E7170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6967811" y="4324611"/>
            <a:ext cx="1827963" cy="195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2E5ABCA-CD62-41FA-B14D-C3CBD61E4C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1" r="4955"/>
          <a:stretch/>
        </p:blipFill>
        <p:spPr>
          <a:xfrm>
            <a:off x="189185" y="4087035"/>
            <a:ext cx="6526925" cy="19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4DC592-7B24-4D48-81EB-3819C0FD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Mobile Robot Design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C89ECE-BB6E-4AC2-A4E7-CF1A8D877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4063757" cy="5067300"/>
          </a:xfrm>
        </p:spPr>
        <p:txBody>
          <a:bodyPr/>
          <a:lstStyle/>
          <a:p>
            <a:r>
              <a:rPr lang="en-US" altLang="ko-KR" sz="2200" b="0" dirty="0"/>
              <a:t>Designed stand-alone target tracking and collecting mobile robot</a:t>
            </a:r>
          </a:p>
          <a:p>
            <a:endParaRPr lang="en-US" altLang="ko-KR" sz="2200" b="0" dirty="0"/>
          </a:p>
          <a:p>
            <a:r>
              <a:rPr lang="en-US" altLang="ko-KR" sz="2200" b="0" dirty="0"/>
              <a:t>Used Intel NUC as processor, and Jetson TX2 for GPU</a:t>
            </a:r>
          </a:p>
          <a:p>
            <a:endParaRPr lang="en-US" altLang="ko-KR" sz="2200" b="0" dirty="0"/>
          </a:p>
          <a:p>
            <a:r>
              <a:rPr lang="en-US" altLang="ko-KR" sz="2200" b="0" dirty="0"/>
              <a:t>Deep classifier takes 315ms, object recognition takes 80ms</a:t>
            </a:r>
          </a:p>
          <a:p>
            <a:endParaRPr lang="en-US" altLang="ko-KR" sz="2200" b="0" dirty="0"/>
          </a:p>
          <a:p>
            <a:endParaRPr lang="ko-KR" altLang="en-US" sz="2200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C8ECFC7-6F6C-4C2D-9EBD-91274E33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857" y="1694793"/>
            <a:ext cx="4242043" cy="315434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849E754-5517-468A-979A-F18299B94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856" y="4956426"/>
            <a:ext cx="4216643" cy="138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57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E87B83-0A63-4B86-8CBE-031B5069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</a:t>
            </a:r>
            <a:endParaRPr lang="ko-KR" altLang="en-US" dirty="0"/>
          </a:p>
        </p:txBody>
      </p:sp>
      <p:pic>
        <p:nvPicPr>
          <p:cNvPr id="4" name="2019-10-29 at 02-01-39">
            <a:hlinkClick r:id="" action="ppaction://media"/>
            <a:extLst>
              <a:ext uri="{FF2B5EF4-FFF2-40B4-BE49-F238E27FC236}">
                <a16:creationId xmlns:a16="http://schemas.microsoft.com/office/drawing/2014/main" id="{5E9F9900-4D33-48BA-A562-C4C07101B2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687951"/>
            <a:ext cx="8318500" cy="4281487"/>
          </a:xfrm>
        </p:spPr>
      </p:pic>
    </p:spTree>
    <p:extLst>
      <p:ext uri="{BB962C8B-B14F-4D97-AF65-F5344CB8AC3E}">
        <p14:creationId xmlns:p14="http://schemas.microsoft.com/office/powerpoint/2010/main" val="17196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26E425-F2DE-424A-9221-BFA2CA73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Strength &amp; Limitation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46BF2F-A0C2-46D2-8CAE-F94676E3F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/>
              <a:t>Proposed the method for applying deep classification and deep reinforcement learning in a mobile robot environment with limited computational resources</a:t>
            </a:r>
          </a:p>
          <a:p>
            <a:r>
              <a:rPr lang="en-US" altLang="ko-KR" b="0" dirty="0"/>
              <a:t>Using GRL-planner, we can applying deep reinforcement learning to mobile robot environment just like video game.</a:t>
            </a:r>
          </a:p>
          <a:p>
            <a:endParaRPr lang="en-US" altLang="ko-KR" b="0" dirty="0"/>
          </a:p>
          <a:p>
            <a:r>
              <a:rPr lang="en-US" altLang="ko-KR" b="0" dirty="0"/>
              <a:t>The proposed method can only applied to flat environment due to mapping object position with matrix transformation.</a:t>
            </a:r>
          </a:p>
          <a:p>
            <a:r>
              <a:rPr lang="en-US" altLang="ko-KR" b="0" dirty="0"/>
              <a:t>The method is very task specific.</a:t>
            </a: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895793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5049C4-4906-4AE9-B09E-9521B1CF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Recap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32064A-DB83-4215-B002-88BA5A87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dirty="0"/>
              <a:t>Problems with using deep reinforcement learning in robots</a:t>
            </a:r>
          </a:p>
          <a:p>
            <a:endParaRPr lang="en-US" altLang="ko-KR" sz="2000" i="1" dirty="0"/>
          </a:p>
          <a:p>
            <a:r>
              <a:rPr lang="en-US" altLang="ko-KR" sz="2000" i="1" dirty="0"/>
              <a:t>Target-driven Visual Navigation Indoor Scenes using Deep Reinforcement Learning </a:t>
            </a:r>
            <a:r>
              <a:rPr lang="en-US" altLang="ko-KR" sz="2000" dirty="0"/>
              <a:t>: Target image based, generalization, simulation to real world</a:t>
            </a:r>
          </a:p>
          <a:p>
            <a:endParaRPr lang="en-US" altLang="ko-KR" sz="2000" i="1" dirty="0"/>
          </a:p>
          <a:p>
            <a:r>
              <a:rPr lang="en-US" altLang="ko-KR" sz="2000" i="1" dirty="0"/>
              <a:t>Applying Asynchronous Deep Classification Networks and Gaming Reinforcement Learning-Based Motion Planners to Mobile Robots </a:t>
            </a:r>
            <a:r>
              <a:rPr lang="en-US" altLang="ko-KR" sz="2000" dirty="0"/>
              <a:t>: Abstraction Map that buffers the delay of deep classifier</a:t>
            </a:r>
          </a:p>
        </p:txBody>
      </p:sp>
    </p:spTree>
    <p:extLst>
      <p:ext uri="{BB962C8B-B14F-4D97-AF65-F5344CB8AC3E}">
        <p14:creationId xmlns:p14="http://schemas.microsoft.com/office/powerpoint/2010/main" val="3425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853464-2648-4686-9911-4D5741DB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Quizzes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589316-7282-4907-9422-89DD55DCB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The proposed model in </a:t>
            </a:r>
            <a:r>
              <a:rPr lang="en-US" altLang="ko-KR" i="1" dirty="0"/>
              <a:t>Target-driven Visual Navigation in Indoor Scenes using Deep Reinforcement Learning</a:t>
            </a:r>
            <a:r>
              <a:rPr lang="en-US" altLang="ko-KR" dirty="0"/>
              <a:t> receives the target image as an input. (T/F)</a:t>
            </a:r>
          </a:p>
          <a:p>
            <a:endParaRPr lang="en-US" altLang="ko-KR" dirty="0"/>
          </a:p>
          <a:p>
            <a:r>
              <a:rPr lang="en-US" altLang="ko-KR" dirty="0"/>
              <a:t>Applying deep reinforcement learning to robots is very difficult. (T/F)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956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C6CDBB-0CA7-451B-93DB-F5278BAD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Reinforcement Learning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33F09AD-98C9-4B0A-9FBB-BEC310578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47" y="1701499"/>
            <a:ext cx="7696705" cy="41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F74647-5567-44EF-A33D-5A29CB40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Markov Decision Process(MDP)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06BA16-B3C0-41B3-A297-5EC8ADF92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b="0" dirty="0"/>
              <a:t>Set of possible states </a:t>
            </a:r>
            <a:r>
              <a:rPr lang="ko-KR" altLang="en-US" sz="2000" b="0" dirty="0"/>
              <a:t>𝑠 ∈ 𝑆</a:t>
            </a:r>
          </a:p>
          <a:p>
            <a:r>
              <a:rPr lang="en-US" altLang="ko-KR" sz="2000" b="0" dirty="0"/>
              <a:t>Set of possible actions </a:t>
            </a:r>
            <a:r>
              <a:rPr lang="ko-KR" altLang="en-US" sz="2000" b="0" dirty="0"/>
              <a:t>𝑎 ∈ 𝐴</a:t>
            </a:r>
          </a:p>
          <a:p>
            <a:r>
              <a:rPr lang="en-US" altLang="ko-KR" sz="2000" b="0" dirty="0"/>
              <a:t>Transition probability </a:t>
            </a:r>
          </a:p>
          <a:p>
            <a:r>
              <a:rPr lang="en-US" altLang="ko-KR" sz="2000" b="0" dirty="0"/>
              <a:t>Deterministic policy function </a:t>
            </a:r>
            <a:r>
              <a:rPr lang="ko-KR" altLang="en-US" sz="2000" b="0" dirty="0"/>
              <a:t>𝑎 </a:t>
            </a:r>
            <a:r>
              <a:rPr lang="en-US" altLang="ko-KR" sz="2000" b="0" dirty="0"/>
              <a:t>= </a:t>
            </a:r>
            <a:r>
              <a:rPr lang="ko-KR" altLang="en-US" sz="2000" b="0" dirty="0"/>
              <a:t>𝜋</a:t>
            </a:r>
            <a:r>
              <a:rPr lang="en-US" altLang="ko-KR" sz="2000" b="0" dirty="0"/>
              <a:t>(</a:t>
            </a:r>
            <a:r>
              <a:rPr lang="ko-KR" altLang="en-US" sz="2000" b="0" dirty="0"/>
              <a:t>𝑠</a:t>
            </a:r>
            <a:r>
              <a:rPr lang="en-US" altLang="ko-KR" sz="2000" b="0" dirty="0"/>
              <a:t>)</a:t>
            </a:r>
          </a:p>
          <a:p>
            <a:r>
              <a:rPr lang="en-US" altLang="ko-KR" sz="2000" b="0" dirty="0"/>
              <a:t>Reward function </a:t>
            </a:r>
            <a:r>
              <a:rPr lang="ko-KR" altLang="en-US" sz="2000" b="0" dirty="0"/>
              <a:t>𝑟</a:t>
            </a:r>
            <a:r>
              <a:rPr lang="en-US" altLang="ko-KR" sz="2000" b="0" dirty="0"/>
              <a:t>=</a:t>
            </a:r>
            <a:r>
              <a:rPr lang="ko-KR" altLang="en-US" sz="2000" b="0" dirty="0"/>
              <a:t>𝑟</a:t>
            </a:r>
            <a:r>
              <a:rPr lang="en-US" altLang="ko-KR" sz="2000" b="0" dirty="0"/>
              <a:t>(</a:t>
            </a:r>
            <a:r>
              <a:rPr lang="ko-KR" altLang="en-US" sz="2000" b="0" dirty="0"/>
              <a:t>𝑠</a:t>
            </a:r>
            <a:r>
              <a:rPr lang="en-US" altLang="ko-KR" sz="2000" b="0" dirty="0"/>
              <a:t>,</a:t>
            </a:r>
            <a:r>
              <a:rPr lang="ko-KR" altLang="en-US" sz="2000" b="0" dirty="0"/>
              <a:t>𝑎</a:t>
            </a:r>
            <a:r>
              <a:rPr lang="en-US" altLang="ko-KR" sz="2000" b="0" dirty="0"/>
              <a:t>) with discount factor </a:t>
            </a:r>
            <a:r>
              <a:rPr lang="ko-KR" altLang="en-US" sz="2000" b="0" dirty="0"/>
              <a:t>𝛾 ∈ </a:t>
            </a:r>
            <a:r>
              <a:rPr lang="en-US" altLang="ko-KR" sz="2000" b="0" dirty="0"/>
              <a:t>[0,1) 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1DD7E6-E365-4DFA-B71D-405473920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66" y="2556155"/>
            <a:ext cx="1805618" cy="3865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2A5A752-80A6-4AB0-8B00-D0C5BC570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62" y="4244393"/>
            <a:ext cx="7623659" cy="1635622"/>
          </a:xfrm>
          <a:prstGeom prst="rect">
            <a:avLst/>
          </a:prstGeom>
        </p:spPr>
      </p:pic>
      <p:sp>
        <p:nvSpPr>
          <p:cNvPr id="6" name="곱하기 기호 5">
            <a:extLst>
              <a:ext uri="{FF2B5EF4-FFF2-40B4-BE49-F238E27FC236}">
                <a16:creationId xmlns:a16="http://schemas.microsoft.com/office/drawing/2014/main" id="{B87C1860-FD9E-4678-8C4D-AE632447C896}"/>
              </a:ext>
            </a:extLst>
          </p:cNvPr>
          <p:cNvSpPr/>
          <p:nvPr/>
        </p:nvSpPr>
        <p:spPr bwMode="auto">
          <a:xfrm>
            <a:off x="827690" y="2556155"/>
            <a:ext cx="4091151" cy="386524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i="0" u="none" strike="noStrike" normalizeH="0" baseline="0">
              <a:latin typeface="Arial" charset="0"/>
            </a:endParaRP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4FA11AD8-B1D1-4FDF-AC8B-F572D71F4FF4}"/>
              </a:ext>
            </a:extLst>
          </p:cNvPr>
          <p:cNvSpPr/>
          <p:nvPr/>
        </p:nvSpPr>
        <p:spPr bwMode="auto">
          <a:xfrm>
            <a:off x="5001302" y="2584881"/>
            <a:ext cx="898634" cy="329072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25FA0-13C0-4BCA-9209-A48A9363CDAB}"/>
              </a:ext>
            </a:extLst>
          </p:cNvPr>
          <p:cNvSpPr txBox="1"/>
          <p:nvPr/>
        </p:nvSpPr>
        <p:spPr>
          <a:xfrm>
            <a:off x="5683469" y="2525294"/>
            <a:ext cx="2120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</a:rPr>
              <a:t>Model-free</a:t>
            </a:r>
            <a:endParaRPr lang="ko-KR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A41682-10E8-4CB5-A3CA-8C43B0EB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Optimal Bellman Equation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B02EBF-FA83-4E1C-A221-4F91A19BB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dirty="0"/>
              <a:t>State value function V :</a:t>
            </a:r>
          </a:p>
          <a:p>
            <a:endParaRPr lang="en-US" altLang="ko-KR" sz="2000" dirty="0"/>
          </a:p>
          <a:p>
            <a:r>
              <a:rPr lang="en-US" altLang="ko-KR" sz="2000" dirty="0"/>
              <a:t>State-action</a:t>
            </a:r>
            <a:r>
              <a:rPr lang="ko-KR" altLang="en-US" sz="2000" dirty="0"/>
              <a:t> </a:t>
            </a:r>
            <a:r>
              <a:rPr lang="en-US" altLang="ko-KR" sz="2000" dirty="0"/>
              <a:t>value function Q :</a:t>
            </a:r>
          </a:p>
          <a:p>
            <a:endParaRPr lang="en-US" altLang="ko-KR" sz="2000" dirty="0"/>
          </a:p>
          <a:p>
            <a:r>
              <a:rPr lang="en-US" altLang="ko-KR" sz="2000" dirty="0"/>
              <a:t>Bellman equation :</a:t>
            </a:r>
          </a:p>
          <a:p>
            <a:pPr marL="0" indent="0">
              <a:buNone/>
            </a:pPr>
            <a:endParaRPr lang="en-US" altLang="ko-KR" sz="2000" dirty="0"/>
          </a:p>
          <a:p>
            <a:r>
              <a:rPr lang="en-US" altLang="ko-KR" sz="2000" dirty="0"/>
              <a:t>Optimal Bellman equation :</a:t>
            </a:r>
          </a:p>
          <a:p>
            <a:endParaRPr lang="en-US" altLang="ko-KR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5FF04A-8A24-4AE6-A628-5CD0434F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6" y="1971107"/>
            <a:ext cx="3572761" cy="60354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13AC6B3-2F40-4B7C-A282-A132D01D7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64" y="2955651"/>
            <a:ext cx="4949067" cy="60354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E280855-3C47-43B7-AEF1-D2D3F4913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30"/>
          <a:stretch/>
        </p:blipFill>
        <p:spPr>
          <a:xfrm>
            <a:off x="824636" y="3820784"/>
            <a:ext cx="4296122" cy="6318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AE6ECC7-A10E-4CC1-B981-A742DAF16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21" y="4867229"/>
            <a:ext cx="4302937" cy="58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7DA0C4-E025-467E-8FE1-6D393FE55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DQN : Deep Q-Network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FCC86A-832B-477B-AB24-7D047B23B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b="0" dirty="0"/>
              <a:t>DQN = Q-learning + Function Approximation + Deep Network</a:t>
            </a:r>
          </a:p>
          <a:p>
            <a:pPr lvl="1"/>
            <a:r>
              <a:rPr lang="en-US" altLang="ko-KR" sz="2000" b="0" dirty="0"/>
              <a:t>Stabilize training with experience replay</a:t>
            </a:r>
          </a:p>
          <a:p>
            <a:pPr lvl="1"/>
            <a:r>
              <a:rPr lang="en-US" altLang="ko-KR" sz="2000" b="0" dirty="0"/>
              <a:t>End-to-end RL approach, flexible</a:t>
            </a:r>
          </a:p>
          <a:p>
            <a:endParaRPr lang="en-US" altLang="ko-KR" sz="2400" b="0" dirty="0"/>
          </a:p>
          <a:p>
            <a:endParaRPr lang="ko-KR" altLang="en-US" sz="2400" b="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A5386CB-9336-410A-AFD1-022D39421687}"/>
              </a:ext>
            </a:extLst>
          </p:cNvPr>
          <p:cNvGrpSpPr/>
          <p:nvPr/>
        </p:nvGrpSpPr>
        <p:grpSpPr>
          <a:xfrm>
            <a:off x="670035" y="3401862"/>
            <a:ext cx="7575331" cy="2917831"/>
            <a:chOff x="670035" y="3401862"/>
            <a:chExt cx="7575331" cy="2917831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60711CF-3C5F-41D1-8072-EBAF31EC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35" y="3401862"/>
              <a:ext cx="7575331" cy="2917831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16F4FB5-E800-4DFC-B76C-0E9739EB06E7}"/>
                </a:ext>
              </a:extLst>
            </p:cNvPr>
            <p:cNvSpPr/>
            <p:nvPr/>
          </p:nvSpPr>
          <p:spPr bwMode="auto">
            <a:xfrm>
              <a:off x="7898524" y="6203731"/>
              <a:ext cx="346842" cy="11596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3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91AF25-06EA-413A-ABA6-15C6F429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Actor-Critic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DA0AF0-B18C-426F-965B-3DC317474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/>
              <a:t>Actor : learning the optimal policy</a:t>
            </a:r>
          </a:p>
          <a:p>
            <a:r>
              <a:rPr lang="en-US" altLang="ko-KR" b="0" dirty="0"/>
              <a:t>Critic : evaluates the action by computing the value function</a:t>
            </a:r>
            <a:endParaRPr lang="ko-KR" altLang="en-US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BA6056-24E3-4603-AC53-A5037CBA1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0"/>
          <a:stretch/>
        </p:blipFill>
        <p:spPr>
          <a:xfrm>
            <a:off x="1579617" y="3146981"/>
            <a:ext cx="6274676" cy="33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0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C004F1-E72A-45D6-B6DE-AAC5E3C6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000" dirty="0"/>
              <a:t>Asynchronous Advantage Actor-Critic (A3C)</a:t>
            </a:r>
            <a:endParaRPr lang="ko-KR" altLang="en-US" sz="3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81BB5F-FA1F-4A9F-B0AB-5684303FD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/>
              <a:t>Advantage Actor-Critic (A2C)</a:t>
            </a:r>
          </a:p>
          <a:p>
            <a:pPr lvl="1"/>
            <a:r>
              <a:rPr lang="en-US" altLang="ko-KR" b="0" dirty="0"/>
              <a:t>Use advantage function instead of Q-function</a:t>
            </a:r>
          </a:p>
          <a:p>
            <a:r>
              <a:rPr lang="en-US" altLang="ko-KR" b="0" dirty="0"/>
              <a:t>A3C : Asynchronously update the global network</a:t>
            </a:r>
            <a:endParaRPr lang="ko-KR" altLang="en-US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922BDCE-BA05-4460-8A76-B8B44EAA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122881"/>
            <a:ext cx="4327634" cy="32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47D645-5CFB-4DAC-BB78-B65A7168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Problems with using Deep Reinforcement Learning in robots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B089F61-821D-4A6B-90AE-C7E07D724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0" dirty="0"/>
              <a:t>Trying all kind of action is dangerous</a:t>
            </a:r>
          </a:p>
          <a:p>
            <a:pPr lvl="1"/>
            <a:r>
              <a:rPr lang="en-US" altLang="ko-KR" b="0" dirty="0"/>
              <a:t>It breaks robots and the environment</a:t>
            </a:r>
          </a:p>
          <a:p>
            <a:endParaRPr lang="en-US" altLang="ko-KR" b="0" dirty="0"/>
          </a:p>
          <a:p>
            <a:r>
              <a:rPr lang="en-US" altLang="ko-KR" b="0" dirty="0"/>
              <a:t>Real robot cannot be run in hyper-speed</a:t>
            </a:r>
          </a:p>
          <a:p>
            <a:pPr lvl="1"/>
            <a:r>
              <a:rPr lang="en-US" altLang="ko-KR" b="0" dirty="0"/>
              <a:t>Learning</a:t>
            </a:r>
            <a:r>
              <a:rPr lang="ko-KR" altLang="en-US" b="0" dirty="0"/>
              <a:t> </a:t>
            </a:r>
            <a:r>
              <a:rPr lang="en-US" altLang="ko-KR" b="0" dirty="0"/>
              <a:t>massive</a:t>
            </a:r>
            <a:r>
              <a:rPr lang="ko-KR" altLang="en-US" b="0" dirty="0"/>
              <a:t> </a:t>
            </a:r>
            <a:r>
              <a:rPr lang="en-US" altLang="ko-KR" b="0" dirty="0"/>
              <a:t>episode</a:t>
            </a:r>
            <a:r>
              <a:rPr lang="ko-KR" altLang="en-US" b="0" dirty="0"/>
              <a:t> </a:t>
            </a:r>
            <a:r>
              <a:rPr lang="en-US" altLang="ko-KR" b="0" dirty="0"/>
              <a:t>is difficult unlike games.</a:t>
            </a:r>
          </a:p>
          <a:p>
            <a:endParaRPr lang="en-US" altLang="ko-KR" b="0" dirty="0"/>
          </a:p>
          <a:p>
            <a:r>
              <a:rPr lang="en-US" altLang="ko-KR" b="0" dirty="0"/>
              <a:t>Many tasks are not game–like</a:t>
            </a:r>
          </a:p>
          <a:p>
            <a:pPr lvl="1"/>
            <a:r>
              <a:rPr lang="en-US" altLang="ko-KR" b="0" dirty="0"/>
              <a:t>It is difficult to know the reward.</a:t>
            </a:r>
          </a:p>
          <a:p>
            <a:endParaRPr lang="en-US" altLang="ko-KR" b="0" dirty="0"/>
          </a:p>
          <a:p>
            <a:r>
              <a:rPr lang="en-US" altLang="ko-KR" b="0" dirty="0"/>
              <a:t>Limited computational resources for robot</a:t>
            </a:r>
          </a:p>
          <a:p>
            <a:pPr lvl="1"/>
            <a:r>
              <a:rPr lang="en-US" altLang="ko-KR" b="0" dirty="0"/>
              <a:t>Delay can be caused by Deep RL</a:t>
            </a: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3907406702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21808</TotalTime>
  <Pages>3</Pages>
  <Words>764</Words>
  <Application>Microsoft Macintosh PowerPoint</Application>
  <PresentationFormat>화면 슬라이드 쇼(4:3)</PresentationFormat>
  <Paragraphs>124</Paragraphs>
  <Slides>29</Slides>
  <Notes>26</Notes>
  <HiddenSlides>0</HiddenSlides>
  <MMClips>5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3" baseType="lpstr">
      <vt:lpstr>Arial</vt:lpstr>
      <vt:lpstr>Tahoma</vt:lpstr>
      <vt:lpstr>Times New Roman</vt:lpstr>
      <vt:lpstr>untitled 1</vt:lpstr>
      <vt:lpstr>PowerPoint 프레젠테이션</vt:lpstr>
      <vt:lpstr>Overview</vt:lpstr>
      <vt:lpstr>Reinforcement Learning</vt:lpstr>
      <vt:lpstr>Markov Decision Process(MDP)</vt:lpstr>
      <vt:lpstr>Optimal Bellman Equation</vt:lpstr>
      <vt:lpstr>DQN : Deep Q-Network</vt:lpstr>
      <vt:lpstr>Actor-Critic</vt:lpstr>
      <vt:lpstr>Asynchronous Advantage Actor-Critic (A3C)</vt:lpstr>
      <vt:lpstr>Problems with using Deep Reinforcement Learning in robots</vt:lpstr>
      <vt:lpstr>Paper list</vt:lpstr>
      <vt:lpstr>Target-driven Visual Navigation in Indoor Scenes using Deep Reinforcement Learning</vt:lpstr>
      <vt:lpstr>Virtual Framework for RL</vt:lpstr>
      <vt:lpstr>Previous Methods</vt:lpstr>
      <vt:lpstr>Proposed Model</vt:lpstr>
      <vt:lpstr>Training episode example</vt:lpstr>
      <vt:lpstr>Learning Efficiency</vt:lpstr>
      <vt:lpstr>Target Generalization</vt:lpstr>
      <vt:lpstr>Scene Generalization</vt:lpstr>
      <vt:lpstr>Real World Implementation</vt:lpstr>
      <vt:lpstr>Strength &amp; Limitation</vt:lpstr>
      <vt:lpstr>Applying Asynchronous Deep Classification Networks and Gaming Reinforcement Learning-Based Motion Planners to Mobile Robots</vt:lpstr>
      <vt:lpstr>Proposed Method : Asynchronous Deep Classification Network</vt:lpstr>
      <vt:lpstr>Abstraction Map</vt:lpstr>
      <vt:lpstr>Gaming Reinforcement Learning—Based Motion Planner (GRL-planner)</vt:lpstr>
      <vt:lpstr>Mobile Robot Design</vt:lpstr>
      <vt:lpstr>Result</vt:lpstr>
      <vt:lpstr>Strength &amp; Limitation</vt:lpstr>
      <vt:lpstr>Recap</vt:lpstr>
      <vt:lpstr>Quizzes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sungeui</dc:creator>
  <cp:lastModifiedBy>노 어진</cp:lastModifiedBy>
  <cp:revision>2044</cp:revision>
  <cp:lastPrinted>1998-03-18T16:08:13Z</cp:lastPrinted>
  <dcterms:created xsi:type="dcterms:W3CDTF">1998-03-18T13:44:31Z</dcterms:created>
  <dcterms:modified xsi:type="dcterms:W3CDTF">2019-10-29T04:39:54Z</dcterms:modified>
</cp:coreProperties>
</file>