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1"/>
  </p:notesMasterIdLst>
  <p:sldIdLst>
    <p:sldId id="256" r:id="rId2"/>
    <p:sldId id="257" r:id="rId3"/>
    <p:sldId id="259" r:id="rId4"/>
    <p:sldId id="258" r:id="rId5"/>
    <p:sldId id="260" r:id="rId6"/>
    <p:sldId id="261" r:id="rId7"/>
    <p:sldId id="262" r:id="rId8"/>
    <p:sldId id="263" r:id="rId9"/>
    <p:sldId id="264" r:id="rId10"/>
    <p:sldId id="266" r:id="rId11"/>
    <p:sldId id="267" r:id="rId12"/>
    <p:sldId id="269" r:id="rId13"/>
    <p:sldId id="270" r:id="rId14"/>
    <p:sldId id="271" r:id="rId15"/>
    <p:sldId id="275" r:id="rId16"/>
    <p:sldId id="272" r:id="rId17"/>
    <p:sldId id="273" r:id="rId18"/>
    <p:sldId id="274"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86624"/>
  </p:normalViewPr>
  <p:slideViewPr>
    <p:cSldViewPr snapToGrid="0" snapToObjects="1">
      <p:cViewPr varScale="1">
        <p:scale>
          <a:sx n="103" d="100"/>
          <a:sy n="103" d="100"/>
        </p:scale>
        <p:origin x="7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38AEA-3923-5143-B3F4-237352DD6DA2}" type="datetimeFigureOut">
              <a:rPr lang="en-US" smtClean="0"/>
              <a:t>10/31/19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43CC1-5345-E040-8BB1-C498696E0C87}" type="slidenum">
              <a:rPr lang="en-US" smtClean="0"/>
              <a:t>‹#›</a:t>
            </a:fld>
            <a:endParaRPr lang="en-US"/>
          </a:p>
        </p:txBody>
      </p:sp>
    </p:spTree>
    <p:extLst>
      <p:ext uri="{BB962C8B-B14F-4D97-AF65-F5344CB8AC3E}">
        <p14:creationId xmlns:p14="http://schemas.microsoft.com/office/powerpoint/2010/main" val="405535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uses a set of normalized convolution kernels {mc} to capture the motion of object c by providing a distribution over nearby pixel locations at the next timestep.</a:t>
            </a:r>
          </a:p>
          <a:p>
            <a:endParaRPr lang="en-US" dirty="0"/>
          </a:p>
          <a:p>
            <a:r>
              <a:rPr lang="en-US" dirty="0"/>
              <a:t>The flow map Fˆ t(x, y, </a:t>
            </a:r>
            <a:r>
              <a:rPr lang="en-US" dirty="0" err="1"/>
              <a:t>k,l</a:t>
            </a:r>
            <a:r>
              <a:rPr lang="en-US" dirty="0"/>
              <a:t>) denotes the probability of pixel (</a:t>
            </a:r>
            <a:r>
              <a:rPr lang="en-US" dirty="0" err="1"/>
              <a:t>k,l</a:t>
            </a:r>
            <a:r>
              <a:rPr lang="en-US" dirty="0"/>
              <a:t>) at time t +1 originating from location (</a:t>
            </a:r>
            <a:r>
              <a:rPr lang="en-US" dirty="0" err="1"/>
              <a:t>x,y</a:t>
            </a:r>
            <a:r>
              <a:rPr lang="en-US" dirty="0"/>
              <a:t>) at time t, and is given by the following.</a:t>
            </a:r>
          </a:p>
        </p:txBody>
      </p:sp>
      <p:sp>
        <p:nvSpPr>
          <p:cNvPr id="4" name="Slide Number Placeholder 3"/>
          <p:cNvSpPr>
            <a:spLocks noGrp="1"/>
          </p:cNvSpPr>
          <p:nvPr>
            <p:ph type="sldNum" sz="quarter" idx="5"/>
          </p:nvPr>
        </p:nvSpPr>
        <p:spPr/>
        <p:txBody>
          <a:bodyPr/>
          <a:lstStyle/>
          <a:p>
            <a:fld id="{21E43CC1-5345-E040-8BB1-C498696E0C87}" type="slidenum">
              <a:rPr lang="en-US" smtClean="0"/>
              <a:t>7</a:t>
            </a:fld>
            <a:endParaRPr lang="en-US"/>
          </a:p>
        </p:txBody>
      </p:sp>
    </p:spTree>
    <p:extLst>
      <p:ext uri="{BB962C8B-B14F-4D97-AF65-F5344CB8AC3E}">
        <p14:creationId xmlns:p14="http://schemas.microsoft.com/office/powerpoint/2010/main" val="73522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uses a set of normalized convolution kernels {mc} to capture the motion of object c by providing a distribution over nearby pixel locations at the next timestep.</a:t>
            </a:r>
          </a:p>
          <a:p>
            <a:endParaRPr lang="en-US" dirty="0"/>
          </a:p>
          <a:p>
            <a:r>
              <a:rPr lang="en-US" dirty="0"/>
              <a:t>The flow map Fˆ t(x, y, </a:t>
            </a:r>
            <a:r>
              <a:rPr lang="en-US" dirty="0" err="1"/>
              <a:t>k,l</a:t>
            </a:r>
            <a:r>
              <a:rPr lang="en-US" dirty="0"/>
              <a:t>) denotes the probability of pixel (</a:t>
            </a:r>
            <a:r>
              <a:rPr lang="en-US" dirty="0" err="1"/>
              <a:t>k,l</a:t>
            </a:r>
            <a:r>
              <a:rPr lang="en-US" dirty="0"/>
              <a:t>) at time t +1 originating from location (</a:t>
            </a:r>
            <a:r>
              <a:rPr lang="en-US" dirty="0" err="1"/>
              <a:t>x,y</a:t>
            </a:r>
            <a:r>
              <a:rPr lang="en-US" dirty="0"/>
              <a:t>) at time t, and is given by the following.</a:t>
            </a:r>
          </a:p>
        </p:txBody>
      </p:sp>
      <p:sp>
        <p:nvSpPr>
          <p:cNvPr id="4" name="Slide Number Placeholder 3"/>
          <p:cNvSpPr>
            <a:spLocks noGrp="1"/>
          </p:cNvSpPr>
          <p:nvPr>
            <p:ph type="sldNum" sz="quarter" idx="5"/>
          </p:nvPr>
        </p:nvSpPr>
        <p:spPr/>
        <p:txBody>
          <a:bodyPr/>
          <a:lstStyle/>
          <a:p>
            <a:fld id="{21E43CC1-5345-E040-8BB1-C498696E0C87}" type="slidenum">
              <a:rPr lang="en-US" smtClean="0"/>
              <a:t>8</a:t>
            </a:fld>
            <a:endParaRPr lang="en-US"/>
          </a:p>
        </p:txBody>
      </p:sp>
    </p:spTree>
    <p:extLst>
      <p:ext uri="{BB962C8B-B14F-4D97-AF65-F5344CB8AC3E}">
        <p14:creationId xmlns:p14="http://schemas.microsoft.com/office/powerpoint/2010/main" val="141812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flow map Fˆ t(x, y, </a:t>
            </a:r>
            <a:r>
              <a:rPr lang="en-US" dirty="0" err="1"/>
              <a:t>k,l</a:t>
            </a:r>
            <a:r>
              <a:rPr lang="en-US" dirty="0"/>
              <a:t>) denotes the probability of pixel (</a:t>
            </a:r>
            <a:r>
              <a:rPr lang="en-US" dirty="0" err="1"/>
              <a:t>k,l</a:t>
            </a:r>
            <a:r>
              <a:rPr lang="en-US" dirty="0"/>
              <a:t>) at time t +1 originating from location (</a:t>
            </a:r>
            <a:r>
              <a:rPr lang="en-US" dirty="0" err="1"/>
              <a:t>x,y</a:t>
            </a:r>
            <a:r>
              <a:rPr lang="en-US" dirty="0"/>
              <a:t>) at time t, and is given by the following.</a:t>
            </a:r>
          </a:p>
        </p:txBody>
      </p:sp>
      <p:sp>
        <p:nvSpPr>
          <p:cNvPr id="4" name="Slide Number Placeholder 3"/>
          <p:cNvSpPr>
            <a:spLocks noGrp="1"/>
          </p:cNvSpPr>
          <p:nvPr>
            <p:ph type="sldNum" sz="quarter" idx="5"/>
          </p:nvPr>
        </p:nvSpPr>
        <p:spPr/>
        <p:txBody>
          <a:bodyPr/>
          <a:lstStyle/>
          <a:p>
            <a:fld id="{21E43CC1-5345-E040-8BB1-C498696E0C87}" type="slidenum">
              <a:rPr lang="en-US" smtClean="0"/>
              <a:t>9</a:t>
            </a:fld>
            <a:endParaRPr lang="en-US"/>
          </a:p>
        </p:txBody>
      </p:sp>
    </p:spTree>
    <p:extLst>
      <p:ext uri="{BB962C8B-B14F-4D97-AF65-F5344CB8AC3E}">
        <p14:creationId xmlns:p14="http://schemas.microsoft.com/office/powerpoint/2010/main" val="15751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E43CC1-5345-E040-8BB1-C498696E0C87}" type="slidenum">
              <a:rPr lang="en-US" smtClean="0"/>
              <a:t>11</a:t>
            </a:fld>
            <a:endParaRPr lang="en-US"/>
          </a:p>
        </p:txBody>
      </p:sp>
    </p:spTree>
    <p:extLst>
      <p:ext uri="{BB962C8B-B14F-4D97-AF65-F5344CB8AC3E}">
        <p14:creationId xmlns:p14="http://schemas.microsoft.com/office/powerpoint/2010/main" val="132954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A, p, r, p0}, where S ⊆ R d is the state space, A ⊆ R n the action space, p the (unknown) transition model between states, r the reward function, and p0 the initial state distribution. An agent in state </a:t>
            </a:r>
            <a:r>
              <a:rPr lang="en-US" dirty="0" err="1"/>
              <a:t>st</a:t>
            </a:r>
            <a:r>
              <a:rPr lang="en-US" dirty="0"/>
              <a:t> ∈ S at time t takes action at ∈ A and the environment returns the agent’s new state st+1 according to the unknown transition function p(st+1|st, at), along with the associated reward </a:t>
            </a:r>
            <a:r>
              <a:rPr lang="en-US" dirty="0" err="1"/>
              <a:t>rt</a:t>
            </a:r>
            <a:r>
              <a:rPr lang="en-US" dirty="0"/>
              <a:t> = r(</a:t>
            </a:r>
            <a:r>
              <a:rPr lang="en-US" dirty="0" err="1"/>
              <a:t>st</a:t>
            </a:r>
            <a:r>
              <a:rPr lang="en-US" dirty="0"/>
              <a:t>, at). The goal is to learn the control policy </a:t>
            </a:r>
            <a:r>
              <a:rPr lang="el-GR" dirty="0"/>
              <a:t>π ∗ : </a:t>
            </a:r>
            <a:r>
              <a:rPr lang="en-US" dirty="0"/>
              <a:t>S → A mapping states to actions that maximizes the expected reward E</a:t>
            </a:r>
            <a:r>
              <a:rPr lang="el-GR" dirty="0"/>
              <a:t>π[</a:t>
            </a:r>
            <a:r>
              <a:rPr lang="en-US" dirty="0" err="1"/>
              <a:t>Rt</a:t>
            </a:r>
            <a:r>
              <a:rPr lang="en-US" dirty="0"/>
              <a:t>], which takes into account rewards at future time-steps </a:t>
            </a:r>
            <a:r>
              <a:rPr lang="en-US" dirty="0" err="1"/>
              <a:t>Rt</a:t>
            </a:r>
            <a:r>
              <a:rPr lang="en-US" dirty="0"/>
              <a:t> = P∞ </a:t>
            </a:r>
            <a:r>
              <a:rPr lang="en-US" dirty="0" err="1"/>
              <a:t>i</a:t>
            </a:r>
            <a:r>
              <a:rPr lang="en-US" dirty="0"/>
              <a:t>=0 </a:t>
            </a:r>
            <a:r>
              <a:rPr lang="el-GR" dirty="0"/>
              <a:t>γ </a:t>
            </a:r>
            <a:r>
              <a:rPr lang="en-US" dirty="0" err="1"/>
              <a:t>i</a:t>
            </a:r>
            <a:r>
              <a:rPr lang="en-US" dirty="0"/>
              <a:t> </a:t>
            </a:r>
            <a:r>
              <a:rPr lang="en-US" dirty="0" err="1"/>
              <a:t>rt+i</a:t>
            </a:r>
            <a:r>
              <a:rPr lang="en-US" dirty="0"/>
              <a:t> with a discount factor </a:t>
            </a:r>
            <a:r>
              <a:rPr lang="el-GR" dirty="0"/>
              <a:t>γ ∈ [0, 1).</a:t>
            </a:r>
            <a:endParaRPr lang="en-US" dirty="0"/>
          </a:p>
        </p:txBody>
      </p:sp>
      <p:sp>
        <p:nvSpPr>
          <p:cNvPr id="4" name="Slide Number Placeholder 3"/>
          <p:cNvSpPr>
            <a:spLocks noGrp="1"/>
          </p:cNvSpPr>
          <p:nvPr>
            <p:ph type="sldNum" sz="quarter" idx="5"/>
          </p:nvPr>
        </p:nvSpPr>
        <p:spPr/>
        <p:txBody>
          <a:bodyPr/>
          <a:lstStyle/>
          <a:p>
            <a:fld id="{21E43CC1-5345-E040-8BB1-C498696E0C87}" type="slidenum">
              <a:rPr lang="en-US" smtClean="0"/>
              <a:t>16</a:t>
            </a:fld>
            <a:endParaRPr lang="en-US"/>
          </a:p>
        </p:txBody>
      </p:sp>
    </p:spTree>
    <p:extLst>
      <p:ext uri="{BB962C8B-B14F-4D97-AF65-F5344CB8AC3E}">
        <p14:creationId xmlns:p14="http://schemas.microsoft.com/office/powerpoint/2010/main" val="54128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PPO = proximal policy optimization : policy gradient method that improves the stability of the learning process by continuously sampling from the environment to optimize</a:t>
            </a:r>
          </a:p>
          <a:p>
            <a:endParaRPr lang="en-US" dirty="0"/>
          </a:p>
          <a:p>
            <a:r>
              <a:rPr lang="en-US" dirty="0"/>
              <a:t>The MDPs differ only in their transition dynamics p(st+1|st, at, </a:t>
            </a:r>
            <a:r>
              <a:rPr lang="el-GR" dirty="0"/>
              <a:t>ω) </a:t>
            </a:r>
            <a:r>
              <a:rPr lang="en-US" dirty="0"/>
              <a:t>according to their design </a:t>
            </a:r>
            <a:r>
              <a:rPr lang="el-GR" dirty="0"/>
              <a:t>ω</a:t>
            </a:r>
            <a:r>
              <a:rPr lang="en-US" dirty="0"/>
              <a:t> </a:t>
            </a:r>
          </a:p>
        </p:txBody>
      </p:sp>
      <p:sp>
        <p:nvSpPr>
          <p:cNvPr id="4" name="Slide Number Placeholder 3"/>
          <p:cNvSpPr>
            <a:spLocks noGrp="1"/>
          </p:cNvSpPr>
          <p:nvPr>
            <p:ph type="sldNum" sz="quarter" idx="5"/>
          </p:nvPr>
        </p:nvSpPr>
        <p:spPr/>
        <p:txBody>
          <a:bodyPr/>
          <a:lstStyle/>
          <a:p>
            <a:fld id="{21E43CC1-5345-E040-8BB1-C498696E0C87}" type="slidenum">
              <a:rPr lang="en-US" smtClean="0"/>
              <a:t>17</a:t>
            </a:fld>
            <a:endParaRPr lang="en-US"/>
          </a:p>
        </p:txBody>
      </p:sp>
    </p:spTree>
    <p:extLst>
      <p:ext uri="{BB962C8B-B14F-4D97-AF65-F5344CB8AC3E}">
        <p14:creationId xmlns:p14="http://schemas.microsoft.com/office/powerpoint/2010/main" val="1333120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parameterize each morphology in terms of the length and radius (e.g., mass) of each link, and the spherical body radius for the ant. We impose symmetry over both legs of the Walker, but optimize over independent design parameters for each of the four legs of the Ant. Consequently, the Hopper and Walker both have eight learnable parameters, while the Ant has twenty-five. We limit the values of each parameter to lie within a reasonable range (as a proxy for fabrication constraints). </a:t>
            </a:r>
          </a:p>
          <a:p>
            <a:endParaRPr lang="en-US" dirty="0"/>
          </a:p>
          <a:p>
            <a:r>
              <a:rPr lang="en-US" dirty="0"/>
              <a:t>The MDP state </a:t>
            </a:r>
            <a:r>
              <a:rPr lang="en-US" dirty="0" err="1"/>
              <a:t>st</a:t>
            </a:r>
            <a:r>
              <a:rPr lang="en-US" dirty="0"/>
              <a:t> is comprised of joint angles and velocities, center-of-mass velocity, height of the torso, and direction to the target. </a:t>
            </a:r>
          </a:p>
          <a:p>
            <a:endParaRPr lang="en-US" dirty="0"/>
          </a:p>
        </p:txBody>
      </p:sp>
      <p:sp>
        <p:nvSpPr>
          <p:cNvPr id="4" name="Slide Number Placeholder 3"/>
          <p:cNvSpPr>
            <a:spLocks noGrp="1"/>
          </p:cNvSpPr>
          <p:nvPr>
            <p:ph type="sldNum" sz="quarter" idx="5"/>
          </p:nvPr>
        </p:nvSpPr>
        <p:spPr/>
        <p:txBody>
          <a:bodyPr/>
          <a:lstStyle/>
          <a:p>
            <a:fld id="{21E43CC1-5345-E040-8BB1-C498696E0C87}" type="slidenum">
              <a:rPr lang="en-US" smtClean="0"/>
              <a:t>18</a:t>
            </a:fld>
            <a:endParaRPr lang="en-US"/>
          </a:p>
        </p:txBody>
      </p:sp>
    </p:spTree>
    <p:extLst>
      <p:ext uri="{BB962C8B-B14F-4D97-AF65-F5344CB8AC3E}">
        <p14:creationId xmlns:p14="http://schemas.microsoft.com/office/powerpoint/2010/main" val="280453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731F425-D5D4-2740-9064-391F1644BDCA}" type="datetimeFigureOut">
              <a:rPr lang="en-US" smtClean="0"/>
              <a:t>10/31/19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17428584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1F425-D5D4-2740-9064-391F1644BDCA}"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293090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1F425-D5D4-2740-9064-391F1644BDCA}" type="datetimeFigureOut">
              <a:rPr lang="en-US" smtClean="0"/>
              <a:t>10/31/19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248015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31F425-D5D4-2740-9064-391F1644BDCA}" type="datetimeFigureOut">
              <a:rPr lang="en-US" smtClean="0"/>
              <a:t>10/31/19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68788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731F425-D5D4-2740-9064-391F1644BDCA}" type="datetimeFigureOut">
              <a:rPr lang="en-US" smtClean="0"/>
              <a:t>10/31/19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6620338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731F425-D5D4-2740-9064-391F1644BDCA}" type="datetimeFigureOut">
              <a:rPr lang="en-US" smtClean="0"/>
              <a:t>10/31/19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250019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0731F425-D5D4-2740-9064-391F1644BDCA}" type="datetimeFigureOut">
              <a:rPr lang="en-US" smtClean="0"/>
              <a:t>10/31/19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ACDCC6-15BD-6141-BCB5-E68CB86D586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1333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31F425-D5D4-2740-9064-391F1644BDCA}" type="datetimeFigureOut">
              <a:rPr lang="en-US" smtClean="0"/>
              <a:t>10/31/19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207530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1F425-D5D4-2740-9064-391F1644BDCA}" type="datetimeFigureOut">
              <a:rPr lang="en-US" smtClean="0"/>
              <a:t>10/31/19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98951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0731F425-D5D4-2740-9064-391F1644BDCA}" type="datetimeFigureOut">
              <a:rPr lang="en-US" smtClean="0"/>
              <a:t>10/31/19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74981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731F425-D5D4-2740-9064-391F1644BDCA}" type="datetimeFigureOut">
              <a:rPr lang="en-US" smtClean="0"/>
              <a:t>10/31/19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8ACDCC6-15BD-6141-BCB5-E68CB86D586F}" type="slidenum">
              <a:rPr lang="en-US" smtClean="0"/>
              <a:t>‹#›</a:t>
            </a:fld>
            <a:endParaRPr lang="en-US"/>
          </a:p>
        </p:txBody>
      </p:sp>
    </p:spTree>
    <p:extLst>
      <p:ext uri="{BB962C8B-B14F-4D97-AF65-F5344CB8AC3E}">
        <p14:creationId xmlns:p14="http://schemas.microsoft.com/office/powerpoint/2010/main" val="3756020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731F425-D5D4-2740-9064-391F1644BDCA}" type="datetimeFigureOut">
              <a:rPr lang="en-US" smtClean="0"/>
              <a:t>10/31/19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8ACDCC6-15BD-6141-BCB5-E68CB86D586F}" type="slidenum">
              <a:rPr lang="en-US" smtClean="0"/>
              <a:t>‹#›</a:t>
            </a:fld>
            <a:endParaRPr lang="en-US"/>
          </a:p>
        </p:txBody>
      </p:sp>
    </p:spTree>
    <p:extLst>
      <p:ext uri="{BB962C8B-B14F-4D97-AF65-F5344CB8AC3E}">
        <p14:creationId xmlns:p14="http://schemas.microsoft.com/office/powerpoint/2010/main" val="27756938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6k7GHG4IUC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10D9-020C-2043-A66B-6D061E6721C8}"/>
              </a:ext>
            </a:extLst>
          </p:cNvPr>
          <p:cNvSpPr>
            <a:spLocks noGrp="1"/>
          </p:cNvSpPr>
          <p:nvPr>
            <p:ph type="ctrTitle"/>
          </p:nvPr>
        </p:nvSpPr>
        <p:spPr/>
        <p:txBody>
          <a:bodyPr>
            <a:normAutofit/>
          </a:bodyPr>
          <a:lstStyle/>
          <a:p>
            <a:r>
              <a:rPr lang="en-US" dirty="0"/>
              <a:t>Deep Visual Foresight for Planning Robot Motion</a:t>
            </a:r>
          </a:p>
        </p:txBody>
      </p:sp>
      <p:sp>
        <p:nvSpPr>
          <p:cNvPr id="3" name="Subtitle 2">
            <a:extLst>
              <a:ext uri="{FF2B5EF4-FFF2-40B4-BE49-F238E27FC236}">
                <a16:creationId xmlns:a16="http://schemas.microsoft.com/office/drawing/2014/main" id="{AEF9ECC5-9FFB-6148-85DA-C7AD6B96685E}"/>
              </a:ext>
            </a:extLst>
          </p:cNvPr>
          <p:cNvSpPr>
            <a:spLocks noGrp="1"/>
          </p:cNvSpPr>
          <p:nvPr>
            <p:ph type="subTitle" idx="1"/>
          </p:nvPr>
        </p:nvSpPr>
        <p:spPr/>
        <p:txBody>
          <a:bodyPr/>
          <a:lstStyle/>
          <a:p>
            <a:r>
              <a:rPr lang="en-US" dirty="0"/>
              <a:t>ICRA 2017</a:t>
            </a:r>
          </a:p>
        </p:txBody>
      </p:sp>
    </p:spTree>
    <p:extLst>
      <p:ext uri="{BB962C8B-B14F-4D97-AF65-F5344CB8AC3E}">
        <p14:creationId xmlns:p14="http://schemas.microsoft.com/office/powerpoint/2010/main" val="349558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Getting future action sequences</a:t>
            </a:r>
          </a:p>
        </p:txBody>
      </p:sp>
      <p:pic>
        <p:nvPicPr>
          <p:cNvPr id="4" name="Picture 3">
            <a:extLst>
              <a:ext uri="{FF2B5EF4-FFF2-40B4-BE49-F238E27FC236}">
                <a16:creationId xmlns:a16="http://schemas.microsoft.com/office/drawing/2014/main" id="{8C5F8AD3-0831-DF46-A58A-1D875187E0BC}"/>
              </a:ext>
            </a:extLst>
          </p:cNvPr>
          <p:cNvPicPr>
            <a:picLocks noChangeAspect="1"/>
          </p:cNvPicPr>
          <p:nvPr/>
        </p:nvPicPr>
        <p:blipFill>
          <a:blip r:embed="rId2"/>
          <a:stretch>
            <a:fillRect/>
          </a:stretch>
        </p:blipFill>
        <p:spPr>
          <a:xfrm>
            <a:off x="3263219" y="2324293"/>
            <a:ext cx="5665561" cy="4317064"/>
          </a:xfrm>
          <a:prstGeom prst="rect">
            <a:avLst/>
          </a:prstGeom>
        </p:spPr>
      </p:pic>
    </p:spTree>
    <p:extLst>
      <p:ext uri="{BB962C8B-B14F-4D97-AF65-F5344CB8AC3E}">
        <p14:creationId xmlns:p14="http://schemas.microsoft.com/office/powerpoint/2010/main" val="80213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VIDEO</a:t>
            </a:r>
          </a:p>
        </p:txBody>
      </p:sp>
      <p:sp>
        <p:nvSpPr>
          <p:cNvPr id="3" name="Rectangle 2">
            <a:extLst>
              <a:ext uri="{FF2B5EF4-FFF2-40B4-BE49-F238E27FC236}">
                <a16:creationId xmlns:a16="http://schemas.microsoft.com/office/drawing/2014/main" id="{38D28D28-B46F-294F-82E2-E6B19D92267E}"/>
              </a:ext>
            </a:extLst>
          </p:cNvPr>
          <p:cNvSpPr/>
          <p:nvPr/>
        </p:nvSpPr>
        <p:spPr>
          <a:xfrm>
            <a:off x="3586050" y="3244334"/>
            <a:ext cx="5019900" cy="369332"/>
          </a:xfrm>
          <a:prstGeom prst="rect">
            <a:avLst/>
          </a:prstGeom>
        </p:spPr>
        <p:txBody>
          <a:bodyPr wrap="none">
            <a:spAutoFit/>
          </a:bodyPr>
          <a:lstStyle/>
          <a:p>
            <a:r>
              <a:rPr lang="en-US" dirty="0">
                <a:hlinkClick r:id="rId3"/>
              </a:rPr>
              <a:t>https://www.youtube.com/watch?v=6k7GHG4IUCY</a:t>
            </a:r>
            <a:endParaRPr lang="en-US" dirty="0"/>
          </a:p>
        </p:txBody>
      </p:sp>
    </p:spTree>
    <p:extLst>
      <p:ext uri="{BB962C8B-B14F-4D97-AF65-F5344CB8AC3E}">
        <p14:creationId xmlns:p14="http://schemas.microsoft.com/office/powerpoint/2010/main" val="182897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10D9-020C-2043-A66B-6D061E6721C8}"/>
              </a:ext>
            </a:extLst>
          </p:cNvPr>
          <p:cNvSpPr>
            <a:spLocks noGrp="1"/>
          </p:cNvSpPr>
          <p:nvPr>
            <p:ph type="ctrTitle"/>
          </p:nvPr>
        </p:nvSpPr>
        <p:spPr/>
        <p:txBody>
          <a:bodyPr>
            <a:normAutofit fontScale="90000"/>
          </a:bodyPr>
          <a:lstStyle/>
          <a:p>
            <a:r>
              <a:rPr lang="en-US" dirty="0"/>
              <a:t>Jointly Learning to Construct and Control Agents using Deep Reinforcement Learning</a:t>
            </a:r>
          </a:p>
        </p:txBody>
      </p:sp>
      <p:sp>
        <p:nvSpPr>
          <p:cNvPr id="3" name="Subtitle 2">
            <a:extLst>
              <a:ext uri="{FF2B5EF4-FFF2-40B4-BE49-F238E27FC236}">
                <a16:creationId xmlns:a16="http://schemas.microsoft.com/office/drawing/2014/main" id="{AEF9ECC5-9FFB-6148-85DA-C7AD6B96685E}"/>
              </a:ext>
            </a:extLst>
          </p:cNvPr>
          <p:cNvSpPr>
            <a:spLocks noGrp="1"/>
          </p:cNvSpPr>
          <p:nvPr>
            <p:ph type="subTitle" idx="1"/>
          </p:nvPr>
        </p:nvSpPr>
        <p:spPr/>
        <p:txBody>
          <a:bodyPr/>
          <a:lstStyle/>
          <a:p>
            <a:r>
              <a:rPr lang="en-US" dirty="0"/>
              <a:t>ICRA 2019</a:t>
            </a:r>
          </a:p>
        </p:txBody>
      </p:sp>
    </p:spTree>
    <p:extLst>
      <p:ext uri="{BB962C8B-B14F-4D97-AF65-F5344CB8AC3E}">
        <p14:creationId xmlns:p14="http://schemas.microsoft.com/office/powerpoint/2010/main" val="90805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Limitations of previous research</a:t>
            </a:r>
          </a:p>
        </p:txBody>
      </p:sp>
      <p:sp>
        <p:nvSpPr>
          <p:cNvPr id="3" name="Content Placeholder 2">
            <a:extLst>
              <a:ext uri="{FF2B5EF4-FFF2-40B4-BE49-F238E27FC236}">
                <a16:creationId xmlns:a16="http://schemas.microsoft.com/office/drawing/2014/main" id="{1CA9830A-F974-6F42-B1C2-9E0ED592BFDE}"/>
              </a:ext>
            </a:extLst>
          </p:cNvPr>
          <p:cNvSpPr>
            <a:spLocks noGrp="1"/>
          </p:cNvSpPr>
          <p:nvPr>
            <p:ph idx="1"/>
          </p:nvPr>
        </p:nvSpPr>
        <p:spPr/>
        <p:txBody>
          <a:bodyPr>
            <a:normAutofit/>
          </a:bodyPr>
          <a:lstStyle/>
          <a:p>
            <a:r>
              <a:rPr lang="en-US" dirty="0"/>
              <a:t>For most tasks, a physical design is picked first, and then a control policy is optimized for it</a:t>
            </a:r>
          </a:p>
          <a:p>
            <a:r>
              <a:rPr lang="en-US" dirty="0"/>
              <a:t>The design and policy are inherently coupled; should optimize for design as well</a:t>
            </a:r>
          </a:p>
          <a:p>
            <a:r>
              <a:rPr lang="en-US" dirty="0"/>
              <a:t>Trying out a bunch of designs by trial and error is infeasible, as a separate controller must be trained for each design</a:t>
            </a:r>
          </a:p>
          <a:p>
            <a:pPr lvl="1"/>
            <a:endParaRPr lang="en-US" dirty="0"/>
          </a:p>
        </p:txBody>
      </p:sp>
    </p:spTree>
    <p:extLst>
      <p:ext uri="{BB962C8B-B14F-4D97-AF65-F5344CB8AC3E}">
        <p14:creationId xmlns:p14="http://schemas.microsoft.com/office/powerpoint/2010/main" val="289719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Main contributions</a:t>
            </a:r>
          </a:p>
        </p:txBody>
      </p:sp>
      <p:sp>
        <p:nvSpPr>
          <p:cNvPr id="3" name="Content Placeholder 2">
            <a:extLst>
              <a:ext uri="{FF2B5EF4-FFF2-40B4-BE49-F238E27FC236}">
                <a16:creationId xmlns:a16="http://schemas.microsoft.com/office/drawing/2014/main" id="{1CA9830A-F974-6F42-B1C2-9E0ED592BFDE}"/>
              </a:ext>
            </a:extLst>
          </p:cNvPr>
          <p:cNvSpPr>
            <a:spLocks noGrp="1"/>
          </p:cNvSpPr>
          <p:nvPr>
            <p:ph idx="1"/>
          </p:nvPr>
        </p:nvSpPr>
        <p:spPr/>
        <p:txBody>
          <a:bodyPr/>
          <a:lstStyle/>
          <a:p>
            <a:r>
              <a:rPr lang="en-US" dirty="0"/>
              <a:t>Reinforcement learning that jointly optimizes for design and policy</a:t>
            </a:r>
          </a:p>
        </p:txBody>
      </p:sp>
    </p:spTree>
    <p:extLst>
      <p:ext uri="{BB962C8B-B14F-4D97-AF65-F5344CB8AC3E}">
        <p14:creationId xmlns:p14="http://schemas.microsoft.com/office/powerpoint/2010/main" val="353665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Problem</a:t>
            </a:r>
          </a:p>
        </p:txBody>
      </p:sp>
      <p:pic>
        <p:nvPicPr>
          <p:cNvPr id="4" name="Picture 3">
            <a:extLst>
              <a:ext uri="{FF2B5EF4-FFF2-40B4-BE49-F238E27FC236}">
                <a16:creationId xmlns:a16="http://schemas.microsoft.com/office/drawing/2014/main" id="{13B155D1-3760-B644-93CE-9606EABB21E5}"/>
              </a:ext>
            </a:extLst>
          </p:cNvPr>
          <p:cNvPicPr>
            <a:picLocks noChangeAspect="1"/>
          </p:cNvPicPr>
          <p:nvPr/>
        </p:nvPicPr>
        <p:blipFill>
          <a:blip r:embed="rId2"/>
          <a:stretch>
            <a:fillRect/>
          </a:stretch>
        </p:blipFill>
        <p:spPr>
          <a:xfrm>
            <a:off x="1331383" y="2699574"/>
            <a:ext cx="9529233" cy="3214338"/>
          </a:xfrm>
          <a:prstGeom prst="rect">
            <a:avLst/>
          </a:prstGeom>
        </p:spPr>
      </p:pic>
    </p:spTree>
    <p:extLst>
      <p:ext uri="{BB962C8B-B14F-4D97-AF65-F5344CB8AC3E}">
        <p14:creationId xmlns:p14="http://schemas.microsoft.com/office/powerpoint/2010/main" val="2814030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MODEL</a:t>
            </a:r>
          </a:p>
        </p:txBody>
      </p:sp>
      <p:pic>
        <p:nvPicPr>
          <p:cNvPr id="4" name="Picture 3">
            <a:extLst>
              <a:ext uri="{FF2B5EF4-FFF2-40B4-BE49-F238E27FC236}">
                <a16:creationId xmlns:a16="http://schemas.microsoft.com/office/drawing/2014/main" id="{15B6F5C6-3CE6-7544-A249-7F73328E69CC}"/>
              </a:ext>
            </a:extLst>
          </p:cNvPr>
          <p:cNvPicPr>
            <a:picLocks noChangeAspect="1"/>
          </p:cNvPicPr>
          <p:nvPr/>
        </p:nvPicPr>
        <p:blipFill>
          <a:blip r:embed="rId3"/>
          <a:stretch>
            <a:fillRect/>
          </a:stretch>
        </p:blipFill>
        <p:spPr>
          <a:xfrm>
            <a:off x="1686141" y="3158588"/>
            <a:ext cx="8819717" cy="3135333"/>
          </a:xfrm>
          <a:prstGeom prst="rect">
            <a:avLst/>
          </a:prstGeom>
        </p:spPr>
      </p:pic>
    </p:spTree>
    <p:extLst>
      <p:ext uri="{BB962C8B-B14F-4D97-AF65-F5344CB8AC3E}">
        <p14:creationId xmlns:p14="http://schemas.microsoft.com/office/powerpoint/2010/main" val="1927811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MODEL</a:t>
            </a:r>
          </a:p>
        </p:txBody>
      </p:sp>
      <p:pic>
        <p:nvPicPr>
          <p:cNvPr id="5" name="Picture 4">
            <a:extLst>
              <a:ext uri="{FF2B5EF4-FFF2-40B4-BE49-F238E27FC236}">
                <a16:creationId xmlns:a16="http://schemas.microsoft.com/office/drawing/2014/main" id="{93B995A4-45AC-5F41-9712-74AB02031998}"/>
              </a:ext>
            </a:extLst>
          </p:cNvPr>
          <p:cNvPicPr>
            <a:picLocks noChangeAspect="1"/>
          </p:cNvPicPr>
          <p:nvPr/>
        </p:nvPicPr>
        <p:blipFill>
          <a:blip r:embed="rId3"/>
          <a:stretch>
            <a:fillRect/>
          </a:stretch>
        </p:blipFill>
        <p:spPr>
          <a:xfrm>
            <a:off x="3860800" y="2971306"/>
            <a:ext cx="4470400" cy="3124200"/>
          </a:xfrm>
          <a:prstGeom prst="rect">
            <a:avLst/>
          </a:prstGeom>
        </p:spPr>
      </p:pic>
    </p:spTree>
    <p:extLst>
      <p:ext uri="{BB962C8B-B14F-4D97-AF65-F5344CB8AC3E}">
        <p14:creationId xmlns:p14="http://schemas.microsoft.com/office/powerpoint/2010/main" val="655401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VIDEO</a:t>
            </a:r>
          </a:p>
        </p:txBody>
      </p:sp>
      <p:pic>
        <p:nvPicPr>
          <p:cNvPr id="4" name="2821_VI">
            <a:hlinkClick r:id="" action="ppaction://media"/>
            <a:extLst>
              <a:ext uri="{FF2B5EF4-FFF2-40B4-BE49-F238E27FC236}">
                <a16:creationId xmlns:a16="http://schemas.microsoft.com/office/drawing/2014/main" id="{E277FF39-11CF-3F44-AE20-A52C700EA3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1106" y="2288551"/>
            <a:ext cx="7829787" cy="4405977"/>
          </a:xfrm>
          <a:prstGeom prst="rect">
            <a:avLst/>
          </a:prstGeom>
        </p:spPr>
      </p:pic>
    </p:spTree>
    <p:extLst>
      <p:ext uri="{BB962C8B-B14F-4D97-AF65-F5344CB8AC3E}">
        <p14:creationId xmlns:p14="http://schemas.microsoft.com/office/powerpoint/2010/main" val="27115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B014-7786-F143-9A83-3F4E5A7FA7CC}"/>
              </a:ext>
            </a:extLst>
          </p:cNvPr>
          <p:cNvSpPr>
            <a:spLocks noGrp="1"/>
          </p:cNvSpPr>
          <p:nvPr>
            <p:ph type="title"/>
          </p:nvPr>
        </p:nvSpPr>
        <p:spPr/>
        <p:txBody>
          <a:bodyPr/>
          <a:lstStyle/>
          <a:p>
            <a:r>
              <a:rPr lang="en-US" dirty="0"/>
              <a:t>Quiz (T/F)</a:t>
            </a:r>
          </a:p>
        </p:txBody>
      </p:sp>
      <p:sp>
        <p:nvSpPr>
          <p:cNvPr id="3" name="Content Placeholder 2">
            <a:extLst>
              <a:ext uri="{FF2B5EF4-FFF2-40B4-BE49-F238E27FC236}">
                <a16:creationId xmlns:a16="http://schemas.microsoft.com/office/drawing/2014/main" id="{2DBEB73A-A6A9-C748-864D-EA4BDAC2E310}"/>
              </a:ext>
            </a:extLst>
          </p:cNvPr>
          <p:cNvSpPr>
            <a:spLocks noGrp="1"/>
          </p:cNvSpPr>
          <p:nvPr>
            <p:ph idx="1"/>
          </p:nvPr>
        </p:nvSpPr>
        <p:spPr/>
        <p:txBody>
          <a:bodyPr/>
          <a:lstStyle/>
          <a:p>
            <a:r>
              <a:rPr lang="en-US" dirty="0"/>
              <a:t>1. </a:t>
            </a:r>
            <a:r>
              <a:rPr lang="en-US" i="1" dirty="0"/>
              <a:t>Deep Visual Foresight for Planning Robot Motion</a:t>
            </a:r>
            <a:r>
              <a:rPr lang="en-US" dirty="0"/>
              <a:t> assigns tasks with pixel-level information, not object-level information.  </a:t>
            </a:r>
          </a:p>
          <a:p>
            <a:r>
              <a:rPr lang="en-US" dirty="0"/>
              <a:t>2. </a:t>
            </a:r>
            <a:r>
              <a:rPr lang="en-US" i="1" dirty="0"/>
              <a:t>Jointly Learning to Construct and Control Agents using Deep Reinforcement Learning </a:t>
            </a:r>
            <a:r>
              <a:rPr lang="en-US" dirty="0"/>
              <a:t>optimizes three types of robots: Hopper, Walker, </a:t>
            </a:r>
            <a:r>
              <a:rPr lang="en-US"/>
              <a:t>and Spider.</a:t>
            </a:r>
            <a:endParaRPr lang="en-US" i="1" dirty="0"/>
          </a:p>
        </p:txBody>
      </p:sp>
    </p:spTree>
    <p:extLst>
      <p:ext uri="{BB962C8B-B14F-4D97-AF65-F5344CB8AC3E}">
        <p14:creationId xmlns:p14="http://schemas.microsoft.com/office/powerpoint/2010/main" val="262897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Limitations of previous research</a:t>
            </a:r>
          </a:p>
        </p:txBody>
      </p:sp>
      <p:sp>
        <p:nvSpPr>
          <p:cNvPr id="3" name="Content Placeholder 2">
            <a:extLst>
              <a:ext uri="{FF2B5EF4-FFF2-40B4-BE49-F238E27FC236}">
                <a16:creationId xmlns:a16="http://schemas.microsoft.com/office/drawing/2014/main" id="{1CA9830A-F974-6F42-B1C2-9E0ED592BFDE}"/>
              </a:ext>
            </a:extLst>
          </p:cNvPr>
          <p:cNvSpPr>
            <a:spLocks noGrp="1"/>
          </p:cNvSpPr>
          <p:nvPr>
            <p:ph idx="1"/>
          </p:nvPr>
        </p:nvSpPr>
        <p:spPr/>
        <p:txBody>
          <a:bodyPr>
            <a:normAutofit/>
          </a:bodyPr>
          <a:lstStyle/>
          <a:p>
            <a:r>
              <a:rPr lang="en-US" dirty="0"/>
              <a:t>Previous robotic manipulation methods rely on accurate modeling</a:t>
            </a:r>
          </a:p>
          <a:p>
            <a:pPr lvl="1"/>
            <a:r>
              <a:rPr lang="en-US" dirty="0"/>
              <a:t>Pipelined model-based approaches break when introduced to new environments or objects that cause significant modeling error</a:t>
            </a:r>
          </a:p>
          <a:p>
            <a:r>
              <a:rPr lang="en-US" dirty="0"/>
              <a:t>Then how about using reinforcement learning techniques?</a:t>
            </a:r>
          </a:p>
          <a:p>
            <a:pPr lvl="1"/>
            <a:r>
              <a:rPr lang="en-US" dirty="0"/>
              <a:t>Requires a task-specific reward function / goal</a:t>
            </a:r>
          </a:p>
          <a:p>
            <a:pPr lvl="1"/>
            <a:endParaRPr lang="en-US" dirty="0"/>
          </a:p>
        </p:txBody>
      </p:sp>
    </p:spTree>
    <p:extLst>
      <p:ext uri="{BB962C8B-B14F-4D97-AF65-F5344CB8AC3E}">
        <p14:creationId xmlns:p14="http://schemas.microsoft.com/office/powerpoint/2010/main" val="1810098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Main contributions</a:t>
            </a:r>
          </a:p>
        </p:txBody>
      </p:sp>
      <p:sp>
        <p:nvSpPr>
          <p:cNvPr id="3" name="Content Placeholder 2">
            <a:extLst>
              <a:ext uri="{FF2B5EF4-FFF2-40B4-BE49-F238E27FC236}">
                <a16:creationId xmlns:a16="http://schemas.microsoft.com/office/drawing/2014/main" id="{1CA9830A-F974-6F42-B1C2-9E0ED592BFDE}"/>
              </a:ext>
            </a:extLst>
          </p:cNvPr>
          <p:cNvSpPr>
            <a:spLocks noGrp="1"/>
          </p:cNvSpPr>
          <p:nvPr>
            <p:ph idx="1"/>
          </p:nvPr>
        </p:nvSpPr>
        <p:spPr/>
        <p:txBody>
          <a:bodyPr/>
          <a:lstStyle/>
          <a:p>
            <a:r>
              <a:rPr lang="en-US" dirty="0"/>
              <a:t>Reinforcement learning with minimal human interference using video data</a:t>
            </a:r>
          </a:p>
          <a:p>
            <a:pPr lvl="1"/>
            <a:r>
              <a:rPr lang="en-US" dirty="0"/>
              <a:t>Learns in self-supervised fashion</a:t>
            </a:r>
          </a:p>
          <a:p>
            <a:r>
              <a:rPr lang="en-US" dirty="0"/>
              <a:t>More generalizable and flexible compared to other models</a:t>
            </a:r>
          </a:p>
          <a:p>
            <a:pPr lvl="1"/>
            <a:r>
              <a:rPr lang="en-US" dirty="0"/>
              <a:t>Does not need calibrated camera, an instrumented training set-up, nor precise sensing and actuation</a:t>
            </a:r>
          </a:p>
          <a:p>
            <a:r>
              <a:rPr lang="en-US" dirty="0"/>
              <a:t>Can even handle novel objects not seen during training</a:t>
            </a:r>
          </a:p>
        </p:txBody>
      </p:sp>
    </p:spTree>
    <p:extLst>
      <p:ext uri="{BB962C8B-B14F-4D97-AF65-F5344CB8AC3E}">
        <p14:creationId xmlns:p14="http://schemas.microsoft.com/office/powerpoint/2010/main" val="49765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Problem</a:t>
            </a:r>
          </a:p>
        </p:txBody>
      </p:sp>
      <p:pic>
        <p:nvPicPr>
          <p:cNvPr id="5" name="Picture 4">
            <a:extLst>
              <a:ext uri="{FF2B5EF4-FFF2-40B4-BE49-F238E27FC236}">
                <a16:creationId xmlns:a16="http://schemas.microsoft.com/office/drawing/2014/main" id="{5568A1D3-D90B-0548-88C1-34B1D9642E9A}"/>
              </a:ext>
            </a:extLst>
          </p:cNvPr>
          <p:cNvPicPr>
            <a:picLocks noChangeAspect="1"/>
          </p:cNvPicPr>
          <p:nvPr/>
        </p:nvPicPr>
        <p:blipFill>
          <a:blip r:embed="rId2"/>
          <a:stretch>
            <a:fillRect/>
          </a:stretch>
        </p:blipFill>
        <p:spPr>
          <a:xfrm>
            <a:off x="2633718" y="2268811"/>
            <a:ext cx="6924563" cy="4462496"/>
          </a:xfrm>
          <a:prstGeom prst="rect">
            <a:avLst/>
          </a:prstGeom>
        </p:spPr>
      </p:pic>
    </p:spTree>
    <p:extLst>
      <p:ext uri="{BB962C8B-B14F-4D97-AF65-F5344CB8AC3E}">
        <p14:creationId xmlns:p14="http://schemas.microsoft.com/office/powerpoint/2010/main" val="452704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Dataset</a:t>
            </a:r>
          </a:p>
        </p:txBody>
      </p:sp>
      <p:sp>
        <p:nvSpPr>
          <p:cNvPr id="6" name="Content Placeholder 2">
            <a:extLst>
              <a:ext uri="{FF2B5EF4-FFF2-40B4-BE49-F238E27FC236}">
                <a16:creationId xmlns:a16="http://schemas.microsoft.com/office/drawing/2014/main" id="{78937DC7-54E7-FF4A-A35B-A932A1D2413F}"/>
              </a:ext>
            </a:extLst>
          </p:cNvPr>
          <p:cNvSpPr>
            <a:spLocks noGrp="1"/>
          </p:cNvSpPr>
          <p:nvPr>
            <p:ph idx="1"/>
          </p:nvPr>
        </p:nvSpPr>
        <p:spPr>
          <a:xfrm>
            <a:off x="2231136" y="2638044"/>
            <a:ext cx="7729728" cy="3101983"/>
          </a:xfrm>
        </p:spPr>
        <p:txBody>
          <a:bodyPr>
            <a:normAutofit fontScale="85000" lnSpcReduction="10000"/>
          </a:bodyPr>
          <a:lstStyle/>
          <a:p>
            <a:r>
              <a:rPr lang="en-US" dirty="0"/>
              <a:t>50,000 pushing attempts</a:t>
            </a:r>
          </a:p>
          <a:p>
            <a:r>
              <a:rPr lang="en-US" dirty="0"/>
              <a:t>10 7-DoF arm robots</a:t>
            </a:r>
          </a:p>
          <a:p>
            <a:r>
              <a:rPr lang="en-US" dirty="0"/>
              <a:t> Hundreds of objects.</a:t>
            </a:r>
          </a:p>
          <a:p>
            <a:r>
              <a:rPr lang="en-US" dirty="0"/>
              <a:t>Bin contains between 10 and 20 </a:t>
            </a:r>
          </a:p>
          <a:p>
            <a:r>
              <a:rPr lang="en-US" dirty="0"/>
              <a:t>Each push attempt starts with a random initial pose along the outside border of the bin</a:t>
            </a:r>
          </a:p>
          <a:p>
            <a:r>
              <a:rPr lang="en-US" dirty="0"/>
              <a:t>Iteratively select a random new target gripper pose </a:t>
            </a:r>
            <a:r>
              <a:rPr lang="en-US" b="1" dirty="0"/>
              <a:t>a</a:t>
            </a:r>
            <a:r>
              <a:rPr lang="en-US" baseline="-25000" dirty="0"/>
              <a:t>t</a:t>
            </a:r>
            <a:r>
              <a:rPr lang="en-US" dirty="0"/>
              <a:t> and moves towards it at each time step t ∈ {1,...,T} (5 Hz)</a:t>
            </a:r>
          </a:p>
          <a:p>
            <a:pPr lvl="1"/>
            <a:r>
              <a:rPr lang="en-US" dirty="0"/>
              <a:t>Each pose is a vector of length 5: 3D coordinates and rotations pitch and yaw </a:t>
            </a:r>
          </a:p>
          <a:p>
            <a:r>
              <a:rPr lang="en-US" dirty="0"/>
              <a:t>Sensor readings of the RGB camera image of the workspace </a:t>
            </a:r>
            <a:r>
              <a:rPr lang="en-US" b="1" dirty="0"/>
              <a:t>I</a:t>
            </a:r>
            <a:r>
              <a:rPr lang="en-US" baseline="-25000" dirty="0"/>
              <a:t>t</a:t>
            </a:r>
            <a:r>
              <a:rPr lang="en-US" dirty="0"/>
              <a:t>,</a:t>
            </a:r>
            <a:r>
              <a:rPr lang="en-US" baseline="-25000" dirty="0"/>
              <a:t> </a:t>
            </a:r>
            <a:r>
              <a:rPr lang="en-US" b="1" dirty="0"/>
              <a:t>a</a:t>
            </a:r>
            <a:r>
              <a:rPr lang="en-US" baseline="-25000" dirty="0"/>
              <a:t>t</a:t>
            </a:r>
            <a:r>
              <a:rPr lang="en-US" dirty="0"/>
              <a:t>, and current gripper pose </a:t>
            </a:r>
            <a:r>
              <a:rPr lang="en-US" b="1" dirty="0" err="1"/>
              <a:t>x</a:t>
            </a:r>
            <a:r>
              <a:rPr lang="en-US" baseline="-25000" dirty="0" err="1"/>
              <a:t>t</a:t>
            </a:r>
            <a:r>
              <a:rPr lang="en-US" baseline="-25000" dirty="0"/>
              <a:t> </a:t>
            </a:r>
            <a:r>
              <a:rPr lang="en-US" dirty="0"/>
              <a:t>at 10 Hz</a:t>
            </a:r>
          </a:p>
        </p:txBody>
      </p:sp>
    </p:spTree>
    <p:extLst>
      <p:ext uri="{BB962C8B-B14F-4D97-AF65-F5344CB8AC3E}">
        <p14:creationId xmlns:p14="http://schemas.microsoft.com/office/powerpoint/2010/main" val="395515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Model</a:t>
            </a:r>
          </a:p>
        </p:txBody>
      </p:sp>
      <p:sp>
        <p:nvSpPr>
          <p:cNvPr id="8" name="Content Placeholder 2">
            <a:extLst>
              <a:ext uri="{FF2B5EF4-FFF2-40B4-BE49-F238E27FC236}">
                <a16:creationId xmlns:a16="http://schemas.microsoft.com/office/drawing/2014/main" id="{DCADAE1D-97B7-FA47-985F-9F2110183163}"/>
              </a:ext>
            </a:extLst>
          </p:cNvPr>
          <p:cNvSpPr>
            <a:spLocks noGrp="1"/>
          </p:cNvSpPr>
          <p:nvPr>
            <p:ph idx="1"/>
          </p:nvPr>
        </p:nvSpPr>
        <p:spPr>
          <a:xfrm>
            <a:off x="2231136" y="2638044"/>
            <a:ext cx="7729728" cy="3101983"/>
          </a:xfrm>
        </p:spPr>
        <p:txBody>
          <a:bodyPr>
            <a:normAutofit/>
          </a:bodyPr>
          <a:lstStyle/>
          <a:p>
            <a:r>
              <a:rPr lang="en-US" dirty="0"/>
              <a:t>Inputs at each timestep</a:t>
            </a:r>
          </a:p>
          <a:p>
            <a:pPr lvl="1"/>
            <a:r>
              <a:rPr lang="en-US" dirty="0"/>
              <a:t>Current and previous images (</a:t>
            </a:r>
            <a:r>
              <a:rPr lang="en-US" b="1" dirty="0"/>
              <a:t>I</a:t>
            </a:r>
            <a:r>
              <a:rPr lang="en-US" baseline="-25000" dirty="0"/>
              <a:t>0:1</a:t>
            </a:r>
            <a:r>
              <a:rPr lang="en-US" dirty="0"/>
              <a:t>)</a:t>
            </a:r>
          </a:p>
          <a:p>
            <a:pPr lvl="1"/>
            <a:r>
              <a:rPr lang="en-US" dirty="0"/>
              <a:t>Current and previous poses (</a:t>
            </a:r>
            <a:r>
              <a:rPr lang="en-US" b="1" dirty="0"/>
              <a:t>x</a:t>
            </a:r>
            <a:r>
              <a:rPr lang="en-US" baseline="-25000" dirty="0"/>
              <a:t>0:1</a:t>
            </a:r>
            <a:r>
              <a:rPr lang="en-US" dirty="0"/>
              <a:t>)</a:t>
            </a:r>
          </a:p>
          <a:p>
            <a:pPr lvl="1"/>
            <a:r>
              <a:rPr lang="en-US" dirty="0"/>
              <a:t>Sequence of future commands (</a:t>
            </a:r>
            <a:r>
              <a:rPr lang="en-US" b="1" dirty="0"/>
              <a:t>a</a:t>
            </a:r>
            <a:r>
              <a:rPr lang="en-US" baseline="-25000" dirty="0"/>
              <a:t>1:Hp</a:t>
            </a:r>
            <a:r>
              <a:rPr lang="en-US" dirty="0"/>
              <a:t>)</a:t>
            </a:r>
          </a:p>
          <a:p>
            <a:r>
              <a:rPr lang="en-US" dirty="0"/>
              <a:t>Outputs at each timestep</a:t>
            </a:r>
          </a:p>
          <a:p>
            <a:pPr lvl="1"/>
            <a:r>
              <a:rPr lang="en-US" dirty="0"/>
              <a:t>Future image frames (</a:t>
            </a:r>
            <a:r>
              <a:rPr lang="en-US" b="1" dirty="0"/>
              <a:t>I</a:t>
            </a:r>
            <a:r>
              <a:rPr lang="en-US" baseline="-25000" dirty="0"/>
              <a:t>2:Hp+1</a:t>
            </a:r>
            <a:r>
              <a:rPr lang="en-US" dirty="0"/>
              <a:t>)</a:t>
            </a:r>
          </a:p>
        </p:txBody>
      </p:sp>
    </p:spTree>
    <p:extLst>
      <p:ext uri="{BB962C8B-B14F-4D97-AF65-F5344CB8AC3E}">
        <p14:creationId xmlns:p14="http://schemas.microsoft.com/office/powerpoint/2010/main" val="214330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Model ARCHITECTURE</a:t>
            </a:r>
          </a:p>
        </p:txBody>
      </p:sp>
      <p:pic>
        <p:nvPicPr>
          <p:cNvPr id="7" name="Picture 6">
            <a:extLst>
              <a:ext uri="{FF2B5EF4-FFF2-40B4-BE49-F238E27FC236}">
                <a16:creationId xmlns:a16="http://schemas.microsoft.com/office/drawing/2014/main" id="{2C685FC7-C112-E549-8721-6908B1BED148}"/>
              </a:ext>
            </a:extLst>
          </p:cNvPr>
          <p:cNvPicPr>
            <a:picLocks noChangeAspect="1"/>
          </p:cNvPicPr>
          <p:nvPr/>
        </p:nvPicPr>
        <p:blipFill>
          <a:blip r:embed="rId3"/>
          <a:stretch>
            <a:fillRect/>
          </a:stretch>
        </p:blipFill>
        <p:spPr>
          <a:xfrm>
            <a:off x="875841" y="3265037"/>
            <a:ext cx="10440318" cy="3491716"/>
          </a:xfrm>
          <a:prstGeom prst="rect">
            <a:avLst/>
          </a:prstGeom>
        </p:spPr>
      </p:pic>
      <p:pic>
        <p:nvPicPr>
          <p:cNvPr id="4" name="Picture 3">
            <a:extLst>
              <a:ext uri="{FF2B5EF4-FFF2-40B4-BE49-F238E27FC236}">
                <a16:creationId xmlns:a16="http://schemas.microsoft.com/office/drawing/2014/main" id="{7F25CD4F-BCEE-F84C-B412-0DC9E66C9F90}"/>
              </a:ext>
            </a:extLst>
          </p:cNvPr>
          <p:cNvPicPr>
            <a:picLocks noChangeAspect="1"/>
          </p:cNvPicPr>
          <p:nvPr/>
        </p:nvPicPr>
        <p:blipFill>
          <a:blip r:embed="rId4"/>
          <a:stretch>
            <a:fillRect/>
          </a:stretch>
        </p:blipFill>
        <p:spPr>
          <a:xfrm>
            <a:off x="8760088" y="2519883"/>
            <a:ext cx="3389838" cy="646157"/>
          </a:xfrm>
          <a:prstGeom prst="rect">
            <a:avLst/>
          </a:prstGeom>
        </p:spPr>
      </p:pic>
      <p:cxnSp>
        <p:nvCxnSpPr>
          <p:cNvPr id="9" name="Elbow Connector 8">
            <a:extLst>
              <a:ext uri="{FF2B5EF4-FFF2-40B4-BE49-F238E27FC236}">
                <a16:creationId xmlns:a16="http://schemas.microsoft.com/office/drawing/2014/main" id="{C8B6B9F4-2160-FD42-AAAA-7E2590F0D628}"/>
              </a:ext>
            </a:extLst>
          </p:cNvPr>
          <p:cNvCxnSpPr/>
          <p:nvPr/>
        </p:nvCxnSpPr>
        <p:spPr>
          <a:xfrm rot="5400000" flipH="1" flipV="1">
            <a:off x="9818051" y="3901993"/>
            <a:ext cx="2287464" cy="1013552"/>
          </a:xfrm>
          <a:prstGeom prst="bentConnector3">
            <a:avLst>
              <a:gd name="adj1" fmla="val -57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601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Model ARCHITECTURE</a:t>
            </a:r>
          </a:p>
        </p:txBody>
      </p:sp>
      <p:pic>
        <p:nvPicPr>
          <p:cNvPr id="7" name="Picture 6">
            <a:extLst>
              <a:ext uri="{FF2B5EF4-FFF2-40B4-BE49-F238E27FC236}">
                <a16:creationId xmlns:a16="http://schemas.microsoft.com/office/drawing/2014/main" id="{2C685FC7-C112-E549-8721-6908B1BED148}"/>
              </a:ext>
            </a:extLst>
          </p:cNvPr>
          <p:cNvPicPr>
            <a:picLocks noChangeAspect="1"/>
          </p:cNvPicPr>
          <p:nvPr/>
        </p:nvPicPr>
        <p:blipFill>
          <a:blip r:embed="rId3"/>
          <a:stretch>
            <a:fillRect/>
          </a:stretch>
        </p:blipFill>
        <p:spPr>
          <a:xfrm>
            <a:off x="875841" y="3265037"/>
            <a:ext cx="10440318" cy="3491716"/>
          </a:xfrm>
          <a:prstGeom prst="rect">
            <a:avLst/>
          </a:prstGeom>
        </p:spPr>
      </p:pic>
      <p:pic>
        <p:nvPicPr>
          <p:cNvPr id="4" name="Picture 3">
            <a:extLst>
              <a:ext uri="{FF2B5EF4-FFF2-40B4-BE49-F238E27FC236}">
                <a16:creationId xmlns:a16="http://schemas.microsoft.com/office/drawing/2014/main" id="{7F25CD4F-BCEE-F84C-B412-0DC9E66C9F90}"/>
              </a:ext>
            </a:extLst>
          </p:cNvPr>
          <p:cNvPicPr>
            <a:picLocks noChangeAspect="1"/>
          </p:cNvPicPr>
          <p:nvPr/>
        </p:nvPicPr>
        <p:blipFill>
          <a:blip r:embed="rId4"/>
          <a:stretch>
            <a:fillRect/>
          </a:stretch>
        </p:blipFill>
        <p:spPr>
          <a:xfrm>
            <a:off x="8760088" y="2519883"/>
            <a:ext cx="3389838" cy="646157"/>
          </a:xfrm>
          <a:prstGeom prst="rect">
            <a:avLst/>
          </a:prstGeom>
        </p:spPr>
      </p:pic>
      <p:cxnSp>
        <p:nvCxnSpPr>
          <p:cNvPr id="9" name="Elbow Connector 8">
            <a:extLst>
              <a:ext uri="{FF2B5EF4-FFF2-40B4-BE49-F238E27FC236}">
                <a16:creationId xmlns:a16="http://schemas.microsoft.com/office/drawing/2014/main" id="{C8B6B9F4-2160-FD42-AAAA-7E2590F0D628}"/>
              </a:ext>
            </a:extLst>
          </p:cNvPr>
          <p:cNvCxnSpPr/>
          <p:nvPr/>
        </p:nvCxnSpPr>
        <p:spPr>
          <a:xfrm rot="5400000" flipH="1" flipV="1">
            <a:off x="9818051" y="3901993"/>
            <a:ext cx="2287464" cy="1013552"/>
          </a:xfrm>
          <a:prstGeom prst="bentConnector3">
            <a:avLst>
              <a:gd name="adj1" fmla="val -570"/>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FBCE8DC-45FD-A840-BCE6-FD9278F1000A}"/>
              </a:ext>
            </a:extLst>
          </p:cNvPr>
          <p:cNvSpPr txBox="1"/>
          <p:nvPr/>
        </p:nvSpPr>
        <p:spPr>
          <a:xfrm>
            <a:off x="201880" y="2386059"/>
            <a:ext cx="2755075" cy="646331"/>
          </a:xfrm>
          <a:prstGeom prst="rect">
            <a:avLst/>
          </a:prstGeom>
          <a:noFill/>
        </p:spPr>
        <p:txBody>
          <a:bodyPr wrap="square" rtlCol="0">
            <a:spAutoFit/>
          </a:bodyPr>
          <a:lstStyle/>
          <a:p>
            <a:r>
              <a:rPr lang="en-US" dirty="0"/>
              <a:t>Only supervision required is the input image!</a:t>
            </a:r>
          </a:p>
        </p:txBody>
      </p:sp>
      <p:cxnSp>
        <p:nvCxnSpPr>
          <p:cNvPr id="6" name="Straight Arrow Connector 5">
            <a:extLst>
              <a:ext uri="{FF2B5EF4-FFF2-40B4-BE49-F238E27FC236}">
                <a16:creationId xmlns:a16="http://schemas.microsoft.com/office/drawing/2014/main" id="{B4A84B4A-FE03-9346-9E7F-517283DF5B9A}"/>
              </a:ext>
            </a:extLst>
          </p:cNvPr>
          <p:cNvCxnSpPr>
            <a:stCxn id="3" idx="2"/>
          </p:cNvCxnSpPr>
          <p:nvPr/>
        </p:nvCxnSpPr>
        <p:spPr>
          <a:xfrm flipH="1">
            <a:off x="1579417" y="3032390"/>
            <a:ext cx="1" cy="1587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61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E357-58A7-ED44-BB14-AE4749FADB1F}"/>
              </a:ext>
            </a:extLst>
          </p:cNvPr>
          <p:cNvSpPr>
            <a:spLocks noGrp="1"/>
          </p:cNvSpPr>
          <p:nvPr>
            <p:ph type="title"/>
          </p:nvPr>
        </p:nvSpPr>
        <p:spPr/>
        <p:txBody>
          <a:bodyPr/>
          <a:lstStyle/>
          <a:p>
            <a:r>
              <a:rPr lang="en-US" dirty="0"/>
              <a:t>TESTING</a:t>
            </a:r>
          </a:p>
        </p:txBody>
      </p:sp>
      <p:sp>
        <p:nvSpPr>
          <p:cNvPr id="8" name="Content Placeholder 2">
            <a:extLst>
              <a:ext uri="{FF2B5EF4-FFF2-40B4-BE49-F238E27FC236}">
                <a16:creationId xmlns:a16="http://schemas.microsoft.com/office/drawing/2014/main" id="{9AC3B847-CEEF-1A4C-944F-67F143821C83}"/>
              </a:ext>
            </a:extLst>
          </p:cNvPr>
          <p:cNvSpPr>
            <a:spLocks noGrp="1"/>
          </p:cNvSpPr>
          <p:nvPr>
            <p:ph idx="1"/>
          </p:nvPr>
        </p:nvSpPr>
        <p:spPr>
          <a:xfrm>
            <a:off x="2231136" y="2638044"/>
            <a:ext cx="7729728" cy="3101983"/>
          </a:xfrm>
        </p:spPr>
        <p:txBody>
          <a:bodyPr>
            <a:normAutofit fontScale="85000" lnSpcReduction="20000"/>
          </a:bodyPr>
          <a:lstStyle/>
          <a:p>
            <a:r>
              <a:rPr lang="en-US" dirty="0"/>
              <a:t>Specifying a task</a:t>
            </a:r>
          </a:p>
          <a:p>
            <a:pPr lvl="1"/>
            <a:r>
              <a:rPr lang="en-US" dirty="0"/>
              <a:t>Objects are not explicitly modeled, so use pixels instead</a:t>
            </a:r>
          </a:p>
          <a:p>
            <a:pPr lvl="1"/>
            <a:r>
              <a:rPr lang="en-US" dirty="0"/>
              <a:t>User chooses pixels and their goal destinations</a:t>
            </a:r>
          </a:p>
          <a:p>
            <a:pPr lvl="1"/>
            <a:r>
              <a:rPr lang="en-US" dirty="0"/>
              <a:t>Very generalizable!</a:t>
            </a:r>
          </a:p>
          <a:p>
            <a:r>
              <a:rPr lang="en-US" dirty="0"/>
              <a:t>Construct probability distribution over pixel’s position at the time step P(</a:t>
            </a:r>
            <a:r>
              <a:rPr lang="en-US" dirty="0" err="1"/>
              <a:t>s</a:t>
            </a:r>
            <a:r>
              <a:rPr lang="en-US" baseline="-25000" dirty="0" err="1"/>
              <a:t>t</a:t>
            </a:r>
            <a:r>
              <a:rPr lang="en-US" dirty="0"/>
              <a:t>). </a:t>
            </a:r>
          </a:p>
          <a:p>
            <a:pPr lvl="1"/>
            <a:r>
              <a:rPr lang="en-US" dirty="0"/>
              <a:t>Current position of pixel </a:t>
            </a:r>
            <a:r>
              <a:rPr lang="en-US" dirty="0" err="1"/>
              <a:t>d</a:t>
            </a:r>
            <a:r>
              <a:rPr lang="en-US" baseline="-25000" dirty="0" err="1"/>
              <a:t>t</a:t>
            </a:r>
            <a:r>
              <a:rPr lang="en-US" dirty="0"/>
              <a:t> = (</a:t>
            </a:r>
            <a:r>
              <a:rPr lang="en-US" dirty="0" err="1"/>
              <a:t>x</a:t>
            </a:r>
            <a:r>
              <a:rPr lang="en-US" baseline="-25000" dirty="0" err="1"/>
              <a:t>d</a:t>
            </a:r>
            <a:r>
              <a:rPr lang="en-US" dirty="0" err="1"/>
              <a:t>,y</a:t>
            </a:r>
            <a:r>
              <a:rPr lang="en-US" baseline="-25000" dirty="0" err="1"/>
              <a:t>d</a:t>
            </a:r>
            <a:r>
              <a:rPr lang="en-US" dirty="0"/>
              <a:t>) is known at time t, as it is provided by a user at t = 0 </a:t>
            </a:r>
          </a:p>
          <a:p>
            <a:pPr lvl="1"/>
            <a:r>
              <a:rPr lang="en-US" dirty="0"/>
              <a:t>Thus, we define the distribution at the current time step t as P(</a:t>
            </a:r>
            <a:r>
              <a:rPr lang="en-US" dirty="0" err="1"/>
              <a:t>s</a:t>
            </a:r>
            <a:r>
              <a:rPr lang="en-US" baseline="-25000" dirty="0" err="1"/>
              <a:t>t</a:t>
            </a:r>
            <a:r>
              <a:rPr lang="en-US" dirty="0"/>
              <a:t>) = 1 if </a:t>
            </a:r>
            <a:r>
              <a:rPr lang="en-US" dirty="0" err="1"/>
              <a:t>s</a:t>
            </a:r>
            <a:r>
              <a:rPr lang="en-US" baseline="-25000" dirty="0" err="1"/>
              <a:t>t</a:t>
            </a:r>
            <a:r>
              <a:rPr lang="en-US" dirty="0"/>
              <a:t> = </a:t>
            </a:r>
            <a:r>
              <a:rPr lang="en-US" dirty="0" err="1"/>
              <a:t>d</a:t>
            </a:r>
            <a:r>
              <a:rPr lang="en-US" baseline="-25000" dirty="0" err="1"/>
              <a:t>t</a:t>
            </a:r>
            <a:r>
              <a:rPr lang="en-US" dirty="0"/>
              <a:t>, 0 otherwise</a:t>
            </a:r>
          </a:p>
          <a:p>
            <a:pPr lvl="1"/>
            <a:r>
              <a:rPr lang="en-US" dirty="0"/>
              <a:t>Compute the distribution over the designated pixel’s position at the end of the MPC horizon, denoted P(s</a:t>
            </a:r>
            <a:r>
              <a:rPr lang="en-US" baseline="-25000" dirty="0"/>
              <a:t>H</a:t>
            </a:r>
            <a:r>
              <a:rPr lang="en-US" dirty="0"/>
              <a:t>|</a:t>
            </a:r>
            <a:r>
              <a:rPr lang="en-US" b="1" dirty="0"/>
              <a:t>I</a:t>
            </a:r>
            <a:r>
              <a:rPr lang="en-US" baseline="-25000" dirty="0"/>
              <a:t>t−1:t</a:t>
            </a:r>
            <a:r>
              <a:rPr lang="en-US" dirty="0"/>
              <a:t>, </a:t>
            </a:r>
            <a:r>
              <a:rPr lang="en-US" b="1" dirty="0"/>
              <a:t>x</a:t>
            </a:r>
            <a:r>
              <a:rPr lang="en-US" baseline="-25000" dirty="0"/>
              <a:t>t−1:t</a:t>
            </a:r>
            <a:r>
              <a:rPr lang="en-US" dirty="0"/>
              <a:t>, </a:t>
            </a:r>
            <a:r>
              <a:rPr lang="en-US" b="1" dirty="0"/>
              <a:t>a</a:t>
            </a:r>
            <a:r>
              <a:rPr lang="en-US" baseline="-25000" dirty="0"/>
              <a:t>t:t+H−1</a:t>
            </a:r>
            <a:r>
              <a:rPr lang="en-US" dirty="0"/>
              <a:t>, </a:t>
            </a:r>
            <a:r>
              <a:rPr lang="en-US" b="1" dirty="0" err="1"/>
              <a:t>d</a:t>
            </a:r>
            <a:r>
              <a:rPr lang="en-US" baseline="-25000" dirty="0" err="1"/>
              <a:t>t</a:t>
            </a:r>
            <a:r>
              <a:rPr lang="en-US" dirty="0"/>
              <a:t>), and choose the actions that maximize the probability P(</a:t>
            </a:r>
            <a:r>
              <a:rPr lang="en-US" dirty="0" err="1"/>
              <a:t>s</a:t>
            </a:r>
            <a:r>
              <a:rPr lang="en-US" baseline="-25000" dirty="0" err="1"/>
              <a:t>H</a:t>
            </a:r>
            <a:r>
              <a:rPr lang="en-US" dirty="0"/>
              <a:t> = g|</a:t>
            </a:r>
            <a:r>
              <a:rPr lang="en-US" b="1" dirty="0"/>
              <a:t>I</a:t>
            </a:r>
            <a:r>
              <a:rPr lang="en-US" baseline="-25000" dirty="0"/>
              <a:t>t−1:t</a:t>
            </a:r>
            <a:r>
              <a:rPr lang="en-US" dirty="0"/>
              <a:t>, </a:t>
            </a:r>
            <a:r>
              <a:rPr lang="en-US" b="1" dirty="0"/>
              <a:t>x</a:t>
            </a:r>
            <a:r>
              <a:rPr lang="en-US" baseline="-25000" dirty="0"/>
              <a:t>t−1:t</a:t>
            </a:r>
            <a:r>
              <a:rPr lang="en-US" dirty="0"/>
              <a:t>, </a:t>
            </a:r>
            <a:r>
              <a:rPr lang="en-US" b="1" dirty="0"/>
              <a:t>a</a:t>
            </a:r>
            <a:r>
              <a:rPr lang="en-US" baseline="-25000" dirty="0"/>
              <a:t>t:t+H−1</a:t>
            </a:r>
            <a:r>
              <a:rPr lang="en-US" dirty="0"/>
              <a:t>, </a:t>
            </a:r>
            <a:r>
              <a:rPr lang="en-US" dirty="0" err="1"/>
              <a:t>d</a:t>
            </a:r>
            <a:r>
              <a:rPr lang="en-US" baseline="-25000" dirty="0" err="1"/>
              <a:t>t</a:t>
            </a:r>
            <a:r>
              <a:rPr lang="en-US" dirty="0"/>
              <a:t>) </a:t>
            </a:r>
          </a:p>
          <a:p>
            <a:pPr lvl="1"/>
            <a:r>
              <a:rPr lang="en-US" dirty="0"/>
              <a:t>P</a:t>
            </a:r>
            <a:r>
              <a:rPr lang="en-US" baseline="-25000" dirty="0"/>
              <a:t>t+k+1</a:t>
            </a:r>
            <a:r>
              <a:rPr lang="en-US" dirty="0"/>
              <a:t> = convolution of </a:t>
            </a:r>
            <a:r>
              <a:rPr lang="en-US" dirty="0" err="1"/>
              <a:t>F</a:t>
            </a:r>
            <a:r>
              <a:rPr lang="en-US" baseline="-25000" dirty="0" err="1"/>
              <a:t>t+k</a:t>
            </a:r>
            <a:r>
              <a:rPr lang="en-US" dirty="0"/>
              <a:t> and </a:t>
            </a:r>
            <a:r>
              <a:rPr lang="en-US" dirty="0" err="1"/>
              <a:t>P</a:t>
            </a:r>
            <a:r>
              <a:rPr lang="en-US" baseline="-25000" dirty="0" err="1"/>
              <a:t>t+k</a:t>
            </a:r>
            <a:r>
              <a:rPr lang="en-US" baseline="-25000" dirty="0"/>
              <a:t>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96972491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{F9627BB0-75A0-3E4E-B133-2CABCB6BDC8B}tf10001120</Template>
  <TotalTime>765</TotalTime>
  <Words>1155</Words>
  <Application>Microsoft Macintosh PowerPoint</Application>
  <PresentationFormat>Widescreen</PresentationFormat>
  <Paragraphs>83</Paragraphs>
  <Slides>19</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Parcel</vt:lpstr>
      <vt:lpstr>Deep Visual Foresight for Planning Robot Motion</vt:lpstr>
      <vt:lpstr>Limitations of previous research</vt:lpstr>
      <vt:lpstr>Main contributions</vt:lpstr>
      <vt:lpstr>Problem</vt:lpstr>
      <vt:lpstr>Dataset</vt:lpstr>
      <vt:lpstr>Model</vt:lpstr>
      <vt:lpstr>Model ARCHITECTURE</vt:lpstr>
      <vt:lpstr>Model ARCHITECTURE</vt:lpstr>
      <vt:lpstr>TESTING</vt:lpstr>
      <vt:lpstr>Getting future action sequences</vt:lpstr>
      <vt:lpstr>VIDEO</vt:lpstr>
      <vt:lpstr>Jointly Learning to Construct and Control Agents using Deep Reinforcement Learning</vt:lpstr>
      <vt:lpstr>Limitations of previous research</vt:lpstr>
      <vt:lpstr>Main contributions</vt:lpstr>
      <vt:lpstr>Problem</vt:lpstr>
      <vt:lpstr>MODEL</vt:lpstr>
      <vt:lpstr>MODEL</vt:lpstr>
      <vt:lpstr>VIDEO</vt:lpstr>
      <vt:lpstr>Quiz (T/F)</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Visual Foresight for Planning Robot Motion</dc:title>
  <dc:creator>james.sj.huh@gmail.com</dc:creator>
  <cp:lastModifiedBy>james.sj.huh@gmail.com</cp:lastModifiedBy>
  <cp:revision>53</cp:revision>
  <dcterms:created xsi:type="dcterms:W3CDTF">2019-10-30T16:35:15Z</dcterms:created>
  <dcterms:modified xsi:type="dcterms:W3CDTF">2019-10-31T05:20:22Z</dcterms:modified>
</cp:coreProperties>
</file>