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0" r:id="rId2"/>
    <p:sldId id="272" r:id="rId3"/>
    <p:sldId id="292" r:id="rId4"/>
    <p:sldId id="273" r:id="rId5"/>
    <p:sldId id="274" r:id="rId6"/>
    <p:sldId id="275" r:id="rId7"/>
    <p:sldId id="277" r:id="rId8"/>
    <p:sldId id="278" r:id="rId9"/>
    <p:sldId id="293" r:id="rId10"/>
    <p:sldId id="266" r:id="rId11"/>
    <p:sldId id="289" r:id="rId12"/>
    <p:sldId id="295" r:id="rId13"/>
    <p:sldId id="296" r:id="rId14"/>
    <p:sldId id="267" r:id="rId15"/>
    <p:sldId id="269" r:id="rId16"/>
    <p:sldId id="280" r:id="rId17"/>
    <p:sldId id="282" r:id="rId18"/>
    <p:sldId id="270" r:id="rId19"/>
    <p:sldId id="285" r:id="rId20"/>
    <p:sldId id="302" r:id="rId21"/>
    <p:sldId id="299" r:id="rId22"/>
    <p:sldId id="297" r:id="rId23"/>
    <p:sldId id="304" r:id="rId24"/>
    <p:sldId id="283" r:id="rId2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기본 구역" id="{BE65432D-82F1-4F26-8F48-82DADA89E43A}">
          <p14:sldIdLst>
            <p14:sldId id="260"/>
            <p14:sldId id="272"/>
          </p14:sldIdLst>
        </p14:section>
        <p14:section name="Introduction" id="{627D8CBA-DD65-425B-8039-BD920A541653}">
          <p14:sldIdLst>
            <p14:sldId id="292"/>
            <p14:sldId id="273"/>
            <p14:sldId id="274"/>
          </p14:sldIdLst>
        </p14:section>
        <p14:section name="Related Works" id="{D9D5260C-C0B7-4EB8-9413-1DBB55F76233}">
          <p14:sldIdLst>
            <p14:sldId id="275"/>
            <p14:sldId id="277"/>
          </p14:sldIdLst>
        </p14:section>
        <p14:section name="Our Approach" id="{84FD3D78-9951-4455-AFAC-F34039D1F81C}">
          <p14:sldIdLst>
            <p14:sldId id="278"/>
            <p14:sldId id="293"/>
            <p14:sldId id="266"/>
            <p14:sldId id="289"/>
            <p14:sldId id="295"/>
            <p14:sldId id="296"/>
            <p14:sldId id="267"/>
            <p14:sldId id="269"/>
            <p14:sldId id="280"/>
            <p14:sldId id="282"/>
          </p14:sldIdLst>
        </p14:section>
        <p14:section name="Current Progress" id="{5E1F6E92-E646-4D2F-A691-4E8D15C5A47F}">
          <p14:sldIdLst>
            <p14:sldId id="270"/>
            <p14:sldId id="285"/>
            <p14:sldId id="302"/>
            <p14:sldId id="299"/>
            <p14:sldId id="297"/>
            <p14:sldId id="304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06666"/>
    <a:srgbClr val="0099CC"/>
    <a:srgbClr val="660066"/>
    <a:srgbClr val="003366"/>
    <a:srgbClr val="CC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E69166-3E16-4A38-8D7E-DB142F415FA3}" v="1943" dt="2020-01-03T05:35:59.067"/>
    <p1510:client id="{F483E196-033D-4420-AEF4-2CC2B600F3C2}" v="2048" dt="2020-01-21T03:39:57.763"/>
    <p1510:client id="{BF83B51B-A1A2-4895-B687-60BC213A3936}" v="1183" dt="2019-12-11T15:23:14.059"/>
    <p1510:client id="{9502486D-1CF6-4C39-8485-69E8765B13B0}" v="254" dt="2020-01-02T16:55:29.330"/>
    <p1510:client id="{8445A511-C695-4269-B573-E16DC92FDCD3}" v="2885" dt="2019-12-12T16:31:22.1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1" autoAdjust="0"/>
    <p:restoredTop sz="74032" autoAdjust="0"/>
  </p:normalViewPr>
  <p:slideViewPr>
    <p:cSldViewPr>
      <p:cViewPr varScale="1">
        <p:scale>
          <a:sx n="60" d="100"/>
          <a:sy n="60" d="100"/>
        </p:scale>
        <p:origin x="2083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B0997-9D8B-43EA-80C6-9A64164BD47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7332D-EC9D-4954-B119-B6DEBD46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6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90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97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43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19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4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12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29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70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11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99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76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48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84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7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36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31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30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54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09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96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28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6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46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7332D-EC9D-4954-B119-B6DEBD46F0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16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9D4A44-0EA9-4325-B0FD-07B23A67828C}" type="datetime1">
              <a:rPr lang="en-US" altLang="en-US" smtClean="0"/>
              <a:t>12/10/2020</a:t>
            </a:fld>
            <a:endParaRPr lang="es-E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n-US" dirty="0"/>
              <a:t>NMAIL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A0724-05A3-4D08-9381-EED8C29A603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37278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1CEF32-8101-4469-8439-BACDFA1705FB}" type="datetime1">
              <a:rPr lang="en-US" altLang="en-US" smtClean="0"/>
              <a:t>12/10/2020</a:t>
            </a:fld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n-US"/>
              <a:t>NMAIL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DBAA1-5B61-41B1-AB38-36B9AD2520F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6276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7470C0-2FA7-43DD-A6EF-857C8B3A0984}" type="datetime1">
              <a:rPr lang="en-US" altLang="en-US" smtClean="0"/>
              <a:t>12/10/2020</a:t>
            </a:fld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n-US"/>
              <a:t>NMAIL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45CF9-B334-457D-A2ED-D48F1C00639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050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2FF3BF-87B1-496F-B95D-33B77C11B627}" type="datetime1">
              <a:rPr lang="en-US" altLang="en-US" smtClean="0"/>
              <a:t>12/10/2020</a:t>
            </a:fld>
            <a:endParaRPr lang="es-E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n-US" dirty="0"/>
              <a:t>NMAIL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E92EE-A24C-4AB4-94AB-158A0027B7B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7357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AE632B-D49E-430F-83F3-292DA5F3BC0F}" type="datetime1">
              <a:rPr lang="en-US" altLang="en-US" smtClean="0"/>
              <a:t>12/10/2020</a:t>
            </a:fld>
            <a:endParaRPr lang="es-E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n-US" dirty="0"/>
              <a:t>NMAIL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009CD-556A-458C-88FA-165FBA57E98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39056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ED41D6-33BF-4BDC-BB0A-7941AD3DA926}" type="datetime1">
              <a:rPr lang="en-US" altLang="en-US" smtClean="0"/>
              <a:t>12/10/2020</a:t>
            </a:fld>
            <a:endParaRPr lang="es-E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n-US" dirty="0"/>
              <a:t>NMAIL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5C949-E909-45D9-BCFE-EBF0E643153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3948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D6D304-6BCA-4A85-8713-7B8AE1D1ED75}" type="datetime1">
              <a:rPr lang="en-US" altLang="en-US" smtClean="0"/>
              <a:t>12/10/2020</a:t>
            </a:fld>
            <a:endParaRPr lang="es-E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n-US" dirty="0"/>
              <a:t>NMAIL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DCD2A-D832-4D71-B14E-70484CFD8A7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60294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009173-501C-44C7-A682-C14CB76656D1}" type="datetime1">
              <a:rPr lang="en-US" altLang="en-US" smtClean="0"/>
              <a:t>12/10/2020</a:t>
            </a:fld>
            <a:endParaRPr lang="es-E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n-US" dirty="0"/>
              <a:t>NMAIL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7AA5C-6BB6-44E7-9557-542E663841B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4575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C6349B-4E1C-4571-8943-6EAAB89CABE0}" type="datetime1">
              <a:rPr lang="en-US" altLang="en-US" smtClean="0"/>
              <a:t>12/10/2020</a:t>
            </a:fld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n-US"/>
              <a:t>NMAIL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8DC20-6964-4E1F-BA25-81D3D70E2FB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07676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4CA8D1-B1FD-49D2-96F9-EF551D4E90C8}" type="datetime1">
              <a:rPr lang="en-US" altLang="en-US" smtClean="0"/>
              <a:t>12/10/2020</a:t>
            </a:fld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n-US"/>
              <a:t>NMAIL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2D557-B70F-4ADE-B92D-5C40455B5C1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16145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459499-4817-4DB8-968F-41E42D34B69D}" type="datetime1">
              <a:rPr lang="en-US" altLang="en-US" smtClean="0"/>
              <a:t>12/10/2020</a:t>
            </a:fld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altLang="en-US"/>
              <a:t>NMAIL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070B6-180D-4FDC-A650-3D8F8200416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691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dirty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dirty="0"/>
              <a:t>Haga clic para modificar el estilo de texto del patrón</a:t>
            </a:r>
          </a:p>
          <a:p>
            <a:pPr lvl="1"/>
            <a:r>
              <a:rPr lang="es-ES" altLang="en-US" dirty="0"/>
              <a:t>Segundo nivel</a:t>
            </a:r>
          </a:p>
          <a:p>
            <a:pPr lvl="2"/>
            <a:r>
              <a:rPr lang="es-ES" altLang="en-US" dirty="0"/>
              <a:t>Tercer nivel</a:t>
            </a:r>
          </a:p>
          <a:p>
            <a:pPr lvl="3"/>
            <a:r>
              <a:rPr lang="es-ES" altLang="en-US" dirty="0"/>
              <a:t>Cuarto nivel</a:t>
            </a:r>
          </a:p>
          <a:p>
            <a:pPr lvl="4"/>
            <a:r>
              <a:rPr lang="es-ES" altLang="en-US" dirty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CBC6C07B-3755-4358-846A-137D54FFBE53}" type="datetime1">
              <a:rPr lang="en-US" altLang="en-US" smtClean="0"/>
              <a:t>12/10/2020</a:t>
            </a:fld>
            <a:endParaRPr lang="es-ES" alt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s-ES" altLang="en-US" dirty="0"/>
              <a:t>NMAIL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AD30BDD-F215-4817-8698-4D744F75A9A2}" type="slidenum">
              <a:rPr lang="es-ES" altLang="en-US" smtClean="0"/>
              <a:pPr/>
              <a:t>‹#›</a:t>
            </a:fld>
            <a:endParaRPr lang="es-E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23.jpe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9.jpeg"/><Relationship Id="rId1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image" Target="../media/image18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map.github.io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328" y="1122362"/>
            <a:ext cx="7766720" cy="2810694"/>
          </a:xfrm>
        </p:spPr>
        <p:txBody>
          <a:bodyPr anchor="ctr"/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en-US" sz="3600" dirty="0"/>
              <a:t>Learning-based path planning for Aerial Multi-View Stereo Reconstruction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328" y="4221088"/>
            <a:ext cx="3573016" cy="1152128"/>
          </a:xfrm>
        </p:spPr>
        <p:txBody>
          <a:bodyPr/>
          <a:lstStyle/>
          <a:p>
            <a:pPr algn="l"/>
            <a:r>
              <a:rPr lang="en-US" sz="1800" b="1" dirty="0"/>
              <a:t>Team 3</a:t>
            </a:r>
            <a:r>
              <a:rPr lang="en-US" sz="1800" dirty="0"/>
              <a:t>: </a:t>
            </a:r>
          </a:p>
          <a:p>
            <a:pPr algn="l"/>
            <a:r>
              <a:rPr lang="en-US" sz="1800" dirty="0"/>
              <a:t>20204513 Hochang Lee</a:t>
            </a:r>
          </a:p>
          <a:p>
            <a:pPr algn="l"/>
            <a:r>
              <a:rPr lang="en-US" sz="1800" dirty="0"/>
              <a:t>20194195 Truong Giang Khang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A0724-05A3-4D08-9381-EED8C29A603D}" type="slidenum">
              <a:rPr lang="es-ES" altLang="en-US" smtClean="0"/>
              <a:pPr/>
              <a:t>1</a:t>
            </a:fld>
            <a:endParaRPr lang="es-ES" alt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9328-EF77-4982-AE47-A59B336D8776}" type="datetime1">
              <a:rPr lang="en-US" altLang="en-US" smtClean="0"/>
              <a:t>12/10/2020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2333350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752"/>
                <a:ext cx="8229600" cy="4929411"/>
              </a:xfrm>
            </p:spPr>
            <p:txBody>
              <a:bodyPr/>
              <a:lstStyle/>
              <a:p>
                <a:r>
                  <a:rPr lang="en-US" sz="1800" dirty="0"/>
                  <a:t>Define via ground truth depth and estimated depth by a reconstruction pipeline</a:t>
                </a:r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endParaRPr lang="en-US" sz="1800" dirty="0"/>
              </a:p>
              <a:p>
                <a:r>
                  <a:rPr lang="en-US" sz="1800" dirty="0"/>
                  <a:t>where,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800" dirty="0"/>
                  <a:t> indicates the pixel p of view image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600" dirty="0"/>
                  <a:t> is the depth value estimated by 3D reconstruction pipeline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600" dirty="0"/>
                  <a:t> is the ground truth depth value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1600" dirty="0"/>
                  <a:t> is the depth error which is related to </a:t>
                </a:r>
                <a:r>
                  <a:rPr lang="en-US" sz="1600" dirty="0" err="1"/>
                  <a:t>reconstructability</a:t>
                </a:r>
                <a:endParaRPr lang="en-US" sz="1600" dirty="0"/>
              </a:p>
              <a:p>
                <a:pPr lvl="1"/>
                <a:r>
                  <a:rPr lang="en-US" sz="1600" dirty="0"/>
                  <a:t>Define the </a:t>
                </a:r>
                <a:r>
                  <a:rPr lang="en-US" sz="1600" dirty="0" err="1"/>
                  <a:t>reconstructability</a:t>
                </a:r>
                <a:r>
                  <a:rPr lang="en-US" sz="1600" dirty="0"/>
                  <a:t> score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1600" dirty="0"/>
                  <a:t> via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1600" dirty="0"/>
                  <a:t> by a form of sigmoid function</a:t>
                </a:r>
              </a:p>
              <a:p>
                <a:pPr lvl="1"/>
                <a:r>
                  <a:rPr lang="en-US" sz="1600" dirty="0" err="1"/>
                  <a:t>Hyperparameter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600" dirty="0"/>
                  <a:t>  normalize value of R in range (0,1)</a:t>
                </a: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752"/>
                <a:ext cx="8229600" cy="4929411"/>
              </a:xfrm>
              <a:blipFill rotWithShape="0">
                <a:blip r:embed="rId3"/>
                <a:stretch>
                  <a:fillRect l="-444" t="-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988840"/>
            <a:ext cx="4824536" cy="8586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571FA5-CFD3-4F42-A741-6A695027F17A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000" dirty="0"/>
              <a:t>Our Approach </a:t>
            </a:r>
            <a:r>
              <a:rPr lang="en-US" sz="2800" dirty="0"/>
              <a:t>: </a:t>
            </a:r>
            <a:r>
              <a:rPr lang="en-US" sz="2800" dirty="0" err="1"/>
              <a:t>Reconstructability</a:t>
            </a:r>
            <a:r>
              <a:rPr lang="en-US" sz="2800" dirty="0"/>
              <a:t> Score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8EDEEBC-C285-468B-B871-F31AC4C5CBDD}"/>
              </a:ext>
            </a:extLst>
          </p:cNvPr>
          <p:cNvSpPr/>
          <p:nvPr/>
        </p:nvSpPr>
        <p:spPr>
          <a:xfrm>
            <a:off x="1979712" y="2013443"/>
            <a:ext cx="2016224" cy="85864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1CFB2CE-F783-43AD-85BD-6FFAA734C72F}"/>
              </a:ext>
            </a:extLst>
          </p:cNvPr>
          <p:cNvSpPr/>
          <p:nvPr/>
        </p:nvSpPr>
        <p:spPr>
          <a:xfrm>
            <a:off x="4484158" y="2013443"/>
            <a:ext cx="2464106" cy="85864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92EE-A24C-4AB4-94AB-158A0027B7B8}" type="slidenum">
              <a:rPr lang="es-ES" altLang="en-US" smtClean="0"/>
              <a:pPr/>
              <a:t>10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5915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150028" y="2673148"/>
            <a:ext cx="8660182" cy="406822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50028" y="1184405"/>
            <a:ext cx="4658110" cy="1384850"/>
          </a:xfrm>
          <a:prstGeom prst="rect">
            <a:avLst/>
          </a:prstGeom>
          <a:solidFill>
            <a:schemeClr val="accent3">
              <a:lumMod val="9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408986" y="2792678"/>
            <a:ext cx="1899726" cy="8924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30DAD-2552-4E2D-A5C3-4D651AA90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14" y="773410"/>
            <a:ext cx="8556886" cy="5352754"/>
          </a:xfrm>
        </p:spPr>
        <p:txBody>
          <a:bodyPr/>
          <a:lstStyle/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8" descr="A large stone building&#10;&#10;Description generated with high confidence">
            <a:extLst>
              <a:ext uri="{FF2B5EF4-FFF2-40B4-BE49-F238E27FC236}">
                <a16:creationId xmlns:a16="http://schemas.microsoft.com/office/drawing/2014/main" id="{AEE808A8-21E6-45C4-862B-F57832E8C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355" y="1387761"/>
            <a:ext cx="1182416" cy="961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9A1F8A-E630-4DF7-9233-6941066AFA42}"/>
              </a:ext>
            </a:extLst>
          </p:cNvPr>
          <p:cNvSpPr txBox="1"/>
          <p:nvPr/>
        </p:nvSpPr>
        <p:spPr>
          <a:xfrm>
            <a:off x="107168" y="2320993"/>
            <a:ext cx="16040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Default Trajectory</a:t>
            </a:r>
            <a:endParaRPr lang="en-US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B6C33D-6565-477E-9788-71ADBD5B33EC}"/>
              </a:ext>
            </a:extLst>
          </p:cNvPr>
          <p:cNvSpPr txBox="1"/>
          <p:nvPr/>
        </p:nvSpPr>
        <p:spPr>
          <a:xfrm>
            <a:off x="2186655" y="1161220"/>
            <a:ext cx="144666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Coarse 3D model</a:t>
            </a:r>
            <a:endParaRPr lang="en-US" b="1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478C692-7DBD-48F0-9973-3510AF97C996}"/>
              </a:ext>
            </a:extLst>
          </p:cNvPr>
          <p:cNvSpPr/>
          <p:nvPr/>
        </p:nvSpPr>
        <p:spPr>
          <a:xfrm>
            <a:off x="1571229" y="1690026"/>
            <a:ext cx="708960" cy="373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87AA3D-121F-41A0-B9CC-FC2EA21AE6E7}"/>
              </a:ext>
            </a:extLst>
          </p:cNvPr>
          <p:cNvSpPr txBox="1"/>
          <p:nvPr/>
        </p:nvSpPr>
        <p:spPr>
          <a:xfrm>
            <a:off x="3348536" y="3470116"/>
            <a:ext cx="12234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Grid view points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2" y="1370757"/>
            <a:ext cx="1233877" cy="904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38" y="3156588"/>
            <a:ext cx="1257600" cy="1058145"/>
          </a:xfrm>
          <a:prstGeom prst="rect">
            <a:avLst/>
          </a:prstGeom>
        </p:spPr>
      </p:pic>
      <p:sp>
        <p:nvSpPr>
          <p:cNvPr id="59" name="Rectangle: Rounded Corners 38">
            <a:extLst>
              <a:ext uri="{FF2B5EF4-FFF2-40B4-BE49-F238E27FC236}">
                <a16:creationId xmlns:a16="http://schemas.microsoft.com/office/drawing/2014/main" id="{E93D27D2-C10A-4EAB-A1EC-43187129ED0B}"/>
              </a:ext>
            </a:extLst>
          </p:cNvPr>
          <p:cNvSpPr/>
          <p:nvPr/>
        </p:nvSpPr>
        <p:spPr>
          <a:xfrm>
            <a:off x="6721601" y="4093015"/>
            <a:ext cx="1408263" cy="849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D61A81F-9840-46F2-A8BF-028103C8B78C}"/>
              </a:ext>
            </a:extLst>
          </p:cNvPr>
          <p:cNvSpPr txBox="1"/>
          <p:nvPr/>
        </p:nvSpPr>
        <p:spPr>
          <a:xfrm>
            <a:off x="6893161" y="4372328"/>
            <a:ext cx="11873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Path planning</a:t>
            </a:r>
            <a:endParaRPr lang="en-US" sz="12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D61A81F-9840-46F2-A8BF-028103C8B78C}"/>
              </a:ext>
            </a:extLst>
          </p:cNvPr>
          <p:cNvSpPr txBox="1"/>
          <p:nvPr/>
        </p:nvSpPr>
        <p:spPr>
          <a:xfrm>
            <a:off x="6600190" y="2936694"/>
            <a:ext cx="17396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Optimal trajectory and 3D reconstruction models</a:t>
            </a:r>
            <a:endParaRPr lang="en-US" sz="1200" dirty="0"/>
          </a:p>
        </p:txBody>
      </p:sp>
      <p:cxnSp>
        <p:nvCxnSpPr>
          <p:cNvPr id="65" name="Straight Arrow Connector 64"/>
          <p:cNvCxnSpPr>
            <a:cxnSpLocks/>
          </p:cNvCxnSpPr>
          <p:nvPr/>
        </p:nvCxnSpPr>
        <p:spPr>
          <a:xfrm flipH="1" flipV="1">
            <a:off x="7365144" y="4939163"/>
            <a:ext cx="1" cy="3973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7365143" y="3697129"/>
            <a:ext cx="1" cy="3973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691571" y="1215670"/>
            <a:ext cx="1237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Explore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45482" y="2780195"/>
            <a:ext cx="1110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Exploit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3F22725-98DE-407D-A600-1BF65104F5DC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200" dirty="0"/>
              <a:t>Our Approach : Explore-then-Exploit</a:t>
            </a:r>
          </a:p>
        </p:txBody>
      </p:sp>
      <p:sp>
        <p:nvSpPr>
          <p:cNvPr id="36" name="Arrow: Right 12">
            <a:extLst>
              <a:ext uri="{FF2B5EF4-FFF2-40B4-BE49-F238E27FC236}">
                <a16:creationId xmlns:a16="http://schemas.microsoft.com/office/drawing/2014/main" id="{65CDD49E-4DD2-498D-B7C1-FD4DCA1C184D}"/>
              </a:ext>
            </a:extLst>
          </p:cNvPr>
          <p:cNvSpPr/>
          <p:nvPr/>
        </p:nvSpPr>
        <p:spPr>
          <a:xfrm rot="5400000">
            <a:off x="2527264" y="2592110"/>
            <a:ext cx="708960" cy="373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12">
            <a:extLst>
              <a:ext uri="{FF2B5EF4-FFF2-40B4-BE49-F238E27FC236}">
                <a16:creationId xmlns:a16="http://schemas.microsoft.com/office/drawing/2014/main" id="{0E7AA14B-F362-4664-9E78-4D6B552BC06D}"/>
              </a:ext>
            </a:extLst>
          </p:cNvPr>
          <p:cNvSpPr/>
          <p:nvPr/>
        </p:nvSpPr>
        <p:spPr>
          <a:xfrm rot="5400000">
            <a:off x="2384035" y="4527467"/>
            <a:ext cx="995406" cy="373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60641CB-5F1A-4ACF-A730-724B4034827B}"/>
              </a:ext>
            </a:extLst>
          </p:cNvPr>
          <p:cNvSpPr/>
          <p:nvPr/>
        </p:nvSpPr>
        <p:spPr>
          <a:xfrm>
            <a:off x="1175377" y="5211968"/>
            <a:ext cx="7133336" cy="1397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>
                <a:solidFill>
                  <a:schemeClr val="tx1"/>
                </a:solidFill>
              </a:rPr>
              <a:t>Heuristic Approach to Select View Points for Path Planning</a:t>
            </a:r>
          </a:p>
          <a:p>
            <a:pPr marL="174625" indent="-174625"/>
            <a:r>
              <a:rPr lang="en-US" altLang="ko-KR" dirty="0">
                <a:solidFill>
                  <a:schemeClr val="tx1"/>
                </a:solidFill>
              </a:rPr>
              <a:t>- User Made Utility Function are used to guess how useful each view points are at discovering unknown surfaces</a:t>
            </a:r>
          </a:p>
          <a:p>
            <a:endParaRPr lang="en-US" altLang="ko-K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fld id="{E4AE92EE-A24C-4AB4-94AB-158A0027B7B8}" type="slidenum">
              <a:rPr lang="es-ES" altLang="en-US" smtClean="0"/>
              <a:pPr/>
              <a:t>11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382930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150028" y="2673148"/>
            <a:ext cx="8660182" cy="4068220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50028" y="1184405"/>
            <a:ext cx="4658110" cy="1384850"/>
          </a:xfrm>
          <a:prstGeom prst="rect">
            <a:avLst/>
          </a:prstGeom>
          <a:solidFill>
            <a:schemeClr val="accent3">
              <a:lumMod val="9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408986" y="2792678"/>
            <a:ext cx="1899726" cy="8924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30DAD-2552-4E2D-A5C3-4D651AA90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14" y="773410"/>
            <a:ext cx="8556886" cy="5352754"/>
          </a:xfrm>
        </p:spPr>
        <p:txBody>
          <a:bodyPr/>
          <a:lstStyle/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8" descr="A large stone building&#10;&#10;Description generated with high confidence">
            <a:extLst>
              <a:ext uri="{FF2B5EF4-FFF2-40B4-BE49-F238E27FC236}">
                <a16:creationId xmlns:a16="http://schemas.microsoft.com/office/drawing/2014/main" id="{AEE808A8-21E6-45C4-862B-F57832E8C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355" y="1387761"/>
            <a:ext cx="1182416" cy="961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9A1F8A-E630-4DF7-9233-6941066AFA42}"/>
              </a:ext>
            </a:extLst>
          </p:cNvPr>
          <p:cNvSpPr txBox="1"/>
          <p:nvPr/>
        </p:nvSpPr>
        <p:spPr>
          <a:xfrm>
            <a:off x="107168" y="2320993"/>
            <a:ext cx="16040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Default Trajectory</a:t>
            </a:r>
            <a:endParaRPr lang="en-US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B6C33D-6565-477E-9788-71ADBD5B33EC}"/>
              </a:ext>
            </a:extLst>
          </p:cNvPr>
          <p:cNvSpPr txBox="1"/>
          <p:nvPr/>
        </p:nvSpPr>
        <p:spPr>
          <a:xfrm>
            <a:off x="2186655" y="1161220"/>
            <a:ext cx="144666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Coarse 3D model</a:t>
            </a:r>
            <a:endParaRPr lang="en-US" b="1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478C692-7DBD-48F0-9973-3510AF97C996}"/>
              </a:ext>
            </a:extLst>
          </p:cNvPr>
          <p:cNvSpPr/>
          <p:nvPr/>
        </p:nvSpPr>
        <p:spPr>
          <a:xfrm>
            <a:off x="1571229" y="1690026"/>
            <a:ext cx="708960" cy="373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87AA3D-121F-41A0-B9CC-FC2EA21AE6E7}"/>
              </a:ext>
            </a:extLst>
          </p:cNvPr>
          <p:cNvSpPr txBox="1"/>
          <p:nvPr/>
        </p:nvSpPr>
        <p:spPr>
          <a:xfrm>
            <a:off x="3348536" y="3470116"/>
            <a:ext cx="12234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Grid view points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2" y="1370757"/>
            <a:ext cx="1233877" cy="9049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38" y="3156588"/>
            <a:ext cx="1257600" cy="1058145"/>
          </a:xfrm>
          <a:prstGeom prst="rect">
            <a:avLst/>
          </a:prstGeom>
        </p:spPr>
      </p:pic>
      <p:sp>
        <p:nvSpPr>
          <p:cNvPr id="59" name="Rectangle: Rounded Corners 38">
            <a:extLst>
              <a:ext uri="{FF2B5EF4-FFF2-40B4-BE49-F238E27FC236}">
                <a16:creationId xmlns:a16="http://schemas.microsoft.com/office/drawing/2014/main" id="{E93D27D2-C10A-4EAB-A1EC-43187129ED0B}"/>
              </a:ext>
            </a:extLst>
          </p:cNvPr>
          <p:cNvSpPr/>
          <p:nvPr/>
        </p:nvSpPr>
        <p:spPr>
          <a:xfrm>
            <a:off x="6721601" y="4093015"/>
            <a:ext cx="1408263" cy="849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D61A81F-9840-46F2-A8BF-028103C8B78C}"/>
              </a:ext>
            </a:extLst>
          </p:cNvPr>
          <p:cNvSpPr txBox="1"/>
          <p:nvPr/>
        </p:nvSpPr>
        <p:spPr>
          <a:xfrm>
            <a:off x="6893161" y="4372328"/>
            <a:ext cx="118735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Path planning</a:t>
            </a:r>
            <a:endParaRPr lang="en-US" sz="12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D61A81F-9840-46F2-A8BF-028103C8B78C}"/>
              </a:ext>
            </a:extLst>
          </p:cNvPr>
          <p:cNvSpPr txBox="1"/>
          <p:nvPr/>
        </p:nvSpPr>
        <p:spPr>
          <a:xfrm>
            <a:off x="6600190" y="2936694"/>
            <a:ext cx="17396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Optimal trajectory and 3D reconstruction models</a:t>
            </a:r>
            <a:endParaRPr lang="en-US" sz="1200" dirty="0"/>
          </a:p>
        </p:txBody>
      </p:sp>
      <p:cxnSp>
        <p:nvCxnSpPr>
          <p:cNvPr id="66" name="Straight Arrow Connector 65"/>
          <p:cNvCxnSpPr/>
          <p:nvPr/>
        </p:nvCxnSpPr>
        <p:spPr>
          <a:xfrm flipH="1" flipV="1">
            <a:off x="7365143" y="3697129"/>
            <a:ext cx="1" cy="3973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691571" y="1215670"/>
            <a:ext cx="1237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Explore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45482" y="2780195"/>
            <a:ext cx="1110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Exploit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3F22725-98DE-407D-A600-1BF65104F5DC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200" dirty="0"/>
              <a:t>Our Approach : Explore-then-Exploit</a:t>
            </a:r>
          </a:p>
        </p:txBody>
      </p:sp>
      <p:sp>
        <p:nvSpPr>
          <p:cNvPr id="36" name="Arrow: Right 12">
            <a:extLst>
              <a:ext uri="{FF2B5EF4-FFF2-40B4-BE49-F238E27FC236}">
                <a16:creationId xmlns:a16="http://schemas.microsoft.com/office/drawing/2014/main" id="{65CDD49E-4DD2-498D-B7C1-FD4DCA1C184D}"/>
              </a:ext>
            </a:extLst>
          </p:cNvPr>
          <p:cNvSpPr/>
          <p:nvPr/>
        </p:nvSpPr>
        <p:spPr>
          <a:xfrm rot="5400000">
            <a:off x="2527264" y="2592110"/>
            <a:ext cx="708960" cy="373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12">
            <a:extLst>
              <a:ext uri="{FF2B5EF4-FFF2-40B4-BE49-F238E27FC236}">
                <a16:creationId xmlns:a16="http://schemas.microsoft.com/office/drawing/2014/main" id="{0E7AA14B-F362-4664-9E78-4D6B552BC06D}"/>
              </a:ext>
            </a:extLst>
          </p:cNvPr>
          <p:cNvSpPr/>
          <p:nvPr/>
        </p:nvSpPr>
        <p:spPr>
          <a:xfrm rot="5400000">
            <a:off x="2485738" y="4425764"/>
            <a:ext cx="792000" cy="373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0" descr="A picture containing outdoor, nature, building, water&#10;&#10;Description generated with very high confidence">
            <a:extLst>
              <a:ext uri="{FF2B5EF4-FFF2-40B4-BE49-F238E27FC236}">
                <a16:creationId xmlns:a16="http://schemas.microsoft.com/office/drawing/2014/main" id="{AC3779AB-02EA-4355-91ED-67CAADAA8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0796" y="5050510"/>
            <a:ext cx="1213944" cy="772196"/>
          </a:xfrm>
          <a:prstGeom prst="rect">
            <a:avLst/>
          </a:prstGeom>
        </p:spPr>
      </p:pic>
      <p:pic>
        <p:nvPicPr>
          <p:cNvPr id="26" name="Picture 12" descr="A picture containing outdoor, nature, large, covered&#10;&#10;Description generated with very high confidence">
            <a:extLst>
              <a:ext uri="{FF2B5EF4-FFF2-40B4-BE49-F238E27FC236}">
                <a16:creationId xmlns:a16="http://schemas.microsoft.com/office/drawing/2014/main" id="{F2C844D5-783E-46B6-B957-81B2A1908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5142" y="5235138"/>
            <a:ext cx="1194238" cy="760372"/>
          </a:xfrm>
          <a:prstGeom prst="rect">
            <a:avLst/>
          </a:prstGeom>
        </p:spPr>
      </p:pic>
      <p:pic>
        <p:nvPicPr>
          <p:cNvPr id="28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4B7285F-9EAC-4D96-BC3A-A579EF1CC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170" y="5266534"/>
            <a:ext cx="1289950" cy="808529"/>
          </a:xfrm>
          <a:prstGeom prst="rect">
            <a:avLst/>
          </a:prstGeom>
        </p:spPr>
      </p:pic>
      <p:pic>
        <p:nvPicPr>
          <p:cNvPr id="2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B0EB15D-447F-4D7C-B761-2252AAE42C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9333" y="5389885"/>
            <a:ext cx="1355012" cy="865642"/>
          </a:xfrm>
          <a:prstGeom prst="rect">
            <a:avLst/>
          </a:prstGeom>
        </p:spPr>
      </p:pic>
      <p:sp>
        <p:nvSpPr>
          <p:cNvPr id="30" name="Cross 17">
            <a:extLst>
              <a:ext uri="{FF2B5EF4-FFF2-40B4-BE49-F238E27FC236}">
                <a16:creationId xmlns:a16="http://schemas.microsoft.com/office/drawing/2014/main" id="{84755D20-84A6-4211-A0AA-D2F6E8BFFCB1}"/>
              </a:ext>
            </a:extLst>
          </p:cNvPr>
          <p:cNvSpPr/>
          <p:nvPr/>
        </p:nvSpPr>
        <p:spPr>
          <a:xfrm>
            <a:off x="2490908" y="5478830"/>
            <a:ext cx="307074" cy="296837"/>
          </a:xfrm>
          <a:prstGeom prst="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0F0E02-DEF5-42F0-885E-05FA4559D824}"/>
              </a:ext>
            </a:extLst>
          </p:cNvPr>
          <p:cNvSpPr txBox="1"/>
          <p:nvPr/>
        </p:nvSpPr>
        <p:spPr>
          <a:xfrm>
            <a:off x="871290" y="5986614"/>
            <a:ext cx="18870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Depth + normal features rendered from coarse model</a:t>
            </a:r>
            <a:endParaRPr lang="en-US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AECB89-59F3-44BC-8A19-D778D7282800}"/>
              </a:ext>
            </a:extLst>
          </p:cNvPr>
          <p:cNvSpPr txBox="1"/>
          <p:nvPr/>
        </p:nvSpPr>
        <p:spPr>
          <a:xfrm>
            <a:off x="2881744" y="5986614"/>
            <a:ext cx="17840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Images rendered from coarse model</a:t>
            </a:r>
          </a:p>
        </p:txBody>
      </p:sp>
      <p:sp>
        <p:nvSpPr>
          <p:cNvPr id="33" name="Rectangle: Rounded Corners 38">
            <a:extLst>
              <a:ext uri="{FF2B5EF4-FFF2-40B4-BE49-F238E27FC236}">
                <a16:creationId xmlns:a16="http://schemas.microsoft.com/office/drawing/2014/main" id="{7111ACE7-F50B-4A4C-AA69-2CCF6229C437}"/>
              </a:ext>
            </a:extLst>
          </p:cNvPr>
          <p:cNvSpPr/>
          <p:nvPr/>
        </p:nvSpPr>
        <p:spPr>
          <a:xfrm>
            <a:off x="4665842" y="5266534"/>
            <a:ext cx="1408263" cy="849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6C4DFD-29EC-4459-AA46-5071407DB00E}"/>
              </a:ext>
            </a:extLst>
          </p:cNvPr>
          <p:cNvSpPr txBox="1"/>
          <p:nvPr/>
        </p:nvSpPr>
        <p:spPr>
          <a:xfrm>
            <a:off x="4709740" y="5482558"/>
            <a:ext cx="128608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Deep learning model</a:t>
            </a:r>
            <a:endParaRPr lang="en-US" sz="1200" b="1" dirty="0"/>
          </a:p>
        </p:txBody>
      </p:sp>
      <p:cxnSp>
        <p:nvCxnSpPr>
          <p:cNvPr id="35" name="Straight Arrow Connector 45">
            <a:extLst>
              <a:ext uri="{FF2B5EF4-FFF2-40B4-BE49-F238E27FC236}">
                <a16:creationId xmlns:a16="http://schemas.microsoft.com/office/drawing/2014/main" id="{22CC1C4C-E4B8-4F70-90CB-3AA560233B14}"/>
              </a:ext>
            </a:extLst>
          </p:cNvPr>
          <p:cNvCxnSpPr>
            <a:endCxn id="33" idx="1"/>
          </p:cNvCxnSpPr>
          <p:nvPr/>
        </p:nvCxnSpPr>
        <p:spPr>
          <a:xfrm>
            <a:off x="4179380" y="5682051"/>
            <a:ext cx="4864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46">
            <a:extLst>
              <a:ext uri="{FF2B5EF4-FFF2-40B4-BE49-F238E27FC236}">
                <a16:creationId xmlns:a16="http://schemas.microsoft.com/office/drawing/2014/main" id="{2367244A-FF78-435D-8B52-48B851AF6112}"/>
              </a:ext>
            </a:extLst>
          </p:cNvPr>
          <p:cNvCxnSpPr>
            <a:cxnSpLocks/>
            <a:stCxn id="33" idx="3"/>
            <a:endCxn id="28" idx="1"/>
          </p:cNvCxnSpPr>
          <p:nvPr/>
        </p:nvCxnSpPr>
        <p:spPr>
          <a:xfrm flipV="1">
            <a:off x="6074105" y="5670799"/>
            <a:ext cx="6460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659D8BE-824C-4ED1-A07A-8F5E8A53F415}"/>
              </a:ext>
            </a:extLst>
          </p:cNvPr>
          <p:cNvSpPr txBox="1"/>
          <p:nvPr/>
        </p:nvSpPr>
        <p:spPr>
          <a:xfrm>
            <a:off x="6373861" y="6248495"/>
            <a:ext cx="205763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Predicted </a:t>
            </a:r>
            <a:r>
              <a:rPr lang="en-US" sz="1200" dirty="0" err="1">
                <a:latin typeface="Arial"/>
                <a:cs typeface="Arial"/>
              </a:rPr>
              <a:t>reconstructability</a:t>
            </a:r>
            <a:r>
              <a:rPr lang="en-US" sz="1200" dirty="0">
                <a:latin typeface="Arial"/>
                <a:cs typeface="Arial"/>
              </a:rPr>
              <a:t> score maps</a:t>
            </a:r>
            <a:endParaRPr lang="en-US" dirty="0"/>
          </a:p>
        </p:txBody>
      </p:sp>
      <p:pic>
        <p:nvPicPr>
          <p:cNvPr id="41" name="Picture 22">
            <a:extLst>
              <a:ext uri="{FF2B5EF4-FFF2-40B4-BE49-F238E27FC236}">
                <a16:creationId xmlns:a16="http://schemas.microsoft.com/office/drawing/2014/main" id="{86598361-BF11-4F99-AA68-4074FD395C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92" y="5050510"/>
            <a:ext cx="1264913" cy="806782"/>
          </a:xfrm>
          <a:prstGeom prst="rect">
            <a:avLst/>
          </a:prstGeom>
        </p:spPr>
      </p:pic>
      <p:pic>
        <p:nvPicPr>
          <p:cNvPr id="42" name="Picture 53">
            <a:extLst>
              <a:ext uri="{FF2B5EF4-FFF2-40B4-BE49-F238E27FC236}">
                <a16:creationId xmlns:a16="http://schemas.microsoft.com/office/drawing/2014/main" id="{FB7AE814-3EB7-46F4-B9E8-4AA5161788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190798"/>
            <a:ext cx="1306864" cy="833539"/>
          </a:xfrm>
          <a:prstGeom prst="rect">
            <a:avLst/>
          </a:prstGeom>
        </p:spPr>
      </p:pic>
      <p:cxnSp>
        <p:nvCxnSpPr>
          <p:cNvPr id="44" name="Straight Arrow Connector 64">
            <a:extLst>
              <a:ext uri="{FF2B5EF4-FFF2-40B4-BE49-F238E27FC236}">
                <a16:creationId xmlns:a16="http://schemas.microsoft.com/office/drawing/2014/main" id="{9FC674C0-8C8F-4F35-8A44-CE3B33F329C0}"/>
              </a:ext>
            </a:extLst>
          </p:cNvPr>
          <p:cNvCxnSpPr>
            <a:cxnSpLocks/>
          </p:cNvCxnSpPr>
          <p:nvPr/>
        </p:nvCxnSpPr>
        <p:spPr>
          <a:xfrm flipH="1" flipV="1">
            <a:off x="7365144" y="4939163"/>
            <a:ext cx="1" cy="3973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65149"/>
            <a:ext cx="2133600" cy="476250"/>
          </a:xfrm>
        </p:spPr>
        <p:txBody>
          <a:bodyPr/>
          <a:lstStyle/>
          <a:p>
            <a:fld id="{E4AE92EE-A24C-4AB4-94AB-158A0027B7B8}" type="slidenum">
              <a:rPr lang="es-ES" altLang="en-US" smtClean="0"/>
              <a:pPr/>
              <a:t>12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2565243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L-Shape 49">
            <a:extLst>
              <a:ext uri="{FF2B5EF4-FFF2-40B4-BE49-F238E27FC236}">
                <a16:creationId xmlns:a16="http://schemas.microsoft.com/office/drawing/2014/main" id="{65BD5C02-7AA5-41A3-96E1-288C7C4FE739}"/>
              </a:ext>
            </a:extLst>
          </p:cNvPr>
          <p:cNvSpPr/>
          <p:nvPr/>
        </p:nvSpPr>
        <p:spPr>
          <a:xfrm rot="16200000">
            <a:off x="5022800" y="3449893"/>
            <a:ext cx="2736374" cy="3691722"/>
          </a:xfrm>
          <a:prstGeom prst="corne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dcdcdcdcd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30DAD-2552-4E2D-A5C3-4D651AA90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2542"/>
            <a:ext cx="8229600" cy="5213621"/>
          </a:xfrm>
        </p:spPr>
        <p:txBody>
          <a:bodyPr/>
          <a:lstStyle/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8" name="Picture 8" descr="A large stone building&#10;&#10;Description generated with high confidence">
            <a:extLst>
              <a:ext uri="{FF2B5EF4-FFF2-40B4-BE49-F238E27FC236}">
                <a16:creationId xmlns:a16="http://schemas.microsoft.com/office/drawing/2014/main" id="{AEE808A8-21E6-45C4-862B-F57832E8C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31" y="1262482"/>
            <a:ext cx="1182416" cy="961517"/>
          </a:xfrm>
          <a:prstGeom prst="rect">
            <a:avLst/>
          </a:prstGeom>
        </p:spPr>
      </p:pic>
      <p:pic>
        <p:nvPicPr>
          <p:cNvPr id="10" name="Picture 10" descr="A picture containing outdoor, nature, building, water&#10;&#10;Description generated with very high confidence">
            <a:extLst>
              <a:ext uri="{FF2B5EF4-FFF2-40B4-BE49-F238E27FC236}">
                <a16:creationId xmlns:a16="http://schemas.microsoft.com/office/drawing/2014/main" id="{28E755CB-A56F-4327-BE37-7FF9EF3FB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796" y="5313137"/>
            <a:ext cx="1213944" cy="772196"/>
          </a:xfrm>
          <a:prstGeom prst="rect">
            <a:avLst/>
          </a:prstGeom>
        </p:spPr>
      </p:pic>
      <p:pic>
        <p:nvPicPr>
          <p:cNvPr id="12" name="Picture 12" descr="A picture containing outdoor, nature, large, covered&#10;&#10;Description generated with very high confidence">
            <a:extLst>
              <a:ext uri="{FF2B5EF4-FFF2-40B4-BE49-F238E27FC236}">
                <a16:creationId xmlns:a16="http://schemas.microsoft.com/office/drawing/2014/main" id="{96A81415-12EC-4055-ABD3-CAD659EC1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978" y="5379375"/>
            <a:ext cx="1194238" cy="760372"/>
          </a:xfrm>
          <a:prstGeom prst="rect">
            <a:avLst/>
          </a:prstGeom>
        </p:spPr>
      </p:pic>
      <p:pic>
        <p:nvPicPr>
          <p:cNvPr id="22" name="Picture 22" descr="A large white building&#10;&#10;Description generated with high confidence">
            <a:extLst>
              <a:ext uri="{FF2B5EF4-FFF2-40B4-BE49-F238E27FC236}">
                <a16:creationId xmlns:a16="http://schemas.microsoft.com/office/drawing/2014/main" id="{EFD8777D-45C2-49EB-AE3A-EE291C61E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892" y="2561393"/>
            <a:ext cx="1221830" cy="777460"/>
          </a:xfrm>
          <a:prstGeom prst="rect">
            <a:avLst/>
          </a:prstGeom>
        </p:spPr>
      </p:pic>
      <p:pic>
        <p:nvPicPr>
          <p:cNvPr id="24" name="Picture 24" descr="A large white building&#10;&#10;Description generated with very high confidence">
            <a:extLst>
              <a:ext uri="{FF2B5EF4-FFF2-40B4-BE49-F238E27FC236}">
                <a16:creationId xmlns:a16="http://schemas.microsoft.com/office/drawing/2014/main" id="{F6A6A90C-FCDF-484C-A508-BCD04B402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4310" y="2632337"/>
            <a:ext cx="1269125" cy="797167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4E0F0553-9C88-416C-9D95-E9E4BA0167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8446" y="1259097"/>
            <a:ext cx="1495248" cy="950055"/>
          </a:xfrm>
          <a:prstGeom prst="rect">
            <a:avLst/>
          </a:prstGeom>
        </p:spPr>
      </p:pic>
      <p:pic>
        <p:nvPicPr>
          <p:cNvPr id="28" name="Picture 28" descr="A close up of a logo&#10;&#10;Description generated with high confidence">
            <a:extLst>
              <a:ext uri="{FF2B5EF4-FFF2-40B4-BE49-F238E27FC236}">
                <a16:creationId xmlns:a16="http://schemas.microsoft.com/office/drawing/2014/main" id="{A1D149D5-EA49-4782-8080-78C3387536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8792" y="2560482"/>
            <a:ext cx="1393189" cy="892144"/>
          </a:xfrm>
          <a:prstGeom prst="rect">
            <a:avLst/>
          </a:prstGeom>
        </p:spPr>
      </p:pic>
      <p:pic>
        <p:nvPicPr>
          <p:cNvPr id="30" name="Picture 30" descr="A picture containing curtain, refrigerator&#10;&#10;Description generated with very high confidence">
            <a:extLst>
              <a:ext uri="{FF2B5EF4-FFF2-40B4-BE49-F238E27FC236}">
                <a16:creationId xmlns:a16="http://schemas.microsoft.com/office/drawing/2014/main" id="{92EBF2F4-0539-4F41-A329-770AE83160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3714" y="2656509"/>
            <a:ext cx="1500254" cy="962227"/>
          </a:xfrm>
          <a:prstGeom prst="rect">
            <a:avLst/>
          </a:prstGeom>
        </p:spPr>
      </p:pic>
      <p:pic>
        <p:nvPicPr>
          <p:cNvPr id="34" name="Picture 34" descr="A picture containing toy, hydrant&#10;&#10;Description generated with very high confidence">
            <a:extLst>
              <a:ext uri="{FF2B5EF4-FFF2-40B4-BE49-F238E27FC236}">
                <a16:creationId xmlns:a16="http://schemas.microsoft.com/office/drawing/2014/main" id="{A87A28A5-F75E-4CB4-B84E-B1D1EE7B32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5382" y="2563279"/>
            <a:ext cx="1157884" cy="749299"/>
          </a:xfrm>
          <a:prstGeom prst="rect">
            <a:avLst/>
          </a:prstGeom>
        </p:spPr>
      </p:pic>
      <p:pic>
        <p:nvPicPr>
          <p:cNvPr id="36" name="Picture 36" descr="A picture containing sitting, phone, traffic&#10;&#10;Description generated with very high confidence">
            <a:extLst>
              <a:ext uri="{FF2B5EF4-FFF2-40B4-BE49-F238E27FC236}">
                <a16:creationId xmlns:a16="http://schemas.microsoft.com/office/drawing/2014/main" id="{E7D3000D-A83C-4EA9-AC29-5560347AD1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6034" y="2663117"/>
            <a:ext cx="1185474" cy="762453"/>
          </a:xfrm>
          <a:prstGeom prst="rect">
            <a:avLst/>
          </a:prstGeom>
        </p:spPr>
      </p:pic>
      <p:pic>
        <p:nvPicPr>
          <p:cNvPr id="42" name="Picture 42" descr="A close up of a logo&#10;&#10;Description generated with high confidence">
            <a:extLst>
              <a:ext uri="{FF2B5EF4-FFF2-40B4-BE49-F238E27FC236}">
                <a16:creationId xmlns:a16="http://schemas.microsoft.com/office/drawing/2014/main" id="{121D16D2-B991-4160-97DF-1D3F3975FC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8936" y="3751545"/>
            <a:ext cx="1385954" cy="869695"/>
          </a:xfrm>
          <a:prstGeom prst="rect">
            <a:avLst/>
          </a:prstGeom>
        </p:spPr>
      </p:pic>
      <p:pic>
        <p:nvPicPr>
          <p:cNvPr id="44" name="Picture 44" descr="A close up of a logo&#10;&#10;Description generated with high confidence">
            <a:extLst>
              <a:ext uri="{FF2B5EF4-FFF2-40B4-BE49-F238E27FC236}">
                <a16:creationId xmlns:a16="http://schemas.microsoft.com/office/drawing/2014/main" id="{77E44739-B933-4E6E-BD3E-7294509286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83706" y="3862186"/>
            <a:ext cx="1440544" cy="923721"/>
          </a:xfrm>
          <a:prstGeom prst="rect">
            <a:avLst/>
          </a:prstGeom>
        </p:spPr>
      </p:pic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3CA3FB8-B1F0-46E9-A01E-66B9E41E41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20170" y="5395446"/>
            <a:ext cx="1289950" cy="808529"/>
          </a:xfrm>
          <a:prstGeom prst="rect">
            <a:avLst/>
          </a:prstGeom>
        </p:spPr>
      </p:pic>
      <p:pic>
        <p:nvPicPr>
          <p:cNvPr id="7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E485B9F-9DE3-4D57-854B-CBD508F85E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35350" y="5472396"/>
            <a:ext cx="1355012" cy="86564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B6C33D-6565-477E-9788-71ADBD5B33EC}"/>
              </a:ext>
            </a:extLst>
          </p:cNvPr>
          <p:cNvSpPr txBox="1"/>
          <p:nvPr/>
        </p:nvSpPr>
        <p:spPr>
          <a:xfrm>
            <a:off x="769908" y="1033825"/>
            <a:ext cx="144666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Coarse model</a:t>
            </a:r>
            <a:endParaRPr lang="en-US" b="1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B97E75CE-1301-4121-B91F-0D5396CEEEF0}"/>
              </a:ext>
            </a:extLst>
          </p:cNvPr>
          <p:cNvSpPr/>
          <p:nvPr/>
        </p:nvSpPr>
        <p:spPr>
          <a:xfrm>
            <a:off x="1248677" y="2209152"/>
            <a:ext cx="489123" cy="305098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4BDDFA-CA9B-4465-A54C-6DDBF03D882F}"/>
              </a:ext>
            </a:extLst>
          </p:cNvPr>
          <p:cNvSpPr txBox="1"/>
          <p:nvPr/>
        </p:nvSpPr>
        <p:spPr>
          <a:xfrm>
            <a:off x="629073" y="6145845"/>
            <a:ext cx="17738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Depth + normal features rendered from coarse model</a:t>
            </a:r>
            <a:endParaRPr lang="en-US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1D9E3C-4311-41E1-A2F4-9AFB1F8CCBD1}"/>
              </a:ext>
            </a:extLst>
          </p:cNvPr>
          <p:cNvSpPr txBox="1"/>
          <p:nvPr/>
        </p:nvSpPr>
        <p:spPr>
          <a:xfrm>
            <a:off x="2744778" y="6248608"/>
            <a:ext cx="1598647" cy="4657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Images rendered from coarse model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9F3E5D-EDE0-40CD-93CE-7B70F4AEF865}"/>
              </a:ext>
            </a:extLst>
          </p:cNvPr>
          <p:cNvSpPr txBox="1"/>
          <p:nvPr/>
        </p:nvSpPr>
        <p:spPr>
          <a:xfrm>
            <a:off x="2991425" y="3429940"/>
            <a:ext cx="144666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Images rendered from GT model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7D2F2C-A619-4FBE-B694-D86768EF8E07}"/>
              </a:ext>
            </a:extLst>
          </p:cNvPr>
          <p:cNvSpPr txBox="1"/>
          <p:nvPr/>
        </p:nvSpPr>
        <p:spPr>
          <a:xfrm>
            <a:off x="7021205" y="2097578"/>
            <a:ext cx="163773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Depth maps rendered from GT </a:t>
            </a:r>
            <a:endParaRPr lang="en-US" b="1" dirty="0"/>
          </a:p>
        </p:txBody>
      </p:sp>
      <p:sp>
        <p:nvSpPr>
          <p:cNvPr id="35" name="Plus Sign 34">
            <a:extLst>
              <a:ext uri="{FF2B5EF4-FFF2-40B4-BE49-F238E27FC236}">
                <a16:creationId xmlns:a16="http://schemas.microsoft.com/office/drawing/2014/main" id="{8BC6B1C4-00E2-4AFB-851C-BAC3266D9F9B}"/>
              </a:ext>
            </a:extLst>
          </p:cNvPr>
          <p:cNvSpPr/>
          <p:nvPr/>
        </p:nvSpPr>
        <p:spPr>
          <a:xfrm>
            <a:off x="6139922" y="2688102"/>
            <a:ext cx="664514" cy="640351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479B9C66-DFB7-4260-B13C-47B1A09B919F}"/>
              </a:ext>
            </a:extLst>
          </p:cNvPr>
          <p:cNvSpPr/>
          <p:nvPr/>
        </p:nvSpPr>
        <p:spPr>
          <a:xfrm rot="3167477">
            <a:off x="6385870" y="3530231"/>
            <a:ext cx="573207" cy="41131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F55DA2-CE46-4003-A72E-1610A3A62290}"/>
              </a:ext>
            </a:extLst>
          </p:cNvPr>
          <p:cNvSpPr txBox="1"/>
          <p:nvPr/>
        </p:nvSpPr>
        <p:spPr>
          <a:xfrm>
            <a:off x="2557366" y="1004937"/>
            <a:ext cx="20949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Arial"/>
                <a:cs typeface="Arial"/>
              </a:rPr>
              <a:t>Ground truth (GT) model</a:t>
            </a:r>
            <a:endParaRPr lang="en-US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1863062-B39B-4CD6-9706-9B26557A88CD}"/>
              </a:ext>
            </a:extLst>
          </p:cNvPr>
          <p:cNvSpPr txBox="1"/>
          <p:nvPr/>
        </p:nvSpPr>
        <p:spPr>
          <a:xfrm>
            <a:off x="4639061" y="3396451"/>
            <a:ext cx="17605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Depth maps estimated by COLMAP</a:t>
            </a:r>
            <a:endParaRPr lang="en-US" b="1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93D27D2-C10A-4EAB-A1EC-43187129ED0B}"/>
              </a:ext>
            </a:extLst>
          </p:cNvPr>
          <p:cNvSpPr/>
          <p:nvPr/>
        </p:nvSpPr>
        <p:spPr>
          <a:xfrm>
            <a:off x="4826190" y="5471046"/>
            <a:ext cx="1241947" cy="7574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61A81F-9840-46F2-A8BF-028103C8B78C}"/>
              </a:ext>
            </a:extLst>
          </p:cNvPr>
          <p:cNvSpPr txBox="1"/>
          <p:nvPr/>
        </p:nvSpPr>
        <p:spPr>
          <a:xfrm>
            <a:off x="4826217" y="5596862"/>
            <a:ext cx="13550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Deep learning model</a:t>
            </a:r>
            <a:endParaRPr lang="en-US" sz="1200" b="1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4B3B6CD-CE5D-4025-A0D6-2DD805094C7C}"/>
              </a:ext>
            </a:extLst>
          </p:cNvPr>
          <p:cNvCxnSpPr/>
          <p:nvPr/>
        </p:nvCxnSpPr>
        <p:spPr>
          <a:xfrm flipV="1">
            <a:off x="4190715" y="5831859"/>
            <a:ext cx="63462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49617DA-6D48-4C24-B517-381BAB9CBA11}"/>
              </a:ext>
            </a:extLst>
          </p:cNvPr>
          <p:cNvCxnSpPr>
            <a:cxnSpLocks/>
          </p:cNvCxnSpPr>
          <p:nvPr/>
        </p:nvCxnSpPr>
        <p:spPr>
          <a:xfrm>
            <a:off x="6074105" y="5831857"/>
            <a:ext cx="67556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D253EBAC-A76A-4DBE-AC65-51D6ED3D1885}"/>
              </a:ext>
            </a:extLst>
          </p:cNvPr>
          <p:cNvSpPr txBox="1"/>
          <p:nvPr/>
        </p:nvSpPr>
        <p:spPr>
          <a:xfrm>
            <a:off x="6629163" y="6275499"/>
            <a:ext cx="20280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Predicted score maps</a:t>
            </a:r>
            <a:endParaRPr lang="en-US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C71DF77-2A5C-46A1-9928-8722200BD25F}"/>
              </a:ext>
            </a:extLst>
          </p:cNvPr>
          <p:cNvSpPr txBox="1"/>
          <p:nvPr/>
        </p:nvSpPr>
        <p:spPr>
          <a:xfrm>
            <a:off x="6833879" y="4781069"/>
            <a:ext cx="144666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Arial"/>
                <a:cs typeface="Arial"/>
              </a:rPr>
              <a:t>GT score maps</a:t>
            </a:r>
            <a:endParaRPr lang="en-US" b="1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DF3B80-9B9B-4651-9F8E-A77523F74DE7}"/>
              </a:ext>
            </a:extLst>
          </p:cNvPr>
          <p:cNvSpPr txBox="1"/>
          <p:nvPr/>
        </p:nvSpPr>
        <p:spPr>
          <a:xfrm>
            <a:off x="5395645" y="6406503"/>
            <a:ext cx="138524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"/>
                <a:cs typeface="Arial"/>
              </a:rPr>
              <a:t>Training model</a:t>
            </a:r>
            <a:endParaRPr lang="en-US" b="1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FF13A35-D39D-452C-9141-8504507E2CC0}"/>
              </a:ext>
            </a:extLst>
          </p:cNvPr>
          <p:cNvCxnSpPr/>
          <p:nvPr/>
        </p:nvCxnSpPr>
        <p:spPr>
          <a:xfrm>
            <a:off x="7301552" y="5100851"/>
            <a:ext cx="0" cy="245659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8F1272E-EB38-46C0-9D93-48DDEDFD4AD8}"/>
              </a:ext>
            </a:extLst>
          </p:cNvPr>
          <p:cNvSpPr txBox="1"/>
          <p:nvPr/>
        </p:nvSpPr>
        <p:spPr>
          <a:xfrm>
            <a:off x="7325320" y="5101093"/>
            <a:ext cx="144666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MSE loss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73" y="5251745"/>
            <a:ext cx="1264913" cy="80678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61" y="5337949"/>
            <a:ext cx="1306864" cy="833539"/>
          </a:xfrm>
          <a:prstGeom prst="rect">
            <a:avLst/>
          </a:prstGeom>
        </p:spPr>
      </p:pic>
      <p:sp>
        <p:nvSpPr>
          <p:cNvPr id="55" name="Title 1">
            <a:extLst>
              <a:ext uri="{FF2B5EF4-FFF2-40B4-BE49-F238E27FC236}">
                <a16:creationId xmlns:a16="http://schemas.microsoft.com/office/drawing/2014/main" id="{156D8EAB-62BF-473E-A9DE-394CF2BAC8DD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200" dirty="0"/>
              <a:t>Our Approach : Training</a:t>
            </a:r>
          </a:p>
        </p:txBody>
      </p:sp>
      <p:sp>
        <p:nvSpPr>
          <p:cNvPr id="57" name="Arrow: Down 16">
            <a:extLst>
              <a:ext uri="{FF2B5EF4-FFF2-40B4-BE49-F238E27FC236}">
                <a16:creationId xmlns:a16="http://schemas.microsoft.com/office/drawing/2014/main" id="{52D17477-33E7-4178-AF68-4E3B78873FA9}"/>
              </a:ext>
            </a:extLst>
          </p:cNvPr>
          <p:cNvSpPr/>
          <p:nvPr/>
        </p:nvSpPr>
        <p:spPr>
          <a:xfrm>
            <a:off x="3380957" y="2188957"/>
            <a:ext cx="489123" cy="51451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Arrow: Down 16">
            <a:extLst>
              <a:ext uri="{FF2B5EF4-FFF2-40B4-BE49-F238E27FC236}">
                <a16:creationId xmlns:a16="http://schemas.microsoft.com/office/drawing/2014/main" id="{4C642C1A-E3EA-48E2-A211-BB5236577110}"/>
              </a:ext>
            </a:extLst>
          </p:cNvPr>
          <p:cNvSpPr/>
          <p:nvPr/>
        </p:nvSpPr>
        <p:spPr>
          <a:xfrm rot="16200000">
            <a:off x="4307278" y="2713643"/>
            <a:ext cx="489123" cy="51451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Arrow: Right 37">
            <a:extLst>
              <a:ext uri="{FF2B5EF4-FFF2-40B4-BE49-F238E27FC236}">
                <a16:creationId xmlns:a16="http://schemas.microsoft.com/office/drawing/2014/main" id="{A97B445C-8EE3-44A0-8CC3-ACD130243D78}"/>
              </a:ext>
            </a:extLst>
          </p:cNvPr>
          <p:cNvSpPr/>
          <p:nvPr/>
        </p:nvSpPr>
        <p:spPr>
          <a:xfrm rot="5400000">
            <a:off x="7267642" y="1655019"/>
            <a:ext cx="573207" cy="47490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F6DED504-DFA3-4133-8278-34C2FFE36D2F}"/>
              </a:ext>
            </a:extLst>
          </p:cNvPr>
          <p:cNvSpPr/>
          <p:nvPr/>
        </p:nvSpPr>
        <p:spPr>
          <a:xfrm rot="10800000">
            <a:off x="4445754" y="1484785"/>
            <a:ext cx="3222589" cy="276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Plus Sign 34">
            <a:extLst>
              <a:ext uri="{FF2B5EF4-FFF2-40B4-BE49-F238E27FC236}">
                <a16:creationId xmlns:a16="http://schemas.microsoft.com/office/drawing/2014/main" id="{08317043-6BF7-4410-A80D-FEA5931BD8B8}"/>
              </a:ext>
            </a:extLst>
          </p:cNvPr>
          <p:cNvSpPr/>
          <p:nvPr/>
        </p:nvSpPr>
        <p:spPr>
          <a:xfrm>
            <a:off x="2210976" y="5415956"/>
            <a:ext cx="664514" cy="640351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D0DF29D-92D9-43C1-B882-A1FBBC93C69F}"/>
              </a:ext>
            </a:extLst>
          </p:cNvPr>
          <p:cNvSpPr/>
          <p:nvPr/>
        </p:nvSpPr>
        <p:spPr>
          <a:xfrm>
            <a:off x="2543233" y="1064305"/>
            <a:ext cx="6114001" cy="302420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F0E5BD47-05A6-4F22-8BDC-3C156825C038}"/>
              </a:ext>
            </a:extLst>
          </p:cNvPr>
          <p:cNvSpPr/>
          <p:nvPr/>
        </p:nvSpPr>
        <p:spPr>
          <a:xfrm>
            <a:off x="4545205" y="2157109"/>
            <a:ext cx="4399781" cy="287246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23648274-A160-4EF0-93BB-CDEB432EA75A}"/>
              </a:ext>
            </a:extLst>
          </p:cNvPr>
          <p:cNvSpPr/>
          <p:nvPr/>
        </p:nvSpPr>
        <p:spPr>
          <a:xfrm>
            <a:off x="564828" y="5092788"/>
            <a:ext cx="7807153" cy="167127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35350" y="6490447"/>
            <a:ext cx="2133600" cy="476250"/>
          </a:xfrm>
        </p:spPr>
        <p:txBody>
          <a:bodyPr/>
          <a:lstStyle/>
          <a:p>
            <a:fld id="{E4AE92EE-A24C-4AB4-94AB-158A0027B7B8}" type="slidenum">
              <a:rPr lang="es-ES" altLang="en-US" smtClean="0"/>
              <a:pPr/>
              <a:t>13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206138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3" grpId="0" animBg="1"/>
      <p:bldP spid="63" grpId="1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358906"/>
            <a:ext cx="3466728" cy="3446358"/>
          </a:xfrm>
        </p:spPr>
        <p:txBody>
          <a:bodyPr/>
          <a:lstStyle/>
          <a:p>
            <a:r>
              <a:rPr lang="en-US" sz="1800" dirty="0"/>
              <a:t>4 encoding blocks</a:t>
            </a:r>
          </a:p>
          <a:p>
            <a:r>
              <a:rPr lang="en-US" sz="1800" dirty="0"/>
              <a:t>4 decoding blocks for depth refinement</a:t>
            </a:r>
          </a:p>
          <a:p>
            <a:r>
              <a:rPr lang="en-US" sz="1800" dirty="0"/>
              <a:t>4 decoding blocks for </a:t>
            </a:r>
            <a:r>
              <a:rPr lang="en-US" sz="1800" dirty="0" err="1"/>
              <a:t>Reconstructability</a:t>
            </a:r>
            <a:r>
              <a:rPr lang="en-US" sz="1800" dirty="0"/>
              <a:t> prediction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5F15DC-1F3E-4A6B-90E6-A1381FBBA6AB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200" dirty="0"/>
              <a:t>Our Approach : </a:t>
            </a:r>
            <a:r>
              <a:rPr lang="en-US" sz="2800" dirty="0"/>
              <a:t>Network Architecture - </a:t>
            </a:r>
            <a:r>
              <a:rPr lang="en-US" sz="2800" dirty="0" err="1"/>
              <a:t>RecNet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39" y="1556792"/>
            <a:ext cx="5724128" cy="386663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92EE-A24C-4AB4-94AB-158A0027B7B8}" type="slidenum">
              <a:rPr lang="es-ES" altLang="en-US" smtClean="0"/>
              <a:pPr/>
              <a:t>14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27794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C581FA-2A8D-4E98-8007-4928971D9D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35572"/>
                <a:ext cx="8229600" cy="5176450"/>
              </a:xfrm>
            </p:spPr>
            <p:txBody>
              <a:bodyPr/>
              <a:lstStyle/>
              <a:p>
                <a:r>
                  <a:rPr lang="en-US" sz="2400" dirty="0"/>
                  <a:t>Optimize two losses </a:t>
                </a:r>
                <a:r>
                  <a:rPr lang="en-US" sz="2400" dirty="0">
                    <a:ea typeface="+mn-lt"/>
                    <a:cs typeface="+mn-lt"/>
                  </a:rPr>
                  <a:t>simultaneously</a:t>
                </a:r>
              </a:p>
              <a:p>
                <a:pPr lvl="1"/>
                <a:r>
                  <a:rPr lang="en-US" sz="2000" dirty="0">
                    <a:ea typeface="+mn-lt"/>
                    <a:cs typeface="+mn-lt"/>
                  </a:rPr>
                  <a:t>Loss 1: Depth reconstruction loss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𝑑𝑒𝑝𝑡h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+mn-lt"/>
                                      <a:cs typeface="+mn-lt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+mn-lt"/>
                                          <a:cs typeface="+mn-lt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+mn-lt"/>
                                              <a:cs typeface="+mn-lt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+mn-lt"/>
                                              <a:cs typeface="+mn-lt"/>
                                            </a:rPr>
                                            <m:t>𝐷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+mn-lt"/>
                                          <a:cs typeface="+mn-lt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+mn-lt"/>
                                      <a:cs typeface="+mn-lt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+mn-lt"/>
                                          <a:cs typeface="+mn-l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+mn-lt"/>
                                          <a:cs typeface="+mn-lt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+mn-lt"/>
                                          <a:cs typeface="+mn-lt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>
                  <a:ea typeface="+mn-lt"/>
                  <a:cs typeface="+mn-lt"/>
                </a:endParaRPr>
              </a:p>
              <a:p>
                <a:pPr lvl="2"/>
                <a:r>
                  <a:rPr lang="en-US" sz="1600" dirty="0">
                    <a:ea typeface="+mn-lt"/>
                    <a:cs typeface="+mn-lt"/>
                  </a:rPr>
                  <a:t>where,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+mn-lt"/>
                                <a:cs typeface="+mn-lt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>
                    <a:ea typeface="+mn-lt"/>
                    <a:cs typeface="+mn-lt"/>
                  </a:rPr>
                  <a:t> is refined depth,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𝐷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>
                    <a:ea typeface="+mn-lt"/>
                    <a:cs typeface="+mn-lt"/>
                  </a:rPr>
                  <a:t> is ground truth depth</a:t>
                </a:r>
              </a:p>
              <a:p>
                <a:pPr lvl="1"/>
                <a:r>
                  <a:rPr lang="en-US" sz="2000" dirty="0">
                    <a:ea typeface="+mn-lt"/>
                    <a:cs typeface="+mn-lt"/>
                  </a:rPr>
                  <a:t>Loss 2: </a:t>
                </a:r>
                <a:r>
                  <a:rPr lang="en-US" sz="2000" dirty="0" err="1">
                    <a:ea typeface="+mn-lt"/>
                    <a:cs typeface="+mn-lt"/>
                  </a:rPr>
                  <a:t>Reconstructability</a:t>
                </a:r>
                <a:r>
                  <a:rPr lang="en-US" sz="2000" dirty="0">
                    <a:ea typeface="+mn-lt"/>
                    <a:cs typeface="+mn-lt"/>
                  </a:rPr>
                  <a:t> prediction loss </a:t>
                </a:r>
              </a:p>
              <a:p>
                <a:pPr lvl="2"/>
                <a:r>
                  <a:rPr lang="en-US" sz="1600" dirty="0">
                    <a:ea typeface="+mn-lt"/>
                    <a:cs typeface="+mn-lt"/>
                  </a:rPr>
                  <a:t>Use mean squared error loss between predicted map and ground truth</a:t>
                </a:r>
              </a:p>
              <a:p>
                <a:pPr marL="914400" lvl="2" indent="0">
                  <a:buNone/>
                </a:pPr>
                <a:endParaRPr lang="en-US" sz="1600" dirty="0">
                  <a:ea typeface="+mn-lt"/>
                  <a:cs typeface="+mn-lt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𝑟𝑒𝑐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+mn-lt"/>
                          <a:cs typeface="+mn-lt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+mn-lt"/>
                              <a:cs typeface="+mn-lt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+mn-lt"/>
                                      <a:cs typeface="+mn-lt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+mn-lt"/>
                                          <a:cs typeface="+mn-lt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+mn-lt"/>
                                              <a:cs typeface="+mn-lt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+mn-lt"/>
                                              <a:cs typeface="+mn-lt"/>
                                            </a:rPr>
                                            <m:t>𝑅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+mn-lt"/>
                                          <a:cs typeface="+mn-lt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+mn-lt"/>
                                      <a:cs typeface="+mn-lt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+mn-lt"/>
                                          <a:cs typeface="+mn-l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+mn-lt"/>
                                          <a:cs typeface="+mn-lt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+mn-lt"/>
                                          <a:cs typeface="+mn-lt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+mn-lt"/>
                                  <a:cs typeface="+mn-lt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600" dirty="0">
                  <a:ea typeface="+mn-lt"/>
                  <a:cs typeface="+mn-lt"/>
                </a:endParaRPr>
              </a:p>
              <a:p>
                <a:r>
                  <a:rPr lang="en-US" sz="2400" dirty="0"/>
                  <a:t>Total loss: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𝑟𝑒𝑐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𝑑𝑒𝑝𝑡h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/>
              </a:p>
              <a:p>
                <a:pPr marL="457200" lvl="1" indent="0">
                  <a:buNone/>
                </a:pPr>
                <a:r>
                  <a:rPr lang="en-US" sz="2000" dirty="0">
                    <a:ea typeface="+mn-lt"/>
                    <a:cs typeface="+mn-lt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𝜆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=0.3 </m:t>
                    </m:r>
                  </m:oMath>
                </a14:m>
                <a:r>
                  <a:rPr lang="en-US" sz="2000" dirty="0">
                    <a:ea typeface="+mn-lt"/>
                    <a:cs typeface="+mn-lt"/>
                  </a:rPr>
                  <a:t>to control the influence of losses</a:t>
                </a:r>
                <a:endParaRPr lang="en-US" sz="2400" dirty="0"/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FC581FA-2A8D-4E98-8007-4928971D9D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35572"/>
                <a:ext cx="8229600" cy="5176450"/>
              </a:xfrm>
              <a:blipFill rotWithShape="0">
                <a:blip r:embed="rId3"/>
                <a:stretch>
                  <a:fillRect l="-963" t="-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AD4352AA-AC29-4D74-826A-DD189C1ED668}"/>
              </a:ext>
            </a:extLst>
          </p:cNvPr>
          <p:cNvSpPr txBox="1">
            <a:spLocks/>
          </p:cNvSpPr>
          <p:nvPr/>
        </p:nvSpPr>
        <p:spPr bwMode="auto">
          <a:xfrm>
            <a:off x="457200" y="26064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200" dirty="0"/>
              <a:t>Our Approach : </a:t>
            </a:r>
            <a:r>
              <a:rPr lang="en-US" sz="3000" dirty="0"/>
              <a:t>Loss Function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CF24FAF-2A69-49FB-87CE-EB8640005054}"/>
              </a:ext>
            </a:extLst>
          </p:cNvPr>
          <p:cNvSpPr/>
          <p:nvPr/>
        </p:nvSpPr>
        <p:spPr>
          <a:xfrm>
            <a:off x="827584" y="4797152"/>
            <a:ext cx="6840760" cy="86409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92EE-A24C-4AB4-94AB-158A0027B7B8}" type="slidenum">
              <a:rPr lang="es-ES" altLang="en-US" smtClean="0"/>
              <a:pPr/>
              <a:t>15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774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200" dirty="0"/>
              <a:t>Our Approach : </a:t>
            </a:r>
            <a:r>
              <a:rPr lang="en-US" sz="3000" dirty="0"/>
              <a:t>Path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752"/>
                <a:ext cx="8229600" cy="4929411"/>
              </a:xfrm>
            </p:spPr>
            <p:txBody>
              <a:bodyPr/>
              <a:lstStyle/>
              <a:p>
                <a:r>
                  <a:rPr lang="en-US" sz="2000" dirty="0"/>
                  <a:t>Preprocessing</a:t>
                </a:r>
              </a:p>
              <a:p>
                <a:pPr lvl="1"/>
                <a:r>
                  <a:rPr lang="en-US" altLang="ko-KR" sz="2000" dirty="0"/>
                  <a:t>C</a:t>
                </a:r>
                <a:r>
                  <a:rPr lang="en-US" sz="2000" dirty="0"/>
                  <a:t>onstruct a ground set C – all possible camera poses around the scene.</a:t>
                </a:r>
              </a:p>
              <a:p>
                <a:pPr lvl="2"/>
                <a:r>
                  <a:rPr lang="en-US" sz="1600" dirty="0"/>
                  <a:t>Each camera pose has 2 information: 3D Position and Camera Orientation</a:t>
                </a:r>
              </a:p>
              <a:p>
                <a:pPr lvl="1"/>
                <a:r>
                  <a:rPr lang="en-US" sz="2000" dirty="0"/>
                  <a:t>Sample a set of surface points S on the coarse 3D model</a:t>
                </a:r>
              </a:p>
              <a:p>
                <a:pPr marL="457200" lvl="1" indent="0">
                  <a:buNone/>
                </a:pPr>
                <a:endParaRPr lang="en-US" sz="2400" dirty="0"/>
              </a:p>
              <a:p>
                <a:r>
                  <a:rPr lang="en-US" sz="2000" dirty="0"/>
                  <a:t>Define an objective function for path planning from </a:t>
                </a:r>
                <a:r>
                  <a:rPr lang="en-US" sz="2000" dirty="0" err="1"/>
                  <a:t>Reconstructability</a:t>
                </a:r>
                <a:r>
                  <a:rPr lang="en-US" sz="2000" dirty="0"/>
                  <a:t> predictions:</a:t>
                </a:r>
              </a:p>
              <a:p>
                <a:pPr lvl="1"/>
                <a:r>
                  <a:rPr lang="en-US" sz="2000" dirty="0"/>
                  <a:t>Camera poses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en-US" sz="2000" dirty="0"/>
                  <a:t>, surface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:r>
                  <a:rPr lang="en-US" sz="2000" dirty="0" err="1"/>
                  <a:t>Reconstructability</a:t>
                </a:r>
                <a:r>
                  <a:rPr lang="en-US" sz="2000" dirty="0"/>
                  <a:t> at surface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000" dirty="0"/>
                  <a:t> induced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</a:p>
              <a:p>
                <a:pPr marL="457200" lvl="1" indent="0">
                  <a:buNone/>
                </a:pPr>
                <a:r>
                  <a:rPr lang="en-US" sz="2000" b="0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dirty="0"/>
                  <a:t> is indicator for visibility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000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nary>
                          <m:naryPr>
                            <m:chr m:val="∑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752"/>
                <a:ext cx="8229600" cy="4929411"/>
              </a:xfrm>
              <a:blipFill>
                <a:blip r:embed="rId3"/>
                <a:stretch>
                  <a:fillRect l="-667" t="-494" b="-395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직사각형 3">
            <a:extLst>
              <a:ext uri="{FF2B5EF4-FFF2-40B4-BE49-F238E27FC236}">
                <a16:creationId xmlns:a16="http://schemas.microsoft.com/office/drawing/2014/main" id="{84EB5094-E712-47B4-9B4A-D298AF82E5F6}"/>
              </a:ext>
            </a:extLst>
          </p:cNvPr>
          <p:cNvSpPr/>
          <p:nvPr/>
        </p:nvSpPr>
        <p:spPr>
          <a:xfrm>
            <a:off x="899592" y="4033639"/>
            <a:ext cx="7056784" cy="15841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92EE-A24C-4AB4-94AB-158A0027B7B8}" type="slidenum">
              <a:rPr lang="es-ES" altLang="en-US" smtClean="0"/>
              <a:pPr/>
              <a:t>16</a:t>
            </a:fld>
            <a:endParaRPr lang="es-ES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82E66EB-D431-4146-A04D-30490FEE0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7" y="4853456"/>
            <a:ext cx="2448272" cy="187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7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altLang="ko-KR" sz="3200" dirty="0"/>
              <a:t>Our Approach : </a:t>
            </a:r>
            <a:r>
              <a:rPr lang="en-US" altLang="ko-KR" sz="3000" dirty="0"/>
              <a:t>Path planning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752"/>
                <a:ext cx="8229600" cy="4929411"/>
              </a:xfrm>
            </p:spPr>
            <p:txBody>
              <a:bodyPr/>
              <a:lstStyle/>
              <a:p>
                <a:r>
                  <a:rPr lang="en-US" sz="2000" dirty="0"/>
                  <a:t>P is a trajectory, P = (p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, u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), (p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, u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),…,(</a:t>
                </a:r>
                <a:r>
                  <a:rPr lang="en-US" sz="2000" dirty="0" err="1"/>
                  <a:t>p</a:t>
                </a:r>
                <a:r>
                  <a:rPr lang="en-US" sz="2000" baseline="-25000" dirty="0" err="1"/>
                  <a:t>q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u</a:t>
                </a:r>
                <a:r>
                  <a:rPr lang="en-US" sz="2000" baseline="-25000" dirty="0" err="1"/>
                  <a:t>q</a:t>
                </a:r>
                <a:r>
                  <a:rPr lang="en-US" sz="2000" dirty="0"/>
                  <a:t>),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 dirty="0"/>
                  <a:t> is camera position,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 dirty="0"/>
                  <a:t> is camera orientation</a:t>
                </a:r>
              </a:p>
              <a:p>
                <a:r>
                  <a:rPr lang="en-US" sz="2000" dirty="0"/>
                  <a:t>Find optimal path P*: </a:t>
                </a:r>
              </a:p>
              <a:p>
                <a:pPr marL="0" indent="0">
                  <a:buNone/>
                </a:pPr>
                <a:r>
                  <a:rPr lang="en-US" sz="2000" dirty="0"/>
                  <a:t>	(C</a:t>
                </a:r>
                <a:r>
                  <a:rPr lang="en-US" sz="2000" baseline="-25000" dirty="0"/>
                  <a:t>P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 </m:t>
                    </m:r>
                  </m:oMath>
                </a14:m>
                <a:r>
                  <a:rPr lang="en-US" sz="2000" dirty="0"/>
                  <a:t>C)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Similar to [3], use algorithm in [3] to solve this problem.</a:t>
                </a:r>
              </a:p>
              <a:p>
                <a:endParaRPr lang="en-US" sz="20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752"/>
                <a:ext cx="8229600" cy="4929411"/>
              </a:xfrm>
              <a:blipFill>
                <a:blip r:embed="rId3"/>
                <a:stretch>
                  <a:fillRect l="-667" t="-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708920"/>
            <a:ext cx="5259275" cy="1080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1128"/>
            <a:ext cx="9144000" cy="196417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32240" y="6545305"/>
            <a:ext cx="2133600" cy="476250"/>
          </a:xfrm>
        </p:spPr>
        <p:txBody>
          <a:bodyPr/>
          <a:lstStyle/>
          <a:p>
            <a:fld id="{E4AE92EE-A24C-4AB4-94AB-158A0027B7B8}" type="slidenum">
              <a:rPr lang="es-ES" altLang="en-US" smtClean="0"/>
              <a:pPr/>
              <a:t>17</a:t>
            </a:fld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2998886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8AE61-D744-43D1-BBFA-BDC25C199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268760"/>
            <a:ext cx="7886700" cy="51089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Dataset for training and test: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Simulation dataset - Training : 9 Scenes &amp; Testing : 4 Scenes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/>
            <a:endParaRPr lang="en-US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DTU dataset – Training : 97 scenes &amp; Testing :  22 scenes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060848"/>
            <a:ext cx="4572508" cy="1799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49782"/>
            <a:ext cx="5904656" cy="17005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64DD3DD-62CD-446C-8923-E1AD05CA59EA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200" dirty="0"/>
              <a:t>Experiment Results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09CD-556A-458C-88FA-165FBA57E980}" type="slidenum">
              <a:rPr lang="es-ES" altLang="en-US" smtClean="0"/>
              <a:pPr/>
              <a:t>18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9088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8AE61-D744-43D1-BBFA-BDC25C199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4358" y="1412776"/>
            <a:ext cx="8192442" cy="3380678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ko-KR" sz="2000" b="1" dirty="0" err="1">
                <a:solidFill>
                  <a:srgbClr val="000000"/>
                </a:solidFill>
              </a:rPr>
              <a:t>Reconstructability</a:t>
            </a:r>
            <a:r>
              <a:rPr lang="en-US" altLang="ko-KR" sz="2000" b="1" dirty="0">
                <a:solidFill>
                  <a:srgbClr val="000000"/>
                </a:solidFill>
              </a:rPr>
              <a:t> Prediction</a:t>
            </a:r>
            <a:endParaRPr lang="en-US" sz="20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Compare with other baselines: </a:t>
            </a:r>
            <a:r>
              <a:rPr lang="en-US" sz="1800" b="1" dirty="0" err="1"/>
              <a:t>Unet</a:t>
            </a:r>
            <a:r>
              <a:rPr lang="en-US" sz="1800" dirty="0"/>
              <a:t> [7] and </a:t>
            </a:r>
            <a:r>
              <a:rPr lang="en-US" sz="1800" b="1" dirty="0" err="1"/>
              <a:t>ConfNet</a:t>
            </a:r>
            <a:r>
              <a:rPr lang="en-US" sz="1800" dirty="0"/>
              <a:t> [8]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Evaluation metrics: MAE, RMSE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7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282F0CD-BB06-4B95-8ED4-0F56EC417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968142"/>
            <a:ext cx="3138554" cy="1458981"/>
          </a:xfrm>
          <a:prstGeom prst="rect">
            <a:avLst/>
          </a:prstGeom>
        </p:spPr>
      </p:pic>
      <p:pic>
        <p:nvPicPr>
          <p:cNvPr id="8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E6D6BD51-8423-4265-9B48-4B7E3CF60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7" y="4968142"/>
            <a:ext cx="3138554" cy="13552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B0A4D4-0E27-45F9-9334-6BBE9B5AC481}"/>
              </a:ext>
            </a:extLst>
          </p:cNvPr>
          <p:cNvSpPr txBox="1"/>
          <p:nvPr/>
        </p:nvSpPr>
        <p:spPr>
          <a:xfrm>
            <a:off x="315341" y="6433619"/>
            <a:ext cx="272288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err="1">
                <a:latin typeface="Arial"/>
                <a:cs typeface="Arial"/>
              </a:rPr>
              <a:t>Unet</a:t>
            </a:r>
            <a:r>
              <a:rPr lang="en-US" sz="1400" dirty="0">
                <a:latin typeface="Arial"/>
                <a:cs typeface="Arial"/>
              </a:rPr>
              <a:t> [7]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50C870-AE06-42B7-9875-294597E2A1D1}"/>
              </a:ext>
            </a:extLst>
          </p:cNvPr>
          <p:cNvSpPr txBox="1"/>
          <p:nvPr/>
        </p:nvSpPr>
        <p:spPr>
          <a:xfrm>
            <a:off x="3396779" y="6433619"/>
            <a:ext cx="23876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 err="1">
                <a:latin typeface="Arial"/>
                <a:cs typeface="Arial"/>
              </a:rPr>
              <a:t>ConfNet</a:t>
            </a:r>
            <a:r>
              <a:rPr lang="en-US" sz="1400" dirty="0">
                <a:latin typeface="Arial"/>
                <a:cs typeface="Arial"/>
              </a:rPr>
              <a:t> [8] 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6F16AC-DDEC-460C-B148-60BCF1905B73}"/>
              </a:ext>
            </a:extLst>
          </p:cNvPr>
          <p:cNvSpPr txBox="1"/>
          <p:nvPr/>
        </p:nvSpPr>
        <p:spPr>
          <a:xfrm>
            <a:off x="6843089" y="6433619"/>
            <a:ext cx="184112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err="1">
                <a:latin typeface="Arial"/>
                <a:cs typeface="Arial"/>
              </a:rPr>
              <a:t>RecNet</a:t>
            </a:r>
            <a:r>
              <a:rPr lang="en-US" sz="1400" b="1" dirty="0">
                <a:latin typeface="Arial"/>
                <a:cs typeface="Arial"/>
              </a:rPr>
              <a:t> (Ours)</a:t>
            </a:r>
            <a:endParaRPr lang="en-US" sz="1400" b="1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0FFBE8-5FF6-4E79-A27F-C1DD399AE249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sz="3200" dirty="0"/>
              <a:t>Experiment Results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86" y="4751702"/>
            <a:ext cx="2519086" cy="170163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150405"/>
              </p:ext>
            </p:extLst>
          </p:nvPr>
        </p:nvGraphicFramePr>
        <p:xfrm>
          <a:off x="611560" y="2627632"/>
          <a:ext cx="7848869" cy="19534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1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12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8357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MAE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RMSE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357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Simulation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Overall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Simulation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Overall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22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/>
                        <a:t>Unet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0.258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91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/>
                        <a:t>ConfNet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72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/>
                        <a:t>RecNet</a:t>
                      </a:r>
                      <a:r>
                        <a:rPr lang="en-US" sz="1400" b="0" baseline="0" dirty="0"/>
                        <a:t> (Ours)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0.181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0.082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0.059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843089" y="6576752"/>
            <a:ext cx="2133600" cy="476250"/>
          </a:xfrm>
        </p:spPr>
        <p:txBody>
          <a:bodyPr/>
          <a:lstStyle/>
          <a:p>
            <a:pPr algn="ctr"/>
            <a:fld id="{B87009CD-556A-458C-88FA-165FBA57E980}" type="slidenum">
              <a:rPr lang="es-ES" altLang="en-US" smtClean="0"/>
              <a:pPr algn="ctr"/>
              <a:t>19</a:t>
            </a:fld>
            <a:endParaRPr lang="es-ES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2F7F2C0-8374-4BFB-B789-31A48732EBD5}"/>
              </a:ext>
            </a:extLst>
          </p:cNvPr>
          <p:cNvSpPr/>
          <p:nvPr/>
        </p:nvSpPr>
        <p:spPr>
          <a:xfrm>
            <a:off x="540969" y="3971156"/>
            <a:ext cx="7966071" cy="64807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4195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600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r>
              <a:rPr lang="en-US" sz="2000" dirty="0"/>
              <a:t>Introduction</a:t>
            </a:r>
          </a:p>
          <a:p>
            <a:r>
              <a:rPr lang="en-US" sz="2000" dirty="0"/>
              <a:t>Related Works</a:t>
            </a:r>
          </a:p>
          <a:p>
            <a:r>
              <a:rPr lang="en-US" sz="2000" dirty="0"/>
              <a:t>Our Approach</a:t>
            </a:r>
          </a:p>
          <a:p>
            <a:r>
              <a:rPr lang="en-US" sz="2000" dirty="0"/>
              <a:t>Experimental Results</a:t>
            </a:r>
          </a:p>
          <a:p>
            <a:r>
              <a:rPr lang="en-US" sz="2000" dirty="0"/>
              <a:t>Future Works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92EE-A24C-4AB4-94AB-158A0027B7B8}" type="slidenum">
              <a:rPr lang="es-ES" altLang="en-US" smtClean="0"/>
              <a:pPr/>
              <a:t>2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37924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8AE61-D744-43D1-BBFA-BDC25C199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472" y="1484784"/>
            <a:ext cx="8383056" cy="47908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/>
              <a:t>3D Modeling : Path Planning</a:t>
            </a:r>
            <a:endParaRPr lang="en-US" sz="20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Compared with Sub-modular Coverage (Sub-</a:t>
            </a:r>
            <a:r>
              <a:rPr lang="en-US" sz="1800" dirty="0" err="1"/>
              <a:t>Cov</a:t>
            </a:r>
            <a:r>
              <a:rPr lang="en-US" sz="1800" dirty="0"/>
              <a:t> [3])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Same path length budget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1800" dirty="0"/>
              <a:t>Captured the set of images in ROS simulation</a:t>
            </a:r>
            <a:endParaRPr lang="en-US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Reconstruction Pipeline : </a:t>
            </a:r>
            <a:r>
              <a:rPr lang="en-US" sz="1800" dirty="0" err="1"/>
              <a:t>CasMVSNet</a:t>
            </a:r>
            <a:r>
              <a:rPr lang="en-US" sz="1800" dirty="0"/>
              <a:t>  </a:t>
            </a:r>
          </a:p>
          <a:p>
            <a:pPr lvl="1"/>
            <a:endParaRPr lang="en-US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4DD3DD-62CD-446C-8923-E1AD05CA59EA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ko-KR" sz="3200" dirty="0"/>
              <a:t>Experimental Results</a:t>
            </a:r>
            <a:endParaRPr lang="en-US" sz="32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192" y="4018073"/>
            <a:ext cx="4053464" cy="210164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/>
          <a:srcRect l="2659"/>
          <a:stretch/>
        </p:blipFill>
        <p:spPr>
          <a:xfrm>
            <a:off x="611561" y="3976266"/>
            <a:ext cx="3946376" cy="2143452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2248182" y="3532055"/>
            <a:ext cx="50405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/>
              <a:t>Constructed 3D Models with Coverage Paths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687129" y="6119718"/>
            <a:ext cx="18722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00" b="1" dirty="0"/>
              <a:t>(a) Sub-Cov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6077106" y="6119718"/>
            <a:ext cx="12116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00" b="1" dirty="0"/>
              <a:t>(b) Ours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09CD-556A-458C-88FA-165FBA57E980}" type="slidenum">
              <a:rPr lang="es-ES" altLang="en-US" smtClean="0"/>
              <a:pPr/>
              <a:t>20</a:t>
            </a:fld>
            <a:endParaRPr lang="es-ES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B96CC72E-4105-43F9-A7B5-20A7B13173C5}"/>
              </a:ext>
            </a:extLst>
          </p:cNvPr>
          <p:cNvSpPr/>
          <p:nvPr/>
        </p:nvSpPr>
        <p:spPr>
          <a:xfrm>
            <a:off x="4557937" y="4018073"/>
            <a:ext cx="4334543" cy="256528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688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512237"/>
              </p:ext>
            </p:extLst>
          </p:nvPr>
        </p:nvGraphicFramePr>
        <p:xfrm>
          <a:off x="325633" y="2348880"/>
          <a:ext cx="8604448" cy="418401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51112">
                  <a:extLst>
                    <a:ext uri="{9D8B030D-6E8A-4147-A177-3AD203B41FA5}">
                      <a16:colId xmlns:a16="http://schemas.microsoft.com/office/drawing/2014/main" val="1315212214"/>
                    </a:ext>
                  </a:extLst>
                </a:gridCol>
                <a:gridCol w="2492896">
                  <a:extLst>
                    <a:ext uri="{9D8B030D-6E8A-4147-A177-3AD203B41FA5}">
                      <a16:colId xmlns:a16="http://schemas.microsoft.com/office/drawing/2014/main" val="3862720165"/>
                    </a:ext>
                  </a:extLst>
                </a:gridCol>
                <a:gridCol w="1809328">
                  <a:extLst>
                    <a:ext uri="{9D8B030D-6E8A-4147-A177-3AD203B41FA5}">
                      <a16:colId xmlns:a16="http://schemas.microsoft.com/office/drawing/2014/main" val="1037246425"/>
                    </a:ext>
                  </a:extLst>
                </a:gridCol>
                <a:gridCol w="2151112">
                  <a:extLst>
                    <a:ext uri="{9D8B030D-6E8A-4147-A177-3AD203B41FA5}">
                      <a16:colId xmlns:a16="http://schemas.microsoft.com/office/drawing/2014/main" val="3960169559"/>
                    </a:ext>
                  </a:extLst>
                </a:gridCol>
              </a:tblGrid>
              <a:tr h="37287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Scenario 1 </a:t>
                      </a:r>
                      <a:r>
                        <a:rPr lang="en-US" altLang="ko-KR" sz="1200" dirty="0"/>
                        <a:t>(Notre-Dame de Paris)</a:t>
                      </a:r>
                      <a:endParaRPr lang="ko-KR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/>
                        <a:t>Scenario 2 </a:t>
                      </a:r>
                      <a:r>
                        <a:rPr lang="en-US" altLang="ko-KR" sz="1200" dirty="0"/>
                        <a:t>(Alexander </a:t>
                      </a:r>
                      <a:r>
                        <a:rPr lang="en-US" altLang="ko-KR" sz="1200" dirty="0" err="1"/>
                        <a:t>Nevsky</a:t>
                      </a:r>
                      <a:r>
                        <a:rPr lang="en-US" altLang="ko-KR" sz="1200" dirty="0"/>
                        <a:t>)</a:t>
                      </a:r>
                      <a:endParaRPr lang="ko-KR" alt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491506"/>
                  </a:ext>
                </a:extLst>
              </a:tr>
              <a:tr h="1905571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793816"/>
                  </a:ext>
                </a:extLst>
              </a:tr>
              <a:tr h="1905571"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033737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064DD3DD-62CD-446C-8923-E1AD05CA59EA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ko-KR" sz="3200" dirty="0"/>
              <a:t>Experimental Results</a:t>
            </a:r>
            <a:endParaRPr lang="en-US" sz="32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b="52257"/>
          <a:stretch/>
        </p:blipFill>
        <p:spPr>
          <a:xfrm>
            <a:off x="325633" y="2855200"/>
            <a:ext cx="4436655" cy="171046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b="50374"/>
          <a:stretch/>
        </p:blipFill>
        <p:spPr>
          <a:xfrm>
            <a:off x="5148525" y="2818313"/>
            <a:ext cx="3664642" cy="174735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4"/>
          <a:srcRect t="50107"/>
          <a:stretch/>
        </p:blipFill>
        <p:spPr>
          <a:xfrm>
            <a:off x="5148525" y="4704109"/>
            <a:ext cx="3664642" cy="175677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3"/>
          <a:srcRect t="51609"/>
          <a:stretch/>
        </p:blipFill>
        <p:spPr>
          <a:xfrm>
            <a:off x="323528" y="4732696"/>
            <a:ext cx="4436655" cy="1733695"/>
          </a:xfrm>
          <a:prstGeom prst="rect">
            <a:avLst/>
          </a:prstGeom>
        </p:spPr>
      </p:pic>
      <p:cxnSp>
        <p:nvCxnSpPr>
          <p:cNvPr id="21" name="직선 연결선 20"/>
          <p:cNvCxnSpPr/>
          <p:nvPr/>
        </p:nvCxnSpPr>
        <p:spPr>
          <a:xfrm>
            <a:off x="4932040" y="2348880"/>
            <a:ext cx="0" cy="41840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/>
          <p:cNvSpPr/>
          <p:nvPr/>
        </p:nvSpPr>
        <p:spPr>
          <a:xfrm>
            <a:off x="4400454" y="4343901"/>
            <a:ext cx="1053675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latinLnBrk="1"/>
            <a:r>
              <a:rPr lang="en-US" altLang="ko-KR" sz="1100" b="1" dirty="0"/>
              <a:t>(a) Sub-Cov</a:t>
            </a:r>
            <a:endParaRPr lang="ko-KR" altLang="en-US" sz="1050" b="1" dirty="0"/>
          </a:p>
        </p:txBody>
      </p:sp>
      <p:sp>
        <p:nvSpPr>
          <p:cNvPr id="19" name="직사각형 18"/>
          <p:cNvSpPr/>
          <p:nvPr/>
        </p:nvSpPr>
        <p:spPr>
          <a:xfrm>
            <a:off x="4526442" y="6263734"/>
            <a:ext cx="731290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latinLnBrk="1"/>
            <a:r>
              <a:rPr lang="en-US" altLang="ko-KR" sz="1100" b="1" dirty="0"/>
              <a:t>(b) Ours</a:t>
            </a:r>
            <a:endParaRPr lang="ko-KR" altLang="en-US" sz="1050" b="1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4A8AE61-D744-43D1-BBFA-BDC25C1995CA}"/>
              </a:ext>
            </a:extLst>
          </p:cNvPr>
          <p:cNvSpPr txBox="1">
            <a:spLocks/>
          </p:cNvSpPr>
          <p:nvPr/>
        </p:nvSpPr>
        <p:spPr bwMode="auto">
          <a:xfrm>
            <a:off x="380472" y="1484784"/>
            <a:ext cx="8383056" cy="479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/>
              <a:t>3D Modeling</a:t>
            </a:r>
            <a:endParaRPr lang="en-US" sz="20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1800" dirty="0"/>
              <a:t>Qualitative results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256" y="6559486"/>
            <a:ext cx="2133600" cy="476250"/>
          </a:xfrm>
        </p:spPr>
        <p:txBody>
          <a:bodyPr/>
          <a:lstStyle/>
          <a:p>
            <a:fld id="{B87009CD-556A-458C-88FA-165FBA57E980}" type="slidenum">
              <a:rPr lang="es-ES" altLang="en-US" smtClean="0"/>
              <a:pPr/>
              <a:t>21</a:t>
            </a:fld>
            <a:endParaRPr lang="es-ES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DBF38F9-E09C-4470-97B3-CD04178FF22D}"/>
              </a:ext>
            </a:extLst>
          </p:cNvPr>
          <p:cNvSpPr/>
          <p:nvPr/>
        </p:nvSpPr>
        <p:spPr>
          <a:xfrm>
            <a:off x="2699792" y="3573016"/>
            <a:ext cx="2015764" cy="71193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AE166DEC-1B86-4810-B1A9-AF8E2BA1C099}"/>
              </a:ext>
            </a:extLst>
          </p:cNvPr>
          <p:cNvSpPr/>
          <p:nvPr/>
        </p:nvSpPr>
        <p:spPr>
          <a:xfrm>
            <a:off x="2699792" y="5511954"/>
            <a:ext cx="2015764" cy="71193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F9B02910-A956-4C6B-92E8-624E1447756E}"/>
              </a:ext>
            </a:extLst>
          </p:cNvPr>
          <p:cNvSpPr/>
          <p:nvPr/>
        </p:nvSpPr>
        <p:spPr>
          <a:xfrm>
            <a:off x="7308304" y="2818313"/>
            <a:ext cx="1080120" cy="71193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BF010306-1201-40F6-B6D4-BA5F983D8E02}"/>
              </a:ext>
            </a:extLst>
          </p:cNvPr>
          <p:cNvSpPr/>
          <p:nvPr/>
        </p:nvSpPr>
        <p:spPr>
          <a:xfrm>
            <a:off x="7308304" y="4699916"/>
            <a:ext cx="1080120" cy="71193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9025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4DD3DD-62CD-446C-8923-E1AD05CA59EA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ko-KR" sz="3200" dirty="0"/>
              <a:t>Experimental Results</a:t>
            </a:r>
            <a:endParaRPr lang="en-US" sz="3200" dirty="0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536546"/>
              </p:ext>
            </p:extLst>
          </p:nvPr>
        </p:nvGraphicFramePr>
        <p:xfrm>
          <a:off x="486229" y="4551956"/>
          <a:ext cx="8234107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76301">
                  <a:extLst>
                    <a:ext uri="{9D8B030D-6E8A-4147-A177-3AD203B41FA5}">
                      <a16:colId xmlns:a16="http://schemas.microsoft.com/office/drawing/2014/main" val="716815123"/>
                    </a:ext>
                  </a:extLst>
                </a:gridCol>
                <a:gridCol w="1176301">
                  <a:extLst>
                    <a:ext uri="{9D8B030D-6E8A-4147-A177-3AD203B41FA5}">
                      <a16:colId xmlns:a16="http://schemas.microsoft.com/office/drawing/2014/main" val="477207960"/>
                    </a:ext>
                  </a:extLst>
                </a:gridCol>
                <a:gridCol w="1176301">
                  <a:extLst>
                    <a:ext uri="{9D8B030D-6E8A-4147-A177-3AD203B41FA5}">
                      <a16:colId xmlns:a16="http://schemas.microsoft.com/office/drawing/2014/main" val="2428367490"/>
                    </a:ext>
                  </a:extLst>
                </a:gridCol>
                <a:gridCol w="1176301">
                  <a:extLst>
                    <a:ext uri="{9D8B030D-6E8A-4147-A177-3AD203B41FA5}">
                      <a16:colId xmlns:a16="http://schemas.microsoft.com/office/drawing/2014/main" val="4020286865"/>
                    </a:ext>
                  </a:extLst>
                </a:gridCol>
                <a:gridCol w="1176301">
                  <a:extLst>
                    <a:ext uri="{9D8B030D-6E8A-4147-A177-3AD203B41FA5}">
                      <a16:colId xmlns:a16="http://schemas.microsoft.com/office/drawing/2014/main" val="3700411651"/>
                    </a:ext>
                  </a:extLst>
                </a:gridCol>
                <a:gridCol w="1176301">
                  <a:extLst>
                    <a:ext uri="{9D8B030D-6E8A-4147-A177-3AD203B41FA5}">
                      <a16:colId xmlns:a16="http://schemas.microsoft.com/office/drawing/2014/main" val="2965780796"/>
                    </a:ext>
                  </a:extLst>
                </a:gridCol>
                <a:gridCol w="1176301">
                  <a:extLst>
                    <a:ext uri="{9D8B030D-6E8A-4147-A177-3AD203B41FA5}">
                      <a16:colId xmlns:a16="http://schemas.microsoft.com/office/drawing/2014/main" val="42264482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sz="1600" dirty="0">
                        <a:latin typeface="+mn-lt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+mn-lt"/>
                        </a:rPr>
                        <a:t>Scenario1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latin typeface="+mn-lt"/>
                        </a:rPr>
                        <a:t>Scenario2</a:t>
                      </a:r>
                      <a:endParaRPr lang="ko-KR" altLang="en-US" sz="1600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024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sz="1600" dirty="0"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n-lt"/>
                        </a:rPr>
                        <a:t>Precision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n-lt"/>
                        </a:rPr>
                        <a:t>Recall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n-lt"/>
                        </a:rPr>
                        <a:t>F-Score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n-lt"/>
                        </a:rPr>
                        <a:t>Precision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n-lt"/>
                        </a:rPr>
                        <a:t>Recall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bg1"/>
                          </a:solidFill>
                          <a:latin typeface="+mn-lt"/>
                        </a:rPr>
                        <a:t>F-Score</a:t>
                      </a:r>
                      <a:endParaRPr lang="ko-KR" alt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023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lt"/>
                        </a:rPr>
                        <a:t>Sub-Cov</a:t>
                      </a:r>
                      <a:endParaRPr lang="ko-KR" altLang="en-US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lt"/>
                        </a:rPr>
                        <a:t>0.8172</a:t>
                      </a:r>
                      <a:endParaRPr lang="ko-KR" altLang="en-US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lt"/>
                        </a:rPr>
                        <a:t>0.7257</a:t>
                      </a:r>
                      <a:endParaRPr lang="ko-KR" altLang="en-US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lt"/>
                        </a:rPr>
                        <a:t>0.7687</a:t>
                      </a:r>
                      <a:endParaRPr lang="ko-KR" altLang="en-US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lt"/>
                        </a:rPr>
                        <a:t>0.8628</a:t>
                      </a:r>
                      <a:endParaRPr lang="ko-KR" altLang="en-US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lt"/>
                        </a:rPr>
                        <a:t>0.8836</a:t>
                      </a:r>
                      <a:endParaRPr lang="ko-KR" altLang="en-US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lt"/>
                        </a:rPr>
                        <a:t>0.8731</a:t>
                      </a:r>
                      <a:endParaRPr lang="ko-KR" altLang="en-US" sz="1400" b="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5475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>
                          <a:latin typeface="+mn-lt"/>
                        </a:rPr>
                        <a:t>Ours</a:t>
                      </a:r>
                      <a:endParaRPr lang="ko-KR" altLang="en-US" sz="14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n-lt"/>
                        </a:rPr>
                        <a:t>0.8302</a:t>
                      </a:r>
                      <a:endParaRPr lang="ko-KR" altLang="en-US" sz="1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n-lt"/>
                        </a:rPr>
                        <a:t>0.7922</a:t>
                      </a:r>
                      <a:endParaRPr lang="ko-KR" altLang="en-US" sz="1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n-lt"/>
                        </a:rPr>
                        <a:t>0.8108</a:t>
                      </a:r>
                      <a:endParaRPr lang="ko-KR" altLang="en-US" sz="1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n-lt"/>
                        </a:rPr>
                        <a:t>0.8734</a:t>
                      </a:r>
                      <a:endParaRPr lang="ko-KR" altLang="en-US" sz="1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n-lt"/>
                        </a:rPr>
                        <a:t>0.9062</a:t>
                      </a:r>
                      <a:endParaRPr lang="ko-KR" altLang="en-US" sz="1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latin typeface="+mn-lt"/>
                        </a:rPr>
                        <a:t>0.8895</a:t>
                      </a:r>
                      <a:endParaRPr lang="ko-KR" altLang="en-US" sz="14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1116335"/>
                  </a:ext>
                </a:extLst>
              </a:tr>
            </a:tbl>
          </a:graphicData>
        </a:graphic>
      </p:graphicFrame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A8AE61-D744-43D1-BBFA-BDC25C1995CA}"/>
              </a:ext>
            </a:extLst>
          </p:cNvPr>
          <p:cNvSpPr txBox="1">
            <a:spLocks/>
          </p:cNvSpPr>
          <p:nvPr/>
        </p:nvSpPr>
        <p:spPr bwMode="auto">
          <a:xfrm>
            <a:off x="380472" y="1484784"/>
            <a:ext cx="527164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/>
              <a:t>3D Modeling</a:t>
            </a:r>
            <a:endParaRPr lang="en-US" sz="20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1800" dirty="0"/>
              <a:t>Quantitative comparison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altLang="ko-KR" sz="1600" dirty="0"/>
              <a:t>Our method had better performance in Precision, Recall, and F-Score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ko-KR" sz="1800" dirty="0"/>
              <a:t>Sub-</a:t>
            </a:r>
            <a:r>
              <a:rPr lang="en-US" altLang="ko-KR" sz="1800" dirty="0" err="1"/>
              <a:t>Cov</a:t>
            </a:r>
            <a:r>
              <a:rPr lang="en-US" altLang="ko-KR" sz="1800" dirty="0"/>
              <a:t> scans the entire surface evenly, but </a:t>
            </a:r>
            <a:r>
              <a:rPr lang="en-US" altLang="ko-KR" sz="1800" b="1" dirty="0"/>
              <a:t>our method scans more low-score surfaces</a:t>
            </a:r>
            <a:r>
              <a:rPr lang="en-US" altLang="ko-KR" sz="1800" dirty="0"/>
              <a:t>. </a:t>
            </a:r>
            <a:endParaRPr lang="en-US" altLang="ko-KR" dirty="0"/>
          </a:p>
          <a:p>
            <a:pPr lvl="2"/>
            <a:r>
              <a:rPr lang="en-US" altLang="ko-KR" sz="1600" dirty="0"/>
              <a:t>  → Improvement in Modeling Performance</a:t>
            </a:r>
          </a:p>
          <a:p>
            <a:pPr lvl="2"/>
            <a:r>
              <a:rPr lang="en-US" altLang="ko-KR" sz="1600" dirty="0"/>
              <a:t>  → Effective for scanning complex structures</a:t>
            </a:r>
          </a:p>
          <a:p>
            <a:pPr lvl="2"/>
            <a:endParaRPr lang="en-US" altLang="ko-KR" sz="1600" dirty="0"/>
          </a:p>
          <a:p>
            <a:pPr lvl="2"/>
            <a:endParaRPr lang="en-US" altLang="ko-KR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9" name="직사각형 18"/>
          <p:cNvSpPr/>
          <p:nvPr/>
        </p:nvSpPr>
        <p:spPr>
          <a:xfrm>
            <a:off x="6876256" y="2543687"/>
            <a:ext cx="9257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900" b="1" dirty="0"/>
              <a:t>(a) Sub-Cov</a:t>
            </a: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3"/>
          <a:srcRect b="52257"/>
          <a:stretch/>
        </p:blipFill>
        <p:spPr>
          <a:xfrm>
            <a:off x="5796136" y="1340768"/>
            <a:ext cx="3119277" cy="1202575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3"/>
          <a:srcRect t="51609"/>
          <a:stretch/>
        </p:blipFill>
        <p:spPr>
          <a:xfrm>
            <a:off x="5868144" y="2918535"/>
            <a:ext cx="3047269" cy="1190770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6876256" y="4095477"/>
            <a:ext cx="9257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900" b="1" dirty="0"/>
              <a:t>(b) 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09CD-556A-458C-88FA-165FBA57E980}" type="slidenum">
              <a:rPr lang="es-ES" altLang="en-US" smtClean="0"/>
              <a:pPr/>
              <a:t>22</a:t>
            </a:fld>
            <a:endParaRPr lang="es-ES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7EA1404E-405F-4F27-B5FD-E483B8956F17}"/>
              </a:ext>
            </a:extLst>
          </p:cNvPr>
          <p:cNvSpPr/>
          <p:nvPr/>
        </p:nvSpPr>
        <p:spPr>
          <a:xfrm>
            <a:off x="380472" y="5649780"/>
            <a:ext cx="8440000" cy="402876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C99C79-293C-4283-BDD5-3A58D5783C32}"/>
              </a:ext>
            </a:extLst>
          </p:cNvPr>
          <p:cNvSpPr txBox="1"/>
          <p:nvPr/>
        </p:nvSpPr>
        <p:spPr>
          <a:xfrm>
            <a:off x="486229" y="6154801"/>
            <a:ext cx="747014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Precision : Percentage of reconstructed points that lie within threshold distance to the ground truth </a:t>
            </a:r>
          </a:p>
          <a:p>
            <a:r>
              <a:rPr lang="en-US" altLang="ko-KR" sz="1200" dirty="0"/>
              <a:t>Recall : Percentage ground truth points that lie within the threshold distance to the reconstructed points</a:t>
            </a:r>
          </a:p>
          <a:p>
            <a:r>
              <a:rPr lang="en-US" altLang="ko-KR" sz="1200" dirty="0"/>
              <a:t>F-Score : Mean between the Precision and Recall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3933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8AE61-D744-43D1-BBFA-BDC25C199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472" y="1484784"/>
            <a:ext cx="8383056" cy="47908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/>
              <a:t>Conclusion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1800" dirty="0"/>
              <a:t>Proposed a learning-based approach for path planning in Aerial 3D Scanning.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1800" dirty="0"/>
              <a:t>Achieve a good performance for both </a:t>
            </a:r>
            <a:r>
              <a:rPr lang="en-US" sz="1800" dirty="0" err="1"/>
              <a:t>reconstructability</a:t>
            </a:r>
            <a:r>
              <a:rPr lang="en-US" sz="1800" dirty="0"/>
              <a:t> prediction and 3D reconstruction.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Future Works: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1800" dirty="0"/>
              <a:t>Compare with more path planning methods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1800" dirty="0"/>
              <a:t>Evaluate on the real-world scenes.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4DD3DD-62CD-446C-8923-E1AD05CA59EA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7780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45000"/>
                  <a:lumOff val="55000"/>
                </a:schemeClr>
              </a:gs>
              <a:gs pos="78000">
                <a:schemeClr val="accent1">
                  <a:lumMod val="45000"/>
                  <a:lumOff val="55000"/>
                </a:schemeClr>
              </a:gs>
              <a:gs pos="69000">
                <a:srgbClr val="F3FAFA">
                  <a:lumMod val="95000"/>
                  <a:alpha val="60000"/>
                </a:srgb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ko-KR" sz="3200" dirty="0"/>
              <a:t>Conclusion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09CD-556A-458C-88FA-165FBA57E980}" type="slidenum">
              <a:rPr lang="es-ES" altLang="en-US" smtClean="0"/>
              <a:pPr/>
              <a:t>23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94690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sz="3200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AutoNum type="arabicPeriod"/>
            </a:pPr>
            <a:r>
              <a:rPr lang="en-US" sz="1400" dirty="0">
                <a:hlinkClick r:id="rId3"/>
              </a:rPr>
              <a:t>https://colmap.github.io/</a:t>
            </a:r>
            <a:endParaRPr lang="en-US" sz="1400" dirty="0"/>
          </a:p>
          <a:p>
            <a:pPr>
              <a:buAutoNum type="arabicPeriod"/>
            </a:pPr>
            <a:r>
              <a:rPr lang="en-US" sz="1400" dirty="0"/>
              <a:t>Yao, Yao, et al. "</a:t>
            </a:r>
            <a:r>
              <a:rPr lang="en-US" sz="1400" dirty="0" err="1"/>
              <a:t>Mvsnet</a:t>
            </a:r>
            <a:r>
              <a:rPr lang="en-US" sz="1400" dirty="0"/>
              <a:t>: Depth inference for unstructured multi-view stereo." Proceedings of the European Conference on Computer Vision (ECCV). 2018.</a:t>
            </a:r>
          </a:p>
          <a:p>
            <a:pPr>
              <a:buAutoNum type="arabicPeriod"/>
            </a:pPr>
            <a:r>
              <a:rPr lang="en-US" sz="1400" dirty="0"/>
              <a:t>Roberts, Mike, et al. "Submodular trajectory optimization for aerial 3d scanning." Proceedings of the IEEE International Conference on Computer Vision. 2017.</a:t>
            </a:r>
          </a:p>
          <a:p>
            <a:pPr>
              <a:buAutoNum type="arabicPeriod"/>
            </a:pPr>
            <a:r>
              <a:rPr lang="en-US" sz="1400" dirty="0"/>
              <a:t>Smith, Neil, et al. "Aerial path planning for urban scene reconstruction: a continuous optimization method and benchmark." (2018).</a:t>
            </a:r>
          </a:p>
          <a:p>
            <a:pPr>
              <a:buAutoNum type="arabicPeriod"/>
            </a:pPr>
            <a:r>
              <a:rPr lang="en-US" sz="1400" dirty="0" err="1"/>
              <a:t>Hepp</a:t>
            </a:r>
            <a:r>
              <a:rPr lang="en-US" sz="1400" dirty="0"/>
              <a:t>, Benjamin, Matthias </a:t>
            </a:r>
            <a:r>
              <a:rPr lang="en-US" sz="1400" dirty="0" err="1"/>
              <a:t>Nießner</a:t>
            </a:r>
            <a:r>
              <a:rPr lang="en-US" sz="1400" dirty="0"/>
              <a:t>, and </a:t>
            </a:r>
            <a:r>
              <a:rPr lang="en-US" sz="1400" dirty="0" err="1"/>
              <a:t>Otmar</a:t>
            </a:r>
            <a:r>
              <a:rPr lang="en-US" sz="1400" dirty="0"/>
              <a:t> </a:t>
            </a:r>
            <a:r>
              <a:rPr lang="en-US" sz="1400" dirty="0" err="1"/>
              <a:t>Hilliges</a:t>
            </a:r>
            <a:r>
              <a:rPr lang="en-US" sz="1400" dirty="0"/>
              <a:t>. "Plan3d: Viewpoint and trajectory optimization for aerial multi-view stereo reconstruction." ACM Transactions on Graphics (TOG) 38.1 (2018): 1-17.</a:t>
            </a:r>
          </a:p>
          <a:p>
            <a:pPr>
              <a:buAutoNum type="arabicPeriod"/>
            </a:pPr>
            <a:r>
              <a:rPr lang="en-US" sz="1400" dirty="0" err="1"/>
              <a:t>Hepp</a:t>
            </a:r>
            <a:r>
              <a:rPr lang="en-US" sz="1400" dirty="0"/>
              <a:t>, Benjamin, et al. "Learn-to-score: Efficient 3d scene exploration by predicting view utility." Proceedings of the European Conference on Computer Vision (ECCV). 2018.</a:t>
            </a:r>
          </a:p>
          <a:p>
            <a:pPr>
              <a:buAutoNum type="arabicPeriod"/>
            </a:pPr>
            <a:r>
              <a:rPr lang="en-US" sz="1400" dirty="0" err="1"/>
              <a:t>Ronneberger</a:t>
            </a:r>
            <a:r>
              <a:rPr lang="en-US" sz="1400" dirty="0"/>
              <a:t>, Olaf, Philipp Fischer, and Thomas </a:t>
            </a:r>
            <a:r>
              <a:rPr lang="en-US" sz="1400" dirty="0" err="1"/>
              <a:t>Brox</a:t>
            </a:r>
            <a:r>
              <a:rPr lang="en-US" sz="1400" dirty="0"/>
              <a:t>. "U-net: Convolutional networks for biomedical image segmentation." International Conference on Medical image computing and computer-assisted intervention. Springer, Cham, 2015.</a:t>
            </a:r>
          </a:p>
          <a:p>
            <a:pPr>
              <a:buAutoNum type="arabicPeriod"/>
            </a:pPr>
            <a:r>
              <a:rPr lang="en-US" sz="1400" dirty="0"/>
              <a:t>Tosi, Fabio, et al. "Beyond local reasoning for stereo confidence estimation with deep learning." Proceedings of the European Conference on Computer Vision (ECCV). 2018.</a:t>
            </a:r>
          </a:p>
          <a:p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92EE-A24C-4AB4-94AB-158A0027B7B8}" type="slidenum">
              <a:rPr lang="es-ES" altLang="en-US" smtClean="0"/>
              <a:pPr/>
              <a:t>24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97115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200" dirty="0"/>
              <a:t>Introduction :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en-US" sz="2000" dirty="0"/>
              <a:t>Overview of 3D Aerial Scanning: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02" y="1988185"/>
            <a:ext cx="2041205" cy="24018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57" y="1970925"/>
            <a:ext cx="3579476" cy="1694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46" y="3979227"/>
            <a:ext cx="2196308" cy="23881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27584" y="4390003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View selection </a:t>
            </a:r>
          </a:p>
          <a:p>
            <a:pPr algn="ctr"/>
            <a:r>
              <a:rPr lang="en-US" dirty="0"/>
              <a:t>&amp; Path planning</a:t>
            </a:r>
          </a:p>
        </p:txBody>
      </p:sp>
      <p:sp>
        <p:nvSpPr>
          <p:cNvPr id="8" name="Right Arrow 7"/>
          <p:cNvSpPr/>
          <p:nvPr/>
        </p:nvSpPr>
        <p:spPr>
          <a:xfrm>
            <a:off x="2963906" y="2486332"/>
            <a:ext cx="1440000" cy="47039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84620" y="1607346"/>
            <a:ext cx="26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Captured 2D images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95054" y="2885804"/>
            <a:ext cx="1347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Images Captured</a:t>
            </a:r>
          </a:p>
          <a:p>
            <a:pPr algn="ctr"/>
            <a:r>
              <a:rPr lang="en-US" dirty="0"/>
              <a:t>By drones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63627" y="4369932"/>
            <a:ext cx="1763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Reconstruction Pipeline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4255" y="6368023"/>
            <a:ext cx="345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Reconstructed 3D model</a:t>
            </a:r>
          </a:p>
        </p:txBody>
      </p:sp>
      <p:sp>
        <p:nvSpPr>
          <p:cNvPr id="16" name="Right Arrow 7">
            <a:extLst>
              <a:ext uri="{FF2B5EF4-FFF2-40B4-BE49-F238E27FC236}">
                <a16:creationId xmlns:a16="http://schemas.microsoft.com/office/drawing/2014/main" id="{51116594-1A90-425E-BF32-9AA2E8E44952}"/>
              </a:ext>
            </a:extLst>
          </p:cNvPr>
          <p:cNvSpPr/>
          <p:nvPr/>
        </p:nvSpPr>
        <p:spPr>
          <a:xfrm rot="10800000">
            <a:off x="6454368" y="4988225"/>
            <a:ext cx="2196308" cy="47039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D193E0FA-B6DA-4AE9-9B2A-FF816FA9C662}"/>
              </a:ext>
            </a:extLst>
          </p:cNvPr>
          <p:cNvSpPr/>
          <p:nvPr/>
        </p:nvSpPr>
        <p:spPr>
          <a:xfrm>
            <a:off x="8005433" y="2598674"/>
            <a:ext cx="644058" cy="253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13425E66-043D-4038-94D7-751B59D6E333}"/>
              </a:ext>
            </a:extLst>
          </p:cNvPr>
          <p:cNvSpPr/>
          <p:nvPr/>
        </p:nvSpPr>
        <p:spPr>
          <a:xfrm rot="5400000">
            <a:off x="7370971" y="3878674"/>
            <a:ext cx="2303181" cy="253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9982757-D513-4CBA-8407-EEC865CEA0D5}"/>
              </a:ext>
            </a:extLst>
          </p:cNvPr>
          <p:cNvSpPr/>
          <p:nvPr/>
        </p:nvSpPr>
        <p:spPr>
          <a:xfrm>
            <a:off x="780853" y="1700808"/>
            <a:ext cx="2243039" cy="345638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0309C6FA-C970-44FA-B853-172ED6531378}"/>
              </a:ext>
            </a:extLst>
          </p:cNvPr>
          <p:cNvSpPr/>
          <p:nvPr/>
        </p:nvSpPr>
        <p:spPr>
          <a:xfrm>
            <a:off x="3736150" y="3809134"/>
            <a:ext cx="2826292" cy="2928221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92EE-A24C-4AB4-94AB-158A0027B7B8}" type="slidenum">
              <a:rPr lang="es-ES" altLang="en-US" smtClean="0"/>
              <a:pPr/>
              <a:t>3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6966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7840"/>
            <a:ext cx="8229600" cy="4525963"/>
          </a:xfrm>
        </p:spPr>
        <p:txBody>
          <a:bodyPr/>
          <a:lstStyle/>
          <a:p>
            <a:r>
              <a:rPr lang="en-US" altLang="en-US" sz="2000" dirty="0"/>
              <a:t>Our study is focused on :</a:t>
            </a:r>
          </a:p>
          <a:p>
            <a:pPr lvl="1"/>
            <a:r>
              <a:rPr lang="en-US" altLang="en-US" sz="1800" dirty="0">
                <a:solidFill>
                  <a:schemeClr val="accent2"/>
                </a:solidFill>
              </a:rPr>
              <a:t>View selection and path planning: </a:t>
            </a:r>
            <a:r>
              <a:rPr lang="en-US" altLang="en-US" sz="1800" dirty="0"/>
              <a:t>Choose View points and design an </a:t>
            </a:r>
            <a:r>
              <a:rPr lang="en-US" altLang="en-US" sz="1800" u="sng" dirty="0"/>
              <a:t>Optimal trajectory</a:t>
            </a:r>
            <a:r>
              <a:rPr lang="en-US" altLang="en-US" sz="1800" dirty="0"/>
              <a:t> for drones to capture the images that can produce a high-quality 3D model</a:t>
            </a:r>
          </a:p>
          <a:p>
            <a:pPr lvl="1"/>
            <a:r>
              <a:rPr lang="en-US" altLang="en-US" sz="1800" u="sng" dirty="0"/>
              <a:t>Optimal trajectory</a:t>
            </a:r>
            <a:r>
              <a:rPr lang="en-US" altLang="en-US" sz="1800" dirty="0"/>
              <a:t>: Minimum travel budget.</a:t>
            </a:r>
          </a:p>
          <a:p>
            <a:pPr marL="0" indent="0">
              <a:buNone/>
            </a:pP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2" y="3258090"/>
            <a:ext cx="2304256" cy="2711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12" y="3758866"/>
            <a:ext cx="4098350" cy="1940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793" y="5905865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Optimal trajectory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24288" y="5834184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2D images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4B7A0D-1197-4C2C-AE81-C94254F30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200" dirty="0"/>
              <a:t>Introduction : </a:t>
            </a:r>
            <a:r>
              <a:rPr lang="en-US" sz="2400" dirty="0"/>
              <a:t>View Selection &amp; Path Planning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ED9028-CED0-42D2-AFF8-0C4C61296358}"/>
              </a:ext>
            </a:extLst>
          </p:cNvPr>
          <p:cNvSpPr txBox="1"/>
          <p:nvPr/>
        </p:nvSpPr>
        <p:spPr>
          <a:xfrm>
            <a:off x="3071669" y="4691348"/>
            <a:ext cx="13475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Images Captured</a:t>
            </a:r>
          </a:p>
          <a:p>
            <a:pPr algn="ctr"/>
            <a:r>
              <a:rPr lang="en-US" sz="1600" dirty="0"/>
              <a:t>By drones</a:t>
            </a:r>
          </a:p>
        </p:txBody>
      </p:sp>
      <p:sp>
        <p:nvSpPr>
          <p:cNvPr id="10" name="Right Arrow 7">
            <a:extLst>
              <a:ext uri="{FF2B5EF4-FFF2-40B4-BE49-F238E27FC236}">
                <a16:creationId xmlns:a16="http://schemas.microsoft.com/office/drawing/2014/main" id="{575367F2-D3FF-45E2-B4A7-CD800D443E8D}"/>
              </a:ext>
            </a:extLst>
          </p:cNvPr>
          <p:cNvSpPr/>
          <p:nvPr/>
        </p:nvSpPr>
        <p:spPr>
          <a:xfrm>
            <a:off x="2963905" y="4311049"/>
            <a:ext cx="1567483" cy="47039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92EE-A24C-4AB4-94AB-158A0027B7B8}" type="slidenum">
              <a:rPr lang="es-ES" altLang="en-US" smtClean="0"/>
              <a:pPr/>
              <a:t>4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80880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3877266"/>
          </a:xfrm>
        </p:spPr>
        <p:txBody>
          <a:bodyPr/>
          <a:lstStyle/>
          <a:p>
            <a:r>
              <a:rPr lang="en-US" altLang="en-US" sz="2000" dirty="0"/>
              <a:t>3D Reconstruction: take a set of images as input </a:t>
            </a:r>
            <a:r>
              <a:rPr lang="en-US" altLang="en-US" sz="2000" dirty="0">
                <a:sym typeface="Wingdings" panose="05000000000000000000" pitchFamily="2" charset="2"/>
              </a:rPr>
              <a:t>and produce a 3D model of scene</a:t>
            </a:r>
            <a:endParaRPr lang="en-US" altLang="en-US" sz="2000" dirty="0"/>
          </a:p>
          <a:p>
            <a:r>
              <a:rPr lang="en-US" altLang="en-US" sz="2000" dirty="0"/>
              <a:t>Reconstruction Pipeline: COLMAP [1], DL-based [2]</a:t>
            </a:r>
          </a:p>
          <a:p>
            <a:endParaRPr lang="en-US" altLang="en-US" sz="2000" dirty="0"/>
          </a:p>
          <a:p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43" y="3300304"/>
            <a:ext cx="2310901" cy="25127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00" y="3820169"/>
            <a:ext cx="4139952" cy="19602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5152" y="5795972"/>
            <a:ext cx="2860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Captured 2D images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8144" y="5795972"/>
            <a:ext cx="305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Reconstructed 3D model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4EE2B5B-AD13-4D0E-A522-4A06D72F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200" dirty="0"/>
              <a:t>Introduction : 3D Reconstruction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963528-8E3F-42BB-9369-007558BE2012}"/>
              </a:ext>
            </a:extLst>
          </p:cNvPr>
          <p:cNvSpPr txBox="1"/>
          <p:nvPr/>
        </p:nvSpPr>
        <p:spPr>
          <a:xfrm>
            <a:off x="4577680" y="4990388"/>
            <a:ext cx="1763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Reconstruction Pipeline</a:t>
            </a:r>
          </a:p>
        </p:txBody>
      </p:sp>
      <p:sp>
        <p:nvSpPr>
          <p:cNvPr id="13" name="Right Arrow 7">
            <a:extLst>
              <a:ext uri="{FF2B5EF4-FFF2-40B4-BE49-F238E27FC236}">
                <a16:creationId xmlns:a16="http://schemas.microsoft.com/office/drawing/2014/main" id="{BEBADB9E-756E-4CAC-A73E-136730C96C9F}"/>
              </a:ext>
            </a:extLst>
          </p:cNvPr>
          <p:cNvSpPr/>
          <p:nvPr/>
        </p:nvSpPr>
        <p:spPr>
          <a:xfrm>
            <a:off x="4675856" y="4481461"/>
            <a:ext cx="1567483" cy="47039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92EE-A24C-4AB4-94AB-158A0027B7B8}" type="slidenum">
              <a:rPr lang="es-ES" altLang="en-US" smtClean="0"/>
              <a:pPr/>
              <a:t>5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42640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7840"/>
            <a:ext cx="8229600" cy="3364631"/>
          </a:xfrm>
        </p:spPr>
        <p:txBody>
          <a:bodyPr/>
          <a:lstStyle/>
          <a:p>
            <a:r>
              <a:rPr lang="en-US" sz="2000" b="1" dirty="0"/>
              <a:t>Explore-then-Exploit:</a:t>
            </a:r>
          </a:p>
          <a:p>
            <a:pPr lvl="1"/>
            <a:r>
              <a:rPr lang="en-US" altLang="en-US" sz="1800" dirty="0"/>
              <a:t>Explore: Generate a coarse estimate of scene geometry and scene’s free space</a:t>
            </a:r>
          </a:p>
          <a:p>
            <a:pPr lvl="2"/>
            <a:r>
              <a:rPr lang="en-US" altLang="en-US" sz="1400" dirty="0"/>
              <a:t>Fly drone along a default trajectory</a:t>
            </a:r>
          </a:p>
          <a:p>
            <a:pPr lvl="2"/>
            <a:r>
              <a:rPr lang="en-US" altLang="en-US" sz="1400" dirty="0"/>
              <a:t>Put acquired images to 3D reconstruction pipeline </a:t>
            </a:r>
          </a:p>
          <a:p>
            <a:pPr lvl="1"/>
            <a:r>
              <a:rPr lang="en-US" altLang="en-US" sz="1800" dirty="0"/>
              <a:t>Exploit: Use the acquired information above as input</a:t>
            </a:r>
          </a:p>
          <a:p>
            <a:pPr lvl="2"/>
            <a:r>
              <a:rPr lang="en-US" altLang="en-US" sz="1400" dirty="0"/>
              <a:t>Design a utility function based on heuristic  </a:t>
            </a:r>
          </a:p>
          <a:p>
            <a:pPr lvl="2"/>
            <a:r>
              <a:rPr lang="en-US" altLang="en-US" sz="1400" dirty="0"/>
              <a:t>Generate trajectory by maximizing the utility function, respecting limited travel budget.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005064"/>
            <a:ext cx="5580620" cy="1989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6079638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Initial trajectory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4995" y="6079638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Coarse 3D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8184" y="6079638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Optimal trajectory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347864" y="6233526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552023" y="6244826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11860" y="6187640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explore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16116" y="6187639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exploit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0030196-E2E7-4588-B51D-1FC847505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200" dirty="0"/>
              <a:t>Related Works : Common Approach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CF081C5-4EB6-4184-B1EA-B8FE5E9B4AC6}"/>
              </a:ext>
            </a:extLst>
          </p:cNvPr>
          <p:cNvSpPr/>
          <p:nvPr/>
        </p:nvSpPr>
        <p:spPr>
          <a:xfrm>
            <a:off x="1763688" y="3855169"/>
            <a:ext cx="3852428" cy="2640247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73694D3-673A-4A0A-9626-62548080F1AD}"/>
              </a:ext>
            </a:extLst>
          </p:cNvPr>
          <p:cNvSpPr/>
          <p:nvPr/>
        </p:nvSpPr>
        <p:spPr>
          <a:xfrm>
            <a:off x="5652120" y="3855169"/>
            <a:ext cx="2088232" cy="2640247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92EE-A24C-4AB4-94AB-158A0027B7B8}" type="slidenum">
              <a:rPr lang="es-ES" altLang="en-US" smtClean="0"/>
              <a:pPr/>
              <a:t>6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8456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59BF59E-9FA7-4000-9CB8-ACF8ED902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200" dirty="0"/>
              <a:t>Related Works : Studies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56792"/>
            <a:ext cx="8856984" cy="324288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92EE-A24C-4AB4-94AB-158A0027B7B8}" type="slidenum">
              <a:rPr lang="es-ES" altLang="en-US" smtClean="0"/>
              <a:pPr/>
              <a:t>7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08182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en-US" sz="2000" dirty="0"/>
              <a:t>Existing approaches: Define heuristic score</a:t>
            </a:r>
            <a:r>
              <a:rPr lang="en-US" altLang="ko-KR" sz="2000" dirty="0"/>
              <a:t>s</a:t>
            </a:r>
            <a:r>
              <a:rPr lang="en-US" sz="2000" dirty="0"/>
              <a:t> between each view point and surface point</a:t>
            </a:r>
          </a:p>
          <a:p>
            <a:r>
              <a:rPr lang="en-US" sz="2000" dirty="0"/>
              <a:t>However, this approach may not be applicable in cases the surface is </a:t>
            </a:r>
            <a:r>
              <a:rPr lang="en-US" sz="2000" dirty="0" err="1"/>
              <a:t>textureless</a:t>
            </a:r>
            <a:r>
              <a:rPr lang="en-US" sz="2000" dirty="0"/>
              <a:t> </a:t>
            </a:r>
            <a:r>
              <a:rPr lang="en-US" altLang="ko-KR" sz="2000" dirty="0"/>
              <a:t>or has occlusions</a:t>
            </a:r>
            <a:endParaRPr lang="en-US" sz="2000" dirty="0"/>
          </a:p>
          <a:p>
            <a:r>
              <a:rPr lang="en-US" sz="2000" dirty="0"/>
              <a:t>Therefore, instead of </a:t>
            </a:r>
            <a:r>
              <a:rPr lang="en-US" altLang="ko-KR" sz="2000" dirty="0"/>
              <a:t>pre</a:t>
            </a:r>
            <a:r>
              <a:rPr lang="en-US" sz="2000" dirty="0"/>
              <a:t>defining the rules, we switch over to learning based approaches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CF7D9-B6B9-421D-8605-1D8F77371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200" dirty="0"/>
              <a:t>Our Approach : Overview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BDFF328-3B9C-49E6-BEDC-1CA610365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684" y="4106772"/>
            <a:ext cx="1711169" cy="2307423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AEFE50C-9C7F-4CE1-ABB9-9760B87B9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4092001"/>
            <a:ext cx="3829025" cy="23369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434045-783E-4B0E-B246-4EA730D12461}"/>
              </a:ext>
            </a:extLst>
          </p:cNvPr>
          <p:cNvSpPr txBox="1"/>
          <p:nvPr/>
        </p:nvSpPr>
        <p:spPr>
          <a:xfrm>
            <a:off x="1413684" y="6428965"/>
            <a:ext cx="1711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err="1"/>
              <a:t>Textureless</a:t>
            </a:r>
            <a:endParaRPr lang="ko-KR" alt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4E9A2A-6556-4F33-B033-1AEDFCB3FD99}"/>
              </a:ext>
            </a:extLst>
          </p:cNvPr>
          <p:cNvSpPr txBox="1"/>
          <p:nvPr/>
        </p:nvSpPr>
        <p:spPr>
          <a:xfrm>
            <a:off x="5228326" y="6428965"/>
            <a:ext cx="1711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/>
              <a:t>Occlusion</a:t>
            </a:r>
            <a:endParaRPr lang="ko-KR" altLang="en-US" sz="1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92EE-A24C-4AB4-94AB-158A0027B7B8}" type="slidenum">
              <a:rPr lang="es-ES" altLang="en-US" smtClean="0"/>
              <a:pPr/>
              <a:t>8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1412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en-US" sz="2000" dirty="0"/>
              <a:t>Our Method: </a:t>
            </a:r>
            <a:r>
              <a:rPr lang="en-US" sz="2000" u="sng" dirty="0"/>
              <a:t>Predict “</a:t>
            </a:r>
            <a:r>
              <a:rPr lang="en-US" sz="2000" u="sng" dirty="0" err="1"/>
              <a:t>Reconstructability</a:t>
            </a:r>
            <a:r>
              <a:rPr lang="en-US" sz="2000" u="sng" dirty="0"/>
              <a:t>” score for each view by using a DL network</a:t>
            </a:r>
          </a:p>
          <a:p>
            <a:r>
              <a:rPr lang="en-US" sz="2000" dirty="0" err="1"/>
              <a:t>Reconstructability</a:t>
            </a:r>
            <a:r>
              <a:rPr lang="en-US" sz="2000" dirty="0"/>
              <a:t>: Serve as a proxy for the accuracy of surface estimate produced by each view </a:t>
            </a:r>
          </a:p>
          <a:p>
            <a:pPr lvl="1"/>
            <a:r>
              <a:rPr lang="en-US" sz="1800" dirty="0"/>
              <a:t>Similar to definition in [5] </a:t>
            </a:r>
          </a:p>
          <a:p>
            <a:pPr lvl="1"/>
            <a:r>
              <a:rPr lang="en-US" sz="1800" dirty="0"/>
              <a:t>process subset of pixels instead of whole image for Multi-View Stereo (MVS) </a:t>
            </a: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 Accelerating MVS</a:t>
            </a:r>
            <a:endParaRPr lang="en-US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CF7D9-B6B9-421D-8605-1D8F77371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l"/>
            <a:r>
              <a:rPr lang="en-US" sz="3200" dirty="0"/>
              <a:t>Our Approach : 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77072"/>
            <a:ext cx="7128792" cy="266149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E92EE-A24C-4AB4-94AB-158A0027B7B8}" type="slidenum">
              <a:rPr lang="es-ES" altLang="en-US" smtClean="0"/>
              <a:pPr/>
              <a:t>9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37682531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12732</TotalTime>
  <Words>1421</Words>
  <Application>Microsoft Office PowerPoint</Application>
  <PresentationFormat>화면 슬라이드 쇼(4:3)</PresentationFormat>
  <Paragraphs>323</Paragraphs>
  <Slides>24</Slides>
  <Notes>24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0" baseType="lpstr">
      <vt:lpstr>맑은 고딕</vt:lpstr>
      <vt:lpstr>Arial</vt:lpstr>
      <vt:lpstr>Calibri</vt:lpstr>
      <vt:lpstr>Cambria Math</vt:lpstr>
      <vt:lpstr>Wingdings</vt:lpstr>
      <vt:lpstr>Diseño predeterminado</vt:lpstr>
      <vt:lpstr>Learning-based path planning for Aerial Multi-View Stereo Reconstruction</vt:lpstr>
      <vt:lpstr>Contents</vt:lpstr>
      <vt:lpstr>Introduction : Overview</vt:lpstr>
      <vt:lpstr>Introduction : View Selection &amp; Path Planning</vt:lpstr>
      <vt:lpstr>Introduction : 3D Reconstruction</vt:lpstr>
      <vt:lpstr>Related Works : Common Approach</vt:lpstr>
      <vt:lpstr>Related Works : Studies</vt:lpstr>
      <vt:lpstr>Our Approach : Overview</vt:lpstr>
      <vt:lpstr>Our Approach : Overview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Our Approach : Path planning</vt:lpstr>
      <vt:lpstr>Our Approach : Path planning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References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KAIST</cp:lastModifiedBy>
  <cp:revision>3780</cp:revision>
  <dcterms:created xsi:type="dcterms:W3CDTF">2010-05-23T14:28:12Z</dcterms:created>
  <dcterms:modified xsi:type="dcterms:W3CDTF">2020-12-10T05:50:46Z</dcterms:modified>
</cp:coreProperties>
</file>