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272" r:id="rId3"/>
    <p:sldId id="292" r:id="rId4"/>
    <p:sldId id="273" r:id="rId5"/>
    <p:sldId id="274" r:id="rId6"/>
    <p:sldId id="275" r:id="rId7"/>
    <p:sldId id="277" r:id="rId8"/>
    <p:sldId id="278" r:id="rId9"/>
    <p:sldId id="293" r:id="rId10"/>
    <p:sldId id="289" r:id="rId11"/>
    <p:sldId id="295" r:id="rId12"/>
    <p:sldId id="296" r:id="rId13"/>
    <p:sldId id="266" r:id="rId14"/>
    <p:sldId id="267" r:id="rId15"/>
    <p:sldId id="269" r:id="rId16"/>
    <p:sldId id="279" r:id="rId17"/>
    <p:sldId id="280" r:id="rId18"/>
    <p:sldId id="282" r:id="rId19"/>
    <p:sldId id="270" r:id="rId20"/>
    <p:sldId id="285" r:id="rId21"/>
    <p:sldId id="286" r:id="rId22"/>
    <p:sldId id="287" r:id="rId23"/>
    <p:sldId id="288" r:id="rId24"/>
    <p:sldId id="283" r:id="rId2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기본 구역" id="{BE65432D-82F1-4F26-8F48-82DADA89E43A}">
          <p14:sldIdLst>
            <p14:sldId id="260"/>
            <p14:sldId id="272"/>
          </p14:sldIdLst>
        </p14:section>
        <p14:section name="Introduction" id="{627D8CBA-DD65-425B-8039-BD920A541653}">
          <p14:sldIdLst>
            <p14:sldId id="292"/>
            <p14:sldId id="273"/>
            <p14:sldId id="274"/>
          </p14:sldIdLst>
        </p14:section>
        <p14:section name="Related Works" id="{D9D5260C-C0B7-4EB8-9413-1DBB55F76233}">
          <p14:sldIdLst>
            <p14:sldId id="275"/>
            <p14:sldId id="277"/>
          </p14:sldIdLst>
        </p14:section>
        <p14:section name="Our Approach" id="{84FD3D78-9951-4455-AFAC-F34039D1F81C}">
          <p14:sldIdLst>
            <p14:sldId id="278"/>
            <p14:sldId id="293"/>
            <p14:sldId id="289"/>
            <p14:sldId id="295"/>
            <p14:sldId id="296"/>
            <p14:sldId id="266"/>
            <p14:sldId id="267"/>
            <p14:sldId id="269"/>
            <p14:sldId id="279"/>
            <p14:sldId id="280"/>
            <p14:sldId id="282"/>
          </p14:sldIdLst>
        </p14:section>
        <p14:section name="Current Progress" id="{5E1F6E92-E646-4D2F-A691-4E8D15C5A47F}">
          <p14:sldIdLst>
            <p14:sldId id="270"/>
            <p14:sldId id="285"/>
          </p14:sldIdLst>
        </p14:section>
        <p14:section name="Future Works" id="{D9B72461-FD9E-4542-B4B9-FB0ACC6B9D38}">
          <p14:sldIdLst>
            <p14:sldId id="286"/>
            <p14:sldId id="287"/>
            <p14:sldId id="288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660066"/>
    <a:srgbClr val="003366"/>
    <a:srgbClr val="CC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E69166-3E16-4A38-8D7E-DB142F415FA3}" v="1943" dt="2020-01-03T05:35:59.067"/>
    <p1510:client id="{8445A511-C695-4269-B573-E16DC92FDCD3}" v="2885" dt="2019-12-12T16:31:22.101"/>
    <p1510:client id="{9502486D-1CF6-4C39-8485-69E8765B13B0}" v="254" dt="2020-01-02T16:55:29.330"/>
    <p1510:client id="{BF83B51B-A1A2-4895-B687-60BC213A3936}" v="1183" dt="2019-12-11T15:23:14.059"/>
    <p1510:client id="{F483E196-033D-4420-AEF4-2CC2B600F3C2}" v="2048" dt="2020-01-21T03:39:57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532" autoAdjust="0"/>
  </p:normalViewPr>
  <p:slideViewPr>
    <p:cSldViewPr>
      <p:cViewPr varScale="1">
        <p:scale>
          <a:sx n="61" d="100"/>
          <a:sy n="61" d="100"/>
        </p:scale>
        <p:origin x="203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B0997-9D8B-43EA-80C6-9A64164BD47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7332D-EC9D-4954-B119-B6DEBD46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6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90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43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19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4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97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12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29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07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70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1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99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48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76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18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47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81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30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54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0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96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28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6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46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1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241E52-CA00-4D76-9741-D90A6CD933DC}" type="datetime1">
              <a:rPr lang="en-US" altLang="en-US" smtClean="0"/>
              <a:pPr/>
              <a:t>11/17/2020</a:t>
            </a:fld>
            <a:endParaRPr lang="es-E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A0724-05A3-4D08-9381-EED8C29A603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3727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BAA1-5B61-41B1-AB38-36B9AD2520F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627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45CF9-B334-457D-A2ED-D48F1C0063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050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6FCC84-9034-4DC6-BDCA-9F45E735BB53}" type="datetime1">
              <a:rPr lang="en-US" altLang="en-US" smtClean="0"/>
              <a:pPr/>
              <a:t>11/17/2020</a:t>
            </a:fld>
            <a:endParaRPr lang="es-E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E92EE-A24C-4AB4-94AB-158A0027B7B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7357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D91F1E-8AA2-4B1B-B6BE-962E61AB50F7}" type="datetime1">
              <a:rPr lang="en-US" altLang="en-US" smtClean="0"/>
              <a:pPr/>
              <a:t>11/17/2020</a:t>
            </a:fld>
            <a:endParaRPr lang="es-E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009CD-556A-458C-88FA-165FBA57E98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3905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199EFB-F753-4B4A-9F17-A1C716967D57}" type="datetime1">
              <a:rPr lang="en-US" altLang="en-US" smtClean="0"/>
              <a:pPr/>
              <a:t>11/17/2020</a:t>
            </a:fld>
            <a:endParaRPr lang="es-E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5C949-E909-45D9-BCFE-EBF0E643153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3948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849B16-1F8C-40C3-846D-A0671316555E}" type="datetime1">
              <a:rPr lang="en-US" altLang="en-US" smtClean="0"/>
              <a:pPr/>
              <a:t>11/17/2020</a:t>
            </a:fld>
            <a:endParaRPr lang="es-E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DCD2A-D832-4D71-B14E-70484CFD8A7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6029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1194ED-3E8D-41BB-949A-DD81DA521A8A}" type="datetime1">
              <a:rPr lang="en-US" altLang="en-US" smtClean="0"/>
              <a:pPr/>
              <a:t>11/17/2020</a:t>
            </a:fld>
            <a:endParaRPr lang="es-E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7AA5C-6BB6-44E7-9557-542E663841B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4575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8DC20-6964-4E1F-BA25-81D3D70E2FB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0767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2D557-B70F-4ADE-B92D-5C40455B5C1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1614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070B6-180D-4FDC-A650-3D8F8200416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691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Haga clic para modificar el estilo de texto del patrón</a:t>
            </a:r>
          </a:p>
          <a:p>
            <a:pPr lvl="1"/>
            <a:r>
              <a:rPr lang="es-ES" altLang="en-US" dirty="0"/>
              <a:t>Segundo nivel</a:t>
            </a:r>
          </a:p>
          <a:p>
            <a:pPr lvl="2"/>
            <a:r>
              <a:rPr lang="es-ES" altLang="en-US" dirty="0"/>
              <a:t>Tercer nivel</a:t>
            </a:r>
          </a:p>
          <a:p>
            <a:pPr lvl="3"/>
            <a:r>
              <a:rPr lang="es-ES" altLang="en-US" dirty="0"/>
              <a:t>Cuarto nivel</a:t>
            </a:r>
          </a:p>
          <a:p>
            <a:pPr lvl="4"/>
            <a:r>
              <a:rPr lang="es-ES" altLang="en-US" dirty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CD96E35-C7B2-4EDE-B5F4-1229257A8889}" type="datetime1">
              <a:rPr lang="en-US" altLang="en-US" smtClean="0"/>
              <a:pPr/>
              <a:t>11/17/2020</a:t>
            </a:fld>
            <a:endParaRPr lang="es-E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D30BDD-F215-4817-8698-4D744F75A9A2}" type="slidenum">
              <a:rPr lang="es-ES" altLang="en-US" smtClean="0"/>
              <a:pPr/>
              <a:t>‹#›</a:t>
            </a:fld>
            <a:endParaRPr lang="es-E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19.jpe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5.jpeg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14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map.github.io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328" y="1122362"/>
            <a:ext cx="7766720" cy="2810694"/>
          </a:xfrm>
        </p:spPr>
        <p:txBody>
          <a:bodyPr anchor="ctr"/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4000" dirty="0"/>
              <a:t>Learning-based path planning for Aerial Multi-View Stereo Reconstruction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328" y="4221088"/>
            <a:ext cx="3573016" cy="1152128"/>
          </a:xfrm>
        </p:spPr>
        <p:txBody>
          <a:bodyPr/>
          <a:lstStyle/>
          <a:p>
            <a:pPr algn="l"/>
            <a:r>
              <a:rPr lang="en-US" sz="1800" b="1" dirty="0"/>
              <a:t>Team 3</a:t>
            </a:r>
            <a:r>
              <a:rPr lang="en-US" sz="1800" dirty="0"/>
              <a:t>: </a:t>
            </a:r>
          </a:p>
          <a:p>
            <a:pPr algn="l"/>
            <a:r>
              <a:rPr lang="en-US" sz="1800" dirty="0"/>
              <a:t>20204513 Hochang Lee</a:t>
            </a:r>
          </a:p>
          <a:p>
            <a:pPr algn="l"/>
            <a:r>
              <a:rPr lang="en-US" sz="1800" dirty="0"/>
              <a:t>20194195 Truong Giang Khang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545C91F-1967-4AA1-97A3-9060AD211F3B}"/>
              </a:ext>
            </a:extLst>
          </p:cNvPr>
          <p:cNvSpPr txBox="1">
            <a:spLocks/>
          </p:cNvSpPr>
          <p:nvPr/>
        </p:nvSpPr>
        <p:spPr bwMode="auto">
          <a:xfrm>
            <a:off x="666328" y="5877272"/>
            <a:ext cx="3573016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2020.11.16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33350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150028" y="2673148"/>
            <a:ext cx="8660182" cy="406822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50028" y="1184405"/>
            <a:ext cx="4658110" cy="1384850"/>
          </a:xfrm>
          <a:prstGeom prst="rect">
            <a:avLst/>
          </a:prstGeom>
          <a:solidFill>
            <a:schemeClr val="accent3">
              <a:lumMod val="9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408986" y="2792678"/>
            <a:ext cx="1899726" cy="8924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0DAD-2552-4E2D-A5C3-4D651AA9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14" y="773410"/>
            <a:ext cx="8556886" cy="5352754"/>
          </a:xfrm>
        </p:spPr>
        <p:txBody>
          <a:bodyPr/>
          <a:lstStyle/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8" descr="A large stone building&#10;&#10;Description generated with high confidence">
            <a:extLst>
              <a:ext uri="{FF2B5EF4-FFF2-40B4-BE49-F238E27FC236}">
                <a16:creationId xmlns:a16="http://schemas.microsoft.com/office/drawing/2014/main" id="{AEE808A8-21E6-45C4-862B-F57832E8C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55" y="1387761"/>
            <a:ext cx="1182416" cy="961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9A1F8A-E630-4DF7-9233-6941066AFA42}"/>
              </a:ext>
            </a:extLst>
          </p:cNvPr>
          <p:cNvSpPr txBox="1"/>
          <p:nvPr/>
        </p:nvSpPr>
        <p:spPr>
          <a:xfrm>
            <a:off x="107168" y="2320993"/>
            <a:ext cx="16040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Default Trajectory</a:t>
            </a:r>
            <a:endParaRPr lang="en-US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6C33D-6565-477E-9788-71ADBD5B33EC}"/>
              </a:ext>
            </a:extLst>
          </p:cNvPr>
          <p:cNvSpPr txBox="1"/>
          <p:nvPr/>
        </p:nvSpPr>
        <p:spPr>
          <a:xfrm>
            <a:off x="2186655" y="1161220"/>
            <a:ext cx="14466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Coarse 3D model</a:t>
            </a:r>
            <a:endParaRPr lang="en-US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478C692-7DBD-48F0-9973-3510AF97C996}"/>
              </a:ext>
            </a:extLst>
          </p:cNvPr>
          <p:cNvSpPr/>
          <p:nvPr/>
        </p:nvSpPr>
        <p:spPr>
          <a:xfrm>
            <a:off x="1571229" y="1690026"/>
            <a:ext cx="708960" cy="37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87AA3D-121F-41A0-B9CC-FC2EA21AE6E7}"/>
              </a:ext>
            </a:extLst>
          </p:cNvPr>
          <p:cNvSpPr txBox="1"/>
          <p:nvPr/>
        </p:nvSpPr>
        <p:spPr>
          <a:xfrm>
            <a:off x="3348536" y="3470116"/>
            <a:ext cx="12234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Grid view points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" y="1370757"/>
            <a:ext cx="1233877" cy="904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38" y="3156588"/>
            <a:ext cx="1257600" cy="1058145"/>
          </a:xfrm>
          <a:prstGeom prst="rect">
            <a:avLst/>
          </a:prstGeom>
        </p:spPr>
      </p:pic>
      <p:sp>
        <p:nvSpPr>
          <p:cNvPr id="59" name="Rectangle: Rounded Corners 38">
            <a:extLst>
              <a:ext uri="{FF2B5EF4-FFF2-40B4-BE49-F238E27FC236}">
                <a16:creationId xmlns:a16="http://schemas.microsoft.com/office/drawing/2014/main" id="{E93D27D2-C10A-4EAB-A1EC-43187129ED0B}"/>
              </a:ext>
            </a:extLst>
          </p:cNvPr>
          <p:cNvSpPr/>
          <p:nvPr/>
        </p:nvSpPr>
        <p:spPr>
          <a:xfrm>
            <a:off x="6721601" y="4093015"/>
            <a:ext cx="1408263" cy="849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D61A81F-9840-46F2-A8BF-028103C8B78C}"/>
              </a:ext>
            </a:extLst>
          </p:cNvPr>
          <p:cNvSpPr txBox="1"/>
          <p:nvPr/>
        </p:nvSpPr>
        <p:spPr>
          <a:xfrm>
            <a:off x="6893161" y="4372328"/>
            <a:ext cx="11873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Path planning</a:t>
            </a:r>
            <a:endParaRPr lang="en-US" sz="1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D61A81F-9840-46F2-A8BF-028103C8B78C}"/>
              </a:ext>
            </a:extLst>
          </p:cNvPr>
          <p:cNvSpPr txBox="1"/>
          <p:nvPr/>
        </p:nvSpPr>
        <p:spPr>
          <a:xfrm>
            <a:off x="6600190" y="2936694"/>
            <a:ext cx="1739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Optimal trajectory and 3D reconstruction models</a:t>
            </a:r>
            <a:endParaRPr lang="en-US" sz="1200" dirty="0"/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 flipV="1">
            <a:off x="7365144" y="4939163"/>
            <a:ext cx="1" cy="397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7365143" y="3697129"/>
            <a:ext cx="1" cy="397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691571" y="1215670"/>
            <a:ext cx="123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Explore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45482" y="2780195"/>
            <a:ext cx="111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Exploit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3F22725-98DE-407D-A600-1BF65104F5DC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600" dirty="0"/>
              <a:t>Our Approach : Explore-then-Exploit</a:t>
            </a:r>
          </a:p>
        </p:txBody>
      </p:sp>
      <p:sp>
        <p:nvSpPr>
          <p:cNvPr id="36" name="Arrow: Right 12">
            <a:extLst>
              <a:ext uri="{FF2B5EF4-FFF2-40B4-BE49-F238E27FC236}">
                <a16:creationId xmlns:a16="http://schemas.microsoft.com/office/drawing/2014/main" id="{65CDD49E-4DD2-498D-B7C1-FD4DCA1C184D}"/>
              </a:ext>
            </a:extLst>
          </p:cNvPr>
          <p:cNvSpPr/>
          <p:nvPr/>
        </p:nvSpPr>
        <p:spPr>
          <a:xfrm rot="5400000">
            <a:off x="2527264" y="2592110"/>
            <a:ext cx="708960" cy="37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12">
            <a:extLst>
              <a:ext uri="{FF2B5EF4-FFF2-40B4-BE49-F238E27FC236}">
                <a16:creationId xmlns:a16="http://schemas.microsoft.com/office/drawing/2014/main" id="{0E7AA14B-F362-4664-9E78-4D6B552BC06D}"/>
              </a:ext>
            </a:extLst>
          </p:cNvPr>
          <p:cNvSpPr/>
          <p:nvPr/>
        </p:nvSpPr>
        <p:spPr>
          <a:xfrm rot="5400000">
            <a:off x="2384035" y="4527467"/>
            <a:ext cx="995406" cy="373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60641CB-5F1A-4ACF-A730-724B4034827B}"/>
              </a:ext>
            </a:extLst>
          </p:cNvPr>
          <p:cNvSpPr/>
          <p:nvPr/>
        </p:nvSpPr>
        <p:spPr>
          <a:xfrm>
            <a:off x="1175376" y="5211968"/>
            <a:ext cx="7265523" cy="1385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Heuristic Approach to Select View Points for Path Planning</a:t>
            </a:r>
          </a:p>
          <a:p>
            <a:pPr marL="174625" indent="-174625"/>
            <a:r>
              <a:rPr lang="en-US" altLang="ko-KR" dirty="0">
                <a:solidFill>
                  <a:schemeClr val="tx1"/>
                </a:solidFill>
              </a:rPr>
              <a:t>- User Made Utility Function are used to guess how useful each view points are at discovering unknown surfaces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2930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150028" y="2673148"/>
            <a:ext cx="8660182" cy="406822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50028" y="1184405"/>
            <a:ext cx="4658110" cy="1384850"/>
          </a:xfrm>
          <a:prstGeom prst="rect">
            <a:avLst/>
          </a:prstGeom>
          <a:solidFill>
            <a:schemeClr val="accent3">
              <a:lumMod val="9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408986" y="2792678"/>
            <a:ext cx="1899726" cy="8924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0DAD-2552-4E2D-A5C3-4D651AA9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14" y="773410"/>
            <a:ext cx="8556886" cy="5352754"/>
          </a:xfrm>
        </p:spPr>
        <p:txBody>
          <a:bodyPr/>
          <a:lstStyle/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8" descr="A large stone building&#10;&#10;Description generated with high confidence">
            <a:extLst>
              <a:ext uri="{FF2B5EF4-FFF2-40B4-BE49-F238E27FC236}">
                <a16:creationId xmlns:a16="http://schemas.microsoft.com/office/drawing/2014/main" id="{AEE808A8-21E6-45C4-862B-F57832E8C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55" y="1387761"/>
            <a:ext cx="1182416" cy="961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9A1F8A-E630-4DF7-9233-6941066AFA42}"/>
              </a:ext>
            </a:extLst>
          </p:cNvPr>
          <p:cNvSpPr txBox="1"/>
          <p:nvPr/>
        </p:nvSpPr>
        <p:spPr>
          <a:xfrm>
            <a:off x="107168" y="2320993"/>
            <a:ext cx="16040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Default Trajectory</a:t>
            </a:r>
            <a:endParaRPr lang="en-US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6C33D-6565-477E-9788-71ADBD5B33EC}"/>
              </a:ext>
            </a:extLst>
          </p:cNvPr>
          <p:cNvSpPr txBox="1"/>
          <p:nvPr/>
        </p:nvSpPr>
        <p:spPr>
          <a:xfrm>
            <a:off x="2186655" y="1161220"/>
            <a:ext cx="14466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Coarse 3D model</a:t>
            </a:r>
            <a:endParaRPr lang="en-US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478C692-7DBD-48F0-9973-3510AF97C996}"/>
              </a:ext>
            </a:extLst>
          </p:cNvPr>
          <p:cNvSpPr/>
          <p:nvPr/>
        </p:nvSpPr>
        <p:spPr>
          <a:xfrm>
            <a:off x="1571229" y="1690026"/>
            <a:ext cx="708960" cy="37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87AA3D-121F-41A0-B9CC-FC2EA21AE6E7}"/>
              </a:ext>
            </a:extLst>
          </p:cNvPr>
          <p:cNvSpPr txBox="1"/>
          <p:nvPr/>
        </p:nvSpPr>
        <p:spPr>
          <a:xfrm>
            <a:off x="3348536" y="3470116"/>
            <a:ext cx="12234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Grid view points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" y="1370757"/>
            <a:ext cx="1233877" cy="904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38" y="3156588"/>
            <a:ext cx="1257600" cy="1058145"/>
          </a:xfrm>
          <a:prstGeom prst="rect">
            <a:avLst/>
          </a:prstGeom>
        </p:spPr>
      </p:pic>
      <p:sp>
        <p:nvSpPr>
          <p:cNvPr id="59" name="Rectangle: Rounded Corners 38">
            <a:extLst>
              <a:ext uri="{FF2B5EF4-FFF2-40B4-BE49-F238E27FC236}">
                <a16:creationId xmlns:a16="http://schemas.microsoft.com/office/drawing/2014/main" id="{E93D27D2-C10A-4EAB-A1EC-43187129ED0B}"/>
              </a:ext>
            </a:extLst>
          </p:cNvPr>
          <p:cNvSpPr/>
          <p:nvPr/>
        </p:nvSpPr>
        <p:spPr>
          <a:xfrm>
            <a:off x="6721601" y="4093015"/>
            <a:ext cx="1408263" cy="849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D61A81F-9840-46F2-A8BF-028103C8B78C}"/>
              </a:ext>
            </a:extLst>
          </p:cNvPr>
          <p:cNvSpPr txBox="1"/>
          <p:nvPr/>
        </p:nvSpPr>
        <p:spPr>
          <a:xfrm>
            <a:off x="6893161" y="4372328"/>
            <a:ext cx="11873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Path planning</a:t>
            </a:r>
            <a:endParaRPr lang="en-US" sz="1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D61A81F-9840-46F2-A8BF-028103C8B78C}"/>
              </a:ext>
            </a:extLst>
          </p:cNvPr>
          <p:cNvSpPr txBox="1"/>
          <p:nvPr/>
        </p:nvSpPr>
        <p:spPr>
          <a:xfrm>
            <a:off x="6600190" y="2936694"/>
            <a:ext cx="1739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Optimal trajectory and 3D reconstruction models</a:t>
            </a:r>
            <a:endParaRPr lang="en-US" sz="1200" dirty="0"/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7365143" y="3697129"/>
            <a:ext cx="1" cy="397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691571" y="1215670"/>
            <a:ext cx="123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Explore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45482" y="2780195"/>
            <a:ext cx="111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Exploit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3F22725-98DE-407D-A600-1BF65104F5DC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600" dirty="0"/>
              <a:t>Our Approach : Explore-then-Exploit</a:t>
            </a:r>
          </a:p>
        </p:txBody>
      </p:sp>
      <p:sp>
        <p:nvSpPr>
          <p:cNvPr id="36" name="Arrow: Right 12">
            <a:extLst>
              <a:ext uri="{FF2B5EF4-FFF2-40B4-BE49-F238E27FC236}">
                <a16:creationId xmlns:a16="http://schemas.microsoft.com/office/drawing/2014/main" id="{65CDD49E-4DD2-498D-B7C1-FD4DCA1C184D}"/>
              </a:ext>
            </a:extLst>
          </p:cNvPr>
          <p:cNvSpPr/>
          <p:nvPr/>
        </p:nvSpPr>
        <p:spPr>
          <a:xfrm rot="5400000">
            <a:off x="2527264" y="2592110"/>
            <a:ext cx="708960" cy="37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12">
            <a:extLst>
              <a:ext uri="{FF2B5EF4-FFF2-40B4-BE49-F238E27FC236}">
                <a16:creationId xmlns:a16="http://schemas.microsoft.com/office/drawing/2014/main" id="{0E7AA14B-F362-4664-9E78-4D6B552BC06D}"/>
              </a:ext>
            </a:extLst>
          </p:cNvPr>
          <p:cNvSpPr/>
          <p:nvPr/>
        </p:nvSpPr>
        <p:spPr>
          <a:xfrm rot="5400000">
            <a:off x="2485738" y="4425764"/>
            <a:ext cx="792000" cy="373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0" descr="A picture containing outdoor, nature, building, water&#10;&#10;Description generated with very high confidence">
            <a:extLst>
              <a:ext uri="{FF2B5EF4-FFF2-40B4-BE49-F238E27FC236}">
                <a16:creationId xmlns:a16="http://schemas.microsoft.com/office/drawing/2014/main" id="{AC3779AB-02EA-4355-91ED-67CAADAA8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796" y="5050510"/>
            <a:ext cx="1213944" cy="772196"/>
          </a:xfrm>
          <a:prstGeom prst="rect">
            <a:avLst/>
          </a:prstGeom>
        </p:spPr>
      </p:pic>
      <p:pic>
        <p:nvPicPr>
          <p:cNvPr id="26" name="Picture 12" descr="A picture containing outdoor, nature, large, covered&#10;&#10;Description generated with very high confidence">
            <a:extLst>
              <a:ext uri="{FF2B5EF4-FFF2-40B4-BE49-F238E27FC236}">
                <a16:creationId xmlns:a16="http://schemas.microsoft.com/office/drawing/2014/main" id="{F2C844D5-783E-46B6-B957-81B2A1908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142" y="5235138"/>
            <a:ext cx="1194238" cy="760372"/>
          </a:xfrm>
          <a:prstGeom prst="rect">
            <a:avLst/>
          </a:prstGeom>
        </p:spPr>
      </p:pic>
      <p:pic>
        <p:nvPicPr>
          <p:cNvPr id="28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4B7285F-9EAC-4D96-BC3A-A579EF1CC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170" y="5266534"/>
            <a:ext cx="1289950" cy="808529"/>
          </a:xfrm>
          <a:prstGeom prst="rect">
            <a:avLst/>
          </a:prstGeom>
        </p:spPr>
      </p:pic>
      <p:pic>
        <p:nvPicPr>
          <p:cNvPr id="2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B0EB15D-447F-4D7C-B761-2252AAE42C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9333" y="5389885"/>
            <a:ext cx="1355012" cy="865642"/>
          </a:xfrm>
          <a:prstGeom prst="rect">
            <a:avLst/>
          </a:prstGeom>
        </p:spPr>
      </p:pic>
      <p:sp>
        <p:nvSpPr>
          <p:cNvPr id="30" name="Cross 17">
            <a:extLst>
              <a:ext uri="{FF2B5EF4-FFF2-40B4-BE49-F238E27FC236}">
                <a16:creationId xmlns:a16="http://schemas.microsoft.com/office/drawing/2014/main" id="{84755D20-84A6-4211-A0AA-D2F6E8BFFCB1}"/>
              </a:ext>
            </a:extLst>
          </p:cNvPr>
          <p:cNvSpPr/>
          <p:nvPr/>
        </p:nvSpPr>
        <p:spPr>
          <a:xfrm>
            <a:off x="2490908" y="5478830"/>
            <a:ext cx="307074" cy="296837"/>
          </a:xfrm>
          <a:prstGeom prst="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0F0E02-DEF5-42F0-885E-05FA4559D824}"/>
              </a:ext>
            </a:extLst>
          </p:cNvPr>
          <p:cNvSpPr txBox="1"/>
          <p:nvPr/>
        </p:nvSpPr>
        <p:spPr>
          <a:xfrm>
            <a:off x="871290" y="5986614"/>
            <a:ext cx="18870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Depth + normal features rendered from coarse model</a:t>
            </a:r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AECB89-59F3-44BC-8A19-D778D7282800}"/>
              </a:ext>
            </a:extLst>
          </p:cNvPr>
          <p:cNvSpPr txBox="1"/>
          <p:nvPr/>
        </p:nvSpPr>
        <p:spPr>
          <a:xfrm>
            <a:off x="2881744" y="5986614"/>
            <a:ext cx="17840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Images rendered from coarse model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:a16="http://schemas.microsoft.com/office/drawing/2014/main" id="{7111ACE7-F50B-4A4C-AA69-2CCF6229C437}"/>
              </a:ext>
            </a:extLst>
          </p:cNvPr>
          <p:cNvSpPr/>
          <p:nvPr/>
        </p:nvSpPr>
        <p:spPr>
          <a:xfrm>
            <a:off x="4665842" y="5266534"/>
            <a:ext cx="1408263" cy="849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6C4DFD-29EC-4459-AA46-5071407DB00E}"/>
              </a:ext>
            </a:extLst>
          </p:cNvPr>
          <p:cNvSpPr txBox="1"/>
          <p:nvPr/>
        </p:nvSpPr>
        <p:spPr>
          <a:xfrm>
            <a:off x="4709740" y="5482558"/>
            <a:ext cx="128608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Deep learning model</a:t>
            </a:r>
            <a:endParaRPr lang="en-US" sz="1200" b="1" dirty="0"/>
          </a:p>
        </p:txBody>
      </p:sp>
      <p:cxnSp>
        <p:nvCxnSpPr>
          <p:cNvPr id="35" name="Straight Arrow Connector 45">
            <a:extLst>
              <a:ext uri="{FF2B5EF4-FFF2-40B4-BE49-F238E27FC236}">
                <a16:creationId xmlns:a16="http://schemas.microsoft.com/office/drawing/2014/main" id="{22CC1C4C-E4B8-4F70-90CB-3AA560233B14}"/>
              </a:ext>
            </a:extLst>
          </p:cNvPr>
          <p:cNvCxnSpPr>
            <a:endCxn id="33" idx="1"/>
          </p:cNvCxnSpPr>
          <p:nvPr/>
        </p:nvCxnSpPr>
        <p:spPr>
          <a:xfrm>
            <a:off x="4179380" y="5682051"/>
            <a:ext cx="4864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46">
            <a:extLst>
              <a:ext uri="{FF2B5EF4-FFF2-40B4-BE49-F238E27FC236}">
                <a16:creationId xmlns:a16="http://schemas.microsoft.com/office/drawing/2014/main" id="{2367244A-FF78-435D-8B52-48B851AF6112}"/>
              </a:ext>
            </a:extLst>
          </p:cNvPr>
          <p:cNvCxnSpPr>
            <a:cxnSpLocks/>
            <a:stCxn id="33" idx="3"/>
            <a:endCxn id="28" idx="1"/>
          </p:cNvCxnSpPr>
          <p:nvPr/>
        </p:nvCxnSpPr>
        <p:spPr>
          <a:xfrm flipV="1">
            <a:off x="6074105" y="5670799"/>
            <a:ext cx="6460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659D8BE-824C-4ED1-A07A-8F5E8A53F415}"/>
              </a:ext>
            </a:extLst>
          </p:cNvPr>
          <p:cNvSpPr txBox="1"/>
          <p:nvPr/>
        </p:nvSpPr>
        <p:spPr>
          <a:xfrm>
            <a:off x="6629163" y="6257232"/>
            <a:ext cx="2057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Predicted </a:t>
            </a:r>
            <a:r>
              <a:rPr lang="en-US" sz="1200" dirty="0" err="1">
                <a:latin typeface="Arial"/>
                <a:cs typeface="Arial"/>
              </a:rPr>
              <a:t>reconstructability</a:t>
            </a:r>
            <a:r>
              <a:rPr lang="en-US" sz="1200" dirty="0">
                <a:latin typeface="Arial"/>
                <a:cs typeface="Arial"/>
              </a:rPr>
              <a:t> score maps</a:t>
            </a:r>
            <a:endParaRPr lang="en-US" dirty="0"/>
          </a:p>
        </p:txBody>
      </p:sp>
      <p:pic>
        <p:nvPicPr>
          <p:cNvPr id="41" name="Picture 22">
            <a:extLst>
              <a:ext uri="{FF2B5EF4-FFF2-40B4-BE49-F238E27FC236}">
                <a16:creationId xmlns:a16="http://schemas.microsoft.com/office/drawing/2014/main" id="{86598361-BF11-4F99-AA68-4074FD395C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2" y="5050510"/>
            <a:ext cx="1264913" cy="806782"/>
          </a:xfrm>
          <a:prstGeom prst="rect">
            <a:avLst/>
          </a:prstGeom>
        </p:spPr>
      </p:pic>
      <p:pic>
        <p:nvPicPr>
          <p:cNvPr id="42" name="Picture 53">
            <a:extLst>
              <a:ext uri="{FF2B5EF4-FFF2-40B4-BE49-F238E27FC236}">
                <a16:creationId xmlns:a16="http://schemas.microsoft.com/office/drawing/2014/main" id="{FB7AE814-3EB7-46F4-B9E8-4AA5161788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190798"/>
            <a:ext cx="1306864" cy="833539"/>
          </a:xfrm>
          <a:prstGeom prst="rect">
            <a:avLst/>
          </a:prstGeom>
        </p:spPr>
      </p:pic>
      <p:cxnSp>
        <p:nvCxnSpPr>
          <p:cNvPr id="44" name="Straight Arrow Connector 64">
            <a:extLst>
              <a:ext uri="{FF2B5EF4-FFF2-40B4-BE49-F238E27FC236}">
                <a16:creationId xmlns:a16="http://schemas.microsoft.com/office/drawing/2014/main" id="{9FC674C0-8C8F-4F35-8A44-CE3B33F329C0}"/>
              </a:ext>
            </a:extLst>
          </p:cNvPr>
          <p:cNvCxnSpPr>
            <a:cxnSpLocks/>
          </p:cNvCxnSpPr>
          <p:nvPr/>
        </p:nvCxnSpPr>
        <p:spPr>
          <a:xfrm flipH="1" flipV="1">
            <a:off x="7365144" y="4939163"/>
            <a:ext cx="1" cy="397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243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L-Shape 49">
            <a:extLst>
              <a:ext uri="{FF2B5EF4-FFF2-40B4-BE49-F238E27FC236}">
                <a16:creationId xmlns:a16="http://schemas.microsoft.com/office/drawing/2014/main" id="{65BD5C02-7AA5-41A3-96E1-288C7C4FE739}"/>
              </a:ext>
            </a:extLst>
          </p:cNvPr>
          <p:cNvSpPr/>
          <p:nvPr/>
        </p:nvSpPr>
        <p:spPr>
          <a:xfrm rot="16200000">
            <a:off x="5022800" y="3449893"/>
            <a:ext cx="2736374" cy="3691722"/>
          </a:xfrm>
          <a:prstGeom prst="corne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dcdcdcdcd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0DAD-2552-4E2D-A5C3-4D651AA9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2542"/>
            <a:ext cx="8229600" cy="5213621"/>
          </a:xfrm>
        </p:spPr>
        <p:txBody>
          <a:bodyPr/>
          <a:lstStyle/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8" descr="A large stone building&#10;&#10;Description generated with high confidence">
            <a:extLst>
              <a:ext uri="{FF2B5EF4-FFF2-40B4-BE49-F238E27FC236}">
                <a16:creationId xmlns:a16="http://schemas.microsoft.com/office/drawing/2014/main" id="{AEE808A8-21E6-45C4-862B-F57832E8C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31" y="1262482"/>
            <a:ext cx="1182416" cy="961517"/>
          </a:xfrm>
          <a:prstGeom prst="rect">
            <a:avLst/>
          </a:prstGeom>
        </p:spPr>
      </p:pic>
      <p:pic>
        <p:nvPicPr>
          <p:cNvPr id="10" name="Picture 10" descr="A picture containing outdoor, nature, building, water&#10;&#10;Description generated with very high confidence">
            <a:extLst>
              <a:ext uri="{FF2B5EF4-FFF2-40B4-BE49-F238E27FC236}">
                <a16:creationId xmlns:a16="http://schemas.microsoft.com/office/drawing/2014/main" id="{28E755CB-A56F-4327-BE37-7FF9EF3FB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796" y="5313137"/>
            <a:ext cx="1213944" cy="772196"/>
          </a:xfrm>
          <a:prstGeom prst="rect">
            <a:avLst/>
          </a:prstGeom>
        </p:spPr>
      </p:pic>
      <p:pic>
        <p:nvPicPr>
          <p:cNvPr id="12" name="Picture 12" descr="A picture containing outdoor, nature, large, covered&#10;&#10;Description generated with very high confidence">
            <a:extLst>
              <a:ext uri="{FF2B5EF4-FFF2-40B4-BE49-F238E27FC236}">
                <a16:creationId xmlns:a16="http://schemas.microsoft.com/office/drawing/2014/main" id="{96A81415-12EC-4055-ABD3-CAD659EC1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978" y="5379375"/>
            <a:ext cx="1194238" cy="760372"/>
          </a:xfrm>
          <a:prstGeom prst="rect">
            <a:avLst/>
          </a:prstGeom>
        </p:spPr>
      </p:pic>
      <p:pic>
        <p:nvPicPr>
          <p:cNvPr id="22" name="Picture 22" descr="A large white building&#10;&#10;Description generated with high confidence">
            <a:extLst>
              <a:ext uri="{FF2B5EF4-FFF2-40B4-BE49-F238E27FC236}">
                <a16:creationId xmlns:a16="http://schemas.microsoft.com/office/drawing/2014/main" id="{EFD8777D-45C2-49EB-AE3A-EE291C61E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892" y="2561393"/>
            <a:ext cx="1221830" cy="777460"/>
          </a:xfrm>
          <a:prstGeom prst="rect">
            <a:avLst/>
          </a:prstGeom>
        </p:spPr>
      </p:pic>
      <p:pic>
        <p:nvPicPr>
          <p:cNvPr id="24" name="Picture 24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F6A6A90C-FCDF-484C-A508-BCD04B402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4310" y="2632337"/>
            <a:ext cx="1269125" cy="797167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4E0F0553-9C88-416C-9D95-E9E4BA016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8446" y="1259097"/>
            <a:ext cx="1495248" cy="950055"/>
          </a:xfrm>
          <a:prstGeom prst="rect">
            <a:avLst/>
          </a:prstGeom>
        </p:spPr>
      </p:pic>
      <p:pic>
        <p:nvPicPr>
          <p:cNvPr id="28" name="Picture 28" descr="A close up of a logo&#10;&#10;Description generated with high confidence">
            <a:extLst>
              <a:ext uri="{FF2B5EF4-FFF2-40B4-BE49-F238E27FC236}">
                <a16:creationId xmlns:a16="http://schemas.microsoft.com/office/drawing/2014/main" id="{A1D149D5-EA49-4782-8080-78C3387536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8792" y="2560482"/>
            <a:ext cx="1393189" cy="892144"/>
          </a:xfrm>
          <a:prstGeom prst="rect">
            <a:avLst/>
          </a:prstGeom>
        </p:spPr>
      </p:pic>
      <p:pic>
        <p:nvPicPr>
          <p:cNvPr id="30" name="Picture 30" descr="A picture containing curtain, refrigerator&#10;&#10;Description generated with very high confidence">
            <a:extLst>
              <a:ext uri="{FF2B5EF4-FFF2-40B4-BE49-F238E27FC236}">
                <a16:creationId xmlns:a16="http://schemas.microsoft.com/office/drawing/2014/main" id="{92EBF2F4-0539-4F41-A329-770AE83160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3714" y="2656509"/>
            <a:ext cx="1500254" cy="962227"/>
          </a:xfrm>
          <a:prstGeom prst="rect">
            <a:avLst/>
          </a:prstGeom>
        </p:spPr>
      </p:pic>
      <p:pic>
        <p:nvPicPr>
          <p:cNvPr id="34" name="Picture 34" descr="A picture containing toy, hydrant&#10;&#10;Description generated with very high confidence">
            <a:extLst>
              <a:ext uri="{FF2B5EF4-FFF2-40B4-BE49-F238E27FC236}">
                <a16:creationId xmlns:a16="http://schemas.microsoft.com/office/drawing/2014/main" id="{A87A28A5-F75E-4CB4-B84E-B1D1EE7B32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5382" y="2563279"/>
            <a:ext cx="1157884" cy="749299"/>
          </a:xfrm>
          <a:prstGeom prst="rect">
            <a:avLst/>
          </a:prstGeom>
        </p:spPr>
      </p:pic>
      <p:pic>
        <p:nvPicPr>
          <p:cNvPr id="36" name="Picture 36" descr="A picture containing sitting, phone, traffic&#10;&#10;Description generated with very high confidence">
            <a:extLst>
              <a:ext uri="{FF2B5EF4-FFF2-40B4-BE49-F238E27FC236}">
                <a16:creationId xmlns:a16="http://schemas.microsoft.com/office/drawing/2014/main" id="{E7D3000D-A83C-4EA9-AC29-5560347AD1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6034" y="2663117"/>
            <a:ext cx="1185474" cy="762453"/>
          </a:xfrm>
          <a:prstGeom prst="rect">
            <a:avLst/>
          </a:prstGeom>
        </p:spPr>
      </p:pic>
      <p:pic>
        <p:nvPicPr>
          <p:cNvPr id="42" name="Picture 42" descr="A close up of a logo&#10;&#10;Description generated with high confidence">
            <a:extLst>
              <a:ext uri="{FF2B5EF4-FFF2-40B4-BE49-F238E27FC236}">
                <a16:creationId xmlns:a16="http://schemas.microsoft.com/office/drawing/2014/main" id="{121D16D2-B991-4160-97DF-1D3F3975FC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8936" y="3751545"/>
            <a:ext cx="1385954" cy="869695"/>
          </a:xfrm>
          <a:prstGeom prst="rect">
            <a:avLst/>
          </a:prstGeom>
        </p:spPr>
      </p:pic>
      <p:pic>
        <p:nvPicPr>
          <p:cNvPr id="44" name="Picture 44" descr="A close up of a logo&#10;&#10;Description generated with high confidence">
            <a:extLst>
              <a:ext uri="{FF2B5EF4-FFF2-40B4-BE49-F238E27FC236}">
                <a16:creationId xmlns:a16="http://schemas.microsoft.com/office/drawing/2014/main" id="{77E44739-B933-4E6E-BD3E-7294509286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83706" y="3862186"/>
            <a:ext cx="1440544" cy="923721"/>
          </a:xfrm>
          <a:prstGeom prst="rect">
            <a:avLst/>
          </a:prstGeom>
        </p:spPr>
      </p:pic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3CA3FB8-B1F0-46E9-A01E-66B9E41E41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20170" y="5395446"/>
            <a:ext cx="1289950" cy="808529"/>
          </a:xfrm>
          <a:prstGeom prst="rect">
            <a:avLst/>
          </a:prstGeom>
        </p:spPr>
      </p:pic>
      <p:pic>
        <p:nvPicPr>
          <p:cNvPr id="7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E485B9F-9DE3-4D57-854B-CBD508F85E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35350" y="5472396"/>
            <a:ext cx="1355012" cy="8656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B6C33D-6565-477E-9788-71ADBD5B33EC}"/>
              </a:ext>
            </a:extLst>
          </p:cNvPr>
          <p:cNvSpPr txBox="1"/>
          <p:nvPr/>
        </p:nvSpPr>
        <p:spPr>
          <a:xfrm>
            <a:off x="769908" y="1033825"/>
            <a:ext cx="14466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Coarse model</a:t>
            </a:r>
            <a:endParaRPr lang="en-US" b="1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B97E75CE-1301-4121-B91F-0D5396CEEEF0}"/>
              </a:ext>
            </a:extLst>
          </p:cNvPr>
          <p:cNvSpPr/>
          <p:nvPr/>
        </p:nvSpPr>
        <p:spPr>
          <a:xfrm>
            <a:off x="1248677" y="2209152"/>
            <a:ext cx="489123" cy="30509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4BDDFA-CA9B-4465-A54C-6DDBF03D882F}"/>
              </a:ext>
            </a:extLst>
          </p:cNvPr>
          <p:cNvSpPr txBox="1"/>
          <p:nvPr/>
        </p:nvSpPr>
        <p:spPr>
          <a:xfrm>
            <a:off x="629073" y="6145845"/>
            <a:ext cx="17738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Depth + normal features rendered from coarse model</a:t>
            </a:r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1D9E3C-4311-41E1-A2F4-9AFB1F8CCBD1}"/>
              </a:ext>
            </a:extLst>
          </p:cNvPr>
          <p:cNvSpPr txBox="1"/>
          <p:nvPr/>
        </p:nvSpPr>
        <p:spPr>
          <a:xfrm>
            <a:off x="2744778" y="6248608"/>
            <a:ext cx="1598647" cy="4657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Images rendered from coarse model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9F3E5D-EDE0-40CD-93CE-7B70F4AEF865}"/>
              </a:ext>
            </a:extLst>
          </p:cNvPr>
          <p:cNvSpPr txBox="1"/>
          <p:nvPr/>
        </p:nvSpPr>
        <p:spPr>
          <a:xfrm>
            <a:off x="2991425" y="3429940"/>
            <a:ext cx="14466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Images rendered from GT model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7D2F2C-A619-4FBE-B694-D86768EF8E07}"/>
              </a:ext>
            </a:extLst>
          </p:cNvPr>
          <p:cNvSpPr txBox="1"/>
          <p:nvPr/>
        </p:nvSpPr>
        <p:spPr>
          <a:xfrm>
            <a:off x="7021205" y="2097578"/>
            <a:ext cx="16377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Depth maps rendered from GT </a:t>
            </a:r>
            <a:endParaRPr lang="en-US" b="1" dirty="0"/>
          </a:p>
        </p:txBody>
      </p:sp>
      <p:sp>
        <p:nvSpPr>
          <p:cNvPr id="35" name="Plus Sign 34">
            <a:extLst>
              <a:ext uri="{FF2B5EF4-FFF2-40B4-BE49-F238E27FC236}">
                <a16:creationId xmlns:a16="http://schemas.microsoft.com/office/drawing/2014/main" id="{8BC6B1C4-00E2-4AFB-851C-BAC3266D9F9B}"/>
              </a:ext>
            </a:extLst>
          </p:cNvPr>
          <p:cNvSpPr/>
          <p:nvPr/>
        </p:nvSpPr>
        <p:spPr>
          <a:xfrm>
            <a:off x="6139922" y="2688102"/>
            <a:ext cx="664514" cy="640351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479B9C66-DFB7-4260-B13C-47B1A09B919F}"/>
              </a:ext>
            </a:extLst>
          </p:cNvPr>
          <p:cNvSpPr/>
          <p:nvPr/>
        </p:nvSpPr>
        <p:spPr>
          <a:xfrm rot="3167477">
            <a:off x="6385870" y="3530231"/>
            <a:ext cx="573207" cy="4113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F55DA2-CE46-4003-A72E-1610A3A62290}"/>
              </a:ext>
            </a:extLst>
          </p:cNvPr>
          <p:cNvSpPr txBox="1"/>
          <p:nvPr/>
        </p:nvSpPr>
        <p:spPr>
          <a:xfrm>
            <a:off x="2557366" y="1004937"/>
            <a:ext cx="20949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Ground truth (GT) model</a:t>
            </a:r>
            <a:endParaRPr lang="en-US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863062-B39B-4CD6-9706-9B26557A88CD}"/>
              </a:ext>
            </a:extLst>
          </p:cNvPr>
          <p:cNvSpPr txBox="1"/>
          <p:nvPr/>
        </p:nvSpPr>
        <p:spPr>
          <a:xfrm>
            <a:off x="4639061" y="3396451"/>
            <a:ext cx="17605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Depth maps estimated by COLMAP</a:t>
            </a:r>
            <a:endParaRPr lang="en-US" b="1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93D27D2-C10A-4EAB-A1EC-43187129ED0B}"/>
              </a:ext>
            </a:extLst>
          </p:cNvPr>
          <p:cNvSpPr/>
          <p:nvPr/>
        </p:nvSpPr>
        <p:spPr>
          <a:xfrm>
            <a:off x="4826190" y="5471046"/>
            <a:ext cx="1241947" cy="7574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61A81F-9840-46F2-A8BF-028103C8B78C}"/>
              </a:ext>
            </a:extLst>
          </p:cNvPr>
          <p:cNvSpPr txBox="1"/>
          <p:nvPr/>
        </p:nvSpPr>
        <p:spPr>
          <a:xfrm>
            <a:off x="4826217" y="5596862"/>
            <a:ext cx="13550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Deep learning model</a:t>
            </a:r>
            <a:endParaRPr lang="en-US" sz="1200" b="1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4B3B6CD-CE5D-4025-A0D6-2DD805094C7C}"/>
              </a:ext>
            </a:extLst>
          </p:cNvPr>
          <p:cNvCxnSpPr/>
          <p:nvPr/>
        </p:nvCxnSpPr>
        <p:spPr>
          <a:xfrm flipV="1">
            <a:off x="4190715" y="5831859"/>
            <a:ext cx="63462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49617DA-6D48-4C24-B517-381BAB9CBA11}"/>
              </a:ext>
            </a:extLst>
          </p:cNvPr>
          <p:cNvCxnSpPr>
            <a:cxnSpLocks/>
          </p:cNvCxnSpPr>
          <p:nvPr/>
        </p:nvCxnSpPr>
        <p:spPr>
          <a:xfrm>
            <a:off x="6074105" y="5831857"/>
            <a:ext cx="6755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253EBAC-A76A-4DBE-AC65-51D6ED3D1885}"/>
              </a:ext>
            </a:extLst>
          </p:cNvPr>
          <p:cNvSpPr txBox="1"/>
          <p:nvPr/>
        </p:nvSpPr>
        <p:spPr>
          <a:xfrm>
            <a:off x="6629163" y="6275499"/>
            <a:ext cx="20280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Predicted score maps</a:t>
            </a:r>
            <a:endParaRPr lang="en-US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71DF77-2A5C-46A1-9928-8722200BD25F}"/>
              </a:ext>
            </a:extLst>
          </p:cNvPr>
          <p:cNvSpPr txBox="1"/>
          <p:nvPr/>
        </p:nvSpPr>
        <p:spPr>
          <a:xfrm>
            <a:off x="6833879" y="4781069"/>
            <a:ext cx="14466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Arial"/>
                <a:cs typeface="Arial"/>
              </a:rPr>
              <a:t>GT score maps</a:t>
            </a:r>
            <a:endParaRPr lang="en-US" b="1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DF3B80-9B9B-4651-9F8E-A77523F74DE7}"/>
              </a:ext>
            </a:extLst>
          </p:cNvPr>
          <p:cNvSpPr txBox="1"/>
          <p:nvPr/>
        </p:nvSpPr>
        <p:spPr>
          <a:xfrm>
            <a:off x="5395645" y="6406503"/>
            <a:ext cx="138524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Training model</a:t>
            </a:r>
            <a:endParaRPr lang="en-US" b="1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FF13A35-D39D-452C-9141-8504507E2CC0}"/>
              </a:ext>
            </a:extLst>
          </p:cNvPr>
          <p:cNvCxnSpPr/>
          <p:nvPr/>
        </p:nvCxnSpPr>
        <p:spPr>
          <a:xfrm>
            <a:off x="7301552" y="5100851"/>
            <a:ext cx="0" cy="245659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8F1272E-EB38-46C0-9D93-48DDEDFD4AD8}"/>
              </a:ext>
            </a:extLst>
          </p:cNvPr>
          <p:cNvSpPr txBox="1"/>
          <p:nvPr/>
        </p:nvSpPr>
        <p:spPr>
          <a:xfrm>
            <a:off x="7325320" y="5101093"/>
            <a:ext cx="14466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MSE loss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3" y="5251745"/>
            <a:ext cx="1264913" cy="80678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1" y="5337949"/>
            <a:ext cx="1306864" cy="833539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156D8EAB-62BF-473E-A9DE-394CF2BAC8DD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600" dirty="0"/>
              <a:t>Our Approach : Training</a:t>
            </a:r>
          </a:p>
        </p:txBody>
      </p:sp>
      <p:sp>
        <p:nvSpPr>
          <p:cNvPr id="57" name="Arrow: Down 16">
            <a:extLst>
              <a:ext uri="{FF2B5EF4-FFF2-40B4-BE49-F238E27FC236}">
                <a16:creationId xmlns:a16="http://schemas.microsoft.com/office/drawing/2014/main" id="{52D17477-33E7-4178-AF68-4E3B78873FA9}"/>
              </a:ext>
            </a:extLst>
          </p:cNvPr>
          <p:cNvSpPr/>
          <p:nvPr/>
        </p:nvSpPr>
        <p:spPr>
          <a:xfrm>
            <a:off x="3380957" y="2188957"/>
            <a:ext cx="489123" cy="51451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Down 16">
            <a:extLst>
              <a:ext uri="{FF2B5EF4-FFF2-40B4-BE49-F238E27FC236}">
                <a16:creationId xmlns:a16="http://schemas.microsoft.com/office/drawing/2014/main" id="{4C642C1A-E3EA-48E2-A211-BB5236577110}"/>
              </a:ext>
            </a:extLst>
          </p:cNvPr>
          <p:cNvSpPr/>
          <p:nvPr/>
        </p:nvSpPr>
        <p:spPr>
          <a:xfrm rot="16200000">
            <a:off x="4307278" y="2713643"/>
            <a:ext cx="489123" cy="51451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37">
            <a:extLst>
              <a:ext uri="{FF2B5EF4-FFF2-40B4-BE49-F238E27FC236}">
                <a16:creationId xmlns:a16="http://schemas.microsoft.com/office/drawing/2014/main" id="{A97B445C-8EE3-44A0-8CC3-ACD130243D78}"/>
              </a:ext>
            </a:extLst>
          </p:cNvPr>
          <p:cNvSpPr/>
          <p:nvPr/>
        </p:nvSpPr>
        <p:spPr>
          <a:xfrm rot="5400000">
            <a:off x="7267642" y="1655019"/>
            <a:ext cx="573207" cy="47490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6DED504-DFA3-4133-8278-34C2FFE36D2F}"/>
              </a:ext>
            </a:extLst>
          </p:cNvPr>
          <p:cNvSpPr/>
          <p:nvPr/>
        </p:nvSpPr>
        <p:spPr>
          <a:xfrm rot="10800000">
            <a:off x="4445754" y="1484785"/>
            <a:ext cx="3222589" cy="276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Plus Sign 34">
            <a:extLst>
              <a:ext uri="{FF2B5EF4-FFF2-40B4-BE49-F238E27FC236}">
                <a16:creationId xmlns:a16="http://schemas.microsoft.com/office/drawing/2014/main" id="{08317043-6BF7-4410-A80D-FEA5931BD8B8}"/>
              </a:ext>
            </a:extLst>
          </p:cNvPr>
          <p:cNvSpPr/>
          <p:nvPr/>
        </p:nvSpPr>
        <p:spPr>
          <a:xfrm>
            <a:off x="2210976" y="5415956"/>
            <a:ext cx="664514" cy="640351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D0DF29D-92D9-43C1-B882-A1FBBC93C69F}"/>
              </a:ext>
            </a:extLst>
          </p:cNvPr>
          <p:cNvSpPr/>
          <p:nvPr/>
        </p:nvSpPr>
        <p:spPr>
          <a:xfrm>
            <a:off x="2543233" y="1064305"/>
            <a:ext cx="6114001" cy="302420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F0E5BD47-05A6-4F22-8BDC-3C156825C038}"/>
              </a:ext>
            </a:extLst>
          </p:cNvPr>
          <p:cNvSpPr/>
          <p:nvPr/>
        </p:nvSpPr>
        <p:spPr>
          <a:xfrm>
            <a:off x="4545205" y="2157109"/>
            <a:ext cx="4399781" cy="287246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23648274-A160-4EF0-93BB-CDEB432EA75A}"/>
              </a:ext>
            </a:extLst>
          </p:cNvPr>
          <p:cNvSpPr/>
          <p:nvPr/>
        </p:nvSpPr>
        <p:spPr>
          <a:xfrm>
            <a:off x="564828" y="5092788"/>
            <a:ext cx="7807153" cy="167127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138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3" grpId="0" animBg="1"/>
      <p:bldP spid="63" grpId="1" animBg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</p:spPr>
            <p:txBody>
              <a:bodyPr/>
              <a:lstStyle/>
              <a:p>
                <a:r>
                  <a:rPr lang="en-US" sz="1800" dirty="0"/>
                  <a:t>Define via the ground truth depth and the estimated depth by COLMAP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/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800" dirty="0"/>
                  <a:t> indicates the pixel p of view I</a:t>
                </a:r>
              </a:p>
              <a:p>
                <a:r>
                  <a:rPr lang="en-US" sz="1800" dirty="0"/>
                  <a:t>D is the depth value estimated by COLMAP</a:t>
                </a:r>
              </a:p>
              <a:p>
                <a:r>
                  <a:rPr lang="en-US" sz="1800" dirty="0"/>
                  <a:t>D* is the ground truth depth value</a:t>
                </a:r>
              </a:p>
              <a:p>
                <a:r>
                  <a:rPr lang="en-US" sz="1800" dirty="0"/>
                  <a:t>E is the depth error which is related to </a:t>
                </a:r>
                <a:r>
                  <a:rPr lang="en-US" sz="1800" dirty="0" err="1"/>
                  <a:t>reconstructability</a:t>
                </a:r>
                <a:endParaRPr lang="en-US" sz="1800" dirty="0"/>
              </a:p>
              <a:p>
                <a:pPr lvl="1"/>
                <a:r>
                  <a:rPr lang="en-US" sz="1400" dirty="0"/>
                  <a:t>E small </a:t>
                </a:r>
                <a:r>
                  <a:rPr lang="en-US" sz="1400" dirty="0">
                    <a:sym typeface="Wingdings" panose="05000000000000000000" pitchFamily="2" charset="2"/>
                  </a:rPr>
                  <a:t> high accuracy of reconstruction and otherwise</a:t>
                </a:r>
                <a:endParaRPr lang="en-US" sz="1400" dirty="0"/>
              </a:p>
              <a:p>
                <a:r>
                  <a:rPr lang="en-US" sz="1800" dirty="0"/>
                  <a:t>Define the </a:t>
                </a:r>
                <a:r>
                  <a:rPr lang="en-US" sz="1800" dirty="0" err="1"/>
                  <a:t>reconstructability</a:t>
                </a:r>
                <a:r>
                  <a:rPr lang="en-US" sz="1800" dirty="0"/>
                  <a:t> score R via E by a form of sigmoid function</a:t>
                </a: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800" dirty="0"/>
                  <a:t> is used to normalize value of R in range (0,1)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  <a:blipFill rotWithShape="0">
                <a:blip r:embed="rId3"/>
                <a:stretch>
                  <a:fillRect l="-519" t="-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8800"/>
            <a:ext cx="4824536" cy="8586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571FA5-CFD3-4F42-A741-6A695027F17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600" dirty="0"/>
              <a:t>Our Approach : </a:t>
            </a:r>
            <a:r>
              <a:rPr lang="en-US" sz="2800" dirty="0" err="1"/>
              <a:t>Reconstructability</a:t>
            </a:r>
            <a:r>
              <a:rPr lang="en-US" sz="2800" dirty="0"/>
              <a:t> Score</a:t>
            </a:r>
            <a:endParaRPr lang="en-US" sz="36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8EDEEBC-C285-468B-B871-F31AC4C5CBDD}"/>
              </a:ext>
            </a:extLst>
          </p:cNvPr>
          <p:cNvSpPr/>
          <p:nvPr/>
        </p:nvSpPr>
        <p:spPr>
          <a:xfrm>
            <a:off x="2020053" y="1628800"/>
            <a:ext cx="2016224" cy="85864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1CFB2CE-F783-43AD-85BD-6FFAA734C72F}"/>
              </a:ext>
            </a:extLst>
          </p:cNvPr>
          <p:cNvSpPr/>
          <p:nvPr/>
        </p:nvSpPr>
        <p:spPr>
          <a:xfrm>
            <a:off x="4484158" y="1628800"/>
            <a:ext cx="2464106" cy="85864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15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" y="1710834"/>
            <a:ext cx="3106688" cy="5073427"/>
          </a:xfrm>
        </p:spPr>
        <p:txBody>
          <a:bodyPr/>
          <a:lstStyle/>
          <a:p>
            <a:r>
              <a:rPr lang="en-US" sz="1800" dirty="0"/>
              <a:t>4 encoding blocks</a:t>
            </a:r>
          </a:p>
          <a:p>
            <a:r>
              <a:rPr lang="en-US" sz="1800" dirty="0"/>
              <a:t>4 decoding blocks for image restoration</a:t>
            </a:r>
          </a:p>
          <a:p>
            <a:r>
              <a:rPr lang="en-US" sz="1800" dirty="0"/>
              <a:t>4 decoding blocks for </a:t>
            </a:r>
            <a:r>
              <a:rPr lang="en-US" sz="1800" dirty="0" err="1"/>
              <a:t>Reconstructability</a:t>
            </a:r>
            <a:endParaRPr lang="en-US" sz="1800" dirty="0"/>
          </a:p>
          <a:p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encoding block: 3 sub-block, each for extract features in each input information</a:t>
            </a:r>
          </a:p>
          <a:p>
            <a:r>
              <a:rPr lang="en-US" sz="1800" dirty="0"/>
              <a:t>Each features block is </a:t>
            </a:r>
            <a:r>
              <a:rPr lang="en-US" sz="1800" dirty="0" err="1"/>
              <a:t>downsampling</a:t>
            </a:r>
            <a:r>
              <a:rPr lang="en-US" sz="1800" dirty="0"/>
              <a:t>, then  is concatenated to forward to the next encoding block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10834"/>
            <a:ext cx="5760640" cy="34363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5F15DC-1F3E-4A6B-90E6-A1381FBBA6A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600" dirty="0"/>
              <a:t>Our Approach : </a:t>
            </a:r>
            <a:r>
              <a:rPr lang="en-US" sz="2800" dirty="0"/>
              <a:t>Network Architecture - </a:t>
            </a:r>
            <a:r>
              <a:rPr lang="en-US" sz="2800" dirty="0" err="1"/>
              <a:t>RecNet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27794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C581FA-2A8D-4E98-8007-4928971D9D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35572"/>
                <a:ext cx="8229600" cy="5176450"/>
              </a:xfrm>
            </p:spPr>
            <p:txBody>
              <a:bodyPr/>
              <a:lstStyle/>
              <a:p>
                <a:r>
                  <a:rPr lang="en-US" sz="2400" dirty="0"/>
                  <a:t>Optimize two losses </a:t>
                </a:r>
                <a:r>
                  <a:rPr lang="en-US" sz="2400" dirty="0">
                    <a:ea typeface="+mn-lt"/>
                    <a:cs typeface="+mn-lt"/>
                  </a:rPr>
                  <a:t>simultaneously</a:t>
                </a:r>
              </a:p>
              <a:p>
                <a:pPr lvl="1"/>
                <a:r>
                  <a:rPr lang="en-US" sz="2000" dirty="0">
                    <a:ea typeface="+mn-lt"/>
                    <a:cs typeface="+mn-lt"/>
                  </a:rPr>
                  <a:t>Loss 1: Feature reconstruction loss – two images are perceptually similar, no need to be matched exactly</a:t>
                </a:r>
              </a:p>
              <a:p>
                <a:pPr lvl="1"/>
                <a:endParaRPr lang="en-US" sz="2000" dirty="0">
                  <a:ea typeface="+mn-lt"/>
                  <a:cs typeface="+mn-lt"/>
                </a:endParaRPr>
              </a:p>
              <a:p>
                <a:pPr marL="457200" lvl="1" indent="0">
                  <a:buNone/>
                </a:pPr>
                <a:endParaRPr lang="en-US" sz="2000" dirty="0">
                  <a:ea typeface="+mn-lt"/>
                  <a:cs typeface="+mn-lt"/>
                </a:endParaRPr>
              </a:p>
              <a:p>
                <a:pPr lvl="2"/>
                <a:r>
                  <a:rPr lang="en-US" sz="1600" dirty="0">
                    <a:ea typeface="+mn-lt"/>
                    <a:cs typeface="+mn-lt"/>
                  </a:rPr>
                  <a:t>Where, I^ is predicted image, I is ground truth image, \</a:t>
                </a:r>
                <a:r>
                  <a:rPr lang="en-US" sz="1600" dirty="0" err="1">
                    <a:ea typeface="+mn-lt"/>
                    <a:cs typeface="+mn-lt"/>
                  </a:rPr>
                  <a:t>phi_j</a:t>
                </a:r>
                <a:r>
                  <a:rPr lang="en-US" sz="1600" dirty="0">
                    <a:ea typeface="+mn-lt"/>
                    <a:cs typeface="+mn-lt"/>
                  </a:rPr>
                  <a:t> is the j-</a:t>
                </a:r>
                <a:r>
                  <a:rPr lang="en-US" sz="1600" dirty="0" err="1">
                    <a:ea typeface="+mn-lt"/>
                    <a:cs typeface="+mn-lt"/>
                  </a:rPr>
                  <a:t>th</a:t>
                </a:r>
                <a:r>
                  <a:rPr lang="en-US" sz="1600" dirty="0">
                    <a:ea typeface="+mn-lt"/>
                    <a:cs typeface="+mn-lt"/>
                  </a:rPr>
                  <a:t> layer of a pretrained network; use \</a:t>
                </a:r>
                <a:r>
                  <a:rPr lang="en-US" sz="1600" dirty="0" err="1">
                    <a:ea typeface="+mn-lt"/>
                    <a:cs typeface="+mn-lt"/>
                  </a:rPr>
                  <a:t>phi_j</a:t>
                </a:r>
                <a:r>
                  <a:rPr lang="en-US" sz="1600" dirty="0">
                    <a:ea typeface="+mn-lt"/>
                    <a:cs typeface="+mn-lt"/>
                  </a:rPr>
                  <a:t>(I) to extract high-level features of image</a:t>
                </a:r>
              </a:p>
              <a:p>
                <a:pPr lvl="1"/>
                <a:r>
                  <a:rPr lang="en-US" sz="2000" dirty="0">
                    <a:ea typeface="+mn-lt"/>
                    <a:cs typeface="+mn-lt"/>
                  </a:rPr>
                  <a:t>Loss 2: </a:t>
                </a:r>
                <a:r>
                  <a:rPr lang="en-US" sz="2000" dirty="0" err="1">
                    <a:ea typeface="+mn-lt"/>
                    <a:cs typeface="+mn-lt"/>
                  </a:rPr>
                  <a:t>Reconstructability</a:t>
                </a:r>
                <a:r>
                  <a:rPr lang="en-US" sz="2000" dirty="0">
                    <a:ea typeface="+mn-lt"/>
                    <a:cs typeface="+mn-lt"/>
                  </a:rPr>
                  <a:t> prediction loss </a:t>
                </a:r>
              </a:p>
              <a:p>
                <a:pPr lvl="2"/>
                <a:r>
                  <a:rPr lang="en-US" sz="1600" dirty="0">
                    <a:ea typeface="+mn-lt"/>
                    <a:cs typeface="+mn-lt"/>
                  </a:rPr>
                  <a:t>Use mean squared error loss between predicted map and ground truth </a:t>
                </a:r>
              </a:p>
              <a:p>
                <a:r>
                  <a:rPr lang="en-US" sz="2400" dirty="0"/>
                  <a:t>Total loss: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ea typeface="+mn-lt"/>
                    <a:cs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=0.3 </m:t>
                    </m:r>
                  </m:oMath>
                </a14:m>
                <a:r>
                  <a:rPr lang="en-US" sz="2000" dirty="0">
                    <a:ea typeface="+mn-lt"/>
                    <a:cs typeface="+mn-lt"/>
                  </a:rPr>
                  <a:t>to control the influence of losses</a:t>
                </a:r>
              </a:p>
              <a:p>
                <a:r>
                  <a:rPr lang="en-US" sz="2400" dirty="0"/>
                  <a:t>Optimize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/>
                  <a:t> using Adam optimizer with learning rate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2×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C581FA-2A8D-4E98-8007-4928971D9D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35572"/>
                <a:ext cx="8229600" cy="5176450"/>
              </a:xfrm>
              <a:blipFill>
                <a:blip r:embed="rId3"/>
                <a:stretch>
                  <a:fillRect l="-963" t="-8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813E6198-1D0A-452A-A144-29E13D5D6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429" y="2420888"/>
            <a:ext cx="3062595" cy="556805"/>
          </a:xfrm>
          <a:prstGeom prst="rect">
            <a:avLst/>
          </a:prstGeom>
        </p:spPr>
      </p:pic>
      <p:pic>
        <p:nvPicPr>
          <p:cNvPr id="6" name="Picture 6" descr="A close up of a clock&#10;&#10;Description generated with high confidence">
            <a:extLst>
              <a:ext uri="{FF2B5EF4-FFF2-40B4-BE49-F238E27FC236}">
                <a16:creationId xmlns:a16="http://schemas.microsoft.com/office/drawing/2014/main" id="{63BC7B24-466F-4665-A377-E7F56B93D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4319684"/>
            <a:ext cx="2743200" cy="3751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D4352AA-AC29-4D74-826A-DD189C1ED668}"/>
              </a:ext>
            </a:extLst>
          </p:cNvPr>
          <p:cNvSpPr txBox="1">
            <a:spLocks/>
          </p:cNvSpPr>
          <p:nvPr/>
        </p:nvSpPr>
        <p:spPr bwMode="auto">
          <a:xfrm>
            <a:off x="457200" y="26064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600" dirty="0"/>
              <a:t>Our Approach : Loss Function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CF24FAF-2A69-49FB-87CE-EB8640005054}"/>
              </a:ext>
            </a:extLst>
          </p:cNvPr>
          <p:cNvSpPr/>
          <p:nvPr/>
        </p:nvSpPr>
        <p:spPr>
          <a:xfrm>
            <a:off x="457200" y="4319684"/>
            <a:ext cx="6563072" cy="7655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74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1BCAB4FA-0643-43FE-8860-D7755DC032B6}"/>
              </a:ext>
            </a:extLst>
          </p:cNvPr>
          <p:cNvSpPr txBox="1">
            <a:spLocks/>
          </p:cNvSpPr>
          <p:nvPr/>
        </p:nvSpPr>
        <p:spPr bwMode="auto">
          <a:xfrm>
            <a:off x="457200" y="26064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600" dirty="0"/>
              <a:t>Our Approach : Prediction</a:t>
            </a:r>
          </a:p>
        </p:txBody>
      </p:sp>
      <p:sp>
        <p:nvSpPr>
          <p:cNvPr id="33" name="Rectangle 67">
            <a:extLst>
              <a:ext uri="{FF2B5EF4-FFF2-40B4-BE49-F238E27FC236}">
                <a16:creationId xmlns:a16="http://schemas.microsoft.com/office/drawing/2014/main" id="{77D7C278-7CCC-4761-A5B8-92C9EC853F71}"/>
              </a:ext>
            </a:extLst>
          </p:cNvPr>
          <p:cNvSpPr/>
          <p:nvPr/>
        </p:nvSpPr>
        <p:spPr>
          <a:xfrm>
            <a:off x="150028" y="2673148"/>
            <a:ext cx="8660182" cy="406822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34" name="Rectangle 66">
            <a:extLst>
              <a:ext uri="{FF2B5EF4-FFF2-40B4-BE49-F238E27FC236}">
                <a16:creationId xmlns:a16="http://schemas.microsoft.com/office/drawing/2014/main" id="{A8B7C2ED-6A5C-4217-9FD3-7E9372F1D7F8}"/>
              </a:ext>
            </a:extLst>
          </p:cNvPr>
          <p:cNvSpPr/>
          <p:nvPr/>
        </p:nvSpPr>
        <p:spPr>
          <a:xfrm>
            <a:off x="150028" y="1184405"/>
            <a:ext cx="4658110" cy="1384850"/>
          </a:xfrm>
          <a:prstGeom prst="rect">
            <a:avLst/>
          </a:prstGeom>
          <a:solidFill>
            <a:schemeClr val="accent3">
              <a:lumMod val="9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62">
            <a:extLst>
              <a:ext uri="{FF2B5EF4-FFF2-40B4-BE49-F238E27FC236}">
                <a16:creationId xmlns:a16="http://schemas.microsoft.com/office/drawing/2014/main" id="{71C5C3C6-8EC7-4ED9-AB0A-5F46688F5A56}"/>
              </a:ext>
            </a:extLst>
          </p:cNvPr>
          <p:cNvSpPr/>
          <p:nvPr/>
        </p:nvSpPr>
        <p:spPr>
          <a:xfrm>
            <a:off x="6408986" y="2792678"/>
            <a:ext cx="1899726" cy="8924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8" descr="A large stone building&#10;&#10;Description generated with high confidence">
            <a:extLst>
              <a:ext uri="{FF2B5EF4-FFF2-40B4-BE49-F238E27FC236}">
                <a16:creationId xmlns:a16="http://schemas.microsoft.com/office/drawing/2014/main" id="{8D933456-EF7C-428A-8F85-4CA680541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55" y="1387761"/>
            <a:ext cx="1182416" cy="96151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B024966-591B-4940-A33A-A93B9DAFCCD0}"/>
              </a:ext>
            </a:extLst>
          </p:cNvPr>
          <p:cNvSpPr txBox="1"/>
          <p:nvPr/>
        </p:nvSpPr>
        <p:spPr>
          <a:xfrm>
            <a:off x="107168" y="2320993"/>
            <a:ext cx="16040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Default Trajectory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F2FA50-AC3D-48DF-81AB-460253962780}"/>
              </a:ext>
            </a:extLst>
          </p:cNvPr>
          <p:cNvSpPr txBox="1"/>
          <p:nvPr/>
        </p:nvSpPr>
        <p:spPr>
          <a:xfrm>
            <a:off x="2186655" y="1161220"/>
            <a:ext cx="14466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Coarse 3D model</a:t>
            </a:r>
            <a:endParaRPr lang="en-US" b="1" dirty="0"/>
          </a:p>
        </p:txBody>
      </p:sp>
      <p:sp>
        <p:nvSpPr>
          <p:cNvPr id="40" name="Arrow: Right 12">
            <a:extLst>
              <a:ext uri="{FF2B5EF4-FFF2-40B4-BE49-F238E27FC236}">
                <a16:creationId xmlns:a16="http://schemas.microsoft.com/office/drawing/2014/main" id="{9FC316E1-CF53-4573-9244-FBB1027F6CDA}"/>
              </a:ext>
            </a:extLst>
          </p:cNvPr>
          <p:cNvSpPr/>
          <p:nvPr/>
        </p:nvSpPr>
        <p:spPr>
          <a:xfrm>
            <a:off x="1571229" y="1690026"/>
            <a:ext cx="708960" cy="37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32D9F4-B356-4937-BEA0-05DC4C97D926}"/>
              </a:ext>
            </a:extLst>
          </p:cNvPr>
          <p:cNvSpPr txBox="1"/>
          <p:nvPr/>
        </p:nvSpPr>
        <p:spPr>
          <a:xfrm>
            <a:off x="3348536" y="3470116"/>
            <a:ext cx="12234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Grid view points</a:t>
            </a:r>
            <a:endParaRPr lang="en-US" b="1" dirty="0"/>
          </a:p>
        </p:txBody>
      </p:sp>
      <p:pic>
        <p:nvPicPr>
          <p:cNvPr id="43" name="Picture 4">
            <a:extLst>
              <a:ext uri="{FF2B5EF4-FFF2-40B4-BE49-F238E27FC236}">
                <a16:creationId xmlns:a16="http://schemas.microsoft.com/office/drawing/2014/main" id="{64C8DAC1-9C91-41BF-8FED-48ECD7595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" y="1370757"/>
            <a:ext cx="1233877" cy="904931"/>
          </a:xfrm>
          <a:prstGeom prst="rect">
            <a:avLst/>
          </a:prstGeom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EB60B0FA-4E24-4B11-BE82-66700DDE9B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38" y="3156588"/>
            <a:ext cx="1257600" cy="1058145"/>
          </a:xfrm>
          <a:prstGeom prst="rect">
            <a:avLst/>
          </a:prstGeom>
        </p:spPr>
      </p:pic>
      <p:sp>
        <p:nvSpPr>
          <p:cNvPr id="45" name="Rectangle: Rounded Corners 38">
            <a:extLst>
              <a:ext uri="{FF2B5EF4-FFF2-40B4-BE49-F238E27FC236}">
                <a16:creationId xmlns:a16="http://schemas.microsoft.com/office/drawing/2014/main" id="{9361CC51-3FDF-4774-A20B-6A8AA2C11545}"/>
              </a:ext>
            </a:extLst>
          </p:cNvPr>
          <p:cNvSpPr/>
          <p:nvPr/>
        </p:nvSpPr>
        <p:spPr>
          <a:xfrm>
            <a:off x="6721601" y="4093015"/>
            <a:ext cx="1408263" cy="849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F82605-685A-430D-A2E6-69C7A13CB29C}"/>
              </a:ext>
            </a:extLst>
          </p:cNvPr>
          <p:cNvSpPr txBox="1"/>
          <p:nvPr/>
        </p:nvSpPr>
        <p:spPr>
          <a:xfrm>
            <a:off x="6893161" y="4372328"/>
            <a:ext cx="11873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Path planning</a:t>
            </a:r>
            <a:endParaRPr lang="en-US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54E91A-AC97-402B-ACEB-C75A414C52FC}"/>
              </a:ext>
            </a:extLst>
          </p:cNvPr>
          <p:cNvSpPr txBox="1"/>
          <p:nvPr/>
        </p:nvSpPr>
        <p:spPr>
          <a:xfrm>
            <a:off x="6600190" y="2936694"/>
            <a:ext cx="1739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Optimal trajectory and 3D reconstruction models</a:t>
            </a:r>
            <a:endParaRPr lang="en-US" sz="1200" dirty="0"/>
          </a:p>
        </p:txBody>
      </p:sp>
      <p:cxnSp>
        <p:nvCxnSpPr>
          <p:cNvPr id="51" name="Straight Arrow Connector 65">
            <a:extLst>
              <a:ext uri="{FF2B5EF4-FFF2-40B4-BE49-F238E27FC236}">
                <a16:creationId xmlns:a16="http://schemas.microsoft.com/office/drawing/2014/main" id="{6AD732E9-B700-4421-BBB8-F1092C0B4705}"/>
              </a:ext>
            </a:extLst>
          </p:cNvPr>
          <p:cNvCxnSpPr/>
          <p:nvPr/>
        </p:nvCxnSpPr>
        <p:spPr>
          <a:xfrm flipH="1" flipV="1">
            <a:off x="7365143" y="3697129"/>
            <a:ext cx="1" cy="397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0EE3EB8-0563-4A02-ABD2-A36D9C5A8F74}"/>
              </a:ext>
            </a:extLst>
          </p:cNvPr>
          <p:cNvSpPr txBox="1"/>
          <p:nvPr/>
        </p:nvSpPr>
        <p:spPr>
          <a:xfrm>
            <a:off x="3691571" y="1215670"/>
            <a:ext cx="123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Explore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B119376-0CBE-4659-A48D-4469DBE3430B}"/>
              </a:ext>
            </a:extLst>
          </p:cNvPr>
          <p:cNvSpPr txBox="1"/>
          <p:nvPr/>
        </p:nvSpPr>
        <p:spPr>
          <a:xfrm>
            <a:off x="245482" y="2780195"/>
            <a:ext cx="111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Exploit</a:t>
            </a:r>
          </a:p>
        </p:txBody>
      </p:sp>
      <p:sp>
        <p:nvSpPr>
          <p:cNvPr id="55" name="Arrow: Right 12">
            <a:extLst>
              <a:ext uri="{FF2B5EF4-FFF2-40B4-BE49-F238E27FC236}">
                <a16:creationId xmlns:a16="http://schemas.microsoft.com/office/drawing/2014/main" id="{85DF697D-2776-40FE-9D87-D4E190C450BD}"/>
              </a:ext>
            </a:extLst>
          </p:cNvPr>
          <p:cNvSpPr/>
          <p:nvPr/>
        </p:nvSpPr>
        <p:spPr>
          <a:xfrm rot="5400000">
            <a:off x="2527264" y="2592110"/>
            <a:ext cx="708960" cy="37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Right 12">
            <a:extLst>
              <a:ext uri="{FF2B5EF4-FFF2-40B4-BE49-F238E27FC236}">
                <a16:creationId xmlns:a16="http://schemas.microsoft.com/office/drawing/2014/main" id="{9288E1A4-082E-4F7A-B28D-4520E73E1E26}"/>
              </a:ext>
            </a:extLst>
          </p:cNvPr>
          <p:cNvSpPr/>
          <p:nvPr/>
        </p:nvSpPr>
        <p:spPr>
          <a:xfrm rot="5400000">
            <a:off x="2485738" y="4425764"/>
            <a:ext cx="792000" cy="373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10" descr="A picture containing outdoor, nature, building, water&#10;&#10;Description generated with very high confidence">
            <a:extLst>
              <a:ext uri="{FF2B5EF4-FFF2-40B4-BE49-F238E27FC236}">
                <a16:creationId xmlns:a16="http://schemas.microsoft.com/office/drawing/2014/main" id="{7D2C3227-EE78-4E4E-97A9-E5AD6574E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796" y="5050510"/>
            <a:ext cx="1213944" cy="772196"/>
          </a:xfrm>
          <a:prstGeom prst="rect">
            <a:avLst/>
          </a:prstGeom>
        </p:spPr>
      </p:pic>
      <p:pic>
        <p:nvPicPr>
          <p:cNvPr id="58" name="Picture 12" descr="A picture containing outdoor, nature, large, covered&#10;&#10;Description generated with very high confidence">
            <a:extLst>
              <a:ext uri="{FF2B5EF4-FFF2-40B4-BE49-F238E27FC236}">
                <a16:creationId xmlns:a16="http://schemas.microsoft.com/office/drawing/2014/main" id="{CCD262FB-4FA6-4F32-9BEB-6F03CD79F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142" y="5235138"/>
            <a:ext cx="1194238" cy="760372"/>
          </a:xfrm>
          <a:prstGeom prst="rect">
            <a:avLst/>
          </a:prstGeom>
        </p:spPr>
      </p:pic>
      <p:pic>
        <p:nvPicPr>
          <p:cNvPr id="59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0B0A5F4-70BB-4A6C-BAA1-672BCBDE5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170" y="5266534"/>
            <a:ext cx="1289950" cy="808529"/>
          </a:xfrm>
          <a:prstGeom prst="rect">
            <a:avLst/>
          </a:prstGeom>
        </p:spPr>
      </p:pic>
      <p:pic>
        <p:nvPicPr>
          <p:cNvPr id="60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6257DC2-8372-424C-8684-4875D7082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9333" y="5389885"/>
            <a:ext cx="1355012" cy="865642"/>
          </a:xfrm>
          <a:prstGeom prst="rect">
            <a:avLst/>
          </a:prstGeom>
        </p:spPr>
      </p:pic>
      <p:sp>
        <p:nvSpPr>
          <p:cNvPr id="61" name="Cross 17">
            <a:extLst>
              <a:ext uri="{FF2B5EF4-FFF2-40B4-BE49-F238E27FC236}">
                <a16:creationId xmlns:a16="http://schemas.microsoft.com/office/drawing/2014/main" id="{D65E8A82-D9A8-4061-9C4B-3A9D1157893F}"/>
              </a:ext>
            </a:extLst>
          </p:cNvPr>
          <p:cNvSpPr/>
          <p:nvPr/>
        </p:nvSpPr>
        <p:spPr>
          <a:xfrm>
            <a:off x="2490908" y="5478830"/>
            <a:ext cx="307074" cy="296837"/>
          </a:xfrm>
          <a:prstGeom prst="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DD73B7-5A6D-4532-B53D-0222CB7F3B0C}"/>
              </a:ext>
            </a:extLst>
          </p:cNvPr>
          <p:cNvSpPr txBox="1"/>
          <p:nvPr/>
        </p:nvSpPr>
        <p:spPr>
          <a:xfrm>
            <a:off x="871290" y="5986614"/>
            <a:ext cx="18870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Depth + normal features rendered from coarse model</a:t>
            </a:r>
            <a:endParaRPr lang="en-US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77542B-1632-407D-AEF5-22BE600330BD}"/>
              </a:ext>
            </a:extLst>
          </p:cNvPr>
          <p:cNvSpPr txBox="1"/>
          <p:nvPr/>
        </p:nvSpPr>
        <p:spPr>
          <a:xfrm>
            <a:off x="2881744" y="5986614"/>
            <a:ext cx="17840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Images rendered from coarse model</a:t>
            </a:r>
          </a:p>
        </p:txBody>
      </p:sp>
      <p:sp>
        <p:nvSpPr>
          <p:cNvPr id="64" name="Rectangle: Rounded Corners 38">
            <a:extLst>
              <a:ext uri="{FF2B5EF4-FFF2-40B4-BE49-F238E27FC236}">
                <a16:creationId xmlns:a16="http://schemas.microsoft.com/office/drawing/2014/main" id="{B7AEC7CA-6674-4E87-81C5-D30FA38ACBC8}"/>
              </a:ext>
            </a:extLst>
          </p:cNvPr>
          <p:cNvSpPr/>
          <p:nvPr/>
        </p:nvSpPr>
        <p:spPr>
          <a:xfrm>
            <a:off x="4665842" y="5266534"/>
            <a:ext cx="1408263" cy="849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6F9680E-FDB1-42DE-AF63-1BA6C7643DE7}"/>
              </a:ext>
            </a:extLst>
          </p:cNvPr>
          <p:cNvSpPr txBox="1"/>
          <p:nvPr/>
        </p:nvSpPr>
        <p:spPr>
          <a:xfrm>
            <a:off x="4709740" y="5482558"/>
            <a:ext cx="128608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Deep learning model</a:t>
            </a:r>
            <a:endParaRPr lang="en-US" sz="1200" b="1" dirty="0"/>
          </a:p>
        </p:txBody>
      </p:sp>
      <p:cxnSp>
        <p:nvCxnSpPr>
          <p:cNvPr id="66" name="Straight Arrow Connector 45">
            <a:extLst>
              <a:ext uri="{FF2B5EF4-FFF2-40B4-BE49-F238E27FC236}">
                <a16:creationId xmlns:a16="http://schemas.microsoft.com/office/drawing/2014/main" id="{C11A37DE-412A-43ED-9DD3-D541BBD62F82}"/>
              </a:ext>
            </a:extLst>
          </p:cNvPr>
          <p:cNvCxnSpPr>
            <a:endCxn id="64" idx="1"/>
          </p:cNvCxnSpPr>
          <p:nvPr/>
        </p:nvCxnSpPr>
        <p:spPr>
          <a:xfrm>
            <a:off x="4179380" y="5682051"/>
            <a:ext cx="4864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46">
            <a:extLst>
              <a:ext uri="{FF2B5EF4-FFF2-40B4-BE49-F238E27FC236}">
                <a16:creationId xmlns:a16="http://schemas.microsoft.com/office/drawing/2014/main" id="{914C4E4A-3A09-41F3-954D-3F4E9D811CED}"/>
              </a:ext>
            </a:extLst>
          </p:cNvPr>
          <p:cNvCxnSpPr>
            <a:cxnSpLocks/>
            <a:stCxn id="64" idx="3"/>
            <a:endCxn id="59" idx="1"/>
          </p:cNvCxnSpPr>
          <p:nvPr/>
        </p:nvCxnSpPr>
        <p:spPr>
          <a:xfrm flipV="1">
            <a:off x="6074105" y="5670799"/>
            <a:ext cx="6460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FBF3E34-A11C-4211-BA1C-7A8A37CFBF4D}"/>
              </a:ext>
            </a:extLst>
          </p:cNvPr>
          <p:cNvSpPr txBox="1"/>
          <p:nvPr/>
        </p:nvSpPr>
        <p:spPr>
          <a:xfrm>
            <a:off x="6629163" y="6257232"/>
            <a:ext cx="2057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Predicted </a:t>
            </a:r>
            <a:r>
              <a:rPr lang="en-US" sz="1200" dirty="0" err="1">
                <a:latin typeface="Arial"/>
                <a:cs typeface="Arial"/>
              </a:rPr>
              <a:t>reconstructability</a:t>
            </a:r>
            <a:r>
              <a:rPr lang="en-US" sz="1200" dirty="0">
                <a:latin typeface="Arial"/>
                <a:cs typeface="Arial"/>
              </a:rPr>
              <a:t> score maps</a:t>
            </a:r>
            <a:endParaRPr lang="en-US" dirty="0"/>
          </a:p>
        </p:txBody>
      </p:sp>
      <p:pic>
        <p:nvPicPr>
          <p:cNvPr id="69" name="Picture 22">
            <a:extLst>
              <a:ext uri="{FF2B5EF4-FFF2-40B4-BE49-F238E27FC236}">
                <a16:creationId xmlns:a16="http://schemas.microsoft.com/office/drawing/2014/main" id="{1F11AE97-31BE-4529-AA6A-1F9BCE4999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2" y="5050510"/>
            <a:ext cx="1264913" cy="806782"/>
          </a:xfrm>
          <a:prstGeom prst="rect">
            <a:avLst/>
          </a:prstGeom>
        </p:spPr>
      </p:pic>
      <p:pic>
        <p:nvPicPr>
          <p:cNvPr id="70" name="Picture 53">
            <a:extLst>
              <a:ext uri="{FF2B5EF4-FFF2-40B4-BE49-F238E27FC236}">
                <a16:creationId xmlns:a16="http://schemas.microsoft.com/office/drawing/2014/main" id="{9DB77E1D-960F-4BCE-9A8F-7657B81390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190798"/>
            <a:ext cx="1306864" cy="833539"/>
          </a:xfrm>
          <a:prstGeom prst="rect">
            <a:avLst/>
          </a:prstGeom>
        </p:spPr>
      </p:pic>
      <p:cxnSp>
        <p:nvCxnSpPr>
          <p:cNvPr id="71" name="Straight Arrow Connector 64">
            <a:extLst>
              <a:ext uri="{FF2B5EF4-FFF2-40B4-BE49-F238E27FC236}">
                <a16:creationId xmlns:a16="http://schemas.microsoft.com/office/drawing/2014/main" id="{BFC3062F-D8E3-4F17-BB71-E77D006FA291}"/>
              </a:ext>
            </a:extLst>
          </p:cNvPr>
          <p:cNvCxnSpPr>
            <a:cxnSpLocks/>
          </p:cNvCxnSpPr>
          <p:nvPr/>
        </p:nvCxnSpPr>
        <p:spPr>
          <a:xfrm flipH="1" flipV="1">
            <a:off x="7365144" y="4939163"/>
            <a:ext cx="1" cy="397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90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5" grpId="0" animBg="1"/>
      <p:bldP spid="49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600" dirty="0"/>
              <a:t>Our Approach : Path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</p:spPr>
            <p:txBody>
              <a:bodyPr/>
              <a:lstStyle/>
              <a:p>
                <a:r>
                  <a:rPr lang="en-US" sz="2400" dirty="0"/>
                  <a:t>Preprocessing</a:t>
                </a:r>
              </a:p>
              <a:p>
                <a:pPr lvl="1"/>
                <a:r>
                  <a:rPr lang="en-US" sz="2000" dirty="0"/>
                  <a:t>construct a ground set C – all possible camera poses around the scene.</a:t>
                </a:r>
              </a:p>
              <a:p>
                <a:pPr lvl="2"/>
                <a:r>
                  <a:rPr lang="en-US" sz="1600" dirty="0"/>
                  <a:t>Each camera pose has 2 information: 3D Position and Camera Orientation</a:t>
                </a:r>
              </a:p>
              <a:p>
                <a:pPr lvl="1"/>
                <a:r>
                  <a:rPr lang="en-US" sz="2000" dirty="0"/>
                  <a:t>Sample a set of surface points S on the coarse 3D model</a:t>
                </a:r>
              </a:p>
              <a:p>
                <a:pPr marL="457200" lvl="1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Define an objective function for path planning from </a:t>
                </a:r>
                <a:r>
                  <a:rPr lang="en-US" sz="2400" dirty="0" err="1"/>
                  <a:t>Reconstructability</a:t>
                </a:r>
                <a:r>
                  <a:rPr lang="en-US" sz="2400" dirty="0"/>
                  <a:t> predictions:</a:t>
                </a:r>
              </a:p>
              <a:p>
                <a:pPr lvl="1"/>
                <a:r>
                  <a:rPr lang="en-US" sz="2000" dirty="0"/>
                  <a:t>Camera poses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000" dirty="0"/>
                  <a:t>, surface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 err="1"/>
                  <a:t>Reconstructability</a:t>
                </a:r>
                <a:r>
                  <a:rPr lang="en-US" sz="2000" dirty="0"/>
                  <a:t> at surface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/>
                  <a:t> induced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</a:p>
              <a:p>
                <a:pPr marL="457200" lvl="1" indent="0">
                  <a:buNone/>
                </a:pPr>
                <a:r>
                  <a:rPr lang="en-US" sz="2000" b="0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/>
                  <a:t> is indicator for visibility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  <a:blipFill>
                <a:blip r:embed="rId3"/>
                <a:stretch>
                  <a:fillRect l="-963" t="-865" r="-963" b="-79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직사각형 3">
            <a:extLst>
              <a:ext uri="{FF2B5EF4-FFF2-40B4-BE49-F238E27FC236}">
                <a16:creationId xmlns:a16="http://schemas.microsoft.com/office/drawing/2014/main" id="{84EB5094-E712-47B4-9B4A-D298AF82E5F6}"/>
              </a:ext>
            </a:extLst>
          </p:cNvPr>
          <p:cNvSpPr/>
          <p:nvPr/>
        </p:nvSpPr>
        <p:spPr>
          <a:xfrm>
            <a:off x="899592" y="4221088"/>
            <a:ext cx="7056784" cy="15841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357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altLang="ko-KR" sz="3600" dirty="0"/>
              <a:t>Our Approach : Path planning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</p:spPr>
            <p:txBody>
              <a:bodyPr/>
              <a:lstStyle/>
              <a:p>
                <a:r>
                  <a:rPr lang="en-US" sz="2000" dirty="0"/>
                  <a:t>P is a trajectory, P = (p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, u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), (p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 u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),…,(</a:t>
                </a:r>
                <a:r>
                  <a:rPr lang="en-US" sz="2000" dirty="0" err="1"/>
                  <a:t>p</a:t>
                </a:r>
                <a:r>
                  <a:rPr lang="en-US" sz="2000" baseline="-25000" dirty="0" err="1"/>
                  <a:t>q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u</a:t>
                </a:r>
                <a:r>
                  <a:rPr lang="en-US" sz="2000" baseline="-25000" dirty="0" err="1"/>
                  <a:t>q</a:t>
                </a:r>
                <a:r>
                  <a:rPr lang="en-US" sz="2000" dirty="0"/>
                  <a:t>),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/>
                  <a:t> is camera position,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/>
                  <a:t> is camera orientation</a:t>
                </a:r>
              </a:p>
              <a:p>
                <a:r>
                  <a:rPr lang="en-US" sz="2000" dirty="0"/>
                  <a:t>Find optimal path P*: </a:t>
                </a:r>
              </a:p>
              <a:p>
                <a:pPr marL="0" indent="0">
                  <a:buNone/>
                </a:pPr>
                <a:r>
                  <a:rPr lang="en-US" sz="2000" dirty="0"/>
                  <a:t>	(C</a:t>
                </a:r>
                <a:r>
                  <a:rPr lang="en-US" sz="2000" baseline="-25000" dirty="0"/>
                  <a:t>P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 </m:t>
                    </m:r>
                  </m:oMath>
                </a14:m>
                <a:r>
                  <a:rPr lang="en-US" sz="2000" dirty="0"/>
                  <a:t>C)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Similar to [3], use algorithm in [3] to solve this problem.</a:t>
                </a:r>
              </a:p>
              <a:p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  <a:blipFill>
                <a:blip r:embed="rId3"/>
                <a:stretch>
                  <a:fillRect l="-667" t="-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08920"/>
            <a:ext cx="5259275" cy="1080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1128"/>
            <a:ext cx="9144000" cy="196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86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AE61-D744-43D1-BBFA-BDC25C199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980729"/>
            <a:ext cx="7886700" cy="51089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Generate dataset for training and test: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Simulation dataset - Training : 9 Scenes &amp; Testing : 4 Scenes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DTU dataset – Training : 97 scenes &amp; Testing :  22 scenes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58827"/>
            <a:ext cx="5472608" cy="2154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571746"/>
            <a:ext cx="6984776" cy="20116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64DD3DD-62CD-446C-8923-E1AD05CA59E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ko-KR" sz="3600" dirty="0"/>
              <a:t>Current Progress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9088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600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en-US" sz="2400" dirty="0"/>
              <a:t>Introduction</a:t>
            </a:r>
          </a:p>
          <a:p>
            <a:r>
              <a:rPr lang="en-US" sz="2400" dirty="0"/>
              <a:t>Related Works</a:t>
            </a:r>
          </a:p>
          <a:p>
            <a:r>
              <a:rPr lang="en-US" sz="2400" dirty="0"/>
              <a:t>Our Approach</a:t>
            </a:r>
          </a:p>
          <a:p>
            <a:r>
              <a:rPr lang="en-US" sz="2400" dirty="0"/>
              <a:t>Current Progress</a:t>
            </a:r>
          </a:p>
          <a:p>
            <a:r>
              <a:rPr lang="en-US" sz="2400" dirty="0"/>
              <a:t>Future Works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7924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AE61-D744-43D1-BBFA-BDC25C199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980729"/>
            <a:ext cx="4740200" cy="51089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Implementation and evaluation for </a:t>
            </a:r>
            <a:r>
              <a:rPr lang="en-US" dirty="0" err="1"/>
              <a:t>RecNet</a:t>
            </a:r>
            <a:r>
              <a:rPr lang="en-US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Compare with other baselines: </a:t>
            </a:r>
            <a:r>
              <a:rPr lang="en-US" dirty="0" err="1"/>
              <a:t>Unet</a:t>
            </a:r>
            <a:r>
              <a:rPr lang="en-US" dirty="0"/>
              <a:t> [7] and </a:t>
            </a:r>
            <a:r>
              <a:rPr lang="en-US" dirty="0" err="1"/>
              <a:t>ConfNet</a:t>
            </a:r>
            <a:r>
              <a:rPr lang="en-US" dirty="0"/>
              <a:t> [8]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Evulation</a:t>
            </a:r>
            <a:r>
              <a:rPr lang="en-US" dirty="0"/>
              <a:t> metrics: mean absolute error (MAE) and root mean square error (RMSE)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Finish all implementations but need to tune parameters for </a:t>
            </a:r>
            <a:r>
              <a:rPr lang="en-US" dirty="0" err="1"/>
              <a:t>RecNet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Expectation result: better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282F0CD-BB06-4B95-8ED4-0F56EC41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004106"/>
            <a:ext cx="3549967" cy="1458981"/>
          </a:xfrm>
          <a:prstGeom prst="rect">
            <a:avLst/>
          </a:prstGeom>
        </p:spPr>
      </p:pic>
      <p:pic>
        <p:nvPicPr>
          <p:cNvPr id="8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E6D6BD51-8423-4265-9B48-4B7E3CF60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765118"/>
            <a:ext cx="3549967" cy="1355286"/>
          </a:xfrm>
          <a:prstGeom prst="rect">
            <a:avLst/>
          </a:prstGeom>
        </p:spPr>
      </p:pic>
      <p:pic>
        <p:nvPicPr>
          <p:cNvPr id="9" name="Picture 8" descr="A picture containing toy, fence, clock, computer&#10;&#10;Description generated with very high confidence">
            <a:extLst>
              <a:ext uri="{FF2B5EF4-FFF2-40B4-BE49-F238E27FC236}">
                <a16:creationId xmlns:a16="http://schemas.microsoft.com/office/drawing/2014/main" id="{D6A9C992-7076-422E-BBD1-DDA4A5BE1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54" y="4384994"/>
            <a:ext cx="3544685" cy="2099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B0A4D4-0E27-45F9-9334-6BBE9B5AC481}"/>
              </a:ext>
            </a:extLst>
          </p:cNvPr>
          <p:cNvSpPr txBox="1"/>
          <p:nvPr/>
        </p:nvSpPr>
        <p:spPr>
          <a:xfrm>
            <a:off x="6300192" y="2399227"/>
            <a:ext cx="272288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Unet</a:t>
            </a:r>
            <a:r>
              <a:rPr lang="en-US" sz="1400" dirty="0">
                <a:latin typeface="Arial"/>
                <a:cs typeface="Arial"/>
              </a:rPr>
              <a:t> [7]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0C870-AE06-42B7-9875-294597E2A1D1}"/>
              </a:ext>
            </a:extLst>
          </p:cNvPr>
          <p:cNvSpPr txBox="1"/>
          <p:nvPr/>
        </p:nvSpPr>
        <p:spPr>
          <a:xfrm>
            <a:off x="6300192" y="4024629"/>
            <a:ext cx="23876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ConfNet</a:t>
            </a:r>
            <a:r>
              <a:rPr lang="en-US" sz="1400" dirty="0">
                <a:latin typeface="Arial"/>
                <a:cs typeface="Arial"/>
              </a:rPr>
              <a:t> [8] 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6F16AC-DDEC-460C-B148-60BCF1905B73}"/>
              </a:ext>
            </a:extLst>
          </p:cNvPr>
          <p:cNvSpPr txBox="1"/>
          <p:nvPr/>
        </p:nvSpPr>
        <p:spPr>
          <a:xfrm>
            <a:off x="6300192" y="6484111"/>
            <a:ext cx="2489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RecNet</a:t>
            </a:r>
            <a:r>
              <a:rPr lang="en-US" sz="1400" dirty="0">
                <a:latin typeface="Arial"/>
                <a:cs typeface="Arial"/>
              </a:rPr>
              <a:t> (Ours)</a:t>
            </a:r>
            <a:endParaRPr lang="en-US" sz="14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0FFBE8-5FF6-4E79-A27F-C1DD399AE249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ko-KR" sz="3600"/>
              <a:t>Current Progress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4195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AE61-D744-43D1-BBFA-BDC25C199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268760"/>
            <a:ext cx="7836544" cy="51089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Implementation and evaluation for path planning: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Implement </a:t>
            </a:r>
            <a:r>
              <a:rPr lang="en-US" altLang="ko-KR" dirty="0"/>
              <a:t>path planning algorithm (possibly refer to [3])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Baselines for comparison: the other heuristic-based path planning approaches (source code available)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Evaluation metrics: accuracy and completeness of 3D model results.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90A12A-659A-47B7-8571-DC771E9264A4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ko-KR" sz="3600" dirty="0"/>
              <a:t>Future Works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6776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AE61-D744-43D1-BBFA-BDC25C199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980729"/>
            <a:ext cx="7836544" cy="216023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4" name="Google Shape;229;p34">
            <a:extLst>
              <a:ext uri="{FF2B5EF4-FFF2-40B4-BE49-F238E27FC236}">
                <a16:creationId xmlns:a16="http://schemas.microsoft.com/office/drawing/2014/main" id="{60C7806C-2312-42CD-A133-F4EC2CA28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9639766"/>
              </p:ext>
            </p:extLst>
          </p:nvPr>
        </p:nvGraphicFramePr>
        <p:xfrm>
          <a:off x="179512" y="1196751"/>
          <a:ext cx="8706804" cy="540084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51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1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1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11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793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aseline="0" dirty="0"/>
                        <a:t> &lt; </a:t>
                      </a:r>
                      <a:r>
                        <a:rPr lang="en-US" sz="1400" dirty="0"/>
                        <a:t>10.29</a:t>
                      </a: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~11.17</a:t>
                      </a: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~11.24</a:t>
                      </a: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~12.01</a:t>
                      </a: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</a:rPr>
                        <a:t>~12.08</a:t>
                      </a: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79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</a:rPr>
                        <a:t>Survey problem</a:t>
                      </a: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47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Propose</a:t>
                      </a:r>
                      <a:r>
                        <a:rPr lang="en-US" sz="1400" baseline="0" dirty="0"/>
                        <a:t> novel architecture </a:t>
                      </a:r>
                      <a:r>
                        <a:rPr lang="en-US" sz="1400" baseline="0" dirty="0" err="1"/>
                        <a:t>RecNet</a:t>
                      </a:r>
                      <a:endParaRPr lang="en-US"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2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Generate</a:t>
                      </a:r>
                      <a:r>
                        <a:rPr lang="en-US" sz="1400" baseline="0" dirty="0"/>
                        <a:t> dataset</a:t>
                      </a:r>
                      <a:endParaRPr lang="en-US"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2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Mid-term</a:t>
                      </a:r>
                      <a:r>
                        <a:rPr lang="en-US" sz="1400" baseline="0" dirty="0"/>
                        <a:t> presentation</a:t>
                      </a:r>
                      <a:endParaRPr lang="en-US"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920259"/>
                  </a:ext>
                </a:extLst>
              </a:tr>
              <a:tr h="6346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Implement</a:t>
                      </a:r>
                      <a:r>
                        <a:rPr lang="en-US" sz="1400" baseline="0" dirty="0"/>
                        <a:t> path planning</a:t>
                      </a: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Training</a:t>
                      </a:r>
                      <a:r>
                        <a:rPr lang="en-US" altLang="ko-KR" sz="1400" baseline="0" dirty="0"/>
                        <a:t> and test </a:t>
                      </a:r>
                      <a:r>
                        <a:rPr lang="en-US" altLang="ko-KR" sz="1400" baseline="0" dirty="0" err="1"/>
                        <a:t>RecNet</a:t>
                      </a:r>
                      <a:r>
                        <a:rPr lang="en-US" altLang="ko-KR" sz="1400" baseline="0" dirty="0"/>
                        <a:t> </a:t>
                      </a:r>
                      <a:endParaRPr lang="en-US" altLang="ko-KR"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358931"/>
                  </a:ext>
                </a:extLst>
              </a:tr>
              <a:tr h="6346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aseline="0" dirty="0"/>
                        <a:t>Evaluate path planning  </a:t>
                      </a:r>
                      <a:endParaRPr lang="en-US"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834156"/>
                  </a:ext>
                </a:extLst>
              </a:tr>
              <a:tr h="5512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Final presentation</a:t>
                      </a: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0861" marR="90861" marT="90861" marB="90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1619672" y="162880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67744" y="2420888"/>
            <a:ext cx="11888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67744" y="3140968"/>
            <a:ext cx="11888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438236" y="4437112"/>
            <a:ext cx="178183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01905" y="5085184"/>
            <a:ext cx="26139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401905" y="3789040"/>
            <a:ext cx="11888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63780" y="5733256"/>
            <a:ext cx="22885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452320" y="6453336"/>
            <a:ext cx="14339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F058C7AA-3EFF-4935-9FC1-F3EB2E5E22F5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ko-KR" sz="3600" dirty="0"/>
              <a:t>Schedule &amp; Roles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3863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AE61-D744-43D1-BBFA-BDC25C199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980729"/>
            <a:ext cx="7836544" cy="216023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578860"/>
              </p:ext>
            </p:extLst>
          </p:nvPr>
        </p:nvGraphicFramePr>
        <p:xfrm>
          <a:off x="179514" y="1407088"/>
          <a:ext cx="8784972" cy="2021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514537708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79952210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68987767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914535816"/>
                    </a:ext>
                  </a:extLst>
                </a:gridCol>
                <a:gridCol w="1064116">
                  <a:extLst>
                    <a:ext uri="{9D8B030D-6E8A-4147-A177-3AD203B41FA5}">
                      <a16:colId xmlns:a16="http://schemas.microsoft.com/office/drawing/2014/main" val="353669041"/>
                    </a:ext>
                  </a:extLst>
                </a:gridCol>
                <a:gridCol w="976108">
                  <a:extLst>
                    <a:ext uri="{9D8B030D-6E8A-4147-A177-3AD203B41FA5}">
                      <a16:colId xmlns:a16="http://schemas.microsoft.com/office/drawing/2014/main" val="2092801693"/>
                    </a:ext>
                  </a:extLst>
                </a:gridCol>
                <a:gridCol w="912102">
                  <a:extLst>
                    <a:ext uri="{9D8B030D-6E8A-4147-A177-3AD203B41FA5}">
                      <a16:colId xmlns:a16="http://schemas.microsoft.com/office/drawing/2014/main" val="399835106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040616231"/>
                    </a:ext>
                  </a:extLst>
                </a:gridCol>
                <a:gridCol w="1080118">
                  <a:extLst>
                    <a:ext uri="{9D8B030D-6E8A-4147-A177-3AD203B41FA5}">
                      <a16:colId xmlns:a16="http://schemas.microsoft.com/office/drawing/2014/main" val="133530183"/>
                    </a:ext>
                  </a:extLst>
                </a:gridCol>
              </a:tblGrid>
              <a:tr h="9281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Survey Problem</a:t>
                      </a:r>
                      <a:endParaRPr lang="en-US" sz="1200" dirty="0"/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Propose</a:t>
                      </a:r>
                      <a:r>
                        <a:rPr lang="en-US" sz="1200" baseline="0" dirty="0"/>
                        <a:t> Novel Architecture </a:t>
                      </a:r>
                      <a:r>
                        <a:rPr lang="en-US" sz="1200" baseline="0" dirty="0" err="1"/>
                        <a:t>RecNet</a:t>
                      </a:r>
                      <a:endParaRPr lang="en-US" sz="1200" dirty="0"/>
                    </a:p>
                    <a:p>
                      <a:pPr algn="ctr"/>
                      <a:endParaRPr lang="en-U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Generate</a:t>
                      </a:r>
                      <a:r>
                        <a:rPr lang="en-US" sz="1200" baseline="0" dirty="0"/>
                        <a:t> Dataset</a:t>
                      </a:r>
                      <a:endParaRPr lang="en-US" sz="1200" dirty="0"/>
                    </a:p>
                    <a:p>
                      <a:pPr algn="ctr"/>
                      <a:endParaRPr lang="en-U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Progress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Presentation</a:t>
                      </a:r>
                    </a:p>
                    <a:p>
                      <a:pPr algn="ctr"/>
                      <a:endParaRPr lang="en-U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Implement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Path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Planning</a:t>
                      </a:r>
                    </a:p>
                    <a:p>
                      <a:pPr algn="ctr"/>
                      <a:endParaRPr lang="en-U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Training</a:t>
                      </a:r>
                      <a:r>
                        <a:rPr lang="en-US" altLang="ko-KR" sz="1200" baseline="0" dirty="0"/>
                        <a:t> &amp; Testing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err="1"/>
                        <a:t>RecNet</a:t>
                      </a:r>
                      <a:r>
                        <a:rPr lang="en-US" altLang="ko-KR" sz="1200" baseline="0" dirty="0"/>
                        <a:t> </a:t>
                      </a:r>
                      <a:endParaRPr lang="en-US" altLang="ko-KR" sz="1200" dirty="0"/>
                    </a:p>
                    <a:p>
                      <a:pPr algn="ctr"/>
                      <a:endParaRPr lang="en-U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Path Planning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Evaluation</a:t>
                      </a:r>
                    </a:p>
                    <a:p>
                      <a:pPr algn="ctr"/>
                      <a:endParaRPr lang="en-U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Final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Presentation</a:t>
                      </a:r>
                    </a:p>
                    <a:p>
                      <a:pPr algn="ctr"/>
                      <a:endParaRPr lang="en-U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439918"/>
                  </a:ext>
                </a:extLst>
              </a:tr>
              <a:tr h="508036">
                <a:tc>
                  <a:txBody>
                    <a:bodyPr/>
                    <a:lstStyle/>
                    <a:p>
                      <a:r>
                        <a:rPr lang="en-US" sz="1400" dirty="0"/>
                        <a:t>Hochang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56430"/>
                  </a:ext>
                </a:extLst>
              </a:tr>
              <a:tr h="508036">
                <a:tc>
                  <a:txBody>
                    <a:bodyPr/>
                    <a:lstStyle/>
                    <a:p>
                      <a:r>
                        <a:rPr lang="en-US" sz="1400" dirty="0"/>
                        <a:t>Khang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07747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3AFED752-C5F4-49BC-A698-74F6EE0F5D72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ko-KR" sz="3600" dirty="0"/>
              <a:t>Schedule &amp; Roles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2263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sz="1400" dirty="0">
                <a:hlinkClick r:id="rId3"/>
              </a:rPr>
              <a:t>https://colmap.github.io/</a:t>
            </a:r>
            <a:endParaRPr lang="en-US" sz="1400" dirty="0"/>
          </a:p>
          <a:p>
            <a:pPr>
              <a:buAutoNum type="arabicPeriod"/>
            </a:pPr>
            <a:r>
              <a:rPr lang="en-US" sz="1400" dirty="0"/>
              <a:t>Yao, Yao, et al. "</a:t>
            </a:r>
            <a:r>
              <a:rPr lang="en-US" sz="1400" dirty="0" err="1"/>
              <a:t>Mvsnet</a:t>
            </a:r>
            <a:r>
              <a:rPr lang="en-US" sz="1400" dirty="0"/>
              <a:t>: Depth inference for unstructured multi-view stereo." Proceedings of the European Conference on Computer Vision (ECCV). 2018.</a:t>
            </a:r>
          </a:p>
          <a:p>
            <a:pPr>
              <a:buAutoNum type="arabicPeriod"/>
            </a:pPr>
            <a:r>
              <a:rPr lang="en-US" sz="1400" dirty="0"/>
              <a:t>Roberts, Mike, et al. "Submodular trajectory optimization for aerial 3d scanning." Proceedings of the IEEE International Conference on Computer Vision. 2017.</a:t>
            </a:r>
          </a:p>
          <a:p>
            <a:pPr>
              <a:buAutoNum type="arabicPeriod"/>
            </a:pPr>
            <a:r>
              <a:rPr lang="en-US" sz="1400" dirty="0"/>
              <a:t>Smith, Neil, et al. "Aerial path planning for urban scene reconstruction: a continuous optimization method and benchmark." (2018).</a:t>
            </a:r>
          </a:p>
          <a:p>
            <a:pPr>
              <a:buAutoNum type="arabicPeriod"/>
            </a:pPr>
            <a:r>
              <a:rPr lang="en-US" sz="1400" dirty="0" err="1"/>
              <a:t>Hepp</a:t>
            </a:r>
            <a:r>
              <a:rPr lang="en-US" sz="1400" dirty="0"/>
              <a:t>, Benjamin, Matthias </a:t>
            </a:r>
            <a:r>
              <a:rPr lang="en-US" sz="1400" dirty="0" err="1"/>
              <a:t>Nießner</a:t>
            </a:r>
            <a:r>
              <a:rPr lang="en-US" sz="1400" dirty="0"/>
              <a:t>, and </a:t>
            </a:r>
            <a:r>
              <a:rPr lang="en-US" sz="1400" dirty="0" err="1"/>
              <a:t>Otmar</a:t>
            </a:r>
            <a:r>
              <a:rPr lang="en-US" sz="1400" dirty="0"/>
              <a:t> </a:t>
            </a:r>
            <a:r>
              <a:rPr lang="en-US" sz="1400" dirty="0" err="1"/>
              <a:t>Hilliges</a:t>
            </a:r>
            <a:r>
              <a:rPr lang="en-US" sz="1400" dirty="0"/>
              <a:t>. "Plan3d: Viewpoint and trajectory optimization for aerial multi-view stereo reconstruction." ACM Transactions on Graphics (TOG) 38.1 (2018): 1-17.</a:t>
            </a:r>
          </a:p>
          <a:p>
            <a:pPr>
              <a:buAutoNum type="arabicPeriod"/>
            </a:pPr>
            <a:r>
              <a:rPr lang="en-US" sz="1400" dirty="0" err="1"/>
              <a:t>Hepp</a:t>
            </a:r>
            <a:r>
              <a:rPr lang="en-US" sz="1400" dirty="0"/>
              <a:t>, Benjamin, et al. "Learn-to-score: Efficient 3d scene exploration by predicting view utility." Proceedings of the European Conference on Computer Vision (ECCV). 2018.</a:t>
            </a:r>
          </a:p>
          <a:p>
            <a:pPr>
              <a:buAutoNum type="arabicPeriod"/>
            </a:pPr>
            <a:r>
              <a:rPr lang="en-US" sz="1400" dirty="0" err="1"/>
              <a:t>Ronneberger</a:t>
            </a:r>
            <a:r>
              <a:rPr lang="en-US" sz="1400" dirty="0"/>
              <a:t>, Olaf, Philipp Fischer, and Thomas </a:t>
            </a:r>
            <a:r>
              <a:rPr lang="en-US" sz="1400" dirty="0" err="1"/>
              <a:t>Brox</a:t>
            </a:r>
            <a:r>
              <a:rPr lang="en-US" sz="1400" dirty="0"/>
              <a:t>. "U-net: Convolutional networks for biomedical image segmentation." International Conference on Medical image computing and computer-assisted intervention. Springer, Cham, 2015.</a:t>
            </a:r>
          </a:p>
          <a:p>
            <a:pPr>
              <a:buAutoNum type="arabicPeriod"/>
            </a:pPr>
            <a:r>
              <a:rPr lang="en-US" sz="1400" dirty="0"/>
              <a:t>Tosi, Fabio, et al. "Beyond local reasoning for stereo confidence estimation with deep learning." Proceedings of the European Conference on Computer Vision (ECCV). 2018.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9711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600" dirty="0"/>
              <a:t>Introduction 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en-US" sz="2400" dirty="0"/>
              <a:t>Overview of 3D Aerial Scanning: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2" y="1988185"/>
            <a:ext cx="2041205" cy="2401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57" y="1970925"/>
            <a:ext cx="3579476" cy="1694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46" y="3979227"/>
            <a:ext cx="2196308" cy="23881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27584" y="439000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View selection </a:t>
            </a:r>
          </a:p>
          <a:p>
            <a:pPr algn="ctr"/>
            <a:r>
              <a:rPr lang="en-US" dirty="0"/>
              <a:t>&amp; Path planning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963906" y="2486332"/>
            <a:ext cx="1440000" cy="4703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84620" y="1607346"/>
            <a:ext cx="26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Captured 2D images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5054" y="2885804"/>
            <a:ext cx="1347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Images Captured</a:t>
            </a:r>
          </a:p>
          <a:p>
            <a:pPr algn="ctr"/>
            <a:r>
              <a:rPr lang="en-US" dirty="0"/>
              <a:t>By drones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63627" y="4369932"/>
            <a:ext cx="176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Reconstruction Pipeline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4255" y="6368023"/>
            <a:ext cx="345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Reconstructed 3D model</a:t>
            </a:r>
          </a:p>
        </p:txBody>
      </p:sp>
      <p:sp>
        <p:nvSpPr>
          <p:cNvPr id="16" name="Right Arrow 7">
            <a:extLst>
              <a:ext uri="{FF2B5EF4-FFF2-40B4-BE49-F238E27FC236}">
                <a16:creationId xmlns:a16="http://schemas.microsoft.com/office/drawing/2014/main" id="{51116594-1A90-425E-BF32-9AA2E8E44952}"/>
              </a:ext>
            </a:extLst>
          </p:cNvPr>
          <p:cNvSpPr/>
          <p:nvPr/>
        </p:nvSpPr>
        <p:spPr>
          <a:xfrm rot="10800000">
            <a:off x="6454368" y="4988225"/>
            <a:ext cx="2196308" cy="4703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193E0FA-B6DA-4AE9-9B2A-FF816FA9C662}"/>
              </a:ext>
            </a:extLst>
          </p:cNvPr>
          <p:cNvSpPr/>
          <p:nvPr/>
        </p:nvSpPr>
        <p:spPr>
          <a:xfrm>
            <a:off x="8005433" y="2598674"/>
            <a:ext cx="644058" cy="253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3425E66-043D-4038-94D7-751B59D6E333}"/>
              </a:ext>
            </a:extLst>
          </p:cNvPr>
          <p:cNvSpPr/>
          <p:nvPr/>
        </p:nvSpPr>
        <p:spPr>
          <a:xfrm rot="5400000">
            <a:off x="7370971" y="3878674"/>
            <a:ext cx="2303181" cy="253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82757-D513-4CBA-8407-EEC865CEA0D5}"/>
              </a:ext>
            </a:extLst>
          </p:cNvPr>
          <p:cNvSpPr/>
          <p:nvPr/>
        </p:nvSpPr>
        <p:spPr>
          <a:xfrm>
            <a:off x="780853" y="1700808"/>
            <a:ext cx="2243039" cy="345638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0309C6FA-C970-44FA-B853-172ED6531378}"/>
              </a:ext>
            </a:extLst>
          </p:cNvPr>
          <p:cNvSpPr/>
          <p:nvPr/>
        </p:nvSpPr>
        <p:spPr>
          <a:xfrm>
            <a:off x="3736150" y="3809134"/>
            <a:ext cx="2826292" cy="2928221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966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7840"/>
            <a:ext cx="8229600" cy="4525963"/>
          </a:xfrm>
        </p:spPr>
        <p:txBody>
          <a:bodyPr/>
          <a:lstStyle/>
          <a:p>
            <a:r>
              <a:rPr lang="en-US" altLang="en-US" sz="2400" dirty="0"/>
              <a:t>Our study is focused on :</a:t>
            </a:r>
          </a:p>
          <a:p>
            <a:pPr lvl="1"/>
            <a:r>
              <a:rPr lang="en-US" altLang="en-US" sz="2000" dirty="0">
                <a:solidFill>
                  <a:schemeClr val="accent2"/>
                </a:solidFill>
              </a:rPr>
              <a:t>View selection and path planning: </a:t>
            </a:r>
            <a:r>
              <a:rPr lang="en-US" altLang="en-US" sz="2000" dirty="0"/>
              <a:t>Choose View points and design an </a:t>
            </a:r>
            <a:r>
              <a:rPr lang="en-US" altLang="en-US" sz="2000" u="sng" dirty="0"/>
              <a:t>Optimal trajectory</a:t>
            </a:r>
            <a:r>
              <a:rPr lang="en-US" altLang="en-US" sz="2000" dirty="0"/>
              <a:t> for drones to capture the images that can produce a high-quality 3D model</a:t>
            </a:r>
          </a:p>
          <a:p>
            <a:pPr lvl="1"/>
            <a:r>
              <a:rPr lang="en-US" altLang="en-US" sz="2000" u="sng" dirty="0"/>
              <a:t>Optimal trajectory</a:t>
            </a:r>
            <a:r>
              <a:rPr lang="en-US" altLang="en-US" sz="2000" dirty="0"/>
              <a:t>: Minimum travel budget.</a:t>
            </a:r>
          </a:p>
          <a:p>
            <a:pPr marL="0" indent="0">
              <a:buNone/>
            </a:pP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2" y="3258090"/>
            <a:ext cx="2304256" cy="2711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12" y="3758866"/>
            <a:ext cx="4098350" cy="1940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793" y="590586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Optimal trajectory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24288" y="58341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images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4B7A0D-1197-4C2C-AE81-C94254F3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600" dirty="0"/>
              <a:t>Introduction : </a:t>
            </a:r>
            <a:r>
              <a:rPr lang="en-US" sz="2800" dirty="0"/>
              <a:t>View Selection &amp; Path Planning</a:t>
            </a:r>
            <a:endParaRPr lang="en-US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D9028-CED0-42D2-AFF8-0C4C61296358}"/>
              </a:ext>
            </a:extLst>
          </p:cNvPr>
          <p:cNvSpPr txBox="1"/>
          <p:nvPr/>
        </p:nvSpPr>
        <p:spPr>
          <a:xfrm>
            <a:off x="3071669" y="4691348"/>
            <a:ext cx="1347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Images Captured</a:t>
            </a:r>
          </a:p>
          <a:p>
            <a:pPr algn="ctr"/>
            <a:r>
              <a:rPr lang="en-US" dirty="0"/>
              <a:t>By drones</a:t>
            </a:r>
          </a:p>
        </p:txBody>
      </p:sp>
      <p:sp>
        <p:nvSpPr>
          <p:cNvPr id="10" name="Right Arrow 7">
            <a:extLst>
              <a:ext uri="{FF2B5EF4-FFF2-40B4-BE49-F238E27FC236}">
                <a16:creationId xmlns:a16="http://schemas.microsoft.com/office/drawing/2014/main" id="{575367F2-D3FF-45E2-B4A7-CD800D443E8D}"/>
              </a:ext>
            </a:extLst>
          </p:cNvPr>
          <p:cNvSpPr/>
          <p:nvPr/>
        </p:nvSpPr>
        <p:spPr>
          <a:xfrm>
            <a:off x="2963905" y="4311049"/>
            <a:ext cx="1567483" cy="4703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0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3877266"/>
          </a:xfrm>
        </p:spPr>
        <p:txBody>
          <a:bodyPr/>
          <a:lstStyle/>
          <a:p>
            <a:r>
              <a:rPr lang="en-US" altLang="en-US" sz="2400" dirty="0"/>
              <a:t>3D Reconstruction: take a set of images as input </a:t>
            </a:r>
            <a:r>
              <a:rPr lang="en-US" altLang="en-US" sz="2400" dirty="0">
                <a:sym typeface="Wingdings" panose="05000000000000000000" pitchFamily="2" charset="2"/>
              </a:rPr>
              <a:t>and produce a 3D model of scene</a:t>
            </a:r>
            <a:endParaRPr lang="en-US" altLang="en-US" sz="2400" dirty="0"/>
          </a:p>
          <a:p>
            <a:r>
              <a:rPr lang="en-US" altLang="en-US" sz="2400" dirty="0"/>
              <a:t>Reconstruction Pipeline: COLMAP [1], DL-based [2]</a:t>
            </a:r>
          </a:p>
          <a:p>
            <a:endParaRPr lang="en-US" altLang="en-US" sz="2400" dirty="0"/>
          </a:p>
          <a:p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43" y="3300304"/>
            <a:ext cx="2310901" cy="2512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0" y="3820169"/>
            <a:ext cx="4139952" cy="1960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5152" y="5795972"/>
            <a:ext cx="286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Captured 2D images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8144" y="5795972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Reconstructed 3D model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EE2B5B-AD13-4D0E-A522-4A06D72F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600" dirty="0"/>
              <a:t>Introduction : 3D Reconstruction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63528-8E3F-42BB-9369-007558BE2012}"/>
              </a:ext>
            </a:extLst>
          </p:cNvPr>
          <p:cNvSpPr txBox="1"/>
          <p:nvPr/>
        </p:nvSpPr>
        <p:spPr>
          <a:xfrm>
            <a:off x="4577680" y="4990388"/>
            <a:ext cx="176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Reconstruction Pipeline</a:t>
            </a:r>
          </a:p>
        </p:txBody>
      </p:sp>
      <p:sp>
        <p:nvSpPr>
          <p:cNvPr id="13" name="Right Arrow 7">
            <a:extLst>
              <a:ext uri="{FF2B5EF4-FFF2-40B4-BE49-F238E27FC236}">
                <a16:creationId xmlns:a16="http://schemas.microsoft.com/office/drawing/2014/main" id="{BEBADB9E-756E-4CAC-A73E-136730C96C9F}"/>
              </a:ext>
            </a:extLst>
          </p:cNvPr>
          <p:cNvSpPr/>
          <p:nvPr/>
        </p:nvSpPr>
        <p:spPr>
          <a:xfrm>
            <a:off x="4675856" y="4481461"/>
            <a:ext cx="1567483" cy="4703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4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7840"/>
            <a:ext cx="8229600" cy="3364631"/>
          </a:xfrm>
        </p:spPr>
        <p:txBody>
          <a:bodyPr/>
          <a:lstStyle/>
          <a:p>
            <a:r>
              <a:rPr lang="en-US" sz="2400" b="1" dirty="0"/>
              <a:t>Explore-then-Exploit:</a:t>
            </a:r>
          </a:p>
          <a:p>
            <a:pPr lvl="1"/>
            <a:r>
              <a:rPr lang="en-US" altLang="en-US" sz="2000" dirty="0"/>
              <a:t>Explore: Generate a coarse estimate of scene geometry and scene’s free space</a:t>
            </a:r>
          </a:p>
          <a:p>
            <a:pPr lvl="2"/>
            <a:r>
              <a:rPr lang="en-US" altLang="en-US" sz="1600" dirty="0"/>
              <a:t>Fly drone along a default trajectory</a:t>
            </a:r>
          </a:p>
          <a:p>
            <a:pPr lvl="2"/>
            <a:r>
              <a:rPr lang="en-US" altLang="en-US" sz="1600" dirty="0"/>
              <a:t>Put acquired images to 3D reconstruction pipeline </a:t>
            </a:r>
          </a:p>
          <a:p>
            <a:pPr lvl="1"/>
            <a:r>
              <a:rPr lang="en-US" altLang="en-US" sz="2000" dirty="0"/>
              <a:t>Exploit: Use the acquired information above as input</a:t>
            </a:r>
          </a:p>
          <a:p>
            <a:pPr lvl="2"/>
            <a:r>
              <a:rPr lang="en-US" altLang="en-US" sz="1600" dirty="0"/>
              <a:t>Design a utility function based on heuristic  </a:t>
            </a:r>
          </a:p>
          <a:p>
            <a:pPr lvl="2"/>
            <a:r>
              <a:rPr lang="en-US" altLang="en-US" sz="1600" dirty="0"/>
              <a:t>Generate trajectory by maximizing the utility function, respecting limited travel budget.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226967"/>
            <a:ext cx="5580620" cy="1989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6301541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Initial trajectory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0939" y="6301541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Coarse 3D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4128" y="6301541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Optimal trajectory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43808" y="6455429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047967" y="6466729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07804" y="6409543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explore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2060" y="6409542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exploit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030196-E2E7-4588-B51D-1FC84750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600" dirty="0"/>
              <a:t>Related Works : Common Approach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CF081C5-4EB6-4184-B1EA-B8FE5E9B4AC6}"/>
              </a:ext>
            </a:extLst>
          </p:cNvPr>
          <p:cNvSpPr/>
          <p:nvPr/>
        </p:nvSpPr>
        <p:spPr>
          <a:xfrm>
            <a:off x="1259632" y="4077072"/>
            <a:ext cx="3852428" cy="264024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73694D3-673A-4A0A-9626-62548080F1AD}"/>
              </a:ext>
            </a:extLst>
          </p:cNvPr>
          <p:cNvSpPr/>
          <p:nvPr/>
        </p:nvSpPr>
        <p:spPr>
          <a:xfrm>
            <a:off x="5148064" y="4077072"/>
            <a:ext cx="2088232" cy="264024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5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176465"/>
          </a:xfrm>
        </p:spPr>
        <p:txBody>
          <a:bodyPr/>
          <a:lstStyle/>
          <a:p>
            <a:r>
              <a:rPr lang="en-US" sz="2400" dirty="0"/>
              <a:t>Robert et al. [3]: utility function is a coverage model, each view point gives a coverage region on surface. submodular property.</a:t>
            </a:r>
          </a:p>
          <a:p>
            <a:r>
              <a:rPr lang="en-US" sz="2400" dirty="0"/>
              <a:t>Smith et al. [4]: heuristic function built from 3 observations of multi-views reconstruction. Use a continuous optimization to maximize this function</a:t>
            </a:r>
          </a:p>
          <a:p>
            <a:r>
              <a:rPr lang="en-US" sz="2400" dirty="0"/>
              <a:t>Be</a:t>
            </a:r>
            <a:r>
              <a:rPr lang="en-US" altLang="ko-KR" sz="2400" dirty="0"/>
              <a:t>n</a:t>
            </a:r>
            <a:r>
              <a:rPr lang="en-US" sz="2400" dirty="0"/>
              <a:t>jamin et al. [5]: submodular function but using a different optimization strategy.</a:t>
            </a:r>
          </a:p>
          <a:p>
            <a:r>
              <a:rPr lang="en-US" altLang="ko-KR" sz="2400" dirty="0"/>
              <a:t>Benjamin et al. [6]: Utility Function to uncover unknown areas, based on Deep Learning (end-to-end)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9BF59E-9FA7-4000-9CB8-ACF8ED90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600" dirty="0"/>
              <a:t>Related Works : Studies</a:t>
            </a:r>
          </a:p>
        </p:txBody>
      </p:sp>
    </p:spTree>
    <p:extLst>
      <p:ext uri="{BB962C8B-B14F-4D97-AF65-F5344CB8AC3E}">
        <p14:creationId xmlns:p14="http://schemas.microsoft.com/office/powerpoint/2010/main" val="200818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US" sz="2400" dirty="0"/>
              <a:t>Existing approaches: Define heuristic score</a:t>
            </a:r>
            <a:r>
              <a:rPr lang="en-US" altLang="ko-KR" sz="2400" dirty="0"/>
              <a:t>s</a:t>
            </a:r>
            <a:r>
              <a:rPr lang="en-US" sz="2400" dirty="0"/>
              <a:t> between each view point and surface point</a:t>
            </a:r>
          </a:p>
          <a:p>
            <a:r>
              <a:rPr lang="en-US" sz="2400" dirty="0"/>
              <a:t>However, this approach may not be applicable in cases the surface is </a:t>
            </a:r>
            <a:r>
              <a:rPr lang="en-US" sz="2400" dirty="0" err="1"/>
              <a:t>textureless</a:t>
            </a:r>
            <a:r>
              <a:rPr lang="en-US" sz="2400" dirty="0"/>
              <a:t> </a:t>
            </a:r>
            <a:r>
              <a:rPr lang="en-US" altLang="ko-KR" sz="2400" dirty="0"/>
              <a:t>or has occlusions</a:t>
            </a:r>
            <a:endParaRPr lang="en-US" sz="2400" dirty="0"/>
          </a:p>
          <a:p>
            <a:r>
              <a:rPr lang="en-US" sz="2400" dirty="0"/>
              <a:t>Therefore, instead of </a:t>
            </a:r>
            <a:r>
              <a:rPr lang="en-US" altLang="ko-KR" sz="2400" dirty="0"/>
              <a:t>pre</a:t>
            </a:r>
            <a:r>
              <a:rPr lang="en-US" sz="2400" dirty="0"/>
              <a:t>defining the rules, we switch over to learning based approaches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CF7D9-B6B9-421D-8605-1D8F7737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600" dirty="0"/>
              <a:t>Our Approach : Overview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BDFF328-3B9C-49E6-BEDC-1CA610365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684" y="4106772"/>
            <a:ext cx="1711169" cy="230742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AEFE50C-9C7F-4CE1-ABB9-9760B87B9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4092001"/>
            <a:ext cx="3829025" cy="2336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434045-783E-4B0E-B246-4EA730D12461}"/>
              </a:ext>
            </a:extLst>
          </p:cNvPr>
          <p:cNvSpPr txBox="1"/>
          <p:nvPr/>
        </p:nvSpPr>
        <p:spPr>
          <a:xfrm>
            <a:off x="1413684" y="6428965"/>
            <a:ext cx="171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/>
              <a:t>Textureless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4E9A2A-6556-4F33-B033-1AEDFCB3FD99}"/>
              </a:ext>
            </a:extLst>
          </p:cNvPr>
          <p:cNvSpPr txBox="1"/>
          <p:nvPr/>
        </p:nvSpPr>
        <p:spPr>
          <a:xfrm>
            <a:off x="5228326" y="6428965"/>
            <a:ext cx="171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Occlusion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412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US" sz="2400" dirty="0"/>
              <a:t>Our Method: </a:t>
            </a:r>
            <a:r>
              <a:rPr lang="en-US" sz="2400" u="sng" dirty="0"/>
              <a:t>Predict “</a:t>
            </a:r>
            <a:r>
              <a:rPr lang="en-US" sz="2400" u="sng" dirty="0" err="1"/>
              <a:t>Reconstructability</a:t>
            </a:r>
            <a:r>
              <a:rPr lang="en-US" sz="2400" u="sng" dirty="0"/>
              <a:t>” score for each view by using a DL network</a:t>
            </a:r>
          </a:p>
          <a:p>
            <a:r>
              <a:rPr lang="en-US" sz="2400" dirty="0" err="1"/>
              <a:t>Reconstructability</a:t>
            </a:r>
            <a:r>
              <a:rPr lang="en-US" sz="2400" dirty="0"/>
              <a:t>: Serve as a proxy for the accuracy of surface estimate produced by each view </a:t>
            </a:r>
          </a:p>
          <a:p>
            <a:pPr lvl="1"/>
            <a:r>
              <a:rPr lang="en-US" sz="2000" dirty="0"/>
              <a:t>This concept is first defined in [5] but it is used to select subset of pixels instead of whole image for Multi-View Stereo (MVS) </a:t>
            </a:r>
          </a:p>
          <a:p>
            <a:pPr marL="457200" lvl="1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	 Accelerating MVS</a:t>
            </a: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CF7D9-B6B9-421D-8605-1D8F7737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600" dirty="0"/>
              <a:t>Our Approach : Overview</a:t>
            </a:r>
          </a:p>
        </p:txBody>
      </p:sp>
    </p:spTree>
    <p:extLst>
      <p:ext uri="{BB962C8B-B14F-4D97-AF65-F5344CB8AC3E}">
        <p14:creationId xmlns:p14="http://schemas.microsoft.com/office/powerpoint/2010/main" val="2137682531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11028</TotalTime>
  <Words>1506</Words>
  <Application>Microsoft Office PowerPoint</Application>
  <PresentationFormat>화면 슬라이드 쇼(4:3)</PresentationFormat>
  <Paragraphs>291</Paragraphs>
  <Slides>24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0" baseType="lpstr">
      <vt:lpstr>맑은 고딕</vt:lpstr>
      <vt:lpstr>Arial</vt:lpstr>
      <vt:lpstr>Calibri</vt:lpstr>
      <vt:lpstr>Cambria Math</vt:lpstr>
      <vt:lpstr>Wingdings</vt:lpstr>
      <vt:lpstr>Diseño predeterminado</vt:lpstr>
      <vt:lpstr>Learning-based path planning for Aerial Multi-View Stereo Reconstruction</vt:lpstr>
      <vt:lpstr>Contents</vt:lpstr>
      <vt:lpstr>Introduction : Overview</vt:lpstr>
      <vt:lpstr>Introduction : View Selection &amp; Path Planning</vt:lpstr>
      <vt:lpstr>Introduction : 3D Reconstruction</vt:lpstr>
      <vt:lpstr>Related Works : Common Approach</vt:lpstr>
      <vt:lpstr>Related Works : Studies</vt:lpstr>
      <vt:lpstr>Our Approach : Overview</vt:lpstr>
      <vt:lpstr>Our Approach : Overview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Our Approach : Path planning</vt:lpstr>
      <vt:lpstr>Our Approach : Path planning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References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KAIST</cp:lastModifiedBy>
  <cp:revision>3557</cp:revision>
  <dcterms:created xsi:type="dcterms:W3CDTF">2010-05-23T14:28:12Z</dcterms:created>
  <dcterms:modified xsi:type="dcterms:W3CDTF">2020-11-17T06:01:37Z</dcterms:modified>
</cp:coreProperties>
</file>