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312" r:id="rId3"/>
    <p:sldId id="320" r:id="rId4"/>
    <p:sldId id="308" r:id="rId5"/>
    <p:sldId id="311" r:id="rId6"/>
    <p:sldId id="313" r:id="rId7"/>
    <p:sldId id="309" r:id="rId8"/>
    <p:sldId id="310" r:id="rId9"/>
    <p:sldId id="307" r:id="rId10"/>
    <p:sldId id="257" r:id="rId11"/>
    <p:sldId id="314" r:id="rId12"/>
    <p:sldId id="315" r:id="rId13"/>
    <p:sldId id="317" r:id="rId14"/>
    <p:sldId id="316" r:id="rId15"/>
    <p:sldId id="319" r:id="rId16"/>
    <p:sldId id="321" r:id="rId17"/>
  </p:sldIdLst>
  <p:sldSz cx="9144000" cy="6858000" type="screen4x3"/>
  <p:notesSz cx="6858000" cy="9199563"/>
  <p:kinsoku lang="ko-KR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1" hangingPunct="1">
      <a:defRPr sz="24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6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99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CBEDFD"/>
    <a:srgbClr val="00FFFF"/>
    <a:srgbClr val="0000FF"/>
    <a:srgbClr val="EA8B00"/>
    <a:srgbClr val="CCECFF"/>
    <a:srgbClr val="CCCCFF"/>
    <a:srgbClr val="FF0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56" autoAdjust="0"/>
    <p:restoredTop sz="86606" autoAdjust="0"/>
  </p:normalViewPr>
  <p:slideViewPr>
    <p:cSldViewPr snapToGrid="0" snapToObjects="1">
      <p:cViewPr varScale="1">
        <p:scale>
          <a:sx n="97" d="100"/>
          <a:sy n="97" d="100"/>
        </p:scale>
        <p:origin x="2288" y="200"/>
      </p:cViewPr>
      <p:guideLst>
        <p:guide orient="horz"/>
        <p:guide pos="26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632" y="-120"/>
      </p:cViewPr>
      <p:guideLst>
        <p:guide orient="horz" pos="289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68800"/>
            <a:ext cx="5030787" cy="414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843" tIns="47921" rIns="95843" bIns="4792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8238" y="695325"/>
            <a:ext cx="4583112" cy="34369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82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8113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6425" algn="l" defTabSz="963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3886200" y="8740775"/>
            <a:ext cx="29718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169" tIns="0" rIns="19169" bIns="0" anchor="b"/>
          <a:lstStyle>
            <a:lvl1pPr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9963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defTabSz="969963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ko-KR" sz="1000" b="0" i="1">
                <a:latin typeface="Times New Roman" panose="02020603050405020304" pitchFamily="18" charset="0"/>
                <a:ea typeface="굴림" panose="020B0600000101010101" pitchFamily="50" charset="-127"/>
              </a:rPr>
              <a:t>1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8740775"/>
            <a:ext cx="2970213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0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ko-KR" altLang="en-US"/>
          </a:p>
        </p:txBody>
      </p:sp>
      <p:sp>
        <p:nvSpPr>
          <p:cNvPr id="5126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51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2813" y="4371975"/>
            <a:ext cx="5030787" cy="4137025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7" tIns="49519" rIns="99037" bIns="49519"/>
          <a:lstStyle/>
          <a:p>
            <a:pPr defTabSz="974725"/>
            <a:endParaRPr lang="en-US" altLang="ko-KR">
              <a:latin typeface="Arial" panose="020B0604020202020204" pitchFamily="34" charset="0"/>
              <a:ea typeface="굴림" panose="020B0600000101010101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910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0741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0355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9099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2947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2165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2785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2121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563717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254855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78428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29562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120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4187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639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ko-KR" altLang="en-US"/>
              <a:t>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411613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06979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57975" y="298450"/>
            <a:ext cx="2079625" cy="6356350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19100" y="298450"/>
            <a:ext cx="6086475" cy="6356350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20249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90169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289061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1910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4550" y="1587500"/>
            <a:ext cx="4083050" cy="5067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7187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4712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57011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9029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118482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68027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9100" y="298450"/>
            <a:ext cx="82804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93663" y="6519863"/>
            <a:ext cx="307975" cy="212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b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ko-KR" sz="1400" b="0">
                <a:ea typeface="굴림" panose="020B0600000101010101" pitchFamily="50" charset="-127"/>
              </a:rPr>
              <a:t> </a:t>
            </a:r>
            <a:fld id="{E4B1060E-3622-4921-AFBD-4294A2B20CCE}" type="slidenum">
              <a:rPr lang="en-US" altLang="ko-KR" sz="1400" b="0">
                <a:ea typeface="굴림" panose="020B0600000101010101" pitchFamily="50" charset="-127"/>
              </a:rPr>
              <a:pPr algn="l"/>
              <a:t>‹#›</a:t>
            </a:fld>
            <a:endParaRPr lang="en-US" altLang="ko-KR" sz="1400" b="0">
              <a:ea typeface="굴림" panose="020B0600000101010101" pitchFamily="50" charset="-127"/>
            </a:endParaRPr>
          </a:p>
        </p:txBody>
      </p:sp>
      <p:pic>
        <p:nvPicPr>
          <p:cNvPr id="1030" name="Picture 12" descr="KAIST-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25" y="6437313"/>
            <a:ext cx="1219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419100" y="1250950"/>
            <a:ext cx="8305800" cy="96838"/>
          </a:xfrm>
          <a:prstGeom prst="rect">
            <a:avLst/>
          </a:prstGeom>
          <a:gradFill flip="none" rotWithShape="1">
            <a:gsLst>
              <a:gs pos="21000">
                <a:srgbClr val="0A64A8"/>
              </a:gs>
              <a:gs pos="0">
                <a:srgbClr val="004187"/>
              </a:gs>
              <a:gs pos="96000">
                <a:srgbClr val="1487C8"/>
              </a:gs>
            </a:gsLst>
            <a:lin ang="2700000" scaled="1"/>
            <a:tileRect/>
          </a:gradFill>
          <a:ln>
            <a:noFill/>
          </a:ln>
        </p:spPr>
        <p:txBody>
          <a:bodyPr wrap="none" anchor="ctr"/>
          <a:lstStyle>
            <a:lvl1pPr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굴림" panose="020B0600000101010101" pitchFamily="50" charset="-127"/>
              </a:defRPr>
            </a:lvl9pPr>
          </a:lstStyle>
          <a:p>
            <a:pPr algn="ctr">
              <a:defRPr/>
            </a:pPr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Arial" charset="0"/>
        </a:defRPr>
      </a:lvl9pPr>
    </p:titleStyle>
    <p:bodyStyle>
      <a:lvl1pPr marL="292100" indent="-292100" algn="l" rtl="0" eaLnBrk="0" fontAlgn="base" hangingPunct="0">
        <a:lnSpc>
          <a:spcPts val="2700"/>
        </a:lnSpc>
        <a:spcBef>
          <a:spcPts val="60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2pPr>
      <a:lvl3pPr marL="914400" algn="l" rtl="0" eaLnBrk="0" fontAlgn="base" hangingPunct="0">
        <a:lnSpc>
          <a:spcPts val="2700"/>
        </a:lnSpc>
        <a:spcBef>
          <a:spcPct val="0"/>
        </a:spcBef>
        <a:spcAft>
          <a:spcPts val="400"/>
        </a:spcAft>
        <a:buClr>
          <a:srgbClr val="0C7B9C"/>
        </a:buClr>
        <a:buFont typeface="Arial" panose="020B0604020202020204" pitchFamily="34" charset="0"/>
        <a:buChar char="●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eOuonMhEsxI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0"/>
          <p:cNvSpPr>
            <a:spLocks noChangeArrowheads="1"/>
          </p:cNvSpPr>
          <p:nvPr/>
        </p:nvSpPr>
        <p:spPr bwMode="auto">
          <a:xfrm>
            <a:off x="0" y="877888"/>
            <a:ext cx="91440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4200"/>
              </a:lnSpc>
            </a:pPr>
            <a:r>
              <a:rPr lang="en-US" altLang="ko-KR" sz="2800" dirty="0" err="1">
                <a:solidFill>
                  <a:srgbClr val="0000FF"/>
                </a:solidFill>
                <a:ea typeface="굴림" panose="020B0600000101010101" pitchFamily="50" charset="-127"/>
              </a:rPr>
              <a:t>CS686</a:t>
            </a:r>
            <a:r>
              <a:rPr lang="en-US" altLang="ko-KR" sz="2800" dirty="0">
                <a:solidFill>
                  <a:srgbClr val="0000FF"/>
                </a:solidFill>
                <a:ea typeface="굴림" panose="020B0600000101010101" pitchFamily="50" charset="-127"/>
              </a:rPr>
              <a:t>: Robot Motion Planning and Applications</a:t>
            </a:r>
          </a:p>
          <a:p>
            <a:pPr>
              <a:lnSpc>
                <a:spcPts val="4200"/>
              </a:lnSpc>
            </a:pP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Curiosity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Driven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Learning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with</a:t>
            </a:r>
            <a:r>
              <a:rPr lang="ko-KR" altLang="en-US" sz="4000" dirty="0">
                <a:solidFill>
                  <a:srgbClr val="0000FF"/>
                </a:solidFill>
                <a:ea typeface="굴림" panose="020B0600000101010101" pitchFamily="50" charset="-127"/>
              </a:rPr>
              <a:t> </a:t>
            </a:r>
            <a:r>
              <a:rPr lang="en-US" altLang="ko-KR" sz="4000" dirty="0">
                <a:solidFill>
                  <a:srgbClr val="0000FF"/>
                </a:solidFill>
                <a:ea typeface="굴림" panose="020B0600000101010101" pitchFamily="50" charset="-127"/>
              </a:rPr>
              <a:t>Imagination</a:t>
            </a:r>
          </a:p>
        </p:txBody>
      </p: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96888" y="3679825"/>
            <a:ext cx="8153400" cy="876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 err="1">
                <a:solidFill>
                  <a:srgbClr val="EA8B00"/>
                </a:solidFill>
                <a:ea typeface="굴림" panose="020B0600000101010101" pitchFamily="50" charset="-127"/>
              </a:rPr>
              <a:t>Changho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 Jo</a:t>
            </a:r>
          </a:p>
          <a:p>
            <a:pPr>
              <a:lnSpc>
                <a:spcPts val="2000"/>
              </a:lnSpc>
              <a:spcBef>
                <a:spcPct val="50000"/>
              </a:spcBef>
            </a:pP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(</a:t>
            </a:r>
            <a:r>
              <a:rPr lang="ko-KR" altLang="en-US" sz="3200" dirty="0">
                <a:solidFill>
                  <a:srgbClr val="EA8B00"/>
                </a:solidFill>
                <a:ea typeface="굴림" panose="020B0600000101010101" pitchFamily="50" charset="-127"/>
              </a:rPr>
              <a:t>조창호</a:t>
            </a:r>
            <a:r>
              <a:rPr lang="en-US" altLang="ko-KR" sz="3200" dirty="0">
                <a:solidFill>
                  <a:srgbClr val="EA8B00"/>
                </a:solidFill>
                <a:ea typeface="굴림" panose="020B0600000101010101" pitchFamily="50" charset="-127"/>
              </a:rPr>
              <a:t>)</a:t>
            </a:r>
          </a:p>
        </p:txBody>
      </p:sp>
      <p:pic>
        <p:nvPicPr>
          <p:cNvPr id="2054" name="Picture 28" descr="KAIST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6113463"/>
            <a:ext cx="19272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2075" y="766763"/>
            <a:ext cx="8942388" cy="96837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100013" y="2857500"/>
            <a:ext cx="8943975" cy="96838"/>
          </a:xfrm>
          <a:prstGeom prst="rect">
            <a:avLst/>
          </a:prstGeom>
          <a:gradFill rotWithShape="1">
            <a:gsLst>
              <a:gs pos="0">
                <a:srgbClr val="004187"/>
              </a:gs>
              <a:gs pos="21001">
                <a:srgbClr val="0A64A8"/>
              </a:gs>
              <a:gs pos="96001">
                <a:srgbClr val="1487C8"/>
              </a:gs>
              <a:gs pos="100000">
                <a:srgbClr val="1487C8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lnSpc>
                <a:spcPts val="2700"/>
              </a:lnSpc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ko-KR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advTm="1483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Approach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C251C2F-A4B8-41FF-B430-DDFC5096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dirty="0"/>
              <a:t>Our intrinsic ability of semantic extrapolation</a:t>
            </a:r>
          </a:p>
          <a:p>
            <a:endParaRPr lang="en-US" altLang="ko-KR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C128A89-507F-4759-A367-14E57270C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0980"/>
            <a:ext cx="9144000" cy="146784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C3C5BEE-2C67-4EDB-9679-0F92A7AAEE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139"/>
            <a:ext cx="9144000" cy="146784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611C05A-A6C7-45F1-99D7-74166882D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2783"/>
            <a:ext cx="9144000" cy="14678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Approach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C251C2F-A4B8-41FF-B430-DDFC5096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Wide-Context Semantic Image Extrapolation(Yi Wang, </a:t>
            </a:r>
            <a:r>
              <a:rPr lang="en-US" altLang="ko-KR" i="1" dirty="0" err="1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CVPR</a:t>
            </a:r>
            <a:r>
              <a:rPr lang="en-US" altLang="ko-KR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 2019)</a:t>
            </a:r>
          </a:p>
          <a:p>
            <a:pPr lvl="1"/>
            <a:endParaRPr lang="en-US" altLang="ko-KR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2085A-2F90-492E-84C1-48ED4027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04" y="3998976"/>
            <a:ext cx="7212791" cy="2279102"/>
          </a:xfrm>
          <a:prstGeom prst="rect">
            <a:avLst/>
          </a:prstGeom>
        </p:spPr>
      </p:pic>
      <p:pic>
        <p:nvPicPr>
          <p:cNvPr id="2050" name="Picture 2" descr="Teaser">
            <a:extLst>
              <a:ext uri="{FF2B5EF4-FFF2-40B4-BE49-F238E27FC236}">
                <a16:creationId xmlns:a16="http://schemas.microsoft.com/office/drawing/2014/main" id="{F67FD47D-8D02-421E-9AA2-320E0DF11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50" y="2170430"/>
            <a:ext cx="319153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49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Wide-Context Semantic Image Extrapolation(Yi Wang, </a:t>
            </a:r>
            <a:r>
              <a:rPr lang="en-US" altLang="ko-KR" i="1" dirty="0" err="1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CVPR</a:t>
            </a:r>
            <a:r>
              <a:rPr lang="en-US" altLang="ko-KR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 2019)</a:t>
            </a: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C251C2F-A4B8-41FF-B430-DDFC5096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dirty="0"/>
              <a:t>Network learns semantics of GT from semantics of input image</a:t>
            </a:r>
          </a:p>
          <a:p>
            <a:r>
              <a:rPr lang="en-US" altLang="ko-KR" dirty="0"/>
              <a:t>Feature expansion operator: Expand semantics(feature)</a:t>
            </a:r>
          </a:p>
          <a:p>
            <a:r>
              <a:rPr lang="en-US" altLang="ko-KR" dirty="0"/>
              <a:t>Context normalization: Corresponds semantics of GT to expanded feature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E282085A-2F90-492E-84C1-48ED40275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675"/>
            <a:ext cx="9144000" cy="288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2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D1B82C79-E025-4821-9644-3159B4C287E5}"/>
              </a:ext>
            </a:extLst>
          </p:cNvPr>
          <p:cNvSpPr txBox="1">
            <a:spLocks/>
          </p:cNvSpPr>
          <p:nvPr/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kern="0" dirty="0"/>
              <a:t>First plan: As a reward of curiosity-based house navigation task, use trained semantic extrapolation network</a:t>
            </a:r>
          </a:p>
        </p:txBody>
      </p: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Approach</a:t>
            </a:r>
            <a:endParaRPr lang="en-US" altLang="ko-KR" i="1" dirty="0">
              <a:solidFill>
                <a:prstClr val="black"/>
              </a:solidFill>
              <a:latin typeface="Corbel" pitchFamily="34" charset="0"/>
              <a:cs typeface="Arial" pitchFamily="34" charset="0"/>
            </a:endParaRPr>
          </a:p>
        </p:txBody>
      </p:sp>
      <p:pic>
        <p:nvPicPr>
          <p:cNvPr id="3" name="내용 개체 틀 2">
            <a:extLst>
              <a:ext uri="{FF2B5EF4-FFF2-40B4-BE49-F238E27FC236}">
                <a16:creationId xmlns:a16="http://schemas.microsoft.com/office/drawing/2014/main" id="{63EB5642-6A7C-443F-B5FA-E5FCA6E359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028" y="2767838"/>
            <a:ext cx="1974596" cy="987298"/>
          </a:xfr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2A7B051-3AB2-463D-9A23-3C44C3340C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" y="2767838"/>
            <a:ext cx="1974596" cy="987298"/>
          </a:xfrm>
          <a:prstGeom prst="rect">
            <a:avLst/>
          </a:prstGeom>
        </p:spPr>
      </p:pic>
      <p:pic>
        <p:nvPicPr>
          <p:cNvPr id="10" name="내용 개체 틀 1">
            <a:extLst>
              <a:ext uri="{FF2B5EF4-FFF2-40B4-BE49-F238E27FC236}">
                <a16:creationId xmlns:a16="http://schemas.microsoft.com/office/drawing/2014/main" id="{D7BE4F5D-2AC4-4A84-A827-FC5400B50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767326" y="4259580"/>
            <a:ext cx="2935373" cy="2100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46CAA14-3369-4814-AC5E-548911CB1D4C}"/>
              </a:ext>
            </a:extLst>
          </p:cNvPr>
          <p:cNvSpPr/>
          <p:nvPr/>
        </p:nvSpPr>
        <p:spPr>
          <a:xfrm>
            <a:off x="-152400" y="6550223"/>
            <a:ext cx="855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0713" lvl="1" indent="-228600" algn="ctr" fontAlgn="base">
              <a:spcBef>
                <a:spcPts val="325"/>
              </a:spcBef>
              <a:spcAft>
                <a:spcPct val="0"/>
              </a:spcAft>
              <a:buClr>
                <a:srgbClr val="2DA2BF"/>
              </a:buClr>
              <a:buFont typeface="Verdana" pitchFamily="34" charset="0"/>
              <a:buChar char="◦"/>
            </a:pPr>
            <a:r>
              <a:rPr lang="en-US" altLang="ko-KR" sz="1400" b="0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Devendra Singh </a:t>
            </a:r>
            <a:r>
              <a:rPr lang="en-US" altLang="ko-KR" sz="1400" b="0" i="1" dirty="0" err="1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Chaplot</a:t>
            </a:r>
            <a:r>
              <a:rPr lang="en-US" altLang="ko-KR" sz="1400" b="0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, Semantic Curiosity for Active Visual Learning. </a:t>
            </a:r>
            <a:r>
              <a:rPr lang="en-US" altLang="ko-KR" sz="1400" b="0" i="1" dirty="0" err="1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ECCV</a:t>
            </a:r>
            <a:r>
              <a:rPr lang="en-US" altLang="ko-KR" sz="1400" b="0" i="1" dirty="0">
                <a:solidFill>
                  <a:prstClr val="black"/>
                </a:solidFill>
                <a:latin typeface="Corbel" pitchFamily="34" charset="0"/>
                <a:cs typeface="Arial" pitchFamily="34" charset="0"/>
              </a:rPr>
              <a:t> 2020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BC0DE35B-B2A1-480F-9894-10AAD54EF43E}"/>
              </a:ext>
            </a:extLst>
          </p:cNvPr>
          <p:cNvCxnSpPr>
            <a:cxnSpLocks/>
            <a:endCxn id="10" idx="1"/>
          </p:cNvCxnSpPr>
          <p:nvPr/>
        </p:nvCxnSpPr>
        <p:spPr bwMode="auto">
          <a:xfrm>
            <a:off x="1828800" y="3755136"/>
            <a:ext cx="2938526" cy="1554516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61BDA836-4122-416B-B9A1-ECCEF4C74EED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>
            <a:off x="4767326" y="3755136"/>
            <a:ext cx="0" cy="1554516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곱하기 기호 16">
            <a:extLst>
              <a:ext uri="{FF2B5EF4-FFF2-40B4-BE49-F238E27FC236}">
                <a16:creationId xmlns:a16="http://schemas.microsoft.com/office/drawing/2014/main" id="{C13881B9-8CB3-4613-BC5B-7D74D38D3E1D}"/>
              </a:ext>
            </a:extLst>
          </p:cNvPr>
          <p:cNvSpPr/>
          <p:nvPr/>
        </p:nvSpPr>
        <p:spPr bwMode="auto">
          <a:xfrm>
            <a:off x="3015035" y="4259580"/>
            <a:ext cx="566057" cy="544649"/>
          </a:xfrm>
          <a:prstGeom prst="mathMultiply">
            <a:avLst>
              <a:gd name="adj1" fmla="val 4866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FE1D3F39-D15E-4DCD-A8C3-E50B661987C5}"/>
              </a:ext>
            </a:extLst>
          </p:cNvPr>
          <p:cNvCxnSpPr>
            <a:cxnSpLocks/>
            <a:stCxn id="5" idx="3"/>
            <a:endCxn id="3" idx="1"/>
          </p:cNvCxnSpPr>
          <p:nvPr/>
        </p:nvCxnSpPr>
        <p:spPr bwMode="auto">
          <a:xfrm>
            <a:off x="2836926" y="3261487"/>
            <a:ext cx="943102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085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63D85938-5244-454D-BDBA-276FF57D7923}"/>
              </a:ext>
            </a:extLst>
          </p:cNvPr>
          <p:cNvSpPr txBox="1">
            <a:spLocks/>
          </p:cNvSpPr>
          <p:nvPr/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kern="0" dirty="0"/>
              <a:t>More harder version of Large-scale-curiosity</a:t>
            </a:r>
          </a:p>
        </p:txBody>
      </p: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Approach</a:t>
            </a:r>
            <a:endParaRPr lang="en-US" altLang="ko-KR" i="1" dirty="0">
              <a:solidFill>
                <a:prstClr val="black"/>
              </a:solidFill>
              <a:latin typeface="Corbel" pitchFamily="34" charset="0"/>
              <a:cs typeface="Arial" pitchFamily="34" charset="0"/>
            </a:endParaRPr>
          </a:p>
        </p:txBody>
      </p:sp>
      <p:pic>
        <p:nvPicPr>
          <p:cNvPr id="5122" name="Picture 2" descr="Super Mario Bros. 1-1스테이지 레벨 디자인 (1)">
            <a:extLst>
              <a:ext uri="{FF2B5EF4-FFF2-40B4-BE49-F238E27FC236}">
                <a16:creationId xmlns:a16="http://schemas.microsoft.com/office/drawing/2014/main" id="{87515AD8-12BA-4CF9-897C-397293FB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2652744"/>
            <a:ext cx="2851150" cy="155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Super Mario Bros. 1-1스테이지 레벨 디자인 (1)">
            <a:extLst>
              <a:ext uri="{FF2B5EF4-FFF2-40B4-BE49-F238E27FC236}">
                <a16:creationId xmlns:a16="http://schemas.microsoft.com/office/drawing/2014/main" id="{A5F4DD51-40DF-4433-94B9-6997EDE82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7" t="30174" r="21747" b="20160"/>
          <a:stretch/>
        </p:blipFill>
        <p:spPr bwMode="auto">
          <a:xfrm>
            <a:off x="7126514" y="3043464"/>
            <a:ext cx="1611086" cy="77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0806A-DEAD-46CE-AE86-8992814962BB}"/>
              </a:ext>
            </a:extLst>
          </p:cNvPr>
          <p:cNvSpPr txBox="1"/>
          <p:nvPr/>
        </p:nvSpPr>
        <p:spPr>
          <a:xfrm>
            <a:off x="419100" y="6516300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github.com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openai</a:t>
            </a:r>
            <a:r>
              <a:rPr lang="en-US" altLang="ko-KR" sz="1200" b="0" i="1" dirty="0"/>
              <a:t>/large-scale-curiosity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E55BFE0-7098-413F-9B88-F095511C8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302" y="2902297"/>
            <a:ext cx="2815047" cy="2547835"/>
          </a:xfrm>
          <a:prstGeom prst="rect">
            <a:avLst/>
          </a:prstGeom>
        </p:spPr>
      </p:pic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87682423-9AF1-4A7F-9151-C336143CF87A}"/>
              </a:ext>
            </a:extLst>
          </p:cNvPr>
          <p:cNvSpPr/>
          <p:nvPr/>
        </p:nvSpPr>
        <p:spPr>
          <a:xfrm>
            <a:off x="7210912" y="4405213"/>
            <a:ext cx="1442289" cy="4393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Corbel"/>
              </a:rPr>
              <a:t>Semantic extrapolation</a:t>
            </a:r>
            <a:endParaRPr lang="ko-KR" altLang="en-US" sz="1600" dirty="0">
              <a:latin typeface="Corbel"/>
            </a:endParaRPr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6797C923-FCF3-401C-9F09-0DD6E18AB164}"/>
              </a:ext>
            </a:extLst>
          </p:cNvPr>
          <p:cNvCxnSpPr>
            <a:cxnSpLocks/>
            <a:stCxn id="13" idx="2"/>
            <a:endCxn id="17" idx="0"/>
          </p:cNvCxnSpPr>
          <p:nvPr/>
        </p:nvCxnSpPr>
        <p:spPr bwMode="auto">
          <a:xfrm>
            <a:off x="7932057" y="3814535"/>
            <a:ext cx="0" cy="590678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79B9BCB9-31E8-4246-BF77-4980199973C3}"/>
              </a:ext>
            </a:extLst>
          </p:cNvPr>
          <p:cNvCxnSpPr>
            <a:cxnSpLocks/>
            <a:stCxn id="5122" idx="2"/>
            <a:endCxn id="29" idx="1"/>
          </p:cNvCxnSpPr>
          <p:nvPr/>
        </p:nvCxnSpPr>
        <p:spPr bwMode="auto">
          <a:xfrm>
            <a:off x="5178426" y="4205254"/>
            <a:ext cx="2032485" cy="1809529"/>
          </a:xfrm>
          <a:prstGeom prst="line">
            <a:avLst/>
          </a:prstGeom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곱하기 기호 25">
            <a:extLst>
              <a:ext uri="{FF2B5EF4-FFF2-40B4-BE49-F238E27FC236}">
                <a16:creationId xmlns:a16="http://schemas.microsoft.com/office/drawing/2014/main" id="{DE102518-6C64-4E39-B155-71F9B81DFCBB}"/>
              </a:ext>
            </a:extLst>
          </p:cNvPr>
          <p:cNvSpPr/>
          <p:nvPr/>
        </p:nvSpPr>
        <p:spPr bwMode="auto">
          <a:xfrm>
            <a:off x="5911639" y="4844517"/>
            <a:ext cx="566057" cy="544649"/>
          </a:xfrm>
          <a:prstGeom prst="mathMultiply">
            <a:avLst>
              <a:gd name="adj1" fmla="val 4866"/>
            </a:avLst>
          </a:prstGeom>
          <a:solidFill>
            <a:srgbClr val="FF000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909E3267-C6ED-41A6-A705-FE1A1BD1D74F}"/>
              </a:ext>
            </a:extLst>
          </p:cNvPr>
          <p:cNvSpPr/>
          <p:nvPr/>
        </p:nvSpPr>
        <p:spPr>
          <a:xfrm>
            <a:off x="7210911" y="5795131"/>
            <a:ext cx="1442289" cy="4393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Corbel"/>
              </a:rPr>
              <a:t>Large-Scale-Curiosity</a:t>
            </a:r>
            <a:endParaRPr lang="ko-KR" altLang="en-US" sz="1600" dirty="0">
              <a:latin typeface="Corbel"/>
            </a:endParaRPr>
          </a:p>
        </p:txBody>
      </p: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682618DE-53A1-4E65-AB9A-47943E3F0085}"/>
              </a:ext>
            </a:extLst>
          </p:cNvPr>
          <p:cNvCxnSpPr>
            <a:cxnSpLocks/>
            <a:stCxn id="17" idx="2"/>
            <a:endCxn id="29" idx="0"/>
          </p:cNvCxnSpPr>
          <p:nvPr/>
        </p:nvCxnSpPr>
        <p:spPr bwMode="auto">
          <a:xfrm flipH="1">
            <a:off x="7932056" y="4844517"/>
            <a:ext cx="1" cy="950614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08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63D85938-5244-454D-BDBA-276FF57D7923}"/>
              </a:ext>
            </a:extLst>
          </p:cNvPr>
          <p:cNvSpPr txBox="1">
            <a:spLocks/>
          </p:cNvSpPr>
          <p:nvPr/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ko-KR" kern="0" dirty="0"/>
              <a:t>Tested Large-Scale-Curiosity network(done)</a:t>
            </a:r>
          </a:p>
          <a:p>
            <a:endParaRPr lang="en-US" altLang="ko-KR" kern="0" dirty="0"/>
          </a:p>
          <a:p>
            <a:r>
              <a:rPr lang="en-US" altLang="ko-KR" kern="0" dirty="0"/>
              <a:t>Add semantic extrapolation network as a reward of Large-Scale-Curiosity(doing now)</a:t>
            </a:r>
          </a:p>
          <a:p>
            <a:endParaRPr lang="en-US" altLang="ko-KR" kern="0" dirty="0"/>
          </a:p>
          <a:p>
            <a:r>
              <a:rPr lang="en-US" altLang="ko-KR" kern="0" dirty="0"/>
              <a:t>Pretrain semantic extrapolation network</a:t>
            </a:r>
          </a:p>
          <a:p>
            <a:endParaRPr lang="en-US" altLang="ko-KR" kern="0" dirty="0"/>
          </a:p>
          <a:p>
            <a:r>
              <a:rPr lang="en-US" altLang="ko-KR" kern="0" dirty="0"/>
              <a:t>Visualize the difference</a:t>
            </a:r>
          </a:p>
        </p:txBody>
      </p: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To do</a:t>
            </a:r>
            <a:endParaRPr lang="en-US" altLang="ko-KR" i="1" dirty="0">
              <a:solidFill>
                <a:prstClr val="black"/>
              </a:solidFill>
              <a:latin typeface="Corbe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321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내용 개체 틀 2">
            <a:extLst>
              <a:ext uri="{FF2B5EF4-FFF2-40B4-BE49-F238E27FC236}">
                <a16:creationId xmlns:a16="http://schemas.microsoft.com/office/drawing/2014/main" id="{63D85938-5244-454D-BDBA-276FF57D7923}"/>
              </a:ext>
            </a:extLst>
          </p:cNvPr>
          <p:cNvSpPr txBox="1">
            <a:spLocks/>
          </p:cNvSpPr>
          <p:nvPr/>
        </p:nvSpPr>
        <p:spPr bwMode="auto">
          <a:xfrm>
            <a:off x="419100" y="1587500"/>
            <a:ext cx="8318500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292100" indent="-292100" algn="l" rtl="0" eaLnBrk="0" fontAlgn="base" hangingPunct="0">
              <a:lnSpc>
                <a:spcPts val="2700"/>
              </a:lnSpc>
              <a:spcBef>
                <a:spcPts val="60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2pPr>
            <a:lvl3pPr marL="914400" algn="l" rtl="0" eaLnBrk="0" fontAlgn="base" hangingPunct="0">
              <a:lnSpc>
                <a:spcPts val="2700"/>
              </a:lnSpc>
              <a:spcBef>
                <a:spcPct val="0"/>
              </a:spcBef>
              <a:spcAft>
                <a:spcPts val="400"/>
              </a:spcAft>
              <a:buClr>
                <a:srgbClr val="0C7B9C"/>
              </a:buClr>
              <a:buFont typeface="Arial" panose="020B0604020202020204" pitchFamily="34" charset="0"/>
              <a:buChar char="●"/>
              <a:defRPr sz="24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ko-KR" kern="0" dirty="0"/>
          </a:p>
        </p:txBody>
      </p:sp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To do</a:t>
            </a:r>
            <a:endParaRPr lang="en-US" altLang="ko-KR" i="1" dirty="0">
              <a:solidFill>
                <a:prstClr val="black"/>
              </a:solidFill>
              <a:latin typeface="Corbel" pitchFamily="34" charset="0"/>
              <a:cs typeface="Arial" pitchFamily="34" charset="0"/>
            </a:endParaRPr>
          </a:p>
        </p:txBody>
      </p:sp>
      <p:pic>
        <p:nvPicPr>
          <p:cNvPr id="2" name="SuperMarioBros-Nes-Level1-1-000010">
            <a:hlinkClick r:id="" action="ppaction://media"/>
            <a:extLst>
              <a:ext uri="{FF2B5EF4-FFF2-40B4-BE49-F238E27FC236}">
                <a16:creationId xmlns:a16="http://schemas.microsoft.com/office/drawing/2014/main" id="{E8013378-31A8-4D36-88D0-075B5A6E94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1466" y="2040171"/>
            <a:ext cx="3461067" cy="323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2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Index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</a:p>
          <a:p>
            <a:endParaRPr lang="en-US" altLang="ko-KR" dirty="0"/>
          </a:p>
          <a:p>
            <a:r>
              <a:rPr lang="en-US" altLang="ko-KR" dirty="0"/>
              <a:t>Problem</a:t>
            </a:r>
          </a:p>
          <a:p>
            <a:endParaRPr lang="en-US" altLang="ko-KR" dirty="0"/>
          </a:p>
          <a:p>
            <a:r>
              <a:rPr lang="en-US" altLang="ko-KR" dirty="0"/>
              <a:t>Goal</a:t>
            </a:r>
          </a:p>
          <a:p>
            <a:endParaRPr lang="en-US" altLang="ko-KR" dirty="0"/>
          </a:p>
          <a:p>
            <a:r>
              <a:rPr lang="en-US" altLang="ko-KR" dirty="0"/>
              <a:t>Approach</a:t>
            </a:r>
          </a:p>
          <a:p>
            <a:endParaRPr lang="en-US" altLang="ko-KR" dirty="0"/>
          </a:p>
          <a:p>
            <a:r>
              <a:rPr lang="en-US" altLang="ko-KR" dirty="0"/>
              <a:t>To do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1931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How human finds a spoon?</a:t>
            </a:r>
          </a:p>
          <a:p>
            <a:pPr lvl="1"/>
            <a:r>
              <a:rPr lang="en-US" altLang="ko-KR" dirty="0"/>
              <a:t>We</a:t>
            </a:r>
            <a:r>
              <a:rPr lang="ko-KR" altLang="en-US" dirty="0"/>
              <a:t> </a:t>
            </a:r>
            <a:r>
              <a:rPr lang="en-US" altLang="ko-KR" dirty="0"/>
              <a:t>want</a:t>
            </a:r>
            <a:r>
              <a:rPr lang="ko-KR" altLang="en-US" dirty="0"/>
              <a:t> </a:t>
            </a:r>
            <a:r>
              <a:rPr lang="en-US" altLang="ko-KR" dirty="0"/>
              <a:t>a</a:t>
            </a:r>
            <a:r>
              <a:rPr lang="ko-KR" altLang="en-US" dirty="0"/>
              <a:t> </a:t>
            </a:r>
            <a:r>
              <a:rPr lang="en-US" altLang="ko-KR" dirty="0"/>
              <a:t>robot</a:t>
            </a:r>
            <a:r>
              <a:rPr lang="ko-KR" altLang="en-US" dirty="0"/>
              <a:t> </a:t>
            </a:r>
            <a:r>
              <a:rPr lang="en-US" altLang="ko-KR" dirty="0"/>
              <a:t>to</a:t>
            </a:r>
            <a:r>
              <a:rPr lang="ko-KR" altLang="en-US" dirty="0"/>
              <a:t> </a:t>
            </a:r>
            <a:r>
              <a:rPr lang="en-US" altLang="ko-KR" dirty="0"/>
              <a:t>do</a:t>
            </a:r>
            <a:r>
              <a:rPr lang="ko-KR" altLang="en-US" dirty="0"/>
              <a:t> </a:t>
            </a:r>
            <a:r>
              <a:rPr lang="en-US" altLang="ko-KR" dirty="0"/>
              <a:t>the</a:t>
            </a:r>
            <a:r>
              <a:rPr lang="ko-KR" altLang="en-US" dirty="0"/>
              <a:t> </a:t>
            </a:r>
            <a:r>
              <a:rPr lang="en-US" altLang="ko-KR" dirty="0"/>
              <a:t>same.</a:t>
            </a:r>
          </a:p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5189586-6E7C-4BE5-A960-99022E182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664" y="4040256"/>
            <a:ext cx="2934208" cy="2141082"/>
          </a:xfrm>
          <a:prstGeom prst="rect">
            <a:avLst/>
          </a:prstGeom>
        </p:spPr>
      </p:pic>
      <p:pic>
        <p:nvPicPr>
          <p:cNvPr id="7" name="Picture 2" descr="Royalty-free Baby, Birth photos free download | Pxfuel">
            <a:extLst>
              <a:ext uri="{FF2B5EF4-FFF2-40B4-BE49-F238E27FC236}">
                <a16:creationId xmlns:a16="http://schemas.microsoft.com/office/drawing/2014/main" id="{7A4E7CB7-2A70-48B2-9CE8-2F0964865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27" y="4341012"/>
            <a:ext cx="2170740" cy="1539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oyalty-Free photo: Two women standing side by side outside the house  during daytime | PickPik">
            <a:extLst>
              <a:ext uri="{FF2B5EF4-FFF2-40B4-BE49-F238E27FC236}">
                <a16:creationId xmlns:a16="http://schemas.microsoft.com/office/drawing/2014/main" id="{684E76E2-E0E6-4EB4-A435-70D38F03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95" y="2535936"/>
            <a:ext cx="2135237" cy="147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9AFEEFD4-F5E1-4199-8857-817F8E9D6D3A}"/>
              </a:ext>
            </a:extLst>
          </p:cNvPr>
          <p:cNvSpPr/>
          <p:nvPr/>
        </p:nvSpPr>
        <p:spPr>
          <a:xfrm>
            <a:off x="1743153" y="2955567"/>
            <a:ext cx="1859888" cy="61290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Corbel"/>
              </a:rPr>
              <a:t>Bring me a spoon!</a:t>
            </a:r>
            <a:endParaRPr lang="ko-KR" altLang="en-US" sz="1600" dirty="0">
              <a:latin typeface="Corbel"/>
            </a:endParaRPr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8605B793-5961-4DCC-AD1F-DA2E2EF0B24C}"/>
              </a:ext>
            </a:extLst>
          </p:cNvPr>
          <p:cNvCxnSpPr>
            <a:stCxn id="9" idx="2"/>
            <a:endCxn id="7" idx="0"/>
          </p:cNvCxnSpPr>
          <p:nvPr/>
        </p:nvCxnSpPr>
        <p:spPr bwMode="auto">
          <a:xfrm>
            <a:off x="2673097" y="3568473"/>
            <a:ext cx="0" cy="772539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직선 화살표 연결선 10">
            <a:extLst>
              <a:ext uri="{FF2B5EF4-FFF2-40B4-BE49-F238E27FC236}">
                <a16:creationId xmlns:a16="http://schemas.microsoft.com/office/drawing/2014/main" id="{01F47B7E-BE2C-436A-8DF4-AE4F77370645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 bwMode="auto">
          <a:xfrm>
            <a:off x="3758467" y="5110798"/>
            <a:ext cx="838198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04872A04-DA16-4B99-B573-40D6BF5A7C42}"/>
              </a:ext>
            </a:extLst>
          </p:cNvPr>
          <p:cNvCxnSpPr>
            <a:cxnSpLocks/>
            <a:stCxn id="8" idx="1"/>
            <a:endCxn id="9" idx="3"/>
          </p:cNvCxnSpPr>
          <p:nvPr/>
        </p:nvCxnSpPr>
        <p:spPr bwMode="auto">
          <a:xfrm flipH="1" flipV="1">
            <a:off x="3603041" y="3262020"/>
            <a:ext cx="1440654" cy="9905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D9C314-A126-4893-ADE0-E2179877E5F4}"/>
              </a:ext>
            </a:extLst>
          </p:cNvPr>
          <p:cNvSpPr txBox="1"/>
          <p:nvPr/>
        </p:nvSpPr>
        <p:spPr>
          <a:xfrm>
            <a:off x="645777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www.youtube.com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watch?v</a:t>
            </a:r>
            <a:r>
              <a:rPr lang="en-US" altLang="ko-KR" sz="1200" b="0" i="1" dirty="0"/>
              <a:t>=</a:t>
            </a:r>
            <a:r>
              <a:rPr lang="en-US" altLang="ko-KR" sz="1200" b="0" i="1" dirty="0" err="1"/>
              <a:t>b73PMajVVS8&amp;feature</a:t>
            </a:r>
            <a:r>
              <a:rPr lang="en-US" altLang="ko-KR" sz="1200" b="0" i="1" dirty="0"/>
              <a:t>=</a:t>
            </a:r>
            <a:r>
              <a:rPr lang="en-US" altLang="ko-KR" sz="1200" b="0" i="1" dirty="0" err="1"/>
              <a:t>emb_logo</a:t>
            </a:r>
            <a:endParaRPr lang="en-US" altLang="ko-KR" sz="1200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www.pxfuel.com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en</a:t>
            </a:r>
            <a:r>
              <a:rPr lang="en-US" altLang="ko-KR" sz="1200" b="0" i="1" dirty="0"/>
              <a:t>/free-photo-</a:t>
            </a:r>
            <a:r>
              <a:rPr lang="en-US" altLang="ko-KR" sz="1200" b="0" i="1" dirty="0" err="1"/>
              <a:t>oqnrr</a:t>
            </a:r>
            <a:endParaRPr lang="en-US" altLang="ko-KR" sz="1200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www.pickpik.com</a:t>
            </a:r>
            <a:r>
              <a:rPr lang="en-US" altLang="ko-KR" sz="1200" b="0" i="1" dirty="0"/>
              <a:t>/mother-daughter-family-girl-woman-female-89977</a:t>
            </a:r>
          </a:p>
        </p:txBody>
      </p:sp>
    </p:spTree>
    <p:extLst>
      <p:ext uri="{BB962C8B-B14F-4D97-AF65-F5344CB8AC3E}">
        <p14:creationId xmlns:p14="http://schemas.microsoft.com/office/powerpoint/2010/main" val="117492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How </a:t>
            </a:r>
            <a:r>
              <a:rPr lang="en-US" altLang="ko-KR" dirty="0" err="1"/>
              <a:t>RL</a:t>
            </a:r>
            <a:r>
              <a:rPr lang="en-US" altLang="ko-KR" dirty="0"/>
              <a:t> find the goal?</a:t>
            </a:r>
          </a:p>
          <a:p>
            <a:pPr lvl="1"/>
            <a:r>
              <a:rPr lang="en-US" altLang="ko-KR" dirty="0"/>
              <a:t>Pure trials &amp; errors</a:t>
            </a:r>
            <a:endParaRPr lang="ko-KR" altLang="en-US" dirty="0"/>
          </a:p>
        </p:txBody>
      </p:sp>
      <p:pic>
        <p:nvPicPr>
          <p:cNvPr id="4" name="Target-driven Visual Navigation in Indoor Scenes using Deep Reinforcement Learning_Trim">
            <a:hlinkClick r:id="" action="ppaction://media"/>
            <a:extLst>
              <a:ext uri="{FF2B5EF4-FFF2-40B4-BE49-F238E27FC236}">
                <a16:creationId xmlns:a16="http://schemas.microsoft.com/office/drawing/2014/main" id="{A32268A9-6479-4C0A-89EF-970360317D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23985" y="2971113"/>
            <a:ext cx="4296029" cy="32220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7830C8-B13A-43CE-8352-99A3AC09317A}"/>
              </a:ext>
            </a:extLst>
          </p:cNvPr>
          <p:cNvSpPr txBox="1"/>
          <p:nvPr/>
        </p:nvSpPr>
        <p:spPr>
          <a:xfrm>
            <a:off x="419100" y="6328717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altLang="ko-KR" sz="1200" b="0" i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</a:t>
            </a:r>
            <a:r>
              <a:rPr lang="en-US" altLang="ko-KR" sz="1200" b="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altLang="ko-KR" sz="1200" b="0" i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altLang="ko-KR" sz="1200" b="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en-US" altLang="ko-KR" sz="1200" b="0" i="1" dirty="0" err="1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eOuonMhEsxI</a:t>
            </a:r>
            <a:r>
              <a:rPr lang="en-US" altLang="ko-KR" sz="1200" b="0" i="1" dirty="0"/>
              <a:t>: Target-driven Visual Navigation in Indoor Scenes using Deep Reinforcement Learning, </a:t>
            </a:r>
            <a:r>
              <a:rPr lang="en-US" altLang="ko-KR" sz="1200" b="0" i="1" dirty="0" err="1"/>
              <a:t>ICRA</a:t>
            </a:r>
            <a:r>
              <a:rPr lang="en-US" altLang="ko-KR" sz="1200" b="0" i="1" dirty="0"/>
              <a:t> 2017, </a:t>
            </a:r>
            <a:r>
              <a:rPr lang="en-US" altLang="ko-KR" sz="1200" b="0" i="1" dirty="0" err="1"/>
              <a:t>Yuke</a:t>
            </a:r>
            <a:r>
              <a:rPr lang="en-US" altLang="ko-KR" sz="1200" b="0" i="1" dirty="0"/>
              <a:t> Zhu</a:t>
            </a:r>
          </a:p>
        </p:txBody>
      </p:sp>
    </p:spTree>
    <p:extLst>
      <p:ext uri="{BB962C8B-B14F-4D97-AF65-F5344CB8AC3E}">
        <p14:creationId xmlns:p14="http://schemas.microsoft.com/office/powerpoint/2010/main" val="342813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How </a:t>
            </a:r>
            <a:r>
              <a:rPr lang="en-US" altLang="ko-KR" dirty="0" err="1"/>
              <a:t>RL</a:t>
            </a:r>
            <a:r>
              <a:rPr lang="en-US" altLang="ko-KR" dirty="0"/>
              <a:t> find the goal?</a:t>
            </a:r>
          </a:p>
          <a:p>
            <a:pPr lvl="1"/>
            <a:r>
              <a:rPr lang="en-US" altLang="ko-KR" dirty="0"/>
              <a:t>Pure trials &amp; errors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830C8-B13A-43CE-8352-99A3AC09317A}"/>
              </a:ext>
            </a:extLst>
          </p:cNvPr>
          <p:cNvSpPr txBox="1"/>
          <p:nvPr/>
        </p:nvSpPr>
        <p:spPr>
          <a:xfrm>
            <a:off x="419100" y="6328717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Vision-and-Language Navigation: Interpreting visually-grounded navigation instructions in real environments, </a:t>
            </a:r>
            <a:r>
              <a:rPr lang="en-US" altLang="ko-KR" sz="1200" b="0" i="1" dirty="0" err="1"/>
              <a:t>CVPR</a:t>
            </a:r>
            <a:r>
              <a:rPr lang="en-US" altLang="ko-KR" sz="1200" b="0" i="1" dirty="0"/>
              <a:t> 2018, Peter Anderson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B18AD3AC-9A9B-47A1-8A04-3B6FCB9B8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300" y="2579216"/>
            <a:ext cx="4137380" cy="374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4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How </a:t>
            </a:r>
            <a:r>
              <a:rPr lang="en-US" altLang="ko-KR" dirty="0" err="1"/>
              <a:t>RL</a:t>
            </a:r>
            <a:r>
              <a:rPr lang="en-US" altLang="ko-KR" dirty="0"/>
              <a:t> find the goal?</a:t>
            </a:r>
          </a:p>
          <a:p>
            <a:pPr lvl="1"/>
            <a:r>
              <a:rPr lang="en-US" altLang="ko-KR" dirty="0"/>
              <a:t>Curiosity</a:t>
            </a:r>
            <a:endParaRPr lang="ko-KR" alt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7830C8-B13A-43CE-8352-99A3AC09317A}"/>
              </a:ext>
            </a:extLst>
          </p:cNvPr>
          <p:cNvSpPr txBox="1"/>
          <p:nvPr/>
        </p:nvSpPr>
        <p:spPr>
          <a:xfrm>
            <a:off x="419100" y="6516300"/>
            <a:ext cx="708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github.com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openai</a:t>
            </a:r>
            <a:r>
              <a:rPr lang="en-US" altLang="ko-KR" sz="1200" b="0" i="1" dirty="0"/>
              <a:t>/large-scale-curiosity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1D85BA5-CA00-4A39-B1CE-35D7EB7F3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987" y="2590222"/>
            <a:ext cx="4314825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6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Introduction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How </a:t>
            </a:r>
            <a:r>
              <a:rPr lang="en-US" altLang="ko-KR" dirty="0" err="1"/>
              <a:t>RL</a:t>
            </a:r>
            <a:r>
              <a:rPr lang="en-US" altLang="ko-KR" dirty="0"/>
              <a:t> find the goal?</a:t>
            </a:r>
          </a:p>
          <a:p>
            <a:pPr lvl="1"/>
            <a:r>
              <a:rPr lang="en-US" altLang="ko-KR" dirty="0"/>
              <a:t>Curiosity</a:t>
            </a:r>
          </a:p>
          <a:p>
            <a:pPr lvl="2"/>
            <a:r>
              <a:rPr lang="en-US" altLang="ko-KR" dirty="0"/>
              <a:t>Keep finding “different things”</a:t>
            </a:r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030D207-7D57-4D1F-B967-8FF8D6356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637" y="3337867"/>
            <a:ext cx="602932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97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3859CCB-1774-4108-8A7B-D80AA134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Problem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8E8716-33B0-4265-9631-3246554E5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/>
              <a:t>But we were smarter and lazier than robots like this.</a:t>
            </a:r>
          </a:p>
          <a:p>
            <a:pPr lvl="1"/>
            <a:r>
              <a:rPr lang="en-US" altLang="ko-KR" dirty="0"/>
              <a:t>We usually don’t make 10^7~10^8 attempts to get to the sofa</a:t>
            </a:r>
          </a:p>
          <a:p>
            <a:pPr lvl="1"/>
            <a:r>
              <a:rPr lang="en-US" altLang="ko-KR" dirty="0"/>
              <a:t>We were somehow better than these, because we have understood of some environments(ex. house).</a:t>
            </a:r>
          </a:p>
          <a:p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49361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ea typeface="굴림" panose="020B0600000101010101" pitchFamily="50" charset="-127"/>
              </a:rPr>
              <a:t>Goal</a:t>
            </a:r>
            <a:endParaRPr lang="ko-KR" altLang="en-US" dirty="0">
              <a:ea typeface="굴림" panose="020B0600000101010101" pitchFamily="50" charset="-127"/>
            </a:endParaRPr>
          </a:p>
        </p:txBody>
      </p:sp>
      <p:sp>
        <p:nvSpPr>
          <p:cNvPr id="8" name="내용 개체 틀 2">
            <a:extLst>
              <a:ext uri="{FF2B5EF4-FFF2-40B4-BE49-F238E27FC236}">
                <a16:creationId xmlns:a16="http://schemas.microsoft.com/office/drawing/2014/main" id="{4C251C2F-A4B8-41FF-B430-DDFC50968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587500"/>
            <a:ext cx="8318500" cy="5067300"/>
          </a:xfrm>
        </p:spPr>
        <p:txBody>
          <a:bodyPr/>
          <a:lstStyle/>
          <a:p>
            <a:r>
              <a:rPr lang="en-US" altLang="ko-KR" dirty="0"/>
              <a:t>Use scene understanding as prior knowledge, to navigate better</a:t>
            </a:r>
          </a:p>
          <a:p>
            <a:endParaRPr lang="en-US" altLang="ko-KR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F38508F-4D11-4291-B01D-FCA2375C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207" y="4646704"/>
            <a:ext cx="2009096" cy="1534634"/>
          </a:xfrm>
          <a:prstGeom prst="rect">
            <a:avLst/>
          </a:prstGeom>
        </p:spPr>
      </p:pic>
      <p:pic>
        <p:nvPicPr>
          <p:cNvPr id="18" name="Picture 2" descr="Royalty-free Baby, Birth photos free download | Pxfuel">
            <a:extLst>
              <a:ext uri="{FF2B5EF4-FFF2-40B4-BE49-F238E27FC236}">
                <a16:creationId xmlns:a16="http://schemas.microsoft.com/office/drawing/2014/main" id="{F3C8FBE3-168F-41D8-BEEB-66A358462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42" y="4862273"/>
            <a:ext cx="1486338" cy="110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Royalty-Free photo: Two women standing side by side outside the house  during daytime | PickPik">
            <a:extLst>
              <a:ext uri="{FF2B5EF4-FFF2-40B4-BE49-F238E27FC236}">
                <a16:creationId xmlns:a16="http://schemas.microsoft.com/office/drawing/2014/main" id="{C22A77BA-AAE2-441F-B0BD-4FDE4BE6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295" y="3568473"/>
            <a:ext cx="1462029" cy="105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8BCA0BD4-62F2-4A5F-9F91-EED32F3167F3}"/>
              </a:ext>
            </a:extLst>
          </p:cNvPr>
          <p:cNvSpPr/>
          <p:nvPr/>
        </p:nvSpPr>
        <p:spPr>
          <a:xfrm>
            <a:off x="2422365" y="3869246"/>
            <a:ext cx="1273493" cy="4393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1600" dirty="0">
                <a:latin typeface="Corbel"/>
              </a:rPr>
              <a:t>Bring me a spoon!</a:t>
            </a:r>
            <a:endParaRPr lang="ko-KR" altLang="en-US" sz="1600" dirty="0">
              <a:latin typeface="Corbel"/>
            </a:endParaRPr>
          </a:p>
        </p:txBody>
      </p:sp>
      <p:cxnSp>
        <p:nvCxnSpPr>
          <p:cNvPr id="21" name="직선 화살표 연결선 20">
            <a:extLst>
              <a:ext uri="{FF2B5EF4-FFF2-40B4-BE49-F238E27FC236}">
                <a16:creationId xmlns:a16="http://schemas.microsoft.com/office/drawing/2014/main" id="{000BE7FD-7EEE-4021-8E0F-3F98BDD8965F}"/>
              </a:ext>
            </a:extLst>
          </p:cNvPr>
          <p:cNvCxnSpPr>
            <a:stCxn id="20" idx="2"/>
            <a:endCxn id="18" idx="0"/>
          </p:cNvCxnSpPr>
          <p:nvPr/>
        </p:nvCxnSpPr>
        <p:spPr bwMode="auto">
          <a:xfrm>
            <a:off x="3059111" y="4308550"/>
            <a:ext cx="0" cy="553722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직선 화살표 연결선 21">
            <a:extLst>
              <a:ext uri="{FF2B5EF4-FFF2-40B4-BE49-F238E27FC236}">
                <a16:creationId xmlns:a16="http://schemas.microsoft.com/office/drawing/2014/main" id="{35E2FE09-8C03-49D8-AEA1-9836A62F8361}"/>
              </a:ext>
            </a:extLst>
          </p:cNvPr>
          <p:cNvCxnSpPr>
            <a:cxnSpLocks/>
            <a:stCxn id="18" idx="3"/>
            <a:endCxn id="17" idx="1"/>
          </p:cNvCxnSpPr>
          <p:nvPr/>
        </p:nvCxnSpPr>
        <p:spPr bwMode="auto">
          <a:xfrm>
            <a:off x="3802280" y="5414022"/>
            <a:ext cx="573927" cy="0"/>
          </a:xfrm>
          <a:prstGeom prst="straightConnector1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23E285E1-7641-4243-87A5-68BF8FEB24E0}"/>
              </a:ext>
            </a:extLst>
          </p:cNvPr>
          <p:cNvCxnSpPr>
            <a:cxnSpLocks/>
            <a:stCxn id="19" idx="1"/>
            <a:endCxn id="20" idx="3"/>
          </p:cNvCxnSpPr>
          <p:nvPr/>
        </p:nvCxnSpPr>
        <p:spPr bwMode="auto">
          <a:xfrm flipH="1" flipV="1">
            <a:off x="3695858" y="4088898"/>
            <a:ext cx="986438" cy="7099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FC472EC-13B1-4A43-ABD5-A399CA001D7C}"/>
              </a:ext>
            </a:extLst>
          </p:cNvPr>
          <p:cNvSpPr txBox="1"/>
          <p:nvPr/>
        </p:nvSpPr>
        <p:spPr>
          <a:xfrm>
            <a:off x="645777" y="6211669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www.youtube.com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watch?v</a:t>
            </a:r>
            <a:r>
              <a:rPr lang="en-US" altLang="ko-KR" sz="1200" b="0" i="1" dirty="0"/>
              <a:t>=</a:t>
            </a:r>
            <a:r>
              <a:rPr lang="en-US" altLang="ko-KR" sz="1200" b="0" i="1" dirty="0" err="1"/>
              <a:t>b73PMajVVS8&amp;feature</a:t>
            </a:r>
            <a:r>
              <a:rPr lang="en-US" altLang="ko-KR" sz="1200" b="0" i="1" dirty="0"/>
              <a:t>=</a:t>
            </a:r>
            <a:r>
              <a:rPr lang="en-US" altLang="ko-KR" sz="1200" b="0" i="1" dirty="0" err="1"/>
              <a:t>emb_logo</a:t>
            </a:r>
            <a:endParaRPr lang="en-US" altLang="ko-KR" sz="1200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www.pxfuel.com</a:t>
            </a:r>
            <a:r>
              <a:rPr lang="en-US" altLang="ko-KR" sz="1200" b="0" i="1" dirty="0"/>
              <a:t>/</a:t>
            </a:r>
            <a:r>
              <a:rPr lang="en-US" altLang="ko-KR" sz="1200" b="0" i="1" dirty="0" err="1"/>
              <a:t>en</a:t>
            </a:r>
            <a:r>
              <a:rPr lang="en-US" altLang="ko-KR" sz="1200" b="0" i="1" dirty="0"/>
              <a:t>/free-photo-</a:t>
            </a:r>
            <a:r>
              <a:rPr lang="en-US" altLang="ko-KR" sz="1200" b="0" i="1" dirty="0" err="1"/>
              <a:t>oqnrr</a:t>
            </a:r>
            <a:endParaRPr lang="en-US" altLang="ko-KR" sz="1200" b="0" i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0" i="1" dirty="0"/>
              <a:t>https://</a:t>
            </a:r>
            <a:r>
              <a:rPr lang="en-US" altLang="ko-KR" sz="1200" b="0" i="1" dirty="0" err="1"/>
              <a:t>www.pickpik.com</a:t>
            </a:r>
            <a:r>
              <a:rPr lang="en-US" altLang="ko-KR" sz="1200" b="0" i="1" dirty="0"/>
              <a:t>/mother-daughter-family-girl-woman-female-89977</a:t>
            </a:r>
          </a:p>
        </p:txBody>
      </p:sp>
    </p:spTree>
    <p:extLst>
      <p:ext uri="{BB962C8B-B14F-4D97-AF65-F5344CB8AC3E}">
        <p14:creationId xmlns:p14="http://schemas.microsoft.com/office/powerpoint/2010/main" val="1731731080"/>
      </p:ext>
    </p:extLst>
  </p:cSld>
  <p:clrMapOvr>
    <a:masterClrMapping/>
  </p:clrMapOvr>
</p:sld>
</file>

<file path=ppt/theme/theme1.xml><?xml version="1.0" encoding="utf-8"?>
<a:theme xmlns:a="http://schemas.openxmlformats.org/drawingml/2006/main" name="untitled 1">
  <a:themeElements>
    <a:clrScheme name="">
      <a:dk1>
        <a:srgbClr val="000000"/>
      </a:dk1>
      <a:lt1>
        <a:srgbClr val="FFFFFF"/>
      </a:lt1>
      <a:dk2>
        <a:srgbClr val="006B61"/>
      </a:dk2>
      <a:lt2>
        <a:srgbClr val="C0C0C0"/>
      </a:lt2>
      <a:accent1>
        <a:srgbClr val="FF00FF"/>
      </a:accent1>
      <a:accent2>
        <a:srgbClr val="00C0C0"/>
      </a:accent2>
      <a:accent3>
        <a:srgbClr val="FFFFFF"/>
      </a:accent3>
      <a:accent4>
        <a:srgbClr val="000000"/>
      </a:accent4>
      <a:accent5>
        <a:srgbClr val="FFAAFF"/>
      </a:accent5>
      <a:accent6>
        <a:srgbClr val="00AEAE"/>
      </a:accent6>
      <a:hlink>
        <a:srgbClr val="00C000"/>
      </a:hlink>
      <a:folHlink>
        <a:srgbClr val="800080"/>
      </a:folHlink>
    </a:clrScheme>
    <a:fontScheme name="untitled 1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</a:objectDefaults>
  <a:extraClrSchemeLst>
    <a:extraClrScheme>
      <a:clrScheme name="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23393</TotalTime>
  <Pages>3</Pages>
  <Words>419</Words>
  <Application>Microsoft Macintosh PowerPoint</Application>
  <PresentationFormat>On-screen Show (4:3)</PresentationFormat>
  <Paragraphs>73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Corbel</vt:lpstr>
      <vt:lpstr>Tahoma</vt:lpstr>
      <vt:lpstr>Times New Roman</vt:lpstr>
      <vt:lpstr>Verdana</vt:lpstr>
      <vt:lpstr>untitled 1</vt:lpstr>
      <vt:lpstr>PowerPoint Presentation</vt:lpstr>
      <vt:lpstr>Index</vt:lpstr>
      <vt:lpstr>Introduction</vt:lpstr>
      <vt:lpstr>Introduction</vt:lpstr>
      <vt:lpstr>Introduction</vt:lpstr>
      <vt:lpstr>Introduction</vt:lpstr>
      <vt:lpstr>Introduction</vt:lpstr>
      <vt:lpstr>Problem</vt:lpstr>
      <vt:lpstr>Goal</vt:lpstr>
      <vt:lpstr>Approach</vt:lpstr>
      <vt:lpstr>Approach</vt:lpstr>
      <vt:lpstr>Wide-Context Semantic Image Extrapolation(Yi Wang, CVPR 2019)</vt:lpstr>
      <vt:lpstr>Approach</vt:lpstr>
      <vt:lpstr>Approach</vt:lpstr>
      <vt:lpstr>To do</vt:lpstr>
      <vt:lpstr>To 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sungeui</dc:creator>
  <cp:lastModifiedBy>Microsoft Office User</cp:lastModifiedBy>
  <cp:revision>2029</cp:revision>
  <cp:lastPrinted>1998-03-18T16:08:13Z</cp:lastPrinted>
  <dcterms:created xsi:type="dcterms:W3CDTF">1998-03-18T13:44:31Z</dcterms:created>
  <dcterms:modified xsi:type="dcterms:W3CDTF">2020-11-17T07:05:51Z</dcterms:modified>
</cp:coreProperties>
</file>