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487" r:id="rId3"/>
    <p:sldId id="488" r:id="rId4"/>
    <p:sldId id="489" r:id="rId5"/>
    <p:sldId id="490" r:id="rId6"/>
    <p:sldId id="491" r:id="rId7"/>
    <p:sldId id="492" r:id="rId8"/>
  </p:sldIdLst>
  <p:sldSz cx="9144000" cy="6858000" type="screen4x3"/>
  <p:notesSz cx="6858000" cy="91995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CCECFF"/>
    <a:srgbClr val="CCCCFF"/>
    <a:srgbClr val="99CCFF"/>
    <a:srgbClr val="0000FF"/>
    <a:srgbClr val="00FFFF"/>
    <a:srgbClr val="EA8B00"/>
    <a:srgbClr val="FF00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74" autoAdjust="0"/>
    <p:restoredTop sz="83276" autoAdjust="0"/>
  </p:normalViewPr>
  <p:slideViewPr>
    <p:cSldViewPr snapToGrid="0" snapToObjects="1">
      <p:cViewPr varScale="1">
        <p:scale>
          <a:sx n="96" d="100"/>
          <a:sy n="96" d="100"/>
        </p:scale>
        <p:origin x="-1584" y="-108"/>
      </p:cViewPr>
      <p:guideLst>
        <p:guide orient="horz"/>
        <p:guide pos="2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038"/>
    </p:cViewPr>
  </p:sorterViewPr>
  <p:notesViewPr>
    <p:cSldViewPr snapToGrid="0" snapToObjects="1">
      <p:cViewPr varScale="1">
        <p:scale>
          <a:sx n="80" d="100"/>
          <a:sy n="80" d="100"/>
        </p:scale>
        <p:origin x="-1632" y="-120"/>
      </p:cViewPr>
      <p:guideLst>
        <p:guide orient="horz" pos="2899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68800"/>
            <a:ext cx="5030787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843" tIns="47921" rIns="95843" bIns="47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38238" y="695325"/>
            <a:ext cx="4583112" cy="343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9900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382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081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76425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/>
            <a:r>
              <a:rPr lang="en-US" sz="1000" i="1">
                <a:latin typeface="Times New Roman" pitchFamily="18" charset="0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6" name="Rectangle 6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/>
            <a:r>
              <a:rPr lang="en-US" sz="1400"/>
              <a:t> </a:t>
            </a:r>
            <a:fld id="{A886B55B-EE66-408F-B71E-38C9AC058214}" type="slidenum">
              <a:rPr lang="en-US" sz="1400"/>
              <a:pPr algn="l"/>
              <a:t>‹#›</a:t>
            </a:fld>
            <a:endParaRPr lang="en-US" sz="140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36" name="Picture 12" descr="KAIST-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altLang="ko-KR" sz="4000" b="1" dirty="0" smtClean="0">
                <a:solidFill>
                  <a:srgbClr val="0000FF"/>
                </a:solidFill>
                <a:ea typeface="굴림" charset="-127"/>
              </a:rPr>
              <a:t>Real-time Rendering</a:t>
            </a:r>
            <a:endParaRPr lang="en-US" altLang="ko-KR" sz="4000" b="1" dirty="0">
              <a:solidFill>
                <a:srgbClr val="0000FF"/>
              </a:solidFill>
              <a:ea typeface="굴림" charset="-127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688975" y="6152322"/>
            <a:ext cx="8153400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800" dirty="0" smtClean="0">
                <a:ea typeface="굴림" charset="-127"/>
              </a:rPr>
              <a:t>Presenter : Jae-</a:t>
            </a:r>
            <a:r>
              <a:rPr lang="en-US" sz="2800" dirty="0" err="1" smtClean="0">
                <a:ea typeface="굴림" charset="-127"/>
              </a:rPr>
              <a:t>Pil</a:t>
            </a:r>
            <a:r>
              <a:rPr lang="en-US" sz="2800" dirty="0" smtClean="0">
                <a:ea typeface="굴림" charset="-127"/>
              </a:rPr>
              <a:t> </a:t>
            </a:r>
            <a:r>
              <a:rPr lang="en-US" sz="2800" dirty="0" err="1" smtClean="0">
                <a:ea typeface="굴림" charset="-127"/>
              </a:rPr>
              <a:t>Heo</a:t>
            </a:r>
            <a:endParaRPr lang="en-US" sz="2800" dirty="0"/>
          </a:p>
        </p:txBody>
      </p:sp>
      <p:grpSp>
        <p:nvGrpSpPr>
          <p:cNvPr id="4121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Real-time Rendering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1587500"/>
            <a:ext cx="8318500" cy="2064667"/>
          </a:xfrm>
        </p:spPr>
        <p:txBody>
          <a:bodyPr/>
          <a:lstStyle/>
          <a:p>
            <a:r>
              <a:rPr lang="en-US" altLang="ko-KR" sz="2400" b="0" dirty="0" smtClean="0">
                <a:ea typeface="굴림" charset="-127"/>
              </a:rPr>
              <a:t>Creating synthetic images </a:t>
            </a:r>
            <a:r>
              <a:rPr lang="en-US" altLang="ko-KR" sz="2400" dirty="0" smtClean="0">
                <a:ea typeface="굴림" charset="-127"/>
              </a:rPr>
              <a:t>fast enough </a:t>
            </a:r>
            <a:r>
              <a:rPr lang="en-US" altLang="ko-KR" sz="2400" b="0" dirty="0" smtClean="0">
                <a:ea typeface="굴림" charset="-127"/>
              </a:rPr>
              <a:t>on the computer so that the </a:t>
            </a:r>
            <a:r>
              <a:rPr lang="en-US" altLang="ko-KR" sz="2400" dirty="0" smtClean="0">
                <a:ea typeface="굴림" charset="-127"/>
              </a:rPr>
              <a:t>view can interact </a:t>
            </a:r>
            <a:r>
              <a:rPr lang="en-US" altLang="ko-KR" sz="2400" b="0" dirty="0" smtClean="0">
                <a:ea typeface="굴림" charset="-127"/>
              </a:rPr>
              <a:t>with a virtual environment.  </a:t>
            </a:r>
            <a:r>
              <a:rPr lang="en-US" altLang="ko-KR" b="0" dirty="0" smtClean="0">
                <a:ea typeface="굴림" charset="-127"/>
              </a:rPr>
              <a:t>	                                   </a:t>
            </a:r>
            <a:r>
              <a:rPr lang="en-US" altLang="ko-KR" sz="1500" b="0" dirty="0" smtClean="0">
                <a:ea typeface="굴림" charset="-127"/>
              </a:rPr>
              <a:t>(from </a:t>
            </a:r>
            <a:r>
              <a:rPr lang="en-US" altLang="ko-KR" sz="1500" b="0" dirty="0" err="1" smtClean="0">
                <a:ea typeface="굴림" charset="-127"/>
              </a:rPr>
              <a:t>wikipedia</a:t>
            </a:r>
            <a:r>
              <a:rPr lang="en-US" altLang="ko-KR" sz="1500" b="0" dirty="0" smtClean="0">
                <a:ea typeface="굴림" charset="-127"/>
              </a:rPr>
              <a:t>)</a:t>
            </a:r>
            <a:endParaRPr lang="en-US" b="0" dirty="0">
              <a:ea typeface="굴림" charset="-127"/>
            </a:endParaRPr>
          </a:p>
          <a:p>
            <a:r>
              <a:rPr lang="en-US" sz="2400" b="0" dirty="0" smtClean="0">
                <a:ea typeface="굴림" charset="-127"/>
              </a:rPr>
              <a:t>At least </a:t>
            </a:r>
            <a:r>
              <a:rPr lang="en-US" sz="2400" dirty="0" smtClean="0">
                <a:ea typeface="굴림" charset="-127"/>
              </a:rPr>
              <a:t>10~20 fps</a:t>
            </a:r>
            <a:r>
              <a:rPr lang="en-US" sz="2400" b="0" dirty="0" smtClean="0">
                <a:ea typeface="굴림" charset="-127"/>
              </a:rPr>
              <a:t>(frames per second)</a:t>
            </a:r>
          </a:p>
          <a:p>
            <a:r>
              <a:rPr lang="en-US" sz="2400" dirty="0" smtClean="0">
                <a:ea typeface="굴림" charset="-127"/>
              </a:rPr>
              <a:t>Nice quality</a:t>
            </a:r>
            <a:r>
              <a:rPr lang="en-US" sz="2400" b="0" dirty="0" smtClean="0">
                <a:ea typeface="굴림" charset="-127"/>
              </a:rPr>
              <a:t> is also important</a:t>
            </a:r>
            <a:endParaRPr lang="en-US" sz="2400" b="0" dirty="0" smtClean="0">
              <a:ea typeface="굴림" charset="-127"/>
            </a:endParaRPr>
          </a:p>
          <a:p>
            <a:endParaRPr lang="en-US" sz="2400" b="0" dirty="0"/>
          </a:p>
          <a:p>
            <a:endParaRPr lang="en-US" b="0" dirty="0" smtClean="0">
              <a:ea typeface="굴림" charset="-127"/>
            </a:endParaRPr>
          </a:p>
          <a:p>
            <a:endParaRPr lang="en-US" b="0" dirty="0" smtClean="0">
              <a:ea typeface="굴림" charset="-127"/>
            </a:endParaRPr>
          </a:p>
        </p:txBody>
      </p:sp>
      <p:pic>
        <p:nvPicPr>
          <p:cNvPr id="4" name="Picture 10" descr="temple-co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1814" y="3931590"/>
            <a:ext cx="2798288" cy="209925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pic>
        <p:nvPicPr>
          <p:cNvPr id="5" name="Picture 11" descr="temple-comp-p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107816" y="3935896"/>
            <a:ext cx="2799362" cy="20949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4888" y="6081475"/>
            <a:ext cx="3597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8~25 fps real-time rendering</a:t>
            </a:r>
          </a:p>
          <a:p>
            <a:r>
              <a:rPr lang="en-US" altLang="ko-KR" sz="2000" dirty="0" smtClean="0"/>
              <a:t>(2.5hours pre-computation)</a:t>
            </a:r>
            <a:endParaRPr lang="ko-KR" alt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4522304" y="6081475"/>
            <a:ext cx="35979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Monte Carlo </a:t>
            </a:r>
            <a:r>
              <a:rPr lang="en-US" altLang="ko-KR" sz="2000" dirty="0"/>
              <a:t>p</a:t>
            </a:r>
            <a:r>
              <a:rPr lang="en-US" altLang="ko-KR" sz="2000" dirty="0" smtClean="0"/>
              <a:t>ath tracing</a:t>
            </a:r>
          </a:p>
          <a:p>
            <a:r>
              <a:rPr lang="en-US" altLang="ko-KR" sz="2000" dirty="0" smtClean="0"/>
              <a:t>32 hours</a:t>
            </a:r>
            <a:endParaRPr lang="ko-KR" alt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149139" y="3961872"/>
            <a:ext cx="5674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2M </a:t>
            </a:r>
            <a:r>
              <a:rPr lang="en-US" altLang="ko-KR" sz="1000" dirty="0" err="1" smtClean="0"/>
              <a:t>tris</a:t>
            </a:r>
            <a:endParaRPr lang="ko-KR" alt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7907178" y="3961872"/>
            <a:ext cx="5674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2M </a:t>
            </a:r>
            <a:r>
              <a:rPr lang="en-US" altLang="ko-KR" sz="1000" dirty="0" err="1" smtClean="0"/>
              <a:t>tris</a:t>
            </a:r>
            <a:endParaRPr lang="ko-KR" altLang="en-US" sz="10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000"/>
              </a:lnSpc>
            </a:pPr>
            <a:r>
              <a:rPr lang="en-US" altLang="ko-KR" sz="1800" dirty="0" smtClean="0"/>
              <a:t>                                                                                                           </a:t>
            </a:r>
            <a:r>
              <a:rPr lang="en-US" altLang="ko-KR" sz="1800" b="0" dirty="0" smtClean="0"/>
              <a:t>Papers (1/4)</a:t>
            </a:r>
            <a:r>
              <a:rPr lang="en-US" altLang="ko-KR" b="0" dirty="0" smtClean="0"/>
              <a:t/>
            </a:r>
            <a:br>
              <a:rPr lang="en-US" altLang="ko-KR" b="0" dirty="0" smtClean="0"/>
            </a:br>
            <a:r>
              <a:rPr lang="en-US" altLang="ko-KR" sz="3000" dirty="0" smtClean="0"/>
              <a:t>Direct-to-Indirect Transfer for Cinematic Relighting</a:t>
            </a:r>
            <a:endParaRPr lang="ko-KR" altLang="en-US" sz="3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b="0" dirty="0" smtClean="0"/>
              <a:t>Appears in SIGGRAPH 2006</a:t>
            </a:r>
          </a:p>
          <a:p>
            <a:r>
              <a:rPr lang="en-US" altLang="ko-KR" sz="2000" b="0" dirty="0" err="1" smtClean="0"/>
              <a:t>Milos</a:t>
            </a:r>
            <a:r>
              <a:rPr lang="en-US" altLang="ko-KR" sz="2000" b="0" dirty="0" smtClean="0"/>
              <a:t> </a:t>
            </a:r>
            <a:r>
              <a:rPr lang="en-US" altLang="ko-KR" sz="2000" b="0" dirty="0" err="1" smtClean="0"/>
              <a:t>Hasan</a:t>
            </a:r>
            <a:r>
              <a:rPr lang="en-US" altLang="ko-KR" sz="2000" b="0" dirty="0" smtClean="0"/>
              <a:t>, Fabio </a:t>
            </a:r>
            <a:r>
              <a:rPr lang="en-US" altLang="ko-KR" sz="2000" b="0" dirty="0" err="1" smtClean="0"/>
              <a:t>Pellacini</a:t>
            </a:r>
            <a:r>
              <a:rPr lang="en-US" altLang="ko-KR" sz="2000" b="0" dirty="0" smtClean="0"/>
              <a:t>, </a:t>
            </a:r>
            <a:r>
              <a:rPr lang="en-US" altLang="ko-KR" sz="2000" b="0" dirty="0" err="1" smtClean="0"/>
              <a:t>Kavita</a:t>
            </a:r>
            <a:r>
              <a:rPr lang="en-US" altLang="ko-KR" sz="2000" b="0" dirty="0" smtClean="0"/>
              <a:t> </a:t>
            </a:r>
            <a:r>
              <a:rPr lang="en-US" altLang="ko-KR" sz="2000" b="0" dirty="0" err="1" smtClean="0"/>
              <a:t>Bala</a:t>
            </a:r>
            <a:endParaRPr lang="en-US" altLang="ko-KR" sz="2000" b="0" dirty="0" smtClean="0"/>
          </a:p>
          <a:p>
            <a:r>
              <a:rPr lang="en-US" altLang="ko-KR" sz="2000" b="0" dirty="0" smtClean="0"/>
              <a:t>They presents </a:t>
            </a:r>
            <a:r>
              <a:rPr lang="en-US" altLang="ko-KR" sz="2000" dirty="0" smtClean="0"/>
              <a:t>an interactive GPU-based system for cinematic relighting with multiple-bounce indirect illumination from a fixed view-point</a:t>
            </a:r>
            <a:r>
              <a:rPr lang="en-US" altLang="ko-KR" sz="2000" b="0" dirty="0" smtClean="0"/>
              <a:t>.</a:t>
            </a:r>
          </a:p>
          <a:p>
            <a:r>
              <a:rPr lang="en-US" altLang="ko-KR" sz="2000" dirty="0" smtClean="0"/>
              <a:t>Goal : Add multiple bounces of indirect illumination</a:t>
            </a:r>
          </a:p>
          <a:p>
            <a:r>
              <a:rPr lang="en-US" altLang="ko-KR" sz="2000" dirty="0" smtClean="0"/>
              <a:t>Key Idea</a:t>
            </a:r>
          </a:p>
          <a:p>
            <a:pPr lvl="1"/>
            <a:r>
              <a:rPr lang="en-US" altLang="ko-KR" sz="2000" dirty="0" smtClean="0"/>
              <a:t>Pre-compute direct-to-indirect transfer matrix</a:t>
            </a:r>
          </a:p>
          <a:p>
            <a:pPr lvl="1"/>
            <a:r>
              <a:rPr lang="en-US" altLang="ko-KR" sz="2000" dirty="0" smtClean="0"/>
              <a:t>Compute indirect from direct on run-time.</a:t>
            </a:r>
          </a:p>
        </p:txBody>
      </p: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1020419" y="5373829"/>
            <a:ext cx="6831496" cy="1529499"/>
            <a:chOff x="96" y="2916"/>
            <a:chExt cx="5580" cy="1408"/>
          </a:xfrm>
        </p:grpSpPr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240" y="3984"/>
              <a:ext cx="1026" cy="3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/>
                <a:t>Direct</a:t>
              </a: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2688" y="3984"/>
              <a:ext cx="1536" cy="3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/>
                <a:t>Indirect</a:t>
              </a: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369" y="3983"/>
              <a:ext cx="1247" cy="3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 dirty="0"/>
                <a:t>Final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1680" y="3150"/>
              <a:ext cx="864" cy="510"/>
            </a:xfrm>
            <a:prstGeom prst="rect">
              <a:avLst/>
            </a:prstGeom>
            <a:solidFill>
              <a:srgbClr val="00583D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500" dirty="0">
                  <a:solidFill>
                    <a:srgbClr val="FFFFFF"/>
                  </a:solidFill>
                </a:rPr>
                <a:t>Transfer matrix</a:t>
              </a:r>
            </a:p>
          </p:txBody>
        </p:sp>
        <p:pic>
          <p:nvPicPr>
            <p:cNvPr id="9" name="Picture 8" descr="still-ind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32" y="2928"/>
              <a:ext cx="1296" cy="972"/>
            </a:xfrm>
            <a:prstGeom prst="rect">
              <a:avLst/>
            </a:prstGeom>
            <a:noFill/>
          </p:spPr>
        </p:pic>
        <p:pic>
          <p:nvPicPr>
            <p:cNvPr id="10" name="Picture 9" descr="still-both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80" y="2916"/>
              <a:ext cx="1296" cy="972"/>
            </a:xfrm>
            <a:prstGeom prst="rect">
              <a:avLst/>
            </a:prstGeom>
            <a:noFill/>
          </p:spPr>
        </p:pic>
        <p:pic>
          <p:nvPicPr>
            <p:cNvPr id="11" name="Picture 10" descr="still-dir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" y="2928"/>
              <a:ext cx="1296" cy="972"/>
            </a:xfrm>
            <a:prstGeom prst="rect">
              <a:avLst/>
            </a:prstGeom>
            <a:noFill/>
          </p:spPr>
        </p:pic>
        <p:sp>
          <p:nvSpPr>
            <p:cNvPr id="12" name="Line 18"/>
            <p:cNvSpPr>
              <a:spLocks noChangeShapeType="1"/>
            </p:cNvSpPr>
            <p:nvPr/>
          </p:nvSpPr>
          <p:spPr bwMode="auto">
            <a:xfrm>
              <a:off x="2544" y="3408"/>
              <a:ext cx="288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3" name="Line 19"/>
            <p:cNvSpPr>
              <a:spLocks noChangeShapeType="1"/>
            </p:cNvSpPr>
            <p:nvPr/>
          </p:nvSpPr>
          <p:spPr bwMode="auto">
            <a:xfrm>
              <a:off x="4091" y="3408"/>
              <a:ext cx="288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4" name="Line 20"/>
            <p:cNvSpPr>
              <a:spLocks noChangeShapeType="1"/>
            </p:cNvSpPr>
            <p:nvPr/>
          </p:nvSpPr>
          <p:spPr bwMode="auto">
            <a:xfrm>
              <a:off x="1392" y="3408"/>
              <a:ext cx="288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000"/>
              </a:lnSpc>
            </a:pPr>
            <a:r>
              <a:rPr lang="en-US" altLang="ko-KR" sz="1800" dirty="0" smtClean="0"/>
              <a:t>                                                                                                           </a:t>
            </a:r>
            <a:r>
              <a:rPr lang="en-US" altLang="ko-KR" sz="1800" b="0" dirty="0" smtClean="0"/>
              <a:t>Papers (2/4)</a:t>
            </a:r>
            <a:r>
              <a:rPr lang="en-US" altLang="ko-KR" b="0" dirty="0" smtClean="0"/>
              <a:t/>
            </a:r>
            <a:br>
              <a:rPr lang="en-US" altLang="ko-KR" b="0" dirty="0" smtClean="0"/>
            </a:br>
            <a:r>
              <a:rPr lang="en-US" altLang="ko-KR" sz="3000" dirty="0" smtClean="0"/>
              <a:t>Implicit Visibility and </a:t>
            </a:r>
            <a:r>
              <a:rPr lang="en-US" altLang="ko-KR" sz="3000" dirty="0" err="1" smtClean="0"/>
              <a:t>Antiradiance</a:t>
            </a:r>
            <a:r>
              <a:rPr lang="en-US" altLang="ko-KR" sz="3000" dirty="0" smtClean="0"/>
              <a:t> for Interactive Global Illumination</a:t>
            </a:r>
            <a:endParaRPr lang="ko-KR" altLang="en-US" sz="3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b="0" dirty="0" smtClean="0"/>
              <a:t>Appears in SIGGRAPH 2007</a:t>
            </a:r>
          </a:p>
          <a:p>
            <a:r>
              <a:rPr lang="en-US" altLang="ko-KR" sz="1800" b="0" dirty="0" err="1" smtClean="0"/>
              <a:t>Carsten</a:t>
            </a:r>
            <a:r>
              <a:rPr lang="en-US" altLang="ko-KR" sz="1800" b="0" dirty="0" smtClean="0"/>
              <a:t> </a:t>
            </a:r>
            <a:r>
              <a:rPr lang="en-US" altLang="ko-KR" sz="1800" b="0" dirty="0" err="1" smtClean="0"/>
              <a:t>Dachsbacher</a:t>
            </a:r>
            <a:r>
              <a:rPr lang="en-US" altLang="ko-KR" sz="1800" b="0" dirty="0" smtClean="0"/>
              <a:t>, Marc </a:t>
            </a:r>
            <a:r>
              <a:rPr lang="en-US" altLang="ko-KR" sz="1800" b="0" dirty="0" err="1" smtClean="0"/>
              <a:t>Stamminger</a:t>
            </a:r>
            <a:r>
              <a:rPr lang="en-US" altLang="ko-KR" sz="1800" b="0" dirty="0" smtClean="0"/>
              <a:t>, George </a:t>
            </a:r>
            <a:r>
              <a:rPr lang="en-US" altLang="ko-KR" sz="1800" b="0" dirty="0" err="1" smtClean="0"/>
              <a:t>Drettakis</a:t>
            </a:r>
            <a:r>
              <a:rPr lang="en-US" altLang="ko-KR" sz="1800" b="0" dirty="0" smtClean="0"/>
              <a:t>, </a:t>
            </a:r>
            <a:r>
              <a:rPr lang="en-US" altLang="ko-KR" sz="1800" b="0" dirty="0" err="1" smtClean="0"/>
              <a:t>Fredo</a:t>
            </a:r>
            <a:r>
              <a:rPr lang="en-US" altLang="ko-KR" sz="1800" b="0" dirty="0" smtClean="0"/>
              <a:t> Durand</a:t>
            </a:r>
          </a:p>
          <a:p>
            <a:r>
              <a:rPr lang="en-US" altLang="ko-KR" sz="2000" b="0" dirty="0" smtClean="0"/>
              <a:t>They </a:t>
            </a:r>
            <a:r>
              <a:rPr lang="en-US" altLang="ko-KR" sz="2000" dirty="0" smtClean="0"/>
              <a:t>reformulate the rendering equation to alleviate the need for explicit visibility computation to enable interactive global illumination</a:t>
            </a:r>
            <a:r>
              <a:rPr lang="en-US" altLang="ko-KR" sz="2000" b="0" dirty="0" smtClean="0"/>
              <a:t>.</a:t>
            </a:r>
          </a:p>
          <a:p>
            <a:r>
              <a:rPr lang="en-US" altLang="ko-KR" sz="2000" dirty="0" smtClean="0"/>
              <a:t>Goal : Alleviate visibility computation</a:t>
            </a:r>
          </a:p>
          <a:p>
            <a:endParaRPr lang="en-US" altLang="ko-KR" sz="2000" b="0" dirty="0" smtClean="0"/>
          </a:p>
          <a:p>
            <a:endParaRPr lang="en-US" altLang="ko-KR" sz="2000" b="0" dirty="0" smtClean="0"/>
          </a:p>
        </p:txBody>
      </p:sp>
      <p:pic>
        <p:nvPicPr>
          <p:cNvPr id="15" name="Picture 27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3154" y="4721357"/>
            <a:ext cx="7056437" cy="14414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>
            <a:outerShdw dist="17961" dir="2700000" algn="ctr" rotWithShape="0">
              <a:srgbClr val="979797">
                <a:alpha val="50000"/>
              </a:srgbClr>
            </a:outerShdw>
          </a:effectLst>
        </p:spPr>
      </p:pic>
      <p:sp>
        <p:nvSpPr>
          <p:cNvPr id="16" name="모서리가 둥근 직사각형 15"/>
          <p:cNvSpPr/>
          <p:nvPr/>
        </p:nvSpPr>
        <p:spPr bwMode="auto">
          <a:xfrm>
            <a:off x="6311348" y="5228255"/>
            <a:ext cx="1093304" cy="510778"/>
          </a:xfrm>
          <a:prstGeom prst="round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000"/>
              </a:lnSpc>
            </a:pPr>
            <a:r>
              <a:rPr lang="en-US" altLang="ko-KR" sz="1800" dirty="0" smtClean="0"/>
              <a:t>                                                                                                           </a:t>
            </a:r>
            <a:r>
              <a:rPr lang="en-US" altLang="ko-KR" sz="1800" b="0" dirty="0" smtClean="0"/>
              <a:t>Papers (3/4)</a:t>
            </a:r>
            <a:r>
              <a:rPr lang="en-US" altLang="ko-KR" b="0" dirty="0" smtClean="0"/>
              <a:t/>
            </a:r>
            <a:br>
              <a:rPr lang="en-US" altLang="ko-KR" b="0" dirty="0" smtClean="0"/>
            </a:br>
            <a:r>
              <a:rPr lang="en-US" altLang="ko-KR" sz="3000" dirty="0" smtClean="0"/>
              <a:t>Interactive Relighting of Dynamic Refractive Objects</a:t>
            </a:r>
            <a:endParaRPr lang="ko-KR" altLang="en-US" sz="3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b="0" dirty="0" smtClean="0"/>
              <a:t>Appears in SIGGRAPH 2008</a:t>
            </a:r>
          </a:p>
          <a:p>
            <a:r>
              <a:rPr lang="en-US" altLang="ko-KR" sz="1800" b="0" dirty="0" err="1" smtClean="0"/>
              <a:t>Xin</a:t>
            </a:r>
            <a:r>
              <a:rPr lang="en-US" altLang="ko-KR" sz="1800" b="0" dirty="0" smtClean="0"/>
              <a:t> Sun, Kun Zhou, Eric </a:t>
            </a:r>
            <a:r>
              <a:rPr lang="en-US" altLang="ko-KR" sz="1800" b="0" dirty="0" err="1" smtClean="0"/>
              <a:t>Stollnitz</a:t>
            </a:r>
            <a:r>
              <a:rPr lang="en-US" altLang="ko-KR" sz="1800" b="0" dirty="0" smtClean="0"/>
              <a:t>, </a:t>
            </a:r>
            <a:r>
              <a:rPr lang="en-US" altLang="ko-KR" sz="1800" b="0" dirty="0" err="1" smtClean="0"/>
              <a:t>Jiaoying</a:t>
            </a:r>
            <a:r>
              <a:rPr lang="en-US" altLang="ko-KR" sz="1800" b="0" dirty="0" smtClean="0"/>
              <a:t> Shi, </a:t>
            </a:r>
            <a:r>
              <a:rPr lang="en-US" altLang="ko-KR" sz="1800" b="0" dirty="0" err="1" smtClean="0"/>
              <a:t>Baining</a:t>
            </a:r>
            <a:r>
              <a:rPr lang="en-US" altLang="ko-KR" sz="1800" b="0" dirty="0" smtClean="0"/>
              <a:t> </a:t>
            </a:r>
            <a:r>
              <a:rPr lang="en-US" altLang="ko-KR" sz="1800" b="0" dirty="0" err="1" smtClean="0"/>
              <a:t>Guo</a:t>
            </a:r>
            <a:endParaRPr lang="en-US" altLang="ko-KR" sz="1800" b="0" dirty="0" smtClean="0"/>
          </a:p>
          <a:p>
            <a:r>
              <a:rPr lang="en-US" altLang="ko-KR" sz="2000" b="0" dirty="0" smtClean="0"/>
              <a:t>They present </a:t>
            </a:r>
            <a:r>
              <a:rPr lang="en-US" altLang="ko-KR" sz="2000" dirty="0" smtClean="0"/>
              <a:t>a novel rendering pipeline </a:t>
            </a:r>
            <a:r>
              <a:rPr lang="en-US" altLang="ko-KR" sz="2000" b="0" dirty="0" smtClean="0"/>
              <a:t>in which each stage </a:t>
            </a:r>
            <a:r>
              <a:rPr lang="en-US" altLang="ko-KR" sz="2000" dirty="0" smtClean="0"/>
              <a:t>runs entirely on the GPU</a:t>
            </a:r>
            <a:r>
              <a:rPr lang="en-US" altLang="ko-KR" sz="2000" b="0" dirty="0" smtClean="0"/>
              <a:t>.</a:t>
            </a:r>
          </a:p>
          <a:p>
            <a:r>
              <a:rPr lang="en-US" altLang="ko-KR" sz="2000" b="0" dirty="0" smtClean="0"/>
              <a:t>They use </a:t>
            </a:r>
            <a:r>
              <a:rPr lang="en-US" altLang="ko-KR" sz="2000" dirty="0" err="1" smtClean="0"/>
              <a:t>voxel</a:t>
            </a:r>
            <a:r>
              <a:rPr lang="en-US" altLang="ko-KR" sz="2000" dirty="0" smtClean="0"/>
              <a:t>-based representation </a:t>
            </a:r>
            <a:r>
              <a:rPr lang="en-US" altLang="ko-KR" sz="2000" b="0" dirty="0" smtClean="0"/>
              <a:t>of objects and illumination, this way of representation </a:t>
            </a:r>
            <a:r>
              <a:rPr lang="en-US" altLang="ko-KR" sz="2000" dirty="0" smtClean="0"/>
              <a:t>allows</a:t>
            </a:r>
            <a:r>
              <a:rPr lang="en-US" altLang="ko-KR" sz="2000" b="0" dirty="0" smtClean="0"/>
              <a:t> them to fully exploit the </a:t>
            </a:r>
            <a:r>
              <a:rPr lang="en-US" altLang="ko-KR" sz="2000" dirty="0" smtClean="0"/>
              <a:t>GPU’s parallelism</a:t>
            </a:r>
            <a:r>
              <a:rPr lang="en-US" altLang="ko-KR" sz="2000" b="0" dirty="0" smtClean="0"/>
              <a:t>.</a:t>
            </a:r>
          </a:p>
          <a:p>
            <a:endParaRPr lang="en-US" altLang="ko-KR" sz="2000" b="0" dirty="0" smtClean="0"/>
          </a:p>
          <a:p>
            <a:endParaRPr lang="en-US" altLang="ko-KR" sz="1800" b="0" dirty="0" smtClean="0"/>
          </a:p>
        </p:txBody>
      </p:sp>
      <p:pic>
        <p:nvPicPr>
          <p:cNvPr id="8089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83026" y="4637844"/>
            <a:ext cx="2262809" cy="1697107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80896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269" y="4617966"/>
            <a:ext cx="2302565" cy="1726924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000"/>
              </a:lnSpc>
            </a:pPr>
            <a:r>
              <a:rPr lang="en-US" altLang="ko-KR" sz="1800" dirty="0" smtClean="0"/>
              <a:t>                                                                                                           </a:t>
            </a:r>
            <a:r>
              <a:rPr lang="en-US" altLang="ko-KR" sz="1800" b="0" dirty="0" smtClean="0"/>
              <a:t>Papers (4/4)</a:t>
            </a:r>
            <a:r>
              <a:rPr lang="en-US" altLang="ko-KR" b="0" dirty="0" smtClean="0"/>
              <a:t/>
            </a:r>
            <a:br>
              <a:rPr lang="en-US" altLang="ko-KR" b="0" dirty="0" smtClean="0"/>
            </a:br>
            <a:r>
              <a:rPr lang="en-US" altLang="ko-KR" sz="3000" dirty="0" smtClean="0"/>
              <a:t>Real-Time Smoke Rendering Using Compensated Ray Marching</a:t>
            </a:r>
            <a:endParaRPr lang="ko-KR" altLang="en-US" sz="3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000" b="0" dirty="0" smtClean="0"/>
              <a:t>Appears in SIGGRAPH 2008</a:t>
            </a:r>
          </a:p>
          <a:p>
            <a:r>
              <a:rPr lang="en-US" altLang="ko-KR" sz="1700" b="0" dirty="0" smtClean="0"/>
              <a:t>Kun Zhou, </a:t>
            </a:r>
            <a:r>
              <a:rPr lang="en-US" altLang="ko-KR" sz="1700" b="0" dirty="0" err="1" smtClean="0"/>
              <a:t>Zhong</a:t>
            </a:r>
            <a:r>
              <a:rPr lang="en-US" altLang="ko-KR" sz="1700" b="0" dirty="0" smtClean="0"/>
              <a:t> </a:t>
            </a:r>
            <a:r>
              <a:rPr lang="en-US" altLang="ko-KR" sz="1700" b="0" dirty="0" err="1" smtClean="0"/>
              <a:t>Ren</a:t>
            </a:r>
            <a:r>
              <a:rPr lang="en-US" altLang="ko-KR" sz="1700" b="0" dirty="0" smtClean="0"/>
              <a:t>, Stephen Lin, </a:t>
            </a:r>
            <a:r>
              <a:rPr lang="en-US" altLang="ko-KR" sz="1700" b="0" dirty="0" err="1" smtClean="0"/>
              <a:t>Hujun</a:t>
            </a:r>
            <a:r>
              <a:rPr lang="en-US" altLang="ko-KR" sz="1700" b="0" dirty="0" smtClean="0"/>
              <a:t> </a:t>
            </a:r>
            <a:r>
              <a:rPr lang="en-US" altLang="ko-KR" sz="1700" b="0" dirty="0" err="1" smtClean="0"/>
              <a:t>Bao</a:t>
            </a:r>
            <a:r>
              <a:rPr lang="en-US" altLang="ko-KR" sz="1700" b="0" dirty="0" smtClean="0"/>
              <a:t>, </a:t>
            </a:r>
            <a:r>
              <a:rPr lang="en-US" altLang="ko-KR" sz="1700" b="0" dirty="0" err="1" smtClean="0"/>
              <a:t>Baining</a:t>
            </a:r>
            <a:r>
              <a:rPr lang="en-US" altLang="ko-KR" sz="1700" b="0" dirty="0" smtClean="0"/>
              <a:t> </a:t>
            </a:r>
            <a:r>
              <a:rPr lang="en-US" altLang="ko-KR" sz="1700" b="0" dirty="0" err="1" smtClean="0"/>
              <a:t>Guo</a:t>
            </a:r>
            <a:r>
              <a:rPr lang="en-US" altLang="ko-KR" sz="1700" b="0" dirty="0" smtClean="0"/>
              <a:t>, Heung-</a:t>
            </a:r>
            <a:r>
              <a:rPr lang="en-US" altLang="ko-KR" sz="1700" b="0" dirty="0" err="1" smtClean="0"/>
              <a:t>Yeung</a:t>
            </a:r>
            <a:r>
              <a:rPr lang="en-US" altLang="ko-KR" sz="1700" b="0" dirty="0" smtClean="0"/>
              <a:t> Shum</a:t>
            </a:r>
          </a:p>
          <a:p>
            <a:r>
              <a:rPr lang="en-US" altLang="ko-KR" sz="2000" b="0" dirty="0" smtClean="0"/>
              <a:t>Key Idea : </a:t>
            </a:r>
            <a:r>
              <a:rPr lang="en-US" altLang="ko-KR" sz="2000" dirty="0" smtClean="0"/>
              <a:t>a decomposition of the input smoke animation into a set of radial basis functions and a sequence of residual fields</a:t>
            </a:r>
            <a:r>
              <a:rPr lang="en-US" altLang="ko-KR" sz="2000" b="0" dirty="0" smtClean="0"/>
              <a:t>.</a:t>
            </a:r>
          </a:p>
          <a:p>
            <a:endParaRPr lang="en-US" altLang="ko-KR" sz="2000" b="0" dirty="0"/>
          </a:p>
          <a:p>
            <a:endParaRPr lang="en-US" altLang="ko-KR" sz="2000" b="0" dirty="0" smtClean="0"/>
          </a:p>
          <a:p>
            <a:endParaRPr lang="en-US" altLang="ko-KR" sz="2000" b="0" dirty="0"/>
          </a:p>
          <a:p>
            <a:pPr>
              <a:buNone/>
            </a:pPr>
            <a:r>
              <a:rPr lang="en-US" altLang="ko-KR" sz="1500" b="0" dirty="0" smtClean="0"/>
              <a:t>                      original data            radial basis function          residual</a:t>
            </a:r>
          </a:p>
          <a:p>
            <a:r>
              <a:rPr lang="en-US" altLang="ko-KR" sz="2000" b="0" dirty="0" smtClean="0"/>
              <a:t>Using  these pre-computed data, they can generate </a:t>
            </a:r>
            <a:r>
              <a:rPr lang="en-US" altLang="ko-KR" sz="2000" dirty="0" smtClean="0"/>
              <a:t>images as good as ray tracing</a:t>
            </a:r>
            <a:r>
              <a:rPr lang="en-US" altLang="ko-KR" sz="2000" b="0" dirty="0" smtClean="0"/>
              <a:t>’s output.</a:t>
            </a:r>
          </a:p>
          <a:p>
            <a:endParaRPr lang="en-US" altLang="ko-KR" sz="2000" b="0" dirty="0" smtClean="0"/>
          </a:p>
          <a:p>
            <a:endParaRPr lang="en-US" altLang="ko-KR" sz="2000" b="0" dirty="0" smtClean="0"/>
          </a:p>
          <a:p>
            <a:endParaRPr lang="en-US" altLang="ko-KR" sz="2000" b="0" dirty="0" smtClean="0"/>
          </a:p>
          <a:p>
            <a:endParaRPr lang="en-US" altLang="ko-KR" sz="2000" b="0" dirty="0" smtClean="0"/>
          </a:p>
          <a:p>
            <a:endParaRPr lang="en-US" altLang="ko-KR" sz="1800" b="0" dirty="0" smtClean="0"/>
          </a:p>
        </p:txBody>
      </p:sp>
      <p:pic>
        <p:nvPicPr>
          <p:cNvPr id="809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3840" y="3732555"/>
            <a:ext cx="5523064" cy="1229280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altLang="ko-KR" dirty="0" smtClean="0"/>
              <a:t> </a:t>
            </a:r>
          </a:p>
          <a:p>
            <a:pPr algn="ctr">
              <a:buNone/>
            </a:pPr>
            <a:endParaRPr lang="en-US" altLang="ko-KR" dirty="0"/>
          </a:p>
          <a:p>
            <a:pPr algn="ctr">
              <a:buNone/>
            </a:pPr>
            <a:endParaRPr lang="en-US" altLang="ko-KR" dirty="0" smtClean="0"/>
          </a:p>
          <a:p>
            <a:pPr algn="ctr">
              <a:buNone/>
            </a:pPr>
            <a:endParaRPr lang="en-US" altLang="ko-KR" dirty="0"/>
          </a:p>
          <a:p>
            <a:pPr algn="ctr">
              <a:buNone/>
            </a:pPr>
            <a:r>
              <a:rPr lang="en-US" altLang="ko-KR" sz="4000" dirty="0" smtClean="0"/>
              <a:t>Thank you for your attention!</a:t>
            </a:r>
            <a:endParaRPr lang="ko-KR" alt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&#10;\usepackage{amsmath}&#10;\usepackage{amssymb}&#10;\usepackage{palatino}&#10;\usepackage{mathpazo} &#10;&#10;\begin{document}&#10;&#10;%\begin{equation}&#10;%L(x,\omega)=L_e(x,\omega)+\int_{y\in S}f(x, \omega_{in}\rightarrow\omega)L(y, \omega)V(x,y)G(x,y)dA&#10;%\end{equation}&#10;&#10;\begin{displaymath}&#10;\begin{split}&#10;L(\scriptstyle\mathbf{x}\displaystyle,\,&amp;\scriptstyle{\omega}\displaystyle)=E(\scriptstyle\mathbf{x}\displaystyle,\,\scriptstyle{\omega}\displaystyle)+\\&#10;&amp;\int\limits_{\mathbf{y}\in S}&#10;f(\scriptstyle\mathbf{x}\displaystyle,\,\scriptstyle{\omega_i}\rightarrow{\omega}\displaystyle)&#10;\,\,L(\scriptstyle\mathbf{y}\displaystyle,\,\scriptstyle-{\omega_i}\displaystyle)&#10;\,\,G(\scriptstyle\mathbf{x}\displaystyle,\,\scriptstyle\mathbf{y}\displaystyle)&#10;\,\,V(\scriptstyle\mathbf{x}\displaystyle,\,\scriptstyle\mathbf{y}\displaystyle)&#10;\,\,dA_{\mathbf{y}}&#10;\end{split}&#10;\end{displaymath}&#10;&#10;\end{document}&#10;"/>
  <p:tag name="EXTERNALNAME" val="txp_fig"/>
  <p:tag name="BLEND" val="Faux"/>
  <p:tag name="TRANSPARENT" val="Vrai"/>
  <p:tag name="KEEPFILES" val="Faux"/>
  <p:tag name="DEBUGPAUSE" val="Faux"/>
  <p:tag name="RESOLUTION" val="600"/>
  <p:tag name="TIMEOUT" val="(none)"/>
  <p:tag name="BOXWIDTH" val="490"/>
  <p:tag name="BOXHEIGHT" val="471"/>
  <p:tag name="BOXFONT" val="10"/>
  <p:tag name="BOXWRAP" val="Faux"/>
  <p:tag name="WORKAROUNDTRANSPARENCYBUG" val="Faux"/>
  <p:tag name="ALLOWFONTSUBSTITUTION" val="Faux"/>
  <p:tag name="BITMAPFORMAT" val="pngmono"/>
  <p:tag name="ORIGWIDTH" val="426"/>
  <p:tag name="PICTUREFILESIZE" val="15390"/>
</p:tagLst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Porky:Words:ASCI:PSE:Budgets FY97:LC.BRev.FY97</Template>
  <TotalTime>18652</TotalTime>
  <Pages>3</Pages>
  <Words>292</Words>
  <Application>Microsoft PowerPoint 4.0</Application>
  <PresentationFormat>화면 슬라이드 쇼(4:3)</PresentationFormat>
  <Paragraphs>53</Paragraphs>
  <Slides>7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Times</vt:lpstr>
      <vt:lpstr>Arial</vt:lpstr>
      <vt:lpstr>Tahoma</vt:lpstr>
      <vt:lpstr>Times New Roman</vt:lpstr>
      <vt:lpstr>굴림</vt:lpstr>
      <vt:lpstr>Wingdings</vt:lpstr>
      <vt:lpstr>untitled 1</vt:lpstr>
      <vt:lpstr>슬라이드 1</vt:lpstr>
      <vt:lpstr>Real-time Rendering</vt:lpstr>
      <vt:lpstr>                                                                                                           Papers (1/4) Direct-to-Indirect Transfer for Cinematic Relighting</vt:lpstr>
      <vt:lpstr>                                                                                                           Papers (2/4) Implicit Visibility and Antiradiance for Interactive Global Illumination</vt:lpstr>
      <vt:lpstr>                                                                                                           Papers (3/4) Interactive Relighting of Dynamic Refractive Objects</vt:lpstr>
      <vt:lpstr>                                                                                                           Papers (4/4) Real-Time Smoke Rendering Using Compensated Ray Marching</vt:lpstr>
      <vt:lpstr>슬라이드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F. Ashby Center for Applied Scientific Computing  Month DD, 1997</dc:title>
  <dc:subject/>
  <dc:creator>Computations</dc:creator>
  <cp:keywords/>
  <dc:description/>
  <cp:lastModifiedBy>Feel</cp:lastModifiedBy>
  <cp:revision>1810</cp:revision>
  <cp:lastPrinted>1998-03-18T16:08:13Z</cp:lastPrinted>
  <dcterms:created xsi:type="dcterms:W3CDTF">1998-03-18T13:44:31Z</dcterms:created>
  <dcterms:modified xsi:type="dcterms:W3CDTF">2008-10-13T17:58:22Z</dcterms:modified>
</cp:coreProperties>
</file>