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487" r:id="rId3"/>
    <p:sldId id="489" r:id="rId4"/>
    <p:sldId id="490" r:id="rId5"/>
    <p:sldId id="491" r:id="rId6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ECFF"/>
    <a:srgbClr val="CCCCFF"/>
    <a:srgbClr val="99CCFF"/>
    <a:srgbClr val="0000FF"/>
    <a:srgbClr val="00FFFF"/>
    <a:srgbClr val="EA8B00"/>
    <a:srgbClr val="FF0000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74" autoAdjust="0"/>
    <p:restoredTop sz="83276" autoAdjust="0"/>
  </p:normalViewPr>
  <p:slideViewPr>
    <p:cSldViewPr snapToGrid="0" snapToObjects="1">
      <p:cViewPr varScale="1">
        <p:scale>
          <a:sx n="93" d="100"/>
          <a:sy n="93" d="100"/>
        </p:scale>
        <p:origin x="-1674" y="-102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/>
            <a:r>
              <a:rPr lang="en-US" sz="1400"/>
              <a:t> </a:t>
            </a:r>
            <a:fld id="{7F42D65A-F681-4DE2-8842-75DEF61A445C}" type="slidenum">
              <a:rPr lang="en-US" sz="1400"/>
              <a:pPr algn="l"/>
              <a:t>‹#›</a:t>
            </a:fld>
            <a:endParaRPr lang="en-US" sz="140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Compression and </a:t>
            </a:r>
            <a:r>
              <a:rPr lang="en-US" altLang="ko-KR" sz="4000" b="1" dirty="0" err="1" smtClean="0">
                <a:solidFill>
                  <a:srgbClr val="0000FF"/>
                </a:solidFill>
                <a:ea typeface="굴림" charset="-127"/>
              </a:rPr>
              <a:t>Radiosity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86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Kim Tae 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Joon</a:t>
            </a:r>
            <a:endParaRPr lang="en-US" sz="3600" b="1" dirty="0">
              <a:solidFill>
                <a:srgbClr val="EA8B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>
                <a:ea typeface="굴림" charset="-127"/>
              </a:rPr>
              <a:t>KAIST (Korea Advanced Institute of Science and Technology)</a:t>
            </a:r>
            <a:endParaRPr lang="en-US" sz="3200" dirty="0"/>
          </a:p>
        </p:txBody>
      </p: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Random-Accessible Compressed Triangle Meshes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Provide a compact mesh representation of a massive model for various applications</a:t>
            </a:r>
          </a:p>
          <a:p>
            <a:pPr lvl="1"/>
            <a:r>
              <a:rPr lang="en-US" altLang="ko-KR" dirty="0" smtClean="0">
                <a:ea typeface="굴림" charset="-127"/>
              </a:rPr>
              <a:t>Supports random access</a:t>
            </a:r>
          </a:p>
          <a:p>
            <a:pPr lvl="1"/>
            <a:r>
              <a:rPr lang="en-US" altLang="ko-KR" dirty="0" smtClean="0">
                <a:ea typeface="굴림" charset="-127"/>
              </a:rPr>
              <a:t>Provides various mesh access including connectivity (adjacency and incidence) queries</a:t>
            </a:r>
          </a:p>
          <a:p>
            <a:pPr lvl="1"/>
            <a:r>
              <a:rPr lang="en-US" altLang="ko-KR" dirty="0" smtClean="0">
                <a:ea typeface="굴림" charset="-127"/>
              </a:rPr>
              <a:t>Possibly, improves the performance of applications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Perfect Spatial Hashing</a:t>
            </a:r>
            <a:endParaRPr lang="ko-KR" altLang="en-US" dirty="0"/>
          </a:p>
        </p:txBody>
      </p:sp>
      <p:pic>
        <p:nvPicPr>
          <p:cNvPr id="11" name="Picture 4" descr="image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9738" y="1735137"/>
            <a:ext cx="1681162" cy="16811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rgbClr val="000000"/>
            </a:outerShdw>
          </a:effectLst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blackGray">
          <a:xfrm>
            <a:off x="347663" y="3563937"/>
            <a:ext cx="1833562" cy="3968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i="1"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Sparse texture</a:t>
            </a:r>
          </a:p>
        </p:txBody>
      </p:sp>
      <p:sp>
        <p:nvSpPr>
          <p:cNvPr id="13" name="Line 6"/>
          <p:cNvSpPr>
            <a:spLocks noChangeShapeType="1"/>
          </p:cNvSpPr>
          <p:nvPr/>
        </p:nvSpPr>
        <p:spPr bwMode="blackGray">
          <a:xfrm>
            <a:off x="6159500" y="2649537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blackGray">
          <a:xfrm>
            <a:off x="3263900" y="2116137"/>
            <a:ext cx="2667000" cy="99060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altLang="ko-KR" sz="2400"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Hash construction</a:t>
            </a:r>
          </a:p>
        </p:txBody>
      </p:sp>
      <p:pic>
        <p:nvPicPr>
          <p:cNvPr id="15" name="Picture 8" descr="image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2268537"/>
            <a:ext cx="180975" cy="1809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000000"/>
            </a:outerShdw>
          </a:effectLst>
        </p:spPr>
      </p:pic>
      <p:pic>
        <p:nvPicPr>
          <p:cNvPr id="16" name="Picture 9" descr="image0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2601912"/>
            <a:ext cx="381000" cy="3810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53882" dir="2700000" algn="ctr" rotWithShape="0">
              <a:srgbClr val="000000"/>
            </a:outerShdw>
          </a:effectLst>
        </p:spPr>
      </p:pic>
      <p:sp>
        <p:nvSpPr>
          <p:cNvPr id="17" name="Line 10"/>
          <p:cNvSpPr>
            <a:spLocks noChangeShapeType="1"/>
          </p:cNvSpPr>
          <p:nvPr/>
        </p:nvSpPr>
        <p:spPr bwMode="blackGray">
          <a:xfrm>
            <a:off x="2349500" y="2649537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blackGray">
          <a:xfrm>
            <a:off x="6638925" y="3106737"/>
            <a:ext cx="1905000" cy="3968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i="1"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Hashed texture</a:t>
            </a:r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blackGray">
          <a:xfrm>
            <a:off x="3254375" y="3182937"/>
            <a:ext cx="2552700" cy="70167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i="1"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Preprocess</a:t>
            </a:r>
          </a:p>
          <a:p>
            <a:r>
              <a:rPr lang="en-US" altLang="ko-KR" i="1"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(seconds or minutes)</a:t>
            </a:r>
          </a:p>
        </p:txBody>
      </p:sp>
      <p:sp>
        <p:nvSpPr>
          <p:cNvPr id="20" name="Line 20"/>
          <p:cNvSpPr>
            <a:spLocks noChangeShapeType="1"/>
          </p:cNvSpPr>
          <p:nvPr/>
        </p:nvSpPr>
        <p:spPr bwMode="blackGray">
          <a:xfrm>
            <a:off x="7607300" y="3732212"/>
            <a:ext cx="0" cy="1066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blackGray">
          <a:xfrm>
            <a:off x="6616700" y="4979987"/>
            <a:ext cx="2120900" cy="84137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400"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Rendering on </a:t>
            </a:r>
          </a:p>
          <a:p>
            <a:r>
              <a:rPr lang="en-US" altLang="ko-KR" sz="2400"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the GPU</a:t>
            </a:r>
          </a:p>
        </p:txBody>
      </p:sp>
      <p:sp>
        <p:nvSpPr>
          <p:cNvPr id="22" name="Rectangle 22"/>
          <p:cNvSpPr>
            <a:spLocks noChangeArrowheads="1"/>
          </p:cNvSpPr>
          <p:nvPr/>
        </p:nvSpPr>
        <p:spPr bwMode="blackGray">
          <a:xfrm>
            <a:off x="3111500" y="1827212"/>
            <a:ext cx="2971800" cy="2133600"/>
          </a:xfrm>
          <a:prstGeom prst="rect">
            <a:avLst/>
          </a:prstGeom>
          <a:noFill/>
          <a:ln w="28575" algn="ctr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Trace light paths from light source</a:t>
            </a:r>
          </a:p>
          <a:p>
            <a:r>
              <a:rPr lang="fi-FI" dirty="0" smtClean="0"/>
              <a:t>Place virtual point lights (VPLs) at intersections</a:t>
            </a:r>
          </a:p>
          <a:p>
            <a:r>
              <a:rPr lang="fi-FI" dirty="0" smtClean="0"/>
              <a:t>Render scene, use VPLs as 180</a:t>
            </a:r>
            <a:r>
              <a:rPr lang="fi-FI" baseline="30000" dirty="0" smtClean="0"/>
              <a:t>o</a:t>
            </a:r>
            <a:r>
              <a:rPr lang="fi-FI" dirty="0" smtClean="0"/>
              <a:t> spots </a:t>
            </a:r>
          </a:p>
          <a:p>
            <a:pPr lvl="1"/>
            <a:r>
              <a:rPr lang="fi-FI" dirty="0" smtClean="0"/>
              <a:t>Done by common graphics hardware</a:t>
            </a:r>
          </a:p>
          <a:p>
            <a:endParaRPr lang="ko-KR" alt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Instant Radiosity</a:t>
            </a:r>
            <a:endParaRPr lang="ko-KR" altLang="en-US" dirty="0"/>
          </a:p>
        </p:txBody>
      </p:sp>
      <p:grpSp>
        <p:nvGrpSpPr>
          <p:cNvPr id="34" name="그룹 33"/>
          <p:cNvGrpSpPr/>
          <p:nvPr/>
        </p:nvGrpSpPr>
        <p:grpSpPr>
          <a:xfrm>
            <a:off x="945738" y="3871538"/>
            <a:ext cx="7226157" cy="2519737"/>
            <a:chOff x="1075364" y="4109663"/>
            <a:chExt cx="7226157" cy="2519737"/>
          </a:xfrm>
        </p:grpSpPr>
        <p:sp>
          <p:nvSpPr>
            <p:cNvPr id="33" name="직사각형 32"/>
            <p:cNvSpPr/>
            <p:nvPr/>
          </p:nvSpPr>
          <p:spPr bwMode="auto">
            <a:xfrm>
              <a:off x="1075364" y="4109663"/>
              <a:ext cx="7226157" cy="2519737"/>
            </a:xfrm>
            <a:prstGeom prst="rect">
              <a:avLst/>
            </a:prstGeom>
            <a:solidFill>
              <a:schemeClr val="tx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" name="Freeform 2"/>
            <p:cNvSpPr>
              <a:spLocks/>
            </p:cNvSpPr>
            <p:nvPr/>
          </p:nvSpPr>
          <p:spPr bwMode="auto">
            <a:xfrm>
              <a:off x="2289175" y="4505325"/>
              <a:ext cx="4616450" cy="1724025"/>
            </a:xfrm>
            <a:custGeom>
              <a:avLst/>
              <a:gdLst/>
              <a:ahLst/>
              <a:cxnLst>
                <a:cxn ang="0">
                  <a:pos x="2002" y="1086"/>
                </a:cxn>
                <a:cxn ang="0">
                  <a:pos x="40" y="378"/>
                </a:cxn>
                <a:cxn ang="0">
                  <a:pos x="46" y="246"/>
                </a:cxn>
                <a:cxn ang="0">
                  <a:pos x="106" y="234"/>
                </a:cxn>
                <a:cxn ang="0">
                  <a:pos x="238" y="222"/>
                </a:cxn>
                <a:cxn ang="0">
                  <a:pos x="340" y="90"/>
                </a:cxn>
                <a:cxn ang="0">
                  <a:pos x="646" y="72"/>
                </a:cxn>
                <a:cxn ang="0">
                  <a:pos x="1084" y="0"/>
                </a:cxn>
                <a:cxn ang="0">
                  <a:pos x="1162" y="12"/>
                </a:cxn>
                <a:cxn ang="0">
                  <a:pos x="1294" y="90"/>
                </a:cxn>
                <a:cxn ang="0">
                  <a:pos x="1480" y="126"/>
                </a:cxn>
                <a:cxn ang="0">
                  <a:pos x="1714" y="96"/>
                </a:cxn>
                <a:cxn ang="0">
                  <a:pos x="1834" y="84"/>
                </a:cxn>
                <a:cxn ang="0">
                  <a:pos x="2080" y="90"/>
                </a:cxn>
                <a:cxn ang="0">
                  <a:pos x="2128" y="150"/>
                </a:cxn>
                <a:cxn ang="0">
                  <a:pos x="2176" y="174"/>
                </a:cxn>
                <a:cxn ang="0">
                  <a:pos x="2458" y="132"/>
                </a:cxn>
                <a:cxn ang="0">
                  <a:pos x="2662" y="72"/>
                </a:cxn>
                <a:cxn ang="0">
                  <a:pos x="2698" y="54"/>
                </a:cxn>
                <a:cxn ang="0">
                  <a:pos x="2596" y="144"/>
                </a:cxn>
                <a:cxn ang="0">
                  <a:pos x="2908" y="756"/>
                </a:cxn>
                <a:cxn ang="0">
                  <a:pos x="2002" y="1086"/>
                </a:cxn>
              </a:cxnLst>
              <a:rect l="0" t="0" r="r" b="b"/>
              <a:pathLst>
                <a:path w="2908" h="1086">
                  <a:moveTo>
                    <a:pt x="2002" y="1086"/>
                  </a:moveTo>
                  <a:cubicBezTo>
                    <a:pt x="1348" y="850"/>
                    <a:pt x="679" y="652"/>
                    <a:pt x="40" y="378"/>
                  </a:cubicBezTo>
                  <a:cubicBezTo>
                    <a:pt x="0" y="361"/>
                    <a:pt x="37" y="289"/>
                    <a:pt x="46" y="246"/>
                  </a:cubicBezTo>
                  <a:cubicBezTo>
                    <a:pt x="50" y="226"/>
                    <a:pt x="86" y="236"/>
                    <a:pt x="106" y="234"/>
                  </a:cubicBezTo>
                  <a:cubicBezTo>
                    <a:pt x="150" y="229"/>
                    <a:pt x="194" y="226"/>
                    <a:pt x="238" y="222"/>
                  </a:cubicBezTo>
                  <a:cubicBezTo>
                    <a:pt x="258" y="161"/>
                    <a:pt x="269" y="108"/>
                    <a:pt x="340" y="90"/>
                  </a:cubicBezTo>
                  <a:cubicBezTo>
                    <a:pt x="419" y="42"/>
                    <a:pt x="570" y="70"/>
                    <a:pt x="646" y="72"/>
                  </a:cubicBezTo>
                  <a:cubicBezTo>
                    <a:pt x="821" y="94"/>
                    <a:pt x="937" y="73"/>
                    <a:pt x="1084" y="0"/>
                  </a:cubicBezTo>
                  <a:cubicBezTo>
                    <a:pt x="1110" y="4"/>
                    <a:pt x="1137" y="5"/>
                    <a:pt x="1162" y="12"/>
                  </a:cubicBezTo>
                  <a:cubicBezTo>
                    <a:pt x="1213" y="26"/>
                    <a:pt x="1238" y="76"/>
                    <a:pt x="1294" y="90"/>
                  </a:cubicBezTo>
                  <a:cubicBezTo>
                    <a:pt x="1385" y="113"/>
                    <a:pt x="1367" y="119"/>
                    <a:pt x="1480" y="126"/>
                  </a:cubicBezTo>
                  <a:cubicBezTo>
                    <a:pt x="1564" y="122"/>
                    <a:pt x="1633" y="107"/>
                    <a:pt x="1714" y="96"/>
                  </a:cubicBezTo>
                  <a:cubicBezTo>
                    <a:pt x="1754" y="91"/>
                    <a:pt x="1834" y="84"/>
                    <a:pt x="1834" y="84"/>
                  </a:cubicBezTo>
                  <a:cubicBezTo>
                    <a:pt x="1916" y="86"/>
                    <a:pt x="2000" y="72"/>
                    <a:pt x="2080" y="90"/>
                  </a:cubicBezTo>
                  <a:cubicBezTo>
                    <a:pt x="2105" y="96"/>
                    <a:pt x="2112" y="130"/>
                    <a:pt x="2128" y="150"/>
                  </a:cubicBezTo>
                  <a:cubicBezTo>
                    <a:pt x="2139" y="164"/>
                    <a:pt x="2176" y="174"/>
                    <a:pt x="2176" y="174"/>
                  </a:cubicBezTo>
                  <a:cubicBezTo>
                    <a:pt x="2274" y="165"/>
                    <a:pt x="2362" y="144"/>
                    <a:pt x="2458" y="132"/>
                  </a:cubicBezTo>
                  <a:cubicBezTo>
                    <a:pt x="2516" y="97"/>
                    <a:pt x="2595" y="80"/>
                    <a:pt x="2662" y="72"/>
                  </a:cubicBezTo>
                  <a:cubicBezTo>
                    <a:pt x="2700" y="59"/>
                    <a:pt x="2698" y="73"/>
                    <a:pt x="2698" y="54"/>
                  </a:cubicBezTo>
                  <a:lnTo>
                    <a:pt x="2596" y="144"/>
                  </a:lnTo>
                  <a:lnTo>
                    <a:pt x="2908" y="756"/>
                  </a:lnTo>
                  <a:lnTo>
                    <a:pt x="2002" y="1086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1708150" y="4438650"/>
              <a:ext cx="5178425" cy="1800225"/>
            </a:xfrm>
            <a:custGeom>
              <a:avLst/>
              <a:gdLst/>
              <a:ahLst/>
              <a:cxnLst>
                <a:cxn ang="0">
                  <a:pos x="3262" y="804"/>
                </a:cxn>
                <a:cxn ang="0">
                  <a:pos x="2368" y="1134"/>
                </a:cxn>
                <a:cxn ang="0">
                  <a:pos x="1468" y="804"/>
                </a:cxn>
                <a:cxn ang="0">
                  <a:pos x="472" y="912"/>
                </a:cxn>
                <a:cxn ang="0">
                  <a:pos x="454" y="804"/>
                </a:cxn>
                <a:cxn ang="0">
                  <a:pos x="40" y="822"/>
                </a:cxn>
                <a:cxn ang="0">
                  <a:pos x="46" y="750"/>
                </a:cxn>
                <a:cxn ang="0">
                  <a:pos x="226" y="624"/>
                </a:cxn>
                <a:cxn ang="0">
                  <a:pos x="202" y="444"/>
                </a:cxn>
                <a:cxn ang="0">
                  <a:pos x="220" y="318"/>
                </a:cxn>
                <a:cxn ang="0">
                  <a:pos x="298" y="252"/>
                </a:cxn>
                <a:cxn ang="0">
                  <a:pos x="424" y="156"/>
                </a:cxn>
                <a:cxn ang="0">
                  <a:pos x="430" y="0"/>
                </a:cxn>
                <a:cxn ang="0">
                  <a:pos x="2968" y="192"/>
                </a:cxn>
                <a:cxn ang="0">
                  <a:pos x="3262" y="804"/>
                </a:cxn>
              </a:cxnLst>
              <a:rect l="0" t="0" r="r" b="b"/>
              <a:pathLst>
                <a:path w="3262" h="1134">
                  <a:moveTo>
                    <a:pt x="3262" y="804"/>
                  </a:moveTo>
                  <a:lnTo>
                    <a:pt x="2368" y="1134"/>
                  </a:lnTo>
                  <a:lnTo>
                    <a:pt x="1468" y="804"/>
                  </a:lnTo>
                  <a:lnTo>
                    <a:pt x="472" y="912"/>
                  </a:lnTo>
                  <a:lnTo>
                    <a:pt x="454" y="804"/>
                  </a:lnTo>
                  <a:cubicBezTo>
                    <a:pt x="316" y="810"/>
                    <a:pt x="178" y="822"/>
                    <a:pt x="40" y="822"/>
                  </a:cubicBezTo>
                  <a:cubicBezTo>
                    <a:pt x="0" y="822"/>
                    <a:pt x="30" y="760"/>
                    <a:pt x="46" y="750"/>
                  </a:cubicBezTo>
                  <a:cubicBezTo>
                    <a:pt x="112" y="706"/>
                    <a:pt x="187" y="703"/>
                    <a:pt x="226" y="624"/>
                  </a:cubicBezTo>
                  <a:cubicBezTo>
                    <a:pt x="219" y="563"/>
                    <a:pt x="214" y="504"/>
                    <a:pt x="202" y="444"/>
                  </a:cubicBezTo>
                  <a:cubicBezTo>
                    <a:pt x="206" y="405"/>
                    <a:pt x="209" y="356"/>
                    <a:pt x="220" y="318"/>
                  </a:cubicBezTo>
                  <a:cubicBezTo>
                    <a:pt x="230" y="284"/>
                    <a:pt x="271" y="268"/>
                    <a:pt x="298" y="252"/>
                  </a:cubicBezTo>
                  <a:cubicBezTo>
                    <a:pt x="344" y="224"/>
                    <a:pt x="386" y="194"/>
                    <a:pt x="424" y="156"/>
                  </a:cubicBezTo>
                  <a:cubicBezTo>
                    <a:pt x="445" y="94"/>
                    <a:pt x="430" y="144"/>
                    <a:pt x="430" y="0"/>
                  </a:cubicBezTo>
                  <a:lnTo>
                    <a:pt x="2968" y="192"/>
                  </a:lnTo>
                  <a:lnTo>
                    <a:pt x="3262" y="804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790700" y="4705350"/>
              <a:ext cx="4219575" cy="1619250"/>
            </a:xfrm>
            <a:custGeom>
              <a:avLst/>
              <a:gdLst/>
              <a:ahLst/>
              <a:cxnLst>
                <a:cxn ang="0">
                  <a:pos x="504" y="1020"/>
                </a:cxn>
                <a:cxn ang="0">
                  <a:pos x="408" y="642"/>
                </a:cxn>
                <a:cxn ang="0">
                  <a:pos x="6" y="588"/>
                </a:cxn>
                <a:cxn ang="0">
                  <a:pos x="12" y="570"/>
                </a:cxn>
                <a:cxn ang="0">
                  <a:pos x="60" y="522"/>
                </a:cxn>
                <a:cxn ang="0">
                  <a:pos x="120" y="408"/>
                </a:cxn>
                <a:cxn ang="0">
                  <a:pos x="264" y="168"/>
                </a:cxn>
                <a:cxn ang="0">
                  <a:pos x="420" y="114"/>
                </a:cxn>
                <a:cxn ang="0">
                  <a:pos x="576" y="168"/>
                </a:cxn>
                <a:cxn ang="0">
                  <a:pos x="678" y="180"/>
                </a:cxn>
                <a:cxn ang="0">
                  <a:pos x="870" y="162"/>
                </a:cxn>
                <a:cxn ang="0">
                  <a:pos x="1146" y="36"/>
                </a:cxn>
                <a:cxn ang="0">
                  <a:pos x="1332" y="0"/>
                </a:cxn>
                <a:cxn ang="0">
                  <a:pos x="1428" y="12"/>
                </a:cxn>
                <a:cxn ang="0">
                  <a:pos x="1560" y="108"/>
                </a:cxn>
                <a:cxn ang="0">
                  <a:pos x="1698" y="144"/>
                </a:cxn>
                <a:cxn ang="0">
                  <a:pos x="2172" y="84"/>
                </a:cxn>
                <a:cxn ang="0">
                  <a:pos x="2358" y="96"/>
                </a:cxn>
                <a:cxn ang="0">
                  <a:pos x="2628" y="102"/>
                </a:cxn>
                <a:cxn ang="0">
                  <a:pos x="2658" y="120"/>
                </a:cxn>
                <a:cxn ang="0">
                  <a:pos x="1422" y="636"/>
                </a:cxn>
                <a:cxn ang="0">
                  <a:pos x="504" y="1020"/>
                </a:cxn>
              </a:cxnLst>
              <a:rect l="0" t="0" r="r" b="b"/>
              <a:pathLst>
                <a:path w="2658" h="1020">
                  <a:moveTo>
                    <a:pt x="504" y="1020"/>
                  </a:moveTo>
                  <a:lnTo>
                    <a:pt x="408" y="642"/>
                  </a:lnTo>
                  <a:cubicBezTo>
                    <a:pt x="274" y="624"/>
                    <a:pt x="139" y="612"/>
                    <a:pt x="6" y="588"/>
                  </a:cubicBezTo>
                  <a:cubicBezTo>
                    <a:pt x="0" y="587"/>
                    <a:pt x="8" y="575"/>
                    <a:pt x="12" y="570"/>
                  </a:cubicBezTo>
                  <a:cubicBezTo>
                    <a:pt x="26" y="552"/>
                    <a:pt x="44" y="538"/>
                    <a:pt x="60" y="522"/>
                  </a:cubicBezTo>
                  <a:cubicBezTo>
                    <a:pt x="79" y="503"/>
                    <a:pt x="116" y="416"/>
                    <a:pt x="120" y="408"/>
                  </a:cubicBezTo>
                  <a:cubicBezTo>
                    <a:pt x="160" y="327"/>
                    <a:pt x="193" y="229"/>
                    <a:pt x="264" y="168"/>
                  </a:cubicBezTo>
                  <a:cubicBezTo>
                    <a:pt x="301" y="136"/>
                    <a:pt x="374" y="121"/>
                    <a:pt x="420" y="114"/>
                  </a:cubicBezTo>
                  <a:cubicBezTo>
                    <a:pt x="492" y="122"/>
                    <a:pt x="516" y="152"/>
                    <a:pt x="576" y="168"/>
                  </a:cubicBezTo>
                  <a:cubicBezTo>
                    <a:pt x="582" y="170"/>
                    <a:pt x="675" y="180"/>
                    <a:pt x="678" y="180"/>
                  </a:cubicBezTo>
                  <a:cubicBezTo>
                    <a:pt x="742" y="174"/>
                    <a:pt x="807" y="175"/>
                    <a:pt x="870" y="162"/>
                  </a:cubicBezTo>
                  <a:cubicBezTo>
                    <a:pt x="969" y="142"/>
                    <a:pt x="1051" y="68"/>
                    <a:pt x="1146" y="36"/>
                  </a:cubicBezTo>
                  <a:cubicBezTo>
                    <a:pt x="1210" y="15"/>
                    <a:pt x="1265" y="8"/>
                    <a:pt x="1332" y="0"/>
                  </a:cubicBezTo>
                  <a:cubicBezTo>
                    <a:pt x="1364" y="4"/>
                    <a:pt x="1397" y="2"/>
                    <a:pt x="1428" y="12"/>
                  </a:cubicBezTo>
                  <a:cubicBezTo>
                    <a:pt x="1461" y="22"/>
                    <a:pt x="1522" y="92"/>
                    <a:pt x="1560" y="108"/>
                  </a:cubicBezTo>
                  <a:cubicBezTo>
                    <a:pt x="1627" y="137"/>
                    <a:pt x="1626" y="132"/>
                    <a:pt x="1698" y="144"/>
                  </a:cubicBezTo>
                  <a:cubicBezTo>
                    <a:pt x="1858" y="132"/>
                    <a:pt x="2013" y="96"/>
                    <a:pt x="2172" y="84"/>
                  </a:cubicBezTo>
                  <a:cubicBezTo>
                    <a:pt x="2243" y="64"/>
                    <a:pt x="2291" y="93"/>
                    <a:pt x="2358" y="96"/>
                  </a:cubicBezTo>
                  <a:cubicBezTo>
                    <a:pt x="2448" y="100"/>
                    <a:pt x="2538" y="100"/>
                    <a:pt x="2628" y="102"/>
                  </a:cubicBezTo>
                  <a:cubicBezTo>
                    <a:pt x="2654" y="121"/>
                    <a:pt x="2642" y="120"/>
                    <a:pt x="2658" y="120"/>
                  </a:cubicBezTo>
                  <a:lnTo>
                    <a:pt x="1422" y="636"/>
                  </a:lnTo>
                  <a:lnTo>
                    <a:pt x="504" y="1020"/>
                  </a:ln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4286250" y="5534025"/>
              <a:ext cx="914400" cy="914400"/>
            </a:xfrm>
            <a:prstGeom prst="ellipse">
              <a:avLst/>
            </a:prstGeom>
            <a:solidFill>
              <a:srgbClr val="FFCC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6276975" y="4905375"/>
              <a:ext cx="914400" cy="914400"/>
            </a:xfrm>
            <a:prstGeom prst="ellipse">
              <a:avLst/>
            </a:prstGeom>
            <a:solidFill>
              <a:srgbClr val="FFCC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6657975" y="4581525"/>
              <a:ext cx="1447800" cy="457200"/>
            </a:xfrm>
            <a:prstGeom prst="rect">
              <a:avLst/>
            </a:prstGeom>
            <a:solidFill>
              <a:schemeClr val="tx1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3124200" y="5410200"/>
              <a:ext cx="914400" cy="914400"/>
            </a:xfrm>
            <a:prstGeom prst="ellipse">
              <a:avLst/>
            </a:prstGeom>
            <a:solidFill>
              <a:srgbClr val="FFCC00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3048000" y="6172200"/>
              <a:ext cx="2238375" cy="457200"/>
            </a:xfrm>
            <a:prstGeom prst="rect">
              <a:avLst/>
            </a:prstGeom>
            <a:solidFill>
              <a:schemeClr val="tx1"/>
            </a:solidFill>
            <a:ln w="381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600200" y="5715000"/>
              <a:ext cx="1174750" cy="736600"/>
            </a:xfrm>
            <a:custGeom>
              <a:avLst/>
              <a:gdLst/>
              <a:ahLst/>
              <a:cxnLst>
                <a:cxn ang="0">
                  <a:pos x="0" y="432"/>
                </a:cxn>
                <a:cxn ang="0">
                  <a:pos x="192" y="48"/>
                </a:cxn>
                <a:cxn ang="0">
                  <a:pos x="528" y="0"/>
                </a:cxn>
                <a:cxn ang="0">
                  <a:pos x="456" y="378"/>
                </a:cxn>
                <a:cxn ang="0">
                  <a:pos x="294" y="414"/>
                </a:cxn>
                <a:cxn ang="0">
                  <a:pos x="204" y="432"/>
                </a:cxn>
                <a:cxn ang="0">
                  <a:pos x="0" y="432"/>
                </a:cxn>
              </a:cxnLst>
              <a:rect l="0" t="0" r="r" b="b"/>
              <a:pathLst>
                <a:path w="740" h="464">
                  <a:moveTo>
                    <a:pt x="0" y="432"/>
                  </a:moveTo>
                  <a:lnTo>
                    <a:pt x="192" y="48"/>
                  </a:lnTo>
                  <a:lnTo>
                    <a:pt x="528" y="0"/>
                  </a:lnTo>
                  <a:cubicBezTo>
                    <a:pt x="644" y="464"/>
                    <a:pt x="740" y="366"/>
                    <a:pt x="456" y="378"/>
                  </a:cubicBezTo>
                  <a:cubicBezTo>
                    <a:pt x="403" y="396"/>
                    <a:pt x="349" y="408"/>
                    <a:pt x="294" y="414"/>
                  </a:cubicBezTo>
                  <a:cubicBezTo>
                    <a:pt x="262" y="422"/>
                    <a:pt x="238" y="428"/>
                    <a:pt x="204" y="432"/>
                  </a:cubicBezTo>
                  <a:cubicBezTo>
                    <a:pt x="141" y="453"/>
                    <a:pt x="60" y="462"/>
                    <a:pt x="0" y="432"/>
                  </a:cubicBezTo>
                  <a:close/>
                </a:path>
              </a:pathLst>
            </a:custGeom>
            <a:solidFill>
              <a:srgbClr val="333333"/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" name="Oval 13"/>
            <p:cNvSpPr>
              <a:spLocks noChangeArrowheads="1"/>
            </p:cNvSpPr>
            <p:nvPr/>
          </p:nvSpPr>
          <p:spPr bwMode="auto">
            <a:xfrm>
              <a:off x="1219200" y="5181600"/>
              <a:ext cx="457200" cy="457200"/>
            </a:xfrm>
            <a:prstGeom prst="ellipse">
              <a:avLst/>
            </a:prstGeom>
            <a:solidFill>
              <a:srgbClr val="FFFF00"/>
            </a:solidFill>
            <a:ln w="38100" algn="ctr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>
              <a:off x="1371600" y="5638800"/>
              <a:ext cx="152400" cy="152400"/>
            </a:xfrm>
            <a:prstGeom prst="rect">
              <a:avLst/>
            </a:prstGeom>
            <a:solidFill>
              <a:srgbClr val="C0C0C0"/>
            </a:solidFill>
            <a:ln w="38100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2590800" y="4724400"/>
              <a:ext cx="5562600" cy="1844675"/>
            </a:xfrm>
            <a:custGeom>
              <a:avLst/>
              <a:gdLst/>
              <a:ahLst/>
              <a:cxnLst>
                <a:cxn ang="0">
                  <a:pos x="0" y="1008"/>
                </a:cxn>
                <a:cxn ang="0">
                  <a:pos x="720" y="624"/>
                </a:cxn>
                <a:cxn ang="0">
                  <a:pos x="1440" y="960"/>
                </a:cxn>
                <a:cxn ang="0">
                  <a:pos x="2160" y="624"/>
                </a:cxn>
                <a:cxn ang="0">
                  <a:pos x="1920" y="0"/>
                </a:cxn>
                <a:cxn ang="0">
                  <a:pos x="2151" y="153"/>
                </a:cxn>
                <a:cxn ang="0">
                  <a:pos x="2478" y="161"/>
                </a:cxn>
                <a:cxn ang="0">
                  <a:pos x="2556" y="231"/>
                </a:cxn>
                <a:cxn ang="0">
                  <a:pos x="2649" y="363"/>
                </a:cxn>
                <a:cxn ang="0">
                  <a:pos x="2742" y="433"/>
                </a:cxn>
                <a:cxn ang="0">
                  <a:pos x="2789" y="534"/>
                </a:cxn>
                <a:cxn ang="0">
                  <a:pos x="2781" y="612"/>
                </a:cxn>
                <a:cxn ang="0">
                  <a:pos x="2704" y="729"/>
                </a:cxn>
                <a:cxn ang="0">
                  <a:pos x="2011" y="970"/>
                </a:cxn>
                <a:cxn ang="0">
                  <a:pos x="1816" y="1110"/>
                </a:cxn>
                <a:cxn ang="0">
                  <a:pos x="1668" y="1157"/>
                </a:cxn>
                <a:cxn ang="0">
                  <a:pos x="1419" y="1134"/>
                </a:cxn>
                <a:cxn ang="0">
                  <a:pos x="1194" y="1033"/>
                </a:cxn>
                <a:cxn ang="0">
                  <a:pos x="851" y="1009"/>
                </a:cxn>
                <a:cxn ang="0">
                  <a:pos x="758" y="970"/>
                </a:cxn>
                <a:cxn ang="0">
                  <a:pos x="0" y="1008"/>
                </a:cxn>
              </a:cxnLst>
              <a:rect l="0" t="0" r="r" b="b"/>
              <a:pathLst>
                <a:path w="2789" h="1162">
                  <a:moveTo>
                    <a:pt x="0" y="1008"/>
                  </a:moveTo>
                  <a:lnTo>
                    <a:pt x="720" y="624"/>
                  </a:lnTo>
                  <a:lnTo>
                    <a:pt x="1440" y="960"/>
                  </a:lnTo>
                  <a:lnTo>
                    <a:pt x="2160" y="624"/>
                  </a:lnTo>
                  <a:lnTo>
                    <a:pt x="1920" y="0"/>
                  </a:lnTo>
                  <a:cubicBezTo>
                    <a:pt x="1999" y="36"/>
                    <a:pt x="2050" y="148"/>
                    <a:pt x="2151" y="153"/>
                  </a:cubicBezTo>
                  <a:cubicBezTo>
                    <a:pt x="2260" y="158"/>
                    <a:pt x="2369" y="158"/>
                    <a:pt x="2478" y="161"/>
                  </a:cubicBezTo>
                  <a:cubicBezTo>
                    <a:pt x="2515" y="179"/>
                    <a:pt x="2531" y="198"/>
                    <a:pt x="2556" y="231"/>
                  </a:cubicBezTo>
                  <a:cubicBezTo>
                    <a:pt x="2569" y="275"/>
                    <a:pt x="2612" y="334"/>
                    <a:pt x="2649" y="363"/>
                  </a:cubicBezTo>
                  <a:cubicBezTo>
                    <a:pt x="2674" y="383"/>
                    <a:pt x="2718" y="408"/>
                    <a:pt x="2742" y="433"/>
                  </a:cubicBezTo>
                  <a:cubicBezTo>
                    <a:pt x="2765" y="457"/>
                    <a:pt x="2778" y="503"/>
                    <a:pt x="2789" y="534"/>
                  </a:cubicBezTo>
                  <a:cubicBezTo>
                    <a:pt x="2786" y="560"/>
                    <a:pt x="2787" y="587"/>
                    <a:pt x="2781" y="612"/>
                  </a:cubicBezTo>
                  <a:cubicBezTo>
                    <a:pt x="2776" y="636"/>
                    <a:pt x="2719" y="704"/>
                    <a:pt x="2704" y="729"/>
                  </a:cubicBezTo>
                  <a:cubicBezTo>
                    <a:pt x="2630" y="1014"/>
                    <a:pt x="2225" y="965"/>
                    <a:pt x="2011" y="970"/>
                  </a:cubicBezTo>
                  <a:cubicBezTo>
                    <a:pt x="1941" y="1006"/>
                    <a:pt x="1887" y="1071"/>
                    <a:pt x="1816" y="1110"/>
                  </a:cubicBezTo>
                  <a:cubicBezTo>
                    <a:pt x="1771" y="1135"/>
                    <a:pt x="1668" y="1157"/>
                    <a:pt x="1668" y="1157"/>
                  </a:cubicBezTo>
                  <a:cubicBezTo>
                    <a:pt x="1558" y="1152"/>
                    <a:pt x="1508" y="1162"/>
                    <a:pt x="1419" y="1134"/>
                  </a:cubicBezTo>
                  <a:cubicBezTo>
                    <a:pt x="1340" y="1109"/>
                    <a:pt x="1274" y="1053"/>
                    <a:pt x="1194" y="1033"/>
                  </a:cubicBezTo>
                  <a:cubicBezTo>
                    <a:pt x="1083" y="1006"/>
                    <a:pt x="965" y="1016"/>
                    <a:pt x="851" y="1009"/>
                  </a:cubicBezTo>
                  <a:cubicBezTo>
                    <a:pt x="820" y="997"/>
                    <a:pt x="792" y="972"/>
                    <a:pt x="758" y="970"/>
                  </a:cubicBezTo>
                  <a:cubicBezTo>
                    <a:pt x="512" y="957"/>
                    <a:pt x="244" y="991"/>
                    <a:pt x="0" y="1008"/>
                  </a:cubicBezTo>
                  <a:close/>
                </a:path>
              </a:pathLst>
            </a:custGeom>
            <a:solidFill>
              <a:srgbClr val="333333"/>
            </a:solidFill>
            <a:ln w="3810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2590800" y="4724400"/>
              <a:ext cx="4308475" cy="1600200"/>
            </a:xfrm>
            <a:custGeom>
              <a:avLst/>
              <a:gdLst/>
              <a:ahLst/>
              <a:cxnLst>
                <a:cxn ang="0">
                  <a:pos x="0" y="1008"/>
                </a:cxn>
                <a:cxn ang="0">
                  <a:pos x="720" y="624"/>
                </a:cxn>
                <a:cxn ang="0">
                  <a:pos x="1440" y="960"/>
                </a:cxn>
                <a:cxn ang="0">
                  <a:pos x="2160" y="624"/>
                </a:cxn>
                <a:cxn ang="0">
                  <a:pos x="1920" y="0"/>
                </a:cxn>
              </a:cxnLst>
              <a:rect l="0" t="0" r="r" b="b"/>
              <a:pathLst>
                <a:path w="2160" h="1008">
                  <a:moveTo>
                    <a:pt x="0" y="1008"/>
                  </a:moveTo>
                  <a:lnTo>
                    <a:pt x="720" y="624"/>
                  </a:lnTo>
                  <a:lnTo>
                    <a:pt x="1440" y="960"/>
                  </a:lnTo>
                  <a:lnTo>
                    <a:pt x="2160" y="624"/>
                  </a:lnTo>
                  <a:lnTo>
                    <a:pt x="1920" y="0"/>
                  </a:lnTo>
                </a:path>
              </a:pathLst>
            </a:custGeom>
            <a:noFill/>
            <a:ln w="38100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17" name="Group 17"/>
            <p:cNvGrpSpPr>
              <a:grpSpLocks/>
            </p:cNvGrpSpPr>
            <p:nvPr/>
          </p:nvGrpSpPr>
          <p:grpSpPr bwMode="auto">
            <a:xfrm>
              <a:off x="1828800" y="4495800"/>
              <a:ext cx="2209800" cy="1371600"/>
              <a:chOff x="1152" y="2832"/>
              <a:chExt cx="1392" cy="864"/>
            </a:xfrm>
          </p:grpSpPr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>
                <a:off x="1152" y="3408"/>
                <a:ext cx="1104" cy="28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 flipV="1">
                <a:off x="2256" y="2832"/>
                <a:ext cx="288" cy="864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grpSp>
          <p:nvGrpSpPr>
            <p:cNvPr id="20" name="Group 20"/>
            <p:cNvGrpSpPr>
              <a:grpSpLocks/>
            </p:cNvGrpSpPr>
            <p:nvPr/>
          </p:nvGrpSpPr>
          <p:grpSpPr bwMode="auto">
            <a:xfrm>
              <a:off x="1841500" y="5289550"/>
              <a:ext cx="4921250" cy="679450"/>
              <a:chOff x="1160" y="3332"/>
              <a:chExt cx="3100" cy="428"/>
            </a:xfrm>
          </p:grpSpPr>
          <p:sp>
            <p:nvSpPr>
              <p:cNvPr id="21" name="Line 21"/>
              <p:cNvSpPr>
                <a:spLocks noChangeShapeType="1"/>
              </p:cNvSpPr>
              <p:nvPr/>
            </p:nvSpPr>
            <p:spPr bwMode="auto">
              <a:xfrm>
                <a:off x="1160" y="3332"/>
                <a:ext cx="3100" cy="58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2" name="Line 22"/>
              <p:cNvSpPr>
                <a:spLocks noChangeShapeType="1"/>
              </p:cNvSpPr>
              <p:nvPr/>
            </p:nvSpPr>
            <p:spPr bwMode="auto">
              <a:xfrm flipH="1">
                <a:off x="2995" y="3390"/>
                <a:ext cx="1265" cy="370"/>
              </a:xfrm>
              <a:prstGeom prst="line">
                <a:avLst/>
              </a:prstGeom>
              <a:noFill/>
              <a:ln w="38100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3467100" y="5743575"/>
              <a:ext cx="228600" cy="228600"/>
            </a:xfrm>
            <a:prstGeom prst="ellipse">
              <a:avLst/>
            </a:prstGeom>
            <a:solidFill>
              <a:srgbClr val="FF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1600200" y="5715000"/>
              <a:ext cx="990600" cy="685800"/>
            </a:xfrm>
            <a:custGeom>
              <a:avLst/>
              <a:gdLst/>
              <a:ahLst/>
              <a:cxnLst>
                <a:cxn ang="0">
                  <a:pos x="624" y="384"/>
                </a:cxn>
                <a:cxn ang="0">
                  <a:pos x="528" y="0"/>
                </a:cxn>
                <a:cxn ang="0">
                  <a:pos x="192" y="48"/>
                </a:cxn>
                <a:cxn ang="0">
                  <a:pos x="0" y="432"/>
                </a:cxn>
              </a:cxnLst>
              <a:rect l="0" t="0" r="r" b="b"/>
              <a:pathLst>
                <a:path w="624" h="432">
                  <a:moveTo>
                    <a:pt x="624" y="384"/>
                  </a:moveTo>
                  <a:lnTo>
                    <a:pt x="528" y="0"/>
                  </a:lnTo>
                  <a:lnTo>
                    <a:pt x="192" y="48"/>
                  </a:lnTo>
                  <a:lnTo>
                    <a:pt x="0" y="432"/>
                  </a:lnTo>
                </a:path>
              </a:pathLst>
            </a:custGeom>
            <a:noFill/>
            <a:ln w="38100" cap="flat" cmpd="sng">
              <a:solidFill>
                <a:srgbClr val="33996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" name="Line 25"/>
            <p:cNvSpPr>
              <a:spLocks noChangeShapeType="1"/>
            </p:cNvSpPr>
            <p:nvPr/>
          </p:nvSpPr>
          <p:spPr bwMode="auto">
            <a:xfrm>
              <a:off x="2438400" y="5715000"/>
              <a:ext cx="152400" cy="609600"/>
            </a:xfrm>
            <a:prstGeom prst="line">
              <a:avLst/>
            </a:prstGeom>
            <a:noFill/>
            <a:ln w="63500">
              <a:solidFill>
                <a:srgbClr val="C0C0C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26" name="Group 26"/>
            <p:cNvGrpSpPr>
              <a:grpSpLocks/>
            </p:cNvGrpSpPr>
            <p:nvPr/>
          </p:nvGrpSpPr>
          <p:grpSpPr bwMode="auto">
            <a:xfrm>
              <a:off x="2428875" y="5705475"/>
              <a:ext cx="4467225" cy="542925"/>
              <a:chOff x="1530" y="3594"/>
              <a:chExt cx="2814" cy="342"/>
            </a:xfrm>
          </p:grpSpPr>
          <p:sp>
            <p:nvSpPr>
              <p:cNvPr id="27" name="Line 27"/>
              <p:cNvSpPr>
                <a:spLocks noChangeShapeType="1"/>
              </p:cNvSpPr>
              <p:nvPr/>
            </p:nvSpPr>
            <p:spPr bwMode="auto">
              <a:xfrm flipH="1">
                <a:off x="3450" y="3594"/>
                <a:ext cx="894" cy="336"/>
              </a:xfrm>
              <a:prstGeom prst="line">
                <a:avLst/>
              </a:prstGeom>
              <a:noFill/>
              <a:ln w="635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8" name="Line 28"/>
              <p:cNvSpPr>
                <a:spLocks noChangeShapeType="1"/>
              </p:cNvSpPr>
              <p:nvPr/>
            </p:nvSpPr>
            <p:spPr bwMode="auto">
              <a:xfrm flipH="1" flipV="1">
                <a:off x="2544" y="3600"/>
                <a:ext cx="912" cy="336"/>
              </a:xfrm>
              <a:prstGeom prst="line">
                <a:avLst/>
              </a:prstGeom>
              <a:noFill/>
              <a:ln w="635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9" name="Line 29"/>
              <p:cNvSpPr>
                <a:spLocks noChangeShapeType="1"/>
              </p:cNvSpPr>
              <p:nvPr/>
            </p:nvSpPr>
            <p:spPr bwMode="auto">
              <a:xfrm>
                <a:off x="1530" y="3600"/>
                <a:ext cx="30" cy="120"/>
              </a:xfrm>
              <a:prstGeom prst="line">
                <a:avLst/>
              </a:prstGeom>
              <a:noFill/>
              <a:ln w="635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30" name="Oval 30"/>
            <p:cNvSpPr>
              <a:spLocks noChangeArrowheads="1"/>
            </p:cNvSpPr>
            <p:nvPr/>
          </p:nvSpPr>
          <p:spPr bwMode="auto">
            <a:xfrm>
              <a:off x="4638675" y="58674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5467350" y="4733925"/>
              <a:ext cx="1428750" cy="1504950"/>
            </a:xfrm>
            <a:custGeom>
              <a:avLst/>
              <a:gdLst/>
              <a:ahLst/>
              <a:cxnLst>
                <a:cxn ang="0">
                  <a:pos x="0" y="948"/>
                </a:cxn>
                <a:cxn ang="0">
                  <a:pos x="900" y="606"/>
                </a:cxn>
                <a:cxn ang="0">
                  <a:pos x="606" y="0"/>
                </a:cxn>
              </a:cxnLst>
              <a:rect l="0" t="0" r="r" b="b"/>
              <a:pathLst>
                <a:path w="900" h="948">
                  <a:moveTo>
                    <a:pt x="0" y="948"/>
                  </a:moveTo>
                  <a:lnTo>
                    <a:pt x="900" y="606"/>
                  </a:lnTo>
                  <a:lnTo>
                    <a:pt x="606" y="0"/>
                  </a:lnTo>
                </a:path>
              </a:pathLst>
            </a:custGeom>
            <a:noFill/>
            <a:ln w="6350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2" name="Oval 32"/>
            <p:cNvSpPr>
              <a:spLocks noChangeArrowheads="1"/>
            </p:cNvSpPr>
            <p:nvPr/>
          </p:nvSpPr>
          <p:spPr bwMode="auto">
            <a:xfrm>
              <a:off x="6629400" y="5257800"/>
              <a:ext cx="228600" cy="228600"/>
            </a:xfrm>
            <a:prstGeom prst="ellipse">
              <a:avLst/>
            </a:prstGeom>
            <a:solidFill>
              <a:srgbClr val="FF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Incremental Instant Radiosity for</a:t>
            </a:r>
            <a:br>
              <a:rPr lang="fi-FI" dirty="0" smtClean="0"/>
            </a:br>
            <a:r>
              <a:rPr lang="fi-FI" dirty="0" smtClean="0"/>
              <a:t>Real-Time Indirect Illumination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Reuse VPLs from previous frame</a:t>
            </a:r>
          </a:p>
          <a:p>
            <a:pPr lvl="1"/>
            <a:r>
              <a:rPr lang="fi-FI" dirty="0" smtClean="0"/>
              <a:t>Generate as few new VPLs as possible</a:t>
            </a:r>
          </a:p>
          <a:p>
            <a:r>
              <a:rPr lang="fi-FI" dirty="0" smtClean="0"/>
              <a:t>Benefit: Can reuse shadow maps</a:t>
            </a:r>
          </a:p>
          <a:p>
            <a:r>
              <a:rPr lang="fi-FI" dirty="0" smtClean="0"/>
              <a:t>Disclaimer: Scene needs to be static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18593</TotalTime>
  <Pages>3</Pages>
  <Words>133</Words>
  <Application>Microsoft PowerPoint 4.0</Application>
  <PresentationFormat>화면 슬라이드 쇼(4:3)</PresentationFormat>
  <Paragraphs>28</Paragraphs>
  <Slides>5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untitled 1</vt:lpstr>
      <vt:lpstr>슬라이드 1</vt:lpstr>
      <vt:lpstr>Random-Accessible Compressed Triangle Meshes</vt:lpstr>
      <vt:lpstr>Perfect Spatial Hashing</vt:lpstr>
      <vt:lpstr>Instant Radiosity</vt:lpstr>
      <vt:lpstr>Incremental Instant Radiosity for Real-Time Indirect Illumination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tj</cp:lastModifiedBy>
  <cp:revision>1808</cp:revision>
  <cp:lastPrinted>1998-03-18T16:08:13Z</cp:lastPrinted>
  <dcterms:created xsi:type="dcterms:W3CDTF">1998-03-18T13:44:31Z</dcterms:created>
  <dcterms:modified xsi:type="dcterms:W3CDTF">2008-10-13T06:02:44Z</dcterms:modified>
</cp:coreProperties>
</file>