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21" r:id="rId4"/>
    <p:sldId id="323" r:id="rId5"/>
    <p:sldId id="322" r:id="rId6"/>
    <p:sldId id="324" r:id="rId7"/>
    <p:sldId id="313" r:id="rId8"/>
    <p:sldId id="314" r:id="rId9"/>
    <p:sldId id="325" r:id="rId10"/>
    <p:sldId id="317" r:id="rId11"/>
    <p:sldId id="312" r:id="rId12"/>
    <p:sldId id="327" r:id="rId13"/>
    <p:sldId id="329" r:id="rId14"/>
    <p:sldId id="330" r:id="rId15"/>
    <p:sldId id="315" r:id="rId16"/>
    <p:sldId id="316" r:id="rId17"/>
    <p:sldId id="318" r:id="rId18"/>
    <p:sldId id="331" r:id="rId19"/>
    <p:sldId id="319" r:id="rId20"/>
    <p:sldId id="326" r:id="rId21"/>
    <p:sldId id="320" r:id="rId22"/>
    <p:sldId id="334" r:id="rId23"/>
    <p:sldId id="335" r:id="rId24"/>
    <p:sldId id="336" r:id="rId25"/>
    <p:sldId id="337" r:id="rId26"/>
    <p:sldId id="338" r:id="rId27"/>
    <p:sldId id="339" r:id="rId28"/>
    <p:sldId id="342" r:id="rId29"/>
    <p:sldId id="341" r:id="rId30"/>
    <p:sldId id="340" r:id="rId31"/>
    <p:sldId id="343" r:id="rId32"/>
    <p:sldId id="344" r:id="rId33"/>
    <p:sldId id="345" r:id="rId34"/>
    <p:sldId id="346" r:id="rId35"/>
    <p:sldId id="333" r:id="rId36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테마 스타일 2 - 강조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305" autoAdjust="0"/>
    <p:restoredTop sz="84360" autoAdjust="0"/>
  </p:normalViewPr>
  <p:slideViewPr>
    <p:cSldViewPr>
      <p:cViewPr varScale="1">
        <p:scale>
          <a:sx n="77" d="100"/>
          <a:sy n="77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84739-7C37-45DE-BDA0-6274219C9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15901-7405-4915-99CA-257FF024988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Triangle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차이 </a:t>
            </a:r>
            <a:r>
              <a:rPr lang="en-US" altLang="ko-KR" baseline="0" dirty="0" smtClean="0"/>
              <a:t>: 20</a:t>
            </a:r>
            <a:r>
              <a:rPr lang="ko-KR" altLang="en-US" baseline="0" dirty="0" smtClean="0"/>
              <a:t>배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Triangle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차이 </a:t>
            </a:r>
            <a:r>
              <a:rPr lang="en-US" altLang="ko-KR" baseline="0" dirty="0" smtClean="0"/>
              <a:t>: 20</a:t>
            </a:r>
            <a:r>
              <a:rPr lang="ko-KR" altLang="en-US" baseline="0" dirty="0" smtClean="0"/>
              <a:t>배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Triangle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차이 </a:t>
            </a:r>
            <a:r>
              <a:rPr lang="en-US" altLang="ko-KR" baseline="0" dirty="0" smtClean="0"/>
              <a:t>: 20</a:t>
            </a:r>
            <a:r>
              <a:rPr lang="ko-KR" altLang="en-US" baseline="0" dirty="0" smtClean="0"/>
              <a:t>배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Triangle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차이 </a:t>
            </a:r>
            <a:r>
              <a:rPr lang="en-US" altLang="ko-KR" baseline="0" dirty="0" smtClean="0"/>
              <a:t>: 20</a:t>
            </a:r>
            <a:r>
              <a:rPr lang="ko-KR" altLang="en-US" baseline="0" dirty="0" smtClean="0"/>
              <a:t>배</a:t>
            </a:r>
            <a:r>
              <a:rPr lang="en-US" altLang="ko-KR" baseline="0" dirty="0" smtClean="0"/>
              <a:t>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Kd</a:t>
            </a:r>
            <a:r>
              <a:rPr lang="en-US" altLang="ko-KR" dirty="0" smtClean="0"/>
              <a:t>-tree</a:t>
            </a:r>
            <a:r>
              <a:rPr lang="en-US" altLang="ko-KR" baseline="0" dirty="0" smtClean="0"/>
              <a:t> is a well-known space-partitioning data structure. As an acceleration structure, it has been used in a variety of graphics applications, including triangle culling for ray-tracing intersection tests in ray tracing, nearest photon queries in photon mapping, point cloud modeling and so on.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Due to its fundamental importance in</a:t>
            </a:r>
            <a:r>
              <a:rPr lang="en-US" altLang="ko-KR" baseline="0" dirty="0" smtClean="0"/>
              <a:t> Graphics, fast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 construction has been a subject of much interest in recent years.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기준 </a:t>
            </a:r>
            <a:r>
              <a:rPr lang="ko-KR" altLang="en-US" dirty="0" err="1" smtClean="0"/>
              <a:t>노드안의</a:t>
            </a:r>
            <a:r>
              <a:rPr lang="ko-KR" altLang="en-US" dirty="0" smtClean="0"/>
              <a:t> </a:t>
            </a:r>
            <a:r>
              <a:rPr lang="en-US" altLang="ko-KR" dirty="0" smtClean="0"/>
              <a:t>triangle </a:t>
            </a:r>
            <a:r>
              <a:rPr lang="ko-KR" altLang="en-US" dirty="0" smtClean="0"/>
              <a:t>수가 </a:t>
            </a:r>
            <a:r>
              <a:rPr lang="en-US" altLang="ko-KR" dirty="0" smtClean="0"/>
              <a:t>64</a:t>
            </a:r>
            <a:r>
              <a:rPr lang="ko-KR" altLang="en-US" dirty="0" smtClean="0"/>
              <a:t>개</a:t>
            </a:r>
            <a:r>
              <a:rPr lang="en-US" altLang="ko-KR" dirty="0" smtClean="0"/>
              <a:t>..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Parallel</a:t>
            </a:r>
            <a:r>
              <a:rPr lang="en-US" altLang="ko-KR" baseline="0" dirty="0" smtClean="0"/>
              <a:t> bit counting </a:t>
            </a:r>
            <a:r>
              <a:rPr lang="ko-KR" altLang="en-US" baseline="0" dirty="0" smtClean="0"/>
              <a:t>연산 있음 </a:t>
            </a:r>
            <a:r>
              <a:rPr lang="en-US" altLang="ko-KR" baseline="0" dirty="0" smtClean="0"/>
              <a:t>=&gt; SAH </a:t>
            </a:r>
            <a:r>
              <a:rPr lang="ko-KR" altLang="en-US" baseline="0" dirty="0" smtClean="0"/>
              <a:t>빨라짐</a:t>
            </a:r>
            <a:endParaRPr lang="en-US" altLang="ko-KR" baseline="0" dirty="0" smtClean="0"/>
          </a:p>
          <a:p>
            <a:r>
              <a:rPr lang="ko-KR" altLang="en-US" baseline="0" dirty="0" smtClean="0"/>
              <a:t>실제 </a:t>
            </a:r>
            <a:r>
              <a:rPr lang="en-US" altLang="ko-KR" baseline="0" dirty="0" smtClean="0"/>
              <a:t>triangle </a:t>
            </a:r>
            <a:r>
              <a:rPr lang="ko-KR" altLang="en-US" baseline="0" dirty="0" err="1" smtClean="0"/>
              <a:t>나눠줄때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and </a:t>
            </a:r>
            <a:r>
              <a:rPr lang="ko-KR" altLang="en-US" baseline="0" dirty="0" smtClean="0"/>
              <a:t>연산</a:t>
            </a:r>
            <a:endParaRPr lang="en-US" altLang="ko-KR" baseline="0" dirty="0" smtClean="0"/>
          </a:p>
          <a:p>
            <a:r>
              <a:rPr lang="ko-KR" altLang="en-US" baseline="0" dirty="0" smtClean="0"/>
              <a:t>메모리 절약</a:t>
            </a:r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E3A9EA-CF0B-4A18-A23A-1875B20D23E9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9D9DD-A082-4A43-972B-2A42845D268A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BC419-0DA7-439D-88C1-B7C5740F547B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E56DA1-0D57-4AF9-ABD3-0DA3702B6C17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A84800-2FB3-4DEE-A92E-9C1BACEBABE2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15B7D8-ADA5-4F20-BED5-8C5C3DDC7E57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891B6-9E40-4AE4-A63E-1134126C4E6F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7FD6D-3C86-4F41-AD85-B9EBBFF3BB14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73C21-2431-4CB0-8CEF-397BD600B55C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1AB1C-2E65-40BD-BE2D-1E2D0C98F1B7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C1FD20-079A-4B88-8D4E-5BD903122496}" type="datetime1">
              <a:rPr lang="ko-KR" altLang="en-US" smtClean="0"/>
              <a:pPr/>
              <a:t>2008-12-01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33442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33442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245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CD3DF8C-349A-4ED1-9932-795A4BDFBF31}" type="datetime1">
              <a:rPr lang="ko-KR" altLang="en-US" smtClean="0"/>
              <a:pPr/>
              <a:t>2008-12-01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78605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329642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739780"/>
            <a:ext cx="7772400" cy="1975104"/>
          </a:xfrm>
        </p:spPr>
        <p:txBody>
          <a:bodyPr/>
          <a:lstStyle/>
          <a:p>
            <a:r>
              <a:rPr lang="en-US" altLang="ko-KR" dirty="0" smtClean="0"/>
              <a:t>Parallelize photon mapping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14400" y="3857628"/>
            <a:ext cx="7772400" cy="1508760"/>
          </a:xfrm>
        </p:spPr>
        <p:txBody>
          <a:bodyPr/>
          <a:lstStyle/>
          <a:p>
            <a:pPr algn="r"/>
            <a:r>
              <a:rPr lang="en-US" altLang="ko-KR" dirty="0" err="1" smtClean="0"/>
              <a:t>Yongyoung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Byun</a:t>
            </a:r>
            <a:r>
              <a:rPr lang="en-US" altLang="ko-KR" dirty="0" smtClean="0"/>
              <a:t>. KAIST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C5AA-7AD0-4A1D-A68F-BE5D0479E8B4}" type="datetime1">
              <a:rPr lang="ko-KR" altLang="en-US" smtClean="0"/>
              <a:pPr/>
              <a:t>2008-12-02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KD-tree construction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Conventional Algorithms</a:t>
            </a:r>
          </a:p>
          <a:p>
            <a:pPr lvl="1"/>
            <a:r>
              <a:rPr lang="en-US" altLang="ko-KR" dirty="0" smtClean="0"/>
              <a:t>Evaluate the SAH costs for all splitting plane candidates</a:t>
            </a:r>
          </a:p>
          <a:p>
            <a:pPr lvl="1"/>
            <a:r>
              <a:rPr lang="en-US" altLang="ko-KR" dirty="0" smtClean="0"/>
              <a:t>Pick the optimal candidate with the lowest cost and split the node into child nodes</a:t>
            </a:r>
          </a:p>
          <a:p>
            <a:pPr lvl="1"/>
            <a:r>
              <a:rPr lang="en-US" altLang="ko-KR" dirty="0" smtClean="0"/>
              <a:t>Sort triangles and distribute them to two children</a:t>
            </a:r>
          </a:p>
          <a:p>
            <a:r>
              <a:rPr lang="en-US" altLang="ko-KR" dirty="0" smtClean="0"/>
              <a:t>SAH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6" name="Picture 53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100000"/>
          </a:blip>
          <a:srcRect/>
          <a:stretch>
            <a:fillRect/>
          </a:stretch>
        </p:blipFill>
        <p:spPr bwMode="auto">
          <a:xfrm>
            <a:off x="1220811" y="5143512"/>
            <a:ext cx="6637337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SAH(surface area heuristic)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2D example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84263" y="2514600"/>
            <a:ext cx="5791200" cy="3163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997575" y="4740275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822950" y="4652963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932488" y="2851150"/>
            <a:ext cx="606425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181600" y="3505200"/>
            <a:ext cx="606425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173788" y="34242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4991100" y="311943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5295900" y="43894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6173788" y="4916488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562600" y="4114800"/>
            <a:ext cx="606425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5646738" y="2635250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029200" y="4648200"/>
            <a:ext cx="606425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6173788" y="4302125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auto">
          <a:xfrm>
            <a:off x="5121275" y="43894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>
            <a:off x="6248400" y="4114800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4991100" y="278288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5383213" y="5003800"/>
            <a:ext cx="606425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5892800" y="3251200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5943600" y="48006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>
            <a:off x="6135688" y="2917825"/>
            <a:ext cx="604837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461000" y="2714625"/>
            <a:ext cx="606425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8" name="AutoShape 25"/>
          <p:cNvSpPr>
            <a:spLocks noChangeArrowheads="1"/>
          </p:cNvSpPr>
          <p:nvPr/>
        </p:nvSpPr>
        <p:spPr bwMode="auto">
          <a:xfrm>
            <a:off x="5472113" y="4565650"/>
            <a:ext cx="604837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9" name="AutoShape 26"/>
          <p:cNvSpPr>
            <a:spLocks noChangeArrowheads="1"/>
          </p:cNvSpPr>
          <p:nvPr/>
        </p:nvSpPr>
        <p:spPr bwMode="auto">
          <a:xfrm>
            <a:off x="2971800" y="30480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>
            <a:off x="5822950" y="2809875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1" name="AutoShape 29"/>
          <p:cNvSpPr>
            <a:spLocks noChangeArrowheads="1"/>
          </p:cNvSpPr>
          <p:nvPr/>
        </p:nvSpPr>
        <p:spPr bwMode="auto">
          <a:xfrm>
            <a:off x="5997575" y="298608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2" name="AutoShape 30"/>
          <p:cNvSpPr>
            <a:spLocks noChangeArrowheads="1"/>
          </p:cNvSpPr>
          <p:nvPr/>
        </p:nvSpPr>
        <p:spPr bwMode="auto">
          <a:xfrm>
            <a:off x="5295900" y="4829175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3" name="AutoShape 31"/>
          <p:cNvSpPr>
            <a:spLocks noChangeArrowheads="1"/>
          </p:cNvSpPr>
          <p:nvPr/>
        </p:nvSpPr>
        <p:spPr bwMode="auto">
          <a:xfrm>
            <a:off x="5257800" y="32004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cxnSp>
        <p:nvCxnSpPr>
          <p:cNvPr id="34" name="Straight Connector 54"/>
          <p:cNvCxnSpPr>
            <a:cxnSpLocks noChangeShapeType="1"/>
          </p:cNvCxnSpPr>
          <p:nvPr/>
        </p:nvCxnSpPr>
        <p:spPr bwMode="auto">
          <a:xfrm rot="5400000">
            <a:off x="1366031" y="4080684"/>
            <a:ext cx="3124200" cy="1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20738" y="5595938"/>
            <a:ext cx="2984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24663" y="5630863"/>
            <a:ext cx="5508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x=1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0863" y="2405063"/>
            <a:ext cx="627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y=1</a:t>
            </a:r>
          </a:p>
        </p:txBody>
      </p:sp>
      <p:cxnSp>
        <p:nvCxnSpPr>
          <p:cNvPr id="43" name="Straight Connector 54"/>
          <p:cNvCxnSpPr>
            <a:cxnSpLocks noChangeShapeType="1"/>
          </p:cNvCxnSpPr>
          <p:nvPr/>
        </p:nvCxnSpPr>
        <p:spPr bwMode="auto">
          <a:xfrm rot="5400000">
            <a:off x="3367884" y="4061612"/>
            <a:ext cx="3124200" cy="1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Straight Connector 54"/>
          <p:cNvCxnSpPr>
            <a:cxnSpLocks noChangeShapeType="1"/>
          </p:cNvCxnSpPr>
          <p:nvPr/>
        </p:nvCxnSpPr>
        <p:spPr bwMode="auto">
          <a:xfrm rot="5400000">
            <a:off x="4439454" y="4061612"/>
            <a:ext cx="3124200" cy="1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SAH(surface area heuristic)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2D example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84263" y="2514600"/>
            <a:ext cx="5791200" cy="31638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997575" y="4740275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822950" y="4652963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5932488" y="2851150"/>
            <a:ext cx="606425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181600" y="3505200"/>
            <a:ext cx="606425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6173788" y="34242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4991100" y="311943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5295900" y="43894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6173788" y="4916488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562600" y="4114800"/>
            <a:ext cx="606425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5646738" y="2635250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5029200" y="4648200"/>
            <a:ext cx="606425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6173788" y="4302125"/>
            <a:ext cx="604837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0" name="AutoShape 16"/>
          <p:cNvSpPr>
            <a:spLocks noChangeArrowheads="1"/>
          </p:cNvSpPr>
          <p:nvPr/>
        </p:nvSpPr>
        <p:spPr bwMode="auto">
          <a:xfrm>
            <a:off x="5121275" y="4389438"/>
            <a:ext cx="606425" cy="608012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1" name="AutoShape 17"/>
          <p:cNvSpPr>
            <a:spLocks noChangeArrowheads="1"/>
          </p:cNvSpPr>
          <p:nvPr/>
        </p:nvSpPr>
        <p:spPr bwMode="auto">
          <a:xfrm>
            <a:off x="6248400" y="4114800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2" name="AutoShape 18"/>
          <p:cNvSpPr>
            <a:spLocks noChangeArrowheads="1"/>
          </p:cNvSpPr>
          <p:nvPr/>
        </p:nvSpPr>
        <p:spPr bwMode="auto">
          <a:xfrm>
            <a:off x="4991100" y="278288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5383213" y="5003800"/>
            <a:ext cx="606425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5892800" y="3251200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5943600" y="48006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6" name="AutoShape 22"/>
          <p:cNvSpPr>
            <a:spLocks noChangeArrowheads="1"/>
          </p:cNvSpPr>
          <p:nvPr/>
        </p:nvSpPr>
        <p:spPr bwMode="auto">
          <a:xfrm>
            <a:off x="6135688" y="2917825"/>
            <a:ext cx="604837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461000" y="2714625"/>
            <a:ext cx="606425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8" name="AutoShape 25"/>
          <p:cNvSpPr>
            <a:spLocks noChangeArrowheads="1"/>
          </p:cNvSpPr>
          <p:nvPr/>
        </p:nvSpPr>
        <p:spPr bwMode="auto">
          <a:xfrm>
            <a:off x="5472113" y="4565650"/>
            <a:ext cx="604837" cy="604838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29" name="AutoShape 26"/>
          <p:cNvSpPr>
            <a:spLocks noChangeArrowheads="1"/>
          </p:cNvSpPr>
          <p:nvPr/>
        </p:nvSpPr>
        <p:spPr bwMode="auto">
          <a:xfrm>
            <a:off x="2971800" y="30480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0" name="AutoShape 28"/>
          <p:cNvSpPr>
            <a:spLocks noChangeArrowheads="1"/>
          </p:cNvSpPr>
          <p:nvPr/>
        </p:nvSpPr>
        <p:spPr bwMode="auto">
          <a:xfrm>
            <a:off x="5822950" y="2809875"/>
            <a:ext cx="604838" cy="608013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1" name="AutoShape 29"/>
          <p:cNvSpPr>
            <a:spLocks noChangeArrowheads="1"/>
          </p:cNvSpPr>
          <p:nvPr/>
        </p:nvSpPr>
        <p:spPr bwMode="auto">
          <a:xfrm>
            <a:off x="5997575" y="2986088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2" name="AutoShape 30"/>
          <p:cNvSpPr>
            <a:spLocks noChangeArrowheads="1"/>
          </p:cNvSpPr>
          <p:nvPr/>
        </p:nvSpPr>
        <p:spPr bwMode="auto">
          <a:xfrm>
            <a:off x="5295900" y="4829175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3" name="AutoShape 31"/>
          <p:cNvSpPr>
            <a:spLocks noChangeArrowheads="1"/>
          </p:cNvSpPr>
          <p:nvPr/>
        </p:nvSpPr>
        <p:spPr bwMode="auto">
          <a:xfrm>
            <a:off x="5257800" y="3200400"/>
            <a:ext cx="604838" cy="606425"/>
          </a:xfrm>
          <a:prstGeom prst="triangle">
            <a:avLst>
              <a:gd name="adj" fmla="val 50000"/>
            </a:avLst>
          </a:prstGeom>
          <a:solidFill>
            <a:srgbClr val="4040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ko-KR" altLang="ko-KR"/>
          </a:p>
        </p:txBody>
      </p:sp>
      <p:sp>
        <p:nvSpPr>
          <p:cNvPr id="37" name="TextBox 36"/>
          <p:cNvSpPr txBox="1"/>
          <p:nvPr/>
        </p:nvSpPr>
        <p:spPr>
          <a:xfrm>
            <a:off x="820738" y="5595938"/>
            <a:ext cx="2984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ko-KR">
                <a:solidFill>
                  <a:schemeClr val="tx1"/>
                </a:solidFill>
                <a:latin typeface="Verdana" pitchFamily="34" charset="0"/>
                <a:ea typeface="굴림" charset="-127"/>
              </a:rPr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24663" y="5630863"/>
            <a:ext cx="5508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x=1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0863" y="2405063"/>
            <a:ext cx="627062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y=1</a:t>
            </a:r>
          </a:p>
        </p:txBody>
      </p:sp>
      <p:cxnSp>
        <p:nvCxnSpPr>
          <p:cNvPr id="43" name="Straight Connector 54"/>
          <p:cNvCxnSpPr>
            <a:cxnSpLocks noChangeShapeType="1"/>
          </p:cNvCxnSpPr>
          <p:nvPr/>
        </p:nvCxnSpPr>
        <p:spPr bwMode="auto">
          <a:xfrm rot="5400000">
            <a:off x="3367884" y="4061612"/>
            <a:ext cx="3124200" cy="1588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직선 화살표 연결선 40"/>
          <p:cNvCxnSpPr/>
          <p:nvPr/>
        </p:nvCxnSpPr>
        <p:spPr>
          <a:xfrm flipV="1">
            <a:off x="142844" y="4357694"/>
            <a:ext cx="250033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3000364" y="1714488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Compute AABB for triangle t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3000364" y="2928934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Large node stage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3000364" y="4143380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Small node stage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3000364" y="5357826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KD-tree output stage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stCxn id="7" idx="2"/>
            <a:endCxn id="8" idx="0"/>
          </p:cNvCxnSpPr>
          <p:nvPr/>
        </p:nvCxnSpPr>
        <p:spPr>
          <a:xfrm rot="5400000">
            <a:off x="4321967" y="253602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8" idx="2"/>
            <a:endCxn id="9" idx="0"/>
          </p:cNvCxnSpPr>
          <p:nvPr/>
        </p:nvCxnSpPr>
        <p:spPr>
          <a:xfrm rot="5400000">
            <a:off x="4321967" y="375047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endCxn id="10" idx="0"/>
          </p:cNvCxnSpPr>
          <p:nvPr/>
        </p:nvCxnSpPr>
        <p:spPr>
          <a:xfrm rot="5400000">
            <a:off x="4321967" y="496491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14348" y="1714488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Compute AABB for triangle t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714348" y="2928934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Large node stage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714348" y="4143380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Small node stage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714348" y="5357826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KD-tree output stage</a:t>
            </a:r>
            <a:endParaRPr lang="ko-KR" altLang="en-US" dirty="0"/>
          </a:p>
        </p:txBody>
      </p:sp>
      <p:cxnSp>
        <p:nvCxnSpPr>
          <p:cNvPr id="12" name="직선 화살표 연결선 11"/>
          <p:cNvCxnSpPr>
            <a:stCxn id="7" idx="2"/>
            <a:endCxn id="8" idx="0"/>
          </p:cNvCxnSpPr>
          <p:nvPr/>
        </p:nvCxnSpPr>
        <p:spPr>
          <a:xfrm rot="5400000">
            <a:off x="2035951" y="253602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8" idx="2"/>
            <a:endCxn id="9" idx="0"/>
          </p:cNvCxnSpPr>
          <p:nvPr/>
        </p:nvCxnSpPr>
        <p:spPr>
          <a:xfrm rot="5400000">
            <a:off x="2035951" y="375047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endCxn id="10" idx="0"/>
          </p:cNvCxnSpPr>
          <p:nvPr/>
        </p:nvCxnSpPr>
        <p:spPr>
          <a:xfrm rot="5400000">
            <a:off x="2035951" y="496491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>
            <a:off x="4357686" y="192880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00694" y="1714488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Primitive parallel</a:t>
            </a:r>
            <a:endParaRPr lang="ko-KR" altLang="en-US" dirty="0"/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4357686" y="3143248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0694" y="2928934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Primitive parallel</a:t>
            </a:r>
            <a:endParaRPr lang="ko-KR" altLang="en-US" dirty="0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4429124" y="4357694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72132" y="414338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node parallel</a:t>
            </a:r>
            <a:endParaRPr lang="ko-KR" altLang="en-US" dirty="0"/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4429124" y="557214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72132" y="5357826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node parallel</a:t>
            </a:r>
            <a:endParaRPr lang="ko-KR" altLang="en-US" dirty="0"/>
          </a:p>
        </p:txBody>
      </p:sp>
      <p:sp>
        <p:nvSpPr>
          <p:cNvPr id="27" name="오른쪽 중괄호 26"/>
          <p:cNvSpPr/>
          <p:nvPr/>
        </p:nvSpPr>
        <p:spPr>
          <a:xfrm>
            <a:off x="4429124" y="3286124"/>
            <a:ext cx="857256" cy="914400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5500694" y="3571876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User-specified threshold (T = 64)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5" grpId="0"/>
      <p:bldP spid="27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Large Node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14348" y="1714488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Divide triangles into chunks</a:t>
            </a:r>
            <a:endParaRPr lang="ko-KR" altLang="en-US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714348" y="2928934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Compute per-node bounding box</a:t>
            </a:r>
            <a:endParaRPr lang="ko-KR" altLang="en-US" dirty="0"/>
          </a:p>
        </p:txBody>
      </p:sp>
      <p:sp>
        <p:nvSpPr>
          <p:cNvPr id="9" name="모서리가 둥근 직사각형 8"/>
          <p:cNvSpPr/>
          <p:nvPr/>
        </p:nvSpPr>
        <p:spPr>
          <a:xfrm>
            <a:off x="714348" y="4143380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Split large node</a:t>
            </a:r>
            <a:endParaRPr lang="ko-KR" altLang="en-US" dirty="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714348" y="5357826"/>
            <a:ext cx="3429024" cy="4286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Small node filtering</a:t>
            </a:r>
            <a:endParaRPr lang="ko-KR" altLang="en-US" dirty="0"/>
          </a:p>
        </p:txBody>
      </p:sp>
      <p:cxnSp>
        <p:nvCxnSpPr>
          <p:cNvPr id="11" name="직선 화살표 연결선 10"/>
          <p:cNvCxnSpPr>
            <a:stCxn id="7" idx="2"/>
            <a:endCxn id="8" idx="0"/>
          </p:cNvCxnSpPr>
          <p:nvPr/>
        </p:nvCxnSpPr>
        <p:spPr>
          <a:xfrm rot="5400000">
            <a:off x="2035951" y="2536025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>
            <a:stCxn id="8" idx="2"/>
            <a:endCxn id="9" idx="0"/>
          </p:cNvCxnSpPr>
          <p:nvPr/>
        </p:nvCxnSpPr>
        <p:spPr>
          <a:xfrm rot="5400000">
            <a:off x="2035951" y="375047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rot="5400000">
            <a:off x="2036745" y="6178569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 rot="5400000">
            <a:off x="2036745" y="4964123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stCxn id="10" idx="3"/>
            <a:endCxn id="7" idx="3"/>
          </p:cNvCxnSpPr>
          <p:nvPr/>
        </p:nvCxnSpPr>
        <p:spPr>
          <a:xfrm flipV="1">
            <a:off x="4143372" y="1928802"/>
            <a:ext cx="1588" cy="3643338"/>
          </a:xfrm>
          <a:prstGeom prst="bentConnector3">
            <a:avLst>
              <a:gd name="adj1" fmla="val 14395466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2" name="그룹 21"/>
          <p:cNvGrpSpPr/>
          <p:nvPr/>
        </p:nvGrpSpPr>
        <p:grpSpPr>
          <a:xfrm>
            <a:off x="5143504" y="1785926"/>
            <a:ext cx="2428892" cy="4000528"/>
            <a:chOff x="5143504" y="1785926"/>
            <a:chExt cx="2428892" cy="4000528"/>
          </a:xfrm>
        </p:grpSpPr>
        <p:sp>
          <p:nvSpPr>
            <p:cNvPr id="19" name="사각형 설명선 18"/>
            <p:cNvSpPr/>
            <p:nvPr/>
          </p:nvSpPr>
          <p:spPr>
            <a:xfrm>
              <a:off x="5143504" y="1785926"/>
              <a:ext cx="2428892" cy="4000528"/>
            </a:xfrm>
            <a:prstGeom prst="wedgeRectCallout">
              <a:avLst>
                <a:gd name="adj1" fmla="val -92068"/>
                <a:gd name="adj2" fmla="val 14007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4943" y="1857365"/>
              <a:ext cx="2214578" cy="1874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1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14942" y="3857628"/>
              <a:ext cx="2263251" cy="1857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Small Node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6" name="타원 5"/>
          <p:cNvSpPr/>
          <p:nvPr/>
        </p:nvSpPr>
        <p:spPr>
          <a:xfrm>
            <a:off x="1785918" y="1857364"/>
            <a:ext cx="985838" cy="85725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/>
              <a:t>R</a:t>
            </a:r>
            <a:endParaRPr lang="ko-KR" altLang="en-US" dirty="0"/>
          </a:p>
        </p:txBody>
      </p:sp>
      <p:sp>
        <p:nvSpPr>
          <p:cNvPr id="7" name="타원 6"/>
          <p:cNvSpPr/>
          <p:nvPr/>
        </p:nvSpPr>
        <p:spPr>
          <a:xfrm>
            <a:off x="4143372" y="3071810"/>
            <a:ext cx="714380" cy="57150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2214546" y="4714884"/>
            <a:ext cx="714380" cy="57150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9" name="타원 8"/>
          <p:cNvSpPr/>
          <p:nvPr/>
        </p:nvSpPr>
        <p:spPr>
          <a:xfrm>
            <a:off x="6215074" y="4714884"/>
            <a:ext cx="714380" cy="57150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0" name="타원 9"/>
          <p:cNvSpPr/>
          <p:nvPr/>
        </p:nvSpPr>
        <p:spPr>
          <a:xfrm>
            <a:off x="6143636" y="2285992"/>
            <a:ext cx="714380" cy="57150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13" name="타원 12"/>
          <p:cNvSpPr/>
          <p:nvPr/>
        </p:nvSpPr>
        <p:spPr>
          <a:xfrm>
            <a:off x="6000760" y="1285860"/>
            <a:ext cx="985838" cy="85725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000" dirty="0" smtClean="0"/>
              <a:t>R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15206" y="1571612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Large node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15206" y="2357430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Small node</a:t>
            </a:r>
            <a:endParaRPr lang="ko-KR" altLang="en-US" dirty="0"/>
          </a:p>
        </p:txBody>
      </p:sp>
      <p:cxnSp>
        <p:nvCxnSpPr>
          <p:cNvPr id="17" name="직선 연결선 16"/>
          <p:cNvCxnSpPr>
            <a:stCxn id="6" idx="5"/>
            <a:endCxn id="7" idx="2"/>
          </p:cNvCxnSpPr>
          <p:nvPr/>
        </p:nvCxnSpPr>
        <p:spPr>
          <a:xfrm rot="16200000" flipH="1">
            <a:off x="3001135" y="2215325"/>
            <a:ext cx="768484" cy="151598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67" name="그룹 66"/>
          <p:cNvGrpSpPr/>
          <p:nvPr/>
        </p:nvGrpSpPr>
        <p:grpSpPr>
          <a:xfrm>
            <a:off x="3428992" y="3714752"/>
            <a:ext cx="2214578" cy="500066"/>
            <a:chOff x="3428992" y="3714752"/>
            <a:chExt cx="2214578" cy="500066"/>
          </a:xfrm>
        </p:grpSpPr>
        <p:grpSp>
          <p:nvGrpSpPr>
            <p:cNvPr id="28" name="그룹 27"/>
            <p:cNvGrpSpPr/>
            <p:nvPr/>
          </p:nvGrpSpPr>
          <p:grpSpPr>
            <a:xfrm>
              <a:off x="3428992" y="3714752"/>
              <a:ext cx="2214578" cy="500066"/>
              <a:chOff x="3428992" y="3643314"/>
              <a:chExt cx="2571768" cy="500066"/>
            </a:xfrm>
          </p:grpSpPr>
          <p:sp>
            <p:nvSpPr>
              <p:cNvPr id="24" name="직사각형 23"/>
              <p:cNvSpPr/>
              <p:nvPr/>
            </p:nvSpPr>
            <p:spPr>
              <a:xfrm>
                <a:off x="3428992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직사각형 24"/>
              <p:cNvSpPr/>
              <p:nvPr/>
            </p:nvSpPr>
            <p:spPr>
              <a:xfrm>
                <a:off x="4071934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4714876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5357818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" name="이등변 삼각형 28"/>
            <p:cNvSpPr/>
            <p:nvPr/>
          </p:nvSpPr>
          <p:spPr>
            <a:xfrm>
              <a:off x="3571868" y="3786190"/>
              <a:ext cx="357190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이등변 삼각형 29"/>
            <p:cNvSpPr/>
            <p:nvPr/>
          </p:nvSpPr>
          <p:spPr>
            <a:xfrm rot="1963377">
              <a:off x="4192620" y="3737134"/>
              <a:ext cx="208645" cy="42862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이등변 삼각형 30"/>
            <p:cNvSpPr/>
            <p:nvPr/>
          </p:nvSpPr>
          <p:spPr>
            <a:xfrm rot="8496241">
              <a:off x="4755388" y="3825462"/>
              <a:ext cx="200716" cy="21326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이등변 삼각형 31"/>
            <p:cNvSpPr/>
            <p:nvPr/>
          </p:nvSpPr>
          <p:spPr>
            <a:xfrm rot="15525273">
              <a:off x="5189823" y="3866865"/>
              <a:ext cx="269558" cy="30548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51" name="직선 연결선 50"/>
          <p:cNvCxnSpPr/>
          <p:nvPr/>
        </p:nvCxnSpPr>
        <p:spPr>
          <a:xfrm flipV="1">
            <a:off x="2928926" y="4214818"/>
            <a:ext cx="1571638" cy="78581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4500562" y="4214818"/>
            <a:ext cx="1785950" cy="64294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65" name="그룹 64"/>
          <p:cNvGrpSpPr/>
          <p:nvPr/>
        </p:nvGrpSpPr>
        <p:grpSpPr>
          <a:xfrm>
            <a:off x="1428728" y="5357826"/>
            <a:ext cx="2214578" cy="1012274"/>
            <a:chOff x="1428728" y="5357826"/>
            <a:chExt cx="2214578" cy="1012274"/>
          </a:xfrm>
        </p:grpSpPr>
        <p:grpSp>
          <p:nvGrpSpPr>
            <p:cNvPr id="33" name="그룹 32"/>
            <p:cNvGrpSpPr/>
            <p:nvPr/>
          </p:nvGrpSpPr>
          <p:grpSpPr>
            <a:xfrm>
              <a:off x="1428728" y="5357826"/>
              <a:ext cx="2214578" cy="500066"/>
              <a:chOff x="3428992" y="3643314"/>
              <a:chExt cx="2571768" cy="500066"/>
            </a:xfrm>
          </p:grpSpPr>
          <p:sp>
            <p:nvSpPr>
              <p:cNvPr id="34" name="직사각형 33"/>
              <p:cNvSpPr/>
              <p:nvPr/>
            </p:nvSpPr>
            <p:spPr>
              <a:xfrm>
                <a:off x="3428992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직사각형 34"/>
              <p:cNvSpPr/>
              <p:nvPr/>
            </p:nvSpPr>
            <p:spPr>
              <a:xfrm>
                <a:off x="4071934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직사각형 35"/>
              <p:cNvSpPr/>
              <p:nvPr/>
            </p:nvSpPr>
            <p:spPr>
              <a:xfrm>
                <a:off x="4714876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직사각형 36"/>
              <p:cNvSpPr/>
              <p:nvPr/>
            </p:nvSpPr>
            <p:spPr>
              <a:xfrm>
                <a:off x="5357818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8" name="이등변 삼각형 37"/>
            <p:cNvSpPr/>
            <p:nvPr/>
          </p:nvSpPr>
          <p:spPr>
            <a:xfrm>
              <a:off x="1571604" y="5429264"/>
              <a:ext cx="357190" cy="35719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이등변 삼각형 40"/>
            <p:cNvSpPr/>
            <p:nvPr/>
          </p:nvSpPr>
          <p:spPr>
            <a:xfrm rot="15525273">
              <a:off x="3189559" y="5509939"/>
              <a:ext cx="269558" cy="30548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571604" y="600076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071670" y="600076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</a:t>
              </a:r>
              <a:endParaRPr lang="ko-KR" alt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43174" y="600076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</a:t>
              </a:r>
              <a:endParaRPr lang="ko-KR" altLang="en-US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214678" y="600076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5572132" y="5357826"/>
            <a:ext cx="2214578" cy="1012274"/>
            <a:chOff x="5572132" y="5357826"/>
            <a:chExt cx="2214578" cy="1012274"/>
          </a:xfrm>
        </p:grpSpPr>
        <p:grpSp>
          <p:nvGrpSpPr>
            <p:cNvPr id="42" name="그룹 41"/>
            <p:cNvGrpSpPr/>
            <p:nvPr/>
          </p:nvGrpSpPr>
          <p:grpSpPr>
            <a:xfrm>
              <a:off x="5572132" y="5357826"/>
              <a:ext cx="2214578" cy="500066"/>
              <a:chOff x="3428992" y="3643314"/>
              <a:chExt cx="2571768" cy="500066"/>
            </a:xfrm>
          </p:grpSpPr>
          <p:sp>
            <p:nvSpPr>
              <p:cNvPr id="43" name="직사각형 42"/>
              <p:cNvSpPr/>
              <p:nvPr/>
            </p:nvSpPr>
            <p:spPr>
              <a:xfrm>
                <a:off x="3428992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4071934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4714876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5357818" y="3643314"/>
                <a:ext cx="642942" cy="50006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8" name="이등변 삼각형 47"/>
            <p:cNvSpPr/>
            <p:nvPr/>
          </p:nvSpPr>
          <p:spPr>
            <a:xfrm rot="1963377">
              <a:off x="6335760" y="5380208"/>
              <a:ext cx="208645" cy="428628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이등변 삼각형 48"/>
            <p:cNvSpPr/>
            <p:nvPr/>
          </p:nvSpPr>
          <p:spPr>
            <a:xfrm rot="8496241">
              <a:off x="6898528" y="5468536"/>
              <a:ext cx="200716" cy="21326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이등변 삼각형 49"/>
            <p:cNvSpPr/>
            <p:nvPr/>
          </p:nvSpPr>
          <p:spPr>
            <a:xfrm rot="15525273">
              <a:off x="7332963" y="5509939"/>
              <a:ext cx="269558" cy="30548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715008" y="6000768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0</a:t>
              </a:r>
              <a:endParaRPr lang="ko-KR" alt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215074" y="600076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786578" y="600076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58082" y="600076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1</a:t>
              </a:r>
              <a:endParaRPr lang="ko-KR" altLang="en-US" dirty="0"/>
            </a:p>
          </p:txBody>
        </p:sp>
      </p:grpSp>
      <p:cxnSp>
        <p:nvCxnSpPr>
          <p:cNvPr id="68" name="직선 연결선 67"/>
          <p:cNvCxnSpPr>
            <a:stCxn id="6" idx="3"/>
          </p:cNvCxnSpPr>
          <p:nvPr/>
        </p:nvCxnSpPr>
        <p:spPr>
          <a:xfrm rot="5400000">
            <a:off x="616606" y="2186755"/>
            <a:ext cx="911362" cy="171600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graphicFrame>
        <p:nvGraphicFramePr>
          <p:cNvPr id="12" name="내용 개체 틀 11"/>
          <p:cNvGraphicFramePr>
            <a:graphicFrameLocks noGrp="1"/>
          </p:cNvGraphicFramePr>
          <p:nvPr>
            <p:ph idx="1"/>
          </p:nvPr>
        </p:nvGraphicFramePr>
        <p:xfrm>
          <a:off x="1000099" y="3986854"/>
          <a:ext cx="7143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11k, 1 light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27K, 2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111k,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6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178K, 2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17</a:t>
            </a:fld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075" y="1785926"/>
            <a:ext cx="71818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391045"/>
            <a:ext cx="721523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직선 연결선 13"/>
          <p:cNvCxnSpPr/>
          <p:nvPr/>
        </p:nvCxnSpPr>
        <p:spPr>
          <a:xfrm>
            <a:off x="2214546" y="5286388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5214942" y="5286388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2214546" y="5643578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5214942" y="5643578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2214546" y="5929330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5214942" y="5929330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2214546" y="6215082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5214942" y="6215082"/>
            <a:ext cx="1000132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오른쪽 화살표 21"/>
          <p:cNvSpPr/>
          <p:nvPr/>
        </p:nvSpPr>
        <p:spPr>
          <a:xfrm>
            <a:off x="3357554" y="5072074"/>
            <a:ext cx="1714512" cy="107157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6 – 15  times faster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graphicFrame>
        <p:nvGraphicFramePr>
          <p:cNvPr id="12" name="내용 개체 틀 11"/>
          <p:cNvGraphicFramePr>
            <a:graphicFrameLocks noGrp="1"/>
          </p:cNvGraphicFramePr>
          <p:nvPr>
            <p:ph idx="1"/>
          </p:nvPr>
        </p:nvGraphicFramePr>
        <p:xfrm>
          <a:off x="1000099" y="3986854"/>
          <a:ext cx="71438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11k, 1 light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27K, 2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111k,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6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178K, 2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lights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18</a:t>
            </a:fld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075" y="1785926"/>
            <a:ext cx="71818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391045"/>
            <a:ext cx="721523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직선 연결선 13"/>
          <p:cNvCxnSpPr/>
          <p:nvPr/>
        </p:nvCxnSpPr>
        <p:spPr>
          <a:xfrm>
            <a:off x="4357686" y="5286388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7358082" y="5286388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4357686" y="5643578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7358082" y="5643578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4357686" y="5929330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7358082" y="5929330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4357686" y="6215082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7358082" y="6215082"/>
            <a:ext cx="785818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</a:t>
            </a:r>
            <a:r>
              <a:rPr lang="en-US" altLang="ko-KR" dirty="0" smtClean="0"/>
              <a:t>pplications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Ray tracing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Photon mapping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Point Cloud Modeling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357430"/>
            <a:ext cx="64960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429133"/>
            <a:ext cx="650085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직선 연결선 8"/>
          <p:cNvCxnSpPr/>
          <p:nvPr/>
        </p:nvCxnSpPr>
        <p:spPr>
          <a:xfrm>
            <a:off x="6215074" y="2998784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215074" y="3286124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6215074" y="3571876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6215074" y="3857628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2786050" y="5286388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5286380" y="5286388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2786050" y="5572140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5286380" y="5572140"/>
            <a:ext cx="107157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오른쪽 화살표 27"/>
          <p:cNvSpPr/>
          <p:nvPr/>
        </p:nvSpPr>
        <p:spPr>
          <a:xfrm>
            <a:off x="3929058" y="4714884"/>
            <a:ext cx="1357322" cy="107157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10  times faster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Bottleneck of Photon mapping</a:t>
            </a:r>
          </a:p>
          <a:p>
            <a:r>
              <a:rPr lang="en-US" altLang="ko-KR" dirty="0" smtClean="0"/>
              <a:t>KD-tree construction</a:t>
            </a:r>
          </a:p>
          <a:p>
            <a:pPr lvl="1"/>
            <a:r>
              <a:rPr lang="en-US" altLang="ko-KR" dirty="0" smtClean="0"/>
              <a:t>Real-time KD-tree construction on GPU</a:t>
            </a:r>
          </a:p>
          <a:p>
            <a:r>
              <a:rPr lang="en-US" altLang="ko-KR" dirty="0" smtClean="0"/>
              <a:t>Optimization</a:t>
            </a:r>
          </a:p>
          <a:p>
            <a:pPr lvl="1"/>
            <a:r>
              <a:rPr lang="en-US" altLang="ko-KR" dirty="0" smtClean="0"/>
              <a:t>Accelerating the irradiance cache through parallel component-based rendering</a:t>
            </a:r>
          </a:p>
          <a:p>
            <a:r>
              <a:rPr lang="en-US" altLang="ko-KR" dirty="0" smtClean="0"/>
              <a:t>Q </a:t>
            </a:r>
            <a:r>
              <a:rPr lang="en-US" altLang="ko-KR" dirty="0" smtClean="0"/>
              <a:t>&amp; A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0697B-315C-4D12-9373-AFA6C8517C85}" type="datetime1">
              <a:rPr lang="ko-KR" altLang="en-US" smtClean="0"/>
              <a:pPr/>
              <a:t>2008-12-02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Demo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TW" dirty="0" smtClean="0">
              <a:ea typeface="新細明體" pitchFamily="18" charset="-12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endParaRPr lang="en-US" altLang="zh-TW" dirty="0" smtClean="0">
              <a:ea typeface="新細明體" pitchFamily="18" charset="-120"/>
            </a:endParaRPr>
          </a:p>
          <a:p>
            <a:pPr>
              <a:buFont typeface="Arial" charset="0"/>
              <a:buNone/>
            </a:pPr>
            <a:endParaRPr lang="en-US" altLang="zh-TW" sz="1600" dirty="0" smtClean="0">
              <a:ea typeface="新細明體" pitchFamily="18" charset="-120"/>
            </a:endParaRP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714348" y="2780410"/>
            <a:ext cx="77867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200" b="1" dirty="0" smtClean="0">
                <a:ea typeface="굴림" charset="-127"/>
              </a:rPr>
              <a:t>Accelerating the Irradiance Cache through</a:t>
            </a:r>
          </a:p>
          <a:p>
            <a:r>
              <a:rPr lang="en-US" altLang="ko-KR" sz="3200" b="1" dirty="0" smtClean="0">
                <a:ea typeface="굴림" charset="-127"/>
              </a:rPr>
              <a:t> </a:t>
            </a:r>
            <a:r>
              <a:rPr lang="en-US" altLang="ko-KR" sz="3200" b="1" dirty="0" smtClean="0">
                <a:ea typeface="굴림" charset="-127"/>
              </a:rPr>
              <a:t>            Parallel component-based Rendering</a:t>
            </a:r>
            <a:endParaRPr lang="ko-KR" altLang="en-US" sz="3200" b="1" dirty="0">
              <a:ea typeface="굴림" charset="-127"/>
            </a:endParaRPr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3409950" y="4071942"/>
            <a:ext cx="23241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dirty="0" smtClean="0">
                <a:ea typeface="新細明體" pitchFamily="18" charset="-120"/>
              </a:rPr>
              <a:t>Kurt </a:t>
            </a:r>
            <a:r>
              <a:rPr lang="en-US" altLang="zh-TW" dirty="0" err="1" smtClean="0">
                <a:ea typeface="新細明體" pitchFamily="18" charset="-120"/>
              </a:rPr>
              <a:t>Debattista</a:t>
            </a:r>
            <a:r>
              <a:rPr lang="en-US" altLang="zh-TW" dirty="0" smtClean="0">
                <a:ea typeface="新細明體" pitchFamily="18" charset="-120"/>
              </a:rPr>
              <a:t> et al</a:t>
            </a:r>
            <a:endParaRPr lang="en-US" altLang="zh-TW" dirty="0">
              <a:ea typeface="新細明體" pitchFamily="18" charset="-120"/>
            </a:endParaRPr>
          </a:p>
          <a:p>
            <a:r>
              <a:rPr lang="en-US" altLang="zh-TW" dirty="0">
                <a:ea typeface="新細明體" pitchFamily="18" charset="-120"/>
              </a:rPr>
              <a:t> </a:t>
            </a:r>
          </a:p>
          <a:p>
            <a:r>
              <a:rPr lang="en-US" altLang="zh-TW" dirty="0" err="1" smtClean="0">
                <a:ea typeface="新細明體" pitchFamily="18" charset="-120"/>
              </a:rPr>
              <a:t>Eurographics</a:t>
            </a:r>
            <a:r>
              <a:rPr lang="en-US" altLang="zh-TW" dirty="0" smtClean="0">
                <a:ea typeface="新細明體" pitchFamily="18" charset="-120"/>
              </a:rPr>
              <a:t> Sym 06</a:t>
            </a:r>
            <a:endParaRPr lang="en-US" altLang="zh-TW" dirty="0">
              <a:ea typeface="新細明體" pitchFamily="18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Irradiance caching</a:t>
            </a:r>
          </a:p>
          <a:p>
            <a:pPr lvl="1"/>
            <a:r>
              <a:rPr lang="en-US" altLang="ko-KR" dirty="0" smtClean="0">
                <a:solidFill>
                  <a:schemeClr val="accent1"/>
                </a:solidFill>
              </a:rPr>
              <a:t>Algorithm</a:t>
            </a:r>
            <a:r>
              <a:rPr lang="en-US" altLang="ko-KR" dirty="0" smtClean="0"/>
              <a:t> for </a:t>
            </a:r>
            <a:r>
              <a:rPr lang="en-US" altLang="ko-KR" dirty="0" smtClean="0">
                <a:solidFill>
                  <a:schemeClr val="accent1"/>
                </a:solidFill>
              </a:rPr>
              <a:t>fast computation</a:t>
            </a:r>
            <a:r>
              <a:rPr lang="en-US" altLang="ko-KR" dirty="0" smtClean="0"/>
              <a:t> of global illumination on </a:t>
            </a:r>
            <a:r>
              <a:rPr lang="en-US" altLang="ko-KR" dirty="0" smtClean="0">
                <a:solidFill>
                  <a:schemeClr val="accent1"/>
                </a:solidFill>
              </a:rPr>
              <a:t>diffuse surfaces</a:t>
            </a:r>
          </a:p>
          <a:p>
            <a:pPr lvl="1"/>
            <a:r>
              <a:rPr lang="en-US" altLang="ko-KR" dirty="0" smtClean="0"/>
              <a:t>Indirect illumination is </a:t>
            </a:r>
            <a:r>
              <a:rPr lang="en-US" altLang="ko-KR" dirty="0" smtClean="0">
                <a:solidFill>
                  <a:schemeClr val="accent1"/>
                </a:solidFill>
              </a:rPr>
              <a:t>view-independent</a:t>
            </a:r>
            <a:r>
              <a:rPr lang="en-US" altLang="ko-KR" dirty="0" smtClean="0"/>
              <a:t> and </a:t>
            </a:r>
            <a:r>
              <a:rPr lang="en-US" altLang="ko-KR" dirty="0" smtClean="0">
                <a:solidFill>
                  <a:schemeClr val="accent1"/>
                </a:solidFill>
              </a:rPr>
              <a:t>change very slowly</a:t>
            </a:r>
            <a:r>
              <a:rPr lang="en-US" altLang="ko-KR" dirty="0" smtClean="0"/>
              <a:t> over surfaces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Sparse sampling and interpolation</a:t>
            </a:r>
          </a:p>
          <a:p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22</a:t>
            </a:fld>
            <a:endParaRPr lang="ko-KR" altLang="en-US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5873" y="4657743"/>
            <a:ext cx="48863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직사각형 7"/>
          <p:cNvSpPr/>
          <p:nvPr/>
        </p:nvSpPr>
        <p:spPr>
          <a:xfrm>
            <a:off x="3571868" y="5500702"/>
            <a:ext cx="571504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3143240" y="5500702"/>
            <a:ext cx="357190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설명선 1 12"/>
          <p:cNvSpPr/>
          <p:nvPr/>
        </p:nvSpPr>
        <p:spPr>
          <a:xfrm>
            <a:off x="4857752" y="5500702"/>
            <a:ext cx="1357322" cy="428628"/>
          </a:xfrm>
          <a:prstGeom prst="borderCallout1">
            <a:avLst>
              <a:gd name="adj1" fmla="val 18750"/>
              <a:gd name="adj2" fmla="val -8333"/>
              <a:gd name="adj3" fmla="val 31822"/>
              <a:gd name="adj4" fmla="val -5294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irradiance</a:t>
            </a:r>
            <a:endParaRPr lang="ko-KR" altLang="en-US" sz="2000" dirty="0"/>
          </a:p>
        </p:txBody>
      </p:sp>
      <p:sp>
        <p:nvSpPr>
          <p:cNvPr id="14" name="설명선 1 13"/>
          <p:cNvSpPr/>
          <p:nvPr/>
        </p:nvSpPr>
        <p:spPr>
          <a:xfrm>
            <a:off x="4143372" y="6215082"/>
            <a:ext cx="1714512" cy="428628"/>
          </a:xfrm>
          <a:prstGeom prst="borderCallout1">
            <a:avLst>
              <a:gd name="adj1" fmla="val 18750"/>
              <a:gd name="adj2" fmla="val -8333"/>
              <a:gd name="adj3" fmla="val -45413"/>
              <a:gd name="adj4" fmla="val -3981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2000" dirty="0" smtClean="0"/>
              <a:t>Diffuse BRDF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23</a:t>
            </a:fld>
            <a:endParaRPr lang="ko-KR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388" y="876300"/>
            <a:ext cx="75152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62510" y="6000768"/>
            <a:ext cx="1267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From Wald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" y="871538"/>
            <a:ext cx="75057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62510" y="6000768"/>
            <a:ext cx="1267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From Wald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Challenges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Shared data structure</a:t>
            </a:r>
          </a:p>
          <a:p>
            <a:pPr lvl="1"/>
            <a:r>
              <a:rPr lang="en-US" altLang="ko-KR" dirty="0" smtClean="0"/>
              <a:t>Avoid replicated computations</a:t>
            </a:r>
          </a:p>
          <a:p>
            <a:r>
              <a:rPr lang="en-US" altLang="ko-KR" dirty="0" smtClean="0"/>
              <a:t>Communication overheads</a:t>
            </a:r>
          </a:p>
          <a:p>
            <a:pPr lvl="1"/>
            <a:r>
              <a:rPr lang="en-US" altLang="ko-KR" dirty="0" smtClean="0"/>
              <a:t>Transmit values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41108" y="4429132"/>
            <a:ext cx="238398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ko-K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Cache miss</a:t>
            </a:r>
            <a:endParaRPr lang="ko-KR" alt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0978" y="4429132"/>
            <a:ext cx="381867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ko-KR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Sharing frequency</a:t>
            </a:r>
            <a:endParaRPr lang="ko-KR" altLang="en-US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9509" y="4429132"/>
            <a:ext cx="758541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VS</a:t>
            </a:r>
            <a:endParaRPr lang="ko-KR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Traditional approach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Image plane decomposition</a:t>
            </a:r>
          </a:p>
          <a:p>
            <a:pPr lvl="1"/>
            <a:r>
              <a:rPr lang="en-US" altLang="ko-KR" dirty="0" smtClean="0"/>
              <a:t>MC divide image into tiles</a:t>
            </a:r>
          </a:p>
          <a:p>
            <a:pPr lvl="1"/>
            <a:r>
              <a:rPr lang="en-US" altLang="ko-KR" dirty="0" smtClean="0"/>
              <a:t>PE compute , send back and request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26</a:t>
            </a:fld>
            <a:endParaRPr lang="ko-KR" alt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35433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785926"/>
            <a:ext cx="383857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직사각형 8"/>
          <p:cNvSpPr/>
          <p:nvPr/>
        </p:nvSpPr>
        <p:spPr>
          <a:xfrm>
            <a:off x="2143108" y="2571744"/>
            <a:ext cx="785818" cy="642942"/>
          </a:xfrm>
          <a:prstGeom prst="rect">
            <a:avLst/>
          </a:prstGeom>
          <a:solidFill>
            <a:schemeClr val="lt1">
              <a:alpha val="0"/>
            </a:schemeClr>
          </a:solidFill>
          <a:ln w="603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포인트가 6개인 별 9"/>
          <p:cNvSpPr/>
          <p:nvPr/>
        </p:nvSpPr>
        <p:spPr>
          <a:xfrm>
            <a:off x="2428860" y="1714488"/>
            <a:ext cx="1200152" cy="12715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bottleneck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6786578" y="2928934"/>
            <a:ext cx="1000132" cy="357190"/>
          </a:xfrm>
          <a:prstGeom prst="rect">
            <a:avLst/>
          </a:prstGeom>
          <a:solidFill>
            <a:schemeClr val="lt1">
              <a:alpha val="0"/>
            </a:schemeClr>
          </a:solidFill>
          <a:ln w="6032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포인트가 6개인 별 11"/>
          <p:cNvSpPr/>
          <p:nvPr/>
        </p:nvSpPr>
        <p:spPr>
          <a:xfrm>
            <a:off x="7286644" y="2928934"/>
            <a:ext cx="1200152" cy="127159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bottleneck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Rendering by components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27</a:t>
            </a:fld>
            <a:endParaRPr lang="ko-KR" alt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7" y="1857364"/>
            <a:ext cx="582031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000372"/>
            <a:ext cx="5829341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214818"/>
            <a:ext cx="467274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90624" y="5429264"/>
            <a:ext cx="555307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직선 화살표 연결선 10"/>
          <p:cNvCxnSpPr>
            <a:stCxn id="41986" idx="2"/>
            <a:endCxn id="41987" idx="0"/>
          </p:cNvCxnSpPr>
          <p:nvPr/>
        </p:nvCxnSpPr>
        <p:spPr>
          <a:xfrm rot="16200000" flipH="1">
            <a:off x="3733919" y="2748082"/>
            <a:ext cx="500066" cy="4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71934" y="2571744"/>
            <a:ext cx="4158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Subdivide into direct, </a:t>
            </a:r>
            <a:r>
              <a:rPr lang="en-US" altLang="ko-KR" dirty="0" err="1" smtClean="0"/>
              <a:t>specular</a:t>
            </a:r>
            <a:r>
              <a:rPr lang="en-US" altLang="ko-KR" dirty="0" smtClean="0"/>
              <a:t> and diffuse</a:t>
            </a:r>
            <a:endParaRPr lang="ko-KR" altLang="en-US" dirty="0"/>
          </a:p>
        </p:txBody>
      </p:sp>
      <p:cxnSp>
        <p:nvCxnSpPr>
          <p:cNvPr id="13" name="직선 화살표 연결선 12"/>
          <p:cNvCxnSpPr>
            <a:stCxn id="15" idx="3"/>
          </p:cNvCxnSpPr>
          <p:nvPr/>
        </p:nvCxnSpPr>
        <p:spPr>
          <a:xfrm rot="5400000">
            <a:off x="4617166" y="2989638"/>
            <a:ext cx="665661" cy="17846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42607" y="3786190"/>
            <a:ext cx="202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 diffuse component</a:t>
            </a:r>
            <a:endParaRPr lang="ko-KR" altLang="en-US" dirty="0"/>
          </a:p>
        </p:txBody>
      </p:sp>
      <p:sp>
        <p:nvSpPr>
          <p:cNvPr id="15" name="타원 14"/>
          <p:cNvSpPr/>
          <p:nvPr/>
        </p:nvSpPr>
        <p:spPr>
          <a:xfrm>
            <a:off x="5643570" y="3000372"/>
            <a:ext cx="1357322" cy="642942"/>
          </a:xfrm>
          <a:prstGeom prst="ellipse">
            <a:avLst/>
          </a:prstGeom>
          <a:solidFill>
            <a:schemeClr val="accent1">
              <a:alpha val="0"/>
            </a:schemeClr>
          </a:solidFill>
          <a:ln w="539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/>
          <p:cNvCxnSpPr/>
          <p:nvPr/>
        </p:nvCxnSpPr>
        <p:spPr>
          <a:xfrm rot="16200000" flipH="1">
            <a:off x="3681281" y="5176975"/>
            <a:ext cx="500066" cy="4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19296" y="5000637"/>
            <a:ext cx="431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Monte </a:t>
            </a:r>
            <a:r>
              <a:rPr lang="en-US" altLang="ko-KR" dirty="0" err="1" smtClean="0"/>
              <a:t>calro</a:t>
            </a:r>
            <a:r>
              <a:rPr lang="en-US" altLang="ko-KR" dirty="0" smtClean="0"/>
              <a:t> integration( b : recursion level 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Component-based approach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28</a:t>
            </a:fld>
            <a:endParaRPr lang="ko-KR" altLang="en-US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64161"/>
            <a:ext cx="6786610" cy="487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57818" y="1643050"/>
            <a:ext cx="206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/>
                </a:solidFill>
              </a:rPr>
              <a:t>PA :  indirect diffuse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1928802"/>
            <a:ext cx="3528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2"/>
                </a:solidFill>
              </a:rPr>
              <a:t>PR :  traditional rendering</a:t>
            </a:r>
          </a:p>
          <a:p>
            <a:r>
              <a:rPr lang="en-US" altLang="ko-KR" dirty="0" smtClean="0">
                <a:solidFill>
                  <a:schemeClr val="accent2"/>
                </a:solidFill>
              </a:rPr>
              <a:t> </a:t>
            </a:r>
            <a:r>
              <a:rPr lang="en-US" altLang="ko-KR" dirty="0" smtClean="0">
                <a:solidFill>
                  <a:schemeClr val="accent2"/>
                </a:solidFill>
              </a:rPr>
              <a:t>          except for diffuse calculations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rot="10800000">
            <a:off x="1857356" y="3429000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포인트가 6개인 별 10"/>
          <p:cNvSpPr/>
          <p:nvPr/>
        </p:nvSpPr>
        <p:spPr>
          <a:xfrm>
            <a:off x="500034" y="2571744"/>
            <a:ext cx="914400" cy="9144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Miss</a:t>
            </a:r>
            <a:endParaRPr lang="ko-KR" altLang="en-US" dirty="0"/>
          </a:p>
        </p:txBody>
      </p:sp>
      <p:grpSp>
        <p:nvGrpSpPr>
          <p:cNvPr id="25" name="그룹 24"/>
          <p:cNvGrpSpPr/>
          <p:nvPr/>
        </p:nvGrpSpPr>
        <p:grpSpPr>
          <a:xfrm>
            <a:off x="1499372" y="3929860"/>
            <a:ext cx="1572430" cy="714380"/>
            <a:chOff x="1499372" y="3929860"/>
            <a:chExt cx="1572430" cy="714380"/>
          </a:xfrm>
        </p:grpSpPr>
        <p:cxnSp>
          <p:nvCxnSpPr>
            <p:cNvPr id="13" name="직선 연결선 12"/>
            <p:cNvCxnSpPr/>
            <p:nvPr/>
          </p:nvCxnSpPr>
          <p:spPr>
            <a:xfrm rot="5400000">
              <a:off x="1321571" y="4107661"/>
              <a:ext cx="35719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1500166" y="4286256"/>
              <a:ext cx="1571636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직선 화살표 연결선 18"/>
            <p:cNvCxnSpPr/>
            <p:nvPr/>
          </p:nvCxnSpPr>
          <p:spPr>
            <a:xfrm rot="5400000">
              <a:off x="2892413" y="4464851"/>
              <a:ext cx="35798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8" name="사각형 설명선 27"/>
          <p:cNvSpPr/>
          <p:nvPr/>
        </p:nvSpPr>
        <p:spPr>
          <a:xfrm>
            <a:off x="785786" y="4714884"/>
            <a:ext cx="2143140" cy="1041276"/>
          </a:xfrm>
          <a:prstGeom prst="wedgeRectCallout">
            <a:avLst>
              <a:gd name="adj1" fmla="val 22122"/>
              <a:gd name="adj2" fmla="val -937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Pix coordinate</a:t>
            </a:r>
          </a:p>
          <a:p>
            <a:pPr algn="ctr"/>
            <a:r>
              <a:rPr lang="en-US" altLang="ko-KR" dirty="0" smtClean="0"/>
              <a:t>Intersection point</a:t>
            </a:r>
          </a:p>
          <a:p>
            <a:pPr algn="ctr"/>
            <a:r>
              <a:rPr lang="en-US" altLang="ko-KR" dirty="0" smtClean="0"/>
              <a:t>Rippled coefficient</a:t>
            </a:r>
          </a:p>
          <a:p>
            <a:pPr algn="ctr"/>
            <a:r>
              <a:rPr lang="en-US" altLang="ko-KR" dirty="0" smtClean="0"/>
              <a:t>etc</a:t>
            </a:r>
            <a:endParaRPr lang="ko-KR" altLang="en-US" dirty="0"/>
          </a:p>
        </p:txBody>
      </p:sp>
      <p:grpSp>
        <p:nvGrpSpPr>
          <p:cNvPr id="43" name="그룹 42"/>
          <p:cNvGrpSpPr/>
          <p:nvPr/>
        </p:nvGrpSpPr>
        <p:grpSpPr>
          <a:xfrm>
            <a:off x="3428198" y="3929860"/>
            <a:ext cx="573092" cy="714380"/>
            <a:chOff x="3428198" y="3929860"/>
            <a:chExt cx="573092" cy="714380"/>
          </a:xfrm>
        </p:grpSpPr>
        <p:cxnSp>
          <p:nvCxnSpPr>
            <p:cNvPr id="32" name="직선 연결선 31"/>
            <p:cNvCxnSpPr/>
            <p:nvPr/>
          </p:nvCxnSpPr>
          <p:spPr>
            <a:xfrm rot="5400000" flipH="1" flipV="1">
              <a:off x="3821901" y="4464851"/>
              <a:ext cx="35719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>
              <a:off x="3428992" y="4286256"/>
              <a:ext cx="571504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9" name="직선 화살표 연결선 38"/>
            <p:cNvCxnSpPr/>
            <p:nvPr/>
          </p:nvCxnSpPr>
          <p:spPr>
            <a:xfrm rot="5400000" flipH="1" flipV="1">
              <a:off x="3250397" y="4107661"/>
              <a:ext cx="35719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2" name="그룹 41"/>
          <p:cNvGrpSpPr/>
          <p:nvPr/>
        </p:nvGrpSpPr>
        <p:grpSpPr>
          <a:xfrm>
            <a:off x="3786182" y="3429000"/>
            <a:ext cx="1143008" cy="358778"/>
            <a:chOff x="3786182" y="3429000"/>
            <a:chExt cx="1143008" cy="358778"/>
          </a:xfrm>
        </p:grpSpPr>
        <p:cxnSp>
          <p:nvCxnSpPr>
            <p:cNvPr id="36" name="직선 연결선 35"/>
            <p:cNvCxnSpPr/>
            <p:nvPr/>
          </p:nvCxnSpPr>
          <p:spPr>
            <a:xfrm>
              <a:off x="3786182" y="3429000"/>
              <a:ext cx="571504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 rot="5400000" flipH="1" flipV="1">
              <a:off x="4179885" y="3606801"/>
              <a:ext cx="357190" cy="1588"/>
            </a:xfrm>
            <a:prstGeom prst="lin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/>
            <p:nvPr/>
          </p:nvCxnSpPr>
          <p:spPr>
            <a:xfrm>
              <a:off x="4357686" y="3786190"/>
              <a:ext cx="57150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44" name="사각형 설명선 43"/>
          <p:cNvSpPr/>
          <p:nvPr/>
        </p:nvSpPr>
        <p:spPr>
          <a:xfrm>
            <a:off x="4429124" y="4714884"/>
            <a:ext cx="2143140" cy="642942"/>
          </a:xfrm>
          <a:prstGeom prst="wedgeRectCallout">
            <a:avLst>
              <a:gd name="adj1" fmla="val -69553"/>
              <a:gd name="adj2" fmla="val -1017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Pix radiance</a:t>
            </a:r>
          </a:p>
          <a:p>
            <a:pPr algn="ctr"/>
            <a:r>
              <a:rPr lang="en-US" altLang="ko-KR" dirty="0" smtClean="0"/>
              <a:t>Irradiance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4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Load balancing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Static balancing is impossible</a:t>
            </a:r>
          </a:p>
          <a:p>
            <a:r>
              <a:rPr lang="en-US" altLang="ko-KR" dirty="0" smtClean="0"/>
              <a:t>Requested task longer </a:t>
            </a:r>
          </a:p>
          <a:p>
            <a:r>
              <a:rPr lang="en-US" altLang="ko-KR" dirty="0" smtClean="0"/>
              <a:t>MC manage load</a:t>
            </a:r>
          </a:p>
          <a:p>
            <a:r>
              <a:rPr lang="en-US" altLang="ko-KR" dirty="0" smtClean="0"/>
              <a:t>PR change state to PA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29</a:t>
            </a:fld>
            <a:endParaRPr lang="ko-KR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500306"/>
            <a:ext cx="3714776" cy="266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Bottleneck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9779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Scalability: roughly linear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Upper limit: about 22 fps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(network bounded)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굴림" pitchFamily="50" charset="-127"/>
              <a:cs typeface="+mn-cs"/>
            </a:endParaRPr>
          </a:p>
        </p:txBody>
      </p:sp>
      <p:pic>
        <p:nvPicPr>
          <p:cNvPr id="7" name="Picture 19" descr="s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8138" y="2338409"/>
            <a:ext cx="5927725" cy="4162425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Cluster of 12 machines</a:t>
            </a:r>
          </a:p>
          <a:p>
            <a:r>
              <a:rPr lang="en-US" altLang="ko-KR" dirty="0" smtClean="0"/>
              <a:t>Intel Xeon 3.2G with 2G of memory</a:t>
            </a:r>
          </a:p>
          <a:p>
            <a:r>
              <a:rPr lang="en-US" altLang="ko-KR" dirty="0" smtClean="0"/>
              <a:t>1 </a:t>
            </a:r>
            <a:r>
              <a:rPr lang="en-US" altLang="ko-KR" dirty="0" err="1" smtClean="0"/>
              <a:t>Gbit</a:t>
            </a:r>
            <a:r>
              <a:rPr lang="en-US" altLang="ko-KR" dirty="0" smtClean="0"/>
              <a:t> switch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31</a:t>
            </a:fld>
            <a:endParaRPr lang="ko-KR" alt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857364"/>
            <a:ext cx="400052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5"/>
            <a:ext cx="3714776" cy="4500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32</a:t>
            </a:fld>
            <a:endParaRPr lang="ko-KR" alt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544" y="1857364"/>
            <a:ext cx="389767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371477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33</a:t>
            </a:fld>
            <a:endParaRPr lang="ko-KR" alt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378621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857364"/>
            <a:ext cx="398484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P.M with irradiance caching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2 pass – rendering pass</a:t>
            </a:r>
          </a:p>
          <a:p>
            <a:pPr lvl="1"/>
            <a:r>
              <a:rPr lang="en-US" altLang="ko-KR" dirty="0" smtClean="0"/>
              <a:t>Direct + caustic + </a:t>
            </a:r>
            <a:r>
              <a:rPr lang="en-US" altLang="ko-KR" dirty="0" err="1" smtClean="0"/>
              <a:t>specular</a:t>
            </a:r>
            <a:r>
              <a:rPr lang="en-US" altLang="ko-KR" dirty="0" smtClean="0"/>
              <a:t> + indirect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34</a:t>
            </a:fld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1309694" y="3429000"/>
            <a:ext cx="4191000" cy="2259013"/>
            <a:chOff x="1309694" y="3143248"/>
            <a:chExt cx="4191000" cy="2259013"/>
          </a:xfrm>
        </p:grpSpPr>
        <p:pic>
          <p:nvPicPr>
            <p:cNvPr id="6" name="Picture 5" descr="4"/>
            <p:cNvPicPr preferRelativeResize="0"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09694" y="3143248"/>
              <a:ext cx="4191000" cy="2259013"/>
            </a:xfrm>
            <a:prstGeom prst="rect">
              <a:avLst/>
            </a:prstGeom>
            <a:noFill/>
          </p:spPr>
        </p:pic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834732" y="3571876"/>
              <a:ext cx="24753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TW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Distributed ray tracing </a:t>
              </a:r>
              <a:endParaRPr lang="en-US" altLang="zh-TW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4929190" y="2214554"/>
            <a:ext cx="1500198" cy="1214446"/>
            <a:chOff x="4929190" y="2214554"/>
            <a:chExt cx="1500198" cy="1214446"/>
          </a:xfrm>
        </p:grpSpPr>
        <p:sp>
          <p:nvSpPr>
            <p:cNvPr id="9" name="타원 8"/>
            <p:cNvSpPr/>
            <p:nvPr/>
          </p:nvSpPr>
          <p:spPr>
            <a:xfrm>
              <a:off x="5214942" y="2214554"/>
              <a:ext cx="1214446" cy="71438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5397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" name="직선 화살표 연결선 10"/>
            <p:cNvCxnSpPr>
              <a:stCxn id="9" idx="3"/>
            </p:cNvCxnSpPr>
            <p:nvPr/>
          </p:nvCxnSpPr>
          <p:spPr>
            <a:xfrm rot="5400000">
              <a:off x="4858650" y="2894856"/>
              <a:ext cx="604684" cy="4636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286248" y="3857628"/>
            <a:ext cx="2289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rgbClr val="FF0000"/>
                </a:solidFill>
              </a:rPr>
              <a:t>+ irradiance caching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 &amp; 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35</a:t>
            </a:fld>
            <a:endParaRPr lang="ko-KR" altLang="en-US"/>
          </a:p>
        </p:txBody>
      </p:sp>
      <p:sp>
        <p:nvSpPr>
          <p:cNvPr id="7" name="제목 5"/>
          <p:cNvSpPr txBox="1">
            <a:spLocks/>
          </p:cNvSpPr>
          <p:nvPr/>
        </p:nvSpPr>
        <p:spPr>
          <a:xfrm>
            <a:off x="514376" y="3387735"/>
            <a:ext cx="7772400" cy="1470025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+mj-lt"/>
                <a:ea typeface="굴림" charset="-127"/>
                <a:cs typeface="+mj-cs"/>
              </a:rPr>
              <a:t>Thank you</a:t>
            </a:r>
            <a:endParaRPr kumimoji="0" lang="ko-KR" altLang="en-US" sz="4000" b="1" i="0" u="none" strike="noStrike" kern="120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uLnTx/>
              <a:uFillTx/>
              <a:latin typeface="+mj-lt"/>
              <a:ea typeface="굴림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Bottleneck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9779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Scalability: roughly linear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Upper limit: about 22 fps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(network bounded)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굴림" pitchFamily="50" charset="-127"/>
              <a:cs typeface="+mn-cs"/>
            </a:endParaRPr>
          </a:p>
        </p:txBody>
      </p:sp>
      <p:pic>
        <p:nvPicPr>
          <p:cNvPr id="7" name="Picture 19" descr="s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8138" y="2338409"/>
            <a:ext cx="5927725" cy="4162425"/>
          </a:xfrm>
          <a:prstGeom prst="rect">
            <a:avLst/>
          </a:prstGeom>
          <a:noFill/>
          <a:ln/>
        </p:spPr>
      </p:pic>
      <p:sp>
        <p:nvSpPr>
          <p:cNvPr id="8" name="모서리가 둥근 직사각형 7"/>
          <p:cNvSpPr/>
          <p:nvPr/>
        </p:nvSpPr>
        <p:spPr>
          <a:xfrm>
            <a:off x="2357422" y="2500306"/>
            <a:ext cx="2143140" cy="428628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13"/>
          <p:cNvGrpSpPr/>
          <p:nvPr/>
        </p:nvGrpSpPr>
        <p:grpSpPr>
          <a:xfrm>
            <a:off x="2428860" y="2928934"/>
            <a:ext cx="4857784" cy="3000396"/>
            <a:chOff x="2428860" y="2928934"/>
            <a:chExt cx="4857784" cy="3000396"/>
          </a:xfrm>
        </p:grpSpPr>
        <p:cxnSp>
          <p:nvCxnSpPr>
            <p:cNvPr id="10" name="직선 연결선 9"/>
            <p:cNvCxnSpPr/>
            <p:nvPr/>
          </p:nvCxnSpPr>
          <p:spPr>
            <a:xfrm flipV="1">
              <a:off x="2428860" y="3071810"/>
              <a:ext cx="3071834" cy="28575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V="1">
              <a:off x="5500694" y="2928934"/>
              <a:ext cx="1785950" cy="14287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6" name="직선 연결선 15"/>
          <p:cNvCxnSpPr/>
          <p:nvPr/>
        </p:nvCxnSpPr>
        <p:spPr>
          <a:xfrm flipV="1">
            <a:off x="2500298" y="4071942"/>
            <a:ext cx="4786346" cy="18573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rot="5400000">
            <a:off x="4179091" y="4321975"/>
            <a:ext cx="135732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모서리가 둥근 사각형 설명선 12"/>
          <p:cNvSpPr/>
          <p:nvPr/>
        </p:nvSpPr>
        <p:spPr>
          <a:xfrm>
            <a:off x="5715008" y="3071810"/>
            <a:ext cx="2786082" cy="785818"/>
          </a:xfrm>
          <a:prstGeom prst="wedgeRoundRectCallout">
            <a:avLst>
              <a:gd name="adj1" fmla="val -79926"/>
              <a:gd name="adj2" fmla="val 14922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Geometry + Photon </a:t>
            </a:r>
          </a:p>
          <a:p>
            <a:pPr algn="ctr"/>
            <a:r>
              <a:rPr lang="en-US" altLang="ko-KR" dirty="0" smtClean="0"/>
              <a:t>KD-</a:t>
            </a:r>
            <a:r>
              <a:rPr lang="en-US" altLang="ko-KR" dirty="0" err="1" smtClean="0"/>
              <a:t>tre</a:t>
            </a:r>
            <a:r>
              <a:rPr lang="en-US" altLang="ko-KR" dirty="0" smtClean="0"/>
              <a:t> construction Time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Bottleneck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9779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Scalability: roughly linear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Upper limit: about 22 fps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(network bounded)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굴림" pitchFamily="50" charset="-127"/>
              <a:cs typeface="+mn-cs"/>
            </a:endParaRPr>
          </a:p>
        </p:txBody>
      </p:sp>
      <p:pic>
        <p:nvPicPr>
          <p:cNvPr id="7" name="Picture 19" descr="s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8138" y="2338409"/>
            <a:ext cx="5927725" cy="4162425"/>
          </a:xfrm>
          <a:prstGeom prst="rect">
            <a:avLst/>
          </a:prstGeom>
          <a:noFill/>
          <a:ln/>
        </p:spPr>
      </p:pic>
      <p:sp>
        <p:nvSpPr>
          <p:cNvPr id="8" name="모서리가 둥근 직사각형 7"/>
          <p:cNvSpPr/>
          <p:nvPr/>
        </p:nvSpPr>
        <p:spPr>
          <a:xfrm>
            <a:off x="2357422" y="2786058"/>
            <a:ext cx="2143140" cy="500066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/>
        </p:nvCxnSpPr>
        <p:spPr>
          <a:xfrm flipV="1">
            <a:off x="2428860" y="5429264"/>
            <a:ext cx="4857784" cy="5715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2500298" y="4286256"/>
            <a:ext cx="4786346" cy="17145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 rot="5400000">
            <a:off x="4749801" y="5392751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모서리가 둥근 사각형 설명선 22"/>
          <p:cNvSpPr/>
          <p:nvPr/>
        </p:nvSpPr>
        <p:spPr>
          <a:xfrm>
            <a:off x="5857884" y="3857628"/>
            <a:ext cx="2786082" cy="785818"/>
          </a:xfrm>
          <a:prstGeom prst="wedgeRoundRectCallout">
            <a:avLst>
              <a:gd name="adj1" fmla="val -79926"/>
              <a:gd name="adj2" fmla="val 14922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Geometry + Photon </a:t>
            </a:r>
          </a:p>
          <a:p>
            <a:pPr algn="ctr"/>
            <a:r>
              <a:rPr lang="en-US" altLang="ko-KR" dirty="0" smtClean="0"/>
              <a:t>KD-</a:t>
            </a:r>
            <a:r>
              <a:rPr lang="en-US" altLang="ko-KR" dirty="0" err="1" smtClean="0"/>
              <a:t>tre</a:t>
            </a:r>
            <a:r>
              <a:rPr lang="en-US" altLang="ko-KR" dirty="0" smtClean="0"/>
              <a:t> construction Time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Bottleneck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371600"/>
            <a:ext cx="7772400" cy="9779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Scalability: roughly linear</a:t>
            </a:r>
          </a:p>
          <a:p>
            <a:pPr marL="411480" marR="0" lvl="0" indent="-3429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en-US" altLang="ko-KR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Upper limit: about 22 fps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굴림" pitchFamily="50" charset="-127"/>
                <a:cs typeface="+mn-cs"/>
              </a:rPr>
              <a:t>(network bounded)</a:t>
            </a:r>
            <a:endParaRPr kumimoji="0" lang="en-US" altLang="ko-KR" sz="2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굴림" pitchFamily="50" charset="-127"/>
              <a:cs typeface="+mn-cs"/>
            </a:endParaRPr>
          </a:p>
        </p:txBody>
      </p:sp>
      <p:pic>
        <p:nvPicPr>
          <p:cNvPr id="7" name="Picture 19" descr="s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8138" y="2338409"/>
            <a:ext cx="5927725" cy="4162425"/>
          </a:xfrm>
          <a:prstGeom prst="rect">
            <a:avLst/>
          </a:prstGeom>
          <a:noFill/>
          <a:ln/>
        </p:spPr>
      </p:pic>
      <p:cxnSp>
        <p:nvCxnSpPr>
          <p:cNvPr id="8" name="직선 연결선 7"/>
          <p:cNvCxnSpPr/>
          <p:nvPr/>
        </p:nvCxnSpPr>
        <p:spPr>
          <a:xfrm flipV="1">
            <a:off x="2500298" y="4286256"/>
            <a:ext cx="4786346" cy="17145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V="1">
            <a:off x="2428860" y="3071810"/>
            <a:ext cx="3071834" cy="28575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19" descr="sc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8138" y="2338409"/>
            <a:ext cx="5927725" cy="4162425"/>
          </a:xfrm>
          <a:prstGeom prst="rect">
            <a:avLst/>
          </a:prstGeom>
          <a:noFill/>
          <a:ln/>
        </p:spPr>
      </p:pic>
      <p:grpSp>
        <p:nvGrpSpPr>
          <p:cNvPr id="11" name="그룹 13"/>
          <p:cNvGrpSpPr/>
          <p:nvPr/>
        </p:nvGrpSpPr>
        <p:grpSpPr>
          <a:xfrm>
            <a:off x="2428860" y="2928934"/>
            <a:ext cx="4857784" cy="3000396"/>
            <a:chOff x="2428860" y="2928934"/>
            <a:chExt cx="4857784" cy="3000396"/>
          </a:xfrm>
        </p:grpSpPr>
        <p:cxnSp>
          <p:nvCxnSpPr>
            <p:cNvPr id="12" name="직선 연결선 11"/>
            <p:cNvCxnSpPr/>
            <p:nvPr/>
          </p:nvCxnSpPr>
          <p:spPr>
            <a:xfrm flipV="1">
              <a:off x="2428860" y="3071810"/>
              <a:ext cx="3071834" cy="285752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V="1">
              <a:off x="5500694" y="2928934"/>
              <a:ext cx="1785950" cy="14287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4" name="직선 연결선 13"/>
          <p:cNvCxnSpPr/>
          <p:nvPr/>
        </p:nvCxnSpPr>
        <p:spPr>
          <a:xfrm flipV="1">
            <a:off x="2500298" y="4286256"/>
            <a:ext cx="4786346" cy="171451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모서리가 둥근 직사각형 14"/>
          <p:cNvSpPr/>
          <p:nvPr/>
        </p:nvSpPr>
        <p:spPr>
          <a:xfrm>
            <a:off x="2357422" y="2857496"/>
            <a:ext cx="2143140" cy="21431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2357422" y="2571744"/>
            <a:ext cx="2143140" cy="214314"/>
          </a:xfrm>
          <a:prstGeom prst="round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7" name="직선 화살표 연결선 16"/>
          <p:cNvCxnSpPr/>
          <p:nvPr/>
        </p:nvCxnSpPr>
        <p:spPr>
          <a:xfrm rot="5400000">
            <a:off x="4108447" y="4393413"/>
            <a:ext cx="149940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모서리가 둥근 사각형 설명선 18"/>
          <p:cNvSpPr/>
          <p:nvPr/>
        </p:nvSpPr>
        <p:spPr>
          <a:xfrm>
            <a:off x="5715008" y="2928934"/>
            <a:ext cx="2786082" cy="785818"/>
          </a:xfrm>
          <a:prstGeom prst="wedgeRoundRectCallout">
            <a:avLst>
              <a:gd name="adj1" fmla="val -79926"/>
              <a:gd name="adj2" fmla="val 14922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20 times  of # </a:t>
            </a:r>
            <a:r>
              <a:rPr lang="en-US" altLang="ko-KR" dirty="0" err="1" smtClean="0"/>
              <a:t>tris</a:t>
            </a:r>
            <a:r>
              <a:rPr lang="en-US" altLang="ko-KR" dirty="0" smtClean="0"/>
              <a:t>   </a:t>
            </a:r>
          </a:p>
          <a:p>
            <a:pPr algn="ctr"/>
            <a:r>
              <a:rPr lang="en-US" altLang="ko-KR" dirty="0" smtClean="0"/>
              <a:t>Or</a:t>
            </a:r>
          </a:p>
          <a:p>
            <a:pPr algn="ctr"/>
            <a:r>
              <a:rPr lang="en-US" altLang="ko-KR" dirty="0" smtClean="0"/>
              <a:t>???????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zh-TW" dirty="0" smtClean="0">
              <a:ea typeface="新細明體" pitchFamily="18" charset="-12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endParaRPr lang="en-US" altLang="zh-TW" smtClean="0">
              <a:ea typeface="新細明體" pitchFamily="18" charset="-120"/>
            </a:endParaRPr>
          </a:p>
          <a:p>
            <a:pPr>
              <a:buFont typeface="Arial" charset="0"/>
              <a:buNone/>
            </a:pPr>
            <a:endParaRPr lang="en-US" altLang="zh-TW" sz="1600" smtClean="0">
              <a:ea typeface="新細明體" pitchFamily="18" charset="-120"/>
            </a:endParaRP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974725" y="2459038"/>
            <a:ext cx="71945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4400" b="1" dirty="0" smtClean="0">
                <a:ea typeface="新細明體" pitchFamily="18" charset="-120"/>
              </a:rPr>
              <a:t>Real-time KD-tree </a:t>
            </a:r>
          </a:p>
          <a:p>
            <a:r>
              <a:rPr lang="en-US" altLang="ko-KR" sz="4400" b="1" dirty="0" smtClean="0">
                <a:ea typeface="新細明體" pitchFamily="18" charset="-120"/>
              </a:rPr>
              <a:t> </a:t>
            </a:r>
            <a:r>
              <a:rPr lang="en-US" altLang="ko-KR" sz="4400" b="1" dirty="0" smtClean="0">
                <a:ea typeface="新細明體" pitchFamily="18" charset="-120"/>
              </a:rPr>
              <a:t>                construction on GPU</a:t>
            </a:r>
            <a:endParaRPr lang="ko-KR" altLang="en-US" sz="4400" b="1" dirty="0">
              <a:ea typeface="굴림" charset="-127"/>
            </a:endParaRPr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3409950" y="4071942"/>
            <a:ext cx="23241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dirty="0" smtClean="0">
                <a:ea typeface="新細明體" pitchFamily="18" charset="-120"/>
              </a:rPr>
              <a:t>Kun Zhou et al</a:t>
            </a:r>
            <a:endParaRPr lang="en-US" altLang="zh-TW" dirty="0">
              <a:ea typeface="新細明體" pitchFamily="18" charset="-120"/>
            </a:endParaRPr>
          </a:p>
          <a:p>
            <a:r>
              <a:rPr lang="en-US" altLang="zh-TW" dirty="0">
                <a:ea typeface="新細明體" pitchFamily="18" charset="-120"/>
              </a:rPr>
              <a:t> </a:t>
            </a:r>
          </a:p>
          <a:p>
            <a:r>
              <a:rPr lang="en-US" altLang="zh-TW" dirty="0">
                <a:ea typeface="新細明體" pitchFamily="18" charset="-120"/>
              </a:rPr>
              <a:t>SIGGRAPH </a:t>
            </a:r>
            <a:r>
              <a:rPr lang="en-US" altLang="zh-TW" dirty="0" smtClean="0">
                <a:ea typeface="新細明體" pitchFamily="18" charset="-120"/>
              </a:rPr>
              <a:t>Asia 08</a:t>
            </a:r>
            <a:endParaRPr lang="en-US" altLang="zh-TW" dirty="0">
              <a:ea typeface="新細明體" pitchFamily="18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Space-partitioning data structure</a:t>
            </a:r>
          </a:p>
          <a:p>
            <a:pPr lvl="1"/>
            <a:r>
              <a:rPr lang="en-US" altLang="ko-KR" dirty="0" smtClean="0"/>
              <a:t>Triangle culling for ray tracing</a:t>
            </a:r>
          </a:p>
          <a:p>
            <a:pPr lvl="1"/>
            <a:r>
              <a:rPr lang="en-US" altLang="ko-KR" dirty="0" smtClean="0"/>
              <a:t>KNN search for photon mapping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Previous work</a:t>
            </a:r>
          </a:p>
          <a:p>
            <a:pPr lvl="1"/>
            <a:r>
              <a:rPr lang="en-US" altLang="ko-KR" dirty="0" smtClean="0"/>
              <a:t>Adaptive error-bounded heuristic[Hunt, 06]</a:t>
            </a:r>
          </a:p>
          <a:p>
            <a:pPr lvl="1"/>
            <a:r>
              <a:rPr lang="en-US" altLang="ko-KR" dirty="0" smtClean="0"/>
              <a:t>Parallel KD-tree construction[</a:t>
            </a:r>
            <a:r>
              <a:rPr lang="en-US" altLang="ko-KR" dirty="0" err="1" smtClean="0"/>
              <a:t>Shevtsov</a:t>
            </a:r>
            <a:r>
              <a:rPr lang="en-US" altLang="ko-KR" dirty="0" smtClean="0"/>
              <a:t>, 07]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Challenges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Maximize GPU’s streaming architecture</a:t>
            </a:r>
          </a:p>
          <a:p>
            <a:pPr lvl="1"/>
            <a:r>
              <a:rPr lang="en-US" altLang="ko-KR" dirty="0" smtClean="0"/>
              <a:t>Requires 10 – 10  threads for optimal performance</a:t>
            </a:r>
          </a:p>
          <a:p>
            <a:pPr lvl="1"/>
            <a:r>
              <a:rPr lang="en-US" altLang="ko-KR" dirty="0" smtClean="0">
                <a:solidFill>
                  <a:schemeClr val="accent1"/>
                </a:solidFill>
              </a:rPr>
              <a:t>BFS  order</a:t>
            </a:r>
          </a:p>
          <a:p>
            <a:pPr lvl="1"/>
            <a:r>
              <a:rPr lang="en-US" altLang="ko-KR" dirty="0" smtClean="0">
                <a:solidFill>
                  <a:schemeClr val="accent1"/>
                </a:solidFill>
              </a:rPr>
              <a:t>Separate</a:t>
            </a:r>
            <a:r>
              <a:rPr lang="en-US" altLang="ko-KR" dirty="0" smtClean="0"/>
              <a:t> large node and small </a:t>
            </a:r>
            <a:r>
              <a:rPr lang="en-US" altLang="ko-KR" dirty="0" smtClean="0"/>
              <a:t>node</a:t>
            </a:r>
            <a:endParaRPr lang="en-US" altLang="ko-KR" dirty="0" smtClean="0">
              <a:solidFill>
                <a:schemeClr val="accent1"/>
              </a:solidFill>
            </a:endParaRPr>
          </a:p>
          <a:p>
            <a:pPr lvl="2"/>
            <a:r>
              <a:rPr lang="en-US" altLang="ko-KR" dirty="0" smtClean="0">
                <a:solidFill>
                  <a:schemeClr val="accent1"/>
                </a:solidFill>
              </a:rPr>
              <a:t>All geometric primitives </a:t>
            </a:r>
            <a:r>
              <a:rPr lang="en-US" altLang="ko-KR" dirty="0" smtClean="0"/>
              <a:t>for large node </a:t>
            </a:r>
          </a:p>
          <a:p>
            <a:pPr lvl="2"/>
            <a:r>
              <a:rPr lang="en-US" altLang="ko-KR" dirty="0" smtClean="0">
                <a:solidFill>
                  <a:schemeClr val="accent1"/>
                </a:solidFill>
              </a:rPr>
              <a:t>N</a:t>
            </a:r>
            <a:r>
              <a:rPr lang="en-US" altLang="ko-KR" dirty="0" smtClean="0">
                <a:solidFill>
                  <a:schemeClr val="accent1"/>
                </a:solidFill>
              </a:rPr>
              <a:t>odes</a:t>
            </a:r>
            <a:r>
              <a:rPr lang="en-US" altLang="ko-KR" dirty="0" smtClean="0"/>
              <a:t> for small node</a:t>
            </a:r>
            <a:endParaRPr lang="en-US" altLang="ko-KR" dirty="0" smtClean="0"/>
          </a:p>
          <a:p>
            <a:r>
              <a:rPr lang="en-US" altLang="ko-KR" dirty="0" smtClean="0"/>
              <a:t>Calculate no split costs efficiently </a:t>
            </a:r>
          </a:p>
          <a:p>
            <a:pPr lvl="1"/>
            <a:r>
              <a:rPr lang="en-US" altLang="ko-KR" dirty="0" smtClean="0"/>
              <a:t>Critical for KD-tree quality, but expensive</a:t>
            </a:r>
          </a:p>
          <a:p>
            <a:pPr lvl="1"/>
            <a:r>
              <a:rPr lang="en-US" altLang="ko-KR" dirty="0" smtClean="0">
                <a:solidFill>
                  <a:schemeClr val="accent1"/>
                </a:solidFill>
              </a:rPr>
              <a:t>Different schemes</a:t>
            </a:r>
          </a:p>
          <a:p>
            <a:pPr lvl="1"/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2008-12-02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928926" y="2310134"/>
            <a:ext cx="2487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3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37396" y="2310134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 smtClean="0"/>
              <a:t>4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usepackage[usenames]{color}&#10;\pagestyle{empty}&#10;\begin{document}&#10;&#10;\color[rgb]{0,0,0}&#10;$&#10;\displaystyle&#10;C(v) = C_T + &#10; C_I \frac{n_L(v)  \mathcal{SA}(N_L(v))}{\mathcal{SA}(N)}&#10; + C_I \frac{n_R(v)  \mathcal{SA}(N_R(v))}{\mathcal{SA}(N)}&#10;$&#10;\end{document}&#10;"/>
  <p:tag name="EXTERNALNAME" val="TP_tmp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530"/>
  <p:tag name="PICTUREFILESIZE" val="4233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5890</TotalTime>
  <Words>774</Words>
  <Application>Microsoft Office PowerPoint</Application>
  <PresentationFormat>화면 슬라이드 쇼(4:3)</PresentationFormat>
  <Paragraphs>294</Paragraphs>
  <Slides>35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6" baseType="lpstr">
      <vt:lpstr>메트로</vt:lpstr>
      <vt:lpstr>Parallelize photon mapping</vt:lpstr>
      <vt:lpstr>Outline</vt:lpstr>
      <vt:lpstr>Bottleneck </vt:lpstr>
      <vt:lpstr>Bottleneck </vt:lpstr>
      <vt:lpstr>Bottleneck </vt:lpstr>
      <vt:lpstr>Bottleneck </vt:lpstr>
      <vt:lpstr>슬라이드 7</vt:lpstr>
      <vt:lpstr>Introduction</vt:lpstr>
      <vt:lpstr>Challenges</vt:lpstr>
      <vt:lpstr>KD-tree construction</vt:lpstr>
      <vt:lpstr>SAH(surface area heuristic)</vt:lpstr>
      <vt:lpstr>SAH(surface area heuristic)</vt:lpstr>
      <vt:lpstr>Overview</vt:lpstr>
      <vt:lpstr>Overview</vt:lpstr>
      <vt:lpstr>Large Node</vt:lpstr>
      <vt:lpstr>Small Node</vt:lpstr>
      <vt:lpstr>Result</vt:lpstr>
      <vt:lpstr>Result</vt:lpstr>
      <vt:lpstr>Applications</vt:lpstr>
      <vt:lpstr>Demo</vt:lpstr>
      <vt:lpstr>슬라이드 21</vt:lpstr>
      <vt:lpstr>Introduction</vt:lpstr>
      <vt:lpstr>슬라이드 23</vt:lpstr>
      <vt:lpstr>슬라이드 24</vt:lpstr>
      <vt:lpstr>Challenges</vt:lpstr>
      <vt:lpstr>Traditional approach</vt:lpstr>
      <vt:lpstr>Rendering by components</vt:lpstr>
      <vt:lpstr>Component-based approach</vt:lpstr>
      <vt:lpstr>Load balancing</vt:lpstr>
      <vt:lpstr>Results</vt:lpstr>
      <vt:lpstr>Result</vt:lpstr>
      <vt:lpstr>슬라이드 32</vt:lpstr>
      <vt:lpstr>슬라이드 33</vt:lpstr>
      <vt:lpstr>P.M with irradiance caching</vt:lpstr>
      <vt:lpstr>Q &amp; A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Parallelize photon mapping</dc:title>
  <dc:creator>Microsoft Corporation</dc:creator>
  <cp:lastModifiedBy>yong2</cp:lastModifiedBy>
  <cp:revision>496</cp:revision>
  <dcterms:created xsi:type="dcterms:W3CDTF">2006-10-05T04:04:58Z</dcterms:created>
  <dcterms:modified xsi:type="dcterms:W3CDTF">2008-12-01T21:45:24Z</dcterms:modified>
</cp:coreProperties>
</file>