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slides/slide79.xml" ContentType="application/vnd.openxmlformats-officedocument.presentationml.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2"/>
  </p:notesMasterIdLst>
  <p:handoutMasterIdLst>
    <p:handoutMasterId r:id="rId83"/>
  </p:handoutMasterIdLst>
  <p:sldIdLst>
    <p:sldId id="256" r:id="rId2"/>
    <p:sldId id="513" r:id="rId3"/>
    <p:sldId id="514" r:id="rId4"/>
    <p:sldId id="521" r:id="rId5"/>
    <p:sldId id="527" r:id="rId6"/>
    <p:sldId id="553" r:id="rId7"/>
    <p:sldId id="554" r:id="rId8"/>
    <p:sldId id="535" r:id="rId9"/>
    <p:sldId id="536" r:id="rId10"/>
    <p:sldId id="538" r:id="rId11"/>
    <p:sldId id="565" r:id="rId12"/>
    <p:sldId id="566" r:id="rId13"/>
    <p:sldId id="567" r:id="rId14"/>
    <p:sldId id="555" r:id="rId15"/>
    <p:sldId id="539" r:id="rId16"/>
    <p:sldId id="540" r:id="rId17"/>
    <p:sldId id="541" r:id="rId18"/>
    <p:sldId id="542" r:id="rId19"/>
    <p:sldId id="543" r:id="rId20"/>
    <p:sldId id="544" r:id="rId21"/>
    <p:sldId id="556" r:id="rId22"/>
    <p:sldId id="558" r:id="rId23"/>
    <p:sldId id="559" r:id="rId24"/>
    <p:sldId id="548" r:id="rId25"/>
    <p:sldId id="545" r:id="rId26"/>
    <p:sldId id="546" r:id="rId27"/>
    <p:sldId id="547" r:id="rId28"/>
    <p:sldId id="549" r:id="rId29"/>
    <p:sldId id="551" r:id="rId30"/>
    <p:sldId id="550" r:id="rId31"/>
    <p:sldId id="562" r:id="rId32"/>
    <p:sldId id="563" r:id="rId33"/>
    <p:sldId id="564" r:id="rId34"/>
    <p:sldId id="568" r:id="rId35"/>
    <p:sldId id="569" r:id="rId36"/>
    <p:sldId id="570" r:id="rId37"/>
    <p:sldId id="571" r:id="rId38"/>
    <p:sldId id="572" r:id="rId39"/>
    <p:sldId id="573" r:id="rId40"/>
    <p:sldId id="574" r:id="rId41"/>
    <p:sldId id="575" r:id="rId42"/>
    <p:sldId id="576" r:id="rId43"/>
    <p:sldId id="589" r:id="rId44"/>
    <p:sldId id="577" r:id="rId45"/>
    <p:sldId id="578" r:id="rId46"/>
    <p:sldId id="590" r:id="rId47"/>
    <p:sldId id="591" r:id="rId48"/>
    <p:sldId id="592" r:id="rId49"/>
    <p:sldId id="580" r:id="rId50"/>
    <p:sldId id="581" r:id="rId51"/>
    <p:sldId id="582" r:id="rId52"/>
    <p:sldId id="583" r:id="rId53"/>
    <p:sldId id="584" r:id="rId54"/>
    <p:sldId id="579" r:id="rId55"/>
    <p:sldId id="586" r:id="rId56"/>
    <p:sldId id="587" r:id="rId57"/>
    <p:sldId id="588" r:id="rId58"/>
    <p:sldId id="593" r:id="rId59"/>
    <p:sldId id="594" r:id="rId60"/>
    <p:sldId id="595" r:id="rId61"/>
    <p:sldId id="596" r:id="rId62"/>
    <p:sldId id="597" r:id="rId63"/>
    <p:sldId id="598" r:id="rId64"/>
    <p:sldId id="600" r:id="rId65"/>
    <p:sldId id="599" r:id="rId66"/>
    <p:sldId id="601" r:id="rId67"/>
    <p:sldId id="602" r:id="rId68"/>
    <p:sldId id="603" r:id="rId69"/>
    <p:sldId id="604" r:id="rId70"/>
    <p:sldId id="606" r:id="rId71"/>
    <p:sldId id="607" r:id="rId72"/>
    <p:sldId id="608" r:id="rId73"/>
    <p:sldId id="609" r:id="rId74"/>
    <p:sldId id="610" r:id="rId75"/>
    <p:sldId id="611" r:id="rId76"/>
    <p:sldId id="612" r:id="rId77"/>
    <p:sldId id="613" r:id="rId78"/>
    <p:sldId id="614" r:id="rId79"/>
    <p:sldId id="615" r:id="rId80"/>
    <p:sldId id="616" r:id="rId81"/>
  </p:sldIdLst>
  <p:sldSz cx="9144000" cy="6858000" type="screen4x3"/>
  <p:notesSz cx="6858000" cy="9199563"/>
  <p:kinsoku lang="ko-KR" invalStChars="、。，．・：；？！゛゜ヽヾゝゞ々ー’”）〕］｝〉》」』】°‰′″℃￠％ぁぃぅぇぉっゃゅょゎァィゥェォッャュョヮヵヶ!%),.:;?]}｡｣､･ｧｨｩｪｫｬｭｮｯｰﾞﾟ" invalEndChars="‘“（〔［｛〈《「『【￥＄$([\{｢￡"/>
  <p:defaultTextStyle>
    <a:defPPr>
      <a:defRPr lang="en-US"/>
    </a:defPPr>
    <a:lvl1pPr algn="ctr" rtl="0" eaLnBrk="0" fontAlgn="base" hangingPunct="0">
      <a:spcBef>
        <a:spcPct val="0"/>
      </a:spcBef>
      <a:spcAft>
        <a:spcPct val="0"/>
      </a:spcAft>
      <a:defRPr sz="2400" kern="1200">
        <a:solidFill>
          <a:schemeClr val="tx1"/>
        </a:solidFill>
        <a:latin typeface="Arial" charset="0"/>
        <a:ea typeface="+mn-ea"/>
        <a:cs typeface="+mn-cs"/>
      </a:defRPr>
    </a:lvl1pPr>
    <a:lvl2pPr marL="457200" algn="ctr" rtl="0" eaLnBrk="0" fontAlgn="base" hangingPunct="0">
      <a:spcBef>
        <a:spcPct val="0"/>
      </a:spcBef>
      <a:spcAft>
        <a:spcPct val="0"/>
      </a:spcAft>
      <a:defRPr sz="2400" kern="1200">
        <a:solidFill>
          <a:schemeClr val="tx1"/>
        </a:solidFill>
        <a:latin typeface="Arial" charset="0"/>
        <a:ea typeface="+mn-ea"/>
        <a:cs typeface="+mn-cs"/>
      </a:defRPr>
    </a:lvl2pPr>
    <a:lvl3pPr marL="914400" algn="ctr" rtl="0" eaLnBrk="0" fontAlgn="base" hangingPunct="0">
      <a:spcBef>
        <a:spcPct val="0"/>
      </a:spcBef>
      <a:spcAft>
        <a:spcPct val="0"/>
      </a:spcAft>
      <a:defRPr sz="2400" kern="1200">
        <a:solidFill>
          <a:schemeClr val="tx1"/>
        </a:solidFill>
        <a:latin typeface="Arial" charset="0"/>
        <a:ea typeface="+mn-ea"/>
        <a:cs typeface="+mn-cs"/>
      </a:defRPr>
    </a:lvl3pPr>
    <a:lvl4pPr marL="1371600" algn="ctr" rtl="0" eaLnBrk="0" fontAlgn="base" hangingPunct="0">
      <a:spcBef>
        <a:spcPct val="0"/>
      </a:spcBef>
      <a:spcAft>
        <a:spcPct val="0"/>
      </a:spcAft>
      <a:defRPr sz="2400" kern="1200">
        <a:solidFill>
          <a:schemeClr val="tx1"/>
        </a:solidFill>
        <a:latin typeface="Arial" charset="0"/>
        <a:ea typeface="+mn-ea"/>
        <a:cs typeface="+mn-cs"/>
      </a:defRPr>
    </a:lvl4pPr>
    <a:lvl5pPr marL="1828800" algn="ctr" rtl="0" eaLnBrk="0" fontAlgn="base" hangingPunct="0">
      <a:spcBef>
        <a:spcPct val="0"/>
      </a:spcBef>
      <a:spcAft>
        <a:spcPct val="0"/>
      </a:spcAft>
      <a:defRPr sz="2400" kern="1200">
        <a:solidFill>
          <a:schemeClr val="tx1"/>
        </a:solidFill>
        <a:latin typeface="Arial" charset="0"/>
        <a:ea typeface="+mn-ea"/>
        <a:cs typeface="+mn-cs"/>
      </a:defRPr>
    </a:lvl5pPr>
    <a:lvl6pPr marL="2286000" algn="l" defTabSz="914400" rtl="0" eaLnBrk="1" latinLnBrk="1" hangingPunct="1">
      <a:defRPr sz="2400" kern="1200">
        <a:solidFill>
          <a:schemeClr val="tx1"/>
        </a:solidFill>
        <a:latin typeface="Arial" charset="0"/>
        <a:ea typeface="+mn-ea"/>
        <a:cs typeface="+mn-cs"/>
      </a:defRPr>
    </a:lvl6pPr>
    <a:lvl7pPr marL="2743200" algn="l" defTabSz="914400" rtl="0" eaLnBrk="1" latinLnBrk="1" hangingPunct="1">
      <a:defRPr sz="2400" kern="1200">
        <a:solidFill>
          <a:schemeClr val="tx1"/>
        </a:solidFill>
        <a:latin typeface="Arial" charset="0"/>
        <a:ea typeface="+mn-ea"/>
        <a:cs typeface="+mn-cs"/>
      </a:defRPr>
    </a:lvl7pPr>
    <a:lvl8pPr marL="3200400" algn="l" defTabSz="914400" rtl="0" eaLnBrk="1" latinLnBrk="1" hangingPunct="1">
      <a:defRPr sz="2400" kern="1200">
        <a:solidFill>
          <a:schemeClr val="tx1"/>
        </a:solidFill>
        <a:latin typeface="Arial" charset="0"/>
        <a:ea typeface="+mn-ea"/>
        <a:cs typeface="+mn-cs"/>
      </a:defRPr>
    </a:lvl8pPr>
    <a:lvl9pPr marL="3657600" algn="l" defTabSz="914400" rtl="0" eaLnBrk="1" latinLnBrk="1"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0000"/>
    <a:srgbClr val="0000FF"/>
    <a:srgbClr val="00FFFF"/>
    <a:srgbClr val="CCECFF"/>
    <a:srgbClr val="CCCCFF"/>
    <a:srgbClr val="99CCFF"/>
    <a:srgbClr val="EA8B00"/>
    <a:srgbClr val="808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2574" autoAdjust="0"/>
    <p:restoredTop sz="81036" autoAdjust="0"/>
  </p:normalViewPr>
  <p:slideViewPr>
    <p:cSldViewPr snapToGrid="0" snapToObjects="1">
      <p:cViewPr>
        <p:scale>
          <a:sx n="100" d="100"/>
          <a:sy n="100" d="100"/>
        </p:scale>
        <p:origin x="-1518" y="-324"/>
      </p:cViewPr>
      <p:guideLst>
        <p:guide orient="horz"/>
        <p:guide pos="263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038"/>
    </p:cViewPr>
  </p:sorterViewPr>
  <p:notesViewPr>
    <p:cSldViewPr snapToGrid="0" snapToObjects="1">
      <p:cViewPr varScale="1">
        <p:scale>
          <a:sx n="80" d="100"/>
          <a:sy n="80" d="100"/>
        </p:scale>
        <p:origin x="-1632" y="-120"/>
      </p:cViewPr>
      <p:guideLst>
        <p:guide orient="horz" pos="2899"/>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notesMaster" Target="notesMasters/notesMaster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5" Type="http://schemas.openxmlformats.org/officeDocument/2006/relationships/image" Target="../media/image60.wmf"/><Relationship Id="rId4" Type="http://schemas.openxmlformats.org/officeDocument/2006/relationships/image" Target="../media/image5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image" Target="../media/image66.wmf"/><Relationship Id="rId1" Type="http://schemas.openxmlformats.org/officeDocument/2006/relationships/image" Target="../media/image65.wmf"/><Relationship Id="rId6" Type="http://schemas.openxmlformats.org/officeDocument/2006/relationships/image" Target="../media/image69.wmf"/><Relationship Id="rId5" Type="http://schemas.openxmlformats.org/officeDocument/2006/relationships/image" Target="../media/image60.wmf"/><Relationship Id="rId4" Type="http://schemas.openxmlformats.org/officeDocument/2006/relationships/image" Target="../media/image68.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7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73.wmf"/><Relationship Id="rId2" Type="http://schemas.openxmlformats.org/officeDocument/2006/relationships/image" Target="../media/image72.wmf"/><Relationship Id="rId1" Type="http://schemas.openxmlformats.org/officeDocument/2006/relationships/image" Target="../media/image7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8.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 Id="rId4" Type="http://schemas.openxmlformats.org/officeDocument/2006/relationships/image" Target="../media/image96.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6" Type="http://schemas.openxmlformats.org/officeDocument/2006/relationships/image" Target="../media/image29.wmf"/><Relationship Id="rId5" Type="http://schemas.openxmlformats.org/officeDocument/2006/relationships/image" Target="../media/image28.wmf"/><Relationship Id="rId4" Type="http://schemas.openxmlformats.org/officeDocument/2006/relationships/image" Target="../media/image2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46.wmf"/><Relationship Id="rId1" Type="http://schemas.openxmlformats.org/officeDocument/2006/relationships/image" Target="../media/image45.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50.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5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54.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2813" y="4368800"/>
            <a:ext cx="5030787" cy="4140200"/>
          </a:xfrm>
          <a:prstGeom prst="rect">
            <a:avLst/>
          </a:prstGeom>
          <a:noFill/>
          <a:ln w="12700">
            <a:noFill/>
            <a:miter lim="800000"/>
            <a:headEnd/>
            <a:tailEnd/>
          </a:ln>
          <a:effectLst/>
        </p:spPr>
        <p:txBody>
          <a:bodyPr vert="horz" wrap="square" lIns="95843" tIns="47921" rIns="95843" bIns="47921" numCol="1" anchor="t" anchorCtr="0" compatLnSpc="1">
            <a:prstTxWarp prst="textNoShape">
              <a:avLst/>
            </a:prstTxWarp>
          </a:bodyPr>
          <a:lstStyle/>
          <a:p>
            <a:pPr lvl="0"/>
            <a:r>
              <a:rPr lang="en-US" noProof="0" smtClean="0"/>
              <a:t>Click to edit Master notes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5363" name="Rectangle 3"/>
          <p:cNvSpPr>
            <a:spLocks noGrp="1" noRot="1" noChangeAspect="1" noChangeArrowheads="1" noTextEdit="1"/>
          </p:cNvSpPr>
          <p:nvPr>
            <p:ph type="sldImg" idx="2"/>
          </p:nvPr>
        </p:nvSpPr>
        <p:spPr bwMode="auto">
          <a:xfrm>
            <a:off x="1138238" y="695325"/>
            <a:ext cx="4583112" cy="3436938"/>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963613" rtl="0" eaLnBrk="0" fontAlgn="base" hangingPunct="0">
      <a:spcBef>
        <a:spcPct val="30000"/>
      </a:spcBef>
      <a:spcAft>
        <a:spcPct val="0"/>
      </a:spcAft>
      <a:defRPr sz="1200" kern="1200">
        <a:solidFill>
          <a:schemeClr val="tx1"/>
        </a:solidFill>
        <a:latin typeface="Arial" pitchFamily="34" charset="0"/>
        <a:ea typeface="+mn-ea"/>
        <a:cs typeface="+mn-cs"/>
      </a:defRPr>
    </a:lvl1pPr>
    <a:lvl2pPr marL="469900" algn="l" defTabSz="963613" rtl="0" eaLnBrk="0" fontAlgn="base" hangingPunct="0">
      <a:spcBef>
        <a:spcPct val="30000"/>
      </a:spcBef>
      <a:spcAft>
        <a:spcPct val="0"/>
      </a:spcAft>
      <a:defRPr sz="1200" kern="1200">
        <a:solidFill>
          <a:schemeClr val="tx1"/>
        </a:solidFill>
        <a:latin typeface="Arial" pitchFamily="34" charset="0"/>
        <a:ea typeface="+mn-ea"/>
        <a:cs typeface="+mn-cs"/>
      </a:defRPr>
    </a:lvl2pPr>
    <a:lvl3pPr marL="938213" algn="l" defTabSz="963613" rtl="0" eaLnBrk="0" fontAlgn="base" hangingPunct="0">
      <a:spcBef>
        <a:spcPct val="30000"/>
      </a:spcBef>
      <a:spcAft>
        <a:spcPct val="0"/>
      </a:spcAft>
      <a:defRPr sz="1200" kern="1200">
        <a:solidFill>
          <a:schemeClr val="tx1"/>
        </a:solidFill>
        <a:latin typeface="Arial" pitchFamily="34" charset="0"/>
        <a:ea typeface="+mn-ea"/>
        <a:cs typeface="+mn-cs"/>
      </a:defRPr>
    </a:lvl3pPr>
    <a:lvl4pPr marL="1408113" algn="l" defTabSz="963613" rtl="0" eaLnBrk="0" fontAlgn="base" hangingPunct="0">
      <a:spcBef>
        <a:spcPct val="30000"/>
      </a:spcBef>
      <a:spcAft>
        <a:spcPct val="0"/>
      </a:spcAft>
      <a:defRPr sz="1200" kern="1200">
        <a:solidFill>
          <a:schemeClr val="tx1"/>
        </a:solidFill>
        <a:latin typeface="Arial" pitchFamily="34" charset="0"/>
        <a:ea typeface="+mn-ea"/>
        <a:cs typeface="+mn-cs"/>
      </a:defRPr>
    </a:lvl4pPr>
    <a:lvl5pPr marL="1876425" algn="l" defTabSz="963613"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886200" y="0"/>
            <a:ext cx="2971800" cy="457200"/>
          </a:xfrm>
          <a:prstGeom prst="rect">
            <a:avLst/>
          </a:prstGeom>
          <a:noFill/>
          <a:ln w="12700">
            <a:noFill/>
            <a:miter lim="800000"/>
            <a:headEnd/>
            <a:tailEnd/>
          </a:ln>
        </p:spPr>
        <p:txBody>
          <a:bodyPr wrap="none" anchor="ctr"/>
          <a:lstStyle/>
          <a:p>
            <a:endParaRPr lang="ko-KR" altLang="en-US"/>
          </a:p>
        </p:txBody>
      </p:sp>
      <p:sp>
        <p:nvSpPr>
          <p:cNvPr id="16387" name="Rectangle 3"/>
          <p:cNvSpPr>
            <a:spLocks noChangeArrowheads="1"/>
          </p:cNvSpPr>
          <p:nvPr/>
        </p:nvSpPr>
        <p:spPr bwMode="auto">
          <a:xfrm>
            <a:off x="3886200" y="8740775"/>
            <a:ext cx="2971800" cy="458788"/>
          </a:xfrm>
          <a:prstGeom prst="rect">
            <a:avLst/>
          </a:prstGeom>
          <a:noFill/>
          <a:ln w="12700">
            <a:noFill/>
            <a:miter lim="800000"/>
            <a:headEnd/>
            <a:tailEnd/>
          </a:ln>
        </p:spPr>
        <p:txBody>
          <a:bodyPr lIns="19169" tIns="0" rIns="19169" bIns="0" anchor="b"/>
          <a:lstStyle/>
          <a:p>
            <a:pPr algn="r" defTabSz="969963"/>
            <a:r>
              <a:rPr lang="en-US" altLang="ko-KR" sz="1000" i="1">
                <a:latin typeface="Times New Roman" pitchFamily="18" charset="0"/>
                <a:ea typeface="굴림" charset="-127"/>
              </a:rPr>
              <a:t>1</a:t>
            </a:r>
          </a:p>
        </p:txBody>
      </p:sp>
      <p:sp>
        <p:nvSpPr>
          <p:cNvPr id="16388" name="Rectangle 4"/>
          <p:cNvSpPr>
            <a:spLocks noChangeArrowheads="1"/>
          </p:cNvSpPr>
          <p:nvPr/>
        </p:nvSpPr>
        <p:spPr bwMode="auto">
          <a:xfrm>
            <a:off x="0" y="8740775"/>
            <a:ext cx="2970213" cy="458788"/>
          </a:xfrm>
          <a:prstGeom prst="rect">
            <a:avLst/>
          </a:prstGeom>
          <a:noFill/>
          <a:ln w="12700">
            <a:noFill/>
            <a:miter lim="800000"/>
            <a:headEnd/>
            <a:tailEnd/>
          </a:ln>
        </p:spPr>
        <p:txBody>
          <a:bodyPr wrap="none" anchor="ctr"/>
          <a:lstStyle/>
          <a:p>
            <a:endParaRPr lang="ko-KR" altLang="en-US"/>
          </a:p>
        </p:txBody>
      </p:sp>
      <p:sp>
        <p:nvSpPr>
          <p:cNvPr id="16389" name="Rectangle 5"/>
          <p:cNvSpPr>
            <a:spLocks noChangeArrowheads="1"/>
          </p:cNvSpPr>
          <p:nvPr/>
        </p:nvSpPr>
        <p:spPr bwMode="auto">
          <a:xfrm>
            <a:off x="0" y="0"/>
            <a:ext cx="2970213" cy="457200"/>
          </a:xfrm>
          <a:prstGeom prst="rect">
            <a:avLst/>
          </a:prstGeom>
          <a:noFill/>
          <a:ln w="12700">
            <a:noFill/>
            <a:miter lim="800000"/>
            <a:headEnd/>
            <a:tailEnd/>
          </a:ln>
        </p:spPr>
        <p:txBody>
          <a:bodyPr wrap="none" anchor="ctr"/>
          <a:lstStyle/>
          <a:p>
            <a:endParaRPr lang="ko-KR" altLang="en-US"/>
          </a:p>
        </p:txBody>
      </p:sp>
      <p:sp>
        <p:nvSpPr>
          <p:cNvPr id="16390" name="Rectangle 6"/>
          <p:cNvSpPr>
            <a:spLocks noGrp="1" noRot="1" noChangeAspect="1" noChangeArrowheads="1" noTextEdit="1"/>
          </p:cNvSpPr>
          <p:nvPr>
            <p:ph type="sldImg"/>
          </p:nvPr>
        </p:nvSpPr>
        <p:spPr>
          <a:ln cap="flat"/>
        </p:spPr>
      </p:sp>
      <p:sp>
        <p:nvSpPr>
          <p:cNvPr id="16391" name="Rectangle 7"/>
          <p:cNvSpPr>
            <a:spLocks noGrp="1" noChangeArrowheads="1"/>
          </p:cNvSpPr>
          <p:nvPr>
            <p:ph type="body" idx="1"/>
          </p:nvPr>
        </p:nvSpPr>
        <p:spPr>
          <a:xfrm>
            <a:off x="912813" y="4371975"/>
            <a:ext cx="5030787" cy="4137025"/>
          </a:xfrm>
          <a:noFill/>
          <a:ln w="9525"/>
        </p:spPr>
        <p:txBody>
          <a:bodyPr lIns="99037" tIns="49519" rIns="99037" bIns="49519"/>
          <a:lstStyle/>
          <a:p>
            <a:pPr defTabSz="974725"/>
            <a:r>
              <a:rPr lang="en-US" altLang="ko-KR" smtClean="0">
                <a:latin typeface="Arial" charset="0"/>
                <a:ea typeface="굴림" charset="-127"/>
              </a:rPr>
              <a:t>Hello. My name is Geoyeob Kim and the topic is pre-computed radiance transfer.</a:t>
            </a:r>
          </a:p>
          <a:p>
            <a:pPr defTabSz="974725"/>
            <a:r>
              <a:rPr lang="en-US" altLang="ko-KR" smtClean="0">
                <a:latin typeface="Arial" charset="0"/>
                <a:ea typeface="굴림" charset="-127"/>
              </a:rPr>
              <a:t>PRT techniques pre-compute linear transfer operators to accelerate run-time rendering performance.</a:t>
            </a:r>
          </a:p>
          <a:p>
            <a:pPr defTabSz="974725"/>
            <a:r>
              <a:rPr lang="en-US" altLang="ko-KR" smtClean="0">
                <a:latin typeface="Arial" charset="0"/>
                <a:ea typeface="굴림" charset="-127"/>
              </a:rPr>
              <a:t>In this talk, I’ll briefly mention the main idea of each paper which I browsed through 1 to 6.</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Let’s see an overview of how the basis works. Here we illustrate the approximation of surface irradiance.</a:t>
            </a:r>
            <a:endParaRPr lang="ko-KR"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Our basis builds on point</a:t>
            </a:r>
            <a:r>
              <a:rPr lang="en-US" altLang="ko-KR" baseline="0" dirty="0" smtClean="0"/>
              <a:t> samples scattered in 3D on the surfaces of our scene.</a:t>
            </a:r>
          </a:p>
          <a:p>
            <a:endParaRPr lang="en-US" altLang="ko-KR" baseline="0" dirty="0" smtClean="0"/>
          </a:p>
          <a:p>
            <a:r>
              <a:rPr lang="en-US" altLang="ko-KR" baseline="0" dirty="0" smtClean="0"/>
              <a:t>The function that we want to approximate is sampled at the points. The samples only represent lighting, not the geometry.</a:t>
            </a:r>
            <a:endParaRPr lang="ko-KR"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For ANY</a:t>
            </a:r>
            <a:r>
              <a:rPr lang="en-US" altLang="ko-KR" baseline="0" dirty="0" smtClean="0"/>
              <a:t> point in the scene, we can use a scattered data approximation procedure to smoothly approximate the function based on the nearby point samples.</a:t>
            </a:r>
          </a:p>
          <a:p>
            <a:endParaRPr lang="en-US" altLang="ko-KR" baseline="0" dirty="0" smtClean="0"/>
          </a:p>
          <a:p>
            <a:r>
              <a:rPr lang="en-US" altLang="ko-KR" baseline="0" dirty="0" smtClean="0"/>
              <a:t>For any query point, here denoted in red, we take some weighted average of the point values from the nearby samples.</a:t>
            </a:r>
            <a:endParaRPr lang="ko-KR"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At these finer points, we compute the DIFFERNCE between the function values and the previous coarse approximation.</a:t>
            </a:r>
          </a:p>
          <a:p>
            <a:r>
              <a:rPr lang="en-US" altLang="ko-KR" dirty="0" smtClean="0"/>
              <a:t>These differences are approximated using the finer</a:t>
            </a:r>
            <a:r>
              <a:rPr lang="en-US" altLang="ko-KR" baseline="0" dirty="0" smtClean="0"/>
              <a:t> points.</a:t>
            </a:r>
            <a:endParaRPr lang="en-US" altLang="ko-KR" dirty="0" smtClean="0"/>
          </a:p>
          <a:p>
            <a:r>
              <a:rPr lang="en-US" altLang="ko-KR" dirty="0" smtClean="0"/>
              <a:t>Red is negative, blue is positive.</a:t>
            </a:r>
            <a:endParaRPr lang="ko-KR"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Now,</a:t>
            </a:r>
            <a:r>
              <a:rPr lang="en-US" altLang="ko-KR" baseline="0" dirty="0" smtClean="0"/>
              <a:t> wherever the original function is smooth, its behavior will be captured well already on the coarser levels of the hierarchy, which means that the differences on finer level will be small. This key property allows adaptive computations.</a:t>
            </a:r>
            <a:endParaRPr lang="ko-KR"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Also,</a:t>
            </a:r>
            <a:r>
              <a:rPr lang="en-US" altLang="ko-KR" baseline="0" dirty="0" smtClean="0"/>
              <a:t> it turns out that this intuitive process can be seen as a linear basis projection, such that each of the points corresponds to a single basis function.</a:t>
            </a:r>
            <a:endParaRPr lang="ko-KR"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We can apply the function</a:t>
            </a:r>
            <a:r>
              <a:rPr lang="en-US" altLang="ko-KR" baseline="0" dirty="0" smtClean="0"/>
              <a:t> basis to PRT by hierarchically pre-computing light transport between basis functions.</a:t>
            </a:r>
            <a:endParaRPr lang="ko-KR"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t>Or you</a:t>
            </a:r>
            <a:r>
              <a:rPr lang="en-US" altLang="ko-KR" baseline="0" dirty="0" smtClean="0"/>
              <a:t> can think weight as influence.</a:t>
            </a:r>
            <a:endParaRPr lang="ko-KR"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ea typeface="굴림" charset="-127"/>
              </a:rPr>
              <a:t>Here’s an overview for what I’d like to tell you about. </a:t>
            </a:r>
            <a:endParaRPr lang="ko-KR"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sz="1200" kern="1200" baseline="0" dirty="0" smtClean="0">
                <a:solidFill>
                  <a:schemeClr val="tx1"/>
                </a:solidFill>
                <a:latin typeface="Arial" pitchFamily="34" charset="0"/>
                <a:ea typeface="+mn-ea"/>
                <a:cs typeface="+mn-cs"/>
              </a:rPr>
              <a:t>Here magnitude is encoded with color (red positive, blue negative, zero green) and </a:t>
            </a:r>
            <a:r>
              <a:rPr lang="en-US" altLang="ko-KR" sz="1200" kern="1200" baseline="0" dirty="0" err="1" smtClean="0">
                <a:solidFill>
                  <a:schemeClr val="tx1"/>
                </a:solidFill>
                <a:latin typeface="Arial" pitchFamily="34" charset="0"/>
                <a:ea typeface="+mn-ea"/>
                <a:cs typeface="+mn-cs"/>
              </a:rPr>
              <a:t>iso</a:t>
            </a:r>
            <a:r>
              <a:rPr lang="en-US" altLang="ko-KR" sz="1200" kern="1200" baseline="0" dirty="0" smtClean="0">
                <a:solidFill>
                  <a:schemeClr val="tx1"/>
                </a:solidFill>
                <a:latin typeface="Arial" pitchFamily="34" charset="0"/>
                <a:ea typeface="+mn-ea"/>
                <a:cs typeface="+mn-cs"/>
              </a:rPr>
              <a:t>-intensity contours have been evenly placed (white lines) to give more intuition for the gradient of the function (when they bunch together the function is changing faster, etc.)</a:t>
            </a:r>
            <a:endParaRPr lang="ko-KR"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marL="0" marR="0" indent="0" algn="l" defTabSz="963613" rtl="0" eaLnBrk="0" fontAlgn="base" latinLnBrk="0" hangingPunct="0">
              <a:lnSpc>
                <a:spcPct val="100000"/>
              </a:lnSpc>
              <a:spcBef>
                <a:spcPct val="30000"/>
              </a:spcBef>
              <a:spcAft>
                <a:spcPct val="0"/>
              </a:spcAft>
              <a:buClrTx/>
              <a:buSzTx/>
              <a:buFontTx/>
              <a:buNone/>
              <a:tabLst/>
              <a:defRPr/>
            </a:pPr>
            <a:r>
              <a:rPr lang="en-US" altLang="ko-KR" dirty="0" smtClean="0">
                <a:ea typeface="굴림" charset="-127"/>
              </a:rPr>
              <a:t>We already have good techniques for rendering shadows from very hard and very soft lighting.  For shadows from small localized lights, we have shadow maps, shadow volumes, and, later in this conference you’ll hear about an exciting new technique called shadow silhouette maps, from some of my Stanford colleagues.  On the other end of the spectrum, we have shadows from very smooth lighting, we have techniques based on spherical harmonic lighting approximations, such as the </a:t>
            </a:r>
            <a:r>
              <a:rPr lang="en-US" altLang="ko-KR" dirty="0" err="1" smtClean="0">
                <a:ea typeface="굴림" charset="-127"/>
              </a:rPr>
              <a:t>precomputed</a:t>
            </a:r>
            <a:r>
              <a:rPr lang="en-US" altLang="ko-KR" dirty="0" smtClean="0">
                <a:ea typeface="굴림" charset="-127"/>
              </a:rPr>
              <a:t> radiance transfer introduced last year by my colleagues at Microsoft.  The technique I’ll tell you about today is most closely related to that work. </a:t>
            </a:r>
          </a:p>
          <a:p>
            <a:endParaRPr lang="ko-KR"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endParaRPr lang="ko-KR"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marL="0" marR="0" indent="0" algn="l" defTabSz="963613" rtl="0" eaLnBrk="0" fontAlgn="base" latinLnBrk="0" hangingPunct="0">
              <a:lnSpc>
                <a:spcPct val="100000"/>
              </a:lnSpc>
              <a:spcBef>
                <a:spcPct val="30000"/>
              </a:spcBef>
              <a:spcAft>
                <a:spcPct val="0"/>
              </a:spcAft>
              <a:buClrTx/>
              <a:buSzTx/>
              <a:buFontTx/>
              <a:buNone/>
              <a:tabLst/>
              <a:defRPr/>
            </a:pPr>
            <a:r>
              <a:rPr lang="en-US" altLang="ko-KR" dirty="0" smtClean="0">
                <a:ea typeface="굴림" charset="-127"/>
              </a:rPr>
              <a:t>The input to the multiplication is the lighting environment, here shown as an unfolded </a:t>
            </a:r>
            <a:r>
              <a:rPr lang="en-US" altLang="ko-KR" dirty="0" err="1" smtClean="0">
                <a:ea typeface="굴림" charset="-127"/>
              </a:rPr>
              <a:t>cubemap</a:t>
            </a:r>
            <a:r>
              <a:rPr lang="en-US" altLang="ko-KR" dirty="0" smtClean="0">
                <a:ea typeface="굴림" charset="-127"/>
              </a:rPr>
              <a:t>.  The input vector contains a linearization of the </a:t>
            </a:r>
            <a:r>
              <a:rPr lang="en-US" altLang="ko-KR" dirty="0" err="1" smtClean="0">
                <a:ea typeface="굴림" charset="-127"/>
              </a:rPr>
              <a:t>cubemap</a:t>
            </a:r>
            <a:r>
              <a:rPr lang="en-US" altLang="ko-KR" dirty="0" smtClean="0">
                <a:ea typeface="굴림" charset="-127"/>
              </a:rPr>
              <a:t> pixels.  The output of the multiplication is an image of the scene lit by the input environment.  The output vector contains relit image pixels.  We call the matrix that transforms from input lighting to output image the light-transport matrix.  Let’s take a look at two ways that we can </a:t>
            </a:r>
            <a:r>
              <a:rPr lang="en-US" altLang="ko-KR" dirty="0" err="1" smtClean="0">
                <a:ea typeface="굴림" charset="-127"/>
              </a:rPr>
              <a:t>precompute</a:t>
            </a:r>
            <a:r>
              <a:rPr lang="en-US" altLang="ko-KR" dirty="0" smtClean="0">
                <a:ea typeface="굴림" charset="-127"/>
              </a:rPr>
              <a:t> the data in this matrix.</a:t>
            </a:r>
          </a:p>
          <a:p>
            <a:endParaRPr lang="ko-KR"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marL="0" marR="0" indent="0" algn="l" defTabSz="963613" rtl="0" eaLnBrk="0" fontAlgn="base" latinLnBrk="0" hangingPunct="0">
              <a:lnSpc>
                <a:spcPct val="100000"/>
              </a:lnSpc>
              <a:spcBef>
                <a:spcPct val="30000"/>
              </a:spcBef>
              <a:spcAft>
                <a:spcPct val="0"/>
              </a:spcAft>
              <a:buClrTx/>
              <a:buSzTx/>
              <a:buFontTx/>
              <a:buNone/>
              <a:tabLst/>
              <a:defRPr/>
            </a:pPr>
            <a:r>
              <a:rPr lang="en-US" altLang="ko-KR" dirty="0" smtClean="0">
                <a:ea typeface="굴림" charset="-127"/>
              </a:rPr>
              <a:t>Our approach is to keep the high dimension – keep our 24,576 pixels – and compress the computation by choosing data representations with mostly zeroes for both the lighting vector and the matrix.  I’m going to tell about each of these sources of compression.  The lighting compression is dominant – it’s the title of our paper – so let’s talk about that first. </a:t>
            </a:r>
          </a:p>
          <a:p>
            <a:endParaRPr lang="ko-KR"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pPr marL="0" marR="0" indent="0" algn="l" defTabSz="963613" rtl="0" eaLnBrk="0" fontAlgn="base" latinLnBrk="0" hangingPunct="0">
              <a:lnSpc>
                <a:spcPct val="100000"/>
              </a:lnSpc>
              <a:spcBef>
                <a:spcPct val="30000"/>
              </a:spcBef>
              <a:spcAft>
                <a:spcPct val="0"/>
              </a:spcAft>
              <a:buClrTx/>
              <a:buSzTx/>
              <a:buFontTx/>
              <a:buNone/>
              <a:tabLst/>
              <a:defRPr/>
            </a:pPr>
            <a:r>
              <a:rPr lang="en-US" altLang="ko-KR" dirty="0" smtClean="0">
                <a:ea typeface="굴림" charset="-127"/>
              </a:rPr>
              <a:t>The next step is non-linear approximation, where we choose some coefficients to keep, and discard the others – we make them zero.  We use a very aggressive, </a:t>
            </a:r>
            <a:r>
              <a:rPr lang="en-US" altLang="ko-KR" dirty="0" err="1" smtClean="0">
                <a:ea typeface="굴림" charset="-127"/>
              </a:rPr>
              <a:t>lossy</a:t>
            </a:r>
            <a:r>
              <a:rPr lang="en-US" altLang="ko-KR" dirty="0" smtClean="0">
                <a:ea typeface="굴림" charset="-127"/>
              </a:rPr>
              <a:t> approximation, where we keep only a hundredth or a thousandth of the coefficients.  It turns out that this is still a good approximation for producing output images – I’ll present some formal error results later. </a:t>
            </a:r>
          </a:p>
          <a:p>
            <a:endParaRPr lang="en-US" altLang="ko-KR" dirty="0" smtClean="0"/>
          </a:p>
          <a:p>
            <a:r>
              <a:rPr lang="en-US" altLang="ko-KR" dirty="0" smtClean="0">
                <a:ea typeface="굴림" charset="-127"/>
              </a:rPr>
              <a:t>Choose value by magnitude of wavelet coefficient</a:t>
            </a:r>
            <a:endParaRPr lang="ko-KR"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normAutofit/>
          </a:bodyPr>
          <a:lstStyle/>
          <a:p>
            <a:r>
              <a:rPr lang="en-US" altLang="ko-KR" dirty="0" smtClean="0">
                <a:ea typeface="굴림" charset="-127"/>
              </a:rPr>
              <a:t>So one question that you might be asking is: why non-linear approximation?  Well, what’s linear approximation?  This is a term from the approximation literature, which means that we project a signal onto a fixed set of approximating functions.  For example, </a:t>
            </a:r>
            <a:r>
              <a:rPr lang="en-US" altLang="ko-KR" dirty="0" err="1" smtClean="0">
                <a:ea typeface="굴림" charset="-127"/>
              </a:rPr>
              <a:t>precomputed</a:t>
            </a:r>
            <a:r>
              <a:rPr lang="en-US" altLang="ko-KR" dirty="0" smtClean="0">
                <a:ea typeface="굴림" charset="-127"/>
              </a:rPr>
              <a:t> radiance transfer uses 25-100 of the lowest frequency spherical harmonic functions. </a:t>
            </a:r>
          </a:p>
          <a:p>
            <a:endParaRPr lang="en-US" altLang="ko-KR" dirty="0" smtClean="0">
              <a:ea typeface="굴림" charset="-127"/>
            </a:endParaRPr>
          </a:p>
          <a:p>
            <a:r>
              <a:rPr lang="en-US" altLang="ko-KR" dirty="0" smtClean="0">
                <a:ea typeface="굴림" charset="-127"/>
              </a:rPr>
              <a:t>In contrast, non-linear approximation uses a dynamic set of approximating functions.  The key difference is that we choose this set depending on the lighting, and it changes at each frame.  In our case we choose 10’s or 100’s of wavelets from a basis of 24,576.  The key idea here is to compress the lighting by considering the input data.  </a:t>
            </a:r>
            <a:br>
              <a:rPr lang="en-US" altLang="ko-KR" dirty="0" smtClean="0">
                <a:ea typeface="굴림" charset="-127"/>
              </a:rPr>
            </a:br>
            <a:endParaRPr lang="en-US" altLang="ko-KR" dirty="0" smtClean="0">
              <a:ea typeface="굴림" charset="-127"/>
            </a:endParaRPr>
          </a:p>
          <a:p>
            <a:r>
              <a:rPr lang="en-US" altLang="ko-KR" dirty="0" smtClean="0">
                <a:ea typeface="굴림" charset="-127"/>
              </a:rPr>
              <a:t>So, non-linear approximation is simply more flexible than the linear variety, and as we’ll see it is much more accurate for relighting.</a:t>
            </a:r>
          </a:p>
          <a:p>
            <a:endParaRPr lang="ko-KR"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ko-KR" altLang="en-US" smtClean="0"/>
              <a:t>마스터 부제목 스타일 편집</a:t>
            </a:r>
            <a:endParaRPr lang="ko-KR"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57975" y="298450"/>
            <a:ext cx="2079625" cy="6356350"/>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19100" y="298450"/>
            <a:ext cx="6086475" cy="6356350"/>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ko-KR" altLang="en-US" smtClean="0"/>
              <a:t>마스터 텍스트 스타일을 편집합니다</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19100" y="1587500"/>
            <a:ext cx="4083050" cy="506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54550" y="1587500"/>
            <a:ext cx="4083050" cy="50673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a:xfrm>
            <a:off x="457200" y="274638"/>
            <a:ext cx="8229600" cy="1143000"/>
          </a:xfrm>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ko-KR" altLang="en-US" noProof="0" smtClean="0"/>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19100" y="298450"/>
            <a:ext cx="8280400" cy="908050"/>
          </a:xfrm>
          <a:prstGeom prst="rect">
            <a:avLst/>
          </a:prstGeom>
          <a:noFill/>
          <a:ln w="12700">
            <a:noFill/>
            <a:miter lim="800000"/>
            <a:headEnd/>
            <a:tailEnd/>
          </a:ln>
        </p:spPr>
        <p:txBody>
          <a:bodyPr vert="horz" wrap="square" lIns="90487" tIns="44450" rIns="90487" bIns="44450" numCol="1" anchor="b" anchorCtr="0" compatLnSpc="1">
            <a:prstTxWarp prst="textNoShape">
              <a:avLst/>
            </a:prstTxWarp>
          </a:bodyPr>
          <a:lstStyle/>
          <a:p>
            <a:pPr lvl="0"/>
            <a:r>
              <a:rPr lang="en-US" altLang="ko-KR" smtClean="0"/>
              <a:t>Click to edit Master title style</a:t>
            </a:r>
          </a:p>
        </p:txBody>
      </p:sp>
      <p:sp>
        <p:nvSpPr>
          <p:cNvPr id="3075" name="Rectangle 3"/>
          <p:cNvSpPr>
            <a:spLocks noGrp="1" noChangeArrowheads="1"/>
          </p:cNvSpPr>
          <p:nvPr>
            <p:ph type="body" idx="1"/>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0"/>
            <a:r>
              <a:rPr lang="en-US" altLang="ko-KR" smtClean="0"/>
              <a:t>Click to edit Master text styles</a:t>
            </a:r>
          </a:p>
          <a:p>
            <a:pPr lvl="1"/>
            <a:r>
              <a:rPr lang="en-US" altLang="ko-KR" smtClean="0"/>
              <a:t>Second Level</a:t>
            </a:r>
          </a:p>
          <a:p>
            <a:pPr lvl="2"/>
            <a:r>
              <a:rPr lang="en-US" altLang="ko-KR" smtClean="0"/>
              <a:t>Third Level</a:t>
            </a:r>
          </a:p>
        </p:txBody>
      </p:sp>
      <p:sp>
        <p:nvSpPr>
          <p:cNvPr id="1028" name="Rectangle 4"/>
          <p:cNvSpPr>
            <a:spLocks noChangeArrowheads="1"/>
          </p:cNvSpPr>
          <p:nvPr/>
        </p:nvSpPr>
        <p:spPr bwMode="auto">
          <a:xfrm>
            <a:off x="93663" y="6519863"/>
            <a:ext cx="307975" cy="212725"/>
          </a:xfrm>
          <a:prstGeom prst="rect">
            <a:avLst/>
          </a:prstGeom>
          <a:noFill/>
          <a:ln w="12700">
            <a:noFill/>
            <a:miter lim="800000"/>
            <a:headEnd/>
            <a:tailEnd/>
          </a:ln>
          <a:effectLst/>
        </p:spPr>
        <p:txBody>
          <a:bodyPr lIns="0" tIns="0" rIns="0" bIns="0" anchor="b">
            <a:spAutoFit/>
          </a:bodyPr>
          <a:lstStyle/>
          <a:p>
            <a:pPr algn="l">
              <a:defRPr/>
            </a:pPr>
            <a:r>
              <a:rPr lang="en-US" altLang="ko-KR" sz="1400">
                <a:latin typeface="Arial" pitchFamily="34" charset="0"/>
                <a:ea typeface="굴림" pitchFamily="50" charset="-127"/>
              </a:rPr>
              <a:t> </a:t>
            </a:r>
            <a:fld id="{87C9C170-BD76-43EF-A9C8-47B265620E72}" type="slidenum">
              <a:rPr lang="en-US" altLang="ko-KR" sz="1400">
                <a:latin typeface="Arial" pitchFamily="34" charset="0"/>
                <a:ea typeface="굴림" pitchFamily="50" charset="-127"/>
              </a:rPr>
              <a:pPr algn="l">
                <a:defRPr/>
              </a:pPr>
              <a:t>‹#›</a:t>
            </a:fld>
            <a:endParaRPr lang="en-US" altLang="ko-KR" sz="1400">
              <a:latin typeface="Arial" pitchFamily="34" charset="0"/>
              <a:ea typeface="굴림" pitchFamily="50" charset="-127"/>
            </a:endParaRPr>
          </a:p>
        </p:txBody>
      </p:sp>
      <p:grpSp>
        <p:nvGrpSpPr>
          <p:cNvPr id="3077" name="Group 8"/>
          <p:cNvGrpSpPr>
            <a:grpSpLocks/>
          </p:cNvGrpSpPr>
          <p:nvPr/>
        </p:nvGrpSpPr>
        <p:grpSpPr bwMode="auto">
          <a:xfrm>
            <a:off x="419100" y="1250950"/>
            <a:ext cx="8305800" cy="196850"/>
            <a:chOff x="264" y="788"/>
            <a:chExt cx="5232" cy="124"/>
          </a:xfrm>
        </p:grpSpPr>
        <p:sp>
          <p:nvSpPr>
            <p:cNvPr id="2" name="Rectangle 6"/>
            <p:cNvSpPr>
              <a:spLocks noChangeArrowheads="1"/>
            </p:cNvSpPr>
            <p:nvPr/>
          </p:nvSpPr>
          <p:spPr bwMode="auto">
            <a:xfrm>
              <a:off x="264" y="788"/>
              <a:ext cx="5232" cy="61"/>
            </a:xfrm>
            <a:prstGeom prst="rect">
              <a:avLst/>
            </a:prstGeom>
            <a:gradFill rotWithShape="0">
              <a:gsLst>
                <a:gs pos="0">
                  <a:srgbClr val="12C2E9">
                    <a:gamma/>
                    <a:shade val="80000"/>
                    <a:invGamma/>
                  </a:srgbClr>
                </a:gs>
                <a:gs pos="50000">
                  <a:srgbClr val="12C2E9"/>
                </a:gs>
                <a:gs pos="100000">
                  <a:srgbClr val="12C2E9">
                    <a:gamma/>
                    <a:shade val="80000"/>
                    <a:invGamma/>
                  </a:srgbClr>
                </a:gs>
              </a:gsLst>
              <a:lin ang="5400000" scaled="1"/>
            </a:gradFill>
            <a:ln w="12700">
              <a:noFill/>
              <a:miter lim="800000"/>
              <a:headEnd/>
              <a:tailEnd/>
            </a:ln>
            <a:effectLst/>
          </p:spPr>
          <p:txBody>
            <a:bodyPr wrap="none" anchor="ctr"/>
            <a:lstStyle/>
            <a:p>
              <a:pPr>
                <a:defRPr/>
              </a:pPr>
              <a:endParaRPr lang="ko-KR" altLang="en-US">
                <a:latin typeface="Arial" pitchFamily="34" charset="0"/>
                <a:ea typeface="굴림" pitchFamily="50" charset="-127"/>
              </a:endParaRPr>
            </a:p>
          </p:txBody>
        </p:sp>
        <p:sp>
          <p:nvSpPr>
            <p:cNvPr id="1031" name="Rectangle 7"/>
            <p:cNvSpPr>
              <a:spLocks noChangeArrowheads="1"/>
            </p:cNvSpPr>
            <p:nvPr/>
          </p:nvSpPr>
          <p:spPr bwMode="auto">
            <a:xfrm>
              <a:off x="264" y="881"/>
              <a:ext cx="5232" cy="31"/>
            </a:xfrm>
            <a:prstGeom prst="rect">
              <a:avLst/>
            </a:prstGeom>
            <a:gradFill rotWithShape="0">
              <a:gsLst>
                <a:gs pos="0">
                  <a:srgbClr val="FF00FF">
                    <a:gamma/>
                    <a:shade val="69804"/>
                    <a:invGamma/>
                  </a:srgbClr>
                </a:gs>
                <a:gs pos="50000">
                  <a:srgbClr val="FF00FF"/>
                </a:gs>
                <a:gs pos="100000">
                  <a:srgbClr val="FF00FF">
                    <a:gamma/>
                    <a:shade val="69804"/>
                    <a:invGamma/>
                  </a:srgbClr>
                </a:gs>
              </a:gsLst>
              <a:lin ang="0" scaled="1"/>
            </a:gradFill>
            <a:ln w="12700">
              <a:noFill/>
              <a:miter lim="800000"/>
              <a:headEnd/>
              <a:tailEnd/>
            </a:ln>
            <a:effectLst/>
          </p:spPr>
          <p:txBody>
            <a:bodyPr wrap="none" anchor="ctr"/>
            <a:lstStyle/>
            <a:p>
              <a:pPr>
                <a:defRPr/>
              </a:pPr>
              <a:endParaRPr lang="ko-KR" altLang="en-US">
                <a:latin typeface="Arial" pitchFamily="34" charset="0"/>
                <a:ea typeface="굴림" pitchFamily="50" charset="-127"/>
              </a:endParaRPr>
            </a:p>
          </p:txBody>
        </p:sp>
      </p:grpSp>
      <p:pic>
        <p:nvPicPr>
          <p:cNvPr id="3078" name="Picture 12" descr="KAIST-1"/>
          <p:cNvPicPr>
            <a:picLocks noChangeAspect="1" noChangeArrowheads="1"/>
          </p:cNvPicPr>
          <p:nvPr userDrawn="1"/>
        </p:nvPicPr>
        <p:blipFill>
          <a:blip r:embed="rId13"/>
          <a:srcRect/>
          <a:stretch>
            <a:fillRect/>
          </a:stretch>
        </p:blipFill>
        <p:spPr bwMode="auto">
          <a:xfrm>
            <a:off x="7832725" y="6437313"/>
            <a:ext cx="1219200" cy="33813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ts val="3600"/>
        </a:lnSpc>
        <a:spcBef>
          <a:spcPct val="0"/>
        </a:spcBef>
        <a:spcAft>
          <a:spcPct val="0"/>
        </a:spcAft>
        <a:defRPr sz="4000" b="1">
          <a:solidFill>
            <a:schemeClr val="tx1"/>
          </a:solidFill>
          <a:latin typeface="+mj-lt"/>
          <a:ea typeface="+mj-ea"/>
          <a:cs typeface="+mj-cs"/>
        </a:defRPr>
      </a:lvl1pPr>
      <a:lvl2pPr algn="l" rtl="0" eaLnBrk="0" fontAlgn="base" hangingPunct="0">
        <a:lnSpc>
          <a:spcPts val="3600"/>
        </a:lnSpc>
        <a:spcBef>
          <a:spcPct val="0"/>
        </a:spcBef>
        <a:spcAft>
          <a:spcPct val="0"/>
        </a:spcAft>
        <a:defRPr sz="4000" b="1">
          <a:solidFill>
            <a:schemeClr val="tx1"/>
          </a:solidFill>
          <a:latin typeface="Arial" pitchFamily="34" charset="0"/>
        </a:defRPr>
      </a:lvl2pPr>
      <a:lvl3pPr algn="l" rtl="0" eaLnBrk="0" fontAlgn="base" hangingPunct="0">
        <a:lnSpc>
          <a:spcPts val="3600"/>
        </a:lnSpc>
        <a:spcBef>
          <a:spcPct val="0"/>
        </a:spcBef>
        <a:spcAft>
          <a:spcPct val="0"/>
        </a:spcAft>
        <a:defRPr sz="4000" b="1">
          <a:solidFill>
            <a:schemeClr val="tx1"/>
          </a:solidFill>
          <a:latin typeface="Arial" pitchFamily="34" charset="0"/>
        </a:defRPr>
      </a:lvl3pPr>
      <a:lvl4pPr algn="l" rtl="0" eaLnBrk="0" fontAlgn="base" hangingPunct="0">
        <a:lnSpc>
          <a:spcPts val="3600"/>
        </a:lnSpc>
        <a:spcBef>
          <a:spcPct val="0"/>
        </a:spcBef>
        <a:spcAft>
          <a:spcPct val="0"/>
        </a:spcAft>
        <a:defRPr sz="4000" b="1">
          <a:solidFill>
            <a:schemeClr val="tx1"/>
          </a:solidFill>
          <a:latin typeface="Arial" pitchFamily="34" charset="0"/>
        </a:defRPr>
      </a:lvl4pPr>
      <a:lvl5pPr algn="l" rtl="0" eaLnBrk="0" fontAlgn="base" hangingPunct="0">
        <a:lnSpc>
          <a:spcPts val="3600"/>
        </a:lnSpc>
        <a:spcBef>
          <a:spcPct val="0"/>
        </a:spcBef>
        <a:spcAft>
          <a:spcPct val="0"/>
        </a:spcAft>
        <a:defRPr sz="4000" b="1">
          <a:solidFill>
            <a:schemeClr val="tx1"/>
          </a:solidFill>
          <a:latin typeface="Arial" pitchFamily="34" charset="0"/>
        </a:defRPr>
      </a:lvl5pPr>
      <a:lvl6pPr marL="457200" algn="l" rtl="0" eaLnBrk="0" fontAlgn="base" hangingPunct="0">
        <a:lnSpc>
          <a:spcPts val="3600"/>
        </a:lnSpc>
        <a:spcBef>
          <a:spcPct val="0"/>
        </a:spcBef>
        <a:spcAft>
          <a:spcPct val="0"/>
        </a:spcAft>
        <a:defRPr sz="4000" b="1">
          <a:solidFill>
            <a:schemeClr val="tx1"/>
          </a:solidFill>
          <a:latin typeface="Arial" pitchFamily="34" charset="0"/>
        </a:defRPr>
      </a:lvl6pPr>
      <a:lvl7pPr marL="914400" algn="l" rtl="0" eaLnBrk="0" fontAlgn="base" hangingPunct="0">
        <a:lnSpc>
          <a:spcPts val="3600"/>
        </a:lnSpc>
        <a:spcBef>
          <a:spcPct val="0"/>
        </a:spcBef>
        <a:spcAft>
          <a:spcPct val="0"/>
        </a:spcAft>
        <a:defRPr sz="4000" b="1">
          <a:solidFill>
            <a:schemeClr val="tx1"/>
          </a:solidFill>
          <a:latin typeface="Arial" pitchFamily="34" charset="0"/>
        </a:defRPr>
      </a:lvl7pPr>
      <a:lvl8pPr marL="1371600" algn="l" rtl="0" eaLnBrk="0" fontAlgn="base" hangingPunct="0">
        <a:lnSpc>
          <a:spcPts val="3600"/>
        </a:lnSpc>
        <a:spcBef>
          <a:spcPct val="0"/>
        </a:spcBef>
        <a:spcAft>
          <a:spcPct val="0"/>
        </a:spcAft>
        <a:defRPr sz="4000" b="1">
          <a:solidFill>
            <a:schemeClr val="tx1"/>
          </a:solidFill>
          <a:latin typeface="Arial" pitchFamily="34" charset="0"/>
        </a:defRPr>
      </a:lvl8pPr>
      <a:lvl9pPr marL="1828800" algn="l" rtl="0" eaLnBrk="0" fontAlgn="base" hangingPunct="0">
        <a:lnSpc>
          <a:spcPts val="3600"/>
        </a:lnSpc>
        <a:spcBef>
          <a:spcPct val="0"/>
        </a:spcBef>
        <a:spcAft>
          <a:spcPct val="0"/>
        </a:spcAft>
        <a:defRPr sz="4000" b="1">
          <a:solidFill>
            <a:schemeClr val="tx1"/>
          </a:solidFill>
          <a:latin typeface="Arial" pitchFamily="34" charset="0"/>
        </a:defRPr>
      </a:lvl9pPr>
    </p:titleStyle>
    <p:bodyStyle>
      <a:lvl1pPr marL="292100" indent="-292100" algn="l" rtl="0" eaLnBrk="0" fontAlgn="base" hangingPunct="0">
        <a:lnSpc>
          <a:spcPts val="2700"/>
        </a:lnSpc>
        <a:spcBef>
          <a:spcPts val="600"/>
        </a:spcBef>
        <a:spcAft>
          <a:spcPts val="400"/>
        </a:spcAft>
        <a:buClr>
          <a:srgbClr val="0C7B9C"/>
        </a:buClr>
        <a:buFont typeface="Arial" charset="0"/>
        <a:buChar char="●"/>
        <a:defRPr sz="2800" b="1">
          <a:solidFill>
            <a:schemeClr val="tx1"/>
          </a:solidFill>
          <a:latin typeface="+mn-lt"/>
          <a:ea typeface="+mn-ea"/>
          <a:cs typeface="+mn-cs"/>
        </a:defRPr>
      </a:lvl1pPr>
      <a:lvl2pPr marL="800100" indent="-342900" algn="l" rtl="0" eaLnBrk="0" fontAlgn="base" hangingPunct="0">
        <a:lnSpc>
          <a:spcPts val="2700"/>
        </a:lnSpc>
        <a:spcBef>
          <a:spcPct val="0"/>
        </a:spcBef>
        <a:spcAft>
          <a:spcPts val="400"/>
        </a:spcAft>
        <a:buClr>
          <a:srgbClr val="0C7B9C"/>
        </a:buClr>
        <a:buFont typeface="Arial" charset="0"/>
        <a:buChar char="●"/>
        <a:defRPr sz="2400" b="1">
          <a:solidFill>
            <a:schemeClr val="tx1"/>
          </a:solidFill>
          <a:latin typeface="+mn-lt"/>
        </a:defRPr>
      </a:lvl2pPr>
      <a:lvl3pPr marL="914400" algn="l" rtl="0" eaLnBrk="0" fontAlgn="base" hangingPunct="0">
        <a:lnSpc>
          <a:spcPts val="2700"/>
        </a:lnSpc>
        <a:spcBef>
          <a:spcPct val="0"/>
        </a:spcBef>
        <a:spcAft>
          <a:spcPts val="400"/>
        </a:spcAft>
        <a:buClr>
          <a:srgbClr val="0C7B9C"/>
        </a:buClr>
        <a:buFont typeface="Arial" charset="0"/>
        <a:buChar char="●"/>
        <a:defRPr sz="2400" b="1">
          <a:solidFill>
            <a:schemeClr val="tx1"/>
          </a:solidFill>
          <a:latin typeface="+mn-lt"/>
        </a:defRPr>
      </a:lvl3pPr>
      <a:lvl4pPr marL="1600200" indent="-228600" algn="l" rtl="0" eaLnBrk="0" fontAlgn="base" hangingPunct="0">
        <a:spcBef>
          <a:spcPct val="20000"/>
        </a:spcBef>
        <a:spcAft>
          <a:spcPct val="0"/>
        </a:spcAft>
        <a:buSzPct val="100000"/>
        <a:buChar char="–"/>
        <a:defRPr sz="2000">
          <a:solidFill>
            <a:schemeClr val="tx1"/>
          </a:solidFill>
          <a:latin typeface="Times New Roman" pitchFamily="18" charset="0"/>
        </a:defRPr>
      </a:lvl4pPr>
      <a:lvl5pPr marL="2057400" indent="-228600" algn="l" rtl="0" eaLnBrk="0" fontAlgn="base" hangingPunct="0">
        <a:spcBef>
          <a:spcPct val="20000"/>
        </a:spcBef>
        <a:spcAft>
          <a:spcPct val="0"/>
        </a:spcAft>
        <a:buSzPct val="100000"/>
        <a:buChar char="•"/>
        <a:defRPr sz="2000">
          <a:solidFill>
            <a:schemeClr val="tx1"/>
          </a:solidFill>
          <a:latin typeface="Times New Roman" pitchFamily="18" charset="0"/>
        </a:defRPr>
      </a:lvl5pPr>
      <a:lvl6pPr marL="2514600" indent="-228600" algn="l" rtl="0" eaLnBrk="0" fontAlgn="base" hangingPunct="0">
        <a:spcBef>
          <a:spcPct val="20000"/>
        </a:spcBef>
        <a:spcAft>
          <a:spcPct val="0"/>
        </a:spcAft>
        <a:buSzPct val="100000"/>
        <a:buChar char="•"/>
        <a:defRPr sz="2000">
          <a:solidFill>
            <a:schemeClr val="tx1"/>
          </a:solidFill>
          <a:latin typeface="Times New Roman" pitchFamily="18" charset="0"/>
        </a:defRPr>
      </a:lvl6pPr>
      <a:lvl7pPr marL="2971800" indent="-228600" algn="l" rtl="0" eaLnBrk="0" fontAlgn="base" hangingPunct="0">
        <a:spcBef>
          <a:spcPct val="20000"/>
        </a:spcBef>
        <a:spcAft>
          <a:spcPct val="0"/>
        </a:spcAft>
        <a:buSzPct val="100000"/>
        <a:buChar char="•"/>
        <a:defRPr sz="2000">
          <a:solidFill>
            <a:schemeClr val="tx1"/>
          </a:solidFill>
          <a:latin typeface="Times New Roman" pitchFamily="18" charset="0"/>
        </a:defRPr>
      </a:lvl7pPr>
      <a:lvl8pPr marL="3429000" indent="-228600" algn="l" rtl="0" eaLnBrk="0" fontAlgn="base" hangingPunct="0">
        <a:spcBef>
          <a:spcPct val="20000"/>
        </a:spcBef>
        <a:spcAft>
          <a:spcPct val="0"/>
        </a:spcAft>
        <a:buSzPct val="100000"/>
        <a:buChar char="•"/>
        <a:defRPr sz="2000">
          <a:solidFill>
            <a:schemeClr val="tx1"/>
          </a:solidFill>
          <a:latin typeface="Times New Roman" pitchFamily="18" charset="0"/>
        </a:defRPr>
      </a:lvl8pPr>
      <a:lvl9pPr marL="3886200" indent="-228600" algn="l" rtl="0" eaLnBrk="0" fontAlgn="base" hangingPunct="0">
        <a:spcBef>
          <a:spcPct val="20000"/>
        </a:spcBef>
        <a:spcAft>
          <a:spcPct val="0"/>
        </a:spcAft>
        <a:buSzPct val="100000"/>
        <a:buChar char="•"/>
        <a:defRPr sz="2000">
          <a:solidFill>
            <a:schemeClr val="tx1"/>
          </a:solidFill>
          <a:latin typeface="Times New Roman" pitchFamily="18" charset="0"/>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48.jpeg"/><Relationship Id="rId5" Type="http://schemas.openxmlformats.org/officeDocument/2006/relationships/oleObject" Target="../embeddings/oleObject21.bin"/><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48.jpeg"/><Relationship Id="rId5" Type="http://schemas.openxmlformats.org/officeDocument/2006/relationships/oleObject" Target="../embeddings/oleObject22.bin"/><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51.png"/><Relationship Id="rId5" Type="http://schemas.openxmlformats.org/officeDocument/2006/relationships/oleObject" Target="../embeddings/oleObject24.bin"/><Relationship Id="rId4" Type="http://schemas.openxmlformats.org/officeDocument/2006/relationships/image" Target="../media/image48.jpe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5.bin"/><Relationship Id="rId7"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53.png"/><Relationship Id="rId5" Type="http://schemas.openxmlformats.org/officeDocument/2006/relationships/oleObject" Target="../embeddings/oleObject26.bin"/><Relationship Id="rId4" Type="http://schemas.openxmlformats.org/officeDocument/2006/relationships/image" Target="../media/image48.jpe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image" Target="../media/image47.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5.png"/><Relationship Id="rId5" Type="http://schemas.openxmlformats.org/officeDocument/2006/relationships/oleObject" Target="../embeddings/oleObject28.bin"/><Relationship Id="rId4" Type="http://schemas.openxmlformats.org/officeDocument/2006/relationships/image" Target="../media/image48.jpeg"/></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29.bin"/></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image" Target="../media/image61.png"/><Relationship Id="rId7"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64.png"/><Relationship Id="rId11" Type="http://schemas.openxmlformats.org/officeDocument/2006/relationships/oleObject" Target="../embeddings/oleObject34.bin"/><Relationship Id="rId5" Type="http://schemas.openxmlformats.org/officeDocument/2006/relationships/image" Target="../media/image63.png"/><Relationship Id="rId10" Type="http://schemas.openxmlformats.org/officeDocument/2006/relationships/oleObject" Target="../embeddings/oleObject33.bin"/><Relationship Id="rId4" Type="http://schemas.openxmlformats.org/officeDocument/2006/relationships/image" Target="../media/image62.png"/><Relationship Id="rId9" Type="http://schemas.openxmlformats.org/officeDocument/2006/relationships/oleObject" Target="../embeddings/oleObject32.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0.bin"/><Relationship Id="rId3" Type="http://schemas.openxmlformats.org/officeDocument/2006/relationships/oleObject" Target="../embeddings/oleObject35.bin"/><Relationship Id="rId7" Type="http://schemas.openxmlformats.org/officeDocument/2006/relationships/oleObject" Target="../embeddings/oleObject39.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38.bin"/><Relationship Id="rId5" Type="http://schemas.openxmlformats.org/officeDocument/2006/relationships/oleObject" Target="../embeddings/oleObject37.bin"/><Relationship Id="rId4" Type="http://schemas.openxmlformats.org/officeDocument/2006/relationships/oleObject" Target="../embeddings/oleObject36.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44.bin"/><Relationship Id="rId5" Type="http://schemas.openxmlformats.org/officeDocument/2006/relationships/oleObject" Target="../embeddings/oleObject43.bin"/><Relationship Id="rId4" Type="http://schemas.openxmlformats.org/officeDocument/2006/relationships/oleObject" Target="../embeddings/oleObject42.bin"/></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oleObject" Target="../embeddings/oleObject47.bin"/><Relationship Id="rId4" Type="http://schemas.openxmlformats.org/officeDocument/2006/relationships/oleObject" Target="../embeddings/oleObject46.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oleObject" Target="../embeddings/oleObject49.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16.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40.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9.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51.bin"/><Relationship Id="rId7" Type="http://schemas.openxmlformats.org/officeDocument/2006/relationships/oleObject" Target="../embeddings/oleObject54.bin"/><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oleObject" Target="../embeddings/oleObject53.bin"/><Relationship Id="rId5" Type="http://schemas.openxmlformats.org/officeDocument/2006/relationships/image" Target="../media/image97.png"/><Relationship Id="rId4" Type="http://schemas.openxmlformats.org/officeDocument/2006/relationships/oleObject" Target="../embeddings/oleObject52.bin"/></Relationships>
</file>

<file path=ppt/slides/_rels/slide4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image" Target="../media/image14.png"/><Relationship Id="rId18" Type="http://schemas.openxmlformats.org/officeDocument/2006/relationships/image" Target="../media/image19.png"/><Relationship Id="rId3" Type="http://schemas.openxmlformats.org/officeDocument/2006/relationships/oleObject" Target="../embeddings/oleObject2.bin"/><Relationship Id="rId7" Type="http://schemas.openxmlformats.org/officeDocument/2006/relationships/oleObject" Target="../embeddings/oleObject6.bin"/><Relationship Id="rId12" Type="http://schemas.openxmlformats.org/officeDocument/2006/relationships/image" Target="../media/image13.png"/><Relationship Id="rId17" Type="http://schemas.openxmlformats.org/officeDocument/2006/relationships/image" Target="../media/image18.png"/><Relationship Id="rId2" Type="http://schemas.openxmlformats.org/officeDocument/2006/relationships/slideLayout" Target="../slideLayouts/slideLayout2.xml"/><Relationship Id="rId16" Type="http://schemas.openxmlformats.org/officeDocument/2006/relationships/image" Target="../media/image17.png"/><Relationship Id="rId20" Type="http://schemas.openxmlformats.org/officeDocument/2006/relationships/image" Target="../media/image21.png"/><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5" Type="http://schemas.openxmlformats.org/officeDocument/2006/relationships/image" Target="../media/image16.png"/><Relationship Id="rId10" Type="http://schemas.openxmlformats.org/officeDocument/2006/relationships/oleObject" Target="../embeddings/oleObject9.bin"/><Relationship Id="rId19" Type="http://schemas.openxmlformats.org/officeDocument/2006/relationships/image" Target="../media/image20.png"/><Relationship Id="rId4" Type="http://schemas.openxmlformats.org/officeDocument/2006/relationships/oleObject" Target="../embeddings/oleObject3.bin"/><Relationship Id="rId9" Type="http://schemas.openxmlformats.org/officeDocument/2006/relationships/oleObject" Target="../embeddings/oleObject8.bin"/><Relationship Id="rId14" Type="http://schemas.openxmlformats.org/officeDocument/2006/relationships/image" Target="../media/image15.png"/></Relationships>
</file>

<file path=ppt/slides/_rels/slide5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6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7.png"/><Relationship Id="rId18" Type="http://schemas.openxmlformats.org/officeDocument/2006/relationships/oleObject" Target="../embeddings/oleObject17.bin"/><Relationship Id="rId3" Type="http://schemas.openxmlformats.org/officeDocument/2006/relationships/image" Target="../media/image30.png"/><Relationship Id="rId7" Type="http://schemas.openxmlformats.org/officeDocument/2006/relationships/image" Target="../media/image34.png"/><Relationship Id="rId12" Type="http://schemas.openxmlformats.org/officeDocument/2006/relationships/oleObject" Target="../embeddings/oleObject13.bin"/><Relationship Id="rId17" Type="http://schemas.openxmlformats.org/officeDocument/2006/relationships/image" Target="../media/image38.png"/><Relationship Id="rId2" Type="http://schemas.openxmlformats.org/officeDocument/2006/relationships/slideLayout" Target="../slideLayouts/slideLayout2.xml"/><Relationship Id="rId16" Type="http://schemas.openxmlformats.org/officeDocument/2006/relationships/oleObject" Target="../embeddings/oleObject16.bin"/><Relationship Id="rId20" Type="http://schemas.openxmlformats.org/officeDocument/2006/relationships/oleObject" Target="../embeddings/oleObject19.bin"/><Relationship Id="rId1" Type="http://schemas.openxmlformats.org/officeDocument/2006/relationships/vmlDrawing" Target="../drawings/vmlDrawing3.vml"/><Relationship Id="rId6" Type="http://schemas.openxmlformats.org/officeDocument/2006/relationships/image" Target="../media/image33.png"/><Relationship Id="rId11" Type="http://schemas.openxmlformats.org/officeDocument/2006/relationships/oleObject" Target="../embeddings/oleObject12.bin"/><Relationship Id="rId5" Type="http://schemas.openxmlformats.org/officeDocument/2006/relationships/image" Target="../media/image32.png"/><Relationship Id="rId15" Type="http://schemas.openxmlformats.org/officeDocument/2006/relationships/oleObject" Target="../embeddings/oleObject15.bin"/><Relationship Id="rId10" Type="http://schemas.openxmlformats.org/officeDocument/2006/relationships/oleObject" Target="../embeddings/oleObject11.bin"/><Relationship Id="rId19" Type="http://schemas.openxmlformats.org/officeDocument/2006/relationships/oleObject" Target="../embeddings/oleObject18.bin"/><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oleObject" Target="../embeddings/oleObject14.bin"/></Relationships>
</file>

<file path=ppt/slides/_rels/slide70.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098" name="Group 9"/>
          <p:cNvGrpSpPr>
            <a:grpSpLocks/>
          </p:cNvGrpSpPr>
          <p:nvPr/>
        </p:nvGrpSpPr>
        <p:grpSpPr bwMode="auto">
          <a:xfrm>
            <a:off x="50800" y="2713038"/>
            <a:ext cx="9075738" cy="152400"/>
            <a:chOff x="296" y="1676"/>
            <a:chExt cx="5088" cy="96"/>
          </a:xfrm>
        </p:grpSpPr>
        <p:sp>
          <p:nvSpPr>
            <p:cNvPr id="4105" name="Rectangle 7"/>
            <p:cNvSpPr>
              <a:spLocks noChangeArrowheads="1"/>
            </p:cNvSpPr>
            <p:nvPr/>
          </p:nvSpPr>
          <p:spPr bwMode="auto">
            <a:xfrm>
              <a:off x="296" y="1676"/>
              <a:ext cx="5088" cy="47"/>
            </a:xfrm>
            <a:prstGeom prst="rect">
              <a:avLst/>
            </a:prstGeom>
            <a:gradFill rotWithShape="0">
              <a:gsLst>
                <a:gs pos="0">
                  <a:srgbClr val="0E9BBA"/>
                </a:gs>
                <a:gs pos="50000">
                  <a:srgbClr val="12C2E9"/>
                </a:gs>
                <a:gs pos="100000">
                  <a:srgbClr val="0E9BBA"/>
                </a:gs>
              </a:gsLst>
              <a:lin ang="5400000" scaled="1"/>
            </a:gradFill>
            <a:ln w="12700">
              <a:noFill/>
              <a:miter lim="800000"/>
              <a:headEnd/>
              <a:tailEnd/>
            </a:ln>
          </p:spPr>
          <p:txBody>
            <a:bodyPr wrap="none" anchor="ctr"/>
            <a:lstStyle/>
            <a:p>
              <a:endParaRPr lang="ko-KR" altLang="en-US">
                <a:ea typeface="굴림" charset="-127"/>
              </a:endParaRPr>
            </a:p>
          </p:txBody>
        </p:sp>
        <p:sp>
          <p:nvSpPr>
            <p:cNvPr id="4106" name="Rectangle 8"/>
            <p:cNvSpPr>
              <a:spLocks noChangeArrowheads="1"/>
            </p:cNvSpPr>
            <p:nvPr/>
          </p:nvSpPr>
          <p:spPr bwMode="auto">
            <a:xfrm>
              <a:off x="296" y="1748"/>
              <a:ext cx="5088" cy="24"/>
            </a:xfrm>
            <a:prstGeom prst="rect">
              <a:avLst/>
            </a:prstGeom>
            <a:gradFill rotWithShape="0">
              <a:gsLst>
                <a:gs pos="0">
                  <a:srgbClr val="B200B2"/>
                </a:gs>
                <a:gs pos="50000">
                  <a:srgbClr val="FF00FF"/>
                </a:gs>
                <a:gs pos="100000">
                  <a:srgbClr val="B200B2"/>
                </a:gs>
              </a:gsLst>
              <a:lin ang="0" scaled="1"/>
            </a:gradFill>
            <a:ln w="12700">
              <a:noFill/>
              <a:miter lim="800000"/>
              <a:headEnd/>
              <a:tailEnd/>
            </a:ln>
          </p:spPr>
          <p:txBody>
            <a:bodyPr wrap="none" anchor="ctr"/>
            <a:lstStyle/>
            <a:p>
              <a:endParaRPr lang="ko-KR" altLang="en-US">
                <a:ea typeface="굴림" charset="-127"/>
              </a:endParaRPr>
            </a:p>
          </p:txBody>
        </p:sp>
      </p:grpSp>
      <p:sp>
        <p:nvSpPr>
          <p:cNvPr id="4099" name="Rectangle 10"/>
          <p:cNvSpPr>
            <a:spLocks noChangeArrowheads="1"/>
          </p:cNvSpPr>
          <p:nvPr/>
        </p:nvSpPr>
        <p:spPr bwMode="auto">
          <a:xfrm>
            <a:off x="0" y="842963"/>
            <a:ext cx="9144000" cy="1968500"/>
          </a:xfrm>
          <a:prstGeom prst="rect">
            <a:avLst/>
          </a:prstGeom>
          <a:noFill/>
          <a:ln w="12700">
            <a:noFill/>
            <a:miter lim="800000"/>
            <a:headEnd/>
            <a:tailEnd/>
          </a:ln>
        </p:spPr>
        <p:txBody>
          <a:bodyPr lIns="90487" tIns="44450" rIns="90487" bIns="44450" anchor="ctr"/>
          <a:lstStyle/>
          <a:p>
            <a:pPr>
              <a:lnSpc>
                <a:spcPts val="4200"/>
              </a:lnSpc>
            </a:pPr>
            <a:r>
              <a:rPr lang="en-US" altLang="ko-KR" sz="4000" b="1" dirty="0">
                <a:solidFill>
                  <a:srgbClr val="0000FF"/>
                </a:solidFill>
                <a:ea typeface="굴림" charset="-127"/>
              </a:rPr>
              <a:t>Pre-computed Radiance </a:t>
            </a:r>
            <a:r>
              <a:rPr lang="en-US" altLang="ko-KR" sz="4000" b="1" dirty="0" smtClean="0">
                <a:solidFill>
                  <a:srgbClr val="0000FF"/>
                </a:solidFill>
                <a:ea typeface="굴림" charset="-127"/>
              </a:rPr>
              <a:t>Transfer</a:t>
            </a:r>
            <a:endParaRPr lang="en-US" altLang="ko-KR" sz="4000" b="1" dirty="0">
              <a:solidFill>
                <a:srgbClr val="0000FF"/>
              </a:solidFill>
              <a:ea typeface="굴림" charset="-127"/>
            </a:endParaRPr>
          </a:p>
        </p:txBody>
      </p:sp>
      <p:sp>
        <p:nvSpPr>
          <p:cNvPr id="4100" name="Text Box 14"/>
          <p:cNvSpPr txBox="1">
            <a:spLocks noChangeArrowheads="1"/>
          </p:cNvSpPr>
          <p:nvPr/>
        </p:nvSpPr>
        <p:spPr bwMode="auto">
          <a:xfrm>
            <a:off x="496888" y="3527425"/>
            <a:ext cx="8153400" cy="1384995"/>
          </a:xfrm>
          <a:prstGeom prst="rect">
            <a:avLst/>
          </a:prstGeom>
          <a:noFill/>
          <a:ln w="12700">
            <a:noFill/>
            <a:miter lim="800000"/>
            <a:headEnd/>
            <a:tailEnd/>
          </a:ln>
        </p:spPr>
        <p:txBody>
          <a:bodyPr>
            <a:spAutoFit/>
          </a:bodyPr>
          <a:lstStyle/>
          <a:p>
            <a:pPr>
              <a:spcBef>
                <a:spcPct val="50000"/>
              </a:spcBef>
            </a:pPr>
            <a:r>
              <a:rPr lang="en-US" altLang="ko-KR" sz="3600" b="1" dirty="0" err="1">
                <a:solidFill>
                  <a:srgbClr val="EA8B00"/>
                </a:solidFill>
                <a:ea typeface="굴림" charset="-127"/>
              </a:rPr>
              <a:t>Geoyeob</a:t>
            </a:r>
            <a:r>
              <a:rPr lang="en-US" altLang="ko-KR" sz="3600" b="1" dirty="0">
                <a:solidFill>
                  <a:srgbClr val="EA8B00"/>
                </a:solidFill>
                <a:ea typeface="굴림" charset="-127"/>
              </a:rPr>
              <a:t> Kim</a:t>
            </a:r>
          </a:p>
          <a:p>
            <a:pPr>
              <a:spcBef>
                <a:spcPct val="50000"/>
              </a:spcBef>
            </a:pPr>
            <a:r>
              <a:rPr lang="en-US" altLang="ko-KR" sz="3200" dirty="0" smtClean="0">
                <a:ea typeface="굴림" charset="-127"/>
              </a:rPr>
              <a:t>KAIST</a:t>
            </a:r>
            <a:endParaRPr lang="en-US" altLang="ko-KR" sz="3200" dirty="0">
              <a:ea typeface="굴림" charset="-127"/>
            </a:endParaRPr>
          </a:p>
        </p:txBody>
      </p:sp>
      <p:grpSp>
        <p:nvGrpSpPr>
          <p:cNvPr id="4101" name="Group 25"/>
          <p:cNvGrpSpPr>
            <a:grpSpLocks/>
          </p:cNvGrpSpPr>
          <p:nvPr/>
        </p:nvGrpSpPr>
        <p:grpSpPr bwMode="auto">
          <a:xfrm>
            <a:off x="68263" y="842963"/>
            <a:ext cx="9075737" cy="152400"/>
            <a:chOff x="296" y="1676"/>
            <a:chExt cx="5088" cy="96"/>
          </a:xfrm>
        </p:grpSpPr>
        <p:sp>
          <p:nvSpPr>
            <p:cNvPr id="4103" name="Rectangle 26"/>
            <p:cNvSpPr>
              <a:spLocks noChangeArrowheads="1"/>
            </p:cNvSpPr>
            <p:nvPr/>
          </p:nvSpPr>
          <p:spPr bwMode="auto">
            <a:xfrm>
              <a:off x="296" y="1676"/>
              <a:ext cx="5088" cy="47"/>
            </a:xfrm>
            <a:prstGeom prst="rect">
              <a:avLst/>
            </a:prstGeom>
            <a:gradFill rotWithShape="0">
              <a:gsLst>
                <a:gs pos="0">
                  <a:srgbClr val="0E9BBA"/>
                </a:gs>
                <a:gs pos="50000">
                  <a:srgbClr val="12C2E9"/>
                </a:gs>
                <a:gs pos="100000">
                  <a:srgbClr val="0E9BBA"/>
                </a:gs>
              </a:gsLst>
              <a:lin ang="5400000" scaled="1"/>
            </a:gradFill>
            <a:ln w="12700">
              <a:noFill/>
              <a:miter lim="800000"/>
              <a:headEnd/>
              <a:tailEnd/>
            </a:ln>
          </p:spPr>
          <p:txBody>
            <a:bodyPr wrap="none" anchor="ctr"/>
            <a:lstStyle/>
            <a:p>
              <a:endParaRPr lang="ko-KR" altLang="en-US">
                <a:ea typeface="굴림" charset="-127"/>
              </a:endParaRPr>
            </a:p>
          </p:txBody>
        </p:sp>
        <p:sp>
          <p:nvSpPr>
            <p:cNvPr id="4104" name="Rectangle 27"/>
            <p:cNvSpPr>
              <a:spLocks noChangeArrowheads="1"/>
            </p:cNvSpPr>
            <p:nvPr/>
          </p:nvSpPr>
          <p:spPr bwMode="auto">
            <a:xfrm>
              <a:off x="296" y="1748"/>
              <a:ext cx="5088" cy="24"/>
            </a:xfrm>
            <a:prstGeom prst="rect">
              <a:avLst/>
            </a:prstGeom>
            <a:gradFill rotWithShape="0">
              <a:gsLst>
                <a:gs pos="0">
                  <a:srgbClr val="B200B2"/>
                </a:gs>
                <a:gs pos="50000">
                  <a:srgbClr val="FF00FF"/>
                </a:gs>
                <a:gs pos="100000">
                  <a:srgbClr val="B200B2"/>
                </a:gs>
              </a:gsLst>
              <a:lin ang="0" scaled="1"/>
            </a:gradFill>
            <a:ln w="12700">
              <a:noFill/>
              <a:miter lim="800000"/>
              <a:headEnd/>
              <a:tailEnd/>
            </a:ln>
          </p:spPr>
          <p:txBody>
            <a:bodyPr wrap="none" anchor="ctr"/>
            <a:lstStyle/>
            <a:p>
              <a:endParaRPr lang="ko-KR" altLang="en-US">
                <a:ea typeface="굴림" charset="-127"/>
              </a:endParaRPr>
            </a:p>
          </p:txBody>
        </p:sp>
      </p:grpSp>
      <p:pic>
        <p:nvPicPr>
          <p:cNvPr id="4102" name="Picture 28" descr="KAIST-1"/>
          <p:cNvPicPr>
            <a:picLocks noChangeAspect="1" noChangeArrowheads="1"/>
          </p:cNvPicPr>
          <p:nvPr/>
        </p:nvPicPr>
        <p:blipFill>
          <a:blip r:embed="rId3"/>
          <a:srcRect/>
          <a:stretch>
            <a:fillRect/>
          </a:stretch>
        </p:blipFill>
        <p:spPr bwMode="auto">
          <a:xfrm>
            <a:off x="6915150" y="6113463"/>
            <a:ext cx="1927225" cy="533400"/>
          </a:xfrm>
          <a:prstGeom prst="rect">
            <a:avLst/>
          </a:prstGeom>
          <a:noFill/>
          <a:ln w="9525">
            <a:noFill/>
            <a:miter lim="800000"/>
            <a:headEnd/>
            <a:tailEnd/>
          </a:ln>
        </p:spPr>
      </p:pic>
    </p:spTree>
  </p:cSld>
  <p:clrMapOvr>
    <a:masterClrMapping/>
  </p:clrMapOvr>
  <p:transition advTm="14831"/>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Motivation</a:t>
            </a:r>
            <a:endParaRPr lang="ko-KR" altLang="en-US" dirty="0"/>
          </a:p>
        </p:txBody>
      </p:sp>
      <p:sp>
        <p:nvSpPr>
          <p:cNvPr id="3" name="내용 개체 틀 2"/>
          <p:cNvSpPr>
            <a:spLocks noGrp="1"/>
          </p:cNvSpPr>
          <p:nvPr>
            <p:ph idx="1"/>
          </p:nvPr>
        </p:nvSpPr>
        <p:spPr/>
        <p:txBody>
          <a:bodyPr/>
          <a:lstStyle/>
          <a:p>
            <a:r>
              <a:rPr lang="en-US" altLang="ko-KR" dirty="0" smtClean="0"/>
              <a:t>SH </a:t>
            </a:r>
            <a:r>
              <a:rPr lang="en-US" altLang="ko-KR" dirty="0" smtClean="0"/>
              <a:t>cannot capture middle or high frequency lights in reasonable order</a:t>
            </a:r>
          </a:p>
          <a:p>
            <a:endParaRPr lang="en-US" altLang="ko-KR" dirty="0" smtClean="0"/>
          </a:p>
          <a:p>
            <a:r>
              <a:rPr lang="en-US" altLang="ko-KR" dirty="0" smtClean="0"/>
              <a:t>Using </a:t>
            </a:r>
            <a:r>
              <a:rPr lang="en-US" altLang="ko-KR" dirty="0" smtClean="0">
                <a:solidFill>
                  <a:srgbClr val="0000FF"/>
                </a:solidFill>
              </a:rPr>
              <a:t>wavelet</a:t>
            </a:r>
            <a:r>
              <a:rPr lang="en-US" altLang="ko-KR" dirty="0" smtClean="0"/>
              <a:t> as basis will complement these limitation</a:t>
            </a:r>
          </a:p>
          <a:p>
            <a:pPr lvl="1"/>
            <a:r>
              <a:rPr lang="en-US" altLang="ko-KR" dirty="0" smtClean="0"/>
              <a:t>Non-linear approximation rather than linear approx.</a:t>
            </a:r>
            <a:endParaRPr lang="ko-KR"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Main Idea</a:t>
            </a:r>
            <a:endParaRPr lang="ko-KR" altLang="en-US" dirty="0"/>
          </a:p>
        </p:txBody>
      </p:sp>
      <p:sp>
        <p:nvSpPr>
          <p:cNvPr id="3" name="내용 개체 틀 2"/>
          <p:cNvSpPr>
            <a:spLocks noGrp="1"/>
          </p:cNvSpPr>
          <p:nvPr>
            <p:ph idx="1"/>
          </p:nvPr>
        </p:nvSpPr>
        <p:spPr/>
        <p:txBody>
          <a:bodyPr/>
          <a:lstStyle/>
          <a:p>
            <a:r>
              <a:rPr lang="en-US" altLang="ko-KR" dirty="0" smtClean="0"/>
              <a:t>Non-linear approximation using a wavelet basis</a:t>
            </a:r>
          </a:p>
          <a:p>
            <a:endParaRPr lang="en-US" altLang="ko-KR" dirty="0" smtClean="0"/>
          </a:p>
          <a:p>
            <a:r>
              <a:rPr lang="en-US" altLang="ko-KR" dirty="0" smtClean="0"/>
              <a:t>Efficient sparse matrix multiplication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a:t>
            </a:r>
            <a:endParaRPr lang="ko-KR" altLang="en-US" dirty="0"/>
          </a:p>
        </p:txBody>
      </p:sp>
      <p:grpSp>
        <p:nvGrpSpPr>
          <p:cNvPr id="8" name="그룹 7"/>
          <p:cNvGrpSpPr/>
          <p:nvPr/>
        </p:nvGrpSpPr>
        <p:grpSpPr>
          <a:xfrm>
            <a:off x="1577975" y="2077244"/>
            <a:ext cx="2819400" cy="3165177"/>
            <a:chOff x="1577975" y="2077244"/>
            <a:chExt cx="2819400" cy="3165177"/>
          </a:xfrm>
        </p:grpSpPr>
        <p:pic>
          <p:nvPicPr>
            <p:cNvPr id="5" name="Picture 2" descr="grace_cross"/>
            <p:cNvPicPr>
              <a:picLocks noChangeAspect="1" noChangeArrowheads="1"/>
            </p:cNvPicPr>
            <p:nvPr/>
          </p:nvPicPr>
          <p:blipFill>
            <a:blip r:embed="rId2"/>
            <a:srcRect/>
            <a:stretch>
              <a:fillRect/>
            </a:stretch>
          </p:blipFill>
          <p:spPr bwMode="auto">
            <a:xfrm>
              <a:off x="1693863" y="2077244"/>
              <a:ext cx="2703512" cy="2703512"/>
            </a:xfrm>
            <a:prstGeom prst="rect">
              <a:avLst/>
            </a:prstGeom>
            <a:noFill/>
            <a:ln w="9525">
              <a:noFill/>
              <a:miter lim="800000"/>
              <a:headEnd/>
              <a:tailEnd/>
            </a:ln>
          </p:spPr>
        </p:pic>
        <p:sp>
          <p:nvSpPr>
            <p:cNvPr id="15" name="직사각형 14"/>
            <p:cNvSpPr/>
            <p:nvPr/>
          </p:nvSpPr>
          <p:spPr>
            <a:xfrm>
              <a:off x="1577975" y="4780756"/>
              <a:ext cx="2819400" cy="461665"/>
            </a:xfrm>
            <a:prstGeom prst="rect">
              <a:avLst/>
            </a:prstGeom>
          </p:spPr>
          <p:txBody>
            <a:bodyPr wrap="square">
              <a:spAutoFit/>
            </a:bodyPr>
            <a:lstStyle/>
            <a:p>
              <a:r>
                <a:rPr lang="en-US" altLang="ko-KR" dirty="0" smtClean="0">
                  <a:ea typeface="굴림" charset="-127"/>
                </a:rPr>
                <a:t>Linear </a:t>
              </a:r>
              <a:r>
                <a:rPr lang="en-US" altLang="ko-KR" dirty="0" smtClean="0">
                  <a:ea typeface="굴림" charset="-127"/>
                </a:rPr>
                <a:t>SH Approx.</a:t>
              </a:r>
              <a:endParaRPr lang="ko-KR" altLang="en-US" dirty="0"/>
            </a:p>
          </p:txBody>
        </p:sp>
      </p:grpSp>
      <p:grpSp>
        <p:nvGrpSpPr>
          <p:cNvPr id="9" name="그룹 8"/>
          <p:cNvGrpSpPr/>
          <p:nvPr/>
        </p:nvGrpSpPr>
        <p:grpSpPr>
          <a:xfrm>
            <a:off x="4746625" y="2077244"/>
            <a:ext cx="3923318" cy="3165177"/>
            <a:chOff x="4746625" y="2077244"/>
            <a:chExt cx="3923318" cy="3165177"/>
          </a:xfrm>
        </p:grpSpPr>
        <p:pic>
          <p:nvPicPr>
            <p:cNvPr id="4" name="Picture 2" descr="grace_cross"/>
            <p:cNvPicPr>
              <a:picLocks noChangeAspect="1" noChangeArrowheads="1"/>
            </p:cNvPicPr>
            <p:nvPr/>
          </p:nvPicPr>
          <p:blipFill>
            <a:blip r:embed="rId3"/>
            <a:srcRect/>
            <a:stretch>
              <a:fillRect/>
            </a:stretch>
          </p:blipFill>
          <p:spPr bwMode="auto">
            <a:xfrm>
              <a:off x="4746625" y="2077244"/>
              <a:ext cx="2703513" cy="2703512"/>
            </a:xfrm>
            <a:prstGeom prst="rect">
              <a:avLst/>
            </a:prstGeom>
            <a:noFill/>
            <a:ln w="9525">
              <a:noFill/>
              <a:miter lim="800000"/>
              <a:headEnd/>
              <a:tailEnd/>
            </a:ln>
          </p:spPr>
        </p:pic>
        <p:sp>
          <p:nvSpPr>
            <p:cNvPr id="16" name="직사각형 15"/>
            <p:cNvSpPr/>
            <p:nvPr/>
          </p:nvSpPr>
          <p:spPr>
            <a:xfrm>
              <a:off x="4746625" y="4780756"/>
              <a:ext cx="3923318" cy="461665"/>
            </a:xfrm>
            <a:prstGeom prst="rect">
              <a:avLst/>
            </a:prstGeom>
          </p:spPr>
          <p:txBody>
            <a:bodyPr wrap="none">
              <a:spAutoFit/>
            </a:bodyPr>
            <a:lstStyle/>
            <a:p>
              <a:r>
                <a:rPr lang="en-US" altLang="ko-KR" dirty="0" smtClean="0">
                  <a:ea typeface="굴림" charset="-127"/>
                </a:rPr>
                <a:t>Non-linear Wavelet </a:t>
              </a:r>
              <a:r>
                <a:rPr lang="en-US" altLang="ko-KR" dirty="0" smtClean="0">
                  <a:ea typeface="굴림" charset="-127"/>
                </a:rPr>
                <a:t>Approx.</a:t>
              </a:r>
              <a:endParaRPr lang="ko-KR"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Result</a:t>
            </a:r>
            <a:endParaRPr lang="ko-KR" altLang="en-US" dirty="0"/>
          </a:p>
        </p:txBody>
      </p:sp>
      <p:pic>
        <p:nvPicPr>
          <p:cNvPr id="4" name="Picture 40" descr="plants_sh"/>
          <p:cNvPicPr>
            <a:picLocks noChangeAspect="1" noChangeArrowheads="1"/>
          </p:cNvPicPr>
          <p:nvPr/>
        </p:nvPicPr>
        <p:blipFill>
          <a:blip r:embed="rId2"/>
          <a:srcRect/>
          <a:stretch>
            <a:fillRect/>
          </a:stretch>
        </p:blipFill>
        <p:spPr bwMode="auto">
          <a:xfrm>
            <a:off x="762000" y="2295525"/>
            <a:ext cx="7643813" cy="1844675"/>
          </a:xfrm>
          <a:prstGeom prst="rect">
            <a:avLst/>
          </a:prstGeom>
          <a:noFill/>
        </p:spPr>
      </p:pic>
      <p:pic>
        <p:nvPicPr>
          <p:cNvPr id="5" name="Picture 41" descr="plants_wavelets"/>
          <p:cNvPicPr>
            <a:picLocks noChangeAspect="1" noChangeArrowheads="1"/>
          </p:cNvPicPr>
          <p:nvPr/>
        </p:nvPicPr>
        <p:blipFill>
          <a:blip r:embed="rId3"/>
          <a:srcRect/>
          <a:stretch>
            <a:fillRect/>
          </a:stretch>
        </p:blipFill>
        <p:spPr bwMode="auto">
          <a:xfrm>
            <a:off x="762000" y="4235450"/>
            <a:ext cx="7643813" cy="1852613"/>
          </a:xfrm>
          <a:prstGeom prst="rect">
            <a:avLst/>
          </a:prstGeom>
          <a:noFill/>
        </p:spPr>
      </p:pic>
      <p:sp>
        <p:nvSpPr>
          <p:cNvPr id="6" name="Rectangle 42"/>
          <p:cNvSpPr>
            <a:spLocks noChangeArrowheads="1"/>
          </p:cNvSpPr>
          <p:nvPr/>
        </p:nvSpPr>
        <p:spPr bwMode="auto">
          <a:xfrm>
            <a:off x="685800" y="1463675"/>
            <a:ext cx="7643813" cy="836613"/>
          </a:xfrm>
          <a:prstGeom prst="rect">
            <a:avLst/>
          </a:prstGeom>
          <a:noFill/>
          <a:ln w="12700">
            <a:noFill/>
            <a:miter lim="800000"/>
            <a:headEnd/>
            <a:tailEnd/>
          </a:ln>
          <a:effectLst/>
        </p:spPr>
        <p:txBody>
          <a:bodyPr lIns="90488" tIns="44450" rIns="90488" bIns="44450"/>
          <a:lstStyle/>
          <a:p>
            <a:pPr algn="l">
              <a:tabLst>
                <a:tab pos="1316038" algn="l"/>
              </a:tabLst>
            </a:pPr>
            <a:r>
              <a:rPr lang="en-US" altLang="ko-KR" baseline="0" dirty="0">
                <a:latin typeface="Arial" charset="0"/>
                <a:ea typeface="굴림" charset="-127"/>
              </a:rPr>
              <a:t>Top: 	Linear Spherical Harmonic </a:t>
            </a:r>
            <a:r>
              <a:rPr lang="en-US" altLang="ko-KR" baseline="0" dirty="0" smtClean="0">
                <a:latin typeface="Arial" charset="0"/>
                <a:ea typeface="굴림" charset="-127"/>
              </a:rPr>
              <a:t>Approximation</a:t>
            </a:r>
            <a:br>
              <a:rPr lang="en-US" altLang="ko-KR" baseline="0" dirty="0" smtClean="0">
                <a:latin typeface="Arial" charset="0"/>
                <a:ea typeface="굴림" charset="-127"/>
              </a:rPr>
            </a:br>
            <a:r>
              <a:rPr lang="en-US" altLang="ko-KR" baseline="0" dirty="0" smtClean="0">
                <a:latin typeface="Arial" charset="0"/>
                <a:ea typeface="굴림" charset="-127"/>
              </a:rPr>
              <a:t>Bottom</a:t>
            </a:r>
            <a:r>
              <a:rPr lang="en-US" altLang="ko-KR" baseline="0" dirty="0">
                <a:latin typeface="Arial" charset="0"/>
                <a:ea typeface="굴림" charset="-127"/>
              </a:rPr>
              <a:t>: 	Non-linear Wavelet Approximation</a:t>
            </a:r>
          </a:p>
        </p:txBody>
      </p:sp>
      <p:grpSp>
        <p:nvGrpSpPr>
          <p:cNvPr id="3" name="Group 48"/>
          <p:cNvGrpSpPr>
            <a:grpSpLocks/>
          </p:cNvGrpSpPr>
          <p:nvPr/>
        </p:nvGrpSpPr>
        <p:grpSpPr bwMode="auto">
          <a:xfrm>
            <a:off x="685800" y="6154738"/>
            <a:ext cx="7788275" cy="417512"/>
            <a:chOff x="432" y="3775"/>
            <a:chExt cx="4906" cy="527"/>
          </a:xfrm>
        </p:grpSpPr>
        <p:sp>
          <p:nvSpPr>
            <p:cNvPr id="8" name="Rectangle 44"/>
            <p:cNvSpPr>
              <a:spLocks noChangeArrowheads="1"/>
            </p:cNvSpPr>
            <p:nvPr/>
          </p:nvSpPr>
          <p:spPr bwMode="auto">
            <a:xfrm>
              <a:off x="432" y="3775"/>
              <a:ext cx="1258" cy="527"/>
            </a:xfrm>
            <a:prstGeom prst="rect">
              <a:avLst/>
            </a:prstGeom>
            <a:noFill/>
            <a:ln w="12700">
              <a:noFill/>
              <a:miter lim="800000"/>
              <a:headEnd/>
              <a:tailEnd/>
            </a:ln>
            <a:effectLst/>
          </p:spPr>
          <p:txBody>
            <a:bodyPr lIns="90488" tIns="44450" rIns="90488" bIns="44450"/>
            <a:lstStyle/>
            <a:p>
              <a:pPr algn="ctr">
                <a:tabLst>
                  <a:tab pos="1316038" algn="l"/>
                </a:tabLst>
              </a:pPr>
              <a:r>
                <a:rPr lang="en-US" altLang="ko-KR" baseline="0" dirty="0">
                  <a:latin typeface="Arial" charset="0"/>
                  <a:ea typeface="굴림" charset="-127"/>
                </a:rPr>
                <a:t>25</a:t>
              </a:r>
            </a:p>
          </p:txBody>
        </p:sp>
        <p:sp>
          <p:nvSpPr>
            <p:cNvPr id="9" name="Rectangle 45"/>
            <p:cNvSpPr>
              <a:spLocks noChangeArrowheads="1"/>
            </p:cNvSpPr>
            <p:nvPr/>
          </p:nvSpPr>
          <p:spPr bwMode="auto">
            <a:xfrm>
              <a:off x="1654" y="3775"/>
              <a:ext cx="1258" cy="527"/>
            </a:xfrm>
            <a:prstGeom prst="rect">
              <a:avLst/>
            </a:prstGeom>
            <a:noFill/>
            <a:ln w="12700">
              <a:noFill/>
              <a:miter lim="800000"/>
              <a:headEnd/>
              <a:tailEnd/>
            </a:ln>
            <a:effectLst/>
          </p:spPr>
          <p:txBody>
            <a:bodyPr lIns="90488" tIns="44450" rIns="90488" bIns="44450"/>
            <a:lstStyle/>
            <a:p>
              <a:pPr algn="ctr">
                <a:tabLst>
                  <a:tab pos="1316038" algn="l"/>
                </a:tabLst>
              </a:pPr>
              <a:r>
                <a:rPr lang="en-US" altLang="ko-KR" baseline="0">
                  <a:latin typeface="Arial" charset="0"/>
                  <a:ea typeface="굴림" charset="-127"/>
                </a:rPr>
                <a:t>200</a:t>
              </a:r>
            </a:p>
          </p:txBody>
        </p:sp>
        <p:sp>
          <p:nvSpPr>
            <p:cNvPr id="10" name="Rectangle 46"/>
            <p:cNvSpPr>
              <a:spLocks noChangeArrowheads="1"/>
            </p:cNvSpPr>
            <p:nvPr/>
          </p:nvSpPr>
          <p:spPr bwMode="auto">
            <a:xfrm>
              <a:off x="2870" y="3775"/>
              <a:ext cx="1258" cy="527"/>
            </a:xfrm>
            <a:prstGeom prst="rect">
              <a:avLst/>
            </a:prstGeom>
            <a:noFill/>
            <a:ln w="12700">
              <a:noFill/>
              <a:miter lim="800000"/>
              <a:headEnd/>
              <a:tailEnd/>
            </a:ln>
            <a:effectLst/>
          </p:spPr>
          <p:txBody>
            <a:bodyPr lIns="90488" tIns="44450" rIns="90488" bIns="44450"/>
            <a:lstStyle/>
            <a:p>
              <a:pPr algn="ctr">
                <a:tabLst>
                  <a:tab pos="1316038" algn="l"/>
                </a:tabLst>
              </a:pPr>
              <a:r>
                <a:rPr lang="en-US" altLang="ko-KR" baseline="0" dirty="0">
                  <a:latin typeface="Arial" charset="0"/>
                  <a:ea typeface="굴림" charset="-127"/>
                </a:rPr>
                <a:t>2,000</a:t>
              </a:r>
            </a:p>
          </p:txBody>
        </p:sp>
        <p:sp>
          <p:nvSpPr>
            <p:cNvPr id="11" name="Rectangle 47"/>
            <p:cNvSpPr>
              <a:spLocks noChangeArrowheads="1"/>
            </p:cNvSpPr>
            <p:nvPr/>
          </p:nvSpPr>
          <p:spPr bwMode="auto">
            <a:xfrm>
              <a:off x="4080" y="3775"/>
              <a:ext cx="1258" cy="527"/>
            </a:xfrm>
            <a:prstGeom prst="rect">
              <a:avLst/>
            </a:prstGeom>
            <a:noFill/>
            <a:ln w="12700">
              <a:noFill/>
              <a:miter lim="800000"/>
              <a:headEnd/>
              <a:tailEnd/>
            </a:ln>
            <a:effectLst/>
          </p:spPr>
          <p:txBody>
            <a:bodyPr lIns="90488" tIns="44450" rIns="90488" bIns="44450"/>
            <a:lstStyle/>
            <a:p>
              <a:pPr algn="ctr">
                <a:tabLst>
                  <a:tab pos="1316038" algn="l"/>
                </a:tabLst>
              </a:pPr>
              <a:r>
                <a:rPr lang="en-US" altLang="ko-KR" baseline="0">
                  <a:latin typeface="Arial" charset="0"/>
                  <a:ea typeface="굴림" charset="-127"/>
                </a:rPr>
                <a:t>20,000</a:t>
              </a:r>
            </a:p>
          </p:txBody>
        </p: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Assumption</a:t>
            </a:r>
            <a:endParaRPr lang="ko-KR" altLang="en-US" dirty="0"/>
          </a:p>
        </p:txBody>
      </p:sp>
      <p:sp>
        <p:nvSpPr>
          <p:cNvPr id="3" name="내용 개체 틀 2"/>
          <p:cNvSpPr>
            <a:spLocks noGrp="1"/>
          </p:cNvSpPr>
          <p:nvPr>
            <p:ph idx="1"/>
          </p:nvPr>
        </p:nvSpPr>
        <p:spPr/>
        <p:txBody>
          <a:bodyPr/>
          <a:lstStyle/>
          <a:p>
            <a:r>
              <a:rPr lang="en-US" altLang="ko-KR" dirty="0" smtClean="0"/>
              <a:t>Cubemap with 64 x 64 pixels on each face</a:t>
            </a:r>
          </a:p>
          <a:p>
            <a:pPr lvl="1"/>
            <a:r>
              <a:rPr lang="en-US" altLang="ko-KR" dirty="0" smtClean="0">
                <a:solidFill>
                  <a:srgbClr val="0000FF"/>
                </a:solidFill>
              </a:rPr>
              <a:t>N</a:t>
            </a:r>
            <a:r>
              <a:rPr lang="en-US" altLang="ko-KR" dirty="0" smtClean="0"/>
              <a:t> = 64 x 64 x 6 = </a:t>
            </a:r>
            <a:r>
              <a:rPr lang="en-US" altLang="ko-KR" dirty="0" smtClean="0">
                <a:solidFill>
                  <a:srgbClr val="0000FF"/>
                </a:solidFill>
              </a:rPr>
              <a:t>24,576 pixels</a:t>
            </a:r>
            <a:endParaRPr lang="en-US" altLang="ko-KR" dirty="0" smtClean="0"/>
          </a:p>
          <a:p>
            <a:r>
              <a:rPr lang="en-US" altLang="ko-KR" dirty="0" smtClean="0"/>
              <a:t>Output image has 512 x 512 pixels</a:t>
            </a:r>
          </a:p>
          <a:p>
            <a:pPr lvl="1"/>
            <a:r>
              <a:rPr lang="en-US" altLang="ko-KR" dirty="0" smtClean="0">
                <a:solidFill>
                  <a:srgbClr val="0000FF"/>
                </a:solidFill>
              </a:rPr>
              <a:t>M</a:t>
            </a:r>
            <a:r>
              <a:rPr lang="en-US" altLang="ko-KR" dirty="0" smtClean="0"/>
              <a:t> = </a:t>
            </a:r>
            <a:r>
              <a:rPr lang="en-US" altLang="ko-KR" dirty="0" smtClean="0">
                <a:solidFill>
                  <a:srgbClr val="0000FF"/>
                </a:solidFill>
              </a:rPr>
              <a:t>262,144 pixels</a:t>
            </a:r>
            <a:endParaRPr lang="ko-KR" altLang="en-US" dirty="0">
              <a:solidFill>
                <a:srgbClr val="0000FF"/>
              </a:solidFill>
            </a:endParaRPr>
          </a:p>
        </p:txBody>
      </p:sp>
      <p:sp>
        <p:nvSpPr>
          <p:cNvPr id="6" name="TextBox 5"/>
          <p:cNvSpPr txBox="1"/>
          <p:nvPr/>
        </p:nvSpPr>
        <p:spPr>
          <a:xfrm>
            <a:off x="2982719" y="6377801"/>
            <a:ext cx="3159840" cy="369332"/>
          </a:xfrm>
          <a:prstGeom prst="rect">
            <a:avLst/>
          </a:prstGeom>
          <a:noFill/>
        </p:spPr>
        <p:txBody>
          <a:bodyPr wrap="none" rtlCol="0">
            <a:spAutoFit/>
          </a:bodyPr>
          <a:lstStyle/>
          <a:p>
            <a:r>
              <a:rPr lang="en-US" altLang="ko-KR" sz="1800" dirty="0" smtClean="0"/>
              <a:t>(Each value denotes a pixel.)</a:t>
            </a:r>
            <a:endParaRPr lang="ko-KR" altLang="en-US" sz="1800" dirty="0"/>
          </a:p>
        </p:txBody>
      </p:sp>
      <p:grpSp>
        <p:nvGrpSpPr>
          <p:cNvPr id="11" name="그룹 10"/>
          <p:cNvGrpSpPr/>
          <p:nvPr/>
        </p:nvGrpSpPr>
        <p:grpSpPr>
          <a:xfrm>
            <a:off x="1142998" y="3323232"/>
            <a:ext cx="2553495" cy="2806106"/>
            <a:chOff x="723898" y="3323232"/>
            <a:chExt cx="2553495" cy="2806106"/>
          </a:xfrm>
        </p:grpSpPr>
        <p:graphicFrame>
          <p:nvGraphicFramePr>
            <p:cNvPr id="165890" name="Object 2"/>
            <p:cNvGraphicFramePr>
              <a:graphicFrameLocks noChangeAspect="1"/>
            </p:cNvGraphicFramePr>
            <p:nvPr/>
          </p:nvGraphicFramePr>
          <p:xfrm>
            <a:off x="2564606" y="3963988"/>
            <a:ext cx="712787" cy="1882775"/>
          </p:xfrm>
          <a:graphic>
            <a:graphicData uri="http://schemas.openxmlformats.org/presentationml/2006/ole">
              <p:oleObj spid="_x0000_s165890" name="Equation" r:id="rId3" imgW="355320" imgH="939600" progId="Equation.DSMT4">
                <p:embed/>
              </p:oleObj>
            </a:graphicData>
          </a:graphic>
        </p:graphicFrame>
        <p:pic>
          <p:nvPicPr>
            <p:cNvPr id="5" name="Picture 2" descr="stpeters"/>
            <p:cNvPicPr>
              <a:picLocks noChangeAspect="1" noChangeArrowheads="1"/>
            </p:cNvPicPr>
            <p:nvPr/>
          </p:nvPicPr>
          <p:blipFill>
            <a:blip r:embed="rId4"/>
            <a:srcRect/>
            <a:stretch>
              <a:fillRect/>
            </a:stretch>
          </p:blipFill>
          <p:spPr bwMode="auto">
            <a:xfrm>
              <a:off x="723898" y="3963988"/>
              <a:ext cx="1627187" cy="2165350"/>
            </a:xfrm>
            <a:prstGeom prst="rect">
              <a:avLst/>
            </a:prstGeom>
            <a:noFill/>
          </p:spPr>
        </p:pic>
        <p:sp>
          <p:nvSpPr>
            <p:cNvPr id="7" name="TextBox 6"/>
            <p:cNvSpPr txBox="1"/>
            <p:nvPr/>
          </p:nvSpPr>
          <p:spPr>
            <a:xfrm>
              <a:off x="1275974" y="3323232"/>
              <a:ext cx="1587294" cy="461665"/>
            </a:xfrm>
            <a:prstGeom prst="rect">
              <a:avLst/>
            </a:prstGeom>
            <a:noFill/>
          </p:spPr>
          <p:txBody>
            <a:bodyPr wrap="none" rtlCol="0">
              <a:spAutoFit/>
            </a:bodyPr>
            <a:lstStyle/>
            <a:p>
              <a:r>
                <a:rPr lang="en-US" altLang="ko-KR" b="1" dirty="0" smtClean="0"/>
                <a:t>Cubemap</a:t>
              </a:r>
              <a:endParaRPr lang="ko-KR" altLang="en-US" b="1" dirty="0"/>
            </a:p>
          </p:txBody>
        </p:sp>
      </p:grpSp>
      <p:grpSp>
        <p:nvGrpSpPr>
          <p:cNvPr id="13" name="그룹 12"/>
          <p:cNvGrpSpPr/>
          <p:nvPr/>
        </p:nvGrpSpPr>
        <p:grpSpPr>
          <a:xfrm>
            <a:off x="4978591" y="3369270"/>
            <a:ext cx="3434175" cy="2823865"/>
            <a:chOff x="4978591" y="3369270"/>
            <a:chExt cx="3434175" cy="2823865"/>
          </a:xfrm>
        </p:grpSpPr>
        <p:graphicFrame>
          <p:nvGraphicFramePr>
            <p:cNvPr id="165891" name="Object 3"/>
            <p:cNvGraphicFramePr>
              <a:graphicFrameLocks noChangeAspect="1"/>
            </p:cNvGraphicFramePr>
            <p:nvPr/>
          </p:nvGraphicFramePr>
          <p:xfrm>
            <a:off x="7674578" y="3789363"/>
            <a:ext cx="738188" cy="2339975"/>
          </p:xfrm>
          <a:graphic>
            <a:graphicData uri="http://schemas.openxmlformats.org/presentationml/2006/ole">
              <p:oleObj spid="_x0000_s165891" name="Equation" r:id="rId5" imgW="368280" imgH="1168200" progId="Equation.DSMT4">
                <p:embed/>
              </p:oleObj>
            </a:graphicData>
          </a:graphic>
        </p:graphicFrame>
        <p:pic>
          <p:nvPicPr>
            <p:cNvPr id="9" name="Picture 5" descr="plant"/>
            <p:cNvPicPr>
              <a:picLocks noChangeAspect="1" noChangeArrowheads="1"/>
            </p:cNvPicPr>
            <p:nvPr/>
          </p:nvPicPr>
          <p:blipFill>
            <a:blip r:embed="rId6"/>
            <a:srcRect/>
            <a:stretch>
              <a:fillRect/>
            </a:stretch>
          </p:blipFill>
          <p:spPr bwMode="auto">
            <a:xfrm>
              <a:off x="4978591" y="3830935"/>
              <a:ext cx="2362200" cy="2362200"/>
            </a:xfrm>
            <a:prstGeom prst="rect">
              <a:avLst/>
            </a:prstGeom>
            <a:noFill/>
          </p:spPr>
        </p:pic>
        <p:sp>
          <p:nvSpPr>
            <p:cNvPr id="10" name="TextBox 9"/>
            <p:cNvSpPr txBox="1"/>
            <p:nvPr/>
          </p:nvSpPr>
          <p:spPr>
            <a:xfrm>
              <a:off x="5362185" y="3369270"/>
              <a:ext cx="2165978" cy="461665"/>
            </a:xfrm>
            <a:prstGeom prst="rect">
              <a:avLst/>
            </a:prstGeom>
            <a:noFill/>
          </p:spPr>
          <p:txBody>
            <a:bodyPr wrap="none" rtlCol="0">
              <a:spAutoFit/>
            </a:bodyPr>
            <a:lstStyle/>
            <a:p>
              <a:r>
                <a:rPr lang="en-US" altLang="ko-KR" b="1" dirty="0" smtClean="0"/>
                <a:t>Output Image</a:t>
              </a:r>
              <a:endParaRPr lang="ko-KR" altLang="en-US"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Light-Transport Matrix</a:t>
            </a:r>
            <a:endParaRPr lang="ko-KR" altLang="en-US" dirty="0"/>
          </a:p>
        </p:txBody>
      </p:sp>
      <p:pic>
        <p:nvPicPr>
          <p:cNvPr id="4" name="Picture 2" descr="stpeters"/>
          <p:cNvPicPr>
            <a:picLocks noChangeAspect="1" noChangeArrowheads="1"/>
          </p:cNvPicPr>
          <p:nvPr/>
        </p:nvPicPr>
        <p:blipFill>
          <a:blip r:embed="rId4"/>
          <a:srcRect/>
          <a:stretch>
            <a:fillRect/>
          </a:stretch>
        </p:blipFill>
        <p:spPr bwMode="auto">
          <a:xfrm>
            <a:off x="7072313" y="3921125"/>
            <a:ext cx="1627187" cy="2165350"/>
          </a:xfrm>
          <a:prstGeom prst="rect">
            <a:avLst/>
          </a:prstGeom>
          <a:noFill/>
        </p:spPr>
      </p:pic>
      <p:graphicFrame>
        <p:nvGraphicFramePr>
          <p:cNvPr id="5" name="Object 4"/>
          <p:cNvGraphicFramePr>
            <a:graphicFrameLocks noChangeAspect="1"/>
          </p:cNvGraphicFramePr>
          <p:nvPr/>
        </p:nvGraphicFramePr>
        <p:xfrm>
          <a:off x="2273300" y="1976438"/>
          <a:ext cx="4538663" cy="2333625"/>
        </p:xfrm>
        <a:graphic>
          <a:graphicData uri="http://schemas.openxmlformats.org/presentationml/2006/ole">
            <p:oleObj spid="_x0000_s123906" name="Equation" r:id="rId5" imgW="2273040" imgH="1168200" progId="Equation.DSMT4">
              <p:embed/>
            </p:oleObj>
          </a:graphicData>
        </a:graphic>
      </p:graphicFrame>
      <p:pic>
        <p:nvPicPr>
          <p:cNvPr id="6" name="Picture 5" descr="plant"/>
          <p:cNvPicPr>
            <a:picLocks noChangeAspect="1" noChangeArrowheads="1"/>
          </p:cNvPicPr>
          <p:nvPr/>
        </p:nvPicPr>
        <p:blipFill>
          <a:blip r:embed="rId6"/>
          <a:srcRect/>
          <a:stretch>
            <a:fillRect/>
          </a:stretch>
        </p:blipFill>
        <p:spPr bwMode="auto">
          <a:xfrm>
            <a:off x="419100" y="4495800"/>
            <a:ext cx="2362200" cy="2362200"/>
          </a:xfrm>
          <a:prstGeom prst="rect">
            <a:avLst/>
          </a:prstGeom>
          <a:noFill/>
        </p:spPr>
      </p:pic>
      <p:sp>
        <p:nvSpPr>
          <p:cNvPr id="8" name="Rectangle 10"/>
          <p:cNvSpPr txBox="1">
            <a:spLocks noChangeArrowheads="1"/>
          </p:cNvSpPr>
          <p:nvPr/>
        </p:nvSpPr>
        <p:spPr bwMode="auto">
          <a:xfrm>
            <a:off x="6953251" y="2906713"/>
            <a:ext cx="1914523" cy="473076"/>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defTabSz="914400" rtl="0" eaLnBrk="0" fontAlgn="base" latinLnBrk="0" hangingPunct="0">
              <a:lnSpc>
                <a:spcPts val="2700"/>
              </a:lnSpc>
              <a:spcBef>
                <a:spcPts val="600"/>
              </a:spcBef>
              <a:spcAft>
                <a:spcPts val="400"/>
              </a:spcAft>
              <a:buClr>
                <a:srgbClr val="0C7B9C"/>
              </a:buClr>
              <a:buSzTx/>
              <a:tabLst/>
              <a:defRPr/>
            </a:pPr>
            <a:r>
              <a:rPr lang="en-US" altLang="ko-KR" b="1" kern="0" dirty="0" smtClean="0">
                <a:latin typeface="+mj-lt"/>
                <a:ea typeface="굴림" charset="-127"/>
              </a:rPr>
              <a:t>Cubemap</a:t>
            </a:r>
            <a:endParaRPr kumimoji="0" lang="en-US" altLang="ko-KR" b="1" i="0" u="none" strike="noStrike" kern="0" cap="none" spc="0" normalizeH="0" baseline="0" noProof="0" dirty="0">
              <a:ln>
                <a:noFill/>
              </a:ln>
              <a:solidFill>
                <a:schemeClr val="tx1"/>
              </a:solidFill>
              <a:effectLst/>
              <a:uLnTx/>
              <a:uFillTx/>
              <a:latin typeface="+mj-lt"/>
              <a:ea typeface="굴림" charset="-127"/>
              <a:cs typeface="+mn-cs"/>
            </a:endParaRPr>
          </a:p>
        </p:txBody>
      </p:sp>
      <p:sp>
        <p:nvSpPr>
          <p:cNvPr id="9" name="Rectangle 11"/>
          <p:cNvSpPr>
            <a:spLocks noChangeArrowheads="1"/>
          </p:cNvSpPr>
          <p:nvPr/>
        </p:nvSpPr>
        <p:spPr bwMode="auto">
          <a:xfrm>
            <a:off x="263525" y="2670174"/>
            <a:ext cx="1857375" cy="854076"/>
          </a:xfrm>
          <a:prstGeom prst="rect">
            <a:avLst/>
          </a:prstGeom>
          <a:noFill/>
          <a:ln w="12700">
            <a:noFill/>
            <a:miter lim="800000"/>
            <a:headEnd/>
            <a:tailEnd/>
          </a:ln>
          <a:effectLst/>
        </p:spPr>
        <p:txBody>
          <a:bodyPr lIns="90488" tIns="44450" rIns="90488" bIns="44450"/>
          <a:lstStyle/>
          <a:p>
            <a:r>
              <a:rPr lang="en-US" altLang="ko-KR" b="1" dirty="0" smtClean="0">
                <a:ea typeface="굴림" charset="-127"/>
              </a:rPr>
              <a:t>Output</a:t>
            </a:r>
          </a:p>
          <a:p>
            <a:r>
              <a:rPr lang="en-US" altLang="ko-KR" b="1" baseline="0" dirty="0" smtClean="0">
                <a:latin typeface="Arial" charset="0"/>
                <a:ea typeface="굴림" charset="-127"/>
              </a:rPr>
              <a:t>Image</a:t>
            </a:r>
            <a:endParaRPr lang="en-US" altLang="ko-KR" b="1" baseline="0" dirty="0" smtClean="0">
              <a:latin typeface="Arial" charset="0"/>
              <a:ea typeface="굴림" charset="-127"/>
            </a:endParaRPr>
          </a:p>
        </p:txBody>
      </p:sp>
      <p:sp>
        <p:nvSpPr>
          <p:cNvPr id="10" name="Rectangle 14"/>
          <p:cNvSpPr>
            <a:spLocks noChangeArrowheads="1"/>
          </p:cNvSpPr>
          <p:nvPr/>
        </p:nvSpPr>
        <p:spPr bwMode="auto">
          <a:xfrm>
            <a:off x="2371725" y="1451768"/>
            <a:ext cx="4495800" cy="496095"/>
          </a:xfrm>
          <a:prstGeom prst="rect">
            <a:avLst/>
          </a:prstGeom>
          <a:noFill/>
          <a:ln w="12700">
            <a:noFill/>
            <a:miter lim="800000"/>
            <a:headEnd/>
            <a:tailEnd/>
          </a:ln>
          <a:effectLst/>
        </p:spPr>
        <p:txBody>
          <a:bodyPr lIns="90488" tIns="44450" rIns="90488" bIns="44450"/>
          <a:lstStyle/>
          <a:p>
            <a:r>
              <a:rPr lang="en-US" altLang="ko-KR" b="1" baseline="0" dirty="0" smtClean="0">
                <a:latin typeface="Arial" charset="0"/>
                <a:ea typeface="굴림" charset="-127"/>
              </a:rPr>
              <a:t>Transport Matrix (M by N)</a:t>
            </a:r>
            <a:endParaRPr lang="en-US" altLang="ko-KR" b="1" baseline="0" dirty="0">
              <a:latin typeface="Arial" charset="0"/>
              <a:ea typeface="굴림" charset="-127"/>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Light-Transport Matrix Rows</a:t>
            </a:r>
            <a:endParaRPr lang="ko-KR" altLang="en-US" dirty="0"/>
          </a:p>
        </p:txBody>
      </p:sp>
      <p:graphicFrame>
        <p:nvGraphicFramePr>
          <p:cNvPr id="4" name="Object 3"/>
          <p:cNvGraphicFramePr>
            <a:graphicFrameLocks noChangeAspect="1"/>
          </p:cNvGraphicFramePr>
          <p:nvPr/>
        </p:nvGraphicFramePr>
        <p:xfrm>
          <a:off x="142875" y="1962150"/>
          <a:ext cx="4268788" cy="3567113"/>
        </p:xfrm>
        <a:graphic>
          <a:graphicData uri="http://schemas.openxmlformats.org/presentationml/2006/ole">
            <p:oleObj spid="_x0000_s124930" name="Equation" r:id="rId3" imgW="1396800" imgH="1168200" progId="Equation.DSMT4">
              <p:embed/>
            </p:oleObj>
          </a:graphicData>
        </a:graphic>
      </p:graphicFrame>
      <p:sp>
        <p:nvSpPr>
          <p:cNvPr id="5" name="Rectangle 4"/>
          <p:cNvSpPr>
            <a:spLocks noChangeArrowheads="1"/>
          </p:cNvSpPr>
          <p:nvPr/>
        </p:nvSpPr>
        <p:spPr bwMode="auto">
          <a:xfrm>
            <a:off x="420688" y="1981200"/>
            <a:ext cx="3663950" cy="739775"/>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6" name="Rectangle 5"/>
          <p:cNvSpPr>
            <a:spLocks noChangeArrowheads="1"/>
          </p:cNvSpPr>
          <p:nvPr/>
        </p:nvSpPr>
        <p:spPr bwMode="auto">
          <a:xfrm>
            <a:off x="142874" y="1828800"/>
            <a:ext cx="277813"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7" name="Rectangle 6"/>
          <p:cNvSpPr>
            <a:spLocks noChangeArrowheads="1"/>
          </p:cNvSpPr>
          <p:nvPr/>
        </p:nvSpPr>
        <p:spPr bwMode="auto">
          <a:xfrm>
            <a:off x="420688" y="3397250"/>
            <a:ext cx="3663950" cy="231775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8" name="Rectangle 7"/>
          <p:cNvSpPr>
            <a:spLocks noChangeArrowheads="1"/>
          </p:cNvSpPr>
          <p:nvPr/>
        </p:nvSpPr>
        <p:spPr bwMode="auto">
          <a:xfrm>
            <a:off x="4084638" y="1981200"/>
            <a:ext cx="387350"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pic>
        <p:nvPicPr>
          <p:cNvPr id="11" name="Picture 5" descr="plant"/>
          <p:cNvPicPr>
            <a:picLocks noChangeAspect="1" noChangeArrowheads="1"/>
          </p:cNvPicPr>
          <p:nvPr/>
        </p:nvPicPr>
        <p:blipFill>
          <a:blip r:embed="rId4"/>
          <a:srcRect/>
          <a:stretch>
            <a:fillRect/>
          </a:stretch>
        </p:blipFill>
        <p:spPr bwMode="auto">
          <a:xfrm>
            <a:off x="6781800" y="4495800"/>
            <a:ext cx="2362200" cy="2362200"/>
          </a:xfrm>
          <a:prstGeom prst="rect">
            <a:avLst/>
          </a:prstGeom>
          <a:noFill/>
        </p:spPr>
      </p:pic>
      <p:sp>
        <p:nvSpPr>
          <p:cNvPr id="12" name="Oval 233"/>
          <p:cNvSpPr>
            <a:spLocks noChangeArrowheads="1"/>
          </p:cNvSpPr>
          <p:nvPr/>
        </p:nvSpPr>
        <p:spPr bwMode="auto">
          <a:xfrm>
            <a:off x="7689851" y="6240463"/>
            <a:ext cx="150812" cy="150812"/>
          </a:xfrm>
          <a:prstGeom prst="ellipse">
            <a:avLst/>
          </a:prstGeom>
          <a:solidFill>
            <a:srgbClr val="FF0000"/>
          </a:solidFill>
          <a:ln w="9525">
            <a:noFill/>
            <a:round/>
            <a:headEnd/>
            <a:tailEnd/>
          </a:ln>
          <a:effectLst/>
        </p:spPr>
        <p:txBody>
          <a:bodyPr wrap="none" anchor="ctr"/>
          <a:lstStyle/>
          <a:p>
            <a:endParaRPr lang="ko-KR" altLang="en-US">
              <a:ea typeface="굴림" charset="-127"/>
            </a:endParaRPr>
          </a:p>
        </p:txBody>
      </p:sp>
      <p:graphicFrame>
        <p:nvGraphicFramePr>
          <p:cNvPr id="13" name="Object 2"/>
          <p:cNvGraphicFramePr>
            <a:graphicFrameLocks noChangeAspect="1"/>
          </p:cNvGraphicFramePr>
          <p:nvPr/>
        </p:nvGraphicFramePr>
        <p:xfrm>
          <a:off x="4411663" y="2317750"/>
          <a:ext cx="1065212" cy="2814638"/>
        </p:xfrm>
        <a:graphic>
          <a:graphicData uri="http://schemas.openxmlformats.org/presentationml/2006/ole">
            <p:oleObj spid="_x0000_s124931" name="Equation" r:id="rId5" imgW="355320" imgH="939600" progId="Equation.DSMT4">
              <p:embed/>
            </p:oleObj>
          </a:graphicData>
        </a:graphic>
      </p:graphicFrame>
      <p:grpSp>
        <p:nvGrpSpPr>
          <p:cNvPr id="15" name="그룹 14"/>
          <p:cNvGrpSpPr/>
          <p:nvPr/>
        </p:nvGrpSpPr>
        <p:grpSpPr>
          <a:xfrm>
            <a:off x="5460586" y="2047875"/>
            <a:ext cx="3685001" cy="2447926"/>
            <a:chOff x="5440363" y="2038349"/>
            <a:chExt cx="3685001" cy="2447926"/>
          </a:xfrm>
        </p:grpSpPr>
        <p:pic>
          <p:nvPicPr>
            <p:cNvPr id="10" name="Picture 9" descr="2"/>
            <p:cNvPicPr>
              <a:picLocks noChangeAspect="1" noChangeArrowheads="1"/>
            </p:cNvPicPr>
            <p:nvPr/>
          </p:nvPicPr>
          <p:blipFill>
            <a:blip r:embed="rId6"/>
            <a:srcRect/>
            <a:stretch>
              <a:fillRect/>
            </a:stretch>
          </p:blipFill>
          <p:spPr bwMode="auto">
            <a:xfrm>
              <a:off x="5440363" y="2038350"/>
              <a:ext cx="1838325" cy="2447925"/>
            </a:xfrm>
            <a:prstGeom prst="rect">
              <a:avLst/>
            </a:prstGeom>
            <a:noFill/>
          </p:spPr>
        </p:pic>
        <p:pic>
          <p:nvPicPr>
            <p:cNvPr id="14" name="Picture 2" descr="stpeters"/>
            <p:cNvPicPr>
              <a:picLocks noChangeAspect="1" noChangeArrowheads="1"/>
            </p:cNvPicPr>
            <p:nvPr/>
          </p:nvPicPr>
          <p:blipFill>
            <a:blip r:embed="rId7"/>
            <a:srcRect/>
            <a:stretch>
              <a:fillRect/>
            </a:stretch>
          </p:blipFill>
          <p:spPr bwMode="auto">
            <a:xfrm>
              <a:off x="7285831" y="2038349"/>
              <a:ext cx="1839533" cy="2447925"/>
            </a:xfrm>
            <a:prstGeom prst="rect">
              <a:avLst/>
            </a:prstGeom>
            <a:noFill/>
            <a:scene3d>
              <a:camera prst="orthographicFront">
                <a:rot lat="0" lon="0" rev="10800000"/>
              </a:camera>
              <a:lightRig rig="threePt" dir="t"/>
            </a:scene3d>
          </p:spPr>
        </p:pic>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Light-Transport Matrix Rows</a:t>
            </a:r>
            <a:endParaRPr lang="ko-KR" altLang="en-US" dirty="0"/>
          </a:p>
        </p:txBody>
      </p:sp>
      <p:graphicFrame>
        <p:nvGraphicFramePr>
          <p:cNvPr id="6" name="Object 3"/>
          <p:cNvGraphicFramePr>
            <a:graphicFrameLocks noChangeAspect="1"/>
          </p:cNvGraphicFramePr>
          <p:nvPr/>
        </p:nvGraphicFramePr>
        <p:xfrm>
          <a:off x="141287" y="1962150"/>
          <a:ext cx="4268788" cy="3567113"/>
        </p:xfrm>
        <a:graphic>
          <a:graphicData uri="http://schemas.openxmlformats.org/presentationml/2006/ole">
            <p:oleObj spid="_x0000_s125954" name="Equation" r:id="rId3" imgW="1396800" imgH="1168200" progId="Equation.DSMT4">
              <p:embed/>
            </p:oleObj>
          </a:graphicData>
        </a:graphic>
      </p:graphicFrame>
      <p:sp>
        <p:nvSpPr>
          <p:cNvPr id="7" name="Rectangle 4"/>
          <p:cNvSpPr>
            <a:spLocks noChangeArrowheads="1"/>
          </p:cNvSpPr>
          <p:nvPr/>
        </p:nvSpPr>
        <p:spPr bwMode="auto">
          <a:xfrm>
            <a:off x="419100" y="1981200"/>
            <a:ext cx="3663950" cy="142875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8" name="Rectangle 5"/>
          <p:cNvSpPr>
            <a:spLocks noChangeArrowheads="1"/>
          </p:cNvSpPr>
          <p:nvPr/>
        </p:nvSpPr>
        <p:spPr bwMode="auto">
          <a:xfrm>
            <a:off x="103186" y="1828800"/>
            <a:ext cx="277813"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9" name="Rectangle 6"/>
          <p:cNvSpPr>
            <a:spLocks noChangeArrowheads="1"/>
          </p:cNvSpPr>
          <p:nvPr/>
        </p:nvSpPr>
        <p:spPr bwMode="auto">
          <a:xfrm>
            <a:off x="419100" y="4100513"/>
            <a:ext cx="3663950" cy="1614487"/>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10" name="Rectangle 7"/>
          <p:cNvSpPr>
            <a:spLocks noChangeArrowheads="1"/>
          </p:cNvSpPr>
          <p:nvPr/>
        </p:nvSpPr>
        <p:spPr bwMode="auto">
          <a:xfrm>
            <a:off x="4083050" y="1981200"/>
            <a:ext cx="387350"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pic>
        <p:nvPicPr>
          <p:cNvPr id="11" name="Picture 5" descr="plant"/>
          <p:cNvPicPr>
            <a:picLocks noChangeAspect="1" noChangeArrowheads="1"/>
          </p:cNvPicPr>
          <p:nvPr/>
        </p:nvPicPr>
        <p:blipFill>
          <a:blip r:embed="rId4"/>
          <a:srcRect/>
          <a:stretch>
            <a:fillRect/>
          </a:stretch>
        </p:blipFill>
        <p:spPr bwMode="auto">
          <a:xfrm>
            <a:off x="6781800" y="4495800"/>
            <a:ext cx="2362200" cy="2362200"/>
          </a:xfrm>
          <a:prstGeom prst="rect">
            <a:avLst/>
          </a:prstGeom>
          <a:noFill/>
        </p:spPr>
      </p:pic>
      <p:sp>
        <p:nvSpPr>
          <p:cNvPr id="12" name="Oval 233"/>
          <p:cNvSpPr>
            <a:spLocks noChangeArrowheads="1"/>
          </p:cNvSpPr>
          <p:nvPr/>
        </p:nvSpPr>
        <p:spPr bwMode="auto">
          <a:xfrm>
            <a:off x="7840663" y="6018212"/>
            <a:ext cx="150812" cy="150812"/>
          </a:xfrm>
          <a:prstGeom prst="ellipse">
            <a:avLst/>
          </a:prstGeom>
          <a:solidFill>
            <a:srgbClr val="FF0000"/>
          </a:solidFill>
          <a:ln w="9525">
            <a:noFill/>
            <a:round/>
            <a:headEnd/>
            <a:tailEnd/>
          </a:ln>
          <a:effectLst/>
        </p:spPr>
        <p:txBody>
          <a:bodyPr wrap="none" anchor="ctr"/>
          <a:lstStyle/>
          <a:p>
            <a:endParaRPr lang="ko-KR" altLang="en-US">
              <a:ea typeface="굴림" charset="-127"/>
            </a:endParaRPr>
          </a:p>
        </p:txBody>
      </p:sp>
      <p:graphicFrame>
        <p:nvGraphicFramePr>
          <p:cNvPr id="125955" name="Object 3"/>
          <p:cNvGraphicFramePr>
            <a:graphicFrameLocks noChangeAspect="1"/>
          </p:cNvGraphicFramePr>
          <p:nvPr/>
        </p:nvGraphicFramePr>
        <p:xfrm>
          <a:off x="4410075" y="2317750"/>
          <a:ext cx="1065212" cy="2814638"/>
        </p:xfrm>
        <a:graphic>
          <a:graphicData uri="http://schemas.openxmlformats.org/presentationml/2006/ole">
            <p:oleObj spid="_x0000_s125955" name="Equation" r:id="rId5" imgW="355320" imgH="939600" progId="Equation.DSMT4">
              <p:embed/>
            </p:oleObj>
          </a:graphicData>
        </a:graphic>
      </p:graphicFrame>
      <p:grpSp>
        <p:nvGrpSpPr>
          <p:cNvPr id="14" name="그룹 13"/>
          <p:cNvGrpSpPr/>
          <p:nvPr/>
        </p:nvGrpSpPr>
        <p:grpSpPr>
          <a:xfrm>
            <a:off x="5456617" y="2047875"/>
            <a:ext cx="3687383" cy="2447925"/>
            <a:chOff x="5456617" y="2047875"/>
            <a:chExt cx="3687383" cy="2447925"/>
          </a:xfrm>
        </p:grpSpPr>
        <p:pic>
          <p:nvPicPr>
            <p:cNvPr id="5" name="Picture 10" descr="5"/>
            <p:cNvPicPr>
              <a:picLocks noChangeAspect="1" noChangeArrowheads="1"/>
            </p:cNvPicPr>
            <p:nvPr/>
          </p:nvPicPr>
          <p:blipFill>
            <a:blip r:embed="rId6"/>
            <a:srcRect/>
            <a:stretch>
              <a:fillRect/>
            </a:stretch>
          </p:blipFill>
          <p:spPr bwMode="auto">
            <a:xfrm>
              <a:off x="5456617" y="2047875"/>
              <a:ext cx="1838325" cy="2447925"/>
            </a:xfrm>
            <a:prstGeom prst="rect">
              <a:avLst/>
            </a:prstGeom>
            <a:noFill/>
          </p:spPr>
        </p:pic>
        <p:pic>
          <p:nvPicPr>
            <p:cNvPr id="13" name="Picture 2" descr="stpeters"/>
            <p:cNvPicPr>
              <a:picLocks noChangeAspect="1" noChangeArrowheads="1"/>
            </p:cNvPicPr>
            <p:nvPr/>
          </p:nvPicPr>
          <p:blipFill>
            <a:blip r:embed="rId7"/>
            <a:srcRect/>
            <a:stretch>
              <a:fillRect/>
            </a:stretch>
          </p:blipFill>
          <p:spPr bwMode="auto">
            <a:xfrm>
              <a:off x="7304467" y="2047875"/>
              <a:ext cx="1839533" cy="2447925"/>
            </a:xfrm>
            <a:prstGeom prst="rect">
              <a:avLst/>
            </a:prstGeom>
            <a:noFill/>
            <a:scene3d>
              <a:camera prst="orthographicFront">
                <a:rot lat="0" lon="0" rev="10800000"/>
              </a:camera>
              <a:lightRig rig="threePt" dir="t"/>
            </a:scene3d>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Light-Transport Matrix Rows</a:t>
            </a:r>
            <a:endParaRPr lang="ko-KR" altLang="en-US" dirty="0"/>
          </a:p>
        </p:txBody>
      </p:sp>
      <p:graphicFrame>
        <p:nvGraphicFramePr>
          <p:cNvPr id="4" name="Object 3"/>
          <p:cNvGraphicFramePr>
            <a:graphicFrameLocks noChangeAspect="1"/>
          </p:cNvGraphicFramePr>
          <p:nvPr/>
        </p:nvGraphicFramePr>
        <p:xfrm>
          <a:off x="141287" y="1962150"/>
          <a:ext cx="4268788" cy="3567113"/>
        </p:xfrm>
        <a:graphic>
          <a:graphicData uri="http://schemas.openxmlformats.org/presentationml/2006/ole">
            <p:oleObj spid="_x0000_s126978" name="Equation" r:id="rId3" imgW="1396800" imgH="1168200" progId="Equation.DSMT4">
              <p:embed/>
            </p:oleObj>
          </a:graphicData>
        </a:graphic>
      </p:graphicFrame>
      <p:sp>
        <p:nvSpPr>
          <p:cNvPr id="5" name="Rectangle 4"/>
          <p:cNvSpPr>
            <a:spLocks noChangeArrowheads="1"/>
          </p:cNvSpPr>
          <p:nvPr/>
        </p:nvSpPr>
        <p:spPr bwMode="auto">
          <a:xfrm>
            <a:off x="419100" y="2122488"/>
            <a:ext cx="3663950" cy="1978025"/>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6" name="Rectangle 5"/>
          <p:cNvSpPr>
            <a:spLocks noChangeArrowheads="1"/>
          </p:cNvSpPr>
          <p:nvPr/>
        </p:nvSpPr>
        <p:spPr bwMode="auto">
          <a:xfrm>
            <a:off x="141286" y="1828800"/>
            <a:ext cx="277813"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7" name="Rectangle 6"/>
          <p:cNvSpPr>
            <a:spLocks noChangeArrowheads="1"/>
          </p:cNvSpPr>
          <p:nvPr/>
        </p:nvSpPr>
        <p:spPr bwMode="auto">
          <a:xfrm>
            <a:off x="419100" y="4764088"/>
            <a:ext cx="3663950" cy="950912"/>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sp>
        <p:nvSpPr>
          <p:cNvPr id="8" name="Rectangle 7"/>
          <p:cNvSpPr>
            <a:spLocks noChangeArrowheads="1"/>
          </p:cNvSpPr>
          <p:nvPr/>
        </p:nvSpPr>
        <p:spPr bwMode="auto">
          <a:xfrm>
            <a:off x="4083050" y="1981200"/>
            <a:ext cx="387350" cy="3886200"/>
          </a:xfrm>
          <a:prstGeom prst="rect">
            <a:avLst/>
          </a:prstGeom>
          <a:solidFill>
            <a:schemeClr val="bg1">
              <a:alpha val="75000"/>
            </a:schemeClr>
          </a:solidFill>
          <a:ln w="12700">
            <a:noFill/>
            <a:miter lim="800000"/>
            <a:headEnd/>
            <a:tailEnd/>
          </a:ln>
          <a:effectLst/>
        </p:spPr>
        <p:txBody>
          <a:bodyPr wrap="none" anchor="ctr"/>
          <a:lstStyle/>
          <a:p>
            <a:endParaRPr lang="ko-KR" altLang="en-US"/>
          </a:p>
        </p:txBody>
      </p:sp>
      <p:pic>
        <p:nvPicPr>
          <p:cNvPr id="11" name="Picture 5" descr="plant"/>
          <p:cNvPicPr>
            <a:picLocks noChangeAspect="1" noChangeArrowheads="1"/>
          </p:cNvPicPr>
          <p:nvPr/>
        </p:nvPicPr>
        <p:blipFill>
          <a:blip r:embed="rId4"/>
          <a:srcRect/>
          <a:stretch>
            <a:fillRect/>
          </a:stretch>
        </p:blipFill>
        <p:spPr bwMode="auto">
          <a:xfrm>
            <a:off x="6781800" y="4495800"/>
            <a:ext cx="2362200" cy="2362200"/>
          </a:xfrm>
          <a:prstGeom prst="rect">
            <a:avLst/>
          </a:prstGeom>
          <a:noFill/>
        </p:spPr>
      </p:pic>
      <p:sp>
        <p:nvSpPr>
          <p:cNvPr id="12" name="Oval 233"/>
          <p:cNvSpPr>
            <a:spLocks noChangeArrowheads="1"/>
          </p:cNvSpPr>
          <p:nvPr/>
        </p:nvSpPr>
        <p:spPr bwMode="auto">
          <a:xfrm>
            <a:off x="7991475" y="5529263"/>
            <a:ext cx="150812" cy="150812"/>
          </a:xfrm>
          <a:prstGeom prst="ellipse">
            <a:avLst/>
          </a:prstGeom>
          <a:solidFill>
            <a:srgbClr val="FF0000"/>
          </a:solidFill>
          <a:ln w="9525">
            <a:noFill/>
            <a:round/>
            <a:headEnd/>
            <a:tailEnd/>
          </a:ln>
          <a:effectLst/>
        </p:spPr>
        <p:txBody>
          <a:bodyPr wrap="none" anchor="ctr"/>
          <a:lstStyle/>
          <a:p>
            <a:endParaRPr lang="ko-KR" altLang="en-US">
              <a:ea typeface="굴림" charset="-127"/>
            </a:endParaRPr>
          </a:p>
        </p:txBody>
      </p:sp>
      <p:graphicFrame>
        <p:nvGraphicFramePr>
          <p:cNvPr id="126979" name="Object 3"/>
          <p:cNvGraphicFramePr>
            <a:graphicFrameLocks noChangeAspect="1"/>
          </p:cNvGraphicFramePr>
          <p:nvPr/>
        </p:nvGraphicFramePr>
        <p:xfrm>
          <a:off x="4410075" y="2317750"/>
          <a:ext cx="1065213" cy="2814638"/>
        </p:xfrm>
        <a:graphic>
          <a:graphicData uri="http://schemas.openxmlformats.org/presentationml/2006/ole">
            <p:oleObj spid="_x0000_s126979" name="Equation" r:id="rId5" imgW="355320" imgH="939600" progId="Equation.DSMT4">
              <p:embed/>
            </p:oleObj>
          </a:graphicData>
        </a:graphic>
      </p:graphicFrame>
      <p:grpSp>
        <p:nvGrpSpPr>
          <p:cNvPr id="14" name="그룹 13"/>
          <p:cNvGrpSpPr/>
          <p:nvPr/>
        </p:nvGrpSpPr>
        <p:grpSpPr>
          <a:xfrm>
            <a:off x="5457825" y="2047875"/>
            <a:ext cx="3687383" cy="2447925"/>
            <a:chOff x="5457825" y="2047875"/>
            <a:chExt cx="3687383" cy="2447925"/>
          </a:xfrm>
        </p:grpSpPr>
        <p:pic>
          <p:nvPicPr>
            <p:cNvPr id="10" name="Picture 9" descr="8"/>
            <p:cNvPicPr>
              <a:picLocks noChangeAspect="1" noChangeArrowheads="1"/>
            </p:cNvPicPr>
            <p:nvPr/>
          </p:nvPicPr>
          <p:blipFill>
            <a:blip r:embed="rId6"/>
            <a:srcRect/>
            <a:stretch>
              <a:fillRect/>
            </a:stretch>
          </p:blipFill>
          <p:spPr bwMode="auto">
            <a:xfrm>
              <a:off x="5457825" y="2047875"/>
              <a:ext cx="1838325" cy="2447925"/>
            </a:xfrm>
            <a:prstGeom prst="rect">
              <a:avLst/>
            </a:prstGeom>
            <a:noFill/>
          </p:spPr>
        </p:pic>
        <p:pic>
          <p:nvPicPr>
            <p:cNvPr id="13" name="Picture 2" descr="stpeters"/>
            <p:cNvPicPr>
              <a:picLocks noChangeAspect="1" noChangeArrowheads="1"/>
            </p:cNvPicPr>
            <p:nvPr/>
          </p:nvPicPr>
          <p:blipFill>
            <a:blip r:embed="rId7"/>
            <a:srcRect/>
            <a:stretch>
              <a:fillRect/>
            </a:stretch>
          </p:blipFill>
          <p:spPr bwMode="auto">
            <a:xfrm>
              <a:off x="7305675" y="2047875"/>
              <a:ext cx="1839533" cy="2447925"/>
            </a:xfrm>
            <a:prstGeom prst="rect">
              <a:avLst/>
            </a:prstGeom>
            <a:noFill/>
            <a:scene3d>
              <a:camera prst="orthographicFront">
                <a:rot lat="0" lon="0" rev="10800000"/>
              </a:camera>
              <a:lightRig rig="threePt" dir="t"/>
            </a:scene3d>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Rasterizing Matrix Rows</a:t>
            </a:r>
            <a:endParaRPr lang="ko-KR" altLang="en-US" dirty="0"/>
          </a:p>
        </p:txBody>
      </p:sp>
      <p:sp>
        <p:nvSpPr>
          <p:cNvPr id="3" name="내용 개체 틀 2"/>
          <p:cNvSpPr>
            <a:spLocks noGrp="1"/>
          </p:cNvSpPr>
          <p:nvPr>
            <p:ph idx="1"/>
          </p:nvPr>
        </p:nvSpPr>
        <p:spPr/>
        <p:txBody>
          <a:bodyPr/>
          <a:lstStyle/>
          <a:p>
            <a:r>
              <a:rPr lang="en-US" altLang="ko-KR" dirty="0" smtClean="0">
                <a:ea typeface="굴림" charset="-127"/>
              </a:rPr>
              <a:t>Pre-computing </a:t>
            </a:r>
            <a:r>
              <a:rPr lang="en-US" altLang="ko-KR" dirty="0" smtClean="0">
                <a:ea typeface="굴림" charset="-127"/>
              </a:rPr>
              <a:t>rows</a:t>
            </a:r>
          </a:p>
          <a:p>
            <a:pPr lvl="1"/>
            <a:r>
              <a:rPr lang="en-US" altLang="ko-KR" dirty="0" smtClean="0">
                <a:ea typeface="굴림" charset="-127"/>
              </a:rPr>
              <a:t>Rasterize </a:t>
            </a:r>
            <a:r>
              <a:rPr lang="en-US" altLang="ko-KR" dirty="0" smtClean="0">
                <a:ea typeface="굴림" charset="-127"/>
              </a:rPr>
              <a:t>visibility hemicubes with graphics hardware</a:t>
            </a:r>
          </a:p>
          <a:p>
            <a:pPr lvl="1"/>
            <a:r>
              <a:rPr lang="en-US" altLang="ko-KR" dirty="0" smtClean="0">
                <a:ea typeface="굴림" charset="-127"/>
              </a:rPr>
              <a:t>Read back pixels and weight by reflection function</a:t>
            </a:r>
          </a:p>
          <a:p>
            <a:pPr lvl="1"/>
            <a:endParaRPr lang="en-US" altLang="ko-KR" dirty="0" smtClean="0">
              <a:ea typeface="굴림" charset="-127"/>
            </a:endParaRPr>
          </a:p>
          <a:p>
            <a:pPr marL="342900">
              <a:buFont typeface="Wingdings" pitchFamily="2" charset="2"/>
              <a:buChar char="l"/>
            </a:pPr>
            <a:endParaRPr lang="ko-KR" altLang="en-US" dirty="0"/>
          </a:p>
        </p:txBody>
      </p:sp>
      <p:pic>
        <p:nvPicPr>
          <p:cNvPr id="7" name="Picture 9" descr="2"/>
          <p:cNvPicPr>
            <a:picLocks noChangeAspect="1" noChangeArrowheads="1"/>
          </p:cNvPicPr>
          <p:nvPr/>
        </p:nvPicPr>
        <p:blipFill>
          <a:blip r:embed="rId2"/>
          <a:srcRect/>
          <a:stretch>
            <a:fillRect/>
          </a:stretch>
        </p:blipFill>
        <p:spPr bwMode="auto">
          <a:xfrm>
            <a:off x="1933575" y="3829051"/>
            <a:ext cx="1838325" cy="2447925"/>
          </a:xfrm>
          <a:prstGeom prst="rect">
            <a:avLst/>
          </a:prstGeom>
          <a:noFill/>
        </p:spPr>
      </p:pic>
      <p:pic>
        <p:nvPicPr>
          <p:cNvPr id="8" name="Picture 10" descr="5"/>
          <p:cNvPicPr>
            <a:picLocks noChangeAspect="1" noChangeArrowheads="1"/>
          </p:cNvPicPr>
          <p:nvPr/>
        </p:nvPicPr>
        <p:blipFill>
          <a:blip r:embed="rId3"/>
          <a:srcRect/>
          <a:stretch>
            <a:fillRect/>
          </a:stretch>
        </p:blipFill>
        <p:spPr bwMode="auto">
          <a:xfrm>
            <a:off x="3771900" y="3829051"/>
            <a:ext cx="1838325" cy="2447925"/>
          </a:xfrm>
          <a:prstGeom prst="rect">
            <a:avLst/>
          </a:prstGeom>
          <a:noFill/>
        </p:spPr>
      </p:pic>
      <p:pic>
        <p:nvPicPr>
          <p:cNvPr id="9" name="Picture 9" descr="8"/>
          <p:cNvPicPr>
            <a:picLocks noChangeAspect="1" noChangeArrowheads="1"/>
          </p:cNvPicPr>
          <p:nvPr/>
        </p:nvPicPr>
        <p:blipFill>
          <a:blip r:embed="rId4"/>
          <a:srcRect/>
          <a:stretch>
            <a:fillRect/>
          </a:stretch>
        </p:blipFill>
        <p:spPr bwMode="auto">
          <a:xfrm>
            <a:off x="5610225" y="3829051"/>
            <a:ext cx="1838325" cy="24479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Contents</a:t>
            </a:r>
            <a:endParaRPr lang="ko-KR" altLang="en-US" dirty="0"/>
          </a:p>
        </p:txBody>
      </p:sp>
      <p:sp>
        <p:nvSpPr>
          <p:cNvPr id="3" name="내용 개체 틀 2"/>
          <p:cNvSpPr>
            <a:spLocks noGrp="1"/>
          </p:cNvSpPr>
          <p:nvPr>
            <p:ph idx="1"/>
          </p:nvPr>
        </p:nvSpPr>
        <p:spPr/>
        <p:txBody>
          <a:bodyPr/>
          <a:lstStyle/>
          <a:p>
            <a:r>
              <a:rPr lang="en-US" altLang="ko-KR" dirty="0" smtClean="0"/>
              <a:t>Papers Overview</a:t>
            </a:r>
          </a:p>
          <a:p>
            <a:endParaRPr lang="en-US" altLang="ko-KR" dirty="0" smtClean="0"/>
          </a:p>
          <a:p>
            <a:r>
              <a:rPr lang="en-US" altLang="ko-KR" dirty="0" smtClean="0"/>
              <a:t>Review</a:t>
            </a:r>
            <a:endParaRPr lang="en-US" altLang="ko-KR" dirty="0" smtClean="0"/>
          </a:p>
          <a:p>
            <a:endParaRPr lang="en-US" altLang="ko-KR" dirty="0" smtClean="0">
              <a:solidFill>
                <a:srgbClr val="0000FF"/>
              </a:solidFill>
            </a:endParaRPr>
          </a:p>
          <a:p>
            <a:r>
              <a:rPr lang="en-US" altLang="ko-KR" dirty="0" smtClean="0">
                <a:solidFill>
                  <a:srgbClr val="0000FF"/>
                </a:solidFill>
              </a:rPr>
              <a:t>All-Frequency </a:t>
            </a:r>
            <a:r>
              <a:rPr lang="en-US" altLang="ko-KR" dirty="0" smtClean="0">
                <a:solidFill>
                  <a:srgbClr val="0000FF"/>
                </a:solidFill>
              </a:rPr>
              <a:t>Shadows</a:t>
            </a:r>
            <a:r>
              <a:rPr lang="en-US" altLang="ko-KR" dirty="0" smtClean="0"/>
              <a:t> Using Non-linear </a:t>
            </a:r>
            <a:r>
              <a:rPr lang="en-US" altLang="ko-KR" dirty="0" smtClean="0">
                <a:solidFill>
                  <a:srgbClr val="0000FF"/>
                </a:solidFill>
              </a:rPr>
              <a:t>Wavelet</a:t>
            </a:r>
            <a:r>
              <a:rPr lang="en-US" altLang="ko-KR" dirty="0" smtClean="0"/>
              <a:t> Lighting </a:t>
            </a:r>
            <a:r>
              <a:rPr lang="en-US" altLang="ko-KR" dirty="0" smtClean="0"/>
              <a:t>Approximation [Ng et al. 2003]</a:t>
            </a:r>
            <a:endParaRPr lang="en-US" altLang="ko-KR" dirty="0" smtClean="0"/>
          </a:p>
          <a:p>
            <a:endParaRPr lang="en-US" altLang="ko-KR" dirty="0" smtClean="0"/>
          </a:p>
          <a:p>
            <a:r>
              <a:rPr lang="en-US" altLang="ko-KR" dirty="0" smtClean="0"/>
              <a:t>A </a:t>
            </a:r>
            <a:r>
              <a:rPr lang="en-US" altLang="ko-KR" dirty="0" smtClean="0">
                <a:solidFill>
                  <a:srgbClr val="0000FF"/>
                </a:solidFill>
              </a:rPr>
              <a:t>Meshless Hierarchical Representation</a:t>
            </a:r>
            <a:r>
              <a:rPr lang="en-US" altLang="ko-KR" dirty="0" smtClean="0"/>
              <a:t> for Light Transport [Lehtinen et al. 2008]</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Matrix Multiplication Enormous</a:t>
            </a:r>
            <a:endParaRPr lang="ko-KR" altLang="en-US" dirty="0"/>
          </a:p>
        </p:txBody>
      </p:sp>
      <p:sp>
        <p:nvSpPr>
          <p:cNvPr id="3" name="내용 개체 틀 2"/>
          <p:cNvSpPr>
            <a:spLocks noGrp="1"/>
          </p:cNvSpPr>
          <p:nvPr>
            <p:ph idx="1"/>
          </p:nvPr>
        </p:nvSpPr>
        <p:spPr>
          <a:xfrm>
            <a:off x="419100" y="4067175"/>
            <a:ext cx="8318500" cy="2533650"/>
          </a:xfrm>
        </p:spPr>
        <p:txBody>
          <a:bodyPr/>
          <a:lstStyle/>
          <a:p>
            <a:r>
              <a:rPr lang="en-US" altLang="ko-KR" dirty="0" smtClean="0">
                <a:ea typeface="굴림" charset="-127"/>
              </a:rPr>
              <a:t>Full </a:t>
            </a:r>
            <a:r>
              <a:rPr lang="en-US" altLang="ko-KR" dirty="0" smtClean="0">
                <a:ea typeface="굴림" charset="-127"/>
              </a:rPr>
              <a:t>matrix-vector multiplication is </a:t>
            </a:r>
            <a:r>
              <a:rPr lang="en-US" altLang="ko-KR" dirty="0" smtClean="0">
                <a:ea typeface="굴림" charset="-127"/>
              </a:rPr>
              <a:t>hard</a:t>
            </a:r>
          </a:p>
          <a:p>
            <a:pPr lvl="1"/>
            <a:r>
              <a:rPr lang="en-US" altLang="ko-KR" dirty="0" smtClean="0">
                <a:ea typeface="굴림" charset="-127"/>
              </a:rPr>
              <a:t>M x N = </a:t>
            </a:r>
            <a:r>
              <a:rPr lang="en-US" altLang="ko-KR" dirty="0" smtClean="0">
                <a:solidFill>
                  <a:srgbClr val="0000FF"/>
                </a:solidFill>
                <a:ea typeface="굴림" charset="-127"/>
              </a:rPr>
              <a:t>6,442,450,944 multiplications</a:t>
            </a:r>
            <a:endParaRPr lang="en-US" altLang="ko-KR" dirty="0" smtClean="0">
              <a:solidFill>
                <a:srgbClr val="0000FF"/>
              </a:solidFill>
              <a:ea typeface="굴림" charset="-127"/>
            </a:endParaRPr>
          </a:p>
          <a:p>
            <a:r>
              <a:rPr lang="en-US" altLang="ko-KR" dirty="0" smtClean="0">
                <a:ea typeface="굴림" charset="-127"/>
              </a:rPr>
              <a:t>Our </a:t>
            </a:r>
            <a:r>
              <a:rPr lang="en-US" altLang="ko-KR" dirty="0" smtClean="0">
                <a:ea typeface="굴림" charset="-127"/>
              </a:rPr>
              <a:t>approach</a:t>
            </a:r>
          </a:p>
          <a:p>
            <a:pPr lvl="1"/>
            <a:r>
              <a:rPr lang="en-US" altLang="ko-KR" dirty="0" smtClean="0">
                <a:ea typeface="굴림" charset="-127"/>
              </a:rPr>
              <a:t>Keep these high dimension</a:t>
            </a:r>
          </a:p>
          <a:p>
            <a:pPr lvl="1"/>
            <a:r>
              <a:rPr lang="en-US" altLang="ko-KR" dirty="0" smtClean="0">
                <a:ea typeface="굴림" charset="-127"/>
              </a:rPr>
              <a:t>Compress the computation with some </a:t>
            </a:r>
            <a:r>
              <a:rPr lang="en-US" altLang="ko-KR" dirty="0" smtClean="0">
                <a:ea typeface="굴림" charset="-127"/>
              </a:rPr>
              <a:t>manner</a:t>
            </a:r>
          </a:p>
          <a:p>
            <a:pPr lvl="2"/>
            <a:r>
              <a:rPr lang="en-US" altLang="ko-KR" dirty="0" smtClean="0">
                <a:solidFill>
                  <a:srgbClr val="0000FF"/>
                </a:solidFill>
                <a:ea typeface="굴림" charset="-127"/>
              </a:rPr>
              <a:t>That is, Wavelet Approximation</a:t>
            </a:r>
            <a:endParaRPr lang="en-US" altLang="ko-KR" dirty="0" smtClean="0">
              <a:solidFill>
                <a:srgbClr val="0000FF"/>
              </a:solidFill>
              <a:ea typeface="굴림" charset="-127"/>
            </a:endParaRPr>
          </a:p>
        </p:txBody>
      </p:sp>
      <p:graphicFrame>
        <p:nvGraphicFramePr>
          <p:cNvPr id="137217" name="Object 1"/>
          <p:cNvGraphicFramePr>
            <a:graphicFrameLocks noChangeAspect="1"/>
          </p:cNvGraphicFramePr>
          <p:nvPr/>
        </p:nvGraphicFramePr>
        <p:xfrm>
          <a:off x="2273300" y="1595438"/>
          <a:ext cx="4538663" cy="2333625"/>
        </p:xfrm>
        <a:graphic>
          <a:graphicData uri="http://schemas.openxmlformats.org/presentationml/2006/ole">
            <p:oleObj spid="_x0000_s137217" name="Equation" r:id="rId4" imgW="2273040" imgH="1168200" progId="Equation.DSMT4">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p:cTn id="7"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8" dur="5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Wavelets</a:t>
            </a:r>
            <a:endParaRPr lang="ko-KR" altLang="en-US" dirty="0"/>
          </a:p>
        </p:txBody>
      </p:sp>
      <p:sp>
        <p:nvSpPr>
          <p:cNvPr id="3" name="내용 개체 틀 2"/>
          <p:cNvSpPr>
            <a:spLocks noGrp="1"/>
          </p:cNvSpPr>
          <p:nvPr>
            <p:ph idx="1"/>
          </p:nvPr>
        </p:nvSpPr>
        <p:spPr/>
        <p:txBody>
          <a:bodyPr/>
          <a:lstStyle/>
          <a:p>
            <a:r>
              <a:rPr lang="en-US" altLang="ko-KR" dirty="0" smtClean="0"/>
              <a:t>Set of non-linear bases</a:t>
            </a:r>
          </a:p>
          <a:p>
            <a:pPr lvl="1"/>
            <a:r>
              <a:rPr lang="en-US" altLang="ko-KR" dirty="0" smtClean="0">
                <a:solidFill>
                  <a:srgbClr val="0000FF"/>
                </a:solidFill>
              </a:rPr>
              <a:t>Basis functions are not fixed</a:t>
            </a:r>
          </a:p>
          <a:p>
            <a:pPr lvl="1"/>
            <a:r>
              <a:rPr lang="en-US" altLang="ko-KR" dirty="0" smtClean="0"/>
              <a:t>Remind spherical harmonics (linear bases)</a:t>
            </a:r>
          </a:p>
          <a:p>
            <a:endParaRPr lang="en-US" altLang="ko-KR" dirty="0" smtClean="0"/>
          </a:p>
          <a:p>
            <a:r>
              <a:rPr lang="en-US" altLang="ko-KR" dirty="0" smtClean="0"/>
              <a:t>Wavelet transform itself is lossless</a:t>
            </a:r>
            <a:endParaRPr lang="ko-KR"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a:t>
            </a:r>
            <a:endParaRPr lang="ko-KR" altLang="en-US" dirty="0"/>
          </a:p>
        </p:txBody>
      </p:sp>
      <p:sp>
        <p:nvSpPr>
          <p:cNvPr id="3" name="내용 개체 틀 2"/>
          <p:cNvSpPr>
            <a:spLocks noGrp="1"/>
          </p:cNvSpPr>
          <p:nvPr>
            <p:ph idx="1"/>
          </p:nvPr>
        </p:nvSpPr>
        <p:spPr/>
        <p:txBody>
          <a:bodyPr/>
          <a:lstStyle/>
          <a:p>
            <a:r>
              <a:rPr lang="en-US" altLang="ko-KR" dirty="0" smtClean="0"/>
              <a:t>Let’s compress data              using wavelets shown below:</a:t>
            </a:r>
            <a:endParaRPr lang="ko-KR" altLang="en-US" dirty="0"/>
          </a:p>
        </p:txBody>
      </p:sp>
      <p:pic>
        <p:nvPicPr>
          <p:cNvPr id="12" name="Picture 2"/>
          <p:cNvPicPr>
            <a:picLocks noChangeAspect="1" noChangeArrowheads="1"/>
          </p:cNvPicPr>
          <p:nvPr/>
        </p:nvPicPr>
        <p:blipFill>
          <a:blip r:embed="rId3"/>
          <a:srcRect/>
          <a:stretch>
            <a:fillRect/>
          </a:stretch>
        </p:blipFill>
        <p:spPr bwMode="auto">
          <a:xfrm>
            <a:off x="200025" y="2783682"/>
            <a:ext cx="1571625" cy="800100"/>
          </a:xfrm>
          <a:prstGeom prst="rect">
            <a:avLst/>
          </a:prstGeom>
          <a:noFill/>
          <a:ln w="9525">
            <a:noFill/>
            <a:miter lim="800000"/>
            <a:headEnd/>
            <a:tailEnd/>
          </a:ln>
          <a:effectLst/>
        </p:spPr>
      </p:pic>
      <p:pic>
        <p:nvPicPr>
          <p:cNvPr id="13" name="Picture 3"/>
          <p:cNvPicPr>
            <a:picLocks noChangeAspect="1" noChangeArrowheads="1"/>
          </p:cNvPicPr>
          <p:nvPr/>
        </p:nvPicPr>
        <p:blipFill>
          <a:blip r:embed="rId4"/>
          <a:srcRect/>
          <a:stretch>
            <a:fillRect/>
          </a:stretch>
        </p:blipFill>
        <p:spPr bwMode="auto">
          <a:xfrm>
            <a:off x="4459288" y="2736688"/>
            <a:ext cx="1552575" cy="1428750"/>
          </a:xfrm>
          <a:prstGeom prst="rect">
            <a:avLst/>
          </a:prstGeom>
          <a:noFill/>
          <a:ln w="9525">
            <a:noFill/>
            <a:miter lim="800000"/>
            <a:headEnd/>
            <a:tailEnd/>
          </a:ln>
          <a:effectLst/>
        </p:spPr>
      </p:pic>
      <p:pic>
        <p:nvPicPr>
          <p:cNvPr id="14" name="Picture 4"/>
          <p:cNvPicPr>
            <a:picLocks noChangeAspect="1" noChangeArrowheads="1"/>
          </p:cNvPicPr>
          <p:nvPr/>
        </p:nvPicPr>
        <p:blipFill>
          <a:blip r:embed="rId5"/>
          <a:srcRect/>
          <a:stretch>
            <a:fillRect/>
          </a:stretch>
        </p:blipFill>
        <p:spPr bwMode="auto">
          <a:xfrm>
            <a:off x="344488" y="4993482"/>
            <a:ext cx="1562100" cy="1000126"/>
          </a:xfrm>
          <a:prstGeom prst="rect">
            <a:avLst/>
          </a:prstGeom>
          <a:noFill/>
          <a:ln w="9525">
            <a:noFill/>
            <a:miter lim="800000"/>
            <a:headEnd/>
            <a:tailEnd/>
          </a:ln>
          <a:effectLst/>
        </p:spPr>
      </p:pic>
      <p:pic>
        <p:nvPicPr>
          <p:cNvPr id="15" name="Picture 5"/>
          <p:cNvPicPr>
            <a:picLocks noChangeAspect="1" noChangeArrowheads="1"/>
          </p:cNvPicPr>
          <p:nvPr/>
        </p:nvPicPr>
        <p:blipFill>
          <a:blip r:embed="rId6"/>
          <a:srcRect/>
          <a:stretch>
            <a:fillRect/>
          </a:stretch>
        </p:blipFill>
        <p:spPr bwMode="auto">
          <a:xfrm>
            <a:off x="4573588" y="4993482"/>
            <a:ext cx="1543050" cy="953762"/>
          </a:xfrm>
          <a:prstGeom prst="rect">
            <a:avLst/>
          </a:prstGeom>
          <a:noFill/>
          <a:ln w="9525">
            <a:noFill/>
            <a:miter lim="800000"/>
            <a:headEnd/>
            <a:tailEnd/>
          </a:ln>
          <a:effectLst/>
        </p:spPr>
      </p:pic>
      <p:graphicFrame>
        <p:nvGraphicFramePr>
          <p:cNvPr id="16" name="Object 6"/>
          <p:cNvGraphicFramePr>
            <a:graphicFrameLocks noChangeAspect="1"/>
          </p:cNvGraphicFramePr>
          <p:nvPr/>
        </p:nvGraphicFramePr>
        <p:xfrm>
          <a:off x="1906588" y="3152775"/>
          <a:ext cx="2232025" cy="862013"/>
        </p:xfrm>
        <a:graphic>
          <a:graphicData uri="http://schemas.openxmlformats.org/presentationml/2006/ole">
            <p:oleObj spid="_x0000_s167942" name="Equation" r:id="rId7" imgW="1117440" imgH="431640" progId="Equation.DSMT4">
              <p:embed/>
            </p:oleObj>
          </a:graphicData>
        </a:graphic>
      </p:graphicFrame>
      <p:graphicFrame>
        <p:nvGraphicFramePr>
          <p:cNvPr id="17" name="Object 6"/>
          <p:cNvGraphicFramePr>
            <a:graphicFrameLocks noChangeAspect="1"/>
          </p:cNvGraphicFramePr>
          <p:nvPr/>
        </p:nvGraphicFramePr>
        <p:xfrm>
          <a:off x="6116638" y="3151982"/>
          <a:ext cx="2638425" cy="862013"/>
        </p:xfrm>
        <a:graphic>
          <a:graphicData uri="http://schemas.openxmlformats.org/presentationml/2006/ole">
            <p:oleObj spid="_x0000_s167943" name="Equation" r:id="rId8" imgW="1320480" imgH="431640" progId="Equation.DSMT4">
              <p:embed/>
            </p:oleObj>
          </a:graphicData>
        </a:graphic>
      </p:graphicFrame>
      <p:graphicFrame>
        <p:nvGraphicFramePr>
          <p:cNvPr id="18" name="Object 6"/>
          <p:cNvGraphicFramePr>
            <a:graphicFrameLocks noChangeAspect="1"/>
          </p:cNvGraphicFramePr>
          <p:nvPr/>
        </p:nvGraphicFramePr>
        <p:xfrm>
          <a:off x="1771650" y="4968082"/>
          <a:ext cx="2763838" cy="912813"/>
        </p:xfrm>
        <a:graphic>
          <a:graphicData uri="http://schemas.openxmlformats.org/presentationml/2006/ole">
            <p:oleObj spid="_x0000_s167944" name="Equation" r:id="rId9" imgW="1384200" imgH="457200" progId="Equation.DSMT4">
              <p:embed/>
            </p:oleObj>
          </a:graphicData>
        </a:graphic>
      </p:graphicFrame>
      <p:graphicFrame>
        <p:nvGraphicFramePr>
          <p:cNvPr id="19" name="Object 6"/>
          <p:cNvGraphicFramePr>
            <a:graphicFrameLocks noChangeAspect="1"/>
          </p:cNvGraphicFramePr>
          <p:nvPr/>
        </p:nvGraphicFramePr>
        <p:xfrm>
          <a:off x="6173788" y="4968082"/>
          <a:ext cx="2738437" cy="912813"/>
        </p:xfrm>
        <a:graphic>
          <a:graphicData uri="http://schemas.openxmlformats.org/presentationml/2006/ole">
            <p:oleObj spid="_x0000_s167945" name="Equation" r:id="rId10" imgW="1371600" imgH="457200" progId="Equation.DSMT4">
              <p:embed/>
            </p:oleObj>
          </a:graphicData>
        </a:graphic>
      </p:graphicFrame>
      <p:graphicFrame>
        <p:nvGraphicFramePr>
          <p:cNvPr id="167946" name="Object 10"/>
          <p:cNvGraphicFramePr>
            <a:graphicFrameLocks noChangeAspect="1"/>
          </p:cNvGraphicFramePr>
          <p:nvPr/>
        </p:nvGraphicFramePr>
        <p:xfrm>
          <a:off x="4506913" y="1577975"/>
          <a:ext cx="1216025" cy="506413"/>
        </p:xfrm>
        <a:graphic>
          <a:graphicData uri="http://schemas.openxmlformats.org/presentationml/2006/ole">
            <p:oleObj spid="_x0000_s167946" name="Equation" r:id="rId11" imgW="609480" imgH="253800" progId="Equation.DSMT4">
              <p:embed/>
            </p:oleObj>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Example</a:t>
            </a:r>
            <a:endParaRPr lang="ko-KR" altLang="en-US" dirty="0"/>
          </a:p>
        </p:txBody>
      </p:sp>
      <p:sp>
        <p:nvSpPr>
          <p:cNvPr id="3" name="내용 개체 틀 2"/>
          <p:cNvSpPr>
            <a:spLocks noGrp="1"/>
          </p:cNvSpPr>
          <p:nvPr>
            <p:ph idx="1"/>
          </p:nvPr>
        </p:nvSpPr>
        <p:spPr>
          <a:xfrm>
            <a:off x="419100" y="5543550"/>
            <a:ext cx="8318500" cy="1111250"/>
          </a:xfrm>
        </p:spPr>
        <p:txBody>
          <a:bodyPr/>
          <a:lstStyle/>
          <a:p>
            <a:r>
              <a:rPr lang="en-US" altLang="ko-KR" dirty="0" smtClean="0"/>
              <a:t>               compressed to</a:t>
            </a:r>
            <a:endParaRPr lang="ko-KR" altLang="en-US" dirty="0"/>
          </a:p>
        </p:txBody>
      </p:sp>
      <p:grpSp>
        <p:nvGrpSpPr>
          <p:cNvPr id="29" name="그룹 28"/>
          <p:cNvGrpSpPr/>
          <p:nvPr/>
        </p:nvGrpSpPr>
        <p:grpSpPr>
          <a:xfrm>
            <a:off x="820738" y="1482724"/>
            <a:ext cx="5761037" cy="862013"/>
            <a:chOff x="820738" y="1482724"/>
            <a:chExt cx="5761037" cy="862013"/>
          </a:xfrm>
        </p:grpSpPr>
        <p:sp>
          <p:nvSpPr>
            <p:cNvPr id="24" name="타원 23"/>
            <p:cNvSpPr/>
            <p:nvPr/>
          </p:nvSpPr>
          <p:spPr bwMode="auto">
            <a:xfrm>
              <a:off x="6191250" y="1704975"/>
              <a:ext cx="390525" cy="390525"/>
            </a:xfrm>
            <a:prstGeom prst="ellipse">
              <a:avLst/>
            </a:prstGeom>
            <a:solidFill>
              <a:srgbClr val="00FFFF"/>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168967" name="Object 7"/>
            <p:cNvGraphicFramePr>
              <a:graphicFrameLocks noChangeAspect="1"/>
            </p:cNvGraphicFramePr>
            <p:nvPr/>
          </p:nvGraphicFramePr>
          <p:xfrm>
            <a:off x="820738" y="1482724"/>
            <a:ext cx="5681662" cy="862013"/>
          </p:xfrm>
          <a:graphic>
            <a:graphicData uri="http://schemas.openxmlformats.org/presentationml/2006/ole">
              <p:oleObj spid="_x0000_s168967" name="Equation" r:id="rId3" imgW="2844720" imgH="431640" progId="Equation.DSMT4">
                <p:embed/>
              </p:oleObj>
            </a:graphicData>
          </a:graphic>
        </p:graphicFrame>
      </p:grpSp>
      <p:grpSp>
        <p:nvGrpSpPr>
          <p:cNvPr id="30" name="그룹 29"/>
          <p:cNvGrpSpPr/>
          <p:nvPr/>
        </p:nvGrpSpPr>
        <p:grpSpPr>
          <a:xfrm>
            <a:off x="846138" y="2344738"/>
            <a:ext cx="6238875" cy="862012"/>
            <a:chOff x="846138" y="2344738"/>
            <a:chExt cx="6238875" cy="862012"/>
          </a:xfrm>
        </p:grpSpPr>
        <p:sp>
          <p:nvSpPr>
            <p:cNvPr id="25" name="타원 24"/>
            <p:cNvSpPr/>
            <p:nvPr/>
          </p:nvSpPr>
          <p:spPr bwMode="auto">
            <a:xfrm>
              <a:off x="6694488" y="2562225"/>
              <a:ext cx="390525" cy="390525"/>
            </a:xfrm>
            <a:prstGeom prst="ellipse">
              <a:avLst/>
            </a:prstGeom>
            <a:solidFill>
              <a:srgbClr val="00FFFF"/>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20" name="Object 7"/>
            <p:cNvGraphicFramePr>
              <a:graphicFrameLocks noChangeAspect="1"/>
            </p:cNvGraphicFramePr>
            <p:nvPr/>
          </p:nvGraphicFramePr>
          <p:xfrm>
            <a:off x="846138" y="2344738"/>
            <a:ext cx="6213475" cy="862012"/>
          </p:xfrm>
          <a:graphic>
            <a:graphicData uri="http://schemas.openxmlformats.org/presentationml/2006/ole">
              <p:oleObj spid="_x0000_s168968" name="Equation" r:id="rId4" imgW="3111480" imgH="431640" progId="Equation.DSMT4">
                <p:embed/>
              </p:oleObj>
            </a:graphicData>
          </a:graphic>
        </p:graphicFrame>
      </p:grpSp>
      <p:grpSp>
        <p:nvGrpSpPr>
          <p:cNvPr id="31" name="그룹 30"/>
          <p:cNvGrpSpPr/>
          <p:nvPr/>
        </p:nvGrpSpPr>
        <p:grpSpPr>
          <a:xfrm>
            <a:off x="820738" y="3181350"/>
            <a:ext cx="6675437" cy="912812"/>
            <a:chOff x="820738" y="3181350"/>
            <a:chExt cx="6675437" cy="912812"/>
          </a:xfrm>
        </p:grpSpPr>
        <p:sp>
          <p:nvSpPr>
            <p:cNvPr id="26" name="타원 25"/>
            <p:cNvSpPr/>
            <p:nvPr/>
          </p:nvSpPr>
          <p:spPr bwMode="auto">
            <a:xfrm>
              <a:off x="6694488" y="3206750"/>
              <a:ext cx="801687" cy="887412"/>
            </a:xfrm>
            <a:prstGeom prst="ellipse">
              <a:avLst/>
            </a:prstGeom>
            <a:solidFill>
              <a:srgbClr val="00FFFF"/>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21" name="Object 7"/>
            <p:cNvGraphicFramePr>
              <a:graphicFrameLocks noChangeAspect="1"/>
            </p:cNvGraphicFramePr>
            <p:nvPr/>
          </p:nvGraphicFramePr>
          <p:xfrm>
            <a:off x="820738" y="3181350"/>
            <a:ext cx="6518275" cy="912812"/>
          </p:xfrm>
          <a:graphic>
            <a:graphicData uri="http://schemas.openxmlformats.org/presentationml/2006/ole">
              <p:oleObj spid="_x0000_s168969" name="Equation" r:id="rId5" imgW="3263760" imgH="457200" progId="Equation.DSMT4">
                <p:embed/>
              </p:oleObj>
            </a:graphicData>
          </a:graphic>
        </p:graphicFrame>
      </p:grpSp>
      <p:grpSp>
        <p:nvGrpSpPr>
          <p:cNvPr id="32" name="그룹 31"/>
          <p:cNvGrpSpPr/>
          <p:nvPr/>
        </p:nvGrpSpPr>
        <p:grpSpPr>
          <a:xfrm>
            <a:off x="820738" y="4094162"/>
            <a:ext cx="6264275" cy="912813"/>
            <a:chOff x="820738" y="4094162"/>
            <a:chExt cx="6264275" cy="912813"/>
          </a:xfrm>
        </p:grpSpPr>
        <p:sp>
          <p:nvSpPr>
            <p:cNvPr id="28" name="타원 27"/>
            <p:cNvSpPr/>
            <p:nvPr/>
          </p:nvSpPr>
          <p:spPr bwMode="auto">
            <a:xfrm>
              <a:off x="6694488" y="4343400"/>
              <a:ext cx="390525" cy="390525"/>
            </a:xfrm>
            <a:prstGeom prst="ellipse">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22" name="Object 7"/>
            <p:cNvGraphicFramePr>
              <a:graphicFrameLocks noChangeAspect="1"/>
            </p:cNvGraphicFramePr>
            <p:nvPr/>
          </p:nvGraphicFramePr>
          <p:xfrm>
            <a:off x="820738" y="4094162"/>
            <a:ext cx="6188075" cy="912813"/>
          </p:xfrm>
          <a:graphic>
            <a:graphicData uri="http://schemas.openxmlformats.org/presentationml/2006/ole">
              <p:oleObj spid="_x0000_s168970" name="Equation" r:id="rId6" imgW="3098520" imgH="457200" progId="Equation.DSMT4">
                <p:embed/>
              </p:oleObj>
            </a:graphicData>
          </a:graphic>
        </p:graphicFrame>
      </p:grpSp>
      <p:grpSp>
        <p:nvGrpSpPr>
          <p:cNvPr id="33" name="그룹 32"/>
          <p:cNvGrpSpPr/>
          <p:nvPr/>
        </p:nvGrpSpPr>
        <p:grpSpPr>
          <a:xfrm>
            <a:off x="1077913" y="5332413"/>
            <a:ext cx="5880100" cy="911225"/>
            <a:chOff x="1077913" y="5332413"/>
            <a:chExt cx="5880100" cy="911225"/>
          </a:xfrm>
        </p:grpSpPr>
        <p:graphicFrame>
          <p:nvGraphicFramePr>
            <p:cNvPr id="168971" name="Object 11"/>
            <p:cNvGraphicFramePr>
              <a:graphicFrameLocks noChangeAspect="1"/>
            </p:cNvGraphicFramePr>
            <p:nvPr/>
          </p:nvGraphicFramePr>
          <p:xfrm>
            <a:off x="1077913" y="5543550"/>
            <a:ext cx="1216025" cy="506413"/>
          </p:xfrm>
          <a:graphic>
            <a:graphicData uri="http://schemas.openxmlformats.org/presentationml/2006/ole">
              <p:oleObj spid="_x0000_s168971" name="Equation" r:id="rId7" imgW="609480" imgH="253800" progId="Equation.DSMT4">
                <p:embed/>
              </p:oleObj>
            </a:graphicData>
          </a:graphic>
        </p:graphicFrame>
        <p:graphicFrame>
          <p:nvGraphicFramePr>
            <p:cNvPr id="23" name="Object 11"/>
            <p:cNvGraphicFramePr>
              <a:graphicFrameLocks noChangeAspect="1"/>
            </p:cNvGraphicFramePr>
            <p:nvPr/>
          </p:nvGraphicFramePr>
          <p:xfrm>
            <a:off x="5159375" y="5332413"/>
            <a:ext cx="1798638" cy="911225"/>
          </p:xfrm>
          <a:graphic>
            <a:graphicData uri="http://schemas.openxmlformats.org/presentationml/2006/ole">
              <p:oleObj spid="_x0000_s168972" name="Equation" r:id="rId8" imgW="901440" imgH="457200" progId="Equation.DSMT4">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모서리가 둥근 직사각형 8"/>
          <p:cNvSpPr/>
          <p:nvPr/>
        </p:nvSpPr>
        <p:spPr bwMode="auto">
          <a:xfrm>
            <a:off x="3352800" y="3797697"/>
            <a:ext cx="2381250" cy="510778"/>
          </a:xfrm>
          <a:prstGeom prst="roundRect">
            <a:avLst/>
          </a:prstGeom>
          <a:solidFill>
            <a:srgbClr val="00B0F0"/>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8" name="모서리가 둥근 직사각형 7"/>
          <p:cNvSpPr/>
          <p:nvPr/>
        </p:nvSpPr>
        <p:spPr bwMode="auto">
          <a:xfrm>
            <a:off x="3352800" y="2890242"/>
            <a:ext cx="2381250" cy="510778"/>
          </a:xfrm>
          <a:prstGeom prst="roundRect">
            <a:avLst/>
          </a:prstGeom>
          <a:solidFill>
            <a:srgbClr val="00B050"/>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7" name="모서리가 둥근 직사각형 6"/>
          <p:cNvSpPr/>
          <p:nvPr/>
        </p:nvSpPr>
        <p:spPr bwMode="auto">
          <a:xfrm>
            <a:off x="3352800" y="2379464"/>
            <a:ext cx="2381250" cy="510778"/>
          </a:xfrm>
          <a:prstGeom prst="roundRect">
            <a:avLst/>
          </a:prstGeom>
          <a:solidFill>
            <a:srgbClr val="FFC000"/>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6" name="모서리가 둥근 직사각형 5"/>
          <p:cNvSpPr/>
          <p:nvPr/>
        </p:nvSpPr>
        <p:spPr bwMode="auto">
          <a:xfrm>
            <a:off x="3352800" y="1971675"/>
            <a:ext cx="2381250" cy="510778"/>
          </a:xfrm>
          <a:prstGeom prst="roundRect">
            <a:avLst/>
          </a:prstGeom>
          <a:solidFill>
            <a:schemeClr val="accent5">
              <a:lumMod val="90000"/>
            </a:schemeClr>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5" name="모서리가 둥근 직사각형 4"/>
          <p:cNvSpPr/>
          <p:nvPr/>
        </p:nvSpPr>
        <p:spPr bwMode="auto">
          <a:xfrm>
            <a:off x="6010275" y="2162175"/>
            <a:ext cx="738188" cy="1962150"/>
          </a:xfrm>
          <a:prstGeom prst="roundRect">
            <a:avLst/>
          </a:prstGeom>
          <a:solidFill>
            <a:schemeClr val="accent2">
              <a:lumMod val="20000"/>
              <a:lumOff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2" name="제목 1"/>
          <p:cNvSpPr>
            <a:spLocks noGrp="1"/>
          </p:cNvSpPr>
          <p:nvPr>
            <p:ph type="title"/>
          </p:nvPr>
        </p:nvSpPr>
        <p:spPr/>
        <p:txBody>
          <a:bodyPr/>
          <a:lstStyle/>
          <a:p>
            <a:r>
              <a:rPr lang="en-US" altLang="ko-KR" dirty="0" smtClean="0"/>
              <a:t>Wavelet Approximation</a:t>
            </a:r>
            <a:endParaRPr lang="ko-KR" altLang="en-US" dirty="0"/>
          </a:p>
        </p:txBody>
      </p:sp>
      <p:graphicFrame>
        <p:nvGraphicFramePr>
          <p:cNvPr id="130051" name="Object 3"/>
          <p:cNvGraphicFramePr>
            <a:graphicFrameLocks noChangeAspect="1"/>
          </p:cNvGraphicFramePr>
          <p:nvPr/>
        </p:nvGraphicFramePr>
        <p:xfrm>
          <a:off x="2203450" y="1971675"/>
          <a:ext cx="4545013" cy="2336800"/>
        </p:xfrm>
        <a:graphic>
          <a:graphicData uri="http://schemas.openxmlformats.org/presentationml/2006/ole">
            <p:oleObj spid="_x0000_s130051" name="Equation" r:id="rId3" imgW="2273040" imgH="1168200" progId="Equation.DSMT4">
              <p:embed/>
            </p:oleObj>
          </a:graphicData>
        </a:graphic>
      </p:graphicFrame>
      <p:sp>
        <p:nvSpPr>
          <p:cNvPr id="10" name="TextBox 9"/>
          <p:cNvSpPr txBox="1"/>
          <p:nvPr/>
        </p:nvSpPr>
        <p:spPr>
          <a:xfrm>
            <a:off x="6010275" y="4539307"/>
            <a:ext cx="1587294" cy="461665"/>
          </a:xfrm>
          <a:prstGeom prst="rect">
            <a:avLst/>
          </a:prstGeom>
          <a:noFill/>
        </p:spPr>
        <p:txBody>
          <a:bodyPr wrap="none" rtlCol="0">
            <a:spAutoFit/>
          </a:bodyPr>
          <a:lstStyle/>
          <a:p>
            <a:r>
              <a:rPr lang="en-US" altLang="ko-KR" b="1" dirty="0" smtClean="0"/>
              <a:t>Cubemap</a:t>
            </a:r>
            <a:endParaRPr lang="ko-KR" altLang="en-US" b="1" dirty="0"/>
          </a:p>
        </p:txBody>
      </p:sp>
      <p:sp>
        <p:nvSpPr>
          <p:cNvPr id="11" name="Rectangle 11"/>
          <p:cNvSpPr>
            <a:spLocks noChangeArrowheads="1"/>
          </p:cNvSpPr>
          <p:nvPr/>
        </p:nvSpPr>
        <p:spPr bwMode="auto">
          <a:xfrm>
            <a:off x="1073150" y="4308475"/>
            <a:ext cx="1857375" cy="854076"/>
          </a:xfrm>
          <a:prstGeom prst="rect">
            <a:avLst/>
          </a:prstGeom>
          <a:noFill/>
          <a:ln w="12700">
            <a:noFill/>
            <a:miter lim="800000"/>
            <a:headEnd/>
            <a:tailEnd/>
          </a:ln>
          <a:effectLst/>
        </p:spPr>
        <p:txBody>
          <a:bodyPr lIns="90488" tIns="44450" rIns="90488" bIns="44450"/>
          <a:lstStyle/>
          <a:p>
            <a:r>
              <a:rPr lang="en-US" altLang="ko-KR" b="1" dirty="0" smtClean="0">
                <a:ea typeface="굴림" charset="-127"/>
              </a:rPr>
              <a:t>Output</a:t>
            </a:r>
          </a:p>
          <a:p>
            <a:r>
              <a:rPr lang="en-US" altLang="ko-KR" b="1" baseline="0" dirty="0" smtClean="0">
                <a:latin typeface="Arial" charset="0"/>
                <a:ea typeface="굴림" charset="-127"/>
              </a:rPr>
              <a:t>Image</a:t>
            </a:r>
            <a:endParaRPr lang="en-US" altLang="ko-KR" b="1" baseline="0" dirty="0" smtClean="0">
              <a:latin typeface="Arial" charset="0"/>
              <a:ea typeface="굴림" charset="-127"/>
            </a:endParaRPr>
          </a:p>
        </p:txBody>
      </p:sp>
      <p:sp>
        <p:nvSpPr>
          <p:cNvPr id="12" name="직사각형 11"/>
          <p:cNvSpPr/>
          <p:nvPr/>
        </p:nvSpPr>
        <p:spPr>
          <a:xfrm>
            <a:off x="3231408" y="4539307"/>
            <a:ext cx="2681183" cy="461665"/>
          </a:xfrm>
          <a:prstGeom prst="rect">
            <a:avLst/>
          </a:prstGeom>
        </p:spPr>
        <p:txBody>
          <a:bodyPr wrap="none">
            <a:spAutoFit/>
          </a:bodyPr>
          <a:lstStyle/>
          <a:p>
            <a:r>
              <a:rPr lang="en-US" altLang="ko-KR" b="1" dirty="0" smtClean="0">
                <a:ea typeface="굴림" charset="-127"/>
              </a:rPr>
              <a:t>Transport Matrix </a:t>
            </a:r>
            <a:endParaRPr lang="ko-KR"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Wavelet Approximation</a:t>
            </a:r>
            <a:endParaRPr lang="ko-KR" altLang="en-US" dirty="0"/>
          </a:p>
        </p:txBody>
      </p:sp>
      <p:sp>
        <p:nvSpPr>
          <p:cNvPr id="10" name="Rectangle 10"/>
          <p:cNvSpPr>
            <a:spLocks noChangeArrowheads="1"/>
          </p:cNvSpPr>
          <p:nvPr/>
        </p:nvSpPr>
        <p:spPr bwMode="auto">
          <a:xfrm>
            <a:off x="6000749" y="3324870"/>
            <a:ext cx="2794001" cy="1247774"/>
          </a:xfrm>
          <a:prstGeom prst="rect">
            <a:avLst/>
          </a:prstGeom>
          <a:noFill/>
          <a:ln w="12700">
            <a:noFill/>
            <a:miter lim="800000"/>
            <a:headEnd/>
            <a:tailEnd/>
          </a:ln>
          <a:effectLst/>
        </p:spPr>
        <p:txBody>
          <a:bodyPr lIns="90488" tIns="44450" rIns="90488" bIns="44450"/>
          <a:lstStyle/>
          <a:p>
            <a:pPr>
              <a:tabLst>
                <a:tab pos="1319213" algn="l"/>
              </a:tabLst>
            </a:pPr>
            <a:r>
              <a:rPr lang="en-US" altLang="ko-KR" b="1" baseline="0" dirty="0" smtClean="0">
                <a:latin typeface="Arial" charset="0"/>
                <a:ea typeface="굴림" charset="-127"/>
              </a:rPr>
              <a:t>Retain</a:t>
            </a:r>
          </a:p>
          <a:p>
            <a:pPr>
              <a:tabLst>
                <a:tab pos="1319213" algn="l"/>
              </a:tabLst>
            </a:pPr>
            <a:r>
              <a:rPr lang="en-US" altLang="ko-KR" b="1" baseline="0" dirty="0" smtClean="0">
                <a:latin typeface="Arial" charset="0"/>
                <a:ea typeface="굴림" charset="-127"/>
              </a:rPr>
              <a:t>0.1</a:t>
            </a:r>
            <a:r>
              <a:rPr lang="en-US" altLang="ko-KR" b="1" baseline="0" dirty="0">
                <a:latin typeface="Arial" charset="0"/>
                <a:ea typeface="굴림" charset="-127"/>
              </a:rPr>
              <a:t>% – </a:t>
            </a:r>
            <a:r>
              <a:rPr lang="en-US" altLang="ko-KR" b="1" baseline="0" dirty="0" smtClean="0">
                <a:latin typeface="Arial" charset="0"/>
                <a:ea typeface="굴림" charset="-127"/>
              </a:rPr>
              <a:t>1%</a:t>
            </a:r>
          </a:p>
          <a:p>
            <a:pPr>
              <a:tabLst>
                <a:tab pos="1319213" algn="l"/>
              </a:tabLst>
            </a:pPr>
            <a:r>
              <a:rPr lang="en-US" altLang="ko-KR" b="1" baseline="0" dirty="0" smtClean="0">
                <a:latin typeface="Arial" charset="0"/>
                <a:ea typeface="굴림" charset="-127"/>
              </a:rPr>
              <a:t>terms</a:t>
            </a:r>
            <a:endParaRPr lang="en-US" altLang="ko-KR" b="1" baseline="0" dirty="0">
              <a:latin typeface="Arial" charset="0"/>
              <a:ea typeface="굴림" charset="-127"/>
            </a:endParaRPr>
          </a:p>
        </p:txBody>
      </p:sp>
      <p:grpSp>
        <p:nvGrpSpPr>
          <p:cNvPr id="18" name="그룹 17"/>
          <p:cNvGrpSpPr/>
          <p:nvPr/>
        </p:nvGrpSpPr>
        <p:grpSpPr>
          <a:xfrm>
            <a:off x="3809205" y="1739901"/>
            <a:ext cx="2191544" cy="4649787"/>
            <a:chOff x="3713955" y="1739901"/>
            <a:chExt cx="2191544" cy="4649787"/>
          </a:xfrm>
        </p:grpSpPr>
        <p:sp>
          <p:nvSpPr>
            <p:cNvPr id="12" name="모서리가 둥근 직사각형 11"/>
            <p:cNvSpPr/>
            <p:nvPr/>
          </p:nvSpPr>
          <p:spPr bwMode="auto">
            <a:xfrm>
              <a:off x="5033962" y="1739901"/>
              <a:ext cx="871537" cy="4649787"/>
            </a:xfrm>
            <a:prstGeom prst="roundRect">
              <a:avLst/>
            </a:prstGeom>
            <a:solidFill>
              <a:schemeClr val="accent2">
                <a:lumMod val="20000"/>
                <a:lumOff val="8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6" name="Object 7"/>
            <p:cNvGraphicFramePr>
              <a:graphicFrameLocks noChangeAspect="1"/>
            </p:cNvGraphicFramePr>
            <p:nvPr/>
          </p:nvGraphicFramePr>
          <p:xfrm>
            <a:off x="5065712" y="1739901"/>
            <a:ext cx="839787" cy="4649787"/>
          </p:xfrm>
          <a:graphic>
            <a:graphicData uri="http://schemas.openxmlformats.org/presentationml/2006/ole">
              <p:oleObj spid="_x0000_s129027" name="Equation" r:id="rId4" imgW="330120" imgH="1828800" progId="Equation.DSMT4">
                <p:embed/>
              </p:oleObj>
            </a:graphicData>
          </a:graphic>
        </p:graphicFrame>
        <p:sp>
          <p:nvSpPr>
            <p:cNvPr id="14" name="오른쪽 화살표 13"/>
            <p:cNvSpPr/>
            <p:nvPr/>
          </p:nvSpPr>
          <p:spPr bwMode="auto">
            <a:xfrm>
              <a:off x="3713955" y="3855244"/>
              <a:ext cx="1320007" cy="419100"/>
            </a:xfrm>
            <a:prstGeom prst="rightArrow">
              <a:avLst/>
            </a:prstGeom>
            <a:no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15" name="TextBox 14"/>
            <p:cNvSpPr txBox="1"/>
            <p:nvPr/>
          </p:nvSpPr>
          <p:spPr>
            <a:xfrm>
              <a:off x="3713955" y="3487092"/>
              <a:ext cx="1297150" cy="461665"/>
            </a:xfrm>
            <a:prstGeom prst="rect">
              <a:avLst/>
            </a:prstGeom>
            <a:noFill/>
          </p:spPr>
          <p:txBody>
            <a:bodyPr wrap="none" rtlCol="0">
              <a:spAutoFit/>
            </a:bodyPr>
            <a:lstStyle/>
            <a:p>
              <a:r>
                <a:rPr lang="en-US" altLang="ko-KR" dirty="0" smtClean="0"/>
                <a:t>truncate</a:t>
              </a:r>
              <a:endParaRPr lang="ko-KR" altLang="en-US" dirty="0"/>
            </a:p>
          </p:txBody>
        </p:sp>
      </p:grpSp>
      <p:graphicFrame>
        <p:nvGraphicFramePr>
          <p:cNvPr id="11" name="Object 4"/>
          <p:cNvGraphicFramePr>
            <a:graphicFrameLocks noChangeAspect="1"/>
          </p:cNvGraphicFramePr>
          <p:nvPr/>
        </p:nvGraphicFramePr>
        <p:xfrm>
          <a:off x="682624" y="1708151"/>
          <a:ext cx="903287" cy="4713287"/>
        </p:xfrm>
        <a:graphic>
          <a:graphicData uri="http://schemas.openxmlformats.org/presentationml/2006/ole">
            <p:oleObj spid="_x0000_s129029" name="Equation" r:id="rId5" imgW="355320" imgH="1854000" progId="Equation.DSMT4">
              <p:embed/>
            </p:oleObj>
          </a:graphicData>
        </a:graphic>
      </p:graphicFrame>
      <p:grpSp>
        <p:nvGrpSpPr>
          <p:cNvPr id="17" name="그룹 16"/>
          <p:cNvGrpSpPr/>
          <p:nvPr/>
        </p:nvGrpSpPr>
        <p:grpSpPr>
          <a:xfrm>
            <a:off x="1585911" y="1708151"/>
            <a:ext cx="2223294" cy="4713287"/>
            <a:chOff x="1490661" y="1708151"/>
            <a:chExt cx="2223294" cy="4713287"/>
          </a:xfrm>
        </p:grpSpPr>
        <p:graphicFrame>
          <p:nvGraphicFramePr>
            <p:cNvPr id="129028" name="Object 4"/>
            <p:cNvGraphicFramePr>
              <a:graphicFrameLocks noChangeAspect="1"/>
            </p:cNvGraphicFramePr>
            <p:nvPr/>
          </p:nvGraphicFramePr>
          <p:xfrm>
            <a:off x="2810668" y="1708151"/>
            <a:ext cx="903287" cy="4713287"/>
          </p:xfrm>
          <a:graphic>
            <a:graphicData uri="http://schemas.openxmlformats.org/presentationml/2006/ole">
              <p:oleObj spid="_x0000_s129028" name="Equation" r:id="rId6" imgW="355320" imgH="1854000" progId="Equation.DSMT4">
                <p:embed/>
              </p:oleObj>
            </a:graphicData>
          </a:graphic>
        </p:graphicFrame>
        <p:sp>
          <p:nvSpPr>
            <p:cNvPr id="13" name="오른쪽 화살표 12"/>
            <p:cNvSpPr/>
            <p:nvPr/>
          </p:nvSpPr>
          <p:spPr bwMode="auto">
            <a:xfrm>
              <a:off x="1490661" y="3855244"/>
              <a:ext cx="1320007" cy="419100"/>
            </a:xfrm>
            <a:prstGeom prst="rightArrow">
              <a:avLst/>
            </a:prstGeom>
            <a:no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16" name="TextBox 15"/>
            <p:cNvSpPr txBox="1"/>
            <p:nvPr/>
          </p:nvSpPr>
          <p:spPr>
            <a:xfrm>
              <a:off x="1490661" y="3487092"/>
              <a:ext cx="1229824" cy="461665"/>
            </a:xfrm>
            <a:prstGeom prst="rect">
              <a:avLst/>
            </a:prstGeom>
            <a:noFill/>
          </p:spPr>
          <p:txBody>
            <a:bodyPr wrap="none" rtlCol="0">
              <a:spAutoFit/>
            </a:bodyPr>
            <a:lstStyle/>
            <a:p>
              <a:r>
                <a:rPr lang="en-US" altLang="ko-KR" dirty="0" smtClean="0"/>
                <a:t>wavelet</a:t>
              </a:r>
              <a:endParaRPr lang="ko-KR" altLang="en-US"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ea typeface="굴림" charset="-127"/>
              </a:rPr>
              <a:t>Why Non-linear Approximation?</a:t>
            </a:r>
            <a:endParaRPr lang="ko-KR" altLang="en-US" dirty="0"/>
          </a:p>
        </p:txBody>
      </p:sp>
      <p:sp>
        <p:nvSpPr>
          <p:cNvPr id="3" name="내용 개체 틀 2"/>
          <p:cNvSpPr>
            <a:spLocks noGrp="1"/>
          </p:cNvSpPr>
          <p:nvPr>
            <p:ph idx="1"/>
          </p:nvPr>
        </p:nvSpPr>
        <p:spPr/>
        <p:txBody>
          <a:bodyPr/>
          <a:lstStyle/>
          <a:p>
            <a:r>
              <a:rPr lang="en-US" altLang="ko-KR" dirty="0" smtClean="0">
                <a:ea typeface="굴림" charset="-127"/>
              </a:rPr>
              <a:t>Linear</a:t>
            </a:r>
          </a:p>
          <a:p>
            <a:pPr lvl="1"/>
            <a:r>
              <a:rPr lang="en-US" altLang="ko-KR" dirty="0" smtClean="0">
                <a:ea typeface="굴림" charset="-127"/>
              </a:rPr>
              <a:t>Use a </a:t>
            </a:r>
            <a:r>
              <a:rPr lang="en-US" altLang="ko-KR" dirty="0" smtClean="0">
                <a:solidFill>
                  <a:srgbClr val="0000FF"/>
                </a:solidFill>
                <a:ea typeface="굴림" charset="-127"/>
              </a:rPr>
              <a:t>fixed</a:t>
            </a:r>
            <a:r>
              <a:rPr lang="en-US" altLang="ko-KR" dirty="0" smtClean="0">
                <a:ea typeface="굴림" charset="-127"/>
              </a:rPr>
              <a:t> set of approximating functions </a:t>
            </a:r>
          </a:p>
          <a:p>
            <a:pPr lvl="1"/>
            <a:r>
              <a:rPr lang="en-US" altLang="ko-KR" dirty="0" smtClean="0">
                <a:ea typeface="굴림" charset="-127"/>
              </a:rPr>
              <a:t>Precomputed radiance transfer uses 25 - 100 of the lowest frequency spherical harmonics</a:t>
            </a:r>
          </a:p>
          <a:p>
            <a:r>
              <a:rPr lang="en-US" altLang="ko-KR" dirty="0" smtClean="0">
                <a:ea typeface="굴림" charset="-127"/>
              </a:rPr>
              <a:t>Non-linear</a:t>
            </a:r>
          </a:p>
          <a:p>
            <a:pPr lvl="1"/>
            <a:r>
              <a:rPr lang="en-US" altLang="ko-KR" dirty="0" smtClean="0">
                <a:ea typeface="굴림" charset="-127"/>
              </a:rPr>
              <a:t>Use a </a:t>
            </a:r>
            <a:r>
              <a:rPr lang="en-US" altLang="ko-KR" dirty="0" smtClean="0">
                <a:solidFill>
                  <a:srgbClr val="0000FF"/>
                </a:solidFill>
                <a:ea typeface="굴림" charset="-127"/>
              </a:rPr>
              <a:t>dynamic </a:t>
            </a:r>
            <a:r>
              <a:rPr lang="en-US" altLang="ko-KR" dirty="0" smtClean="0">
                <a:ea typeface="굴림" charset="-127"/>
              </a:rPr>
              <a:t>set of approximating functions (</a:t>
            </a:r>
            <a:r>
              <a:rPr lang="en-US" altLang="ko-KR" i="1" dirty="0" smtClean="0">
                <a:ea typeface="굴림" charset="-127"/>
              </a:rPr>
              <a:t>depends on each frame’s lighting</a:t>
            </a:r>
            <a:r>
              <a:rPr lang="en-US" altLang="ko-KR" dirty="0" smtClean="0">
                <a:ea typeface="굴림" charset="-127"/>
              </a:rPr>
              <a:t>)</a:t>
            </a:r>
          </a:p>
          <a:p>
            <a:pPr lvl="1"/>
            <a:r>
              <a:rPr lang="en-US" altLang="ko-KR" dirty="0" smtClean="0">
                <a:ea typeface="굴림" charset="-127"/>
              </a:rPr>
              <a:t>In our case: choose 10’s - 100’s from a basis of 24,576 wavelets</a:t>
            </a:r>
          </a:p>
          <a:p>
            <a:pPr lvl="1"/>
            <a:endParaRPr lang="en-US" altLang="ko-KR" dirty="0" smtClean="0">
              <a:ea typeface="굴림" charset="-127"/>
            </a:endParaRPr>
          </a:p>
          <a:p>
            <a:r>
              <a:rPr lang="en-US" altLang="ko-KR" dirty="0" smtClean="0">
                <a:ea typeface="굴림" charset="-127"/>
              </a:rPr>
              <a:t>Idea: Compress lighting by considering input data</a:t>
            </a:r>
            <a:endParaRPr lang="ko-KR"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7"/>
          <p:cNvGraphicFramePr>
            <a:graphicFrameLocks noChangeAspect="1"/>
          </p:cNvGraphicFramePr>
          <p:nvPr/>
        </p:nvGraphicFramePr>
        <p:xfrm>
          <a:off x="7034213" y="1820863"/>
          <a:ext cx="871537" cy="4649787"/>
        </p:xfrm>
        <a:graphic>
          <a:graphicData uri="http://schemas.openxmlformats.org/presentationml/2006/ole">
            <p:oleObj spid="_x0000_s131076" name="Equation" r:id="rId3" imgW="342720" imgH="1828800" progId="Equation.DSMT4">
              <p:embed/>
            </p:oleObj>
          </a:graphicData>
        </a:graphic>
      </p:graphicFrame>
      <p:graphicFrame>
        <p:nvGraphicFramePr>
          <p:cNvPr id="18" name="Object 4"/>
          <p:cNvGraphicFramePr>
            <a:graphicFrameLocks noChangeAspect="1"/>
          </p:cNvGraphicFramePr>
          <p:nvPr/>
        </p:nvGraphicFramePr>
        <p:xfrm>
          <a:off x="4011613" y="1789113"/>
          <a:ext cx="965200" cy="4713287"/>
        </p:xfrm>
        <a:graphic>
          <a:graphicData uri="http://schemas.openxmlformats.org/presentationml/2006/ole">
            <p:oleObj spid="_x0000_s131077" name="Equation" r:id="rId4" imgW="380880" imgH="1854000" progId="Equation.DSMT4">
              <p:embed/>
            </p:oleObj>
          </a:graphicData>
        </a:graphic>
      </p:graphicFrame>
      <p:sp>
        <p:nvSpPr>
          <p:cNvPr id="2" name="제목 1"/>
          <p:cNvSpPr>
            <a:spLocks noGrp="1"/>
          </p:cNvSpPr>
          <p:nvPr>
            <p:ph type="title"/>
          </p:nvPr>
        </p:nvSpPr>
        <p:spPr/>
        <p:txBody>
          <a:bodyPr/>
          <a:lstStyle/>
          <a:p>
            <a:r>
              <a:rPr lang="en-US" altLang="ko-KR" dirty="0" smtClean="0">
                <a:ea typeface="굴림" charset="-127"/>
              </a:rPr>
              <a:t>Matrix Row Wavelet Encoding</a:t>
            </a:r>
            <a:endParaRPr lang="ko-KR" altLang="en-US" dirty="0"/>
          </a:p>
        </p:txBody>
      </p:sp>
      <p:sp>
        <p:nvSpPr>
          <p:cNvPr id="7" name="모서리가 둥근 직사각형 6"/>
          <p:cNvSpPr/>
          <p:nvPr/>
        </p:nvSpPr>
        <p:spPr bwMode="auto">
          <a:xfrm>
            <a:off x="1128712" y="2850207"/>
            <a:ext cx="2381250" cy="510778"/>
          </a:xfrm>
          <a:prstGeom prst="roundRect">
            <a:avLst/>
          </a:prstGeom>
          <a:solidFill>
            <a:schemeClr val="accent5">
              <a:lumMod val="90000"/>
            </a:schemeClr>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13" name="모서리가 둥근 직사각형 12"/>
          <p:cNvSpPr/>
          <p:nvPr/>
        </p:nvSpPr>
        <p:spPr bwMode="auto">
          <a:xfrm>
            <a:off x="1128712" y="2850207"/>
            <a:ext cx="2381250" cy="510778"/>
          </a:xfrm>
          <a:prstGeom prst="roundRect">
            <a:avLst/>
          </a:prstGeom>
          <a:solidFill>
            <a:schemeClr val="accent5">
              <a:lumMod val="90000"/>
            </a:schemeClr>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14" name="Object 2"/>
          <p:cNvGraphicFramePr>
            <a:graphicFrameLocks noChangeAspect="1"/>
          </p:cNvGraphicFramePr>
          <p:nvPr>
            <p:ph idx="1"/>
          </p:nvPr>
        </p:nvGraphicFramePr>
        <p:xfrm>
          <a:off x="939800" y="2850207"/>
          <a:ext cx="2946400" cy="2336800"/>
        </p:xfrm>
        <a:graphic>
          <a:graphicData uri="http://schemas.openxmlformats.org/presentationml/2006/ole">
            <p:oleObj spid="_x0000_s131075" name="Equation" r:id="rId5" imgW="1473120" imgH="1168200" progId="Equation.DSMT4">
              <p:embed/>
            </p:oleObj>
          </a:graphicData>
        </a:graphic>
      </p:graphicFrame>
      <p:sp>
        <p:nvSpPr>
          <p:cNvPr id="19" name="오른쪽 화살표 18"/>
          <p:cNvSpPr/>
          <p:nvPr/>
        </p:nvSpPr>
        <p:spPr bwMode="auto">
          <a:xfrm>
            <a:off x="4945856" y="3867944"/>
            <a:ext cx="2088357" cy="555624"/>
          </a:xfrm>
          <a:prstGeom prst="rightArrow">
            <a:avLst>
              <a:gd name="adj1" fmla="val 46073"/>
              <a:gd name="adj2" fmla="val 53353"/>
            </a:avLst>
          </a:prstGeom>
          <a:noFill/>
          <a:ln w="38100"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20" name="TextBox 19"/>
          <p:cNvSpPr txBox="1"/>
          <p:nvPr/>
        </p:nvSpPr>
        <p:spPr>
          <a:xfrm>
            <a:off x="4945856" y="3189068"/>
            <a:ext cx="2088357" cy="830997"/>
          </a:xfrm>
          <a:prstGeom prst="rect">
            <a:avLst/>
          </a:prstGeom>
          <a:noFill/>
        </p:spPr>
        <p:txBody>
          <a:bodyPr wrap="square" rtlCol="0">
            <a:spAutoFit/>
          </a:bodyPr>
          <a:lstStyle/>
          <a:p>
            <a:r>
              <a:rPr lang="en-US" altLang="ko-KR" dirty="0" smtClean="0"/>
              <a:t>Wavelet &amp;</a:t>
            </a:r>
          </a:p>
          <a:p>
            <a:r>
              <a:rPr lang="en-US" altLang="ko-KR" dirty="0" smtClean="0"/>
              <a:t>truncate</a:t>
            </a:r>
            <a:endParaRPr lang="ko-KR" alt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Matrix Row Wavelet Encoding</a:t>
            </a:r>
            <a:endParaRPr lang="ko-KR" altLang="en-US" dirty="0"/>
          </a:p>
        </p:txBody>
      </p:sp>
      <p:sp>
        <p:nvSpPr>
          <p:cNvPr id="4" name="모서리가 둥근 직사각형 3"/>
          <p:cNvSpPr/>
          <p:nvPr/>
        </p:nvSpPr>
        <p:spPr bwMode="auto">
          <a:xfrm>
            <a:off x="1828801" y="1835151"/>
            <a:ext cx="871537" cy="4649787"/>
          </a:xfrm>
          <a:prstGeom prst="roundRect">
            <a:avLst/>
          </a:prstGeom>
          <a:solidFill>
            <a:schemeClr val="accent1">
              <a:lumMod val="40000"/>
              <a:lumOff val="60000"/>
            </a:schemeClr>
          </a:solidFill>
          <a:ln w="381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5" name="Object 7"/>
          <p:cNvGraphicFramePr>
            <a:graphicFrameLocks noChangeAspect="1"/>
          </p:cNvGraphicFramePr>
          <p:nvPr/>
        </p:nvGraphicFramePr>
        <p:xfrm>
          <a:off x="1828801" y="1835151"/>
          <a:ext cx="871537" cy="4649787"/>
        </p:xfrm>
        <a:graphic>
          <a:graphicData uri="http://schemas.openxmlformats.org/presentationml/2006/ole">
            <p:oleObj spid="_x0000_s132098" name="Equation" r:id="rId3" imgW="342720" imgH="1828800" progId="Equation.DSMT4">
              <p:embed/>
            </p:oleObj>
          </a:graphicData>
        </a:graphic>
      </p:graphicFrame>
      <p:sp>
        <p:nvSpPr>
          <p:cNvPr id="9" name="모서리가 둥근 직사각형 8"/>
          <p:cNvSpPr/>
          <p:nvPr/>
        </p:nvSpPr>
        <p:spPr bwMode="auto">
          <a:xfrm>
            <a:off x="5462587" y="2850207"/>
            <a:ext cx="2381250" cy="510778"/>
          </a:xfrm>
          <a:prstGeom prst="roundRect">
            <a:avLst/>
          </a:prstGeom>
          <a:solidFill>
            <a:schemeClr val="accent5">
              <a:lumMod val="90000"/>
            </a:schemeClr>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13" name="모서리가 둥근 직사각형 12"/>
          <p:cNvSpPr/>
          <p:nvPr/>
        </p:nvSpPr>
        <p:spPr bwMode="auto">
          <a:xfrm>
            <a:off x="5462587" y="2850207"/>
            <a:ext cx="2381250" cy="510778"/>
          </a:xfrm>
          <a:prstGeom prst="roundRect">
            <a:avLst/>
          </a:prstGeom>
          <a:solidFill>
            <a:schemeClr val="accent5">
              <a:lumMod val="90000"/>
            </a:schemeClr>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graphicFrame>
        <p:nvGraphicFramePr>
          <p:cNvPr id="14" name="Object 2"/>
          <p:cNvGraphicFramePr>
            <a:graphicFrameLocks noChangeAspect="1"/>
          </p:cNvGraphicFramePr>
          <p:nvPr/>
        </p:nvGraphicFramePr>
        <p:xfrm>
          <a:off x="5273675" y="2850207"/>
          <a:ext cx="2946400" cy="2336800"/>
        </p:xfrm>
        <a:graphic>
          <a:graphicData uri="http://schemas.openxmlformats.org/presentationml/2006/ole">
            <p:oleObj spid="_x0000_s132099" name="Equation" r:id="rId4" imgW="1473120" imgH="1168200" progId="Equation.DSMT4">
              <p:embed/>
            </p:oleObj>
          </a:graphicData>
        </a:graphic>
      </p:graphicFrame>
      <p:sp>
        <p:nvSpPr>
          <p:cNvPr id="16" name="TextBox 15"/>
          <p:cNvSpPr txBox="1"/>
          <p:nvPr/>
        </p:nvSpPr>
        <p:spPr>
          <a:xfrm>
            <a:off x="3117056" y="2388542"/>
            <a:ext cx="1656224" cy="461665"/>
          </a:xfrm>
          <a:prstGeom prst="rect">
            <a:avLst/>
          </a:prstGeom>
          <a:noFill/>
        </p:spPr>
        <p:txBody>
          <a:bodyPr wrap="none" rtlCol="0">
            <a:spAutoFit/>
          </a:bodyPr>
          <a:lstStyle/>
          <a:p>
            <a:r>
              <a:rPr lang="en-US" altLang="ko-KR" dirty="0" smtClean="0"/>
              <a:t>Store back</a:t>
            </a:r>
            <a:endParaRPr lang="ko-KR" altLang="en-US" dirty="0"/>
          </a:p>
        </p:txBody>
      </p:sp>
      <p:sp>
        <p:nvSpPr>
          <p:cNvPr id="17" name="오른쪽 화살표 16"/>
          <p:cNvSpPr/>
          <p:nvPr/>
        </p:nvSpPr>
        <p:spPr bwMode="auto">
          <a:xfrm>
            <a:off x="2724150" y="2850207"/>
            <a:ext cx="2549525" cy="510778"/>
          </a:xfrm>
          <a:prstGeom prst="rightArrow">
            <a:avLst/>
          </a:prstGeom>
          <a:noFill/>
          <a:ln w="38100" cap="flat" cmpd="sng" algn="ctr">
            <a:solidFill>
              <a:schemeClr val="tx1"/>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sp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Sparse Matrix-Vector Multiply</a:t>
            </a:r>
            <a:endParaRPr lang="ko-KR" altLang="en-US" dirty="0"/>
          </a:p>
        </p:txBody>
      </p:sp>
      <p:sp>
        <p:nvSpPr>
          <p:cNvPr id="3" name="내용 개체 틀 2"/>
          <p:cNvSpPr>
            <a:spLocks noGrp="1"/>
          </p:cNvSpPr>
          <p:nvPr>
            <p:ph idx="1"/>
          </p:nvPr>
        </p:nvSpPr>
        <p:spPr/>
        <p:txBody>
          <a:bodyPr/>
          <a:lstStyle/>
          <a:p>
            <a:r>
              <a:rPr lang="en-US" altLang="ko-KR" dirty="0" smtClean="0"/>
              <a:t>Sparse matrix multiplication with sparse vector can be done in very short </a:t>
            </a:r>
            <a:r>
              <a:rPr lang="en-US" altLang="ko-KR" dirty="0" smtClean="0"/>
              <a:t>time</a:t>
            </a:r>
          </a:p>
        </p:txBody>
      </p:sp>
      <p:graphicFrame>
        <p:nvGraphicFramePr>
          <p:cNvPr id="9" name="Object 3"/>
          <p:cNvGraphicFramePr>
            <a:graphicFrameLocks noChangeAspect="1"/>
          </p:cNvGraphicFramePr>
          <p:nvPr/>
        </p:nvGraphicFramePr>
        <p:xfrm>
          <a:off x="2317750" y="2814638"/>
          <a:ext cx="4316413" cy="2336800"/>
        </p:xfrm>
        <a:graphic>
          <a:graphicData uri="http://schemas.openxmlformats.org/presentationml/2006/ole">
            <p:oleObj spid="_x0000_s133122" name="Equation" r:id="rId3" imgW="2158920" imgH="1168200" progId="Equation.DSMT4">
              <p:embed/>
            </p:oleObj>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Papers Overview</a:t>
            </a:r>
            <a:endParaRPr lang="ko-KR" altLang="en-US" dirty="0"/>
          </a:p>
        </p:txBody>
      </p:sp>
      <p:grpSp>
        <p:nvGrpSpPr>
          <p:cNvPr id="42" name="그룹 41"/>
          <p:cNvGrpSpPr/>
          <p:nvPr/>
        </p:nvGrpSpPr>
        <p:grpSpPr>
          <a:xfrm>
            <a:off x="381000" y="2223288"/>
            <a:ext cx="2257425" cy="2867705"/>
            <a:chOff x="381000" y="2223288"/>
            <a:chExt cx="2257425" cy="2867705"/>
          </a:xfrm>
        </p:grpSpPr>
        <p:sp>
          <p:nvSpPr>
            <p:cNvPr id="5" name="TextBox 4"/>
            <p:cNvSpPr txBox="1"/>
            <p:nvPr/>
          </p:nvSpPr>
          <p:spPr>
            <a:xfrm>
              <a:off x="381000" y="3059668"/>
              <a:ext cx="2257425" cy="2031325"/>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Efficient irradiance environment map</a:t>
              </a:r>
            </a:p>
            <a:p>
              <a:pPr algn="l">
                <a:buFont typeface="Arial" pitchFamily="34" charset="0"/>
                <a:buChar char="•"/>
              </a:pPr>
              <a:r>
                <a:rPr lang="en-US" altLang="ko-KR" sz="1800" dirty="0" smtClean="0">
                  <a:solidFill>
                    <a:srgbClr val="FF0000"/>
                  </a:solidFill>
                </a:rPr>
                <a:t>Diffuse surfaces only</a:t>
              </a:r>
            </a:p>
            <a:p>
              <a:pPr algn="l">
                <a:buFont typeface="Arial" pitchFamily="34" charset="0"/>
                <a:buChar char="•"/>
              </a:pPr>
              <a:r>
                <a:rPr lang="en-US" altLang="ko-KR" sz="1800" dirty="0" smtClean="0">
                  <a:solidFill>
                    <a:srgbClr val="FF0000"/>
                  </a:solidFill>
                </a:rPr>
                <a:t>Distant illumination</a:t>
              </a:r>
            </a:p>
            <a:p>
              <a:pPr algn="l">
                <a:buFont typeface="Arial" pitchFamily="34" charset="0"/>
                <a:buChar char="•"/>
              </a:pPr>
              <a:r>
                <a:rPr lang="en-US" altLang="ko-KR" sz="1800" dirty="0" smtClean="0">
                  <a:solidFill>
                    <a:srgbClr val="FF0000"/>
                  </a:solidFill>
                </a:rPr>
                <a:t>No shadowing, inter-reflection</a:t>
              </a:r>
              <a:endParaRPr lang="ko-KR" altLang="en-US" sz="1800" dirty="0">
                <a:solidFill>
                  <a:srgbClr val="FF0000"/>
                </a:solidFill>
              </a:endParaRPr>
            </a:p>
          </p:txBody>
        </p:sp>
        <p:grpSp>
          <p:nvGrpSpPr>
            <p:cNvPr id="11" name="그룹 10"/>
            <p:cNvGrpSpPr/>
            <p:nvPr/>
          </p:nvGrpSpPr>
          <p:grpSpPr>
            <a:xfrm>
              <a:off x="414486" y="2223288"/>
              <a:ext cx="1598376" cy="799188"/>
              <a:chOff x="3470" y="847010"/>
              <a:chExt cx="1598376" cy="799188"/>
            </a:xfrm>
            <a:scene3d>
              <a:camera prst="orthographicFront"/>
              <a:lightRig rig="flat" dir="t"/>
            </a:scene3d>
          </p:grpSpPr>
          <p:sp>
            <p:nvSpPr>
              <p:cNvPr id="39" name="모서리가 둥근 직사각형 38"/>
              <p:cNvSpPr/>
              <p:nvPr/>
            </p:nvSpPr>
            <p:spPr>
              <a:xfrm>
                <a:off x="3470" y="847010"/>
                <a:ext cx="1598376" cy="799188"/>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40" name="모서리가 둥근 직사각형 4"/>
              <p:cNvSpPr/>
              <p:nvPr/>
            </p:nvSpPr>
            <p:spPr>
              <a:xfrm>
                <a:off x="26877" y="870417"/>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Ramamoorthi 2001</a:t>
                </a:r>
                <a:endParaRPr lang="ko-KR" altLang="en-US" sz="2000" kern="1200" dirty="0"/>
              </a:p>
            </p:txBody>
          </p:sp>
        </p:grpSp>
      </p:grpSp>
      <p:grpSp>
        <p:nvGrpSpPr>
          <p:cNvPr id="43" name="그룹 42"/>
          <p:cNvGrpSpPr/>
          <p:nvPr/>
        </p:nvGrpSpPr>
        <p:grpSpPr>
          <a:xfrm>
            <a:off x="2012863" y="2223288"/>
            <a:ext cx="2587713" cy="3144704"/>
            <a:chOff x="2012863" y="2223288"/>
            <a:chExt cx="2587713" cy="3144704"/>
          </a:xfrm>
        </p:grpSpPr>
        <p:sp>
          <p:nvSpPr>
            <p:cNvPr id="6" name="TextBox 5"/>
            <p:cNvSpPr txBox="1"/>
            <p:nvPr/>
          </p:nvSpPr>
          <p:spPr>
            <a:xfrm>
              <a:off x="2638426" y="3059668"/>
              <a:ext cx="1962150" cy="2308324"/>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Diffuse/glossy surfaces</a:t>
              </a:r>
            </a:p>
            <a:p>
              <a:pPr algn="l">
                <a:buFont typeface="Arial" pitchFamily="34" charset="0"/>
                <a:buChar char="•"/>
              </a:pPr>
              <a:r>
                <a:rPr lang="en-US" altLang="ko-KR" sz="1800" dirty="0" smtClean="0">
                  <a:solidFill>
                    <a:srgbClr val="0000FF"/>
                  </a:solidFill>
                </a:rPr>
                <a:t>Shadowing, inter-reflection</a:t>
              </a:r>
            </a:p>
            <a:p>
              <a:pPr algn="l">
                <a:buFont typeface="Arial" pitchFamily="34" charset="0"/>
                <a:buChar char="•"/>
              </a:pPr>
              <a:r>
                <a:rPr lang="en-US" altLang="ko-KR" sz="1800" dirty="0" smtClean="0">
                  <a:solidFill>
                    <a:srgbClr val="FF0000"/>
                  </a:solidFill>
                </a:rPr>
                <a:t>Low-frequency light only</a:t>
              </a:r>
            </a:p>
            <a:p>
              <a:pPr algn="l">
                <a:buFont typeface="Arial" pitchFamily="34" charset="0"/>
                <a:buChar char="•"/>
              </a:pPr>
              <a:r>
                <a:rPr lang="en-US" altLang="ko-KR" sz="1800" dirty="0" smtClean="0">
                  <a:solidFill>
                    <a:srgbClr val="FF0000"/>
                  </a:solidFill>
                </a:rPr>
                <a:t>Rigid objects only</a:t>
              </a:r>
              <a:endParaRPr lang="ko-KR" altLang="en-US" sz="1800" dirty="0">
                <a:solidFill>
                  <a:srgbClr val="FF0000"/>
                </a:solidFill>
              </a:endParaRPr>
            </a:p>
          </p:txBody>
        </p:sp>
        <p:grpSp>
          <p:nvGrpSpPr>
            <p:cNvPr id="12" name="그룹 11"/>
            <p:cNvGrpSpPr/>
            <p:nvPr/>
          </p:nvGrpSpPr>
          <p:grpSpPr>
            <a:xfrm>
              <a:off x="2012863" y="2606899"/>
              <a:ext cx="639350" cy="31967"/>
              <a:chOff x="1601847" y="1230621"/>
              <a:chExt cx="639350" cy="31967"/>
            </a:xfrm>
          </p:grpSpPr>
          <p:sp>
            <p:nvSpPr>
              <p:cNvPr id="37" name="직선 연결선 5"/>
              <p:cNvSpPr/>
              <p:nvPr/>
            </p:nvSpPr>
            <p:spPr>
              <a:xfrm>
                <a:off x="1601847" y="1232410"/>
                <a:ext cx="639350" cy="28388"/>
              </a:xfrm>
              <a:custGeom>
                <a:avLst/>
                <a:gdLst/>
                <a:ahLst/>
                <a:cxnLst/>
                <a:rect l="0" t="0" r="0" b="0"/>
                <a:pathLst>
                  <a:path>
                    <a:moveTo>
                      <a:pt x="0" y="14194"/>
                    </a:moveTo>
                    <a:lnTo>
                      <a:pt x="639350" y="14194"/>
                    </a:lnTo>
                  </a:path>
                </a:pathLst>
              </a:custGeom>
              <a:noFill/>
            </p:spPr>
            <p:style>
              <a:lnRef idx="2">
                <a:schemeClr val="accent2">
                  <a:shade val="60000"/>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8" name="직선 연결선 6"/>
              <p:cNvSpPr/>
              <p:nvPr/>
            </p:nvSpPr>
            <p:spPr>
              <a:xfrm>
                <a:off x="1905538" y="1230621"/>
                <a:ext cx="31967" cy="3196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latinLnBrk="1">
                  <a:lnSpc>
                    <a:spcPct val="90000"/>
                  </a:lnSpc>
                  <a:spcBef>
                    <a:spcPct val="0"/>
                  </a:spcBef>
                  <a:spcAft>
                    <a:spcPct val="35000"/>
                  </a:spcAft>
                </a:pPr>
                <a:endParaRPr lang="ko-KR" altLang="en-US" sz="500" kern="1200"/>
              </a:p>
            </p:txBody>
          </p:sp>
        </p:grpSp>
        <p:grpSp>
          <p:nvGrpSpPr>
            <p:cNvPr id="13" name="그룹 12"/>
            <p:cNvGrpSpPr/>
            <p:nvPr/>
          </p:nvGrpSpPr>
          <p:grpSpPr>
            <a:xfrm>
              <a:off x="2652213" y="2223288"/>
              <a:ext cx="1598376" cy="799188"/>
              <a:chOff x="2241197" y="847010"/>
              <a:chExt cx="1598376" cy="799188"/>
            </a:xfrm>
            <a:scene3d>
              <a:camera prst="orthographicFront"/>
              <a:lightRig rig="flat" dir="t"/>
            </a:scene3d>
          </p:grpSpPr>
          <p:sp>
            <p:nvSpPr>
              <p:cNvPr id="35" name="모서리가 둥근 직사각형 34"/>
              <p:cNvSpPr/>
              <p:nvPr/>
            </p:nvSpPr>
            <p:spPr>
              <a:xfrm>
                <a:off x="2241197" y="847010"/>
                <a:ext cx="1598376" cy="799188"/>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6" name="모서리가 둥근 직사각형 8"/>
              <p:cNvSpPr/>
              <p:nvPr/>
            </p:nvSpPr>
            <p:spPr>
              <a:xfrm>
                <a:off x="2264604" y="870417"/>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Sloan</a:t>
                </a:r>
                <a:br>
                  <a:rPr lang="en-US" altLang="ko-KR" sz="2000" kern="1200" dirty="0" smtClean="0"/>
                </a:br>
                <a:r>
                  <a:rPr lang="en-US" altLang="ko-KR" sz="2000" kern="1200" dirty="0" smtClean="0"/>
                  <a:t>2002</a:t>
                </a:r>
                <a:endParaRPr lang="ko-KR" altLang="en-US" sz="2000" kern="1200" dirty="0"/>
              </a:p>
            </p:txBody>
          </p:sp>
        </p:grpSp>
      </p:grpSp>
      <p:grpSp>
        <p:nvGrpSpPr>
          <p:cNvPr id="44" name="그룹 43"/>
          <p:cNvGrpSpPr/>
          <p:nvPr/>
        </p:nvGrpSpPr>
        <p:grpSpPr>
          <a:xfrm>
            <a:off x="4176584" y="1763755"/>
            <a:ext cx="3157666" cy="2313898"/>
            <a:chOff x="4176584" y="1763755"/>
            <a:chExt cx="3157666" cy="2313898"/>
          </a:xfrm>
        </p:grpSpPr>
        <p:sp>
          <p:nvSpPr>
            <p:cNvPr id="7" name="TextBox 6"/>
            <p:cNvSpPr txBox="1"/>
            <p:nvPr/>
          </p:nvSpPr>
          <p:spPr>
            <a:xfrm>
              <a:off x="4905376" y="2600325"/>
              <a:ext cx="2428874" cy="1477328"/>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All-frequency light</a:t>
              </a:r>
            </a:p>
            <a:p>
              <a:pPr algn="l">
                <a:buFont typeface="Arial" pitchFamily="34" charset="0"/>
                <a:buChar char="•"/>
              </a:pPr>
              <a:r>
                <a:rPr lang="en-US" altLang="ko-KR" sz="1800" dirty="0" smtClean="0">
                  <a:solidFill>
                    <a:srgbClr val="FF0000"/>
                  </a:solidFill>
                </a:rPr>
                <a:t>Long pre-computation time</a:t>
              </a:r>
            </a:p>
            <a:p>
              <a:pPr algn="l">
                <a:buFont typeface="Arial" pitchFamily="34" charset="0"/>
                <a:buChar char="•"/>
              </a:pPr>
              <a:r>
                <a:rPr lang="en-US" altLang="ko-KR" sz="1800" dirty="0" smtClean="0">
                  <a:solidFill>
                    <a:srgbClr val="FF0000"/>
                  </a:solidFill>
                </a:rPr>
                <a:t>Large memory requirement</a:t>
              </a:r>
              <a:endParaRPr lang="ko-KR" altLang="en-US" sz="1800" dirty="0">
                <a:solidFill>
                  <a:srgbClr val="FF0000"/>
                </a:solidFill>
              </a:endParaRPr>
            </a:p>
          </p:txBody>
        </p:sp>
        <p:grpSp>
          <p:nvGrpSpPr>
            <p:cNvPr id="14" name="그룹 13"/>
            <p:cNvGrpSpPr/>
            <p:nvPr/>
          </p:nvGrpSpPr>
          <p:grpSpPr>
            <a:xfrm>
              <a:off x="4176584" y="2373432"/>
              <a:ext cx="787362" cy="39368"/>
              <a:chOff x="3765568" y="997154"/>
              <a:chExt cx="787362" cy="39368"/>
            </a:xfrm>
          </p:grpSpPr>
          <p:sp>
            <p:nvSpPr>
              <p:cNvPr id="33" name="직선 연결선 9"/>
              <p:cNvSpPr/>
              <p:nvPr/>
            </p:nvSpPr>
            <p:spPr>
              <a:xfrm rot="19457599">
                <a:off x="3765568" y="1002643"/>
                <a:ext cx="787362" cy="28388"/>
              </a:xfrm>
              <a:custGeom>
                <a:avLst/>
                <a:gdLst/>
                <a:ahLst/>
                <a:cxnLst/>
                <a:rect l="0" t="0" r="0" b="0"/>
                <a:pathLst>
                  <a:path>
                    <a:moveTo>
                      <a:pt x="0" y="14194"/>
                    </a:moveTo>
                    <a:lnTo>
                      <a:pt x="787362" y="14194"/>
                    </a:lnTo>
                  </a:path>
                </a:pathLst>
              </a:custGeom>
              <a:noFill/>
            </p:spPr>
            <p:style>
              <a:lnRef idx="2">
                <a:schemeClr val="accent2">
                  <a:shade val="80000"/>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4" name="직선 연결선 10"/>
              <p:cNvSpPr/>
              <p:nvPr/>
            </p:nvSpPr>
            <p:spPr>
              <a:xfrm rot="19457599">
                <a:off x="4139565" y="997154"/>
                <a:ext cx="39368" cy="39368"/>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latinLnBrk="1">
                  <a:lnSpc>
                    <a:spcPct val="90000"/>
                  </a:lnSpc>
                  <a:spcBef>
                    <a:spcPct val="0"/>
                  </a:spcBef>
                  <a:spcAft>
                    <a:spcPct val="35000"/>
                  </a:spcAft>
                </a:pPr>
                <a:endParaRPr lang="ko-KR" altLang="en-US" sz="500" kern="1200"/>
              </a:p>
            </p:txBody>
          </p:sp>
        </p:grpSp>
        <p:grpSp>
          <p:nvGrpSpPr>
            <p:cNvPr id="15" name="그룹 14"/>
            <p:cNvGrpSpPr/>
            <p:nvPr/>
          </p:nvGrpSpPr>
          <p:grpSpPr>
            <a:xfrm>
              <a:off x="4889941" y="1763755"/>
              <a:ext cx="1598376" cy="799188"/>
              <a:chOff x="4478925" y="387477"/>
              <a:chExt cx="1598376" cy="799188"/>
            </a:xfrm>
            <a:scene3d>
              <a:camera prst="orthographicFront"/>
              <a:lightRig rig="flat" dir="t"/>
            </a:scene3d>
          </p:grpSpPr>
          <p:sp>
            <p:nvSpPr>
              <p:cNvPr id="31" name="모서리가 둥근 직사각형 30"/>
              <p:cNvSpPr/>
              <p:nvPr/>
            </p:nvSpPr>
            <p:spPr>
              <a:xfrm>
                <a:off x="4478925" y="387477"/>
                <a:ext cx="1598376" cy="799188"/>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32" name="모서리가 둥근 직사각형 12"/>
              <p:cNvSpPr/>
              <p:nvPr/>
            </p:nvSpPr>
            <p:spPr>
              <a:xfrm>
                <a:off x="4502332" y="410884"/>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Ng</a:t>
                </a:r>
                <a:br>
                  <a:rPr lang="en-US" altLang="ko-KR" sz="2000" kern="1200" dirty="0" smtClean="0"/>
                </a:br>
                <a:r>
                  <a:rPr lang="en-US" altLang="ko-KR" sz="2000" kern="1200" dirty="0" smtClean="0"/>
                  <a:t>2003</a:t>
                </a:r>
                <a:endParaRPr lang="ko-KR" altLang="en-US" sz="2000" kern="1200" dirty="0"/>
              </a:p>
            </p:txBody>
          </p:sp>
        </p:grpSp>
      </p:grpSp>
      <p:grpSp>
        <p:nvGrpSpPr>
          <p:cNvPr id="45" name="그룹 44"/>
          <p:cNvGrpSpPr/>
          <p:nvPr/>
        </p:nvGrpSpPr>
        <p:grpSpPr>
          <a:xfrm>
            <a:off x="6488318" y="1763755"/>
            <a:ext cx="2249282" cy="1759900"/>
            <a:chOff x="6488318" y="1763755"/>
            <a:chExt cx="2249282" cy="1759900"/>
          </a:xfrm>
        </p:grpSpPr>
        <p:sp>
          <p:nvSpPr>
            <p:cNvPr id="8" name="TextBox 7"/>
            <p:cNvSpPr txBox="1"/>
            <p:nvPr/>
          </p:nvSpPr>
          <p:spPr>
            <a:xfrm>
              <a:off x="7153276" y="2600325"/>
              <a:ext cx="1584324" cy="923330"/>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New factored forms</a:t>
              </a:r>
              <a:endParaRPr lang="ko-KR" altLang="en-US" sz="1800" dirty="0">
                <a:solidFill>
                  <a:srgbClr val="FF0000"/>
                </a:solidFill>
              </a:endParaRPr>
            </a:p>
          </p:txBody>
        </p:sp>
        <p:grpSp>
          <p:nvGrpSpPr>
            <p:cNvPr id="16" name="그룹 15"/>
            <p:cNvGrpSpPr/>
            <p:nvPr/>
          </p:nvGrpSpPr>
          <p:grpSpPr>
            <a:xfrm>
              <a:off x="6488318" y="2147365"/>
              <a:ext cx="639350" cy="31967"/>
              <a:chOff x="6077302" y="771087"/>
              <a:chExt cx="639350" cy="31967"/>
            </a:xfrm>
          </p:grpSpPr>
          <p:sp>
            <p:nvSpPr>
              <p:cNvPr id="29" name="직선 연결선 13"/>
              <p:cNvSpPr/>
              <p:nvPr/>
            </p:nvSpPr>
            <p:spPr>
              <a:xfrm>
                <a:off x="6077302" y="772877"/>
                <a:ext cx="639350" cy="28388"/>
              </a:xfrm>
              <a:custGeom>
                <a:avLst/>
                <a:gdLst/>
                <a:ahLst/>
                <a:cxnLst/>
                <a:rect l="0" t="0" r="0" b="0"/>
                <a:pathLst>
                  <a:path>
                    <a:moveTo>
                      <a:pt x="0" y="14194"/>
                    </a:moveTo>
                    <a:lnTo>
                      <a:pt x="639350" y="14194"/>
                    </a:lnTo>
                  </a:path>
                </a:pathLst>
              </a:custGeom>
              <a:noFill/>
            </p:spPr>
            <p:style>
              <a:lnRef idx="2">
                <a:schemeClr val="accent2">
                  <a:shade val="80000"/>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30" name="직선 연결선 14"/>
              <p:cNvSpPr/>
              <p:nvPr/>
            </p:nvSpPr>
            <p:spPr>
              <a:xfrm>
                <a:off x="6380993" y="771087"/>
                <a:ext cx="31967" cy="31967"/>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222250" latinLnBrk="1">
                  <a:lnSpc>
                    <a:spcPct val="90000"/>
                  </a:lnSpc>
                  <a:spcBef>
                    <a:spcPct val="0"/>
                  </a:spcBef>
                  <a:spcAft>
                    <a:spcPct val="35000"/>
                  </a:spcAft>
                </a:pPr>
                <a:endParaRPr lang="ko-KR" altLang="en-US" sz="500" kern="1200"/>
              </a:p>
            </p:txBody>
          </p:sp>
        </p:grpSp>
        <p:grpSp>
          <p:nvGrpSpPr>
            <p:cNvPr id="17" name="그룹 16"/>
            <p:cNvGrpSpPr/>
            <p:nvPr/>
          </p:nvGrpSpPr>
          <p:grpSpPr>
            <a:xfrm>
              <a:off x="7127668" y="1763755"/>
              <a:ext cx="1598376" cy="799188"/>
              <a:chOff x="6716652" y="387477"/>
              <a:chExt cx="1598376" cy="799188"/>
            </a:xfrm>
            <a:scene3d>
              <a:camera prst="orthographicFront"/>
              <a:lightRig rig="flat" dir="t"/>
            </a:scene3d>
          </p:grpSpPr>
          <p:sp>
            <p:nvSpPr>
              <p:cNvPr id="27" name="모서리가 둥근 직사각형 26"/>
              <p:cNvSpPr/>
              <p:nvPr/>
            </p:nvSpPr>
            <p:spPr>
              <a:xfrm>
                <a:off x="6716652" y="387477"/>
                <a:ext cx="1598376" cy="799188"/>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8" name="모서리가 둥근 직사각형 16"/>
              <p:cNvSpPr/>
              <p:nvPr/>
            </p:nvSpPr>
            <p:spPr>
              <a:xfrm>
                <a:off x="6740059" y="410884"/>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Ng</a:t>
                </a:r>
                <a:br>
                  <a:rPr lang="en-US" altLang="ko-KR" sz="2000" kern="1200" dirty="0" smtClean="0"/>
                </a:br>
                <a:r>
                  <a:rPr lang="en-US" altLang="ko-KR" sz="2000" kern="1200" dirty="0" smtClean="0"/>
                  <a:t>2004</a:t>
                </a:r>
                <a:endParaRPr lang="ko-KR" altLang="en-US" sz="2000" kern="1200" dirty="0"/>
              </a:p>
            </p:txBody>
          </p:sp>
        </p:grpSp>
      </p:grpSp>
      <p:grpSp>
        <p:nvGrpSpPr>
          <p:cNvPr id="46" name="그룹 45"/>
          <p:cNvGrpSpPr/>
          <p:nvPr/>
        </p:nvGrpSpPr>
        <p:grpSpPr>
          <a:xfrm>
            <a:off x="4526497" y="2570772"/>
            <a:ext cx="2341029" cy="3118997"/>
            <a:chOff x="4526497" y="2570772"/>
            <a:chExt cx="2341029" cy="3118997"/>
          </a:xfrm>
        </p:grpSpPr>
        <p:sp>
          <p:nvSpPr>
            <p:cNvPr id="9" name="TextBox 8"/>
            <p:cNvSpPr txBox="1"/>
            <p:nvPr/>
          </p:nvSpPr>
          <p:spPr>
            <a:xfrm>
              <a:off x="4905376" y="5043438"/>
              <a:ext cx="1962150" cy="646331"/>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Deformable mesh</a:t>
              </a:r>
              <a:endParaRPr lang="ko-KR" altLang="en-US" sz="1800" dirty="0">
                <a:solidFill>
                  <a:srgbClr val="FF0000"/>
                </a:solidFill>
              </a:endParaRPr>
            </a:p>
          </p:txBody>
        </p:sp>
        <p:grpSp>
          <p:nvGrpSpPr>
            <p:cNvPr id="18" name="그룹 17"/>
            <p:cNvGrpSpPr/>
            <p:nvPr/>
          </p:nvGrpSpPr>
          <p:grpSpPr>
            <a:xfrm>
              <a:off x="4526497" y="2570772"/>
              <a:ext cx="106590" cy="2131801"/>
              <a:chOff x="4115481" y="1194494"/>
              <a:chExt cx="106590" cy="2131801"/>
            </a:xfrm>
          </p:grpSpPr>
          <p:sp>
            <p:nvSpPr>
              <p:cNvPr id="25" name="직선 연결선 17"/>
              <p:cNvSpPr/>
              <p:nvPr/>
            </p:nvSpPr>
            <p:spPr>
              <a:xfrm rot="4320610">
                <a:off x="3102875" y="2246201"/>
                <a:ext cx="2131801" cy="28388"/>
              </a:xfrm>
              <a:custGeom>
                <a:avLst/>
                <a:gdLst/>
                <a:ahLst/>
                <a:cxnLst/>
                <a:rect l="0" t="0" r="0" b="0"/>
                <a:pathLst>
                  <a:path>
                    <a:moveTo>
                      <a:pt x="0" y="14194"/>
                    </a:moveTo>
                    <a:lnTo>
                      <a:pt x="2131801" y="14194"/>
                    </a:lnTo>
                  </a:path>
                </a:pathLst>
              </a:custGeom>
              <a:noFill/>
            </p:spPr>
            <p:style>
              <a:lnRef idx="2">
                <a:schemeClr val="accent2">
                  <a:shade val="80000"/>
                  <a:hueOff val="0"/>
                  <a:satOff val="0"/>
                  <a:lumOff val="0"/>
                  <a:alphaOff val="0"/>
                </a:schemeClr>
              </a:lnRef>
              <a:fillRef idx="0">
                <a:scrgbClr r="0" g="0" b="0"/>
              </a:fillRef>
              <a:effectRef idx="0">
                <a:schemeClr val="accent2">
                  <a:hueOff val="0"/>
                  <a:satOff val="0"/>
                  <a:lumOff val="0"/>
                  <a:alphaOff val="0"/>
                </a:schemeClr>
              </a:effectRef>
              <a:fontRef idx="minor">
                <a:schemeClr val="tx1">
                  <a:hueOff val="0"/>
                  <a:satOff val="0"/>
                  <a:lumOff val="0"/>
                  <a:alphaOff val="0"/>
                </a:schemeClr>
              </a:fontRef>
            </p:style>
          </p:sp>
          <p:sp>
            <p:nvSpPr>
              <p:cNvPr id="26" name="직선 연결선 18"/>
              <p:cNvSpPr/>
              <p:nvPr/>
            </p:nvSpPr>
            <p:spPr>
              <a:xfrm rot="4320610">
                <a:off x="4115481" y="2207100"/>
                <a:ext cx="106590" cy="10659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12700" tIns="0" rIns="12700" bIns="0" numCol="1" spcCol="1270" anchor="ctr" anchorCtr="0">
                <a:noAutofit/>
              </a:bodyPr>
              <a:lstStyle/>
              <a:p>
                <a:pPr lvl="0" algn="ctr" defTabSz="311150" latinLnBrk="1">
                  <a:lnSpc>
                    <a:spcPct val="90000"/>
                  </a:lnSpc>
                  <a:spcBef>
                    <a:spcPct val="0"/>
                  </a:spcBef>
                  <a:spcAft>
                    <a:spcPct val="35000"/>
                  </a:spcAft>
                </a:pPr>
                <a:endParaRPr lang="ko-KR" altLang="en-US" sz="700" kern="1200"/>
              </a:p>
            </p:txBody>
          </p:sp>
        </p:grpSp>
        <p:grpSp>
          <p:nvGrpSpPr>
            <p:cNvPr id="19" name="그룹 18"/>
            <p:cNvGrpSpPr/>
            <p:nvPr/>
          </p:nvGrpSpPr>
          <p:grpSpPr>
            <a:xfrm>
              <a:off x="4908994" y="4250869"/>
              <a:ext cx="1598376" cy="799188"/>
              <a:chOff x="4497978" y="2874591"/>
              <a:chExt cx="1598376" cy="799188"/>
            </a:xfrm>
            <a:scene3d>
              <a:camera prst="orthographicFront"/>
              <a:lightRig rig="flat" dir="t"/>
            </a:scene3d>
          </p:grpSpPr>
          <p:sp>
            <p:nvSpPr>
              <p:cNvPr id="23" name="모서리가 둥근 직사각형 22"/>
              <p:cNvSpPr/>
              <p:nvPr/>
            </p:nvSpPr>
            <p:spPr>
              <a:xfrm>
                <a:off x="4497978" y="2874591"/>
                <a:ext cx="1598376" cy="799188"/>
              </a:xfrm>
              <a:prstGeom prst="roundRect">
                <a:avLst>
                  <a:gd name="adj" fmla="val 1000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4" name="모서리가 둥근 직사각형 20"/>
              <p:cNvSpPr/>
              <p:nvPr/>
            </p:nvSpPr>
            <p:spPr>
              <a:xfrm>
                <a:off x="4521385" y="2897998"/>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Sloan</a:t>
                </a:r>
                <a:br>
                  <a:rPr lang="en-US" altLang="ko-KR" sz="2000" kern="1200" dirty="0" smtClean="0"/>
                </a:br>
                <a:r>
                  <a:rPr lang="en-US" altLang="ko-KR" sz="2000" kern="1200" dirty="0" smtClean="0"/>
                  <a:t>2005</a:t>
                </a:r>
                <a:endParaRPr lang="ko-KR" altLang="en-US" sz="2000" kern="1200" dirty="0"/>
              </a:p>
            </p:txBody>
          </p:sp>
        </p:grpSp>
      </p:grpSp>
      <p:grpSp>
        <p:nvGrpSpPr>
          <p:cNvPr id="47" name="그룹 46"/>
          <p:cNvGrpSpPr/>
          <p:nvPr/>
        </p:nvGrpSpPr>
        <p:grpSpPr>
          <a:xfrm>
            <a:off x="7131137" y="4295056"/>
            <a:ext cx="1650913" cy="1719337"/>
            <a:chOff x="7131137" y="4295056"/>
            <a:chExt cx="1650913" cy="1719337"/>
          </a:xfrm>
        </p:grpSpPr>
        <p:sp>
          <p:nvSpPr>
            <p:cNvPr id="10" name="TextBox 9"/>
            <p:cNvSpPr txBox="1"/>
            <p:nvPr/>
          </p:nvSpPr>
          <p:spPr>
            <a:xfrm>
              <a:off x="7153276" y="5091063"/>
              <a:ext cx="1628774" cy="923330"/>
            </a:xfrm>
            <a:prstGeom prst="rect">
              <a:avLst/>
            </a:prstGeom>
            <a:noFill/>
          </p:spPr>
          <p:txBody>
            <a:bodyPr wrap="square" rtlCol="0">
              <a:spAutoFit/>
            </a:bodyPr>
            <a:lstStyle/>
            <a:p>
              <a:pPr algn="l">
                <a:buFont typeface="Arial" pitchFamily="34" charset="0"/>
                <a:buChar char="•"/>
              </a:pPr>
              <a:r>
                <a:rPr lang="en-US" altLang="ko-KR" sz="1800" dirty="0" smtClean="0">
                  <a:solidFill>
                    <a:srgbClr val="0000FF"/>
                  </a:solidFill>
                </a:rPr>
                <a:t>Hierarchical Basis</a:t>
              </a:r>
            </a:p>
            <a:p>
              <a:pPr algn="l">
                <a:buFont typeface="Arial" pitchFamily="34" charset="0"/>
                <a:buChar char="•"/>
              </a:pPr>
              <a:r>
                <a:rPr lang="en-US" altLang="ko-KR" sz="1800" dirty="0" smtClean="0">
                  <a:solidFill>
                    <a:srgbClr val="0000FF"/>
                  </a:solidFill>
                </a:rPr>
                <a:t>Scalable</a:t>
              </a:r>
              <a:endParaRPr lang="ko-KR" altLang="en-US" sz="1800" dirty="0">
                <a:solidFill>
                  <a:srgbClr val="FF0000"/>
                </a:solidFill>
              </a:endParaRPr>
            </a:p>
          </p:txBody>
        </p:sp>
        <p:grpSp>
          <p:nvGrpSpPr>
            <p:cNvPr id="20" name="그룹 19"/>
            <p:cNvGrpSpPr/>
            <p:nvPr/>
          </p:nvGrpSpPr>
          <p:grpSpPr>
            <a:xfrm>
              <a:off x="7131137" y="4295056"/>
              <a:ext cx="1598376" cy="799188"/>
              <a:chOff x="6720121" y="2918778"/>
              <a:chExt cx="1598376" cy="799188"/>
            </a:xfrm>
            <a:scene3d>
              <a:camera prst="orthographicFront"/>
              <a:lightRig rig="flat" dir="t"/>
            </a:scene3d>
          </p:grpSpPr>
          <p:sp>
            <p:nvSpPr>
              <p:cNvPr id="21" name="모서리가 둥근 직사각형 20"/>
              <p:cNvSpPr/>
              <p:nvPr/>
            </p:nvSpPr>
            <p:spPr>
              <a:xfrm>
                <a:off x="6720121" y="2918778"/>
                <a:ext cx="1598376" cy="799188"/>
              </a:xfrm>
              <a:prstGeom prst="roundRect">
                <a:avLst>
                  <a:gd name="adj" fmla="val 10000"/>
                </a:avLst>
              </a:prstGeom>
              <a:solidFill>
                <a:srgbClr val="FFC000"/>
              </a:solidFill>
              <a:sp3d prstMaterial="dkEdge">
                <a:bevelT w="8200" h="38100"/>
              </a:sp3d>
            </p:spPr>
            <p:style>
              <a:lnRef idx="0">
                <a:schemeClr val="lt1">
                  <a:hueOff val="0"/>
                  <a:satOff val="0"/>
                  <a:lumOff val="0"/>
                  <a:alphaOff val="0"/>
                </a:schemeClr>
              </a:lnRef>
              <a:fillRef idx="2">
                <a:scrgbClr r="0" g="0" b="0"/>
              </a:fillRef>
              <a:effectRef idx="1">
                <a:schemeClr val="accent2">
                  <a:hueOff val="0"/>
                  <a:satOff val="0"/>
                  <a:lumOff val="0"/>
                  <a:alphaOff val="0"/>
                </a:schemeClr>
              </a:effectRef>
              <a:fontRef idx="minor">
                <a:schemeClr val="dk1"/>
              </a:fontRef>
            </p:style>
          </p:sp>
          <p:sp>
            <p:nvSpPr>
              <p:cNvPr id="22" name="모서리가 둥근 직사각형 22"/>
              <p:cNvSpPr/>
              <p:nvPr/>
            </p:nvSpPr>
            <p:spPr>
              <a:xfrm>
                <a:off x="6743528" y="2942185"/>
                <a:ext cx="1551562" cy="752374"/>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2700" tIns="12700" rIns="12700" bIns="12700" numCol="1" spcCol="1270" anchor="ctr" anchorCtr="0">
                <a:noAutofit/>
              </a:bodyPr>
              <a:lstStyle/>
              <a:p>
                <a:pPr lvl="0" algn="ctr" defTabSz="889000" latinLnBrk="1">
                  <a:lnSpc>
                    <a:spcPct val="90000"/>
                  </a:lnSpc>
                  <a:spcBef>
                    <a:spcPct val="0"/>
                  </a:spcBef>
                  <a:spcAft>
                    <a:spcPct val="35000"/>
                  </a:spcAft>
                </a:pPr>
                <a:r>
                  <a:rPr lang="en-US" altLang="ko-KR" sz="2000" kern="1200" dirty="0" smtClean="0"/>
                  <a:t>Lehtinen</a:t>
                </a:r>
              </a:p>
              <a:p>
                <a:pPr lvl="0" algn="ctr" defTabSz="889000" latinLnBrk="1">
                  <a:lnSpc>
                    <a:spcPct val="90000"/>
                  </a:lnSpc>
                  <a:spcBef>
                    <a:spcPct val="0"/>
                  </a:spcBef>
                  <a:spcAft>
                    <a:spcPct val="35000"/>
                  </a:spcAft>
                </a:pPr>
                <a:r>
                  <a:rPr lang="en-US" altLang="ko-KR" sz="2000" kern="1200" dirty="0" smtClean="0"/>
                  <a:t>2008</a:t>
                </a:r>
                <a:endParaRPr lang="ko-KR" altLang="en-US" sz="2000" kern="1200" dirty="0"/>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fade">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Pros &amp; Cons</a:t>
            </a:r>
            <a:endParaRPr lang="ko-KR" altLang="en-US" dirty="0"/>
          </a:p>
        </p:txBody>
      </p:sp>
      <p:sp>
        <p:nvSpPr>
          <p:cNvPr id="3" name="내용 개체 틀 2"/>
          <p:cNvSpPr>
            <a:spLocks noGrp="1"/>
          </p:cNvSpPr>
          <p:nvPr>
            <p:ph idx="1"/>
          </p:nvPr>
        </p:nvSpPr>
        <p:spPr/>
        <p:txBody>
          <a:bodyPr/>
          <a:lstStyle/>
          <a:p>
            <a:r>
              <a:rPr lang="en-US" altLang="ko-KR" dirty="0" smtClean="0">
                <a:solidFill>
                  <a:srgbClr val="0000FF"/>
                </a:solidFill>
                <a:ea typeface="굴림" charset="-127"/>
              </a:rPr>
              <a:t>All-frequency light</a:t>
            </a:r>
          </a:p>
          <a:p>
            <a:endParaRPr lang="en-US" altLang="ko-KR" dirty="0" smtClean="0">
              <a:solidFill>
                <a:srgbClr val="0000FF"/>
              </a:solidFill>
              <a:ea typeface="굴림" charset="-127"/>
            </a:endParaRPr>
          </a:p>
          <a:p>
            <a:endParaRPr lang="en-US" altLang="ko-KR" dirty="0" smtClean="0">
              <a:solidFill>
                <a:srgbClr val="0000FF"/>
              </a:solidFill>
              <a:ea typeface="굴림" charset="-127"/>
            </a:endParaRPr>
          </a:p>
          <a:p>
            <a:r>
              <a:rPr lang="en-US" altLang="ko-KR" dirty="0" smtClean="0">
                <a:solidFill>
                  <a:srgbClr val="FF0000"/>
                </a:solidFill>
                <a:ea typeface="굴림" charset="-127"/>
              </a:rPr>
              <a:t>Long pre-computation time</a:t>
            </a:r>
          </a:p>
          <a:p>
            <a:r>
              <a:rPr lang="en-US" altLang="ko-KR" dirty="0" smtClean="0">
                <a:solidFill>
                  <a:srgbClr val="FF0000"/>
                </a:solidFill>
                <a:ea typeface="굴림" charset="-127"/>
              </a:rPr>
              <a:t>Transport </a:t>
            </a:r>
            <a:r>
              <a:rPr lang="en-US" altLang="ko-KR" dirty="0" smtClean="0">
                <a:solidFill>
                  <a:srgbClr val="FF0000"/>
                </a:solidFill>
                <a:ea typeface="굴림" charset="-127"/>
              </a:rPr>
              <a:t>matrices are very </a:t>
            </a:r>
            <a:r>
              <a:rPr lang="en-US" altLang="ko-KR" dirty="0" smtClean="0">
                <a:solidFill>
                  <a:srgbClr val="FF0000"/>
                </a:solidFill>
                <a:ea typeface="굴림" charset="-127"/>
              </a:rPr>
              <a:t>large</a:t>
            </a:r>
          </a:p>
          <a:p>
            <a:pPr lvl="1"/>
            <a:r>
              <a:rPr lang="en-US" altLang="ko-KR" dirty="0" smtClean="0">
                <a:ea typeface="굴림" charset="-127"/>
              </a:rPr>
              <a:t>Over </a:t>
            </a:r>
            <a:r>
              <a:rPr lang="en-US" altLang="ko-KR" dirty="0" smtClean="0">
                <a:ea typeface="굴림" charset="-127"/>
              </a:rPr>
              <a:t>1 </a:t>
            </a:r>
            <a:r>
              <a:rPr lang="en-US" altLang="ko-KR" dirty="0" smtClean="0">
                <a:ea typeface="굴림" charset="-127"/>
              </a:rPr>
              <a:t>GB…</a:t>
            </a:r>
            <a:endParaRPr lang="en-US" altLang="ko-KR" dirty="0" smtClean="0">
              <a:ea typeface="굴림" charset="-127"/>
            </a:endParaRPr>
          </a:p>
          <a:p>
            <a:r>
              <a:rPr lang="en-US" altLang="ko-KR" dirty="0" smtClean="0">
                <a:ea typeface="굴림" charset="-127"/>
              </a:rPr>
              <a:t>Coefficient </a:t>
            </a:r>
            <a:r>
              <a:rPr lang="en-US" altLang="ko-KR" dirty="0" smtClean="0">
                <a:ea typeface="굴림" charset="-127"/>
              </a:rPr>
              <a:t>selection </a:t>
            </a:r>
          </a:p>
          <a:p>
            <a:pPr lvl="1"/>
            <a:r>
              <a:rPr lang="en-US" altLang="ko-KR" dirty="0" smtClean="0">
                <a:ea typeface="굴림" charset="-127"/>
              </a:rPr>
              <a:t>Develop theory for how to approximate input vector for minimum error in output vector </a:t>
            </a:r>
            <a:endParaRPr lang="en-US" altLang="ko-KR" dirty="0">
              <a:ea typeface="굴림" charset="-127"/>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19100" y="1495424"/>
            <a:ext cx="8280400" cy="2486025"/>
          </a:xfrm>
        </p:spPr>
        <p:txBody>
          <a:bodyPr/>
          <a:lstStyle/>
          <a:p>
            <a:r>
              <a:rPr lang="en-US" altLang="ko-KR" sz="3200" dirty="0" smtClean="0"/>
              <a:t>A </a:t>
            </a:r>
            <a:r>
              <a:rPr lang="en-US" altLang="ko-KR" sz="3200" dirty="0" smtClean="0">
                <a:solidFill>
                  <a:srgbClr val="0000FF"/>
                </a:solidFill>
              </a:rPr>
              <a:t>Meshless Hierarchical Representation</a:t>
            </a:r>
            <a:r>
              <a:rPr lang="en-US" altLang="ko-KR" sz="3200" dirty="0" smtClean="0"/>
              <a:t> for Light </a:t>
            </a:r>
            <a:r>
              <a:rPr lang="en-US" altLang="ko-KR" sz="3200" dirty="0" smtClean="0"/>
              <a:t>Transport</a:t>
            </a:r>
            <a:r>
              <a:rPr lang="en-US" altLang="ko-KR" dirty="0" smtClean="0"/>
              <a:t/>
            </a:r>
            <a:br>
              <a:rPr lang="en-US" altLang="ko-KR" dirty="0" smtClean="0"/>
            </a:br>
            <a:r>
              <a:rPr lang="en-US" altLang="ko-KR" dirty="0" smtClean="0"/>
              <a:t/>
            </a:r>
            <a:br>
              <a:rPr lang="en-US" altLang="ko-KR" dirty="0" smtClean="0"/>
            </a:br>
            <a:r>
              <a:rPr lang="en-US" altLang="ko-KR" dirty="0" smtClean="0"/>
              <a:t/>
            </a:r>
            <a:br>
              <a:rPr lang="en-US" altLang="ko-KR" dirty="0" smtClean="0"/>
            </a:br>
            <a:r>
              <a:rPr lang="en-US" altLang="ko-KR" sz="2400" dirty="0" smtClean="0"/>
              <a:t>Lehtinen et al. SIGGRAPH 2008</a:t>
            </a:r>
            <a:endParaRPr lang="ko-KR"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9" name="Picture 5"/>
          <p:cNvPicPr>
            <a:picLocks noChangeAspect="1" noChangeArrowheads="1"/>
          </p:cNvPicPr>
          <p:nvPr/>
        </p:nvPicPr>
        <p:blipFill>
          <a:blip r:embed="rId2" cstate="print"/>
          <a:srcRect/>
          <a:stretch>
            <a:fillRect/>
          </a:stretch>
        </p:blipFill>
        <p:spPr bwMode="auto">
          <a:xfrm>
            <a:off x="6924228" y="1587500"/>
            <a:ext cx="2219772" cy="2203450"/>
          </a:xfrm>
          <a:prstGeom prst="rect">
            <a:avLst/>
          </a:prstGeom>
          <a:noFill/>
          <a:ln w="9525">
            <a:noFill/>
            <a:miter lim="800000"/>
            <a:headEnd/>
            <a:tailEnd/>
          </a:ln>
          <a:effectLst/>
        </p:spPr>
      </p:pic>
      <p:sp>
        <p:nvSpPr>
          <p:cNvPr id="2" name="제목 1"/>
          <p:cNvSpPr>
            <a:spLocks noGrp="1"/>
          </p:cNvSpPr>
          <p:nvPr>
            <p:ph type="title"/>
          </p:nvPr>
        </p:nvSpPr>
        <p:spPr/>
        <p:txBody>
          <a:bodyPr/>
          <a:lstStyle/>
          <a:p>
            <a:r>
              <a:rPr lang="en-US" altLang="ko-KR" dirty="0" smtClean="0"/>
              <a:t>Motivation</a:t>
            </a:r>
            <a:endParaRPr lang="ko-KR" altLang="en-US" dirty="0"/>
          </a:p>
        </p:txBody>
      </p:sp>
      <p:sp>
        <p:nvSpPr>
          <p:cNvPr id="3" name="내용 개체 틀 2"/>
          <p:cNvSpPr>
            <a:spLocks noGrp="1"/>
          </p:cNvSpPr>
          <p:nvPr>
            <p:ph idx="1"/>
          </p:nvPr>
        </p:nvSpPr>
        <p:spPr/>
        <p:txBody>
          <a:bodyPr/>
          <a:lstStyle/>
          <a:p>
            <a:r>
              <a:rPr lang="en-US" altLang="ko-KR" dirty="0" smtClean="0"/>
              <a:t>Piecewise linear vertex basis</a:t>
            </a:r>
          </a:p>
          <a:p>
            <a:pPr lvl="1"/>
            <a:r>
              <a:rPr lang="en-US" altLang="ko-KR" dirty="0" smtClean="0"/>
              <a:t>Calculate pre-computed data for each vertex</a:t>
            </a:r>
          </a:p>
          <a:p>
            <a:pPr lvl="1"/>
            <a:r>
              <a:rPr lang="en-US" altLang="ko-KR" dirty="0" smtClean="0"/>
              <a:t>Easy, intuitive</a:t>
            </a:r>
          </a:p>
          <a:p>
            <a:pPr lvl="1"/>
            <a:r>
              <a:rPr lang="en-US" altLang="ko-KR" dirty="0" smtClean="0"/>
              <a:t>Not adaptive</a:t>
            </a:r>
          </a:p>
          <a:p>
            <a:r>
              <a:rPr lang="en-US" altLang="ko-KR" dirty="0" smtClean="0"/>
              <a:t>Hierarchical</a:t>
            </a:r>
          </a:p>
          <a:p>
            <a:pPr lvl="1"/>
            <a:r>
              <a:rPr lang="en-US" altLang="ko-KR" dirty="0" smtClean="0"/>
              <a:t>Fast</a:t>
            </a:r>
          </a:p>
          <a:p>
            <a:pPr lvl="1"/>
            <a:r>
              <a:rPr lang="en-US" altLang="ko-KR" dirty="0" smtClean="0"/>
              <a:t>Difficult to apply in complex geometry</a:t>
            </a:r>
          </a:p>
          <a:p>
            <a:pPr lvl="1"/>
            <a:endParaRPr lang="en-US" altLang="ko-KR" dirty="0" smtClean="0"/>
          </a:p>
          <a:p>
            <a:r>
              <a:rPr lang="en-US" altLang="ko-KR" dirty="0" smtClean="0">
                <a:solidFill>
                  <a:srgbClr val="0000FF"/>
                </a:solidFill>
              </a:rPr>
              <a:t>We want:</a:t>
            </a:r>
          </a:p>
          <a:p>
            <a:pPr lvl="1"/>
            <a:r>
              <a:rPr lang="en-US" altLang="ko-KR" dirty="0" smtClean="0"/>
              <a:t>Simplicity of piecewise linear per-vertex interpolation</a:t>
            </a:r>
          </a:p>
          <a:p>
            <a:pPr lvl="1"/>
            <a:r>
              <a:rPr lang="en-US" altLang="ko-KR" dirty="0" smtClean="0"/>
              <a:t>Hierarchy to enable adaptive computations</a:t>
            </a:r>
            <a:endParaRPr lang="ko-KR"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Main Idea</a:t>
            </a:r>
            <a:endParaRPr lang="ko-KR" altLang="en-US" dirty="0"/>
          </a:p>
        </p:txBody>
      </p:sp>
      <p:sp>
        <p:nvSpPr>
          <p:cNvPr id="3" name="내용 개체 틀 2"/>
          <p:cNvSpPr>
            <a:spLocks noGrp="1"/>
          </p:cNvSpPr>
          <p:nvPr>
            <p:ph idx="1"/>
          </p:nvPr>
        </p:nvSpPr>
        <p:spPr/>
        <p:txBody>
          <a:bodyPr/>
          <a:lstStyle/>
          <a:p>
            <a:r>
              <a:rPr lang="en-US" altLang="ko-KR" dirty="0" smtClean="0">
                <a:solidFill>
                  <a:srgbClr val="0000FF"/>
                </a:solidFill>
              </a:rPr>
              <a:t>Decoupling lighting from geometry</a:t>
            </a:r>
            <a:r>
              <a:rPr lang="en-US" altLang="ko-KR" dirty="0" smtClean="0"/>
              <a:t> by point sampling </a:t>
            </a:r>
            <a:r>
              <a:rPr lang="en-US" altLang="ko-KR" dirty="0" smtClean="0">
                <a:sym typeface="Wingdings" pitchFamily="2" charset="2"/>
              </a:rPr>
              <a:t> Meshless</a:t>
            </a:r>
            <a:endParaRPr lang="en-US" altLang="ko-KR" dirty="0" smtClean="0"/>
          </a:p>
          <a:p>
            <a:endParaRPr lang="en-US" altLang="ko-KR" dirty="0" smtClean="0"/>
          </a:p>
          <a:p>
            <a:r>
              <a:rPr lang="en-US" altLang="ko-KR" dirty="0" smtClean="0">
                <a:solidFill>
                  <a:srgbClr val="0000FF"/>
                </a:solidFill>
              </a:rPr>
              <a:t>Meshless Hierarchical basis functions</a:t>
            </a:r>
            <a:r>
              <a:rPr lang="en-US" altLang="ko-KR" dirty="0" smtClean="0"/>
              <a:t> induced by weight functions</a:t>
            </a:r>
            <a:endParaRPr lang="en-US" altLang="ko-KR" dirty="0" smtClean="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Previous Hierarchical Approach</a:t>
            </a:r>
            <a:endParaRPr lang="ko-KR" altLang="en-US" dirty="0"/>
          </a:p>
        </p:txBody>
      </p:sp>
      <p:sp>
        <p:nvSpPr>
          <p:cNvPr id="3" name="내용 개체 틀 2"/>
          <p:cNvSpPr>
            <a:spLocks noGrp="1"/>
          </p:cNvSpPr>
          <p:nvPr>
            <p:ph idx="1"/>
          </p:nvPr>
        </p:nvSpPr>
        <p:spPr/>
        <p:txBody>
          <a:bodyPr/>
          <a:lstStyle/>
          <a:p>
            <a:r>
              <a:rPr lang="en-US" altLang="ko-KR" dirty="0" smtClean="0"/>
              <a:t>Hierarchical Radiosity</a:t>
            </a:r>
            <a:br>
              <a:rPr lang="en-US" altLang="ko-KR" dirty="0" smtClean="0"/>
            </a:br>
            <a:r>
              <a:rPr lang="en-US" altLang="ko-KR" dirty="0" smtClean="0"/>
              <a:t>[Hanrahan 91, …]</a:t>
            </a:r>
          </a:p>
          <a:p>
            <a:endParaRPr lang="en-US" altLang="ko-KR" dirty="0" smtClean="0"/>
          </a:p>
          <a:p>
            <a:endParaRPr lang="en-US" altLang="ko-KR" dirty="0" smtClean="0"/>
          </a:p>
          <a:p>
            <a:endParaRPr lang="en-US" altLang="ko-KR" dirty="0" smtClean="0"/>
          </a:p>
          <a:p>
            <a:endParaRPr lang="en-US" altLang="ko-KR" dirty="0" smtClean="0"/>
          </a:p>
          <a:p>
            <a:r>
              <a:rPr lang="en-US" altLang="ko-KR" dirty="0" smtClean="0"/>
              <a:t>Face clusters</a:t>
            </a:r>
            <a:br>
              <a:rPr lang="en-US" altLang="ko-KR" dirty="0" smtClean="0"/>
            </a:br>
            <a:r>
              <a:rPr lang="en-US" altLang="ko-KR" dirty="0" smtClean="0"/>
              <a:t>[</a:t>
            </a:r>
            <a:r>
              <a:rPr lang="en-US" altLang="ko-KR" dirty="0" err="1" smtClean="0"/>
              <a:t>Willmott</a:t>
            </a:r>
            <a:r>
              <a:rPr lang="en-US" altLang="ko-KR" dirty="0" smtClean="0"/>
              <a:t> 99, …]</a:t>
            </a:r>
          </a:p>
        </p:txBody>
      </p:sp>
      <p:pic>
        <p:nvPicPr>
          <p:cNvPr id="171011" name="Picture 3"/>
          <p:cNvPicPr>
            <a:picLocks noChangeAspect="1" noChangeArrowheads="1"/>
          </p:cNvPicPr>
          <p:nvPr/>
        </p:nvPicPr>
        <p:blipFill>
          <a:blip r:embed="rId2"/>
          <a:srcRect/>
          <a:stretch>
            <a:fillRect/>
          </a:stretch>
        </p:blipFill>
        <p:spPr bwMode="auto">
          <a:xfrm>
            <a:off x="6099175" y="1587500"/>
            <a:ext cx="2266950" cy="2105025"/>
          </a:xfrm>
          <a:prstGeom prst="rect">
            <a:avLst/>
          </a:prstGeom>
          <a:noFill/>
          <a:ln w="9525">
            <a:noFill/>
            <a:miter lim="800000"/>
            <a:headEnd/>
            <a:tailEnd/>
          </a:ln>
          <a:effectLst/>
        </p:spPr>
      </p:pic>
      <p:pic>
        <p:nvPicPr>
          <p:cNvPr id="171013" name="Picture 5"/>
          <p:cNvPicPr>
            <a:picLocks noChangeAspect="1" noChangeArrowheads="1"/>
          </p:cNvPicPr>
          <p:nvPr/>
        </p:nvPicPr>
        <p:blipFill>
          <a:blip r:embed="rId3"/>
          <a:srcRect/>
          <a:stretch>
            <a:fillRect/>
          </a:stretch>
        </p:blipFill>
        <p:spPr bwMode="auto">
          <a:xfrm>
            <a:off x="6432550" y="4056869"/>
            <a:ext cx="1606672" cy="23217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Overview of our approach</a:t>
            </a:r>
            <a:endParaRPr lang="ko-KR" altLang="en-US" dirty="0"/>
          </a:p>
        </p:txBody>
      </p:sp>
      <p:pic>
        <p:nvPicPr>
          <p:cNvPr id="172036" name="Picture 4"/>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Scattered samples</a:t>
            </a:r>
            <a:endParaRPr lang="ko-KR" altLang="en-US" dirty="0"/>
          </a:p>
        </p:txBody>
      </p:sp>
      <p:pic>
        <p:nvPicPr>
          <p:cNvPr id="183298" name="Picture 2"/>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Smooth Reconstruction (1/3)</a:t>
            </a:r>
            <a:endParaRPr lang="ko-KR" altLang="en-US" dirty="0"/>
          </a:p>
        </p:txBody>
      </p:sp>
      <p:pic>
        <p:nvPicPr>
          <p:cNvPr id="184322" name="Picture 2"/>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Smooth Reconstruction (2/3)</a:t>
            </a:r>
            <a:endParaRPr lang="ko-KR" altLang="en-US" dirty="0"/>
          </a:p>
        </p:txBody>
      </p:sp>
      <p:pic>
        <p:nvPicPr>
          <p:cNvPr id="185346" name="Picture 2"/>
          <p:cNvPicPr>
            <a:picLocks noGrp="1" noChangeAspect="1" noChangeArrowheads="1"/>
          </p:cNvPicPr>
          <p:nvPr>
            <p:ph idx="1"/>
          </p:nvPr>
        </p:nvPicPr>
        <p:blipFill>
          <a:blip r:embed="rId2"/>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Smooth Reconstruction </a:t>
            </a:r>
            <a:r>
              <a:rPr lang="en-US" altLang="ko-KR" dirty="0" smtClean="0"/>
              <a:t>(3/3</a:t>
            </a:r>
            <a:r>
              <a:rPr lang="en-US" altLang="ko-KR" dirty="0" smtClean="0"/>
              <a:t>)</a:t>
            </a:r>
            <a:endParaRPr lang="ko-KR" altLang="en-US" dirty="0"/>
          </a:p>
        </p:txBody>
      </p:sp>
      <p:pic>
        <p:nvPicPr>
          <p:cNvPr id="186370" name="Picture 2"/>
          <p:cNvPicPr>
            <a:picLocks noGrp="1" noChangeAspect="1" noChangeArrowheads="1"/>
          </p:cNvPicPr>
          <p:nvPr>
            <p:ph idx="1"/>
          </p:nvPr>
        </p:nvPicPr>
        <p:blipFill>
          <a:blip r:embed="rId2"/>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Correction</a:t>
            </a:r>
            <a:endParaRPr lang="ko-KR" altLang="en-US" dirty="0"/>
          </a:p>
        </p:txBody>
      </p:sp>
      <p:sp>
        <p:nvSpPr>
          <p:cNvPr id="3" name="내용 개체 틀 2"/>
          <p:cNvSpPr>
            <a:spLocks noGrp="1"/>
          </p:cNvSpPr>
          <p:nvPr>
            <p:ph idx="1"/>
          </p:nvPr>
        </p:nvSpPr>
        <p:spPr/>
        <p:txBody>
          <a:bodyPr/>
          <a:lstStyle/>
          <a:p>
            <a:pPr>
              <a:buFont typeface="Arial" pitchFamily="34" charset="0"/>
              <a:buChar char="•"/>
            </a:pPr>
            <a:r>
              <a:rPr lang="en-US" altLang="ko-KR" dirty="0" smtClean="0"/>
              <a:t>Visualization of Spherical Harmonics (SH)</a:t>
            </a:r>
          </a:p>
          <a:p>
            <a:pPr>
              <a:buFont typeface="Arial" pitchFamily="34" charset="0"/>
              <a:buChar char="•"/>
            </a:pPr>
            <a:endParaRPr lang="en-US" altLang="ko-KR" dirty="0" smtClean="0"/>
          </a:p>
          <a:p>
            <a:pPr>
              <a:buFont typeface="Arial" pitchFamily="34" charset="0"/>
              <a:buChar char="•"/>
            </a:pPr>
            <a:r>
              <a:rPr lang="en-US" altLang="ko-KR" dirty="0" smtClean="0"/>
              <a:t> </a:t>
            </a:r>
            <a:r>
              <a:rPr lang="en-US" altLang="ko-KR" dirty="0" smtClean="0"/>
              <a:t>                    can have both positive and negative values</a:t>
            </a:r>
          </a:p>
          <a:p>
            <a:pPr>
              <a:buFont typeface="Arial" pitchFamily="34" charset="0"/>
              <a:buChar char="•"/>
            </a:pPr>
            <a:endParaRPr lang="en-US" altLang="ko-KR" dirty="0" smtClean="0"/>
          </a:p>
          <a:p>
            <a:pPr>
              <a:buFont typeface="Arial" pitchFamily="34" charset="0"/>
              <a:buChar char="•"/>
            </a:pPr>
            <a:r>
              <a:rPr lang="en-US" altLang="ko-KR" dirty="0" smtClean="0"/>
              <a:t>Distort a unit sphere, by scaling each point in radial by the absolute value of the function and coloring it based on the sign (</a:t>
            </a:r>
            <a:r>
              <a:rPr lang="en-US" altLang="ko-KR" dirty="0" smtClean="0">
                <a:solidFill>
                  <a:srgbClr val="FF0000"/>
                </a:solidFill>
              </a:rPr>
              <a:t>red</a:t>
            </a:r>
            <a:r>
              <a:rPr lang="en-US" altLang="ko-KR" dirty="0" smtClean="0"/>
              <a:t> for positive, </a:t>
            </a:r>
            <a:r>
              <a:rPr lang="en-US" altLang="ko-KR" dirty="0" smtClean="0">
                <a:solidFill>
                  <a:srgbClr val="0000FF"/>
                </a:solidFill>
              </a:rPr>
              <a:t>blue</a:t>
            </a:r>
            <a:r>
              <a:rPr lang="en-US" altLang="ko-KR" dirty="0" smtClean="0"/>
              <a:t> for negative)</a:t>
            </a:r>
            <a:endParaRPr lang="en-US" altLang="ko-KR" dirty="0" smtClean="0"/>
          </a:p>
          <a:p>
            <a:pPr>
              <a:buFont typeface="Arial" pitchFamily="34" charset="0"/>
              <a:buChar char="•"/>
            </a:pPr>
            <a:endParaRPr lang="ko-KR" altLang="en-US" dirty="0" smtClean="0"/>
          </a:p>
        </p:txBody>
      </p:sp>
      <p:graphicFrame>
        <p:nvGraphicFramePr>
          <p:cNvPr id="78850" name="Object 2"/>
          <p:cNvGraphicFramePr>
            <a:graphicFrameLocks noChangeAspect="1"/>
          </p:cNvGraphicFramePr>
          <p:nvPr/>
        </p:nvGraphicFramePr>
        <p:xfrm>
          <a:off x="776288" y="2465388"/>
          <a:ext cx="2070100" cy="458787"/>
        </p:xfrm>
        <a:graphic>
          <a:graphicData uri="http://schemas.openxmlformats.org/presentationml/2006/ole">
            <p:oleObj spid="_x0000_s78850" name="Equation" r:id="rId3" imgW="1028520" imgH="228600" progId="Equation.DSMT4">
              <p:embed/>
            </p:oleObj>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Add finer levels</a:t>
            </a:r>
            <a:endParaRPr lang="ko-KR" altLang="en-US" dirty="0"/>
          </a:p>
        </p:txBody>
      </p:sp>
      <p:pic>
        <p:nvPicPr>
          <p:cNvPr id="187394" name="Picture 2"/>
          <p:cNvPicPr>
            <a:picLocks noGrp="1" noChangeAspect="1" noChangeArrowheads="1"/>
          </p:cNvPicPr>
          <p:nvPr>
            <p:ph idx="1"/>
          </p:nvPr>
        </p:nvPicPr>
        <p:blipFill>
          <a:blip r:embed="rId2"/>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Store differences</a:t>
            </a:r>
            <a:endParaRPr lang="ko-KR" altLang="en-US" dirty="0"/>
          </a:p>
        </p:txBody>
      </p:sp>
      <p:pic>
        <p:nvPicPr>
          <p:cNvPr id="188418" name="Picture 2"/>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Differences added</a:t>
            </a:r>
            <a:endParaRPr lang="ko-KR" altLang="en-US" dirty="0"/>
          </a:p>
        </p:txBody>
      </p:sp>
      <p:pic>
        <p:nvPicPr>
          <p:cNvPr id="189442" name="Picture 2"/>
          <p:cNvPicPr>
            <a:picLocks noGrp="1" noChangeAspect="1" noChangeArrowheads="1"/>
          </p:cNvPicPr>
          <p:nvPr>
            <p:ph idx="1"/>
          </p:nvPr>
        </p:nvPicPr>
        <p:blipFill>
          <a:blip r:embed="rId2"/>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And added again, again, …</a:t>
            </a:r>
            <a:endParaRPr lang="ko-KR" altLang="en-US" dirty="0"/>
          </a:p>
        </p:txBody>
      </p:sp>
      <p:pic>
        <p:nvPicPr>
          <p:cNvPr id="172036" name="Picture 4"/>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Each sample defines a basis</a:t>
            </a:r>
            <a:endParaRPr lang="ko-KR" altLang="en-US" dirty="0"/>
          </a:p>
        </p:txBody>
      </p:sp>
      <p:pic>
        <p:nvPicPr>
          <p:cNvPr id="190466" name="Picture 2"/>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PRT can be applied to the basis</a:t>
            </a:r>
            <a:endParaRPr lang="ko-KR" altLang="en-US" dirty="0"/>
          </a:p>
        </p:txBody>
      </p:sp>
      <p:pic>
        <p:nvPicPr>
          <p:cNvPr id="191490" name="Picture 2"/>
          <p:cNvPicPr>
            <a:picLocks noGrp="1" noChangeAspect="1" noChangeArrowheads="1"/>
          </p:cNvPicPr>
          <p:nvPr>
            <p:ph idx="1"/>
          </p:nvPr>
        </p:nvPicPr>
        <p:blipFill>
          <a:blip r:embed="rId3"/>
          <a:srcRect/>
          <a:stretch>
            <a:fillRect/>
          </a:stretch>
        </p:blipFill>
        <p:spPr bwMode="auto">
          <a:xfrm>
            <a:off x="1177683" y="1587500"/>
            <a:ext cx="6801334" cy="506730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5"/>
          <p:cNvPicPr>
            <a:picLocks noChangeAspect="1" noChangeArrowheads="1"/>
          </p:cNvPicPr>
          <p:nvPr/>
        </p:nvPicPr>
        <p:blipFill>
          <a:blip r:embed="rId2" cstate="print"/>
          <a:srcRect/>
          <a:stretch>
            <a:fillRect/>
          </a:stretch>
        </p:blipFill>
        <p:spPr bwMode="auto">
          <a:xfrm>
            <a:off x="3714303" y="1468228"/>
            <a:ext cx="5429697" cy="5389772"/>
          </a:xfrm>
          <a:prstGeom prst="rect">
            <a:avLst/>
          </a:prstGeom>
          <a:noFill/>
          <a:ln w="9525">
            <a:noFill/>
            <a:miter lim="800000"/>
            <a:headEnd/>
            <a:tailEnd/>
          </a:ln>
          <a:effectLst/>
        </p:spPr>
      </p:pic>
      <p:sp>
        <p:nvSpPr>
          <p:cNvPr id="2" name="제목 1"/>
          <p:cNvSpPr>
            <a:spLocks noGrp="1"/>
          </p:cNvSpPr>
          <p:nvPr>
            <p:ph type="title"/>
          </p:nvPr>
        </p:nvSpPr>
        <p:spPr/>
        <p:txBody>
          <a:bodyPr/>
          <a:lstStyle/>
          <a:p>
            <a:r>
              <a:rPr lang="en-US" altLang="ko-KR" dirty="0" smtClean="0"/>
              <a:t>Comparison: Sloan 2002</a:t>
            </a:r>
            <a:endParaRPr lang="ko-KR" altLang="en-US" dirty="0"/>
          </a:p>
        </p:txBody>
      </p:sp>
      <p:sp>
        <p:nvSpPr>
          <p:cNvPr id="3" name="내용 개체 틀 2"/>
          <p:cNvSpPr>
            <a:spLocks noGrp="1"/>
          </p:cNvSpPr>
          <p:nvPr>
            <p:ph idx="1"/>
          </p:nvPr>
        </p:nvSpPr>
        <p:spPr/>
        <p:txBody>
          <a:bodyPr/>
          <a:lstStyle/>
          <a:p>
            <a:r>
              <a:rPr lang="en-US" altLang="ko-KR" dirty="0" smtClean="0"/>
              <a:t>Using fixed basis</a:t>
            </a:r>
          </a:p>
          <a:p>
            <a:endParaRPr lang="en-US" altLang="ko-KR" dirty="0" smtClean="0"/>
          </a:p>
          <a:p>
            <a:endParaRPr lang="en-US" altLang="ko-KR" dirty="0" smtClean="0"/>
          </a:p>
          <a:p>
            <a:endParaRPr lang="en-US" altLang="ko-KR" dirty="0" smtClean="0"/>
          </a:p>
          <a:p>
            <a:r>
              <a:rPr lang="en-US" altLang="ko-KR" dirty="0" smtClean="0"/>
              <a:t>Coefficients are</a:t>
            </a:r>
            <a:br>
              <a:rPr lang="en-US" altLang="ko-KR" dirty="0" smtClean="0"/>
            </a:br>
            <a:r>
              <a:rPr lang="en-US" altLang="ko-KR" dirty="0" smtClean="0"/>
              <a:t>calculated per vertex</a:t>
            </a:r>
          </a:p>
        </p:txBody>
      </p:sp>
      <p:pic>
        <p:nvPicPr>
          <p:cNvPr id="4" name="Picture 3" descr="ylm00"/>
          <p:cNvPicPr>
            <a:picLocks noChangeAspect="1" noChangeArrowheads="1"/>
          </p:cNvPicPr>
          <p:nvPr/>
        </p:nvPicPr>
        <p:blipFill>
          <a:blip r:embed="rId3"/>
          <a:srcRect l="19235" t="22733" r="19235" b="22733"/>
          <a:stretch>
            <a:fillRect/>
          </a:stretch>
        </p:blipFill>
        <p:spPr bwMode="auto">
          <a:xfrm>
            <a:off x="988969" y="2132806"/>
            <a:ext cx="1139738" cy="1010031"/>
          </a:xfrm>
          <a:prstGeom prst="rect">
            <a:avLst/>
          </a:prstGeom>
          <a:noFill/>
          <a:ln w="9525">
            <a:noFill/>
            <a:miter lim="800000"/>
            <a:headEnd/>
            <a:tailEnd/>
          </a:ln>
        </p:spPr>
      </p:pic>
      <p:grpSp>
        <p:nvGrpSpPr>
          <p:cNvPr id="5" name="Group 4"/>
          <p:cNvGrpSpPr>
            <a:grpSpLocks/>
          </p:cNvGrpSpPr>
          <p:nvPr/>
        </p:nvGrpSpPr>
        <p:grpSpPr bwMode="auto">
          <a:xfrm>
            <a:off x="2259013" y="2132806"/>
            <a:ext cx="3541712" cy="1010031"/>
            <a:chOff x="1459" y="1655"/>
            <a:chExt cx="2949" cy="841"/>
          </a:xfrm>
        </p:grpSpPr>
        <p:pic>
          <p:nvPicPr>
            <p:cNvPr id="6" name="Picture 5" descr="ylm1_-1"/>
            <p:cNvPicPr>
              <a:picLocks noChangeAspect="1" noChangeArrowheads="1"/>
            </p:cNvPicPr>
            <p:nvPr/>
          </p:nvPicPr>
          <p:blipFill>
            <a:blip r:embed="rId4"/>
            <a:srcRect l="19235" t="22733" r="19235" b="22733"/>
            <a:stretch>
              <a:fillRect/>
            </a:stretch>
          </p:blipFill>
          <p:spPr bwMode="auto">
            <a:xfrm>
              <a:off x="1459" y="1655"/>
              <a:ext cx="949" cy="841"/>
            </a:xfrm>
            <a:prstGeom prst="rect">
              <a:avLst/>
            </a:prstGeom>
            <a:noFill/>
            <a:ln w="9525">
              <a:noFill/>
              <a:miter lim="800000"/>
              <a:headEnd/>
              <a:tailEnd/>
            </a:ln>
          </p:spPr>
        </p:pic>
        <p:pic>
          <p:nvPicPr>
            <p:cNvPr id="7" name="Picture 6" descr="ylm1_0"/>
            <p:cNvPicPr>
              <a:picLocks noChangeAspect="1" noChangeArrowheads="1"/>
            </p:cNvPicPr>
            <p:nvPr/>
          </p:nvPicPr>
          <p:blipFill>
            <a:blip r:embed="rId5"/>
            <a:srcRect l="19235" t="22733" r="19235" b="22733"/>
            <a:stretch>
              <a:fillRect/>
            </a:stretch>
          </p:blipFill>
          <p:spPr bwMode="auto">
            <a:xfrm>
              <a:off x="2455" y="1655"/>
              <a:ext cx="949" cy="841"/>
            </a:xfrm>
            <a:prstGeom prst="rect">
              <a:avLst/>
            </a:prstGeom>
            <a:noFill/>
            <a:ln w="9525">
              <a:noFill/>
              <a:miter lim="800000"/>
              <a:headEnd/>
              <a:tailEnd/>
            </a:ln>
          </p:spPr>
        </p:pic>
        <p:pic>
          <p:nvPicPr>
            <p:cNvPr id="8" name="Picture 7" descr="ylm1_1"/>
            <p:cNvPicPr>
              <a:picLocks noChangeAspect="1" noChangeArrowheads="1"/>
            </p:cNvPicPr>
            <p:nvPr/>
          </p:nvPicPr>
          <p:blipFill>
            <a:blip r:embed="rId6"/>
            <a:srcRect l="19235" t="22733" r="19235" b="22733"/>
            <a:stretch>
              <a:fillRect/>
            </a:stretch>
          </p:blipFill>
          <p:spPr bwMode="auto">
            <a:xfrm>
              <a:off x="3459" y="1655"/>
              <a:ext cx="949" cy="841"/>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Comparison: </a:t>
            </a:r>
            <a:r>
              <a:rPr lang="en-US" altLang="ko-KR" dirty="0" smtClean="0"/>
              <a:t>Lehtinen </a:t>
            </a:r>
            <a:r>
              <a:rPr lang="en-US" altLang="ko-KR" dirty="0" smtClean="0"/>
              <a:t>2008</a:t>
            </a:r>
            <a:endParaRPr lang="ko-KR" altLang="en-US" dirty="0"/>
          </a:p>
        </p:txBody>
      </p:sp>
      <p:sp>
        <p:nvSpPr>
          <p:cNvPr id="3" name="내용 개체 틀 2"/>
          <p:cNvSpPr>
            <a:spLocks noGrp="1"/>
          </p:cNvSpPr>
          <p:nvPr>
            <p:ph idx="1"/>
          </p:nvPr>
        </p:nvSpPr>
        <p:spPr/>
        <p:txBody>
          <a:bodyPr/>
          <a:lstStyle/>
          <a:p>
            <a:r>
              <a:rPr lang="en-US" altLang="ko-KR" dirty="0" smtClean="0">
                <a:solidFill>
                  <a:srgbClr val="0000FF"/>
                </a:solidFill>
              </a:rPr>
              <a:t>Each point sample is a basis with coefficient!</a:t>
            </a:r>
            <a:endParaRPr lang="ko-KR" altLang="en-US" dirty="0">
              <a:solidFill>
                <a:srgbClr val="0000FF"/>
              </a:solidFill>
            </a:endParaRPr>
          </a:p>
        </p:txBody>
      </p:sp>
      <p:pic>
        <p:nvPicPr>
          <p:cNvPr id="202757" name="Picture 5"/>
          <p:cNvPicPr>
            <a:picLocks noChangeAspect="1" noChangeArrowheads="1"/>
          </p:cNvPicPr>
          <p:nvPr/>
        </p:nvPicPr>
        <p:blipFill>
          <a:blip r:embed="rId2"/>
          <a:srcRect/>
          <a:stretch>
            <a:fillRect/>
          </a:stretch>
        </p:blipFill>
        <p:spPr bwMode="auto">
          <a:xfrm>
            <a:off x="1689100" y="2390775"/>
            <a:ext cx="5709207" cy="42640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타원 10"/>
          <p:cNvSpPr/>
          <p:nvPr/>
        </p:nvSpPr>
        <p:spPr bwMode="auto">
          <a:xfrm>
            <a:off x="2827338" y="5279229"/>
            <a:ext cx="563562" cy="623825"/>
          </a:xfrm>
          <a:prstGeom prst="ellipse">
            <a:avLst/>
          </a:prstGeom>
          <a:solidFill>
            <a:srgbClr val="00FFFF"/>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2" name="제목 1"/>
          <p:cNvSpPr>
            <a:spLocks noGrp="1"/>
          </p:cNvSpPr>
          <p:nvPr>
            <p:ph type="title"/>
          </p:nvPr>
        </p:nvSpPr>
        <p:spPr/>
        <p:txBody>
          <a:bodyPr/>
          <a:lstStyle/>
          <a:p>
            <a:r>
              <a:rPr lang="en-US" altLang="ko-KR" dirty="0" smtClean="0"/>
              <a:t>Hierarchical Basis Function</a:t>
            </a:r>
            <a:endParaRPr lang="ko-KR" altLang="en-US" dirty="0"/>
          </a:p>
        </p:txBody>
      </p:sp>
      <p:sp>
        <p:nvSpPr>
          <p:cNvPr id="3" name="내용 개체 틀 2"/>
          <p:cNvSpPr>
            <a:spLocks noGrp="1"/>
          </p:cNvSpPr>
          <p:nvPr>
            <p:ph idx="1"/>
          </p:nvPr>
        </p:nvSpPr>
        <p:spPr/>
        <p:txBody>
          <a:bodyPr/>
          <a:lstStyle/>
          <a:p>
            <a:r>
              <a:rPr lang="en-US" altLang="ko-KR" dirty="0" smtClean="0"/>
              <a:t>Basis is 5D function</a:t>
            </a:r>
          </a:p>
          <a:p>
            <a:pPr lvl="1"/>
            <a:r>
              <a:rPr lang="en-US" altLang="ko-KR" dirty="0" smtClean="0"/>
              <a:t>Position x(R</a:t>
            </a:r>
            <a:r>
              <a:rPr lang="en-US" altLang="ko-KR" baseline="30000" dirty="0" smtClean="0"/>
              <a:t>3</a:t>
            </a:r>
            <a:r>
              <a:rPr lang="en-US" altLang="ko-KR" dirty="0" smtClean="0"/>
              <a:t>) and Normal direction n(S)</a:t>
            </a:r>
          </a:p>
          <a:p>
            <a:r>
              <a:rPr lang="en-US" altLang="ko-KR" dirty="0" smtClean="0"/>
              <a:t>Derived from </a:t>
            </a:r>
            <a:r>
              <a:rPr lang="en-US" altLang="ko-KR" dirty="0" smtClean="0">
                <a:solidFill>
                  <a:srgbClr val="0000FF"/>
                </a:solidFill>
              </a:rPr>
              <a:t>weight functions</a:t>
            </a:r>
            <a:r>
              <a:rPr lang="en-US" altLang="ko-KR" dirty="0" smtClean="0"/>
              <a:t> (5D)</a:t>
            </a:r>
          </a:p>
          <a:p>
            <a:pPr lvl="1"/>
            <a:r>
              <a:rPr lang="en-US" altLang="ko-KR" dirty="0" smtClean="0"/>
              <a:t>Smooth reconstruction on the same surfaces</a:t>
            </a:r>
          </a:p>
          <a:p>
            <a:pPr lvl="1"/>
            <a:r>
              <a:rPr lang="en-US" altLang="ko-KR" dirty="0" smtClean="0"/>
              <a:t>Discontinuity on </a:t>
            </a:r>
            <a:r>
              <a:rPr lang="en-US" altLang="ko-KR" dirty="0" smtClean="0"/>
              <a:t>corners</a:t>
            </a:r>
          </a:p>
          <a:p>
            <a:endParaRPr lang="en-US" altLang="ko-KR" dirty="0" smtClean="0"/>
          </a:p>
          <a:p>
            <a:endParaRPr lang="en-US" altLang="ko-KR" dirty="0" smtClean="0">
              <a:solidFill>
                <a:srgbClr val="0000FF"/>
              </a:solidFill>
            </a:endParaRPr>
          </a:p>
        </p:txBody>
      </p:sp>
      <p:graphicFrame>
        <p:nvGraphicFramePr>
          <p:cNvPr id="203778" name="Object 2"/>
          <p:cNvGraphicFramePr>
            <a:graphicFrameLocks noChangeAspect="1"/>
          </p:cNvGraphicFramePr>
          <p:nvPr/>
        </p:nvGraphicFramePr>
        <p:xfrm>
          <a:off x="1022350" y="3766345"/>
          <a:ext cx="7115175" cy="760412"/>
        </p:xfrm>
        <a:graphic>
          <a:graphicData uri="http://schemas.openxmlformats.org/presentationml/2006/ole">
            <p:oleObj spid="_x0000_s203778" name="Equation" r:id="rId3" imgW="2374560" imgH="253800" progId="Equation.DSMT4">
              <p:embed/>
            </p:oleObj>
          </a:graphicData>
        </a:graphic>
      </p:graphicFrame>
      <p:graphicFrame>
        <p:nvGraphicFramePr>
          <p:cNvPr id="5" name="Object 2"/>
          <p:cNvGraphicFramePr>
            <a:graphicFrameLocks noChangeAspect="1"/>
          </p:cNvGraphicFramePr>
          <p:nvPr/>
        </p:nvGraphicFramePr>
        <p:xfrm>
          <a:off x="1022350" y="4558507"/>
          <a:ext cx="2511425" cy="1330325"/>
        </p:xfrm>
        <a:graphic>
          <a:graphicData uri="http://schemas.openxmlformats.org/presentationml/2006/ole">
            <p:oleObj spid="_x0000_s203779" name="Equation" r:id="rId4" imgW="838080" imgH="444240" progId="Equation.DSMT4">
              <p:embed/>
            </p:oleObj>
          </a:graphicData>
        </a:graphic>
      </p:graphicFrame>
      <p:pic>
        <p:nvPicPr>
          <p:cNvPr id="203780" name="Picture 4"/>
          <p:cNvPicPr>
            <a:picLocks noChangeAspect="1" noChangeArrowheads="1"/>
          </p:cNvPicPr>
          <p:nvPr/>
        </p:nvPicPr>
        <p:blipFill>
          <a:blip r:embed="rId5"/>
          <a:srcRect/>
          <a:stretch>
            <a:fillRect/>
          </a:stretch>
        </p:blipFill>
        <p:spPr bwMode="auto">
          <a:xfrm>
            <a:off x="4581525" y="4850606"/>
            <a:ext cx="2743200" cy="1685925"/>
          </a:xfrm>
          <a:prstGeom prst="rect">
            <a:avLst/>
          </a:prstGeom>
          <a:noFill/>
          <a:ln w="9525">
            <a:noFill/>
            <a:miter lim="800000"/>
            <a:headEnd/>
            <a:tailEnd/>
          </a:ln>
          <a:effectLst/>
        </p:spPr>
      </p:pic>
      <p:graphicFrame>
        <p:nvGraphicFramePr>
          <p:cNvPr id="8" name="Object 2"/>
          <p:cNvGraphicFramePr>
            <a:graphicFrameLocks noChangeAspect="1"/>
          </p:cNvGraphicFramePr>
          <p:nvPr/>
        </p:nvGraphicFramePr>
        <p:xfrm>
          <a:off x="7343775" y="6302374"/>
          <a:ext cx="173038" cy="192088"/>
        </p:xfrm>
        <a:graphic>
          <a:graphicData uri="http://schemas.openxmlformats.org/presentationml/2006/ole">
            <p:oleObj spid="_x0000_s203781" name="Equation" r:id="rId6" imgW="114120" imgH="126720" progId="Equation.DSMT4">
              <p:embed/>
            </p:oleObj>
          </a:graphicData>
        </a:graphic>
      </p:graphicFrame>
      <p:graphicFrame>
        <p:nvGraphicFramePr>
          <p:cNvPr id="10" name="Object 2"/>
          <p:cNvGraphicFramePr>
            <a:graphicFrameLocks noChangeAspect="1"/>
          </p:cNvGraphicFramePr>
          <p:nvPr/>
        </p:nvGraphicFramePr>
        <p:xfrm>
          <a:off x="4135438" y="4719638"/>
          <a:ext cx="514350" cy="304800"/>
        </p:xfrm>
        <a:graphic>
          <a:graphicData uri="http://schemas.openxmlformats.org/presentationml/2006/ole">
            <p:oleObj spid="_x0000_s203783" name="Equation" r:id="rId7" imgW="342720" imgH="203040" progId="Equation.DSMT4">
              <p:embed/>
            </p:oleObj>
          </a:graphicData>
        </a:graphic>
      </p:graphicFrame>
      <p:sp>
        <p:nvSpPr>
          <p:cNvPr id="12" name="직사각형 11"/>
          <p:cNvSpPr/>
          <p:nvPr/>
        </p:nvSpPr>
        <p:spPr>
          <a:xfrm>
            <a:off x="545731" y="5903054"/>
            <a:ext cx="3462807"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weight function radius</a:t>
            </a:r>
            <a:endParaRPr lang="en-US" altLang="ko-KR" b="1" kern="0" dirty="0" smtClean="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3538"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5"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algn="l" defTabSz="914400" rtl="0" eaLnBrk="0" fontAlgn="base" latinLnBrk="0" hangingPunct="0">
              <a:lnSpc>
                <a:spcPts val="2700"/>
              </a:lnSpc>
              <a:spcBef>
                <a:spcPts val="600"/>
              </a:spcBef>
              <a:spcAft>
                <a:spcPts val="400"/>
              </a:spcAft>
              <a:buClr>
                <a:srgbClr val="0C7B9C"/>
              </a:buClr>
              <a:buSzTx/>
              <a:buFont typeface="Arial" charset="0"/>
              <a:buChar char="●"/>
              <a:tabLst/>
              <a:defRPr/>
            </a:pPr>
            <a:r>
              <a:rPr lang="en-US" altLang="ko-KR" b="1" kern="0" noProof="0" dirty="0" smtClean="0">
                <a:latin typeface="+mn-lt"/>
              </a:rPr>
              <a:t>Four point samples selected</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SH </a:t>
            </a:r>
            <a:r>
              <a:rPr lang="en-US" altLang="ko-KR" dirty="0" smtClean="0"/>
              <a:t>Basis (Sphere represent.)</a:t>
            </a:r>
            <a:endParaRPr lang="ko-KR" altLang="en-US" dirty="0"/>
          </a:p>
        </p:txBody>
      </p:sp>
      <p:graphicFrame>
        <p:nvGraphicFramePr>
          <p:cNvPr id="21" name="Object 20"/>
          <p:cNvGraphicFramePr>
            <a:graphicFrameLocks noChangeAspect="1"/>
          </p:cNvGraphicFramePr>
          <p:nvPr/>
        </p:nvGraphicFramePr>
        <p:xfrm>
          <a:off x="4335463" y="2436813"/>
          <a:ext cx="817562" cy="458787"/>
        </p:xfrm>
        <a:graphic>
          <a:graphicData uri="http://schemas.openxmlformats.org/presentationml/2006/ole">
            <p:oleObj spid="_x0000_s72706" name="Equation" r:id="rId3" imgW="406080" imgH="228600" progId="Equation.DSMT4">
              <p:embed/>
            </p:oleObj>
          </a:graphicData>
        </a:graphic>
      </p:graphicFrame>
      <p:graphicFrame>
        <p:nvGraphicFramePr>
          <p:cNvPr id="72718" name="Object 14"/>
          <p:cNvGraphicFramePr>
            <a:graphicFrameLocks noChangeAspect="1"/>
          </p:cNvGraphicFramePr>
          <p:nvPr/>
        </p:nvGraphicFramePr>
        <p:xfrm>
          <a:off x="2774950" y="4310063"/>
          <a:ext cx="842963" cy="458787"/>
        </p:xfrm>
        <a:graphic>
          <a:graphicData uri="http://schemas.openxmlformats.org/presentationml/2006/ole">
            <p:oleObj spid="_x0000_s72718" name="Equation" r:id="rId4" imgW="419040" imgH="228600" progId="Equation.DSMT4">
              <p:embed/>
            </p:oleObj>
          </a:graphicData>
        </a:graphic>
      </p:graphicFrame>
      <p:graphicFrame>
        <p:nvGraphicFramePr>
          <p:cNvPr id="36" name="Object 14"/>
          <p:cNvGraphicFramePr>
            <a:graphicFrameLocks noChangeAspect="1"/>
          </p:cNvGraphicFramePr>
          <p:nvPr/>
        </p:nvGraphicFramePr>
        <p:xfrm>
          <a:off x="4310063" y="4310063"/>
          <a:ext cx="842962" cy="458787"/>
        </p:xfrm>
        <a:graphic>
          <a:graphicData uri="http://schemas.openxmlformats.org/presentationml/2006/ole">
            <p:oleObj spid="_x0000_s72719" name="Equation" r:id="rId5" imgW="419040" imgH="228600" progId="Equation.DSMT4">
              <p:embed/>
            </p:oleObj>
          </a:graphicData>
        </a:graphic>
      </p:graphicFrame>
      <p:graphicFrame>
        <p:nvGraphicFramePr>
          <p:cNvPr id="37" name="Object 14"/>
          <p:cNvGraphicFramePr>
            <a:graphicFrameLocks noChangeAspect="1"/>
          </p:cNvGraphicFramePr>
          <p:nvPr/>
        </p:nvGraphicFramePr>
        <p:xfrm>
          <a:off x="5748338" y="4310063"/>
          <a:ext cx="844550" cy="458787"/>
        </p:xfrm>
        <a:graphic>
          <a:graphicData uri="http://schemas.openxmlformats.org/presentationml/2006/ole">
            <p:oleObj spid="_x0000_s72720" name="Equation" r:id="rId6" imgW="419040" imgH="228600" progId="Equation.DSMT4">
              <p:embed/>
            </p:oleObj>
          </a:graphicData>
        </a:graphic>
      </p:graphicFrame>
      <p:graphicFrame>
        <p:nvGraphicFramePr>
          <p:cNvPr id="72721" name="Object 17"/>
          <p:cNvGraphicFramePr>
            <a:graphicFrameLocks noChangeAspect="1"/>
          </p:cNvGraphicFramePr>
          <p:nvPr/>
        </p:nvGraphicFramePr>
        <p:xfrm>
          <a:off x="2641600" y="6232525"/>
          <a:ext cx="842963" cy="458788"/>
        </p:xfrm>
        <a:graphic>
          <a:graphicData uri="http://schemas.openxmlformats.org/presentationml/2006/ole">
            <p:oleObj spid="_x0000_s72721" name="Equation" r:id="rId7" imgW="419040" imgH="228600" progId="Equation.DSMT4">
              <p:embed/>
            </p:oleObj>
          </a:graphicData>
        </a:graphic>
      </p:graphicFrame>
      <p:graphicFrame>
        <p:nvGraphicFramePr>
          <p:cNvPr id="72722" name="Object 14"/>
          <p:cNvGraphicFramePr>
            <a:graphicFrameLocks noChangeAspect="1"/>
          </p:cNvGraphicFramePr>
          <p:nvPr/>
        </p:nvGraphicFramePr>
        <p:xfrm>
          <a:off x="4310063" y="6232525"/>
          <a:ext cx="842962" cy="458787"/>
        </p:xfrm>
        <a:graphic>
          <a:graphicData uri="http://schemas.openxmlformats.org/presentationml/2006/ole">
            <p:oleObj spid="_x0000_s72722" name="Equation" r:id="rId8" imgW="419040" imgH="228600" progId="Equation.DSMT4">
              <p:embed/>
            </p:oleObj>
          </a:graphicData>
        </a:graphic>
      </p:graphicFrame>
      <p:graphicFrame>
        <p:nvGraphicFramePr>
          <p:cNvPr id="72723" name="Object 14"/>
          <p:cNvGraphicFramePr>
            <a:graphicFrameLocks noChangeAspect="1"/>
          </p:cNvGraphicFramePr>
          <p:nvPr/>
        </p:nvGraphicFramePr>
        <p:xfrm>
          <a:off x="5872163" y="6232525"/>
          <a:ext cx="844550" cy="458787"/>
        </p:xfrm>
        <a:graphic>
          <a:graphicData uri="http://schemas.openxmlformats.org/presentationml/2006/ole">
            <p:oleObj spid="_x0000_s72723" name="Equation" r:id="rId9" imgW="419040" imgH="228600" progId="Equation.DSMT4">
              <p:embed/>
            </p:oleObj>
          </a:graphicData>
        </a:graphic>
      </p:graphicFrame>
      <p:graphicFrame>
        <p:nvGraphicFramePr>
          <p:cNvPr id="41" name="Object 17"/>
          <p:cNvGraphicFramePr>
            <a:graphicFrameLocks noChangeAspect="1"/>
          </p:cNvGraphicFramePr>
          <p:nvPr/>
        </p:nvGraphicFramePr>
        <p:xfrm>
          <a:off x="1060450" y="6229350"/>
          <a:ext cx="842963" cy="458788"/>
        </p:xfrm>
        <a:graphic>
          <a:graphicData uri="http://schemas.openxmlformats.org/presentationml/2006/ole">
            <p:oleObj spid="_x0000_s72724" name="Equation" r:id="rId10" imgW="419040" imgH="228600" progId="Equation.DSMT4">
              <p:embed/>
            </p:oleObj>
          </a:graphicData>
        </a:graphic>
      </p:graphicFrame>
      <p:graphicFrame>
        <p:nvGraphicFramePr>
          <p:cNvPr id="42" name="Object 14"/>
          <p:cNvGraphicFramePr>
            <a:graphicFrameLocks noChangeAspect="1"/>
          </p:cNvGraphicFramePr>
          <p:nvPr/>
        </p:nvGraphicFramePr>
        <p:xfrm>
          <a:off x="7519988" y="6232525"/>
          <a:ext cx="844550" cy="458787"/>
        </p:xfrm>
        <a:graphic>
          <a:graphicData uri="http://schemas.openxmlformats.org/presentationml/2006/ole">
            <p:oleObj spid="_x0000_s72725" name="Equation" r:id="rId11" imgW="419040" imgH="228600" progId="Equation.DSMT4">
              <p:embed/>
            </p:oleObj>
          </a:graphicData>
        </a:graphic>
      </p:graphicFrame>
      <p:pic>
        <p:nvPicPr>
          <p:cNvPr id="44" name="Picture 3" descr="ylm00"/>
          <p:cNvPicPr>
            <a:picLocks noChangeAspect="1" noChangeArrowheads="1"/>
          </p:cNvPicPr>
          <p:nvPr/>
        </p:nvPicPr>
        <p:blipFill>
          <a:blip r:embed="rId12"/>
          <a:srcRect l="19235" t="22733" r="19235" b="22733"/>
          <a:stretch>
            <a:fillRect/>
          </a:stretch>
        </p:blipFill>
        <p:spPr bwMode="auto">
          <a:xfrm>
            <a:off x="3917950" y="1133475"/>
            <a:ext cx="1506538" cy="1335088"/>
          </a:xfrm>
          <a:prstGeom prst="rect">
            <a:avLst/>
          </a:prstGeom>
          <a:noFill/>
          <a:ln w="9525">
            <a:noFill/>
            <a:miter lim="800000"/>
            <a:headEnd/>
            <a:tailEnd/>
          </a:ln>
        </p:spPr>
      </p:pic>
      <p:grpSp>
        <p:nvGrpSpPr>
          <p:cNvPr id="45" name="Group 4"/>
          <p:cNvGrpSpPr>
            <a:grpSpLocks/>
          </p:cNvGrpSpPr>
          <p:nvPr/>
        </p:nvGrpSpPr>
        <p:grpSpPr bwMode="auto">
          <a:xfrm>
            <a:off x="2316162" y="2953544"/>
            <a:ext cx="4681538" cy="1335088"/>
            <a:chOff x="1459" y="1655"/>
            <a:chExt cx="2949" cy="841"/>
          </a:xfrm>
        </p:grpSpPr>
        <p:pic>
          <p:nvPicPr>
            <p:cNvPr id="46" name="Picture 5" descr="ylm1_-1"/>
            <p:cNvPicPr>
              <a:picLocks noChangeAspect="1" noChangeArrowheads="1"/>
            </p:cNvPicPr>
            <p:nvPr/>
          </p:nvPicPr>
          <p:blipFill>
            <a:blip r:embed="rId13"/>
            <a:srcRect l="19235" t="22733" r="19235" b="22733"/>
            <a:stretch>
              <a:fillRect/>
            </a:stretch>
          </p:blipFill>
          <p:spPr bwMode="auto">
            <a:xfrm>
              <a:off x="1459" y="1655"/>
              <a:ext cx="949" cy="841"/>
            </a:xfrm>
            <a:prstGeom prst="rect">
              <a:avLst/>
            </a:prstGeom>
            <a:noFill/>
            <a:ln w="9525">
              <a:noFill/>
              <a:miter lim="800000"/>
              <a:headEnd/>
              <a:tailEnd/>
            </a:ln>
          </p:spPr>
        </p:pic>
        <p:pic>
          <p:nvPicPr>
            <p:cNvPr id="47" name="Picture 6" descr="ylm1_0"/>
            <p:cNvPicPr>
              <a:picLocks noChangeAspect="1" noChangeArrowheads="1"/>
            </p:cNvPicPr>
            <p:nvPr/>
          </p:nvPicPr>
          <p:blipFill>
            <a:blip r:embed="rId14"/>
            <a:srcRect l="19235" t="22733" r="19235" b="22733"/>
            <a:stretch>
              <a:fillRect/>
            </a:stretch>
          </p:blipFill>
          <p:spPr bwMode="auto">
            <a:xfrm>
              <a:off x="2455" y="1655"/>
              <a:ext cx="949" cy="841"/>
            </a:xfrm>
            <a:prstGeom prst="rect">
              <a:avLst/>
            </a:prstGeom>
            <a:noFill/>
            <a:ln w="9525">
              <a:noFill/>
              <a:miter lim="800000"/>
              <a:headEnd/>
              <a:tailEnd/>
            </a:ln>
          </p:spPr>
        </p:pic>
        <p:pic>
          <p:nvPicPr>
            <p:cNvPr id="48" name="Picture 7" descr="ylm1_1"/>
            <p:cNvPicPr>
              <a:picLocks noChangeAspect="1" noChangeArrowheads="1"/>
            </p:cNvPicPr>
            <p:nvPr/>
          </p:nvPicPr>
          <p:blipFill>
            <a:blip r:embed="rId15"/>
            <a:srcRect l="19235" t="22733" r="19235" b="22733"/>
            <a:stretch>
              <a:fillRect/>
            </a:stretch>
          </p:blipFill>
          <p:spPr bwMode="auto">
            <a:xfrm>
              <a:off x="3459" y="1655"/>
              <a:ext cx="949" cy="841"/>
            </a:xfrm>
            <a:prstGeom prst="rect">
              <a:avLst/>
            </a:prstGeom>
            <a:noFill/>
            <a:ln w="9525">
              <a:noFill/>
              <a:miter lim="800000"/>
              <a:headEnd/>
              <a:tailEnd/>
            </a:ln>
          </p:spPr>
        </p:pic>
      </p:grpSp>
      <p:grpSp>
        <p:nvGrpSpPr>
          <p:cNvPr id="49" name="Group 8"/>
          <p:cNvGrpSpPr>
            <a:grpSpLocks/>
          </p:cNvGrpSpPr>
          <p:nvPr/>
        </p:nvGrpSpPr>
        <p:grpSpPr bwMode="auto">
          <a:xfrm>
            <a:off x="728663" y="4913313"/>
            <a:ext cx="7856537" cy="1335087"/>
            <a:chOff x="459" y="2670"/>
            <a:chExt cx="4949" cy="841"/>
          </a:xfrm>
        </p:grpSpPr>
        <p:pic>
          <p:nvPicPr>
            <p:cNvPr id="50" name="Picture 9" descr="ylm2_-2"/>
            <p:cNvPicPr>
              <a:picLocks noChangeAspect="1" noChangeArrowheads="1"/>
            </p:cNvPicPr>
            <p:nvPr/>
          </p:nvPicPr>
          <p:blipFill>
            <a:blip r:embed="rId16"/>
            <a:srcRect l="19235" t="22733" r="19235" b="22733"/>
            <a:stretch>
              <a:fillRect/>
            </a:stretch>
          </p:blipFill>
          <p:spPr bwMode="auto">
            <a:xfrm>
              <a:off x="459" y="2670"/>
              <a:ext cx="949" cy="841"/>
            </a:xfrm>
            <a:prstGeom prst="rect">
              <a:avLst/>
            </a:prstGeom>
            <a:noFill/>
            <a:ln w="9525">
              <a:noFill/>
              <a:miter lim="800000"/>
              <a:headEnd/>
              <a:tailEnd/>
            </a:ln>
          </p:spPr>
        </p:pic>
        <p:pic>
          <p:nvPicPr>
            <p:cNvPr id="51" name="Picture 10" descr="ylm2_0"/>
            <p:cNvPicPr>
              <a:picLocks noChangeAspect="1" noChangeArrowheads="1"/>
            </p:cNvPicPr>
            <p:nvPr/>
          </p:nvPicPr>
          <p:blipFill>
            <a:blip r:embed="rId17"/>
            <a:srcRect l="19235" t="22733" r="19235" b="22733"/>
            <a:stretch>
              <a:fillRect/>
            </a:stretch>
          </p:blipFill>
          <p:spPr bwMode="auto">
            <a:xfrm>
              <a:off x="2459" y="2670"/>
              <a:ext cx="949" cy="841"/>
            </a:xfrm>
            <a:prstGeom prst="rect">
              <a:avLst/>
            </a:prstGeom>
            <a:noFill/>
            <a:ln w="9525">
              <a:noFill/>
              <a:miter lim="800000"/>
              <a:headEnd/>
              <a:tailEnd/>
            </a:ln>
          </p:spPr>
        </p:pic>
        <p:pic>
          <p:nvPicPr>
            <p:cNvPr id="52" name="Picture 11" descr="ylm2_1"/>
            <p:cNvPicPr>
              <a:picLocks noChangeAspect="1" noChangeArrowheads="1"/>
            </p:cNvPicPr>
            <p:nvPr/>
          </p:nvPicPr>
          <p:blipFill>
            <a:blip r:embed="rId18"/>
            <a:srcRect l="19235" t="22733" r="19235" b="22733"/>
            <a:stretch>
              <a:fillRect/>
            </a:stretch>
          </p:blipFill>
          <p:spPr bwMode="auto">
            <a:xfrm>
              <a:off x="3459" y="2670"/>
              <a:ext cx="949" cy="841"/>
            </a:xfrm>
            <a:prstGeom prst="rect">
              <a:avLst/>
            </a:prstGeom>
            <a:noFill/>
            <a:ln w="9525">
              <a:noFill/>
              <a:miter lim="800000"/>
              <a:headEnd/>
              <a:tailEnd/>
            </a:ln>
          </p:spPr>
        </p:pic>
        <p:pic>
          <p:nvPicPr>
            <p:cNvPr id="53" name="Picture 12" descr="ylm2_2"/>
            <p:cNvPicPr>
              <a:picLocks noChangeAspect="1" noChangeArrowheads="1"/>
            </p:cNvPicPr>
            <p:nvPr/>
          </p:nvPicPr>
          <p:blipFill>
            <a:blip r:embed="rId19"/>
            <a:srcRect l="19235" t="22733" r="19235" b="22733"/>
            <a:stretch>
              <a:fillRect/>
            </a:stretch>
          </p:blipFill>
          <p:spPr bwMode="auto">
            <a:xfrm>
              <a:off x="4459" y="2670"/>
              <a:ext cx="949" cy="841"/>
            </a:xfrm>
            <a:prstGeom prst="rect">
              <a:avLst/>
            </a:prstGeom>
            <a:noFill/>
            <a:ln w="9525">
              <a:noFill/>
              <a:miter lim="800000"/>
              <a:headEnd/>
              <a:tailEnd/>
            </a:ln>
          </p:spPr>
        </p:pic>
        <p:pic>
          <p:nvPicPr>
            <p:cNvPr id="54" name="Picture 13" descr="ylm2_-1"/>
            <p:cNvPicPr>
              <a:picLocks noChangeAspect="1" noChangeArrowheads="1"/>
            </p:cNvPicPr>
            <p:nvPr/>
          </p:nvPicPr>
          <p:blipFill>
            <a:blip r:embed="rId20"/>
            <a:srcRect l="19235" t="22733" r="19235" b="22733"/>
            <a:stretch>
              <a:fillRect/>
            </a:stretch>
          </p:blipFill>
          <p:spPr bwMode="auto">
            <a:xfrm>
              <a:off x="1459" y="2670"/>
              <a:ext cx="949" cy="841"/>
            </a:xfrm>
            <a:prstGeom prst="rect">
              <a:avLst/>
            </a:prstGeom>
            <a:noFill/>
            <a:ln w="9525">
              <a:noFill/>
              <a:miter lim="800000"/>
              <a:headEnd/>
              <a:tailEnd/>
            </a:ln>
          </p:spPr>
        </p:pic>
      </p:grpSp>
      <p:sp>
        <p:nvSpPr>
          <p:cNvPr id="56" name="TextBox 55"/>
          <p:cNvSpPr txBox="1"/>
          <p:nvPr/>
        </p:nvSpPr>
        <p:spPr>
          <a:xfrm>
            <a:off x="5400675" y="1417646"/>
            <a:ext cx="3298825" cy="307777"/>
          </a:xfrm>
          <a:prstGeom prst="rect">
            <a:avLst/>
          </a:prstGeom>
          <a:noFill/>
        </p:spPr>
        <p:txBody>
          <a:bodyPr wrap="square" rtlCol="0">
            <a:spAutoFit/>
          </a:bodyPr>
          <a:lstStyle/>
          <a:p>
            <a:pPr algn="r"/>
            <a:r>
              <a:rPr lang="en-US" altLang="ko-KR" sz="1400" dirty="0" smtClean="0"/>
              <a:t>From Talk Slide of Sloan 05</a:t>
            </a:r>
            <a:endParaRPr lang="ko-KR" altLang="en-US" sz="14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4562" name="Picture 2"/>
          <p:cNvPicPr>
            <a:picLocks noGrp="1" noChangeAspect="1" noChangeArrowheads="1"/>
          </p:cNvPicPr>
          <p:nvPr>
            <p:ph idx="1"/>
          </p:nvPr>
        </p:nvPicPr>
        <p:blipFill>
          <a:blip r:embed="rId3"/>
          <a:srcRect/>
          <a:stretch>
            <a:fillRect/>
          </a:stretch>
        </p:blipFill>
        <p:spPr bwMode="auto">
          <a:xfrm>
            <a:off x="419100" y="2006351"/>
            <a:ext cx="8318500" cy="4229597"/>
          </a:xfrm>
          <a:prstGeom prst="rect">
            <a:avLst/>
          </a:prstGeom>
          <a:noFill/>
          <a:ln w="9525">
            <a:noFill/>
            <a:miter lim="800000"/>
            <a:headEnd/>
            <a:tailEnd/>
          </a:ln>
          <a:effectLst/>
        </p:spPr>
      </p:pic>
      <p:sp>
        <p:nvSpPr>
          <p:cNvPr id="5"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algn="l" defTabSz="914400" rtl="0" eaLnBrk="0" fontAlgn="base" latinLnBrk="0" hangingPunct="0">
              <a:lnSpc>
                <a:spcPts val="2700"/>
              </a:lnSpc>
              <a:spcBef>
                <a:spcPts val="600"/>
              </a:spcBef>
              <a:spcAft>
                <a:spcPts val="400"/>
              </a:spcAft>
              <a:buClr>
                <a:srgbClr val="0C7B9C"/>
              </a:buClr>
              <a:buSzTx/>
              <a:buFont typeface="Arial" charset="0"/>
              <a:buChar char="●"/>
              <a:tabLst/>
              <a:defRPr/>
            </a:pPr>
            <a:r>
              <a:rPr lang="en-US" altLang="ko-KR" b="1" kern="0" noProof="0" dirty="0" smtClean="0">
                <a:latin typeface="+mn-lt"/>
              </a:rPr>
              <a:t>Sample’s </a:t>
            </a:r>
            <a:r>
              <a:rPr lang="en-US" altLang="ko-KR" b="1" kern="0" noProof="0" dirty="0" smtClean="0">
                <a:solidFill>
                  <a:srgbClr val="0000FF"/>
                </a:solidFill>
                <a:latin typeface="+mn-lt"/>
              </a:rPr>
              <a:t>weight function</a:t>
            </a:r>
            <a:r>
              <a:rPr lang="en-US" altLang="ko-KR" b="1" kern="0" noProof="0" dirty="0" smtClean="0">
                <a:latin typeface="+mn-lt"/>
              </a:rPr>
              <a:t> shown below</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5586"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8"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algn="l" defTabSz="914400" rtl="0" eaLnBrk="0" fontAlgn="base" latinLnBrk="0" hangingPunct="0">
              <a:lnSpc>
                <a:spcPts val="2700"/>
              </a:lnSpc>
              <a:spcBef>
                <a:spcPts val="600"/>
              </a:spcBef>
              <a:spcAft>
                <a:spcPts val="400"/>
              </a:spcAft>
              <a:buClr>
                <a:srgbClr val="0C7B9C"/>
              </a:buClr>
              <a:buSzTx/>
              <a:buFont typeface="Arial" charset="0"/>
              <a:buChar char="●"/>
              <a:tabLst/>
              <a:defRPr/>
            </a:pPr>
            <a:r>
              <a:rPr lang="en-US" altLang="ko-KR" b="1" kern="0" noProof="0" dirty="0" smtClean="0">
                <a:latin typeface="+mn-lt"/>
              </a:rPr>
              <a:t>Sample’s </a:t>
            </a:r>
            <a:r>
              <a:rPr lang="en-US" altLang="ko-KR" b="1" kern="0" noProof="0" dirty="0" smtClean="0">
                <a:solidFill>
                  <a:srgbClr val="0000FF"/>
                </a:solidFill>
                <a:latin typeface="+mn-lt"/>
              </a:rPr>
              <a:t>weight function</a:t>
            </a:r>
            <a:r>
              <a:rPr lang="en-US" altLang="ko-KR" b="1" kern="0" noProof="0" dirty="0" smtClean="0">
                <a:latin typeface="+mn-lt"/>
              </a:rPr>
              <a:t> shown below</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6610"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6"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algn="l" defTabSz="914400" rtl="0" eaLnBrk="0" fontAlgn="base" latinLnBrk="0" hangingPunct="0">
              <a:lnSpc>
                <a:spcPts val="2700"/>
              </a:lnSpc>
              <a:spcBef>
                <a:spcPts val="600"/>
              </a:spcBef>
              <a:spcAft>
                <a:spcPts val="400"/>
              </a:spcAft>
              <a:buClr>
                <a:srgbClr val="0C7B9C"/>
              </a:buClr>
              <a:buSzTx/>
              <a:buFont typeface="Arial" charset="0"/>
              <a:buChar char="●"/>
              <a:tabLst/>
              <a:defRPr/>
            </a:pPr>
            <a:r>
              <a:rPr lang="en-US" altLang="ko-KR" b="1" kern="0" noProof="0" dirty="0" smtClean="0">
                <a:latin typeface="+mn-lt"/>
              </a:rPr>
              <a:t>Sample’s </a:t>
            </a:r>
            <a:r>
              <a:rPr lang="en-US" altLang="ko-KR" b="1" kern="0" noProof="0" dirty="0" smtClean="0">
                <a:solidFill>
                  <a:srgbClr val="0000FF"/>
                </a:solidFill>
                <a:latin typeface="+mn-lt"/>
              </a:rPr>
              <a:t>weight function</a:t>
            </a:r>
            <a:r>
              <a:rPr lang="en-US" altLang="ko-KR" b="1" kern="0" noProof="0" dirty="0" smtClean="0">
                <a:latin typeface="+mn-lt"/>
              </a:rPr>
              <a:t> shown below</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7634"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6"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marR="0" lvl="0" indent="-292100" algn="l" defTabSz="914400" rtl="0" eaLnBrk="0" fontAlgn="base" latinLnBrk="0" hangingPunct="0">
              <a:lnSpc>
                <a:spcPts val="2700"/>
              </a:lnSpc>
              <a:spcBef>
                <a:spcPts val="600"/>
              </a:spcBef>
              <a:spcAft>
                <a:spcPts val="400"/>
              </a:spcAft>
              <a:buClr>
                <a:srgbClr val="0C7B9C"/>
              </a:buClr>
              <a:buSzTx/>
              <a:buFont typeface="Arial" charset="0"/>
              <a:buChar char="●"/>
              <a:tabLst/>
              <a:defRPr/>
            </a:pPr>
            <a:r>
              <a:rPr lang="en-US" altLang="ko-KR" b="1" kern="0" noProof="0" dirty="0" smtClean="0">
                <a:latin typeface="+mn-lt"/>
              </a:rPr>
              <a:t>Sample’s </a:t>
            </a:r>
            <a:r>
              <a:rPr lang="en-US" altLang="ko-KR" b="1" kern="0" noProof="0" dirty="0" smtClean="0">
                <a:solidFill>
                  <a:srgbClr val="0000FF"/>
                </a:solidFill>
                <a:latin typeface="+mn-lt"/>
              </a:rPr>
              <a:t>weight function</a:t>
            </a:r>
            <a:r>
              <a:rPr lang="en-US" altLang="ko-KR" b="1" kern="0" noProof="0" dirty="0" smtClean="0">
                <a:latin typeface="+mn-lt"/>
              </a:rPr>
              <a:t> shown below</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2514"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5"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indent="-292100" algn="l">
              <a:lnSpc>
                <a:spcPts val="2700"/>
              </a:lnSpc>
              <a:spcBef>
                <a:spcPts val="600"/>
              </a:spcBef>
              <a:spcAft>
                <a:spcPts val="400"/>
              </a:spcAft>
              <a:buClr>
                <a:srgbClr val="0C7B9C"/>
              </a:buClr>
              <a:buFont typeface="Arial" charset="0"/>
              <a:buChar char="●"/>
            </a:pPr>
            <a:r>
              <a:rPr lang="en-US" altLang="ko-KR" b="1" kern="0" noProof="0" dirty="0" smtClean="0">
                <a:latin typeface="+mn-lt"/>
              </a:rPr>
              <a:t>Normalize: </a:t>
            </a:r>
            <a:r>
              <a:rPr lang="en-US" altLang="ko-KR" b="1" kern="0" dirty="0" smtClean="0"/>
              <a:t>Divide each weight function by </a:t>
            </a:r>
            <a:r>
              <a:rPr lang="en-US" altLang="ko-KR" b="1" kern="0" dirty="0" smtClean="0"/>
              <a:t>sum</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
        <p:nvSpPr>
          <p:cNvPr id="6" name="직사각형 5"/>
          <p:cNvSpPr/>
          <p:nvPr/>
        </p:nvSpPr>
        <p:spPr>
          <a:xfrm>
            <a:off x="4520151" y="2158751"/>
            <a:ext cx="4179349"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Sum of all weight functions</a:t>
            </a:r>
            <a:endParaRPr lang="en-US" altLang="ko-KR" b="1" kern="0" dirty="0" smtClean="0"/>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199682"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6" name="직사각형 5"/>
          <p:cNvSpPr/>
          <p:nvPr/>
        </p:nvSpPr>
        <p:spPr>
          <a:xfrm>
            <a:off x="4520151" y="2158751"/>
            <a:ext cx="4179349"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Sum of all weight functions</a:t>
            </a:r>
            <a:endParaRPr lang="en-US" altLang="ko-KR" b="1" kern="0" dirty="0" smtClean="0"/>
          </a:p>
        </p:txBody>
      </p:sp>
      <p:sp>
        <p:nvSpPr>
          <p:cNvPr id="7" name="직사각형 6"/>
          <p:cNvSpPr/>
          <p:nvPr/>
        </p:nvSpPr>
        <p:spPr>
          <a:xfrm>
            <a:off x="2972708" y="3886200"/>
            <a:ext cx="2505814"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Weight function</a:t>
            </a:r>
            <a:endParaRPr lang="en-US" altLang="ko-KR" b="1" kern="0" dirty="0" smtClean="0"/>
          </a:p>
        </p:txBody>
      </p:sp>
      <p:sp>
        <p:nvSpPr>
          <p:cNvPr id="8"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indent="-292100" algn="l">
              <a:lnSpc>
                <a:spcPts val="2700"/>
              </a:lnSpc>
              <a:spcBef>
                <a:spcPts val="600"/>
              </a:spcBef>
              <a:spcAft>
                <a:spcPts val="400"/>
              </a:spcAft>
              <a:buClr>
                <a:srgbClr val="0C7B9C"/>
              </a:buClr>
              <a:buFont typeface="Arial" charset="0"/>
              <a:buChar char="●"/>
            </a:pPr>
            <a:r>
              <a:rPr lang="en-US" altLang="ko-KR" b="1" kern="0" noProof="0" dirty="0" smtClean="0">
                <a:latin typeface="+mn-lt"/>
              </a:rPr>
              <a:t>Normalize: </a:t>
            </a:r>
            <a:r>
              <a:rPr lang="en-US" altLang="ko-KR" b="1" kern="0" dirty="0" smtClean="0"/>
              <a:t>Divide each weight function by </a:t>
            </a:r>
            <a:r>
              <a:rPr lang="en-US" altLang="ko-KR" b="1" kern="0" dirty="0" smtClean="0"/>
              <a:t>sum</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200706"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5" name="직사각형 4"/>
          <p:cNvSpPr/>
          <p:nvPr/>
        </p:nvSpPr>
        <p:spPr>
          <a:xfrm>
            <a:off x="2972708" y="3886200"/>
            <a:ext cx="2505814"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Weight function</a:t>
            </a:r>
            <a:endParaRPr lang="en-US" altLang="ko-KR" b="1" kern="0" dirty="0" smtClean="0"/>
          </a:p>
        </p:txBody>
      </p:sp>
      <p:sp>
        <p:nvSpPr>
          <p:cNvPr id="6" name="직사각형 5"/>
          <p:cNvSpPr/>
          <p:nvPr/>
        </p:nvSpPr>
        <p:spPr>
          <a:xfrm>
            <a:off x="6433764" y="4895634"/>
            <a:ext cx="2303836"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Basis function</a:t>
            </a:r>
            <a:endParaRPr lang="en-US" altLang="ko-KR" b="1" kern="0" dirty="0" smtClean="0"/>
          </a:p>
        </p:txBody>
      </p:sp>
      <p:sp>
        <p:nvSpPr>
          <p:cNvPr id="7" name="직사각형 6"/>
          <p:cNvSpPr/>
          <p:nvPr/>
        </p:nvSpPr>
        <p:spPr>
          <a:xfrm>
            <a:off x="4520151" y="2158751"/>
            <a:ext cx="4179349" cy="438582"/>
          </a:xfrm>
          <a:prstGeom prst="rect">
            <a:avLst/>
          </a:prstGeom>
        </p:spPr>
        <p:txBody>
          <a:bodyPr wrap="none">
            <a:spAutoFit/>
          </a:bodyPr>
          <a:lstStyle/>
          <a:p>
            <a:pPr marL="292100" lvl="0" indent="-292100" algn="l">
              <a:lnSpc>
                <a:spcPts val="2700"/>
              </a:lnSpc>
              <a:spcBef>
                <a:spcPts val="600"/>
              </a:spcBef>
              <a:spcAft>
                <a:spcPts val="400"/>
              </a:spcAft>
              <a:buClr>
                <a:srgbClr val="0C7B9C"/>
              </a:buClr>
              <a:defRPr/>
            </a:pPr>
            <a:r>
              <a:rPr lang="en-US" altLang="ko-KR" b="1" kern="0" dirty="0" smtClean="0"/>
              <a:t>Sum of all weight functions</a:t>
            </a:r>
            <a:endParaRPr lang="en-US" altLang="ko-KR" b="1" kern="0" dirty="0" smtClean="0"/>
          </a:p>
        </p:txBody>
      </p:sp>
      <p:sp>
        <p:nvSpPr>
          <p:cNvPr id="9"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indent="-292100" algn="l">
              <a:lnSpc>
                <a:spcPts val="2700"/>
              </a:lnSpc>
              <a:spcBef>
                <a:spcPts val="600"/>
              </a:spcBef>
              <a:spcAft>
                <a:spcPts val="400"/>
              </a:spcAft>
              <a:buClr>
                <a:srgbClr val="0C7B9C"/>
              </a:buClr>
              <a:buFont typeface="Arial" charset="0"/>
              <a:buChar char="●"/>
            </a:pPr>
            <a:r>
              <a:rPr lang="en-US" altLang="ko-KR" b="1" kern="0" noProof="0" dirty="0" smtClean="0">
                <a:latin typeface="+mn-lt"/>
              </a:rPr>
              <a:t>Normalize: </a:t>
            </a:r>
            <a:r>
              <a:rPr lang="en-US" altLang="ko-KR" b="1" kern="0" dirty="0" smtClean="0"/>
              <a:t>Divide each weight function by </a:t>
            </a:r>
            <a:r>
              <a:rPr lang="en-US" altLang="ko-KR" b="1" kern="0" dirty="0" smtClean="0"/>
              <a:t>sum</a:t>
            </a:r>
            <a:endParaRPr kumimoji="0" lang="en-US" altLang="ko-KR" sz="2400" b="1" i="0" u="none" strike="noStrike" kern="0" cap="none" spc="0" normalizeH="0" baseline="0" noProof="0" dirty="0" smtClean="0">
              <a:ln>
                <a:noFill/>
              </a:ln>
              <a:solidFill>
                <a:schemeClr val="tx1"/>
              </a:solidFill>
              <a:effectLst/>
              <a:uLnTx/>
              <a:uFillTx/>
              <a:latin typeface="+mn-lt"/>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1D Basis Construction Example</a:t>
            </a:r>
            <a:endParaRPr lang="ko-KR" altLang="en-US" dirty="0"/>
          </a:p>
        </p:txBody>
      </p:sp>
      <p:pic>
        <p:nvPicPr>
          <p:cNvPr id="201730" name="Picture 2"/>
          <p:cNvPicPr>
            <a:picLocks noGrp="1" noChangeAspect="1" noChangeArrowheads="1"/>
          </p:cNvPicPr>
          <p:nvPr>
            <p:ph idx="1"/>
          </p:nvPr>
        </p:nvPicPr>
        <p:blipFill>
          <a:blip r:embed="rId2"/>
          <a:srcRect/>
          <a:stretch>
            <a:fillRect/>
          </a:stretch>
        </p:blipFill>
        <p:spPr bwMode="auto">
          <a:xfrm>
            <a:off x="419100" y="2006351"/>
            <a:ext cx="8318500" cy="4229597"/>
          </a:xfrm>
          <a:prstGeom prst="rect">
            <a:avLst/>
          </a:prstGeom>
          <a:noFill/>
          <a:ln w="9525">
            <a:noFill/>
            <a:miter lim="800000"/>
            <a:headEnd/>
            <a:tailEnd/>
          </a:ln>
          <a:effectLst/>
        </p:spPr>
      </p:pic>
      <p:sp>
        <p:nvSpPr>
          <p:cNvPr id="5" name="내용 개체 틀 2"/>
          <p:cNvSpPr txBox="1">
            <a:spLocks/>
          </p:cNvSpPr>
          <p:nvPr/>
        </p:nvSpPr>
        <p:spPr bwMode="auto">
          <a:xfrm>
            <a:off x="419100" y="1587500"/>
            <a:ext cx="8318500" cy="5067300"/>
          </a:xfrm>
          <a:prstGeom prst="rect">
            <a:avLst/>
          </a:prstGeom>
          <a:noFill/>
          <a:ln w="12700">
            <a:noFill/>
            <a:miter lim="800000"/>
            <a:headEnd/>
            <a:tailEnd/>
          </a:ln>
        </p:spPr>
        <p:txBody>
          <a:bodyPr vert="horz" wrap="square" lIns="90487" tIns="44450" rIns="90487" bIns="44450" numCol="1" anchor="t" anchorCtr="0" compatLnSpc="1">
            <a:prstTxWarp prst="textNoShape">
              <a:avLst/>
            </a:prstTxWarp>
          </a:bodyPr>
          <a:lstStyle/>
          <a:p>
            <a:pPr marL="292100" indent="-292100" algn="l">
              <a:lnSpc>
                <a:spcPts val="2700"/>
              </a:lnSpc>
              <a:spcBef>
                <a:spcPts val="600"/>
              </a:spcBef>
              <a:spcAft>
                <a:spcPts val="400"/>
              </a:spcAft>
              <a:buClr>
                <a:srgbClr val="0C7B9C"/>
              </a:buClr>
              <a:buFont typeface="Arial" charset="0"/>
              <a:buChar char="●"/>
            </a:pPr>
            <a:r>
              <a:rPr lang="en-US" altLang="ko-KR" b="1" kern="0" dirty="0" smtClean="0">
                <a:latin typeface="+mn-lt"/>
              </a:rPr>
              <a:t>All basis functions constructed</a:t>
            </a: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p:txBody>
          <a:bodyPr/>
          <a:lstStyle/>
          <a:p>
            <a:r>
              <a:rPr lang="en-US" altLang="ko-KR" dirty="0" smtClean="0"/>
              <a:t>We want to place points</a:t>
            </a:r>
          </a:p>
          <a:p>
            <a:pPr lvl="1"/>
            <a:r>
              <a:rPr lang="en-US" altLang="ko-KR" dirty="0" smtClean="0">
                <a:solidFill>
                  <a:srgbClr val="0000FF"/>
                </a:solidFill>
              </a:rPr>
              <a:t>In visible </a:t>
            </a:r>
            <a:r>
              <a:rPr lang="en-US" altLang="ko-KR" dirty="0" smtClean="0">
                <a:solidFill>
                  <a:srgbClr val="0000FF"/>
                </a:solidFill>
              </a:rPr>
              <a:t>area</a:t>
            </a:r>
          </a:p>
          <a:p>
            <a:pPr lvl="1"/>
            <a:r>
              <a:rPr lang="en-US" altLang="ko-KR" dirty="0" smtClean="0">
                <a:solidFill>
                  <a:srgbClr val="0000FF"/>
                </a:solidFill>
              </a:rPr>
              <a:t>Uniformly</a:t>
            </a:r>
          </a:p>
          <a:p>
            <a:endParaRPr lang="en-US" altLang="ko-KR" dirty="0" smtClean="0"/>
          </a:p>
          <a:p>
            <a:r>
              <a:rPr lang="en-US" altLang="ko-KR" dirty="0" smtClean="0">
                <a:solidFill>
                  <a:srgbClr val="0000FF"/>
                </a:solidFill>
              </a:rPr>
              <a:t>Poisson disk distribution </a:t>
            </a:r>
            <a:r>
              <a:rPr lang="en-US" altLang="ko-KR" dirty="0" smtClean="0"/>
              <a:t>that obeys the specific 5D distance</a:t>
            </a:r>
          </a:p>
          <a:p>
            <a:pPr lvl="1"/>
            <a:r>
              <a:rPr lang="en-US" altLang="ko-KR" dirty="0" smtClean="0"/>
              <a:t>See the paper for details</a:t>
            </a:r>
          </a:p>
          <a:p>
            <a:endParaRPr lang="en-US" altLang="ko-KR" dirty="0" smtClean="0"/>
          </a:p>
          <a:p>
            <a:endParaRPr lang="ko-KR" alt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endParaRPr lang="ko-KR" altLang="en-US" dirty="0"/>
          </a:p>
        </p:txBody>
      </p:sp>
      <p:pic>
        <p:nvPicPr>
          <p:cNvPr id="205827" name="Picture 3"/>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SH Basis (Cubemap represent.)</a:t>
            </a:r>
            <a:endParaRPr lang="ko-KR" altLang="en-US" dirty="0"/>
          </a:p>
        </p:txBody>
      </p:sp>
      <p:pic>
        <p:nvPicPr>
          <p:cNvPr id="162819" name="Picture 3"/>
          <p:cNvPicPr>
            <a:picLocks noGrp="1" noChangeAspect="1" noChangeArrowheads="1"/>
          </p:cNvPicPr>
          <p:nvPr>
            <p:ph idx="1"/>
          </p:nvPr>
        </p:nvPicPr>
        <p:blipFill>
          <a:blip r:embed="rId3"/>
          <a:srcRect/>
          <a:stretch>
            <a:fillRect/>
          </a:stretch>
        </p:blipFill>
        <p:spPr bwMode="auto">
          <a:xfrm>
            <a:off x="1362874" y="1587500"/>
            <a:ext cx="6430952" cy="5067300"/>
          </a:xfrm>
          <a:prstGeom prst="rect">
            <a:avLst/>
          </a:prstGeom>
          <a:noFill/>
          <a:ln w="9525">
            <a:noFill/>
            <a:miter lim="800000"/>
            <a:headEnd/>
            <a:tailEnd/>
          </a:ln>
          <a:effectLst/>
        </p:spPr>
      </p:pic>
      <p:pic>
        <p:nvPicPr>
          <p:cNvPr id="162820" name="Picture 4"/>
          <p:cNvPicPr>
            <a:picLocks noChangeAspect="1" noChangeArrowheads="1"/>
          </p:cNvPicPr>
          <p:nvPr/>
        </p:nvPicPr>
        <p:blipFill>
          <a:blip r:embed="rId4"/>
          <a:srcRect/>
          <a:stretch>
            <a:fillRect/>
          </a:stretch>
        </p:blipFill>
        <p:spPr bwMode="auto">
          <a:xfrm>
            <a:off x="1410499" y="1654175"/>
            <a:ext cx="1190625" cy="10287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endParaRPr lang="ko-KR" altLang="en-US" dirty="0"/>
          </a:p>
        </p:txBody>
      </p:sp>
      <p:pic>
        <p:nvPicPr>
          <p:cNvPr id="206850" name="Picture 2"/>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p>
          <a:p>
            <a:pPr marL="514350" indent="-514350">
              <a:buFont typeface="+mj-lt"/>
              <a:buAutoNum type="arabicPeriod"/>
            </a:pPr>
            <a:endParaRPr lang="en-US" altLang="ko-KR" dirty="0" smtClean="0"/>
          </a:p>
          <a:p>
            <a:pPr marL="514350" indent="-514350">
              <a:buFont typeface="+mj-lt"/>
              <a:buAutoNum type="arabicPeriod"/>
            </a:pPr>
            <a:r>
              <a:rPr lang="en-US" altLang="ko-KR" dirty="0" smtClean="0"/>
              <a:t>Generate candidate points</a:t>
            </a:r>
            <a:endParaRPr lang="ko-KR" altLang="en-US" dirty="0"/>
          </a:p>
        </p:txBody>
      </p:sp>
      <p:pic>
        <p:nvPicPr>
          <p:cNvPr id="207874" name="Picture 2"/>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p>
          <a:p>
            <a:pPr marL="514350" indent="-514350">
              <a:buFont typeface="+mj-lt"/>
              <a:buAutoNum type="arabicPeriod"/>
            </a:pPr>
            <a:endParaRPr lang="en-US" altLang="ko-KR" dirty="0" smtClean="0"/>
          </a:p>
          <a:p>
            <a:pPr marL="514350" indent="-514350">
              <a:buFont typeface="+mj-lt"/>
              <a:buAutoNum type="arabicPeriod"/>
            </a:pPr>
            <a:r>
              <a:rPr lang="en-US" altLang="ko-KR" dirty="0" smtClean="0"/>
              <a:t>Generate candidate points</a:t>
            </a:r>
            <a:endParaRPr lang="ko-KR" altLang="en-US" dirty="0" smtClean="0"/>
          </a:p>
          <a:p>
            <a:pPr marL="514350" indent="-514350">
              <a:buFont typeface="+mj-lt"/>
              <a:buAutoNum type="arabicPeriod"/>
            </a:pPr>
            <a:endParaRPr lang="ko-KR" altLang="en-US" dirty="0"/>
          </a:p>
        </p:txBody>
      </p:sp>
      <p:pic>
        <p:nvPicPr>
          <p:cNvPr id="208898" name="Picture 2"/>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p>
          <a:p>
            <a:pPr marL="514350" indent="-514350">
              <a:buFont typeface="+mj-lt"/>
              <a:buAutoNum type="arabicPeriod"/>
            </a:pPr>
            <a:endParaRPr lang="en-US" altLang="ko-KR" dirty="0" smtClean="0"/>
          </a:p>
          <a:p>
            <a:pPr marL="514350" indent="-514350">
              <a:buFont typeface="+mj-lt"/>
              <a:buAutoNum type="arabicPeriod"/>
            </a:pPr>
            <a:r>
              <a:rPr lang="en-US" altLang="ko-KR" dirty="0" smtClean="0"/>
              <a:t>Generate candidate </a:t>
            </a:r>
            <a:r>
              <a:rPr lang="en-US" altLang="ko-KR" dirty="0" smtClean="0"/>
              <a:t>points</a:t>
            </a:r>
          </a:p>
          <a:p>
            <a:pPr marL="514350" indent="-514350">
              <a:buFont typeface="+mj-lt"/>
              <a:buAutoNum type="arabicPeriod"/>
            </a:pPr>
            <a:endParaRPr lang="ko-KR" altLang="en-US" dirty="0" smtClean="0"/>
          </a:p>
          <a:p>
            <a:pPr marL="514350" indent="-514350">
              <a:buFont typeface="+mj-lt"/>
              <a:buAutoNum type="arabicPeriod"/>
            </a:pPr>
            <a:r>
              <a:rPr lang="en-US" altLang="ko-KR" dirty="0" smtClean="0"/>
              <a:t>Reject samples that fail Poisson criterion (Dart throwing)</a:t>
            </a:r>
            <a:endParaRPr lang="ko-KR" altLang="en-US" dirty="0"/>
          </a:p>
        </p:txBody>
      </p:sp>
      <p:pic>
        <p:nvPicPr>
          <p:cNvPr id="209922" name="Picture 2"/>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Point Placement</a:t>
            </a:r>
            <a:endParaRPr lang="ko-KR" altLang="en-US" dirty="0"/>
          </a:p>
        </p:txBody>
      </p:sp>
      <p:sp>
        <p:nvSpPr>
          <p:cNvPr id="3" name="내용 개체 틀 2"/>
          <p:cNvSpPr>
            <a:spLocks noGrp="1"/>
          </p:cNvSpPr>
          <p:nvPr>
            <p:ph idx="1"/>
          </p:nvPr>
        </p:nvSpPr>
        <p:spPr>
          <a:xfrm>
            <a:off x="419100" y="1587500"/>
            <a:ext cx="3238500" cy="5067300"/>
          </a:xfrm>
        </p:spPr>
        <p:txBody>
          <a:bodyPr/>
          <a:lstStyle/>
          <a:p>
            <a:pPr marL="514350" indent="-514350">
              <a:buFont typeface="+mj-lt"/>
              <a:buAutoNum type="arabicPeriod"/>
            </a:pPr>
            <a:r>
              <a:rPr lang="en-US" altLang="ko-KR" dirty="0" smtClean="0"/>
              <a:t>Specify 1 seed point</a:t>
            </a:r>
          </a:p>
          <a:p>
            <a:pPr marL="514350" indent="-514350">
              <a:buFont typeface="+mj-lt"/>
              <a:buAutoNum type="arabicPeriod"/>
            </a:pPr>
            <a:endParaRPr lang="en-US" altLang="ko-KR" dirty="0" smtClean="0"/>
          </a:p>
          <a:p>
            <a:pPr marL="514350" indent="-514350">
              <a:buFont typeface="+mj-lt"/>
              <a:buAutoNum type="arabicPeriod"/>
            </a:pPr>
            <a:r>
              <a:rPr lang="en-US" altLang="ko-KR" dirty="0" smtClean="0"/>
              <a:t>Generate candidate points</a:t>
            </a:r>
          </a:p>
          <a:p>
            <a:pPr marL="514350" indent="-514350">
              <a:buFont typeface="+mj-lt"/>
              <a:buAutoNum type="arabicPeriod"/>
            </a:pPr>
            <a:endParaRPr lang="ko-KR" altLang="en-US" dirty="0" smtClean="0"/>
          </a:p>
          <a:p>
            <a:pPr marL="514350" indent="-514350">
              <a:buFont typeface="+mj-lt"/>
              <a:buAutoNum type="arabicPeriod"/>
            </a:pPr>
            <a:r>
              <a:rPr lang="en-US" altLang="ko-KR" dirty="0" smtClean="0"/>
              <a:t>Reject samples that fail Poisson criterion (Dart throwing)</a:t>
            </a:r>
            <a:endParaRPr lang="ko-KR" altLang="en-US" dirty="0"/>
          </a:p>
        </p:txBody>
      </p:sp>
      <p:pic>
        <p:nvPicPr>
          <p:cNvPr id="210946" name="Picture 2"/>
          <p:cNvPicPr>
            <a:picLocks noChangeAspect="1" noChangeArrowheads="1"/>
          </p:cNvPicPr>
          <p:nvPr/>
        </p:nvPicPr>
        <p:blipFill>
          <a:blip r:embed="rId2"/>
          <a:srcRect/>
          <a:stretch>
            <a:fillRect/>
          </a:stretch>
        </p:blipFill>
        <p:spPr bwMode="auto">
          <a:xfrm>
            <a:off x="3784600" y="1587500"/>
            <a:ext cx="4914900" cy="4886325"/>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3600" dirty="0" smtClean="0"/>
              <a:t>Application: Direct-to-Indirect PRT</a:t>
            </a:r>
            <a:endParaRPr lang="ko-KR" altLang="en-US" sz="3600" dirty="0"/>
          </a:p>
        </p:txBody>
      </p:sp>
      <p:sp>
        <p:nvSpPr>
          <p:cNvPr id="3" name="내용 개체 틀 2"/>
          <p:cNvSpPr>
            <a:spLocks noGrp="1"/>
          </p:cNvSpPr>
          <p:nvPr>
            <p:ph idx="1"/>
          </p:nvPr>
        </p:nvSpPr>
        <p:spPr>
          <a:xfrm>
            <a:off x="2743200" y="1587500"/>
            <a:ext cx="5994400" cy="5067300"/>
          </a:xfrm>
        </p:spPr>
        <p:txBody>
          <a:bodyPr/>
          <a:lstStyle/>
          <a:p>
            <a:r>
              <a:rPr lang="en-US" altLang="ko-KR" dirty="0" smtClean="0"/>
              <a:t>Indirect from meshless basis</a:t>
            </a:r>
          </a:p>
          <a:p>
            <a:endParaRPr lang="en-US" altLang="ko-KR" dirty="0" smtClean="0"/>
          </a:p>
          <a:p>
            <a:endParaRPr lang="en-US" altLang="ko-KR" dirty="0" smtClean="0"/>
          </a:p>
          <a:p>
            <a:r>
              <a:rPr lang="en-US" altLang="ko-KR" dirty="0" smtClean="0"/>
              <a:t>Per-pixel direct lighting w/ shadow maps</a:t>
            </a:r>
          </a:p>
          <a:p>
            <a:endParaRPr lang="en-US" altLang="ko-KR" dirty="0" smtClean="0"/>
          </a:p>
          <a:p>
            <a:endParaRPr lang="en-US" altLang="ko-KR" dirty="0" smtClean="0"/>
          </a:p>
          <a:p>
            <a:r>
              <a:rPr lang="en-US" altLang="ko-KR" dirty="0" smtClean="0"/>
              <a:t>Pre-compute direct-to-indirect transport</a:t>
            </a:r>
            <a:endParaRPr lang="ko-KR" altLang="en-US" dirty="0"/>
          </a:p>
        </p:txBody>
      </p:sp>
      <p:pic>
        <p:nvPicPr>
          <p:cNvPr id="211970" name="Picture 2"/>
          <p:cNvPicPr>
            <a:picLocks noChangeAspect="1" noChangeArrowheads="1"/>
          </p:cNvPicPr>
          <p:nvPr/>
        </p:nvPicPr>
        <p:blipFill>
          <a:blip r:embed="rId2"/>
          <a:srcRect/>
          <a:stretch>
            <a:fillRect/>
          </a:stretch>
        </p:blipFill>
        <p:spPr bwMode="auto">
          <a:xfrm>
            <a:off x="533400" y="1587500"/>
            <a:ext cx="1828041" cy="4860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2994"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4018"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5042"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6066"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직사각형 64"/>
          <p:cNvSpPr/>
          <p:nvPr/>
        </p:nvSpPr>
        <p:spPr bwMode="auto">
          <a:xfrm>
            <a:off x="2316275" y="1607288"/>
            <a:ext cx="6726231" cy="4867275"/>
          </a:xfrm>
          <a:prstGeom prst="rect">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sp>
        <p:nvSpPr>
          <p:cNvPr id="2" name="제목 1"/>
          <p:cNvSpPr>
            <a:spLocks noGrp="1"/>
          </p:cNvSpPr>
          <p:nvPr>
            <p:ph type="title"/>
          </p:nvPr>
        </p:nvSpPr>
        <p:spPr/>
        <p:txBody>
          <a:bodyPr/>
          <a:lstStyle/>
          <a:p>
            <a:r>
              <a:rPr lang="en-US" altLang="ko-KR" dirty="0" smtClean="0"/>
              <a:t>PRT with Spherical Harmonics</a:t>
            </a:r>
            <a:endParaRPr lang="ko-KR" altLang="en-US" dirty="0"/>
          </a:p>
        </p:txBody>
      </p:sp>
      <p:grpSp>
        <p:nvGrpSpPr>
          <p:cNvPr id="34" name="그룹 33"/>
          <p:cNvGrpSpPr/>
          <p:nvPr/>
        </p:nvGrpSpPr>
        <p:grpSpPr>
          <a:xfrm>
            <a:off x="3178175" y="1882506"/>
            <a:ext cx="5667375" cy="3874563"/>
            <a:chOff x="2743200" y="1708150"/>
            <a:chExt cx="6538913" cy="4470400"/>
          </a:xfrm>
        </p:grpSpPr>
        <p:pic>
          <p:nvPicPr>
            <p:cNvPr id="5" name="Picture 4" descr="summed"/>
            <p:cNvPicPr>
              <a:picLocks noChangeAspect="1" noChangeArrowheads="1"/>
            </p:cNvPicPr>
            <p:nvPr/>
          </p:nvPicPr>
          <p:blipFill>
            <a:blip r:embed="rId3">
              <a:clrChange>
                <a:clrFrom>
                  <a:srgbClr val="334DE5"/>
                </a:clrFrom>
                <a:clrTo>
                  <a:srgbClr val="334DE5">
                    <a:alpha val="0"/>
                  </a:srgbClr>
                </a:clrTo>
              </a:clrChange>
            </a:blip>
            <a:srcRect l="20668" r="23608" b="5087"/>
            <a:stretch>
              <a:fillRect/>
            </a:stretch>
          </p:blipFill>
          <p:spPr bwMode="auto">
            <a:xfrm>
              <a:off x="5260975" y="2389188"/>
              <a:ext cx="1658938" cy="2825750"/>
            </a:xfrm>
            <a:prstGeom prst="rect">
              <a:avLst/>
            </a:prstGeom>
            <a:noFill/>
            <a:ln w="9525">
              <a:noFill/>
              <a:miter lim="800000"/>
              <a:headEnd/>
              <a:tailEnd/>
            </a:ln>
          </p:spPr>
        </p:pic>
        <p:grpSp>
          <p:nvGrpSpPr>
            <p:cNvPr id="6" name="Group 25"/>
            <p:cNvGrpSpPr>
              <a:grpSpLocks/>
            </p:cNvGrpSpPr>
            <p:nvPr/>
          </p:nvGrpSpPr>
          <p:grpSpPr bwMode="auto">
            <a:xfrm>
              <a:off x="7791450" y="1708150"/>
              <a:ext cx="1490663" cy="4470400"/>
              <a:chOff x="4440" y="1166"/>
              <a:chExt cx="939" cy="2816"/>
            </a:xfrm>
          </p:grpSpPr>
          <p:pic>
            <p:nvPicPr>
              <p:cNvPr id="7" name="Picture 5" descr="maxBasis17out"/>
              <p:cNvPicPr>
                <a:picLocks noChangeAspect="1" noChangeArrowheads="1"/>
              </p:cNvPicPr>
              <p:nvPr/>
            </p:nvPicPr>
            <p:blipFill>
              <a:blip r:embed="rId4" cstate="print"/>
              <a:srcRect/>
              <a:stretch>
                <a:fillRect/>
              </a:stretch>
            </p:blipFill>
            <p:spPr bwMode="auto">
              <a:xfrm>
                <a:off x="4440" y="1166"/>
                <a:ext cx="939" cy="939"/>
              </a:xfrm>
              <a:prstGeom prst="rect">
                <a:avLst/>
              </a:prstGeom>
              <a:noFill/>
              <a:ln w="9525">
                <a:noFill/>
                <a:miter lim="800000"/>
                <a:headEnd/>
                <a:tailEnd/>
              </a:ln>
            </p:spPr>
          </p:pic>
          <p:pic>
            <p:nvPicPr>
              <p:cNvPr id="8" name="Picture 13" descr="maxBasis16out"/>
              <p:cNvPicPr>
                <a:picLocks noChangeAspect="1" noChangeArrowheads="1"/>
              </p:cNvPicPr>
              <p:nvPr/>
            </p:nvPicPr>
            <p:blipFill>
              <a:blip r:embed="rId5" cstate="print"/>
              <a:srcRect/>
              <a:stretch>
                <a:fillRect/>
              </a:stretch>
            </p:blipFill>
            <p:spPr bwMode="auto">
              <a:xfrm>
                <a:off x="4440" y="2105"/>
                <a:ext cx="939" cy="938"/>
              </a:xfrm>
              <a:prstGeom prst="rect">
                <a:avLst/>
              </a:prstGeom>
              <a:noFill/>
              <a:ln w="9525">
                <a:noFill/>
                <a:miter lim="800000"/>
                <a:headEnd/>
                <a:tailEnd/>
              </a:ln>
            </p:spPr>
          </p:pic>
          <p:pic>
            <p:nvPicPr>
              <p:cNvPr id="9" name="Picture 12" descr="maxBasis18out"/>
              <p:cNvPicPr>
                <a:picLocks noChangeAspect="1" noChangeArrowheads="1"/>
              </p:cNvPicPr>
              <p:nvPr/>
            </p:nvPicPr>
            <p:blipFill>
              <a:blip r:embed="rId6" cstate="print"/>
              <a:srcRect/>
              <a:stretch>
                <a:fillRect/>
              </a:stretch>
            </p:blipFill>
            <p:spPr bwMode="auto">
              <a:xfrm>
                <a:off x="4440" y="3043"/>
                <a:ext cx="939" cy="939"/>
              </a:xfrm>
              <a:prstGeom prst="rect">
                <a:avLst/>
              </a:prstGeom>
              <a:noFill/>
              <a:ln w="9525">
                <a:noFill/>
                <a:miter lim="800000"/>
                <a:headEnd/>
                <a:tailEnd/>
              </a:ln>
            </p:spPr>
          </p:pic>
        </p:grpSp>
        <p:grpSp>
          <p:nvGrpSpPr>
            <p:cNvPr id="10" name="Group 41"/>
            <p:cNvGrpSpPr>
              <a:grpSpLocks/>
            </p:cNvGrpSpPr>
            <p:nvPr/>
          </p:nvGrpSpPr>
          <p:grpSpPr bwMode="auto">
            <a:xfrm>
              <a:off x="2743200" y="1708150"/>
              <a:ext cx="1387475" cy="4470400"/>
              <a:chOff x="1338" y="1250"/>
              <a:chExt cx="874" cy="2816"/>
            </a:xfrm>
          </p:grpSpPr>
          <p:pic>
            <p:nvPicPr>
              <p:cNvPr id="11" name="Picture 14" descr="basis18"/>
              <p:cNvPicPr>
                <a:picLocks noChangeAspect="1" noChangeArrowheads="1"/>
              </p:cNvPicPr>
              <p:nvPr/>
            </p:nvPicPr>
            <p:blipFill>
              <a:blip r:embed="rId7"/>
              <a:srcRect/>
              <a:stretch>
                <a:fillRect/>
              </a:stretch>
            </p:blipFill>
            <p:spPr bwMode="auto">
              <a:xfrm>
                <a:off x="1338" y="3192"/>
                <a:ext cx="874" cy="874"/>
              </a:xfrm>
              <a:prstGeom prst="rect">
                <a:avLst/>
              </a:prstGeom>
              <a:noFill/>
              <a:ln w="9525">
                <a:noFill/>
                <a:miter lim="800000"/>
                <a:headEnd/>
                <a:tailEnd/>
              </a:ln>
            </p:spPr>
          </p:pic>
          <p:pic>
            <p:nvPicPr>
              <p:cNvPr id="12" name="Picture 15" descr="basis17"/>
              <p:cNvPicPr>
                <a:picLocks noChangeAspect="1" noChangeArrowheads="1"/>
              </p:cNvPicPr>
              <p:nvPr/>
            </p:nvPicPr>
            <p:blipFill>
              <a:blip r:embed="rId8"/>
              <a:srcRect/>
              <a:stretch>
                <a:fillRect/>
              </a:stretch>
            </p:blipFill>
            <p:spPr bwMode="auto">
              <a:xfrm>
                <a:off x="1338" y="2222"/>
                <a:ext cx="874" cy="873"/>
              </a:xfrm>
              <a:prstGeom prst="rect">
                <a:avLst/>
              </a:prstGeom>
              <a:noFill/>
              <a:ln w="9525">
                <a:noFill/>
                <a:miter lim="800000"/>
                <a:headEnd/>
                <a:tailEnd/>
              </a:ln>
            </p:spPr>
          </p:pic>
          <p:pic>
            <p:nvPicPr>
              <p:cNvPr id="13" name="Picture 16" descr="basis16"/>
              <p:cNvPicPr>
                <a:picLocks noChangeAspect="1" noChangeArrowheads="1"/>
              </p:cNvPicPr>
              <p:nvPr/>
            </p:nvPicPr>
            <p:blipFill>
              <a:blip r:embed="rId9"/>
              <a:srcRect/>
              <a:stretch>
                <a:fillRect/>
              </a:stretch>
            </p:blipFill>
            <p:spPr bwMode="auto">
              <a:xfrm>
                <a:off x="1338" y="1250"/>
                <a:ext cx="874" cy="874"/>
              </a:xfrm>
              <a:prstGeom prst="rect">
                <a:avLst/>
              </a:prstGeom>
              <a:noFill/>
              <a:ln w="9525">
                <a:noFill/>
                <a:miter lim="800000"/>
                <a:headEnd/>
                <a:tailEnd/>
              </a:ln>
            </p:spPr>
          </p:pic>
        </p:grpSp>
        <p:grpSp>
          <p:nvGrpSpPr>
            <p:cNvPr id="17" name="Group 42"/>
            <p:cNvGrpSpPr>
              <a:grpSpLocks/>
            </p:cNvGrpSpPr>
            <p:nvPr/>
          </p:nvGrpSpPr>
          <p:grpSpPr bwMode="auto">
            <a:xfrm>
              <a:off x="4206875" y="2389188"/>
              <a:ext cx="1130300" cy="3108325"/>
              <a:chOff x="2260" y="1679"/>
              <a:chExt cx="712" cy="1958"/>
            </a:xfrm>
          </p:grpSpPr>
          <p:sp>
            <p:nvSpPr>
              <p:cNvPr id="18" name="Line 38"/>
              <p:cNvSpPr>
                <a:spLocks noChangeShapeType="1"/>
              </p:cNvSpPr>
              <p:nvPr/>
            </p:nvSpPr>
            <p:spPr bwMode="auto">
              <a:xfrm>
                <a:off x="2260" y="1679"/>
                <a:ext cx="712" cy="445"/>
              </a:xfrm>
              <a:prstGeom prst="line">
                <a:avLst/>
              </a:prstGeom>
              <a:noFill/>
              <a:ln w="28575">
                <a:solidFill>
                  <a:schemeClr val="tx1"/>
                </a:solidFill>
                <a:round/>
                <a:headEnd/>
                <a:tailEnd type="triangle" w="med" len="med"/>
              </a:ln>
              <a:effectLst>
                <a:outerShdw dist="35921" dir="2700000" algn="ctr" rotWithShape="0">
                  <a:srgbClr val="080808"/>
                </a:outerShdw>
              </a:effectLst>
            </p:spPr>
            <p:txBody>
              <a:bodyPr wrap="none" anchor="ctr">
                <a:spAutoFit/>
              </a:bodyPr>
              <a:lstStyle/>
              <a:p>
                <a:pPr>
                  <a:defRPr/>
                </a:pPr>
                <a:endParaRPr lang="ko-KR" altLang="en-US"/>
              </a:p>
            </p:txBody>
          </p:sp>
          <p:sp>
            <p:nvSpPr>
              <p:cNvPr id="19" name="Line 39"/>
              <p:cNvSpPr>
                <a:spLocks noChangeShapeType="1"/>
              </p:cNvSpPr>
              <p:nvPr/>
            </p:nvSpPr>
            <p:spPr bwMode="auto">
              <a:xfrm flipV="1">
                <a:off x="2260" y="3192"/>
                <a:ext cx="712" cy="445"/>
              </a:xfrm>
              <a:prstGeom prst="line">
                <a:avLst/>
              </a:prstGeom>
              <a:noFill/>
              <a:ln w="28575">
                <a:solidFill>
                  <a:schemeClr val="tx1"/>
                </a:solidFill>
                <a:round/>
                <a:headEnd/>
                <a:tailEnd type="triangle" w="med" len="med"/>
              </a:ln>
              <a:effectLst>
                <a:outerShdw dist="35921" dir="2700000" algn="ctr" rotWithShape="0">
                  <a:srgbClr val="080808"/>
                </a:outerShdw>
              </a:effectLst>
            </p:spPr>
            <p:txBody>
              <a:bodyPr wrap="none" anchor="ctr">
                <a:spAutoFit/>
              </a:bodyPr>
              <a:lstStyle/>
              <a:p>
                <a:pPr>
                  <a:defRPr/>
                </a:pPr>
                <a:endParaRPr lang="ko-KR" altLang="en-US"/>
              </a:p>
            </p:txBody>
          </p:sp>
          <p:sp>
            <p:nvSpPr>
              <p:cNvPr id="20" name="Line 40"/>
              <p:cNvSpPr>
                <a:spLocks noChangeShapeType="1"/>
              </p:cNvSpPr>
              <p:nvPr/>
            </p:nvSpPr>
            <p:spPr bwMode="auto">
              <a:xfrm>
                <a:off x="2260" y="2659"/>
                <a:ext cx="712" cy="0"/>
              </a:xfrm>
              <a:prstGeom prst="line">
                <a:avLst/>
              </a:prstGeom>
              <a:noFill/>
              <a:ln w="28575">
                <a:solidFill>
                  <a:schemeClr val="tx1"/>
                </a:solidFill>
                <a:round/>
                <a:headEnd/>
                <a:tailEnd type="triangle" w="med" len="med"/>
              </a:ln>
              <a:effectLst>
                <a:outerShdw dist="35921" dir="2700000" algn="ctr" rotWithShape="0">
                  <a:srgbClr val="080808"/>
                </a:outerShdw>
              </a:effectLst>
            </p:spPr>
            <p:txBody>
              <a:bodyPr wrap="none" anchor="ctr">
                <a:spAutoFit/>
              </a:bodyPr>
              <a:lstStyle/>
              <a:p>
                <a:pPr>
                  <a:defRPr/>
                </a:pPr>
                <a:endParaRPr lang="ko-KR" altLang="en-US"/>
              </a:p>
            </p:txBody>
          </p:sp>
        </p:grpSp>
        <p:sp>
          <p:nvSpPr>
            <p:cNvPr id="21" name="Line 45"/>
            <p:cNvSpPr>
              <a:spLocks noChangeShapeType="1"/>
            </p:cNvSpPr>
            <p:nvPr/>
          </p:nvSpPr>
          <p:spPr bwMode="auto">
            <a:xfrm flipH="1">
              <a:off x="6919913" y="2390775"/>
              <a:ext cx="1130300" cy="706438"/>
            </a:xfrm>
            <a:prstGeom prst="line">
              <a:avLst/>
            </a:prstGeom>
            <a:noFill/>
            <a:ln w="28575">
              <a:solidFill>
                <a:schemeClr val="tx1"/>
              </a:solidFill>
              <a:round/>
              <a:headEnd type="triangle" w="med" len="med"/>
              <a:tailEnd/>
            </a:ln>
            <a:effectLst>
              <a:outerShdw dist="35921" dir="2700000" algn="ctr" rotWithShape="0">
                <a:srgbClr val="080808"/>
              </a:outerShdw>
            </a:effectLst>
          </p:spPr>
          <p:txBody>
            <a:bodyPr wrap="none" anchor="ctr">
              <a:spAutoFit/>
            </a:bodyPr>
            <a:lstStyle/>
            <a:p>
              <a:pPr>
                <a:defRPr/>
              </a:pPr>
              <a:endParaRPr lang="ko-KR" altLang="en-US"/>
            </a:p>
          </p:txBody>
        </p:sp>
        <p:sp>
          <p:nvSpPr>
            <p:cNvPr id="22" name="Line 46"/>
            <p:cNvSpPr>
              <a:spLocks noChangeShapeType="1"/>
            </p:cNvSpPr>
            <p:nvPr/>
          </p:nvSpPr>
          <p:spPr bwMode="auto">
            <a:xfrm flipH="1" flipV="1">
              <a:off x="6919913" y="4792663"/>
              <a:ext cx="1130300" cy="706437"/>
            </a:xfrm>
            <a:prstGeom prst="line">
              <a:avLst/>
            </a:prstGeom>
            <a:noFill/>
            <a:ln w="28575">
              <a:solidFill>
                <a:schemeClr val="tx1"/>
              </a:solidFill>
              <a:round/>
              <a:headEnd type="triangle" w="med" len="med"/>
              <a:tailEnd/>
            </a:ln>
            <a:effectLst>
              <a:outerShdw dist="35921" dir="2700000" algn="ctr" rotWithShape="0">
                <a:srgbClr val="080808"/>
              </a:outerShdw>
            </a:effectLst>
          </p:spPr>
          <p:txBody>
            <a:bodyPr wrap="none" anchor="ctr">
              <a:spAutoFit/>
            </a:bodyPr>
            <a:lstStyle/>
            <a:p>
              <a:pPr>
                <a:defRPr/>
              </a:pPr>
              <a:endParaRPr lang="ko-KR" altLang="en-US"/>
            </a:p>
          </p:txBody>
        </p:sp>
        <p:sp>
          <p:nvSpPr>
            <p:cNvPr id="23" name="Line 47"/>
            <p:cNvSpPr>
              <a:spLocks noChangeShapeType="1"/>
            </p:cNvSpPr>
            <p:nvPr/>
          </p:nvSpPr>
          <p:spPr bwMode="auto">
            <a:xfrm flipH="1">
              <a:off x="6919913" y="3946525"/>
              <a:ext cx="1130300" cy="0"/>
            </a:xfrm>
            <a:prstGeom prst="line">
              <a:avLst/>
            </a:prstGeom>
            <a:noFill/>
            <a:ln w="28575">
              <a:solidFill>
                <a:schemeClr val="tx1"/>
              </a:solidFill>
              <a:round/>
              <a:headEnd type="triangle" w="med" len="med"/>
              <a:tailEnd/>
            </a:ln>
            <a:effectLst>
              <a:outerShdw dist="35921" dir="2700000" algn="ctr" rotWithShape="0">
                <a:srgbClr val="080808"/>
              </a:outerShdw>
            </a:effectLst>
          </p:spPr>
          <p:txBody>
            <a:bodyPr wrap="none" anchor="ctr">
              <a:spAutoFit/>
            </a:bodyPr>
            <a:lstStyle/>
            <a:p>
              <a:pPr>
                <a:defRPr/>
              </a:pPr>
              <a:endParaRPr lang="ko-KR" altLang="en-US"/>
            </a:p>
          </p:txBody>
        </p:sp>
        <p:sp>
          <p:nvSpPr>
            <p:cNvPr id="24" name="Text Box 48"/>
            <p:cNvSpPr txBox="1">
              <a:spLocks noChangeArrowheads="1"/>
            </p:cNvSpPr>
            <p:nvPr/>
          </p:nvSpPr>
          <p:spPr bwMode="auto">
            <a:xfrm>
              <a:off x="4130675" y="3933825"/>
              <a:ext cx="1336675" cy="336550"/>
            </a:xfrm>
            <a:prstGeom prst="rect">
              <a:avLst/>
            </a:prstGeom>
            <a:noFill/>
            <a:ln w="28575" algn="ctr">
              <a:noFill/>
              <a:miter lim="800000"/>
              <a:headEnd/>
              <a:tailEnd/>
            </a:ln>
            <a:effectLst/>
          </p:spPr>
          <p:txBody>
            <a:bodyPr>
              <a:spAutoFit/>
            </a:bodyPr>
            <a:lstStyle/>
            <a:p>
              <a:pPr algn="ctr">
                <a:buClrTx/>
                <a:buSzTx/>
                <a:buFontTx/>
                <a:buNone/>
                <a:defRPr/>
              </a:pPr>
              <a:r>
                <a:rPr lang="en-US" altLang="ko-KR" sz="1600" b="1">
                  <a:ea typeface="굴림" charset="-127"/>
                </a:rPr>
                <a:t>illuminate</a:t>
              </a:r>
            </a:p>
          </p:txBody>
        </p:sp>
        <p:sp>
          <p:nvSpPr>
            <p:cNvPr id="25" name="Text Box 49"/>
            <p:cNvSpPr txBox="1">
              <a:spLocks noChangeArrowheads="1"/>
            </p:cNvSpPr>
            <p:nvPr/>
          </p:nvSpPr>
          <p:spPr bwMode="auto">
            <a:xfrm>
              <a:off x="6919913" y="3933825"/>
              <a:ext cx="1042987" cy="336550"/>
            </a:xfrm>
            <a:prstGeom prst="rect">
              <a:avLst/>
            </a:prstGeom>
            <a:noFill/>
            <a:ln w="28575" algn="ctr">
              <a:noFill/>
              <a:miter lim="800000"/>
              <a:headEnd/>
              <a:tailEnd/>
            </a:ln>
            <a:effectLst/>
          </p:spPr>
          <p:txBody>
            <a:bodyPr>
              <a:spAutoFit/>
            </a:bodyPr>
            <a:lstStyle/>
            <a:p>
              <a:pPr algn="ctr">
                <a:buClrTx/>
                <a:buSzTx/>
                <a:buFontTx/>
                <a:buNone/>
                <a:defRPr/>
              </a:pPr>
              <a:r>
                <a:rPr lang="en-US" altLang="ko-KR" sz="1600" b="1">
                  <a:ea typeface="굴림" charset="-127"/>
                </a:rPr>
                <a:t>result</a:t>
              </a:r>
            </a:p>
          </p:txBody>
        </p:sp>
        <p:grpSp>
          <p:nvGrpSpPr>
            <p:cNvPr id="26" name="Group 62"/>
            <p:cNvGrpSpPr>
              <a:grpSpLocks/>
            </p:cNvGrpSpPr>
            <p:nvPr/>
          </p:nvGrpSpPr>
          <p:grpSpPr bwMode="auto">
            <a:xfrm>
              <a:off x="4562475" y="1708150"/>
              <a:ext cx="774700" cy="4429125"/>
              <a:chOff x="2484" y="1250"/>
              <a:chExt cx="488" cy="2790"/>
            </a:xfrm>
          </p:grpSpPr>
          <p:sp>
            <p:nvSpPr>
              <p:cNvPr id="27" name="Line 60"/>
              <p:cNvSpPr>
                <a:spLocks noChangeShapeType="1"/>
              </p:cNvSpPr>
              <p:nvPr/>
            </p:nvSpPr>
            <p:spPr bwMode="auto">
              <a:xfrm>
                <a:off x="2484" y="1250"/>
                <a:ext cx="488" cy="581"/>
              </a:xfrm>
              <a:prstGeom prst="line">
                <a:avLst/>
              </a:prstGeom>
              <a:noFill/>
              <a:ln w="28575">
                <a:solidFill>
                  <a:schemeClr val="tx1"/>
                </a:solidFill>
                <a:round/>
                <a:headEnd/>
                <a:tailEnd type="triangle" w="med" len="med"/>
              </a:ln>
              <a:effectLst>
                <a:outerShdw dist="35921" dir="2700000" algn="ctr" rotWithShape="0">
                  <a:srgbClr val="080808"/>
                </a:outerShdw>
              </a:effectLst>
            </p:spPr>
            <p:txBody>
              <a:bodyPr>
                <a:spAutoFit/>
              </a:bodyPr>
              <a:lstStyle/>
              <a:p>
                <a:pPr>
                  <a:defRPr/>
                </a:pPr>
                <a:endParaRPr lang="ko-KR" altLang="en-US"/>
              </a:p>
            </p:txBody>
          </p:sp>
          <p:sp>
            <p:nvSpPr>
              <p:cNvPr id="28" name="Line 61"/>
              <p:cNvSpPr>
                <a:spLocks noChangeShapeType="1"/>
              </p:cNvSpPr>
              <p:nvPr/>
            </p:nvSpPr>
            <p:spPr bwMode="auto">
              <a:xfrm flipV="1">
                <a:off x="2484" y="3459"/>
                <a:ext cx="488" cy="581"/>
              </a:xfrm>
              <a:prstGeom prst="line">
                <a:avLst/>
              </a:prstGeom>
              <a:noFill/>
              <a:ln w="28575">
                <a:solidFill>
                  <a:schemeClr val="tx1"/>
                </a:solidFill>
                <a:round/>
                <a:headEnd/>
                <a:tailEnd type="triangle" w="med" len="med"/>
              </a:ln>
              <a:effectLst>
                <a:outerShdw dist="35921" dir="2700000" algn="ctr" rotWithShape="0">
                  <a:srgbClr val="080808"/>
                </a:outerShdw>
              </a:effectLst>
            </p:spPr>
            <p:txBody>
              <a:bodyPr>
                <a:spAutoFit/>
              </a:bodyPr>
              <a:lstStyle/>
              <a:p>
                <a:pPr>
                  <a:defRPr/>
                </a:pPr>
                <a:endParaRPr lang="ko-KR" altLang="en-US"/>
              </a:p>
            </p:txBody>
          </p:sp>
        </p:grpSp>
        <p:sp>
          <p:nvSpPr>
            <p:cNvPr id="29" name="Line 64"/>
            <p:cNvSpPr>
              <a:spLocks noChangeShapeType="1"/>
            </p:cNvSpPr>
            <p:nvPr/>
          </p:nvSpPr>
          <p:spPr bwMode="auto">
            <a:xfrm flipH="1">
              <a:off x="6919913" y="1719263"/>
              <a:ext cx="774700" cy="922337"/>
            </a:xfrm>
            <a:prstGeom prst="line">
              <a:avLst/>
            </a:prstGeom>
            <a:noFill/>
            <a:ln w="28575">
              <a:solidFill>
                <a:schemeClr val="tx1"/>
              </a:solidFill>
              <a:round/>
              <a:headEnd type="triangle" w="med" len="med"/>
              <a:tailEnd/>
            </a:ln>
            <a:effectLst>
              <a:outerShdw dist="35921" dir="2700000" algn="ctr" rotWithShape="0">
                <a:srgbClr val="080808"/>
              </a:outerShdw>
            </a:effectLst>
          </p:spPr>
          <p:txBody>
            <a:bodyPr>
              <a:spAutoFit/>
            </a:bodyPr>
            <a:lstStyle/>
            <a:p>
              <a:pPr>
                <a:defRPr/>
              </a:pPr>
              <a:endParaRPr lang="ko-KR" altLang="en-US"/>
            </a:p>
          </p:txBody>
        </p:sp>
        <p:sp>
          <p:nvSpPr>
            <p:cNvPr id="30" name="Line 65"/>
            <p:cNvSpPr>
              <a:spLocks noChangeShapeType="1"/>
            </p:cNvSpPr>
            <p:nvPr/>
          </p:nvSpPr>
          <p:spPr bwMode="auto">
            <a:xfrm flipH="1" flipV="1">
              <a:off x="6919913" y="5226050"/>
              <a:ext cx="774700" cy="922338"/>
            </a:xfrm>
            <a:prstGeom prst="line">
              <a:avLst/>
            </a:prstGeom>
            <a:noFill/>
            <a:ln w="28575">
              <a:solidFill>
                <a:schemeClr val="tx1"/>
              </a:solidFill>
              <a:round/>
              <a:headEnd type="triangle" w="med" len="med"/>
              <a:tailEnd/>
            </a:ln>
            <a:effectLst>
              <a:outerShdw dist="35921" dir="2700000" algn="ctr" rotWithShape="0">
                <a:srgbClr val="080808"/>
              </a:outerShdw>
            </a:effectLst>
          </p:spPr>
          <p:txBody>
            <a:bodyPr>
              <a:spAutoFit/>
            </a:bodyPr>
            <a:lstStyle/>
            <a:p>
              <a:pPr>
                <a:defRPr/>
              </a:pPr>
              <a:endParaRPr lang="ko-KR" altLang="en-US"/>
            </a:p>
          </p:txBody>
        </p:sp>
      </p:grpSp>
      <p:graphicFrame>
        <p:nvGraphicFramePr>
          <p:cNvPr id="163842" name="Object 2"/>
          <p:cNvGraphicFramePr>
            <a:graphicFrameLocks noChangeAspect="1"/>
          </p:cNvGraphicFramePr>
          <p:nvPr/>
        </p:nvGraphicFramePr>
        <p:xfrm>
          <a:off x="2257425" y="4921891"/>
          <a:ext cx="920750" cy="458788"/>
        </p:xfrm>
        <a:graphic>
          <a:graphicData uri="http://schemas.openxmlformats.org/presentationml/2006/ole">
            <p:oleObj spid="_x0000_s163842" name="Equation" r:id="rId10" imgW="457200" imgH="228600" progId="Equation.DSMT4">
              <p:embed/>
            </p:oleObj>
          </a:graphicData>
        </a:graphic>
      </p:graphicFrame>
      <p:graphicFrame>
        <p:nvGraphicFramePr>
          <p:cNvPr id="32" name="Object 2"/>
          <p:cNvGraphicFramePr>
            <a:graphicFrameLocks noChangeAspect="1"/>
          </p:cNvGraphicFramePr>
          <p:nvPr/>
        </p:nvGraphicFramePr>
        <p:xfrm>
          <a:off x="2257425" y="3582138"/>
          <a:ext cx="920750" cy="458788"/>
        </p:xfrm>
        <a:graphic>
          <a:graphicData uri="http://schemas.openxmlformats.org/presentationml/2006/ole">
            <p:oleObj spid="_x0000_s163843" name="Equation" r:id="rId11" imgW="457200" imgH="228600" progId="Equation.DSMT4">
              <p:embed/>
            </p:oleObj>
          </a:graphicData>
        </a:graphic>
      </p:graphicFrame>
      <p:graphicFrame>
        <p:nvGraphicFramePr>
          <p:cNvPr id="33" name="Object 2"/>
          <p:cNvGraphicFramePr>
            <a:graphicFrameLocks noChangeAspect="1"/>
          </p:cNvGraphicFramePr>
          <p:nvPr/>
        </p:nvGraphicFramePr>
        <p:xfrm>
          <a:off x="2257425" y="2244753"/>
          <a:ext cx="920750" cy="458788"/>
        </p:xfrm>
        <a:graphic>
          <a:graphicData uri="http://schemas.openxmlformats.org/presentationml/2006/ole">
            <p:oleObj spid="_x0000_s163844" name="Equation" r:id="rId12" imgW="457200" imgH="228600" progId="Equation.DSMT4">
              <p:embed/>
            </p:oleObj>
          </a:graphicData>
        </a:graphic>
      </p:graphicFrame>
      <p:sp>
        <p:nvSpPr>
          <p:cNvPr id="48" name="TextBox 47"/>
          <p:cNvSpPr txBox="1"/>
          <p:nvPr/>
        </p:nvSpPr>
        <p:spPr>
          <a:xfrm>
            <a:off x="2995726" y="6005810"/>
            <a:ext cx="1451038" cy="461665"/>
          </a:xfrm>
          <a:prstGeom prst="rect">
            <a:avLst/>
          </a:prstGeom>
          <a:noFill/>
        </p:spPr>
        <p:txBody>
          <a:bodyPr wrap="none" rtlCol="0">
            <a:spAutoFit/>
          </a:bodyPr>
          <a:lstStyle/>
          <a:p>
            <a:r>
              <a:rPr lang="en-US" altLang="ko-KR" dirty="0" smtClean="0"/>
              <a:t>SH Basis</a:t>
            </a:r>
            <a:endParaRPr lang="ko-KR" altLang="en-US" dirty="0"/>
          </a:p>
        </p:txBody>
      </p:sp>
      <p:sp>
        <p:nvSpPr>
          <p:cNvPr id="49" name="TextBox 48"/>
          <p:cNvSpPr txBox="1"/>
          <p:nvPr/>
        </p:nvSpPr>
        <p:spPr>
          <a:xfrm>
            <a:off x="7469639" y="6005810"/>
            <a:ext cx="1572867" cy="461665"/>
          </a:xfrm>
          <a:prstGeom prst="rect">
            <a:avLst/>
          </a:prstGeom>
          <a:noFill/>
        </p:spPr>
        <p:txBody>
          <a:bodyPr wrap="none" rtlCol="0">
            <a:spAutoFit/>
          </a:bodyPr>
          <a:lstStyle/>
          <a:p>
            <a:r>
              <a:rPr lang="en-US" altLang="ko-KR" dirty="0" smtClean="0"/>
              <a:t>Response</a:t>
            </a:r>
            <a:endParaRPr lang="ko-KR" altLang="en-US" dirty="0"/>
          </a:p>
        </p:txBody>
      </p:sp>
      <p:grpSp>
        <p:nvGrpSpPr>
          <p:cNvPr id="66" name="그룹 65"/>
          <p:cNvGrpSpPr/>
          <p:nvPr/>
        </p:nvGrpSpPr>
        <p:grpSpPr>
          <a:xfrm>
            <a:off x="126936" y="1600200"/>
            <a:ext cx="2130489" cy="4867275"/>
            <a:chOff x="126936" y="1600200"/>
            <a:chExt cx="2130489" cy="4867275"/>
          </a:xfrm>
        </p:grpSpPr>
        <p:sp>
          <p:nvSpPr>
            <p:cNvPr id="64" name="직사각형 63"/>
            <p:cNvSpPr/>
            <p:nvPr/>
          </p:nvSpPr>
          <p:spPr bwMode="auto">
            <a:xfrm>
              <a:off x="126936" y="1600200"/>
              <a:ext cx="2130489" cy="486727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pic>
          <p:nvPicPr>
            <p:cNvPr id="47" name="Picture 41" descr="bwsphere"/>
            <p:cNvPicPr>
              <a:picLocks noChangeAspect="1" noChangeArrowheads="1"/>
            </p:cNvPicPr>
            <p:nvPr>
              <p:ph sz="half" idx="1"/>
            </p:nvPr>
          </p:nvPicPr>
          <p:blipFill>
            <a:blip r:embed="rId13">
              <a:clrChange>
                <a:clrFrom>
                  <a:srgbClr val="334DE5"/>
                </a:clrFrom>
                <a:clrTo>
                  <a:srgbClr val="334DE5">
                    <a:alpha val="0"/>
                  </a:srgbClr>
                </a:clrTo>
              </a:clrChange>
            </a:blip>
            <a:srcRect/>
            <a:stretch>
              <a:fillRect/>
            </a:stretch>
          </p:blipFill>
          <p:spPr>
            <a:xfrm>
              <a:off x="209550" y="3138326"/>
              <a:ext cx="1368425" cy="1368425"/>
            </a:xfrm>
            <a:noFill/>
          </p:spPr>
        </p:pic>
        <p:sp>
          <p:nvSpPr>
            <p:cNvPr id="50" name="TextBox 49"/>
            <p:cNvSpPr txBox="1"/>
            <p:nvPr/>
          </p:nvSpPr>
          <p:spPr>
            <a:xfrm>
              <a:off x="126937" y="6005810"/>
              <a:ext cx="1914307" cy="461665"/>
            </a:xfrm>
            <a:prstGeom prst="rect">
              <a:avLst/>
            </a:prstGeom>
            <a:noFill/>
          </p:spPr>
          <p:txBody>
            <a:bodyPr wrap="none" rtlCol="0">
              <a:spAutoFit/>
            </a:bodyPr>
            <a:lstStyle/>
            <a:p>
              <a:r>
                <a:rPr lang="en-US" altLang="ko-KR" dirty="0" smtClean="0"/>
                <a:t>Light Source</a:t>
              </a:r>
              <a:endParaRPr lang="ko-KR" altLang="en-US" dirty="0"/>
            </a:p>
          </p:txBody>
        </p:sp>
        <p:graphicFrame>
          <p:nvGraphicFramePr>
            <p:cNvPr id="51" name="Object 2"/>
            <p:cNvGraphicFramePr>
              <a:graphicFrameLocks noChangeAspect="1"/>
            </p:cNvGraphicFramePr>
            <p:nvPr/>
          </p:nvGraphicFramePr>
          <p:xfrm>
            <a:off x="1873250" y="2244753"/>
            <a:ext cx="384175" cy="458788"/>
          </p:xfrm>
          <a:graphic>
            <a:graphicData uri="http://schemas.openxmlformats.org/presentationml/2006/ole">
              <p:oleObj spid="_x0000_s163845" name="Equation" r:id="rId14" imgW="190440" imgH="228600" progId="Equation.DSMT4">
                <p:embed/>
              </p:oleObj>
            </a:graphicData>
          </a:graphic>
        </p:graphicFrame>
        <p:graphicFrame>
          <p:nvGraphicFramePr>
            <p:cNvPr id="52" name="Object 2"/>
            <p:cNvGraphicFramePr>
              <a:graphicFrameLocks noChangeAspect="1"/>
            </p:cNvGraphicFramePr>
            <p:nvPr/>
          </p:nvGraphicFramePr>
          <p:xfrm>
            <a:off x="1873250" y="3582138"/>
            <a:ext cx="384175" cy="458788"/>
          </p:xfrm>
          <a:graphic>
            <a:graphicData uri="http://schemas.openxmlformats.org/presentationml/2006/ole">
              <p:oleObj spid="_x0000_s163846" name="Equation" r:id="rId15" imgW="190440" imgH="228600" progId="Equation.DSMT4">
                <p:embed/>
              </p:oleObj>
            </a:graphicData>
          </a:graphic>
        </p:graphicFrame>
        <p:graphicFrame>
          <p:nvGraphicFramePr>
            <p:cNvPr id="53" name="Object 2"/>
            <p:cNvGraphicFramePr>
              <a:graphicFrameLocks noChangeAspect="1"/>
            </p:cNvGraphicFramePr>
            <p:nvPr/>
          </p:nvGraphicFramePr>
          <p:xfrm>
            <a:off x="1873250" y="4929261"/>
            <a:ext cx="384175" cy="458788"/>
          </p:xfrm>
          <a:graphic>
            <a:graphicData uri="http://schemas.openxmlformats.org/presentationml/2006/ole">
              <p:oleObj spid="_x0000_s163847" name="Equation" r:id="rId16" imgW="190440" imgH="228600" progId="Equation.DSMT4">
                <p:embed/>
              </p:oleObj>
            </a:graphicData>
          </a:graphic>
        </p:graphicFrame>
        <p:cxnSp>
          <p:nvCxnSpPr>
            <p:cNvPr id="55" name="직선 화살표 연결선 54"/>
            <p:cNvCxnSpPr/>
            <p:nvPr/>
          </p:nvCxnSpPr>
          <p:spPr bwMode="auto">
            <a:xfrm flipV="1">
              <a:off x="1247775" y="2474147"/>
              <a:ext cx="625475" cy="610904"/>
            </a:xfrm>
            <a:prstGeom prst="straightConnector1">
              <a:avLst/>
            </a:prstGeom>
            <a:noFill/>
            <a:ln w="38100" cap="flat" cmpd="sng" algn="ctr">
              <a:solidFill>
                <a:schemeClr val="tx1"/>
              </a:solidFill>
              <a:prstDash val="solid"/>
              <a:round/>
              <a:headEnd type="none" w="med" len="med"/>
              <a:tailEnd type="arrow"/>
            </a:ln>
            <a:effectLst/>
          </p:spPr>
        </p:cxnSp>
        <p:cxnSp>
          <p:nvCxnSpPr>
            <p:cNvPr id="57" name="직선 화살표 연결선 56"/>
            <p:cNvCxnSpPr>
              <a:stCxn id="47" idx="3"/>
            </p:cNvCxnSpPr>
            <p:nvPr/>
          </p:nvCxnSpPr>
          <p:spPr bwMode="auto">
            <a:xfrm flipV="1">
              <a:off x="1577975" y="3821164"/>
              <a:ext cx="295275" cy="1375"/>
            </a:xfrm>
            <a:prstGeom prst="straightConnector1">
              <a:avLst/>
            </a:prstGeom>
            <a:noFill/>
            <a:ln w="38100" cap="flat" cmpd="sng" algn="ctr">
              <a:solidFill>
                <a:schemeClr val="tx1"/>
              </a:solidFill>
              <a:prstDash val="solid"/>
              <a:round/>
              <a:headEnd type="none" w="med" len="med"/>
              <a:tailEnd type="arrow"/>
            </a:ln>
            <a:effectLst/>
          </p:spPr>
        </p:cxnSp>
        <p:cxnSp>
          <p:nvCxnSpPr>
            <p:cNvPr id="59" name="직선 화살표 연결선 58"/>
            <p:cNvCxnSpPr/>
            <p:nvPr/>
          </p:nvCxnSpPr>
          <p:spPr bwMode="auto">
            <a:xfrm rot="16200000" flipH="1">
              <a:off x="1229798" y="4524727"/>
              <a:ext cx="661429" cy="625475"/>
            </a:xfrm>
            <a:prstGeom prst="straightConnector1">
              <a:avLst/>
            </a:prstGeom>
            <a:noFill/>
            <a:ln w="38100" cap="flat" cmpd="sng" algn="ctr">
              <a:solidFill>
                <a:schemeClr val="tx1"/>
              </a:solidFill>
              <a:prstDash val="solid"/>
              <a:round/>
              <a:headEnd type="none" w="med" len="med"/>
              <a:tailEnd type="arrow"/>
            </a:ln>
            <a:effectLst/>
          </p:spPr>
        </p:cxnSp>
        <p:cxnSp>
          <p:nvCxnSpPr>
            <p:cNvPr id="61" name="직선 화살표 연결선 60"/>
            <p:cNvCxnSpPr/>
            <p:nvPr/>
          </p:nvCxnSpPr>
          <p:spPr bwMode="auto">
            <a:xfrm rot="5400000" flipH="1" flipV="1">
              <a:off x="1013605" y="1843896"/>
              <a:ext cx="969991" cy="749300"/>
            </a:xfrm>
            <a:prstGeom prst="straightConnector1">
              <a:avLst/>
            </a:prstGeom>
            <a:noFill/>
            <a:ln w="38100" cap="flat" cmpd="sng" algn="ctr">
              <a:solidFill>
                <a:schemeClr val="tx1"/>
              </a:solidFill>
              <a:prstDash val="solid"/>
              <a:round/>
              <a:headEnd type="none" w="med" len="med"/>
              <a:tailEnd type="arrow"/>
            </a:ln>
            <a:effectLst/>
          </p:spPr>
        </p:cxnSp>
        <p:cxnSp>
          <p:nvCxnSpPr>
            <p:cNvPr id="63" name="직선 화살표 연결선 62"/>
            <p:cNvCxnSpPr/>
            <p:nvPr/>
          </p:nvCxnSpPr>
          <p:spPr bwMode="auto">
            <a:xfrm rot="16200000" flipH="1">
              <a:off x="956641" y="5089199"/>
              <a:ext cx="1083919" cy="749301"/>
            </a:xfrm>
            <a:prstGeom prst="straightConnector1">
              <a:avLst/>
            </a:prstGeom>
            <a:noFill/>
            <a:ln w="38100" cap="flat" cmpd="sng" algn="ctr">
              <a:solidFill>
                <a:schemeClr val="tx1"/>
              </a:solidFill>
              <a:prstDash val="solid"/>
              <a:round/>
              <a:headEnd type="none" w="med" len="med"/>
              <a:tailEnd type="arrow"/>
            </a:ln>
            <a:effectLst/>
          </p:spPr>
        </p:cxnSp>
      </p:grpSp>
      <p:grpSp>
        <p:nvGrpSpPr>
          <p:cNvPr id="81" name="그룹 80"/>
          <p:cNvGrpSpPr/>
          <p:nvPr/>
        </p:nvGrpSpPr>
        <p:grpSpPr>
          <a:xfrm>
            <a:off x="126936" y="1587500"/>
            <a:ext cx="2130489" cy="4867275"/>
            <a:chOff x="-2130489" y="1600200"/>
            <a:chExt cx="2130489" cy="4867275"/>
          </a:xfrm>
        </p:grpSpPr>
        <p:sp>
          <p:nvSpPr>
            <p:cNvPr id="69" name="직사각형 68"/>
            <p:cNvSpPr/>
            <p:nvPr/>
          </p:nvSpPr>
          <p:spPr bwMode="auto">
            <a:xfrm>
              <a:off x="-2130489" y="1600200"/>
              <a:ext cx="2130489" cy="4867275"/>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ctr"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ko-KR" altLang="en-US" sz="2400" b="0" i="0" u="none" strike="noStrike" cap="none" normalizeH="0" baseline="0" smtClean="0">
                <a:ln>
                  <a:noFill/>
                </a:ln>
                <a:solidFill>
                  <a:schemeClr val="tx1"/>
                </a:solidFill>
                <a:effectLst/>
                <a:latin typeface="Arial" pitchFamily="34" charset="0"/>
              </a:endParaRPr>
            </a:p>
          </p:txBody>
        </p:sp>
        <p:pic>
          <p:nvPicPr>
            <p:cNvPr id="67" name="Picture 3" descr="l_orig"/>
            <p:cNvPicPr>
              <a:picLocks noChangeAspect="1" noChangeArrowheads="1"/>
            </p:cNvPicPr>
            <p:nvPr/>
          </p:nvPicPr>
          <p:blipFill>
            <a:blip r:embed="rId17" cstate="print">
              <a:clrChange>
                <a:clrFrom>
                  <a:srgbClr val="FF00FF"/>
                </a:clrFrom>
                <a:clrTo>
                  <a:srgbClr val="FF00FF">
                    <a:alpha val="0"/>
                  </a:srgbClr>
                </a:clrTo>
              </a:clrChange>
              <a:lum bright="18000"/>
            </a:blip>
            <a:srcRect/>
            <a:stretch>
              <a:fillRect/>
            </a:stretch>
          </p:blipFill>
          <p:spPr bwMode="auto">
            <a:xfrm>
              <a:off x="-2041525" y="3165388"/>
              <a:ext cx="1314450" cy="1314450"/>
            </a:xfrm>
            <a:prstGeom prst="rect">
              <a:avLst/>
            </a:prstGeom>
            <a:noFill/>
            <a:ln w="9525">
              <a:noFill/>
              <a:miter lim="800000"/>
              <a:headEnd/>
              <a:tailEnd/>
            </a:ln>
          </p:spPr>
        </p:pic>
        <p:sp>
          <p:nvSpPr>
            <p:cNvPr id="71" name="TextBox 70"/>
            <p:cNvSpPr txBox="1"/>
            <p:nvPr/>
          </p:nvSpPr>
          <p:spPr>
            <a:xfrm>
              <a:off x="-2130488" y="6005810"/>
              <a:ext cx="1914307" cy="461665"/>
            </a:xfrm>
            <a:prstGeom prst="rect">
              <a:avLst/>
            </a:prstGeom>
            <a:noFill/>
          </p:spPr>
          <p:txBody>
            <a:bodyPr wrap="none" rtlCol="0">
              <a:spAutoFit/>
            </a:bodyPr>
            <a:lstStyle/>
            <a:p>
              <a:r>
                <a:rPr lang="en-US" altLang="ko-KR" dirty="0" smtClean="0"/>
                <a:t>Light Source</a:t>
              </a:r>
              <a:endParaRPr lang="ko-KR" altLang="en-US" dirty="0"/>
            </a:p>
          </p:txBody>
        </p:sp>
        <p:graphicFrame>
          <p:nvGraphicFramePr>
            <p:cNvPr id="72" name="Object 2"/>
            <p:cNvGraphicFramePr>
              <a:graphicFrameLocks noChangeAspect="1"/>
            </p:cNvGraphicFramePr>
            <p:nvPr/>
          </p:nvGraphicFramePr>
          <p:xfrm>
            <a:off x="-384175" y="2244753"/>
            <a:ext cx="384175" cy="458788"/>
          </p:xfrm>
          <a:graphic>
            <a:graphicData uri="http://schemas.openxmlformats.org/presentationml/2006/ole">
              <p:oleObj spid="_x0000_s163848" name="Equation" r:id="rId18" imgW="190440" imgH="228600" progId="Equation.DSMT4">
                <p:embed/>
              </p:oleObj>
            </a:graphicData>
          </a:graphic>
        </p:graphicFrame>
        <p:graphicFrame>
          <p:nvGraphicFramePr>
            <p:cNvPr id="73" name="Object 2"/>
            <p:cNvGraphicFramePr>
              <a:graphicFrameLocks noChangeAspect="1"/>
            </p:cNvGraphicFramePr>
            <p:nvPr/>
          </p:nvGraphicFramePr>
          <p:xfrm>
            <a:off x="-384175" y="3582138"/>
            <a:ext cx="384175" cy="458788"/>
          </p:xfrm>
          <a:graphic>
            <a:graphicData uri="http://schemas.openxmlformats.org/presentationml/2006/ole">
              <p:oleObj spid="_x0000_s163849" name="Equation" r:id="rId19" imgW="190440" imgH="228600" progId="Equation.DSMT4">
                <p:embed/>
              </p:oleObj>
            </a:graphicData>
          </a:graphic>
        </p:graphicFrame>
        <p:graphicFrame>
          <p:nvGraphicFramePr>
            <p:cNvPr id="74" name="Object 2"/>
            <p:cNvGraphicFramePr>
              <a:graphicFrameLocks noChangeAspect="1"/>
            </p:cNvGraphicFramePr>
            <p:nvPr/>
          </p:nvGraphicFramePr>
          <p:xfrm>
            <a:off x="-384175" y="4929261"/>
            <a:ext cx="384175" cy="458788"/>
          </p:xfrm>
          <a:graphic>
            <a:graphicData uri="http://schemas.openxmlformats.org/presentationml/2006/ole">
              <p:oleObj spid="_x0000_s163850" name="Equation" r:id="rId20" imgW="190440" imgH="228600" progId="Equation.DSMT4">
                <p:embed/>
              </p:oleObj>
            </a:graphicData>
          </a:graphic>
        </p:graphicFrame>
        <p:cxnSp>
          <p:nvCxnSpPr>
            <p:cNvPr id="75" name="직선 화살표 연결선 74"/>
            <p:cNvCxnSpPr/>
            <p:nvPr/>
          </p:nvCxnSpPr>
          <p:spPr bwMode="auto">
            <a:xfrm flipV="1">
              <a:off x="-1009650" y="2474147"/>
              <a:ext cx="625475" cy="610904"/>
            </a:xfrm>
            <a:prstGeom prst="straightConnector1">
              <a:avLst/>
            </a:prstGeom>
            <a:noFill/>
            <a:ln w="38100" cap="flat" cmpd="sng" algn="ctr">
              <a:solidFill>
                <a:schemeClr val="tx1"/>
              </a:solidFill>
              <a:prstDash val="solid"/>
              <a:round/>
              <a:headEnd type="none" w="med" len="med"/>
              <a:tailEnd type="arrow"/>
            </a:ln>
            <a:effectLst/>
          </p:spPr>
        </p:cxnSp>
        <p:cxnSp>
          <p:nvCxnSpPr>
            <p:cNvPr id="76" name="직선 화살표 연결선 75"/>
            <p:cNvCxnSpPr/>
            <p:nvPr/>
          </p:nvCxnSpPr>
          <p:spPr bwMode="auto">
            <a:xfrm flipV="1">
              <a:off x="-679450" y="3821164"/>
              <a:ext cx="295275" cy="1375"/>
            </a:xfrm>
            <a:prstGeom prst="straightConnector1">
              <a:avLst/>
            </a:prstGeom>
            <a:noFill/>
            <a:ln w="38100" cap="flat" cmpd="sng" algn="ctr">
              <a:solidFill>
                <a:schemeClr val="tx1"/>
              </a:solidFill>
              <a:prstDash val="solid"/>
              <a:round/>
              <a:headEnd type="none" w="med" len="med"/>
              <a:tailEnd type="arrow"/>
            </a:ln>
            <a:effectLst/>
          </p:spPr>
        </p:cxnSp>
        <p:cxnSp>
          <p:nvCxnSpPr>
            <p:cNvPr id="77" name="직선 화살표 연결선 76"/>
            <p:cNvCxnSpPr/>
            <p:nvPr/>
          </p:nvCxnSpPr>
          <p:spPr bwMode="auto">
            <a:xfrm rot="16200000" flipH="1">
              <a:off x="-1027627" y="4524727"/>
              <a:ext cx="661429" cy="625475"/>
            </a:xfrm>
            <a:prstGeom prst="straightConnector1">
              <a:avLst/>
            </a:prstGeom>
            <a:noFill/>
            <a:ln w="38100" cap="flat" cmpd="sng" algn="ctr">
              <a:solidFill>
                <a:schemeClr val="tx1"/>
              </a:solidFill>
              <a:prstDash val="solid"/>
              <a:round/>
              <a:headEnd type="none" w="med" len="med"/>
              <a:tailEnd type="arrow"/>
            </a:ln>
            <a:effectLst/>
          </p:spPr>
        </p:cxnSp>
        <p:cxnSp>
          <p:nvCxnSpPr>
            <p:cNvPr id="78" name="직선 화살표 연결선 77"/>
            <p:cNvCxnSpPr/>
            <p:nvPr/>
          </p:nvCxnSpPr>
          <p:spPr bwMode="auto">
            <a:xfrm rot="5400000" flipH="1" flipV="1">
              <a:off x="-1243820" y="1843896"/>
              <a:ext cx="969991" cy="749300"/>
            </a:xfrm>
            <a:prstGeom prst="straightConnector1">
              <a:avLst/>
            </a:prstGeom>
            <a:noFill/>
            <a:ln w="38100" cap="flat" cmpd="sng" algn="ctr">
              <a:solidFill>
                <a:schemeClr val="tx1"/>
              </a:solidFill>
              <a:prstDash val="solid"/>
              <a:round/>
              <a:headEnd type="none" w="med" len="med"/>
              <a:tailEnd type="arrow"/>
            </a:ln>
            <a:effectLst/>
          </p:spPr>
        </p:cxnSp>
        <p:cxnSp>
          <p:nvCxnSpPr>
            <p:cNvPr id="79" name="직선 화살표 연결선 78"/>
            <p:cNvCxnSpPr/>
            <p:nvPr/>
          </p:nvCxnSpPr>
          <p:spPr bwMode="auto">
            <a:xfrm rot="16200000" flipH="1">
              <a:off x="-1300784" y="5089199"/>
              <a:ext cx="1083919" cy="749301"/>
            </a:xfrm>
            <a:prstGeom prst="straightConnector1">
              <a:avLst/>
            </a:prstGeom>
            <a:noFill/>
            <a:ln w="38100" cap="flat" cmpd="sng" algn="ctr">
              <a:solidFill>
                <a:schemeClr val="tx1"/>
              </a:solidFill>
              <a:prstDash val="solid"/>
              <a:round/>
              <a:headEnd type="none" w="med" len="med"/>
              <a:tailEnd type="arrow"/>
            </a:ln>
            <a:effectLst/>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slide(fromBottom)">
                                      <p:cBhvr>
                                        <p:cTn id="7" dur="1000"/>
                                        <p:tgtEl>
                                          <p:spTgt spid="66"/>
                                        </p:tgtEl>
                                      </p:cBhvr>
                                    </p:animEffect>
                                  </p:childTnLst>
                                </p:cTn>
                              </p:par>
                            </p:childTnLst>
                          </p:cTn>
                        </p:par>
                      </p:childTnLst>
                    </p:cTn>
                  </p:par>
                  <p:par>
                    <p:cTn id="8" fill="hold">
                      <p:stCondLst>
                        <p:cond delay="indefinite"/>
                      </p:stCondLst>
                      <p:childTnLst>
                        <p:par>
                          <p:cTn id="9" fill="hold">
                            <p:stCondLst>
                              <p:cond delay="0"/>
                            </p:stCondLst>
                            <p:childTnLst>
                              <p:par>
                                <p:cTn id="10" presetID="7" presetClass="exit" presetSubtype="1" fill="hold" nodeType="clickEffect">
                                  <p:stCondLst>
                                    <p:cond delay="0"/>
                                  </p:stCondLst>
                                  <p:childTnLst>
                                    <p:anim calcmode="lin" valueType="num">
                                      <p:cBhvr additive="base">
                                        <p:cTn id="11" dur="1000"/>
                                        <p:tgtEl>
                                          <p:spTgt spid="66"/>
                                        </p:tgtEl>
                                        <p:attrNameLst>
                                          <p:attrName>ppt_x</p:attrName>
                                        </p:attrNameLst>
                                      </p:cBhvr>
                                      <p:tavLst>
                                        <p:tav tm="0">
                                          <p:val>
                                            <p:strVal val="ppt_x"/>
                                          </p:val>
                                        </p:tav>
                                        <p:tav tm="100000">
                                          <p:val>
                                            <p:strVal val="ppt_x"/>
                                          </p:val>
                                        </p:tav>
                                      </p:tavLst>
                                    </p:anim>
                                    <p:anim calcmode="lin" valueType="num">
                                      <p:cBhvr additive="base">
                                        <p:cTn id="12" dur="1000"/>
                                        <p:tgtEl>
                                          <p:spTgt spid="66"/>
                                        </p:tgtEl>
                                        <p:attrNameLst>
                                          <p:attrName>ppt_y</p:attrName>
                                        </p:attrNameLst>
                                      </p:cBhvr>
                                      <p:tavLst>
                                        <p:tav tm="0">
                                          <p:val>
                                            <p:strVal val="ppt_y"/>
                                          </p:val>
                                        </p:tav>
                                        <p:tav tm="100000">
                                          <p:val>
                                            <p:strVal val="0-ppt_h/2"/>
                                          </p:val>
                                        </p:tav>
                                      </p:tavLst>
                                    </p:anim>
                                    <p:set>
                                      <p:cBhvr>
                                        <p:cTn id="13" dur="1" fill="hold">
                                          <p:stCondLst>
                                            <p:cond delay="999"/>
                                          </p:stCondLst>
                                        </p:cTn>
                                        <p:tgtEl>
                                          <p:spTgt spid="66"/>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nodeType="clickEffect">
                                  <p:stCondLst>
                                    <p:cond delay="0"/>
                                  </p:stCondLst>
                                  <p:childTnLst>
                                    <p:set>
                                      <p:cBhvr>
                                        <p:cTn id="17" dur="1" fill="hold">
                                          <p:stCondLst>
                                            <p:cond delay="0"/>
                                          </p:stCondLst>
                                        </p:cTn>
                                        <p:tgtEl>
                                          <p:spTgt spid="81"/>
                                        </p:tgtEl>
                                        <p:attrNameLst>
                                          <p:attrName>style.visibility</p:attrName>
                                        </p:attrNameLst>
                                      </p:cBhvr>
                                      <p:to>
                                        <p:strVal val="visible"/>
                                      </p:to>
                                    </p:set>
                                    <p:anim calcmode="lin" valueType="num">
                                      <p:cBhvr additive="base">
                                        <p:cTn id="18" dur="1000" fill="hold"/>
                                        <p:tgtEl>
                                          <p:spTgt spid="81"/>
                                        </p:tgtEl>
                                        <p:attrNameLst>
                                          <p:attrName>ppt_x</p:attrName>
                                        </p:attrNameLst>
                                      </p:cBhvr>
                                      <p:tavLst>
                                        <p:tav tm="0">
                                          <p:val>
                                            <p:strVal val="#ppt_x"/>
                                          </p:val>
                                        </p:tav>
                                        <p:tav tm="100000">
                                          <p:val>
                                            <p:strVal val="#ppt_x"/>
                                          </p:val>
                                        </p:tav>
                                      </p:tavLst>
                                    </p:anim>
                                    <p:anim calcmode="lin" valueType="num">
                                      <p:cBhvr additive="base">
                                        <p:cTn id="19" dur="10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xit" presetSubtype="1" fill="hold" nodeType="clickEffect">
                                  <p:stCondLst>
                                    <p:cond delay="0"/>
                                  </p:stCondLst>
                                  <p:childTnLst>
                                    <p:anim calcmode="lin" valueType="num">
                                      <p:cBhvr additive="base">
                                        <p:cTn id="23" dur="1000"/>
                                        <p:tgtEl>
                                          <p:spTgt spid="81"/>
                                        </p:tgtEl>
                                        <p:attrNameLst>
                                          <p:attrName>ppt_x</p:attrName>
                                        </p:attrNameLst>
                                      </p:cBhvr>
                                      <p:tavLst>
                                        <p:tav tm="0">
                                          <p:val>
                                            <p:strVal val="ppt_x"/>
                                          </p:val>
                                        </p:tav>
                                        <p:tav tm="100000">
                                          <p:val>
                                            <p:strVal val="ppt_x"/>
                                          </p:val>
                                        </p:tav>
                                      </p:tavLst>
                                    </p:anim>
                                    <p:anim calcmode="lin" valueType="num">
                                      <p:cBhvr additive="base">
                                        <p:cTn id="24" dur="1000"/>
                                        <p:tgtEl>
                                          <p:spTgt spid="81"/>
                                        </p:tgtEl>
                                        <p:attrNameLst>
                                          <p:attrName>ppt_y</p:attrName>
                                        </p:attrNameLst>
                                      </p:cBhvr>
                                      <p:tavLst>
                                        <p:tav tm="0">
                                          <p:val>
                                            <p:strVal val="ppt_y"/>
                                          </p:val>
                                        </p:tav>
                                        <p:tav tm="100000">
                                          <p:val>
                                            <p:strVal val="0-ppt_h/2"/>
                                          </p:val>
                                        </p:tav>
                                      </p:tavLst>
                                    </p:anim>
                                    <p:set>
                                      <p:cBhvr>
                                        <p:cTn id="25" dur="1" fill="hold">
                                          <p:stCondLst>
                                            <p:cond delay="999"/>
                                          </p:stCondLst>
                                        </p:cTn>
                                        <p:tgtEl>
                                          <p:spTgt spid="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7090"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Preprocessing</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Compute transfer matrix (light transport between basis functions)</a:t>
            </a:r>
            <a:endParaRPr lang="ko-KR" altLang="en-US" dirty="0"/>
          </a:p>
        </p:txBody>
      </p:sp>
      <p:pic>
        <p:nvPicPr>
          <p:cNvPr id="218114"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Project direct illumination</a:t>
            </a:r>
            <a:endParaRPr lang="ko-KR" altLang="en-US" dirty="0"/>
          </a:p>
        </p:txBody>
      </p:sp>
      <p:pic>
        <p:nvPicPr>
          <p:cNvPr id="219138"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Project direct illumination</a:t>
            </a:r>
            <a:endParaRPr lang="ko-KR" altLang="en-US" dirty="0"/>
          </a:p>
        </p:txBody>
      </p:sp>
      <p:pic>
        <p:nvPicPr>
          <p:cNvPr id="220162"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Project direct illumination</a:t>
            </a:r>
            <a:endParaRPr lang="ko-KR" altLang="en-US" dirty="0"/>
          </a:p>
        </p:txBody>
      </p:sp>
      <p:pic>
        <p:nvPicPr>
          <p:cNvPr id="221186"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Apply transport matrix</a:t>
            </a:r>
          </a:p>
          <a:p>
            <a:endParaRPr lang="en-US" altLang="ko-KR" dirty="0" smtClean="0"/>
          </a:p>
          <a:p>
            <a:r>
              <a:rPr lang="en-US" altLang="ko-KR" dirty="0" smtClean="0"/>
              <a:t>Senders</a:t>
            </a:r>
            <a:br>
              <a:rPr lang="en-US" altLang="ko-KR" dirty="0" smtClean="0"/>
            </a:br>
            <a:r>
              <a:rPr lang="en-US" altLang="ko-KR" dirty="0" smtClean="0">
                <a:sym typeface="Wingdings" pitchFamily="2" charset="2"/>
              </a:rPr>
              <a:t>Receivers</a:t>
            </a:r>
            <a:endParaRPr lang="ko-KR" altLang="en-US" dirty="0"/>
          </a:p>
        </p:txBody>
      </p:sp>
      <p:pic>
        <p:nvPicPr>
          <p:cNvPr id="222210"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Apply transport matrix</a:t>
            </a:r>
            <a:endParaRPr lang="ko-KR" altLang="en-US" dirty="0"/>
          </a:p>
        </p:txBody>
      </p:sp>
      <p:pic>
        <p:nvPicPr>
          <p:cNvPr id="223234"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Per-pixel direct lighting (shadow map)</a:t>
            </a:r>
            <a:endParaRPr lang="ko-KR" altLang="en-US" dirty="0"/>
          </a:p>
        </p:txBody>
      </p:sp>
      <p:pic>
        <p:nvPicPr>
          <p:cNvPr id="224258"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Runtime</a:t>
            </a:r>
            <a:endParaRPr lang="ko-KR" altLang="en-US" dirty="0"/>
          </a:p>
        </p:txBody>
      </p:sp>
      <p:sp>
        <p:nvSpPr>
          <p:cNvPr id="3" name="내용 개체 틀 2"/>
          <p:cNvSpPr>
            <a:spLocks noGrp="1"/>
          </p:cNvSpPr>
          <p:nvPr>
            <p:ph idx="1"/>
          </p:nvPr>
        </p:nvSpPr>
        <p:spPr>
          <a:xfrm>
            <a:off x="419100" y="1587500"/>
            <a:ext cx="3152775" cy="5067300"/>
          </a:xfrm>
        </p:spPr>
        <p:txBody>
          <a:bodyPr/>
          <a:lstStyle/>
          <a:p>
            <a:r>
              <a:rPr lang="en-US" altLang="ko-KR" dirty="0" smtClean="0"/>
              <a:t>Per-pixel direct</a:t>
            </a:r>
            <a:r>
              <a:rPr lang="en-US" altLang="ko-KR" dirty="0" smtClean="0"/>
              <a:t/>
            </a:r>
            <a:br>
              <a:rPr lang="en-US" altLang="ko-KR" dirty="0" smtClean="0"/>
            </a:br>
            <a:r>
              <a:rPr lang="en-US" altLang="ko-KR" dirty="0" smtClean="0"/>
              <a:t>+</a:t>
            </a:r>
            <a:br>
              <a:rPr lang="en-US" altLang="ko-KR" dirty="0" smtClean="0"/>
            </a:br>
            <a:r>
              <a:rPr lang="en-US" altLang="ko-KR" dirty="0" smtClean="0"/>
              <a:t>indirect from basis</a:t>
            </a:r>
          </a:p>
        </p:txBody>
      </p:sp>
      <p:pic>
        <p:nvPicPr>
          <p:cNvPr id="225282" name="Picture 2"/>
          <p:cNvPicPr>
            <a:picLocks noChangeAspect="1" noChangeArrowheads="1"/>
          </p:cNvPicPr>
          <p:nvPr/>
        </p:nvPicPr>
        <p:blipFill>
          <a:blip r:embed="rId2"/>
          <a:srcRect/>
          <a:stretch>
            <a:fillRect/>
          </a:stretch>
        </p:blipFill>
        <p:spPr bwMode="auto">
          <a:xfrm>
            <a:off x="3727450" y="1587500"/>
            <a:ext cx="4972050" cy="4972050"/>
          </a:xfrm>
          <a:prstGeom prst="rect">
            <a:avLst/>
          </a:prstGeom>
          <a:noFill/>
          <a:ln w="9525">
            <a:noFill/>
            <a:miter lim="800000"/>
            <a:headEnd/>
            <a:tailEnd/>
          </a:ln>
          <a:effectLst/>
        </p:spPr>
      </p:pic>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Pros &amp; Cons</a:t>
            </a:r>
            <a:endParaRPr lang="ko-KR" altLang="en-US" dirty="0"/>
          </a:p>
        </p:txBody>
      </p:sp>
      <p:sp>
        <p:nvSpPr>
          <p:cNvPr id="3" name="내용 개체 틀 2"/>
          <p:cNvSpPr>
            <a:spLocks noGrp="1"/>
          </p:cNvSpPr>
          <p:nvPr>
            <p:ph idx="1"/>
          </p:nvPr>
        </p:nvSpPr>
        <p:spPr/>
        <p:txBody>
          <a:bodyPr/>
          <a:lstStyle/>
          <a:p>
            <a:r>
              <a:rPr lang="en-US" altLang="ko-KR" dirty="0" smtClean="0">
                <a:solidFill>
                  <a:srgbClr val="0000FF"/>
                </a:solidFill>
              </a:rPr>
              <a:t>Meshless hierarchical basis</a:t>
            </a:r>
          </a:p>
          <a:p>
            <a:r>
              <a:rPr lang="en-US" altLang="ko-KR" dirty="0" smtClean="0">
                <a:solidFill>
                  <a:srgbClr val="0000FF"/>
                </a:solidFill>
              </a:rPr>
              <a:t>Fast pre-computation</a:t>
            </a:r>
            <a:r>
              <a:rPr lang="en-US" altLang="ko-KR" dirty="0" smtClean="0"/>
              <a:t>: 36 min in 5.1 </a:t>
            </a:r>
            <a:r>
              <a:rPr lang="en-US" altLang="ko-KR" dirty="0" err="1" smtClean="0"/>
              <a:t>Mtri</a:t>
            </a:r>
            <a:r>
              <a:rPr lang="en-US" altLang="ko-KR" dirty="0" smtClean="0"/>
              <a:t> model</a:t>
            </a:r>
          </a:p>
          <a:p>
            <a:r>
              <a:rPr lang="en-US" altLang="ko-KR" dirty="0" smtClean="0">
                <a:solidFill>
                  <a:srgbClr val="0000FF"/>
                </a:solidFill>
              </a:rPr>
              <a:t>Low memory consumption</a:t>
            </a:r>
            <a:r>
              <a:rPr lang="en-US" altLang="ko-KR" dirty="0" smtClean="0"/>
              <a:t>: 120 MB in 5.1 </a:t>
            </a:r>
            <a:r>
              <a:rPr lang="en-US" altLang="ko-KR" dirty="0" err="1" smtClean="0"/>
              <a:t>Mtri</a:t>
            </a:r>
            <a:r>
              <a:rPr lang="en-US" altLang="ko-KR" dirty="0" smtClean="0"/>
              <a:t> model</a:t>
            </a:r>
          </a:p>
          <a:p>
            <a:endParaRPr lang="en-US" altLang="ko-KR" dirty="0" smtClean="0"/>
          </a:p>
          <a:p>
            <a:endParaRPr lang="en-US" altLang="ko-KR" dirty="0" smtClean="0"/>
          </a:p>
          <a:p>
            <a:r>
              <a:rPr lang="en-US" altLang="ko-KR" dirty="0" smtClean="0"/>
              <a:t>Basis function can </a:t>
            </a:r>
            <a:r>
              <a:rPr lang="en-US" altLang="ko-KR" dirty="0" smtClean="0">
                <a:solidFill>
                  <a:srgbClr val="FF0000"/>
                </a:solidFill>
              </a:rPr>
              <a:t>leak</a:t>
            </a:r>
            <a:r>
              <a:rPr lang="en-US" altLang="ko-KR" dirty="0" smtClean="0"/>
              <a:t> in undesired way</a:t>
            </a:r>
          </a:p>
          <a:p>
            <a:pPr lvl="1"/>
            <a:r>
              <a:rPr lang="en-US" altLang="ko-KR" dirty="0" smtClean="0"/>
              <a:t>Should introduce finer level</a:t>
            </a:r>
            <a:endParaRPr lang="ko-KR"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19100" y="1495424"/>
            <a:ext cx="8280400" cy="2486025"/>
          </a:xfrm>
        </p:spPr>
        <p:txBody>
          <a:bodyPr/>
          <a:lstStyle/>
          <a:p>
            <a:r>
              <a:rPr lang="en-US" altLang="ko-KR" sz="3200" dirty="0" smtClean="0">
                <a:solidFill>
                  <a:srgbClr val="0000FF"/>
                </a:solidFill>
              </a:rPr>
              <a:t>All-Frequency Shadows</a:t>
            </a:r>
            <a:r>
              <a:rPr lang="en-US" altLang="ko-KR" sz="3200" dirty="0" smtClean="0"/>
              <a:t> </a:t>
            </a:r>
            <a:r>
              <a:rPr lang="en-US" altLang="ko-KR" sz="3200" dirty="0" smtClean="0"/>
              <a:t>Using Non-linear </a:t>
            </a:r>
            <a:r>
              <a:rPr lang="en-US" altLang="ko-KR" sz="3200" dirty="0" smtClean="0">
                <a:solidFill>
                  <a:srgbClr val="0000FF"/>
                </a:solidFill>
              </a:rPr>
              <a:t>Wavelet</a:t>
            </a:r>
            <a:r>
              <a:rPr lang="en-US" altLang="ko-KR" sz="3200" dirty="0" smtClean="0"/>
              <a:t> Lighting </a:t>
            </a:r>
            <a:r>
              <a:rPr lang="en-US" altLang="ko-KR" sz="3200" dirty="0" smtClean="0"/>
              <a:t>Approximation</a:t>
            </a:r>
            <a:r>
              <a:rPr lang="en-US" altLang="ko-KR" dirty="0" smtClean="0"/>
              <a:t/>
            </a:r>
            <a:br>
              <a:rPr lang="en-US" altLang="ko-KR" dirty="0" smtClean="0"/>
            </a:br>
            <a:r>
              <a:rPr lang="en-US" altLang="ko-KR" dirty="0" smtClean="0"/>
              <a:t/>
            </a:r>
            <a:br>
              <a:rPr lang="en-US" altLang="ko-KR" dirty="0" smtClean="0"/>
            </a:br>
            <a:r>
              <a:rPr lang="en-US" altLang="ko-KR" dirty="0" smtClean="0"/>
              <a:t/>
            </a:r>
            <a:br>
              <a:rPr lang="en-US" altLang="ko-KR" dirty="0" smtClean="0"/>
            </a:br>
            <a:r>
              <a:rPr lang="en-US" altLang="ko-KR" sz="2400" dirty="0" smtClean="0"/>
              <a:t>Ng et al. SIGGRAPH 2003</a:t>
            </a:r>
            <a:endParaRPr lang="ko-KR"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endParaRPr lang="ko-KR" altLang="en-US" dirty="0"/>
          </a:p>
        </p:txBody>
      </p:sp>
      <p:sp>
        <p:nvSpPr>
          <p:cNvPr id="3" name="내용 개체 틀 2"/>
          <p:cNvSpPr>
            <a:spLocks noGrp="1"/>
          </p:cNvSpPr>
          <p:nvPr>
            <p:ph idx="1"/>
          </p:nvPr>
        </p:nvSpPr>
        <p:spPr/>
        <p:txBody>
          <a:bodyPr/>
          <a:lstStyle/>
          <a:p>
            <a:endParaRPr lang="ko-KR"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Motivation</a:t>
            </a:r>
            <a:endParaRPr lang="ko-KR" altLang="en-US" dirty="0"/>
          </a:p>
        </p:txBody>
      </p:sp>
      <p:sp>
        <p:nvSpPr>
          <p:cNvPr id="3" name="내용 개체 틀 2"/>
          <p:cNvSpPr>
            <a:spLocks noGrp="1"/>
          </p:cNvSpPr>
          <p:nvPr>
            <p:ph idx="1"/>
          </p:nvPr>
        </p:nvSpPr>
        <p:spPr/>
        <p:txBody>
          <a:bodyPr/>
          <a:lstStyle/>
          <a:p>
            <a:r>
              <a:rPr lang="en-US" altLang="ko-KR" dirty="0" smtClean="0"/>
              <a:t>We know how to render very hard and very smooth shadows</a:t>
            </a:r>
          </a:p>
          <a:p>
            <a:endParaRPr lang="en-US" altLang="ko-KR" dirty="0" smtClean="0"/>
          </a:p>
        </p:txBody>
      </p:sp>
      <p:sp>
        <p:nvSpPr>
          <p:cNvPr id="11" name="Rectangle 5"/>
          <p:cNvSpPr>
            <a:spLocks noChangeArrowheads="1"/>
          </p:cNvSpPr>
          <p:nvPr/>
        </p:nvSpPr>
        <p:spPr bwMode="auto">
          <a:xfrm>
            <a:off x="6300788" y="5711825"/>
            <a:ext cx="2081212" cy="257175"/>
          </a:xfrm>
          <a:prstGeom prst="rect">
            <a:avLst/>
          </a:prstGeom>
          <a:noFill/>
          <a:ln w="12700">
            <a:noFill/>
            <a:miter lim="800000"/>
            <a:headEnd/>
            <a:tailEnd/>
          </a:ln>
          <a:effectLst/>
        </p:spPr>
        <p:txBody>
          <a:bodyPr wrap="none">
            <a:spAutoFit/>
          </a:bodyPr>
          <a:lstStyle/>
          <a:p>
            <a:r>
              <a:rPr lang="en-US" altLang="ko-KR" sz="1200" i="1" baseline="0">
                <a:latin typeface="Arial" charset="0"/>
                <a:ea typeface="굴림" charset="-127"/>
              </a:rPr>
              <a:t>Sloan, Kautz, Snyder 2002</a:t>
            </a:r>
          </a:p>
        </p:txBody>
      </p:sp>
      <p:sp>
        <p:nvSpPr>
          <p:cNvPr id="12" name="Text Box 6"/>
          <p:cNvSpPr txBox="1">
            <a:spLocks noChangeArrowheads="1"/>
          </p:cNvSpPr>
          <p:nvPr/>
        </p:nvSpPr>
        <p:spPr bwMode="auto">
          <a:xfrm>
            <a:off x="4727575" y="5951538"/>
            <a:ext cx="3927677" cy="707886"/>
          </a:xfrm>
          <a:prstGeom prst="rect">
            <a:avLst/>
          </a:prstGeom>
          <a:solidFill>
            <a:schemeClr val="bg1"/>
          </a:solidFill>
          <a:ln w="12700">
            <a:noFill/>
            <a:miter lim="800000"/>
            <a:headEnd/>
            <a:tailEnd/>
          </a:ln>
          <a:effectLst/>
        </p:spPr>
        <p:txBody>
          <a:bodyPr wrap="none">
            <a:spAutoFit/>
          </a:bodyPr>
          <a:lstStyle/>
          <a:p>
            <a:pPr algn="ctr">
              <a:spcBef>
                <a:spcPct val="0"/>
              </a:spcBef>
            </a:pPr>
            <a:r>
              <a:rPr lang="en-US" altLang="ko-KR" sz="2000" i="1" baseline="0" dirty="0">
                <a:latin typeface="Arial" charset="0"/>
                <a:ea typeface="굴림" charset="-127"/>
              </a:rPr>
              <a:t>Shadows from smooth lighting </a:t>
            </a:r>
          </a:p>
          <a:p>
            <a:pPr algn="ctr">
              <a:spcBef>
                <a:spcPct val="0"/>
              </a:spcBef>
            </a:pPr>
            <a:r>
              <a:rPr lang="en-US" altLang="ko-KR" sz="2000" i="1" baseline="0" dirty="0">
                <a:latin typeface="Arial" charset="0"/>
                <a:ea typeface="굴림" charset="-127"/>
              </a:rPr>
              <a:t>(</a:t>
            </a:r>
            <a:r>
              <a:rPr lang="en-US" altLang="ko-KR" sz="2000" i="1" baseline="0" dirty="0" smtClean="0">
                <a:latin typeface="Arial" charset="0"/>
                <a:ea typeface="굴림" charset="-127"/>
              </a:rPr>
              <a:t>pre-computed </a:t>
            </a:r>
            <a:r>
              <a:rPr lang="en-US" altLang="ko-KR" sz="2000" i="1" baseline="0" dirty="0">
                <a:latin typeface="Arial" charset="0"/>
                <a:ea typeface="굴림" charset="-127"/>
              </a:rPr>
              <a:t>radiance transfer)</a:t>
            </a:r>
          </a:p>
        </p:txBody>
      </p:sp>
      <p:sp>
        <p:nvSpPr>
          <p:cNvPr id="13" name="Rectangle 7"/>
          <p:cNvSpPr>
            <a:spLocks noChangeArrowheads="1"/>
          </p:cNvSpPr>
          <p:nvPr/>
        </p:nvSpPr>
        <p:spPr bwMode="auto">
          <a:xfrm>
            <a:off x="1706563" y="5711825"/>
            <a:ext cx="2636837" cy="257175"/>
          </a:xfrm>
          <a:prstGeom prst="rect">
            <a:avLst/>
          </a:prstGeom>
          <a:noFill/>
          <a:ln w="12700">
            <a:noFill/>
            <a:miter lim="800000"/>
            <a:headEnd/>
            <a:tailEnd/>
          </a:ln>
          <a:effectLst/>
        </p:spPr>
        <p:txBody>
          <a:bodyPr wrap="none">
            <a:spAutoFit/>
          </a:bodyPr>
          <a:lstStyle/>
          <a:p>
            <a:pPr algn="r"/>
            <a:r>
              <a:rPr lang="en-US" altLang="ko-KR" sz="1200" i="1" baseline="0">
                <a:latin typeface="Arial" charset="0"/>
                <a:ea typeface="굴림" charset="-127"/>
              </a:rPr>
              <a:t>Sen, Cammarano, Hanrahan, 2003</a:t>
            </a:r>
          </a:p>
        </p:txBody>
      </p:sp>
      <p:sp>
        <p:nvSpPr>
          <p:cNvPr id="14" name="Text Box 8"/>
          <p:cNvSpPr txBox="1">
            <a:spLocks noChangeArrowheads="1"/>
          </p:cNvSpPr>
          <p:nvPr/>
        </p:nvSpPr>
        <p:spPr bwMode="auto">
          <a:xfrm>
            <a:off x="722313" y="5959475"/>
            <a:ext cx="3384550" cy="641350"/>
          </a:xfrm>
          <a:prstGeom prst="rect">
            <a:avLst/>
          </a:prstGeom>
          <a:solidFill>
            <a:schemeClr val="bg1"/>
          </a:solidFill>
          <a:ln w="12700">
            <a:noFill/>
            <a:miter lim="800000"/>
            <a:headEnd/>
            <a:tailEnd/>
          </a:ln>
          <a:effectLst/>
        </p:spPr>
        <p:txBody>
          <a:bodyPr wrap="none">
            <a:spAutoFit/>
          </a:bodyPr>
          <a:lstStyle/>
          <a:p>
            <a:pPr algn="ctr">
              <a:spcBef>
                <a:spcPct val="0"/>
              </a:spcBef>
            </a:pPr>
            <a:r>
              <a:rPr lang="en-US" altLang="ko-KR" sz="2000" i="1" baseline="0" dirty="0">
                <a:latin typeface="Arial" charset="0"/>
                <a:ea typeface="굴림" charset="-127"/>
              </a:rPr>
              <a:t>Shadows from point-lights</a:t>
            </a:r>
          </a:p>
          <a:p>
            <a:pPr algn="ctr">
              <a:spcBef>
                <a:spcPct val="0"/>
              </a:spcBef>
            </a:pPr>
            <a:r>
              <a:rPr lang="en-US" altLang="ko-KR" sz="2000" i="1" baseline="0" dirty="0">
                <a:latin typeface="Arial" charset="0"/>
                <a:ea typeface="굴림" charset="-127"/>
              </a:rPr>
              <a:t>(shadow maps, volumes)</a:t>
            </a:r>
          </a:p>
        </p:txBody>
      </p:sp>
      <p:pic>
        <p:nvPicPr>
          <p:cNvPr id="15" name="Picture 9" descr="castle_silmap"/>
          <p:cNvPicPr>
            <a:picLocks noChangeAspect="1" noChangeArrowheads="1"/>
          </p:cNvPicPr>
          <p:nvPr/>
        </p:nvPicPr>
        <p:blipFill>
          <a:blip r:embed="rId3"/>
          <a:srcRect/>
          <a:stretch>
            <a:fillRect/>
          </a:stretch>
        </p:blipFill>
        <p:spPr bwMode="auto">
          <a:xfrm>
            <a:off x="958850" y="2286000"/>
            <a:ext cx="3354388" cy="3354388"/>
          </a:xfrm>
          <a:prstGeom prst="rect">
            <a:avLst/>
          </a:prstGeom>
          <a:noFill/>
        </p:spPr>
      </p:pic>
      <p:pic>
        <p:nvPicPr>
          <p:cNvPr id="16" name="Picture 10" descr="dino"/>
          <p:cNvPicPr>
            <a:picLocks noChangeAspect="1" noChangeArrowheads="1"/>
          </p:cNvPicPr>
          <p:nvPr/>
        </p:nvPicPr>
        <p:blipFill>
          <a:blip r:embed="rId4"/>
          <a:srcRect/>
          <a:stretch>
            <a:fillRect/>
          </a:stretch>
        </p:blipFill>
        <p:spPr bwMode="auto">
          <a:xfrm>
            <a:off x="4965700" y="2286000"/>
            <a:ext cx="3354388" cy="335438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untitled 1">
  <a:themeElements>
    <a:clrScheme name="">
      <a:dk1>
        <a:srgbClr val="000000"/>
      </a:dk1>
      <a:lt1>
        <a:srgbClr val="FFFFFF"/>
      </a:lt1>
      <a:dk2>
        <a:srgbClr val="006B61"/>
      </a:dk2>
      <a:lt2>
        <a:srgbClr val="C0C0C0"/>
      </a:lt2>
      <a:accent1>
        <a:srgbClr val="FF00FF"/>
      </a:accent1>
      <a:accent2>
        <a:srgbClr val="00C0C0"/>
      </a:accent2>
      <a:accent3>
        <a:srgbClr val="FFFFFF"/>
      </a:accent3>
      <a:accent4>
        <a:srgbClr val="000000"/>
      </a:accent4>
      <a:accent5>
        <a:srgbClr val="FFAAFF"/>
      </a:accent5>
      <a:accent6>
        <a:srgbClr val="00AEAE"/>
      </a:accent6>
      <a:hlink>
        <a:srgbClr val="00C000"/>
      </a:hlink>
      <a:folHlink>
        <a:srgbClr val="800080"/>
      </a:folHlink>
    </a:clrScheme>
    <a:fontScheme name="untitled 1">
      <a:majorFont>
        <a:latin typeface="Arial"/>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381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38100" cap="flat" cmpd="sng" algn="ctr">
          <a:solidFill>
            <a:schemeClr val="tx1"/>
          </a:solidFill>
          <a:prstDash val="solid"/>
          <a:round/>
          <a:headEnd type="none" w="med" len="med"/>
          <a:tailEnd type="none" w="med" len="med"/>
        </a:ln>
        <a:effectLst/>
      </a:spPr>
      <a:bodyPr vert="horz" wrap="none" lIns="91440" tIns="45720" rIns="91440" bIns="45720" numCol="1" anchor="ctr" anchorCtr="0" compatLnSpc="1">
        <a:prstTxWarp prst="textNoShape">
          <a:avLst/>
        </a:prstTxWarp>
        <a:spAutoFit/>
      </a:bodyPr>
      <a:lstStyle>
        <a:defPPr marL="0" marR="0" indent="0" algn="ctr"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untitled 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untitled 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untitled 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untitled 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untitled 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untitled 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untitled 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Porky:Words:ASCI:PSE:Budgets FY97:LC.BRev.FY97</Template>
  <TotalTime>20382</TotalTime>
  <Pages>3</Pages>
  <Words>1910</Words>
  <Application>Microsoft PowerPoint 4.0</Application>
  <PresentationFormat>화면 슬라이드 쇼(4:3)</PresentationFormat>
  <Paragraphs>329</Paragraphs>
  <Slides>80</Slides>
  <Notes>17</Notes>
  <HiddenSlides>0</HiddenSlides>
  <MMClips>0</MMClips>
  <ScaleCrop>false</ScaleCrop>
  <HeadingPairs>
    <vt:vector size="6" baseType="variant">
      <vt:variant>
        <vt:lpstr>테마</vt:lpstr>
      </vt:variant>
      <vt:variant>
        <vt:i4>1</vt:i4>
      </vt:variant>
      <vt:variant>
        <vt:lpstr>포함된 OLE 서버</vt:lpstr>
      </vt:variant>
      <vt:variant>
        <vt:i4>2</vt:i4>
      </vt:variant>
      <vt:variant>
        <vt:lpstr>슬라이드 제목</vt:lpstr>
      </vt:variant>
      <vt:variant>
        <vt:i4>80</vt:i4>
      </vt:variant>
    </vt:vector>
  </HeadingPairs>
  <TitlesOfParts>
    <vt:vector size="83" baseType="lpstr">
      <vt:lpstr>untitled 1</vt:lpstr>
      <vt:lpstr>Equation</vt:lpstr>
      <vt:lpstr>MathType 6.0 Equation</vt:lpstr>
      <vt:lpstr>슬라이드 1</vt:lpstr>
      <vt:lpstr>Contents</vt:lpstr>
      <vt:lpstr>Papers Overview</vt:lpstr>
      <vt:lpstr>Correction</vt:lpstr>
      <vt:lpstr>SH Basis (Sphere represent.)</vt:lpstr>
      <vt:lpstr>SH Basis (Cubemap represent.)</vt:lpstr>
      <vt:lpstr>PRT with Spherical Harmonics</vt:lpstr>
      <vt:lpstr>All-Frequency Shadows Using Non-linear Wavelet Lighting Approximation   Ng et al. SIGGRAPH 2003</vt:lpstr>
      <vt:lpstr>Motivation</vt:lpstr>
      <vt:lpstr>Motivation</vt:lpstr>
      <vt:lpstr>Main Idea</vt:lpstr>
      <vt:lpstr>Result</vt:lpstr>
      <vt:lpstr>Result</vt:lpstr>
      <vt:lpstr>Assumption</vt:lpstr>
      <vt:lpstr>Light-Transport Matrix</vt:lpstr>
      <vt:lpstr>Light-Transport Matrix Rows</vt:lpstr>
      <vt:lpstr>Light-Transport Matrix Rows</vt:lpstr>
      <vt:lpstr>Light-Transport Matrix Rows</vt:lpstr>
      <vt:lpstr>Rasterizing Matrix Rows</vt:lpstr>
      <vt:lpstr>Matrix Multiplication Enormous</vt:lpstr>
      <vt:lpstr>Wavelets</vt:lpstr>
      <vt:lpstr>Example</vt:lpstr>
      <vt:lpstr>Example</vt:lpstr>
      <vt:lpstr>Wavelet Approximation</vt:lpstr>
      <vt:lpstr>Wavelet Approximation</vt:lpstr>
      <vt:lpstr>Why Non-linear Approximation?</vt:lpstr>
      <vt:lpstr>Matrix Row Wavelet Encoding</vt:lpstr>
      <vt:lpstr>Matrix Row Wavelet Encoding</vt:lpstr>
      <vt:lpstr>Sparse Matrix-Vector Multiply</vt:lpstr>
      <vt:lpstr>Pros &amp; Cons</vt:lpstr>
      <vt:lpstr>A Meshless Hierarchical Representation for Light Transport   Lehtinen et al. SIGGRAPH 2008</vt:lpstr>
      <vt:lpstr>Motivation</vt:lpstr>
      <vt:lpstr>Main Idea</vt:lpstr>
      <vt:lpstr>Previous Hierarchical Approach</vt:lpstr>
      <vt:lpstr>Overview of our approach</vt:lpstr>
      <vt:lpstr>Scattered samples</vt:lpstr>
      <vt:lpstr>Smooth Reconstruction (1/3)</vt:lpstr>
      <vt:lpstr>Smooth Reconstruction (2/3)</vt:lpstr>
      <vt:lpstr>Smooth Reconstruction (3/3)</vt:lpstr>
      <vt:lpstr>Add finer levels</vt:lpstr>
      <vt:lpstr>Store differences</vt:lpstr>
      <vt:lpstr>Differences added</vt:lpstr>
      <vt:lpstr>And added again, again, …</vt:lpstr>
      <vt:lpstr>Each sample defines a basis</vt:lpstr>
      <vt:lpstr>PRT can be applied to the basis</vt:lpstr>
      <vt:lpstr>Comparison: Sloan 2002</vt:lpstr>
      <vt:lpstr>Comparison: Lehtinen 2008</vt:lpstr>
      <vt:lpstr>Hierarchical Basis Function</vt:lpstr>
      <vt:lpstr>1D Basis Construction Example</vt:lpstr>
      <vt:lpstr>1D Basis Construction Example</vt:lpstr>
      <vt:lpstr>1D Basis Construction Example</vt:lpstr>
      <vt:lpstr>1D Basis Construction Example</vt:lpstr>
      <vt:lpstr>1D Basis Construction Example</vt:lpstr>
      <vt:lpstr>1D Basis Construction Example</vt:lpstr>
      <vt:lpstr>1D Basis Construction Example</vt:lpstr>
      <vt:lpstr>1D Basis Construction Example</vt:lpstr>
      <vt:lpstr>1D Basis Construction Example</vt:lpstr>
      <vt:lpstr>Point Placement</vt:lpstr>
      <vt:lpstr>Point Placement</vt:lpstr>
      <vt:lpstr>Point Placement</vt:lpstr>
      <vt:lpstr>Point Placement</vt:lpstr>
      <vt:lpstr>Point Placement</vt:lpstr>
      <vt:lpstr>Point Placement</vt:lpstr>
      <vt:lpstr>Point Placement</vt:lpstr>
      <vt:lpstr>Application: Direct-to-Indirect PRT</vt:lpstr>
      <vt:lpstr>Preprocessing</vt:lpstr>
      <vt:lpstr>Preprocessing</vt:lpstr>
      <vt:lpstr>Preprocessing</vt:lpstr>
      <vt:lpstr>Preprocessing</vt:lpstr>
      <vt:lpstr>Preprocessing</vt:lpstr>
      <vt:lpstr>Preprocessing</vt:lpstr>
      <vt:lpstr>Runtime</vt:lpstr>
      <vt:lpstr>Runtime</vt:lpstr>
      <vt:lpstr>Runtime</vt:lpstr>
      <vt:lpstr>Runtime</vt:lpstr>
      <vt:lpstr>Runtime</vt:lpstr>
      <vt:lpstr>Runtime</vt:lpstr>
      <vt:lpstr>Runtime</vt:lpstr>
      <vt:lpstr>Pros &amp; Cons</vt:lpstr>
      <vt:lpstr>슬라이드 80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Steven F. Ashby Center for Applied Scientific Computing  Month DD, 1997</dc:title>
  <dc:subject/>
  <dc:creator>Computations</dc:creator>
  <cp:keywords/>
  <dc:description/>
  <cp:lastModifiedBy>GB</cp:lastModifiedBy>
  <cp:revision>2194</cp:revision>
  <cp:lastPrinted>1998-03-18T16:08:13Z</cp:lastPrinted>
  <dcterms:created xsi:type="dcterms:W3CDTF">1998-03-18T13:44:31Z</dcterms:created>
  <dcterms:modified xsi:type="dcterms:W3CDTF">2008-12-03T22:09:42Z</dcterms:modified>
</cp:coreProperties>
</file>