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tags/tag16.xml" ContentType="application/vnd.openxmlformats-officedocument.presentationml.tags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tags/tag1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tags/tag17.xml" ContentType="application/vnd.openxmlformats-officedocument.presentationml.tags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24.xml" ContentType="application/vnd.openxmlformats-officedocument.presentationml.tags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256" r:id="rId2"/>
    <p:sldId id="488" r:id="rId3"/>
    <p:sldId id="490" r:id="rId4"/>
    <p:sldId id="487" r:id="rId5"/>
    <p:sldId id="492" r:id="rId6"/>
    <p:sldId id="497" r:id="rId7"/>
    <p:sldId id="493" r:id="rId8"/>
    <p:sldId id="494" r:id="rId9"/>
    <p:sldId id="496" r:id="rId10"/>
    <p:sldId id="495" r:id="rId11"/>
    <p:sldId id="498" r:id="rId12"/>
    <p:sldId id="499" r:id="rId13"/>
    <p:sldId id="500" r:id="rId14"/>
    <p:sldId id="501" r:id="rId15"/>
    <p:sldId id="502" r:id="rId16"/>
    <p:sldId id="504" r:id="rId17"/>
    <p:sldId id="503" r:id="rId18"/>
    <p:sldId id="505" r:id="rId19"/>
    <p:sldId id="506" r:id="rId20"/>
    <p:sldId id="507" r:id="rId21"/>
    <p:sldId id="508" r:id="rId22"/>
    <p:sldId id="509" r:id="rId23"/>
    <p:sldId id="510" r:id="rId24"/>
    <p:sldId id="511" r:id="rId25"/>
    <p:sldId id="512" r:id="rId26"/>
    <p:sldId id="513" r:id="rId27"/>
    <p:sldId id="514" r:id="rId28"/>
    <p:sldId id="515" r:id="rId29"/>
    <p:sldId id="516" r:id="rId30"/>
    <p:sldId id="517" r:id="rId31"/>
    <p:sldId id="518" r:id="rId32"/>
    <p:sldId id="519" r:id="rId33"/>
    <p:sldId id="520" r:id="rId34"/>
    <p:sldId id="521" r:id="rId35"/>
    <p:sldId id="525" r:id="rId36"/>
    <p:sldId id="526" r:id="rId37"/>
    <p:sldId id="527" r:id="rId38"/>
    <p:sldId id="528" r:id="rId39"/>
    <p:sldId id="529" r:id="rId40"/>
    <p:sldId id="530" r:id="rId41"/>
    <p:sldId id="531" r:id="rId42"/>
    <p:sldId id="532" r:id="rId43"/>
    <p:sldId id="533" r:id="rId44"/>
    <p:sldId id="534" r:id="rId45"/>
    <p:sldId id="535" r:id="rId46"/>
    <p:sldId id="536" r:id="rId47"/>
    <p:sldId id="537" r:id="rId48"/>
    <p:sldId id="538" r:id="rId49"/>
    <p:sldId id="539" r:id="rId50"/>
    <p:sldId id="540" r:id="rId51"/>
    <p:sldId id="541" r:id="rId52"/>
    <p:sldId id="542" r:id="rId53"/>
    <p:sldId id="543" r:id="rId54"/>
    <p:sldId id="544" r:id="rId55"/>
    <p:sldId id="545" r:id="rId56"/>
    <p:sldId id="546" r:id="rId57"/>
    <p:sldId id="554" r:id="rId58"/>
    <p:sldId id="548" r:id="rId59"/>
    <p:sldId id="549" r:id="rId60"/>
    <p:sldId id="552" r:id="rId61"/>
    <p:sldId id="555" r:id="rId62"/>
  </p:sldIdLst>
  <p:sldSz cx="9144000" cy="6858000" type="screen4x3"/>
  <p:notesSz cx="6858000" cy="919956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0000FF"/>
    <a:srgbClr val="EA8B00"/>
    <a:srgbClr val="FF0000"/>
    <a:srgbClr val="8A5200"/>
    <a:srgbClr val="808080"/>
    <a:srgbClr val="CCECFF"/>
    <a:srgbClr val="CCCCFF"/>
    <a:srgbClr val="99CCFF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574" autoAdjust="0"/>
    <p:restoredTop sz="83276" autoAdjust="0"/>
  </p:normalViewPr>
  <p:slideViewPr>
    <p:cSldViewPr snapToGrid="0" snapToObjects="1">
      <p:cViewPr varScale="1">
        <p:scale>
          <a:sx n="96" d="100"/>
          <a:sy n="96" d="100"/>
        </p:scale>
        <p:origin x="-1584" y="-108"/>
      </p:cViewPr>
      <p:guideLst>
        <p:guide orient="horz"/>
        <p:guide pos="26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038"/>
    </p:cViewPr>
  </p:sorterViewPr>
  <p:notesViewPr>
    <p:cSldViewPr snapToGrid="0" snapToObjects="1">
      <p:cViewPr varScale="1">
        <p:scale>
          <a:sx n="80" d="100"/>
          <a:sy n="80" d="100"/>
        </p:scale>
        <p:origin x="-1632" y="-120"/>
      </p:cViewPr>
      <p:guideLst>
        <p:guide orient="horz" pos="2899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3" y="4368800"/>
            <a:ext cx="5030787" cy="414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5843" tIns="47921" rIns="95843" bIns="479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notes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38238" y="695325"/>
            <a:ext cx="4583112" cy="34369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63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69900" algn="l" defTabSz="963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38213" algn="l" defTabSz="963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408113" algn="l" defTabSz="963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76425" algn="l" defTabSz="963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886200" y="8740775"/>
            <a:ext cx="2971800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9169" tIns="0" rIns="19169" bIns="0" anchor="b"/>
          <a:lstStyle/>
          <a:p>
            <a:pPr algn="r" defTabSz="969963"/>
            <a:r>
              <a:rPr lang="en-US" sz="1000" i="1">
                <a:latin typeface="Times New Roman" pitchFamily="18" charset="0"/>
              </a:rPr>
              <a:t>1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8740775"/>
            <a:ext cx="2970213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26" name="Rectangle 6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2813" y="4371975"/>
            <a:ext cx="5030787" cy="4137025"/>
          </a:xfrm>
          <a:noFill/>
          <a:ln/>
        </p:spPr>
        <p:txBody>
          <a:bodyPr lIns="99037" tIns="49519" rIns="99037" bIns="49519"/>
          <a:lstStyle/>
          <a:p>
            <a:pPr defTabSz="974725"/>
            <a:endParaRPr lang="en-US">
              <a:sym typeface="Wingdings" pitchFamily="2" charset="2"/>
            </a:endParaRPr>
          </a:p>
          <a:p>
            <a:pPr defTabSz="974725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95FF9F9A-2755-4B06-826A-25AF9EB4E23F}" type="slidenum">
              <a:rPr lang="de-DE"/>
              <a:pPr/>
              <a:t>34</a:t>
            </a:fld>
            <a:endParaRPr lang="de-DE"/>
          </a:p>
        </p:txBody>
      </p:sp>
      <p:sp>
        <p:nvSpPr>
          <p:cNvPr id="61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D341DE66-91C8-4D5D-8ABD-07344FAA8322}" type="slidenum">
              <a:rPr lang="de-DE"/>
              <a:pPr/>
              <a:t>35</a:t>
            </a:fld>
            <a:endParaRPr lang="de-DE"/>
          </a:p>
        </p:txBody>
      </p:sp>
      <p:sp>
        <p:nvSpPr>
          <p:cNvPr id="143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307899A4-3C7D-4728-8C32-4DB04F2C716B}" type="slidenum">
              <a:rPr lang="de-DE"/>
              <a:pPr/>
              <a:t>36</a:t>
            </a:fld>
            <a:endParaRPr lang="de-DE"/>
          </a:p>
        </p:txBody>
      </p:sp>
      <p:sp>
        <p:nvSpPr>
          <p:cNvPr id="163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AA799F87-EA45-465E-A07A-F0B3BF0BBC39}" type="slidenum">
              <a:rPr lang="de-DE"/>
              <a:pPr/>
              <a:t>37</a:t>
            </a:fld>
            <a:endParaRPr lang="de-DE"/>
          </a:p>
        </p:txBody>
      </p:sp>
      <p:sp>
        <p:nvSpPr>
          <p:cNvPr id="184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607F47DE-3ED7-4DD5-ABE5-B26FE2964952}" type="slidenum">
              <a:rPr lang="de-DE"/>
              <a:pPr/>
              <a:t>38</a:t>
            </a:fld>
            <a:endParaRPr lang="de-DE"/>
          </a:p>
        </p:txBody>
      </p:sp>
      <p:sp>
        <p:nvSpPr>
          <p:cNvPr id="204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26F5F376-35FD-47FF-AC1B-C4AF50239C7D}" type="slidenum">
              <a:rPr lang="de-DE"/>
              <a:pPr/>
              <a:t>39</a:t>
            </a:fld>
            <a:endParaRPr lang="de-DE"/>
          </a:p>
        </p:txBody>
      </p:sp>
      <p:sp>
        <p:nvSpPr>
          <p:cNvPr id="225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026B2A10-1ABD-4E2F-AEC8-46332B69000F}" type="slidenum">
              <a:rPr lang="de-DE"/>
              <a:pPr/>
              <a:t>40</a:t>
            </a:fld>
            <a:endParaRPr lang="de-DE"/>
          </a:p>
        </p:txBody>
      </p:sp>
      <p:sp>
        <p:nvSpPr>
          <p:cNvPr id="245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0" y="4368616"/>
            <a:ext cx="5487042" cy="4437817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100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3FDB5F84-6F1D-4065-A2EE-8DAFA5A7BF4B}" type="slidenum">
              <a:rPr lang="de-DE"/>
              <a:pPr/>
              <a:t>41</a:t>
            </a:fld>
            <a:endParaRPr lang="de-DE"/>
          </a:p>
        </p:txBody>
      </p:sp>
      <p:sp>
        <p:nvSpPr>
          <p:cNvPr id="266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57197A21-7FDA-4A14-98A5-BB0B22A88C91}" type="slidenum">
              <a:rPr lang="de-DE"/>
              <a:pPr/>
              <a:t>42</a:t>
            </a:fld>
            <a:endParaRPr lang="de-DE"/>
          </a:p>
        </p:txBody>
      </p:sp>
      <p:sp>
        <p:nvSpPr>
          <p:cNvPr id="286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D3D2D304-9FBA-456E-8DA3-F1F3B5B4FA33}" type="slidenum">
              <a:rPr lang="de-DE"/>
              <a:pPr/>
              <a:t>43</a:t>
            </a:fld>
            <a:endParaRPr lang="de-DE"/>
          </a:p>
        </p:txBody>
      </p:sp>
      <p:sp>
        <p:nvSpPr>
          <p:cNvPr id="307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888F2F4A-64C1-40D7-91F0-84C2154F6985}" type="slidenum">
              <a:rPr lang="de-DE"/>
              <a:pPr/>
              <a:t>44</a:t>
            </a:fld>
            <a:endParaRPr lang="de-DE"/>
          </a:p>
        </p:txBody>
      </p:sp>
      <p:sp>
        <p:nvSpPr>
          <p:cNvPr id="327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7829E85C-EF74-4FA7-A7D0-4C03122C7450}" type="slidenum">
              <a:rPr lang="de-DE"/>
              <a:pPr/>
              <a:t>45</a:t>
            </a:fld>
            <a:endParaRPr lang="de-DE"/>
          </a:p>
        </p:txBody>
      </p:sp>
      <p:sp>
        <p:nvSpPr>
          <p:cNvPr id="348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05D2165F-CC4A-426A-8F5B-8A3429CE571E}" type="slidenum">
              <a:rPr lang="de-DE"/>
              <a:pPr/>
              <a:t>46</a:t>
            </a:fld>
            <a:endParaRPr lang="de-DE"/>
          </a:p>
        </p:txBody>
      </p:sp>
      <p:sp>
        <p:nvSpPr>
          <p:cNvPr id="368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BEEE18F0-7C78-404B-BD6F-0C300B4875B3}" type="slidenum">
              <a:rPr lang="de-DE"/>
              <a:pPr/>
              <a:t>47</a:t>
            </a:fld>
            <a:endParaRPr lang="de-DE"/>
          </a:p>
        </p:txBody>
      </p:sp>
      <p:sp>
        <p:nvSpPr>
          <p:cNvPr id="389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4A2B7AC9-6B93-49B9-8CB1-21E50C115BE0}" type="slidenum">
              <a:rPr lang="de-DE"/>
              <a:pPr/>
              <a:t>48</a:t>
            </a:fld>
            <a:endParaRPr lang="de-DE"/>
          </a:p>
        </p:txBody>
      </p:sp>
      <p:sp>
        <p:nvSpPr>
          <p:cNvPr id="409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D79A5DD6-0B1C-42FF-9B6E-20F5134F3CAC}" type="slidenum">
              <a:rPr lang="de-DE"/>
              <a:pPr/>
              <a:t>49</a:t>
            </a:fld>
            <a:endParaRPr lang="de-DE"/>
          </a:p>
        </p:txBody>
      </p:sp>
      <p:sp>
        <p:nvSpPr>
          <p:cNvPr id="43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C2A9E58C-CC6F-4A93-B26E-A99C9E41D75D}" type="slidenum">
              <a:rPr lang="de-DE"/>
              <a:pPr/>
              <a:t>50</a:t>
            </a:fld>
            <a:endParaRPr lang="de-DE"/>
          </a:p>
        </p:txBody>
      </p:sp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81BC951D-CF1E-4DBA-B741-BDB44206462C}" type="slidenum">
              <a:rPr lang="de-DE"/>
              <a:pPr/>
              <a:t>51</a:t>
            </a:fld>
            <a:endParaRPr lang="de-DE"/>
          </a:p>
        </p:txBody>
      </p:sp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3F30B9F9-60CF-4943-91BB-19E86E4FEC8B}" type="slidenum">
              <a:rPr lang="de-DE"/>
              <a:pPr/>
              <a:t>52</a:t>
            </a:fld>
            <a:endParaRPr lang="de-DE"/>
          </a:p>
        </p:txBody>
      </p:sp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EA337E83-6976-4009-98CA-21B38DB31B86}" type="slidenum">
              <a:rPr lang="de-DE"/>
              <a:pPr/>
              <a:t>53</a:t>
            </a:fld>
            <a:endParaRPr lang="de-DE"/>
          </a:p>
        </p:txBody>
      </p:sp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92B9EC1F-27CD-41D9-8EC3-5EF96A6C51FB}" type="slidenum">
              <a:rPr lang="de-DE"/>
              <a:pPr/>
              <a:t>54</a:t>
            </a:fld>
            <a:endParaRPr lang="de-DE"/>
          </a:p>
        </p:txBody>
      </p:sp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ko-K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814A1072-8FDD-407E-AF1F-81EF30AB292F}" type="slidenum">
              <a:rPr lang="de-DE"/>
              <a:pPr/>
              <a:t>55</a:t>
            </a:fld>
            <a:endParaRPr lang="de-DE"/>
          </a:p>
        </p:txBody>
      </p:sp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F88937E9-4542-4964-B6B4-6D96A2B0383C}" type="slidenum">
              <a:rPr lang="de-DE"/>
              <a:pPr/>
              <a:t>56</a:t>
            </a:fld>
            <a:endParaRPr lang="de-DE"/>
          </a:p>
        </p:txBody>
      </p:sp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0" y="4275853"/>
            <a:ext cx="5487042" cy="4140392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90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4283C568-26B3-4CBC-B558-6B23565D2F92}" type="slidenum">
              <a:rPr lang="de-DE"/>
              <a:pPr/>
              <a:t>57</a:t>
            </a:fld>
            <a:endParaRPr lang="de-DE"/>
          </a:p>
        </p:txBody>
      </p:sp>
      <p:sp>
        <p:nvSpPr>
          <p:cNvPr id="593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AB645D3A-8BB4-4C45-8C58-0E027C0474F1}" type="slidenum">
              <a:rPr lang="de-DE"/>
              <a:pPr/>
              <a:t>58</a:t>
            </a:fld>
            <a:endParaRPr lang="de-DE"/>
          </a:p>
        </p:txBody>
      </p:sp>
      <p:sp>
        <p:nvSpPr>
          <p:cNvPr id="614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2601B95B-F635-4EC1-B83F-6A5522741C80}" type="slidenum">
              <a:rPr lang="de-DE"/>
              <a:pPr/>
              <a:t>59</a:t>
            </a:fld>
            <a:endParaRPr lang="de-DE"/>
          </a:p>
        </p:txBody>
      </p:sp>
      <p:sp>
        <p:nvSpPr>
          <p:cNvPr id="634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16" y="8738702"/>
            <a:ext cx="2971479" cy="459389"/>
          </a:xfrm>
          <a:prstGeom prst="rect">
            <a:avLst/>
          </a:prstGeom>
          <a:ln/>
        </p:spPr>
        <p:txBody>
          <a:bodyPr/>
          <a:lstStyle/>
          <a:p>
            <a:fld id="{1E28F4D0-D599-4E6B-B93E-B1E869F0E2F4}" type="slidenum">
              <a:rPr lang="de-DE"/>
              <a:pPr/>
              <a:t>60</a:t>
            </a:fld>
            <a:endParaRPr lang="de-DE"/>
          </a:p>
        </p:txBody>
      </p:sp>
      <p:sp>
        <p:nvSpPr>
          <p:cNvPr id="696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57975" y="298450"/>
            <a:ext cx="2079625" cy="635635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19100" y="298450"/>
            <a:ext cx="6086475" cy="63563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제목, 텍스트 및 차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36563" y="188913"/>
            <a:ext cx="8329612" cy="86995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608013" y="1414463"/>
            <a:ext cx="4097337" cy="415448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차트 개체 틀 3"/>
          <p:cNvSpPr>
            <a:spLocks noGrp="1"/>
          </p:cNvSpPr>
          <p:nvPr>
            <p:ph type="chart" sz="half" idx="2"/>
          </p:nvPr>
        </p:nvSpPr>
        <p:spPr>
          <a:xfrm>
            <a:off x="4857750" y="1414463"/>
            <a:ext cx="4097338" cy="4154487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1457325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13.06.2003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705225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Carsten Dachsbacher</a:t>
            </a: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F1FD3D0-DA8F-4FBB-95B1-C361EF14C0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제목, 텍스트 및 미디어 클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36563" y="188913"/>
            <a:ext cx="8329612" cy="86995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608013" y="1414463"/>
            <a:ext cx="4097337" cy="415448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미디어 개체 틀 3"/>
          <p:cNvSpPr>
            <a:spLocks noGrp="1"/>
          </p:cNvSpPr>
          <p:nvPr>
            <p:ph type="media" sz="half" idx="2"/>
          </p:nvPr>
        </p:nvSpPr>
        <p:spPr>
          <a:xfrm>
            <a:off x="4857750" y="1414463"/>
            <a:ext cx="4097338" cy="4154487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1457325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13.06.2003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705225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Carsten Dachsbacher</a:t>
            </a: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C7D6E60-5423-4DF2-A2F0-40151EE29C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19100" y="1587500"/>
            <a:ext cx="4083050" cy="506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54550" y="1587500"/>
            <a:ext cx="4083050" cy="506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298450"/>
            <a:ext cx="8280400" cy="908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7" tIns="44450" rIns="90487" bIns="44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9100" y="1587500"/>
            <a:ext cx="8318500" cy="5067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93663" y="6519863"/>
            <a:ext cx="307975" cy="212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 algn="l"/>
            <a:r>
              <a:rPr lang="en-US" sz="1400"/>
              <a:t> </a:t>
            </a:r>
            <a:fld id="{86F959CA-6D28-4BE7-929A-1AEF3FC69450}" type="slidenum">
              <a:rPr lang="en-US" sz="1400"/>
              <a:pPr algn="l"/>
              <a:t>‹#›</a:t>
            </a:fld>
            <a:endParaRPr lang="en-US" sz="1400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419100" y="1250950"/>
            <a:ext cx="8305800" cy="196850"/>
            <a:chOff x="264" y="788"/>
            <a:chExt cx="5232" cy="124"/>
          </a:xfrm>
        </p:grpSpPr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264" y="788"/>
              <a:ext cx="5232" cy="61"/>
            </a:xfrm>
            <a:prstGeom prst="rect">
              <a:avLst/>
            </a:prstGeom>
            <a:gradFill rotWithShape="0">
              <a:gsLst>
                <a:gs pos="0">
                  <a:srgbClr val="12C2E9">
                    <a:gamma/>
                    <a:shade val="80000"/>
                    <a:invGamma/>
                  </a:srgbClr>
                </a:gs>
                <a:gs pos="50000">
                  <a:srgbClr val="12C2E9"/>
                </a:gs>
                <a:gs pos="100000">
                  <a:srgbClr val="12C2E9">
                    <a:gamma/>
                    <a:shade val="80000"/>
                    <a:invGamma/>
                  </a:srgbClr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264" y="881"/>
              <a:ext cx="5232" cy="31"/>
            </a:xfrm>
            <a:prstGeom prst="rect">
              <a:avLst/>
            </a:prstGeom>
            <a:gradFill rotWithShape="0">
              <a:gsLst>
                <a:gs pos="0">
                  <a:srgbClr val="FF00FF">
                    <a:gamma/>
                    <a:shade val="69804"/>
                    <a:invGamma/>
                  </a:srgbClr>
                </a:gs>
                <a:gs pos="50000">
                  <a:srgbClr val="FF00FF"/>
                </a:gs>
                <a:gs pos="100000">
                  <a:srgbClr val="FF00FF">
                    <a:gamma/>
                    <a:shade val="69804"/>
                    <a:invGamma/>
                  </a:srgbClr>
                </a:gs>
              </a:gsLst>
              <a:lin ang="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pic>
        <p:nvPicPr>
          <p:cNvPr id="1036" name="Picture 12" descr="KAIST-1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32725" y="6437313"/>
            <a:ext cx="1219200" cy="33813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292100" indent="-292100" algn="l" rtl="0" eaLnBrk="0" fontAlgn="base" hangingPunct="0">
        <a:lnSpc>
          <a:spcPts val="2700"/>
        </a:lnSpc>
        <a:spcBef>
          <a:spcPts val="600"/>
        </a:spcBef>
        <a:spcAft>
          <a:spcPts val="400"/>
        </a:spcAft>
        <a:buClr>
          <a:srgbClr val="0C7B9C"/>
        </a:buClr>
        <a:buFont typeface="Arial" pitchFamily="34" charset="0"/>
        <a:buChar char="●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rtl="0" eaLnBrk="0" fontAlgn="base" hangingPunct="0">
        <a:lnSpc>
          <a:spcPts val="2700"/>
        </a:lnSpc>
        <a:spcBef>
          <a:spcPct val="0"/>
        </a:spcBef>
        <a:spcAft>
          <a:spcPts val="400"/>
        </a:spcAft>
        <a:buClr>
          <a:srgbClr val="0C7B9C"/>
        </a:buClr>
        <a:buFont typeface="Arial" pitchFamily="34" charset="0"/>
        <a:buChar char="●"/>
        <a:defRPr sz="2400" b="1">
          <a:solidFill>
            <a:schemeClr val="tx1"/>
          </a:solidFill>
          <a:latin typeface="+mn-lt"/>
        </a:defRPr>
      </a:lvl2pPr>
      <a:lvl3pPr marL="914400" algn="l" rtl="0" eaLnBrk="0" fontAlgn="base" hangingPunct="0">
        <a:lnSpc>
          <a:spcPts val="2700"/>
        </a:lnSpc>
        <a:spcBef>
          <a:spcPct val="0"/>
        </a:spcBef>
        <a:spcAft>
          <a:spcPts val="400"/>
        </a:spcAft>
        <a:buClr>
          <a:srgbClr val="0C7B9C"/>
        </a:buClr>
        <a:buFont typeface="Arial" pitchFamily="34" charset="0"/>
        <a:buChar char="●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19.jpeg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Milos%20Hasan\Desktop\siggraph-talk\still.mpg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Milos%20Hasan\Desktop\siggraph-talk\temple.mpg" TargetMode="Externa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Milos%20Hasan\Desktop\siggraph-talk\hair.mpg" TargetMode="External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4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33.png"/><Relationship Id="rId2" Type="http://schemas.openxmlformats.org/officeDocument/2006/relationships/tags" Target="../tags/tag2.xml"/><Relationship Id="rId16" Type="http://schemas.openxmlformats.org/officeDocument/2006/relationships/image" Target="../media/image37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32.png"/><Relationship Id="rId5" Type="http://schemas.openxmlformats.org/officeDocument/2006/relationships/tags" Target="../tags/tag5.xml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tags" Target="../tags/tag4.xml"/><Relationship Id="rId9" Type="http://schemas.openxmlformats.org/officeDocument/2006/relationships/notesSlide" Target="../notesSlides/notesSlide35.xml"/><Relationship Id="rId1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39.png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2.xml"/><Relationship Id="rId13" Type="http://schemas.openxmlformats.org/officeDocument/2006/relationships/image" Target="../media/image49.png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8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47.png"/><Relationship Id="rId5" Type="http://schemas.openxmlformats.org/officeDocument/2006/relationships/tags" Target="../tags/tag15.xml"/><Relationship Id="rId10" Type="http://schemas.openxmlformats.org/officeDocument/2006/relationships/image" Target="../media/image46.png"/><Relationship Id="rId4" Type="http://schemas.openxmlformats.org/officeDocument/2006/relationships/tags" Target="../tags/tag14.xml"/><Relationship Id="rId9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tags" Target="../tags/tag19.xml"/><Relationship Id="rId7" Type="http://schemas.openxmlformats.org/officeDocument/2006/relationships/image" Target="../media/image51.png"/><Relationship Id="rId12" Type="http://schemas.openxmlformats.org/officeDocument/2006/relationships/image" Target="../media/image54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44.xml"/><Relationship Id="rId11" Type="http://schemas.openxmlformats.org/officeDocument/2006/relationships/image" Target="../media/image4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2.png"/><Relationship Id="rId4" Type="http://schemas.openxmlformats.org/officeDocument/2006/relationships/tags" Target="../tags/tag20.xml"/><Relationship Id="rId9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image" Target="../media/image62.png"/><Relationship Id="rId4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13.xml"/><Relationship Id="rId1" Type="http://schemas.openxmlformats.org/officeDocument/2006/relationships/video" Target="dsdd_asia.avi" TargetMode="External"/><Relationship Id="rId5" Type="http://schemas.openxmlformats.org/officeDocument/2006/relationships/image" Target="../media/image71.png"/><Relationship Id="rId4" Type="http://schemas.openxmlformats.org/officeDocument/2006/relationships/image" Target="../media/image3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dsdd_glossy.avi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3.pn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5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77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5" name="Group 9"/>
          <p:cNvGrpSpPr>
            <a:grpSpLocks/>
          </p:cNvGrpSpPr>
          <p:nvPr/>
        </p:nvGrpSpPr>
        <p:grpSpPr bwMode="auto">
          <a:xfrm>
            <a:off x="50800" y="2713038"/>
            <a:ext cx="9075738" cy="152400"/>
            <a:chOff x="296" y="1676"/>
            <a:chExt cx="5088" cy="96"/>
          </a:xfrm>
        </p:grpSpPr>
        <p:sp>
          <p:nvSpPr>
            <p:cNvPr id="4103" name="Rectangle 7"/>
            <p:cNvSpPr>
              <a:spLocks noChangeArrowheads="1"/>
            </p:cNvSpPr>
            <p:nvPr/>
          </p:nvSpPr>
          <p:spPr bwMode="auto">
            <a:xfrm>
              <a:off x="296" y="1676"/>
              <a:ext cx="5088" cy="47"/>
            </a:xfrm>
            <a:prstGeom prst="rect">
              <a:avLst/>
            </a:prstGeom>
            <a:gradFill rotWithShape="0">
              <a:gsLst>
                <a:gs pos="0">
                  <a:srgbClr val="12C2E9">
                    <a:gamma/>
                    <a:shade val="80000"/>
                    <a:invGamma/>
                  </a:srgbClr>
                </a:gs>
                <a:gs pos="50000">
                  <a:srgbClr val="12C2E9"/>
                </a:gs>
                <a:gs pos="100000">
                  <a:srgbClr val="12C2E9">
                    <a:gamma/>
                    <a:shade val="80000"/>
                    <a:invGamma/>
                  </a:srgbClr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104" name="Rectangle 8"/>
            <p:cNvSpPr>
              <a:spLocks noChangeArrowheads="1"/>
            </p:cNvSpPr>
            <p:nvPr/>
          </p:nvSpPr>
          <p:spPr bwMode="auto">
            <a:xfrm>
              <a:off x="296" y="1748"/>
              <a:ext cx="5088" cy="24"/>
            </a:xfrm>
            <a:prstGeom prst="rect">
              <a:avLst/>
            </a:prstGeom>
            <a:gradFill rotWithShape="0">
              <a:gsLst>
                <a:gs pos="0">
                  <a:srgbClr val="FF00FF">
                    <a:gamma/>
                    <a:shade val="69804"/>
                    <a:invGamma/>
                  </a:srgbClr>
                </a:gs>
                <a:gs pos="50000">
                  <a:srgbClr val="FF00FF"/>
                </a:gs>
                <a:gs pos="100000">
                  <a:srgbClr val="FF00FF">
                    <a:gamma/>
                    <a:shade val="69804"/>
                    <a:invGamma/>
                  </a:srgbClr>
                </a:gs>
              </a:gsLst>
              <a:lin ang="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842963"/>
            <a:ext cx="9144000" cy="196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 anchor="ctr"/>
          <a:lstStyle/>
          <a:p>
            <a:pPr>
              <a:lnSpc>
                <a:spcPts val="4200"/>
              </a:lnSpc>
            </a:pPr>
            <a:r>
              <a:rPr lang="en-US" altLang="ko-KR" sz="4000" b="1" dirty="0" smtClean="0">
                <a:solidFill>
                  <a:srgbClr val="0000FF"/>
                </a:solidFill>
                <a:ea typeface="굴림" pitchFamily="50" charset="-127"/>
              </a:rPr>
              <a:t>Real-Time Rendering</a:t>
            </a:r>
            <a:endParaRPr lang="en-US" altLang="ko-KR" sz="4000" b="1" dirty="0">
              <a:solidFill>
                <a:srgbClr val="0000FF"/>
              </a:solidFill>
              <a:ea typeface="굴림" pitchFamily="50" charset="-127"/>
            </a:endParaRPr>
          </a:p>
        </p:txBody>
      </p:sp>
      <p:grpSp>
        <p:nvGrpSpPr>
          <p:cNvPr id="4121" name="Group 25"/>
          <p:cNvGrpSpPr>
            <a:grpSpLocks/>
          </p:cNvGrpSpPr>
          <p:nvPr/>
        </p:nvGrpSpPr>
        <p:grpSpPr bwMode="auto">
          <a:xfrm>
            <a:off x="68263" y="842963"/>
            <a:ext cx="9075737" cy="152400"/>
            <a:chOff x="296" y="1676"/>
            <a:chExt cx="5088" cy="96"/>
          </a:xfrm>
        </p:grpSpPr>
        <p:sp>
          <p:nvSpPr>
            <p:cNvPr id="4122" name="Rectangle 26"/>
            <p:cNvSpPr>
              <a:spLocks noChangeArrowheads="1"/>
            </p:cNvSpPr>
            <p:nvPr/>
          </p:nvSpPr>
          <p:spPr bwMode="auto">
            <a:xfrm>
              <a:off x="296" y="1676"/>
              <a:ext cx="5088" cy="47"/>
            </a:xfrm>
            <a:prstGeom prst="rect">
              <a:avLst/>
            </a:prstGeom>
            <a:gradFill rotWithShape="0">
              <a:gsLst>
                <a:gs pos="0">
                  <a:srgbClr val="12C2E9">
                    <a:gamma/>
                    <a:shade val="80000"/>
                    <a:invGamma/>
                  </a:srgbClr>
                </a:gs>
                <a:gs pos="50000">
                  <a:srgbClr val="12C2E9"/>
                </a:gs>
                <a:gs pos="100000">
                  <a:srgbClr val="12C2E9">
                    <a:gamma/>
                    <a:shade val="80000"/>
                    <a:invGamma/>
                  </a:srgbClr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123" name="Rectangle 27"/>
            <p:cNvSpPr>
              <a:spLocks noChangeArrowheads="1"/>
            </p:cNvSpPr>
            <p:nvPr/>
          </p:nvSpPr>
          <p:spPr bwMode="auto">
            <a:xfrm>
              <a:off x="296" y="1748"/>
              <a:ext cx="5088" cy="24"/>
            </a:xfrm>
            <a:prstGeom prst="rect">
              <a:avLst/>
            </a:prstGeom>
            <a:gradFill rotWithShape="0">
              <a:gsLst>
                <a:gs pos="0">
                  <a:srgbClr val="FF00FF">
                    <a:gamma/>
                    <a:shade val="69804"/>
                    <a:invGamma/>
                  </a:srgbClr>
                </a:gs>
                <a:gs pos="50000">
                  <a:srgbClr val="FF00FF"/>
                </a:gs>
                <a:gs pos="100000">
                  <a:srgbClr val="FF00FF">
                    <a:gamma/>
                    <a:shade val="69804"/>
                    <a:invGamma/>
                  </a:srgbClr>
                </a:gs>
              </a:gsLst>
              <a:lin ang="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828123" y="6113463"/>
            <a:ext cx="81534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 smtClean="0">
                <a:ea typeface="굴림" charset="-127"/>
              </a:rPr>
              <a:t>Presenter : Jae-</a:t>
            </a:r>
            <a:r>
              <a:rPr lang="en-US" sz="2800" dirty="0" err="1" smtClean="0">
                <a:ea typeface="굴림" charset="-127"/>
              </a:rPr>
              <a:t>Pil</a:t>
            </a:r>
            <a:r>
              <a:rPr lang="en-US" sz="2800" dirty="0" smtClean="0">
                <a:ea typeface="굴림" charset="-127"/>
              </a:rPr>
              <a:t> </a:t>
            </a:r>
            <a:r>
              <a:rPr lang="en-US" sz="2800" dirty="0" err="1" smtClean="0">
                <a:ea typeface="굴림" charset="-127"/>
              </a:rPr>
              <a:t>Heo</a:t>
            </a:r>
            <a:endParaRPr lang="en-US" sz="2800" dirty="0"/>
          </a:p>
        </p:txBody>
      </p:sp>
    </p:spTree>
  </p:cSld>
  <p:clrMapOvr>
    <a:masterClrMapping/>
  </p:clrMapOvr>
  <p:transition advTm="14831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Concepts – View Samples</a:t>
            </a:r>
            <a:endParaRPr lang="en-US" dirty="0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1143000" y="1828800"/>
            <a:ext cx="6858000" cy="4892675"/>
          </a:xfrm>
          <a:custGeom>
            <a:avLst/>
            <a:gdLst/>
            <a:ahLst/>
            <a:cxnLst>
              <a:cxn ang="0">
                <a:pos x="447" y="1200"/>
              </a:cxn>
              <a:cxn ang="0">
                <a:pos x="1484" y="32"/>
              </a:cxn>
              <a:cxn ang="0">
                <a:pos x="2277" y="1006"/>
              </a:cxn>
              <a:cxn ang="0">
                <a:pos x="3192" y="162"/>
              </a:cxn>
              <a:cxn ang="0">
                <a:pos x="4290" y="1589"/>
              </a:cxn>
              <a:cxn ang="0">
                <a:pos x="3009" y="2238"/>
              </a:cxn>
              <a:cxn ang="0">
                <a:pos x="3680" y="2692"/>
              </a:cxn>
              <a:cxn ang="0">
                <a:pos x="1606" y="2952"/>
              </a:cxn>
              <a:cxn ang="0">
                <a:pos x="1308" y="1912"/>
              </a:cxn>
              <a:cxn ang="0">
                <a:pos x="569" y="2173"/>
              </a:cxn>
              <a:cxn ang="0">
                <a:pos x="20" y="1589"/>
              </a:cxn>
              <a:cxn ang="0">
                <a:pos x="447" y="1200"/>
              </a:cxn>
            </a:cxnLst>
            <a:rect l="0" t="0" r="r" b="b"/>
            <a:pathLst>
              <a:path w="4320" h="3082">
                <a:moveTo>
                  <a:pt x="447" y="1200"/>
                </a:moveTo>
                <a:cubicBezTo>
                  <a:pt x="691" y="941"/>
                  <a:pt x="1179" y="65"/>
                  <a:pt x="1484" y="32"/>
                </a:cubicBezTo>
                <a:cubicBezTo>
                  <a:pt x="1789" y="0"/>
                  <a:pt x="1992" y="984"/>
                  <a:pt x="2277" y="1006"/>
                </a:cubicBezTo>
                <a:cubicBezTo>
                  <a:pt x="2562" y="1027"/>
                  <a:pt x="2856" y="65"/>
                  <a:pt x="3192" y="162"/>
                </a:cubicBezTo>
                <a:cubicBezTo>
                  <a:pt x="3527" y="259"/>
                  <a:pt x="4320" y="1243"/>
                  <a:pt x="4290" y="1589"/>
                </a:cubicBezTo>
                <a:cubicBezTo>
                  <a:pt x="4259" y="1935"/>
                  <a:pt x="3110" y="2054"/>
                  <a:pt x="3009" y="2238"/>
                </a:cubicBezTo>
                <a:cubicBezTo>
                  <a:pt x="2907" y="2422"/>
                  <a:pt x="3913" y="2573"/>
                  <a:pt x="3680" y="2692"/>
                </a:cubicBezTo>
                <a:cubicBezTo>
                  <a:pt x="3446" y="2811"/>
                  <a:pt x="2001" y="3082"/>
                  <a:pt x="1606" y="2952"/>
                </a:cubicBezTo>
                <a:cubicBezTo>
                  <a:pt x="1211" y="2822"/>
                  <a:pt x="1481" y="2042"/>
                  <a:pt x="1308" y="1912"/>
                </a:cubicBezTo>
                <a:cubicBezTo>
                  <a:pt x="1135" y="1782"/>
                  <a:pt x="784" y="2227"/>
                  <a:pt x="569" y="2173"/>
                </a:cubicBezTo>
                <a:cubicBezTo>
                  <a:pt x="354" y="2119"/>
                  <a:pt x="41" y="1752"/>
                  <a:pt x="20" y="1589"/>
                </a:cubicBezTo>
                <a:cubicBezTo>
                  <a:pt x="0" y="1427"/>
                  <a:pt x="203" y="1460"/>
                  <a:pt x="447" y="1200"/>
                </a:cubicBez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04800" y="5867400"/>
            <a:ext cx="1295400" cy="45720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A scene</a:t>
            </a:r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 flipV="1">
            <a:off x="1066800" y="52578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4038600" y="3810000"/>
            <a:ext cx="2514600" cy="12192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3657600" y="4191000"/>
            <a:ext cx="914400" cy="23622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18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689860">
            <a:off x="3124200" y="3276600"/>
            <a:ext cx="762000" cy="7620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19" name="Oval 21"/>
          <p:cNvSpPr>
            <a:spLocks noChangeArrowheads="1"/>
          </p:cNvSpPr>
          <p:nvPr/>
        </p:nvSpPr>
        <p:spPr bwMode="auto">
          <a:xfrm rot="21377816">
            <a:off x="4721225" y="6461125"/>
            <a:ext cx="304800" cy="152400"/>
          </a:xfrm>
          <a:prstGeom prst="ellipse">
            <a:avLst/>
          </a:prstGeom>
          <a:solidFill>
            <a:srgbClr val="3366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0" name="Oval 22"/>
          <p:cNvSpPr>
            <a:spLocks noChangeArrowheads="1"/>
          </p:cNvSpPr>
          <p:nvPr/>
        </p:nvSpPr>
        <p:spPr bwMode="auto">
          <a:xfrm rot="21308758">
            <a:off x="5110163" y="6421438"/>
            <a:ext cx="304800" cy="152400"/>
          </a:xfrm>
          <a:prstGeom prst="ellipse">
            <a:avLst/>
          </a:prstGeom>
          <a:solidFill>
            <a:srgbClr val="3366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1" name="Oval 23"/>
          <p:cNvSpPr>
            <a:spLocks noChangeArrowheads="1"/>
          </p:cNvSpPr>
          <p:nvPr/>
        </p:nvSpPr>
        <p:spPr bwMode="auto">
          <a:xfrm rot="21314182">
            <a:off x="5467350" y="6375400"/>
            <a:ext cx="304800" cy="152400"/>
          </a:xfrm>
          <a:prstGeom prst="ellipse">
            <a:avLst/>
          </a:prstGeom>
          <a:solidFill>
            <a:srgbClr val="3366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2" name="Oval 24"/>
          <p:cNvSpPr>
            <a:spLocks noChangeArrowheads="1"/>
          </p:cNvSpPr>
          <p:nvPr/>
        </p:nvSpPr>
        <p:spPr bwMode="auto">
          <a:xfrm rot="20809647">
            <a:off x="5830888" y="6297613"/>
            <a:ext cx="304800" cy="152400"/>
          </a:xfrm>
          <a:prstGeom prst="ellipse">
            <a:avLst/>
          </a:prstGeom>
          <a:solidFill>
            <a:srgbClr val="3366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" name="Oval 25"/>
          <p:cNvSpPr>
            <a:spLocks noChangeArrowheads="1"/>
          </p:cNvSpPr>
          <p:nvPr/>
        </p:nvSpPr>
        <p:spPr bwMode="auto">
          <a:xfrm rot="20798930">
            <a:off x="6227763" y="6211888"/>
            <a:ext cx="304800" cy="152400"/>
          </a:xfrm>
          <a:prstGeom prst="ellipse">
            <a:avLst/>
          </a:prstGeom>
          <a:solidFill>
            <a:srgbClr val="3366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4" name="Oval 26"/>
          <p:cNvSpPr>
            <a:spLocks noChangeArrowheads="1"/>
          </p:cNvSpPr>
          <p:nvPr/>
        </p:nvSpPr>
        <p:spPr bwMode="auto">
          <a:xfrm rot="16200000">
            <a:off x="5791200" y="5334000"/>
            <a:ext cx="304800" cy="152400"/>
          </a:xfrm>
          <a:prstGeom prst="ellipse">
            <a:avLst/>
          </a:prstGeom>
          <a:solidFill>
            <a:srgbClr val="3366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5" name="Oval 27"/>
          <p:cNvSpPr>
            <a:spLocks noChangeArrowheads="1"/>
          </p:cNvSpPr>
          <p:nvPr/>
        </p:nvSpPr>
        <p:spPr bwMode="auto">
          <a:xfrm rot="20516372">
            <a:off x="6059488" y="5132388"/>
            <a:ext cx="304800" cy="152400"/>
          </a:xfrm>
          <a:prstGeom prst="ellipse">
            <a:avLst/>
          </a:prstGeom>
          <a:solidFill>
            <a:srgbClr val="3366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6" name="Line 28"/>
          <p:cNvSpPr>
            <a:spLocks noChangeShapeType="1"/>
          </p:cNvSpPr>
          <p:nvPr/>
        </p:nvSpPr>
        <p:spPr bwMode="auto">
          <a:xfrm flipH="1" flipV="1">
            <a:off x="6081713" y="4910138"/>
            <a:ext cx="130175" cy="298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7" name="Line 30"/>
          <p:cNvSpPr>
            <a:spLocks noChangeShapeType="1"/>
          </p:cNvSpPr>
          <p:nvPr/>
        </p:nvSpPr>
        <p:spPr bwMode="auto">
          <a:xfrm flipH="1">
            <a:off x="5678488" y="5410200"/>
            <a:ext cx="265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Line 31"/>
          <p:cNvSpPr>
            <a:spLocks noChangeShapeType="1"/>
          </p:cNvSpPr>
          <p:nvPr/>
        </p:nvSpPr>
        <p:spPr bwMode="auto">
          <a:xfrm flipH="1" flipV="1">
            <a:off x="6310313" y="5962650"/>
            <a:ext cx="82550" cy="3349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Line 32"/>
          <p:cNvSpPr>
            <a:spLocks noChangeShapeType="1"/>
          </p:cNvSpPr>
          <p:nvPr/>
        </p:nvSpPr>
        <p:spPr bwMode="auto">
          <a:xfrm flipH="1" flipV="1">
            <a:off x="5903913" y="6015038"/>
            <a:ext cx="82550" cy="3349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Line 33"/>
          <p:cNvSpPr>
            <a:spLocks noChangeShapeType="1"/>
          </p:cNvSpPr>
          <p:nvPr/>
        </p:nvSpPr>
        <p:spPr bwMode="auto">
          <a:xfrm flipH="1" flipV="1">
            <a:off x="5580063" y="6088063"/>
            <a:ext cx="46037" cy="354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Line 34"/>
          <p:cNvSpPr>
            <a:spLocks noChangeShapeType="1"/>
          </p:cNvSpPr>
          <p:nvPr/>
        </p:nvSpPr>
        <p:spPr bwMode="auto">
          <a:xfrm flipH="1" flipV="1">
            <a:off x="5243513" y="6153150"/>
            <a:ext cx="38100" cy="3349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2" name="Line 35"/>
          <p:cNvSpPr>
            <a:spLocks noChangeShapeType="1"/>
          </p:cNvSpPr>
          <p:nvPr/>
        </p:nvSpPr>
        <p:spPr bwMode="auto">
          <a:xfrm flipH="1" flipV="1">
            <a:off x="4856163" y="6183313"/>
            <a:ext cx="26987" cy="3349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914400" y="2209800"/>
            <a:ext cx="1371600" cy="45720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Camera</a:t>
            </a:r>
          </a:p>
        </p:txBody>
      </p:sp>
      <p:sp>
        <p:nvSpPr>
          <p:cNvPr id="34" name="Line 37"/>
          <p:cNvSpPr>
            <a:spLocks noChangeShapeType="1"/>
          </p:cNvSpPr>
          <p:nvPr/>
        </p:nvSpPr>
        <p:spPr bwMode="auto">
          <a:xfrm>
            <a:off x="1981200" y="28194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7467600" y="4994701"/>
            <a:ext cx="1524000" cy="830997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View samples</a:t>
            </a:r>
          </a:p>
        </p:txBody>
      </p:sp>
      <p:sp>
        <p:nvSpPr>
          <p:cNvPr id="36" name="Line 39"/>
          <p:cNvSpPr>
            <a:spLocks noChangeShapeType="1"/>
          </p:cNvSpPr>
          <p:nvPr/>
        </p:nvSpPr>
        <p:spPr bwMode="auto">
          <a:xfrm flipH="1" flipV="1">
            <a:off x="6149043" y="5410200"/>
            <a:ext cx="1195974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 flipH="1">
            <a:off x="6380403" y="5791199"/>
            <a:ext cx="964614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Concepts – Transfer Matrix</a:t>
            </a:r>
            <a:endParaRPr lang="en-US" dirty="0"/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auto">
          <a:xfrm>
            <a:off x="228600" y="501650"/>
            <a:ext cx="6858000" cy="1022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7" tIns="44450" rIns="90487" bIns="4445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" name="Freeform 4"/>
          <p:cNvSpPr>
            <a:spLocks/>
          </p:cNvSpPr>
          <p:nvPr/>
        </p:nvSpPr>
        <p:spPr bwMode="auto">
          <a:xfrm>
            <a:off x="1013793" y="1470996"/>
            <a:ext cx="6858000" cy="4892675"/>
          </a:xfrm>
          <a:custGeom>
            <a:avLst/>
            <a:gdLst/>
            <a:ahLst/>
            <a:cxnLst>
              <a:cxn ang="0">
                <a:pos x="447" y="1200"/>
              </a:cxn>
              <a:cxn ang="0">
                <a:pos x="1484" y="32"/>
              </a:cxn>
              <a:cxn ang="0">
                <a:pos x="2277" y="1006"/>
              </a:cxn>
              <a:cxn ang="0">
                <a:pos x="3192" y="162"/>
              </a:cxn>
              <a:cxn ang="0">
                <a:pos x="4290" y="1589"/>
              </a:cxn>
              <a:cxn ang="0">
                <a:pos x="3009" y="2238"/>
              </a:cxn>
              <a:cxn ang="0">
                <a:pos x="3680" y="2692"/>
              </a:cxn>
              <a:cxn ang="0">
                <a:pos x="1606" y="2952"/>
              </a:cxn>
              <a:cxn ang="0">
                <a:pos x="1308" y="1912"/>
              </a:cxn>
              <a:cxn ang="0">
                <a:pos x="569" y="2173"/>
              </a:cxn>
              <a:cxn ang="0">
                <a:pos x="20" y="1589"/>
              </a:cxn>
              <a:cxn ang="0">
                <a:pos x="447" y="1200"/>
              </a:cxn>
            </a:cxnLst>
            <a:rect l="0" t="0" r="r" b="b"/>
            <a:pathLst>
              <a:path w="4320" h="3082">
                <a:moveTo>
                  <a:pt x="447" y="1200"/>
                </a:moveTo>
                <a:cubicBezTo>
                  <a:pt x="691" y="941"/>
                  <a:pt x="1179" y="65"/>
                  <a:pt x="1484" y="32"/>
                </a:cubicBezTo>
                <a:cubicBezTo>
                  <a:pt x="1789" y="0"/>
                  <a:pt x="1992" y="984"/>
                  <a:pt x="2277" y="1006"/>
                </a:cubicBezTo>
                <a:cubicBezTo>
                  <a:pt x="2562" y="1027"/>
                  <a:pt x="2856" y="65"/>
                  <a:pt x="3192" y="162"/>
                </a:cubicBezTo>
                <a:cubicBezTo>
                  <a:pt x="3527" y="259"/>
                  <a:pt x="4320" y="1243"/>
                  <a:pt x="4290" y="1589"/>
                </a:cubicBezTo>
                <a:cubicBezTo>
                  <a:pt x="4259" y="1935"/>
                  <a:pt x="3110" y="2054"/>
                  <a:pt x="3009" y="2238"/>
                </a:cubicBezTo>
                <a:cubicBezTo>
                  <a:pt x="2907" y="2422"/>
                  <a:pt x="3913" y="2573"/>
                  <a:pt x="3680" y="2692"/>
                </a:cubicBezTo>
                <a:cubicBezTo>
                  <a:pt x="3446" y="2811"/>
                  <a:pt x="2001" y="3082"/>
                  <a:pt x="1606" y="2952"/>
                </a:cubicBezTo>
                <a:cubicBezTo>
                  <a:pt x="1211" y="2822"/>
                  <a:pt x="1481" y="2042"/>
                  <a:pt x="1308" y="1912"/>
                </a:cubicBezTo>
                <a:cubicBezTo>
                  <a:pt x="1135" y="1782"/>
                  <a:pt x="784" y="2227"/>
                  <a:pt x="569" y="2173"/>
                </a:cubicBezTo>
                <a:cubicBezTo>
                  <a:pt x="354" y="2119"/>
                  <a:pt x="41" y="1752"/>
                  <a:pt x="20" y="1589"/>
                </a:cubicBezTo>
                <a:cubicBezTo>
                  <a:pt x="0" y="1427"/>
                  <a:pt x="203" y="1460"/>
                  <a:pt x="447" y="1200"/>
                </a:cubicBez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0" name="Oval 31"/>
          <p:cNvSpPr>
            <a:spLocks noChangeArrowheads="1"/>
          </p:cNvSpPr>
          <p:nvPr/>
        </p:nvSpPr>
        <p:spPr bwMode="auto">
          <a:xfrm rot="7888494">
            <a:off x="2433018" y="2156796"/>
            <a:ext cx="304800" cy="152400"/>
          </a:xfrm>
          <a:prstGeom prst="ellipse">
            <a:avLst/>
          </a:prstGeom>
          <a:solidFill>
            <a:srgbClr val="339966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" name="Line 32"/>
          <p:cNvSpPr>
            <a:spLocks noChangeShapeType="1"/>
          </p:cNvSpPr>
          <p:nvPr/>
        </p:nvSpPr>
        <p:spPr bwMode="auto">
          <a:xfrm rot="8009594" flipH="1" flipV="1">
            <a:off x="2692574" y="2175053"/>
            <a:ext cx="36513" cy="336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Oval 50"/>
          <p:cNvSpPr>
            <a:spLocks noChangeArrowheads="1"/>
          </p:cNvSpPr>
          <p:nvPr/>
        </p:nvSpPr>
        <p:spPr bwMode="auto">
          <a:xfrm rot="21308758">
            <a:off x="5133356" y="6016009"/>
            <a:ext cx="304800" cy="152400"/>
          </a:xfrm>
          <a:prstGeom prst="ellipse">
            <a:avLst/>
          </a:prstGeom>
          <a:solidFill>
            <a:srgbClr val="3366FF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Line 57"/>
          <p:cNvSpPr>
            <a:spLocks noChangeShapeType="1"/>
          </p:cNvSpPr>
          <p:nvPr/>
        </p:nvSpPr>
        <p:spPr bwMode="auto">
          <a:xfrm flipH="1" flipV="1">
            <a:off x="5266706" y="5747721"/>
            <a:ext cx="38100" cy="3349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4" name="Line 67"/>
          <p:cNvSpPr>
            <a:spLocks noChangeShapeType="1"/>
          </p:cNvSpPr>
          <p:nvPr/>
        </p:nvSpPr>
        <p:spPr bwMode="auto">
          <a:xfrm>
            <a:off x="2613993" y="2232996"/>
            <a:ext cx="2667000" cy="388620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5" name="Line 68"/>
          <p:cNvSpPr>
            <a:spLocks noChangeShapeType="1"/>
          </p:cNvSpPr>
          <p:nvPr/>
        </p:nvSpPr>
        <p:spPr bwMode="auto">
          <a:xfrm>
            <a:off x="2613993" y="2232996"/>
            <a:ext cx="1828800" cy="762000"/>
          </a:xfrm>
          <a:prstGeom prst="line">
            <a:avLst/>
          </a:prstGeom>
          <a:noFill/>
          <a:ln w="38100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6" name="Line 69"/>
          <p:cNvSpPr>
            <a:spLocks noChangeShapeType="1"/>
          </p:cNvSpPr>
          <p:nvPr/>
        </p:nvSpPr>
        <p:spPr bwMode="auto">
          <a:xfrm>
            <a:off x="4442793" y="2994996"/>
            <a:ext cx="838200" cy="3124200"/>
          </a:xfrm>
          <a:prstGeom prst="line">
            <a:avLst/>
          </a:prstGeom>
          <a:noFill/>
          <a:ln w="38100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7" name="Line 70"/>
          <p:cNvSpPr>
            <a:spLocks noChangeShapeType="1"/>
          </p:cNvSpPr>
          <p:nvPr/>
        </p:nvSpPr>
        <p:spPr bwMode="auto">
          <a:xfrm>
            <a:off x="2613993" y="2232996"/>
            <a:ext cx="3276600" cy="2667000"/>
          </a:xfrm>
          <a:prstGeom prst="lin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8" name="Line 71"/>
          <p:cNvSpPr>
            <a:spLocks noChangeShapeType="1"/>
          </p:cNvSpPr>
          <p:nvPr/>
        </p:nvSpPr>
        <p:spPr bwMode="auto">
          <a:xfrm flipH="1">
            <a:off x="3223593" y="4899996"/>
            <a:ext cx="2667000" cy="0"/>
          </a:xfrm>
          <a:prstGeom prst="lin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9" name="Line 72"/>
          <p:cNvSpPr>
            <a:spLocks noChangeShapeType="1"/>
          </p:cNvSpPr>
          <p:nvPr/>
        </p:nvSpPr>
        <p:spPr bwMode="auto">
          <a:xfrm>
            <a:off x="3223593" y="4899996"/>
            <a:ext cx="2057400" cy="1219200"/>
          </a:xfrm>
          <a:prstGeom prst="lin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0" name="Text Box 73"/>
          <p:cNvSpPr txBox="1">
            <a:spLocks noChangeArrowheads="1"/>
          </p:cNvSpPr>
          <p:nvPr/>
        </p:nvSpPr>
        <p:spPr bwMode="auto">
          <a:xfrm>
            <a:off x="1457739" y="6322640"/>
            <a:ext cx="6109253" cy="40011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 err="1"/>
              <a:t>T</a:t>
            </a:r>
            <a:r>
              <a:rPr lang="en-US" sz="2000" baseline="-25000" dirty="0" err="1"/>
              <a:t>ij</a:t>
            </a:r>
            <a:r>
              <a:rPr lang="en-US" sz="2000" dirty="0"/>
              <a:t> = </a:t>
            </a:r>
            <a:r>
              <a:rPr lang="en-US" sz="2000" dirty="0" smtClean="0"/>
              <a:t>Contribution </a:t>
            </a:r>
            <a:r>
              <a:rPr lang="en-US" sz="2000" dirty="0" smtClean="0"/>
              <a:t>of gather sample j to view sample </a:t>
            </a:r>
            <a:r>
              <a:rPr lang="en-US" sz="2000" dirty="0" err="1" smtClean="0"/>
              <a:t>i</a:t>
            </a:r>
            <a:endParaRPr lang="en-US" sz="2000" dirty="0"/>
          </a:p>
        </p:txBody>
      </p:sp>
      <p:sp>
        <p:nvSpPr>
          <p:cNvPr id="51" name="Text Box 74"/>
          <p:cNvSpPr txBox="1">
            <a:spLocks noChangeArrowheads="1"/>
          </p:cNvSpPr>
          <p:nvPr/>
        </p:nvSpPr>
        <p:spPr bwMode="auto">
          <a:xfrm>
            <a:off x="-129207" y="2461596"/>
            <a:ext cx="2133600" cy="396875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Gather sample j</a:t>
            </a:r>
          </a:p>
        </p:txBody>
      </p:sp>
      <p:sp>
        <p:nvSpPr>
          <p:cNvPr id="52" name="Text Box 75"/>
          <p:cNvSpPr txBox="1">
            <a:spLocks noChangeArrowheads="1"/>
          </p:cNvSpPr>
          <p:nvPr/>
        </p:nvSpPr>
        <p:spPr bwMode="auto">
          <a:xfrm>
            <a:off x="6957393" y="4899996"/>
            <a:ext cx="1143000" cy="701675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View sample </a:t>
            </a:r>
            <a:r>
              <a:rPr lang="en-US" sz="2000" dirty="0" err="1"/>
              <a:t>i</a:t>
            </a:r>
            <a:endParaRPr lang="en-US" sz="2000" dirty="0"/>
          </a:p>
        </p:txBody>
      </p:sp>
      <p:sp>
        <p:nvSpPr>
          <p:cNvPr id="53" name="Line 76"/>
          <p:cNvSpPr>
            <a:spLocks noChangeShapeType="1"/>
          </p:cNvSpPr>
          <p:nvPr/>
        </p:nvSpPr>
        <p:spPr bwMode="auto">
          <a:xfrm flipV="1">
            <a:off x="1699593" y="2309196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4" name="Line 77"/>
          <p:cNvSpPr>
            <a:spLocks noChangeShapeType="1"/>
          </p:cNvSpPr>
          <p:nvPr/>
        </p:nvSpPr>
        <p:spPr bwMode="auto">
          <a:xfrm flipH="1">
            <a:off x="5444058" y="5327379"/>
            <a:ext cx="1513335" cy="67600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Conceptual Overview</a:t>
            </a:r>
            <a:endParaRPr lang="en-US" dirty="0"/>
          </a:p>
        </p:txBody>
      </p:sp>
      <p:pic>
        <p:nvPicPr>
          <p:cNvPr id="13" name="Picture 14" descr="gather-dir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600" y="3276600"/>
            <a:ext cx="2014538" cy="1944688"/>
          </a:xfrm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0" y="5410200"/>
            <a:ext cx="2438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Direct on gather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286250" y="6096000"/>
            <a:ext cx="2438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Indirect on view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6934200" y="5181600"/>
            <a:ext cx="1981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Final</a:t>
            </a:r>
          </a:p>
        </p:txBody>
      </p:sp>
      <p:sp>
        <p:nvSpPr>
          <p:cNvPr id="17" name="Line 7"/>
          <p:cNvSpPr>
            <a:spLocks noChangeShapeType="1"/>
          </p:cNvSpPr>
          <p:nvPr/>
        </p:nvSpPr>
        <p:spPr bwMode="auto">
          <a:xfrm>
            <a:off x="4038600" y="4724400"/>
            <a:ext cx="45720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2209800" y="4268788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667000" y="3859213"/>
            <a:ext cx="1371600" cy="835025"/>
          </a:xfrm>
          <a:prstGeom prst="rect">
            <a:avLst/>
          </a:prstGeom>
          <a:solidFill>
            <a:srgbClr val="00583D"/>
          </a:solidFill>
          <a:ln w="254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Transfer matrix</a:t>
            </a:r>
          </a:p>
        </p:txBody>
      </p:sp>
      <p:pic>
        <p:nvPicPr>
          <p:cNvPr id="20" name="Picture 11" descr="still-i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4419600"/>
            <a:ext cx="2057400" cy="1543050"/>
          </a:xfrm>
          <a:prstGeom prst="rect">
            <a:avLst/>
          </a:prstGeom>
          <a:noFill/>
        </p:spPr>
      </p:pic>
      <p:pic>
        <p:nvPicPr>
          <p:cNvPr id="21" name="Picture 12" descr="still-bot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3486150"/>
            <a:ext cx="2057400" cy="1543050"/>
          </a:xfrm>
          <a:prstGeom prst="rect">
            <a:avLst/>
          </a:prstGeom>
          <a:noFill/>
        </p:spPr>
      </p:pic>
      <p:pic>
        <p:nvPicPr>
          <p:cNvPr id="22" name="Picture 20" descr="still-di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4495800" y="2514600"/>
            <a:ext cx="2057400" cy="1543050"/>
          </a:xfrm>
          <a:prstGeom prst="rect">
            <a:avLst/>
          </a:prstGeom>
        </p:spPr>
      </p:pic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4267200" y="1905000"/>
            <a:ext cx="2438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Direct on view</a:t>
            </a:r>
          </a:p>
        </p:txBody>
      </p:sp>
      <p:sp>
        <p:nvSpPr>
          <p:cNvPr id="24" name="Line 26"/>
          <p:cNvSpPr>
            <a:spLocks noChangeShapeType="1"/>
          </p:cNvSpPr>
          <p:nvPr/>
        </p:nvSpPr>
        <p:spPr bwMode="auto">
          <a:xfrm>
            <a:off x="6553200" y="3505200"/>
            <a:ext cx="3810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5" name="Line 27"/>
          <p:cNvSpPr>
            <a:spLocks noChangeShapeType="1"/>
          </p:cNvSpPr>
          <p:nvPr/>
        </p:nvSpPr>
        <p:spPr bwMode="auto">
          <a:xfrm flipV="1">
            <a:off x="6553200" y="4572000"/>
            <a:ext cx="3810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18" grpId="0" animBg="1"/>
      <p:bldP spid="19" grpId="0" animBg="1"/>
      <p:bldP spid="23" grpId="0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charset="-127"/>
              </a:rPr>
              <a:t>Outline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0"/>
            <a:ext cx="8318500" cy="47337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Key concepts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Transfer Matrix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solidFill>
                  <a:srgbClr val="0000FF"/>
                </a:solidFill>
                <a:ea typeface="굴림" charset="-127"/>
              </a:rPr>
              <a:t>Efficient pre-computation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Efficient compression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Efficient evaluation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Result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Conclusion and Future work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endParaRPr lang="en-US" dirty="0" smtClean="0">
              <a:ea typeface="굴림" charset="-127"/>
            </a:endParaRPr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굴림" charset="-127"/>
              </a:rPr>
              <a:t>Why is Pre-Computation Hard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0"/>
            <a:ext cx="8318500" cy="488287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Transfer Matrix T is huge!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view samples : 640 x 480 = 300k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gather samples : 64k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# of elements in T : 300k x 64k </a:t>
            </a:r>
            <a:br>
              <a:rPr lang="en-US" dirty="0" smtClean="0">
                <a:ea typeface="굴림" charset="-127"/>
              </a:rPr>
            </a:br>
            <a:r>
              <a:rPr lang="en-US" dirty="0" smtClean="0">
                <a:ea typeface="굴림" charset="-127"/>
              </a:rPr>
              <a:t>                                = 19billion</a:t>
            </a:r>
          </a:p>
          <a:p>
            <a:pPr lvl="1">
              <a:lnSpc>
                <a:spcPct val="100000"/>
              </a:lnSpc>
            </a:pPr>
            <a:endParaRPr lang="en-US" dirty="0">
              <a:ea typeface="굴림" charset="-127"/>
            </a:endParaRPr>
          </a:p>
          <a:p>
            <a:pPr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Columns 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images with 1 light and full global </a:t>
            </a:r>
            <a:br>
              <a:rPr lang="en-US" dirty="0" smtClean="0">
                <a:ea typeface="굴림" charset="-127"/>
              </a:rPr>
            </a:br>
            <a:r>
              <a:rPr lang="en-US" dirty="0" smtClean="0">
                <a:ea typeface="굴림" charset="-127"/>
              </a:rPr>
              <a:t>illumination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00000"/>
              </a:lnSpc>
            </a:pPr>
            <a:endParaRPr lang="en-US" b="0" dirty="0" smtClean="0">
              <a:ea typeface="굴림" charset="-127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7370971" y="2316162"/>
            <a:ext cx="1600200" cy="2362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7675771" y="1477962"/>
            <a:ext cx="9144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64k gather</a:t>
            </a: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6532771" y="3621847"/>
            <a:ext cx="7620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300k view</a:t>
            </a:r>
          </a:p>
        </p:txBody>
      </p:sp>
      <p:sp>
        <p:nvSpPr>
          <p:cNvPr id="28" name="Line 7"/>
          <p:cNvSpPr>
            <a:spLocks noChangeShapeType="1"/>
          </p:cNvSpPr>
          <p:nvPr/>
        </p:nvSpPr>
        <p:spPr bwMode="auto">
          <a:xfrm>
            <a:off x="7675771" y="2316162"/>
            <a:ext cx="0" cy="23622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Line 8"/>
          <p:cNvSpPr>
            <a:spLocks noChangeShapeType="1"/>
          </p:cNvSpPr>
          <p:nvPr/>
        </p:nvSpPr>
        <p:spPr bwMode="auto">
          <a:xfrm>
            <a:off x="8285371" y="2316162"/>
            <a:ext cx="0" cy="23622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>
            <a:off x="8513971" y="2316162"/>
            <a:ext cx="0" cy="23622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7447171" y="5287962"/>
            <a:ext cx="152400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Full global illumination images</a:t>
            </a: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 flipH="1" flipV="1">
            <a:off x="7751971" y="4754562"/>
            <a:ext cx="304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 flipV="1">
            <a:off x="8132971" y="4754562"/>
            <a:ext cx="152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" name="Line 13"/>
          <p:cNvSpPr>
            <a:spLocks noChangeShapeType="1"/>
          </p:cNvSpPr>
          <p:nvPr/>
        </p:nvSpPr>
        <p:spPr bwMode="auto">
          <a:xfrm flipV="1">
            <a:off x="8209171" y="4754562"/>
            <a:ext cx="228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굴림" charset="-127"/>
              </a:rPr>
              <a:t>Multi-bounce and Final Gather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0"/>
            <a:ext cx="8318500" cy="488287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Split full transfer matrix T :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Multiple-bounce matrix M (low impact)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Final gather matrix F (high impact)</a:t>
            </a:r>
            <a:endParaRPr lang="en-US" dirty="0">
              <a:ea typeface="굴림" charset="-127"/>
            </a:endParaRPr>
          </a:p>
          <a:p>
            <a:pPr>
              <a:lnSpc>
                <a:spcPct val="100000"/>
              </a:lnSpc>
            </a:pPr>
            <a:endParaRPr lang="en-US" b="0" dirty="0" smtClean="0">
              <a:ea typeface="굴림" charset="-127"/>
            </a:endParaRPr>
          </a:p>
        </p:txBody>
      </p:sp>
      <p:sp>
        <p:nvSpPr>
          <p:cNvPr id="14" name="Text Box 48"/>
          <p:cNvSpPr txBox="1">
            <a:spLocks noChangeArrowheads="1"/>
          </p:cNvSpPr>
          <p:nvPr/>
        </p:nvSpPr>
        <p:spPr bwMode="auto">
          <a:xfrm>
            <a:off x="76200" y="3303108"/>
            <a:ext cx="27432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/>
              <a:t>Full transfer:</a:t>
            </a:r>
            <a:br>
              <a:rPr lang="en-US" sz="2200"/>
            </a:br>
            <a:r>
              <a:rPr lang="en-US" sz="2200"/>
              <a:t>Many gather-to-view</a:t>
            </a: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3505200" y="3303108"/>
            <a:ext cx="30003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/>
              <a:t>Multi-bounce:</a:t>
            </a:r>
            <a:br>
              <a:rPr lang="en-US" sz="2200"/>
            </a:br>
            <a:r>
              <a:rPr lang="en-US" sz="2200"/>
              <a:t>Many gather-to-gather</a:t>
            </a:r>
          </a:p>
        </p:txBody>
      </p:sp>
      <p:sp>
        <p:nvSpPr>
          <p:cNvPr id="18" name="Text Box 50"/>
          <p:cNvSpPr txBox="1">
            <a:spLocks noChangeArrowheads="1"/>
          </p:cNvSpPr>
          <p:nvPr/>
        </p:nvSpPr>
        <p:spPr bwMode="auto">
          <a:xfrm>
            <a:off x="6334125" y="3303108"/>
            <a:ext cx="28098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/>
              <a:t>Final gather:</a:t>
            </a:r>
            <a:br>
              <a:rPr lang="en-US" sz="2200"/>
            </a:br>
            <a:r>
              <a:rPr lang="en-US" sz="2200"/>
              <a:t>One gather-to-view</a:t>
            </a:r>
          </a:p>
        </p:txBody>
      </p:sp>
      <p:sp>
        <p:nvSpPr>
          <p:cNvPr id="19" name="Line 51"/>
          <p:cNvSpPr>
            <a:spLocks noChangeShapeType="1"/>
          </p:cNvSpPr>
          <p:nvPr/>
        </p:nvSpPr>
        <p:spPr bwMode="auto">
          <a:xfrm>
            <a:off x="2971800" y="5360508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0" name="Freeform 65"/>
          <p:cNvSpPr>
            <a:spLocks/>
          </p:cNvSpPr>
          <p:nvPr/>
        </p:nvSpPr>
        <p:spPr bwMode="auto">
          <a:xfrm>
            <a:off x="6477000" y="4141308"/>
            <a:ext cx="2514600" cy="2301875"/>
          </a:xfrm>
          <a:custGeom>
            <a:avLst/>
            <a:gdLst/>
            <a:ahLst/>
            <a:cxnLst>
              <a:cxn ang="0">
                <a:pos x="447" y="1241"/>
              </a:cxn>
              <a:cxn ang="0">
                <a:pos x="1484" y="73"/>
              </a:cxn>
              <a:cxn ang="0">
                <a:pos x="2283" y="805"/>
              </a:cxn>
              <a:cxn ang="0">
                <a:pos x="3192" y="203"/>
              </a:cxn>
              <a:cxn ang="0">
                <a:pos x="4290" y="1630"/>
              </a:cxn>
              <a:cxn ang="0">
                <a:pos x="3009" y="2279"/>
              </a:cxn>
              <a:cxn ang="0">
                <a:pos x="3680" y="2733"/>
              </a:cxn>
              <a:cxn ang="0">
                <a:pos x="1606" y="2993"/>
              </a:cxn>
              <a:cxn ang="0">
                <a:pos x="1308" y="1953"/>
              </a:cxn>
              <a:cxn ang="0">
                <a:pos x="569" y="2214"/>
              </a:cxn>
              <a:cxn ang="0">
                <a:pos x="20" y="1630"/>
              </a:cxn>
              <a:cxn ang="0">
                <a:pos x="447" y="1241"/>
              </a:cxn>
            </a:cxnLst>
            <a:rect l="0" t="0" r="r" b="b"/>
            <a:pathLst>
              <a:path w="4320" h="3123">
                <a:moveTo>
                  <a:pt x="447" y="1241"/>
                </a:moveTo>
                <a:cubicBezTo>
                  <a:pt x="691" y="982"/>
                  <a:pt x="1178" y="146"/>
                  <a:pt x="1484" y="73"/>
                </a:cubicBezTo>
                <a:cubicBezTo>
                  <a:pt x="1790" y="0"/>
                  <a:pt x="1998" y="783"/>
                  <a:pt x="2283" y="805"/>
                </a:cubicBezTo>
                <a:cubicBezTo>
                  <a:pt x="2568" y="827"/>
                  <a:pt x="2858" y="65"/>
                  <a:pt x="3192" y="203"/>
                </a:cubicBezTo>
                <a:cubicBezTo>
                  <a:pt x="3526" y="341"/>
                  <a:pt x="4320" y="1284"/>
                  <a:pt x="4290" y="1630"/>
                </a:cubicBezTo>
                <a:cubicBezTo>
                  <a:pt x="4259" y="1976"/>
                  <a:pt x="3110" y="2095"/>
                  <a:pt x="3009" y="2279"/>
                </a:cubicBezTo>
                <a:cubicBezTo>
                  <a:pt x="2907" y="2463"/>
                  <a:pt x="3913" y="2614"/>
                  <a:pt x="3680" y="2733"/>
                </a:cubicBezTo>
                <a:cubicBezTo>
                  <a:pt x="3446" y="2852"/>
                  <a:pt x="2001" y="3123"/>
                  <a:pt x="1606" y="2993"/>
                </a:cubicBezTo>
                <a:cubicBezTo>
                  <a:pt x="1211" y="2863"/>
                  <a:pt x="1481" y="2083"/>
                  <a:pt x="1308" y="1953"/>
                </a:cubicBezTo>
                <a:cubicBezTo>
                  <a:pt x="1135" y="1823"/>
                  <a:pt x="784" y="2268"/>
                  <a:pt x="569" y="2214"/>
                </a:cubicBezTo>
                <a:cubicBezTo>
                  <a:pt x="354" y="2160"/>
                  <a:pt x="41" y="1793"/>
                  <a:pt x="20" y="1630"/>
                </a:cubicBezTo>
                <a:cubicBezTo>
                  <a:pt x="0" y="1468"/>
                  <a:pt x="203" y="1501"/>
                  <a:pt x="447" y="1241"/>
                </a:cubicBez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1" name="Oval 66"/>
          <p:cNvSpPr>
            <a:spLocks noChangeArrowheads="1"/>
          </p:cNvSpPr>
          <p:nvPr/>
        </p:nvSpPr>
        <p:spPr bwMode="auto">
          <a:xfrm rot="13796763">
            <a:off x="8753475" y="4850921"/>
            <a:ext cx="141288" cy="55562"/>
          </a:xfrm>
          <a:prstGeom prst="ellipse">
            <a:avLst/>
          </a:prstGeom>
          <a:solidFill>
            <a:srgbClr val="339966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2" name="Line 67"/>
          <p:cNvSpPr>
            <a:spLocks noChangeShapeType="1"/>
          </p:cNvSpPr>
          <p:nvPr/>
        </p:nvSpPr>
        <p:spPr bwMode="auto">
          <a:xfrm rot="13865496" flipH="1" flipV="1">
            <a:off x="8768556" y="4885052"/>
            <a:ext cx="17463" cy="123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" name="Oval 68"/>
          <p:cNvSpPr>
            <a:spLocks noChangeArrowheads="1"/>
          </p:cNvSpPr>
          <p:nvPr/>
        </p:nvSpPr>
        <p:spPr bwMode="auto">
          <a:xfrm rot="21308758">
            <a:off x="7734300" y="6328883"/>
            <a:ext cx="111125" cy="71438"/>
          </a:xfrm>
          <a:prstGeom prst="ellipse">
            <a:avLst/>
          </a:prstGeom>
          <a:solidFill>
            <a:srgbClr val="3366FF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4" name="Line 69"/>
          <p:cNvSpPr>
            <a:spLocks noChangeShapeType="1"/>
          </p:cNvSpPr>
          <p:nvPr/>
        </p:nvSpPr>
        <p:spPr bwMode="auto">
          <a:xfrm flipH="1" flipV="1">
            <a:off x="7783513" y="6205058"/>
            <a:ext cx="14287" cy="1555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5" name="Line 70"/>
          <p:cNvSpPr>
            <a:spLocks noChangeShapeType="1"/>
          </p:cNvSpPr>
          <p:nvPr/>
        </p:nvSpPr>
        <p:spPr bwMode="auto">
          <a:xfrm flipH="1">
            <a:off x="7789863" y="4879496"/>
            <a:ext cx="1033462" cy="1485900"/>
          </a:xfrm>
          <a:prstGeom prst="line">
            <a:avLst/>
          </a:prstGeom>
          <a:noFill/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6" name="Line 73"/>
          <p:cNvSpPr>
            <a:spLocks noChangeShapeType="1"/>
          </p:cNvSpPr>
          <p:nvPr/>
        </p:nvSpPr>
        <p:spPr bwMode="auto">
          <a:xfrm flipH="1" flipV="1">
            <a:off x="4068763" y="4738208"/>
            <a:ext cx="2043112" cy="141288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" name="Line 74"/>
          <p:cNvSpPr>
            <a:spLocks noChangeShapeType="1"/>
          </p:cNvSpPr>
          <p:nvPr/>
        </p:nvSpPr>
        <p:spPr bwMode="auto">
          <a:xfrm flipV="1">
            <a:off x="5807075" y="4879496"/>
            <a:ext cx="334963" cy="777875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6" name="Line 75"/>
          <p:cNvSpPr>
            <a:spLocks noChangeShapeType="1"/>
          </p:cNvSpPr>
          <p:nvPr/>
        </p:nvSpPr>
        <p:spPr bwMode="auto">
          <a:xfrm flipH="1" flipV="1">
            <a:off x="4068763" y="4738208"/>
            <a:ext cx="1768475" cy="919163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7" name="Line 76"/>
          <p:cNvSpPr>
            <a:spLocks noChangeShapeType="1"/>
          </p:cNvSpPr>
          <p:nvPr/>
        </p:nvSpPr>
        <p:spPr bwMode="auto">
          <a:xfrm flipH="1" flipV="1">
            <a:off x="4068763" y="4701696"/>
            <a:ext cx="1189037" cy="1627187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8" name="Line 77"/>
          <p:cNvSpPr>
            <a:spLocks noChangeShapeType="1"/>
          </p:cNvSpPr>
          <p:nvPr/>
        </p:nvSpPr>
        <p:spPr bwMode="auto">
          <a:xfrm flipV="1">
            <a:off x="5257800" y="4490558"/>
            <a:ext cx="92075" cy="1838325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Line 78"/>
          <p:cNvSpPr>
            <a:spLocks noChangeShapeType="1"/>
          </p:cNvSpPr>
          <p:nvPr/>
        </p:nvSpPr>
        <p:spPr bwMode="auto">
          <a:xfrm flipH="1" flipV="1">
            <a:off x="5349875" y="4525483"/>
            <a:ext cx="792163" cy="354013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0" name="Oval 79"/>
          <p:cNvSpPr>
            <a:spLocks noChangeArrowheads="1"/>
          </p:cNvSpPr>
          <p:nvPr/>
        </p:nvSpPr>
        <p:spPr bwMode="auto">
          <a:xfrm rot="7888494">
            <a:off x="3998119" y="4707252"/>
            <a:ext cx="141287" cy="60325"/>
          </a:xfrm>
          <a:prstGeom prst="ellipse">
            <a:avLst/>
          </a:prstGeom>
          <a:solidFill>
            <a:srgbClr val="339966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" name="Line 80"/>
          <p:cNvSpPr>
            <a:spLocks noChangeShapeType="1"/>
          </p:cNvSpPr>
          <p:nvPr/>
        </p:nvSpPr>
        <p:spPr bwMode="auto">
          <a:xfrm rot="8009594" flipH="1" flipV="1">
            <a:off x="4111625" y="4722334"/>
            <a:ext cx="15875" cy="133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Oval 81"/>
          <p:cNvSpPr>
            <a:spLocks noChangeArrowheads="1"/>
          </p:cNvSpPr>
          <p:nvPr/>
        </p:nvSpPr>
        <p:spPr bwMode="auto">
          <a:xfrm rot="13796763">
            <a:off x="6071394" y="4848539"/>
            <a:ext cx="141288" cy="60325"/>
          </a:xfrm>
          <a:prstGeom prst="ellipse">
            <a:avLst/>
          </a:prstGeom>
          <a:solidFill>
            <a:srgbClr val="339966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Line 82"/>
          <p:cNvSpPr>
            <a:spLocks noChangeShapeType="1"/>
          </p:cNvSpPr>
          <p:nvPr/>
        </p:nvSpPr>
        <p:spPr bwMode="auto">
          <a:xfrm rot="13865496" flipH="1" flipV="1">
            <a:off x="6081712" y="4879496"/>
            <a:ext cx="17463" cy="1349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4" name="Freeform 83"/>
          <p:cNvSpPr>
            <a:spLocks/>
          </p:cNvSpPr>
          <p:nvPr/>
        </p:nvSpPr>
        <p:spPr bwMode="auto">
          <a:xfrm>
            <a:off x="3581400" y="4141308"/>
            <a:ext cx="2743200" cy="2301875"/>
          </a:xfrm>
          <a:custGeom>
            <a:avLst/>
            <a:gdLst/>
            <a:ahLst/>
            <a:cxnLst>
              <a:cxn ang="0">
                <a:pos x="447" y="1241"/>
              </a:cxn>
              <a:cxn ang="0">
                <a:pos x="1484" y="73"/>
              </a:cxn>
              <a:cxn ang="0">
                <a:pos x="2283" y="805"/>
              </a:cxn>
              <a:cxn ang="0">
                <a:pos x="3192" y="203"/>
              </a:cxn>
              <a:cxn ang="0">
                <a:pos x="4290" y="1630"/>
              </a:cxn>
              <a:cxn ang="0">
                <a:pos x="3009" y="2279"/>
              </a:cxn>
              <a:cxn ang="0">
                <a:pos x="3680" y="2733"/>
              </a:cxn>
              <a:cxn ang="0">
                <a:pos x="1606" y="2993"/>
              </a:cxn>
              <a:cxn ang="0">
                <a:pos x="1308" y="1953"/>
              </a:cxn>
              <a:cxn ang="0">
                <a:pos x="569" y="2214"/>
              </a:cxn>
              <a:cxn ang="0">
                <a:pos x="20" y="1630"/>
              </a:cxn>
              <a:cxn ang="0">
                <a:pos x="447" y="1241"/>
              </a:cxn>
            </a:cxnLst>
            <a:rect l="0" t="0" r="r" b="b"/>
            <a:pathLst>
              <a:path w="4320" h="3123">
                <a:moveTo>
                  <a:pt x="447" y="1241"/>
                </a:moveTo>
                <a:cubicBezTo>
                  <a:pt x="691" y="982"/>
                  <a:pt x="1178" y="146"/>
                  <a:pt x="1484" y="73"/>
                </a:cubicBezTo>
                <a:cubicBezTo>
                  <a:pt x="1790" y="0"/>
                  <a:pt x="1998" y="783"/>
                  <a:pt x="2283" y="805"/>
                </a:cubicBezTo>
                <a:cubicBezTo>
                  <a:pt x="2568" y="827"/>
                  <a:pt x="2858" y="65"/>
                  <a:pt x="3192" y="203"/>
                </a:cubicBezTo>
                <a:cubicBezTo>
                  <a:pt x="3526" y="341"/>
                  <a:pt x="4320" y="1284"/>
                  <a:pt x="4290" y="1630"/>
                </a:cubicBezTo>
                <a:cubicBezTo>
                  <a:pt x="4259" y="1976"/>
                  <a:pt x="3110" y="2095"/>
                  <a:pt x="3009" y="2279"/>
                </a:cubicBezTo>
                <a:cubicBezTo>
                  <a:pt x="2907" y="2463"/>
                  <a:pt x="3913" y="2614"/>
                  <a:pt x="3680" y="2733"/>
                </a:cubicBezTo>
                <a:cubicBezTo>
                  <a:pt x="3446" y="2852"/>
                  <a:pt x="2001" y="3123"/>
                  <a:pt x="1606" y="2993"/>
                </a:cubicBezTo>
                <a:cubicBezTo>
                  <a:pt x="1211" y="2863"/>
                  <a:pt x="1481" y="2083"/>
                  <a:pt x="1308" y="1953"/>
                </a:cubicBezTo>
                <a:cubicBezTo>
                  <a:pt x="1135" y="1823"/>
                  <a:pt x="784" y="2268"/>
                  <a:pt x="569" y="2214"/>
                </a:cubicBezTo>
                <a:cubicBezTo>
                  <a:pt x="354" y="2160"/>
                  <a:pt x="41" y="1793"/>
                  <a:pt x="20" y="1630"/>
                </a:cubicBezTo>
                <a:cubicBezTo>
                  <a:pt x="0" y="1468"/>
                  <a:pt x="203" y="1501"/>
                  <a:pt x="447" y="1241"/>
                </a:cubicBez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45" name="Group 104"/>
          <p:cNvGrpSpPr>
            <a:grpSpLocks/>
          </p:cNvGrpSpPr>
          <p:nvPr/>
        </p:nvGrpSpPr>
        <p:grpSpPr bwMode="auto">
          <a:xfrm>
            <a:off x="152400" y="4141308"/>
            <a:ext cx="2667000" cy="2301875"/>
            <a:chOff x="720" y="1111"/>
            <a:chExt cx="4320" cy="3123"/>
          </a:xfrm>
        </p:grpSpPr>
        <p:sp>
          <p:nvSpPr>
            <p:cNvPr id="46" name="Freeform 93"/>
            <p:cNvSpPr>
              <a:spLocks/>
            </p:cNvSpPr>
            <p:nvPr/>
          </p:nvSpPr>
          <p:spPr bwMode="auto">
            <a:xfrm>
              <a:off x="720" y="1111"/>
              <a:ext cx="4320" cy="3123"/>
            </a:xfrm>
            <a:custGeom>
              <a:avLst/>
              <a:gdLst/>
              <a:ahLst/>
              <a:cxnLst>
                <a:cxn ang="0">
                  <a:pos x="447" y="1241"/>
                </a:cxn>
                <a:cxn ang="0">
                  <a:pos x="1484" y="73"/>
                </a:cxn>
                <a:cxn ang="0">
                  <a:pos x="2283" y="805"/>
                </a:cxn>
                <a:cxn ang="0">
                  <a:pos x="3192" y="203"/>
                </a:cxn>
                <a:cxn ang="0">
                  <a:pos x="4290" y="1630"/>
                </a:cxn>
                <a:cxn ang="0">
                  <a:pos x="3009" y="2279"/>
                </a:cxn>
                <a:cxn ang="0">
                  <a:pos x="3680" y="2733"/>
                </a:cxn>
                <a:cxn ang="0">
                  <a:pos x="1606" y="2993"/>
                </a:cxn>
                <a:cxn ang="0">
                  <a:pos x="1308" y="1953"/>
                </a:cxn>
                <a:cxn ang="0">
                  <a:pos x="569" y="2214"/>
                </a:cxn>
                <a:cxn ang="0">
                  <a:pos x="20" y="1630"/>
                </a:cxn>
                <a:cxn ang="0">
                  <a:pos x="447" y="1241"/>
                </a:cxn>
              </a:cxnLst>
              <a:rect l="0" t="0" r="r" b="b"/>
              <a:pathLst>
                <a:path w="4320" h="3123">
                  <a:moveTo>
                    <a:pt x="447" y="1241"/>
                  </a:moveTo>
                  <a:cubicBezTo>
                    <a:pt x="691" y="982"/>
                    <a:pt x="1178" y="146"/>
                    <a:pt x="1484" y="73"/>
                  </a:cubicBezTo>
                  <a:cubicBezTo>
                    <a:pt x="1790" y="0"/>
                    <a:pt x="1998" y="783"/>
                    <a:pt x="2283" y="805"/>
                  </a:cubicBezTo>
                  <a:cubicBezTo>
                    <a:pt x="2568" y="827"/>
                    <a:pt x="2858" y="65"/>
                    <a:pt x="3192" y="203"/>
                  </a:cubicBezTo>
                  <a:cubicBezTo>
                    <a:pt x="3526" y="341"/>
                    <a:pt x="4320" y="1284"/>
                    <a:pt x="4290" y="1630"/>
                  </a:cubicBezTo>
                  <a:cubicBezTo>
                    <a:pt x="4259" y="1976"/>
                    <a:pt x="3110" y="2095"/>
                    <a:pt x="3009" y="2279"/>
                  </a:cubicBezTo>
                  <a:cubicBezTo>
                    <a:pt x="2907" y="2463"/>
                    <a:pt x="3913" y="2614"/>
                    <a:pt x="3680" y="2733"/>
                  </a:cubicBezTo>
                  <a:cubicBezTo>
                    <a:pt x="3446" y="2852"/>
                    <a:pt x="2001" y="3123"/>
                    <a:pt x="1606" y="2993"/>
                  </a:cubicBezTo>
                  <a:cubicBezTo>
                    <a:pt x="1211" y="2863"/>
                    <a:pt x="1481" y="2083"/>
                    <a:pt x="1308" y="1953"/>
                  </a:cubicBezTo>
                  <a:cubicBezTo>
                    <a:pt x="1135" y="1823"/>
                    <a:pt x="784" y="2268"/>
                    <a:pt x="569" y="2214"/>
                  </a:cubicBezTo>
                  <a:cubicBezTo>
                    <a:pt x="354" y="2160"/>
                    <a:pt x="41" y="1793"/>
                    <a:pt x="20" y="1630"/>
                  </a:cubicBezTo>
                  <a:cubicBezTo>
                    <a:pt x="0" y="1468"/>
                    <a:pt x="203" y="1501"/>
                    <a:pt x="447" y="124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7" name="Oval 94"/>
            <p:cNvSpPr>
              <a:spLocks noChangeArrowheads="1"/>
            </p:cNvSpPr>
            <p:nvPr/>
          </p:nvSpPr>
          <p:spPr bwMode="auto">
            <a:xfrm rot="-291242">
              <a:off x="2880" y="4080"/>
              <a:ext cx="192" cy="96"/>
            </a:xfrm>
            <a:prstGeom prst="ellipse">
              <a:avLst/>
            </a:prstGeom>
            <a:solidFill>
              <a:srgbClr val="3366FF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8" name="Line 95"/>
            <p:cNvSpPr>
              <a:spLocks noChangeShapeType="1"/>
            </p:cNvSpPr>
            <p:nvPr/>
          </p:nvSpPr>
          <p:spPr bwMode="auto">
            <a:xfrm flipH="1" flipV="1">
              <a:off x="2964" y="3911"/>
              <a:ext cx="24" cy="2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9" name="Oval 96"/>
            <p:cNvSpPr>
              <a:spLocks noChangeArrowheads="1"/>
            </p:cNvSpPr>
            <p:nvPr/>
          </p:nvSpPr>
          <p:spPr bwMode="auto">
            <a:xfrm rot="7888494">
              <a:off x="1392" y="1872"/>
              <a:ext cx="192" cy="96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0" name="Line 97"/>
            <p:cNvSpPr>
              <a:spLocks noChangeShapeType="1"/>
            </p:cNvSpPr>
            <p:nvPr/>
          </p:nvSpPr>
          <p:spPr bwMode="auto">
            <a:xfrm rot="8009594" flipH="1" flipV="1">
              <a:off x="1555" y="1884"/>
              <a:ext cx="23" cy="2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1" name="Line 98"/>
            <p:cNvSpPr>
              <a:spLocks noChangeShapeType="1"/>
            </p:cNvSpPr>
            <p:nvPr/>
          </p:nvSpPr>
          <p:spPr bwMode="auto">
            <a:xfrm>
              <a:off x="1488" y="1920"/>
              <a:ext cx="1488" cy="2208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2" name="Line 99"/>
            <p:cNvSpPr>
              <a:spLocks noChangeShapeType="1"/>
            </p:cNvSpPr>
            <p:nvPr/>
          </p:nvSpPr>
          <p:spPr bwMode="auto">
            <a:xfrm flipV="1">
              <a:off x="1488" y="1824"/>
              <a:ext cx="1344" cy="96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3" name="Line 100"/>
            <p:cNvSpPr>
              <a:spLocks noChangeShapeType="1"/>
            </p:cNvSpPr>
            <p:nvPr/>
          </p:nvSpPr>
          <p:spPr bwMode="auto">
            <a:xfrm>
              <a:off x="2832" y="1824"/>
              <a:ext cx="144" cy="2352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4" name="Line 101"/>
            <p:cNvSpPr>
              <a:spLocks noChangeShapeType="1"/>
            </p:cNvSpPr>
            <p:nvPr/>
          </p:nvSpPr>
          <p:spPr bwMode="auto">
            <a:xfrm flipH="1">
              <a:off x="1056" y="1920"/>
              <a:ext cx="432" cy="1248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5" name="Line 102"/>
            <p:cNvSpPr>
              <a:spLocks noChangeShapeType="1"/>
            </p:cNvSpPr>
            <p:nvPr/>
          </p:nvSpPr>
          <p:spPr bwMode="auto">
            <a:xfrm flipV="1">
              <a:off x="1056" y="2160"/>
              <a:ext cx="3696" cy="1008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" name="Line 103"/>
            <p:cNvSpPr>
              <a:spLocks noChangeShapeType="1"/>
            </p:cNvSpPr>
            <p:nvPr/>
          </p:nvSpPr>
          <p:spPr bwMode="auto">
            <a:xfrm flipH="1">
              <a:off x="2976" y="2160"/>
              <a:ext cx="1776" cy="1968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굴림" charset="-127"/>
              </a:rPr>
              <a:t>Final Gather Matrix</a:t>
            </a:r>
            <a:endParaRPr lang="en-US" dirty="0"/>
          </a:p>
        </p:txBody>
      </p:sp>
      <p:sp>
        <p:nvSpPr>
          <p:cNvPr id="32" name="Freeform 4"/>
          <p:cNvSpPr>
            <a:spLocks/>
          </p:cNvSpPr>
          <p:nvPr/>
        </p:nvSpPr>
        <p:spPr bwMode="auto">
          <a:xfrm>
            <a:off x="964098" y="1942615"/>
            <a:ext cx="6858000" cy="4957762"/>
          </a:xfrm>
          <a:custGeom>
            <a:avLst/>
            <a:gdLst/>
            <a:ahLst/>
            <a:cxnLst>
              <a:cxn ang="0">
                <a:pos x="447" y="1241"/>
              </a:cxn>
              <a:cxn ang="0">
                <a:pos x="1484" y="73"/>
              </a:cxn>
              <a:cxn ang="0">
                <a:pos x="2283" y="805"/>
              </a:cxn>
              <a:cxn ang="0">
                <a:pos x="3192" y="203"/>
              </a:cxn>
              <a:cxn ang="0">
                <a:pos x="4290" y="1630"/>
              </a:cxn>
              <a:cxn ang="0">
                <a:pos x="3009" y="2279"/>
              </a:cxn>
              <a:cxn ang="0">
                <a:pos x="3680" y="2733"/>
              </a:cxn>
              <a:cxn ang="0">
                <a:pos x="1606" y="2993"/>
              </a:cxn>
              <a:cxn ang="0">
                <a:pos x="1308" y="1953"/>
              </a:cxn>
              <a:cxn ang="0">
                <a:pos x="569" y="2214"/>
              </a:cxn>
              <a:cxn ang="0">
                <a:pos x="20" y="1630"/>
              </a:cxn>
              <a:cxn ang="0">
                <a:pos x="447" y="1241"/>
              </a:cxn>
            </a:cxnLst>
            <a:rect l="0" t="0" r="r" b="b"/>
            <a:pathLst>
              <a:path w="4320" h="3123">
                <a:moveTo>
                  <a:pt x="447" y="1241"/>
                </a:moveTo>
                <a:cubicBezTo>
                  <a:pt x="691" y="982"/>
                  <a:pt x="1178" y="146"/>
                  <a:pt x="1484" y="73"/>
                </a:cubicBezTo>
                <a:cubicBezTo>
                  <a:pt x="1790" y="0"/>
                  <a:pt x="1998" y="783"/>
                  <a:pt x="2283" y="805"/>
                </a:cubicBezTo>
                <a:cubicBezTo>
                  <a:pt x="2568" y="827"/>
                  <a:pt x="2858" y="65"/>
                  <a:pt x="3192" y="203"/>
                </a:cubicBezTo>
                <a:cubicBezTo>
                  <a:pt x="3526" y="341"/>
                  <a:pt x="4320" y="1284"/>
                  <a:pt x="4290" y="1630"/>
                </a:cubicBezTo>
                <a:cubicBezTo>
                  <a:pt x="4259" y="1976"/>
                  <a:pt x="3110" y="2095"/>
                  <a:pt x="3009" y="2279"/>
                </a:cubicBezTo>
                <a:cubicBezTo>
                  <a:pt x="2907" y="2463"/>
                  <a:pt x="3913" y="2614"/>
                  <a:pt x="3680" y="2733"/>
                </a:cubicBezTo>
                <a:cubicBezTo>
                  <a:pt x="3446" y="2852"/>
                  <a:pt x="2001" y="3123"/>
                  <a:pt x="1606" y="2993"/>
                </a:cubicBezTo>
                <a:cubicBezTo>
                  <a:pt x="1211" y="2863"/>
                  <a:pt x="1481" y="2083"/>
                  <a:pt x="1308" y="1953"/>
                </a:cubicBezTo>
                <a:cubicBezTo>
                  <a:pt x="1135" y="1823"/>
                  <a:pt x="784" y="2268"/>
                  <a:pt x="569" y="2214"/>
                </a:cubicBezTo>
                <a:cubicBezTo>
                  <a:pt x="354" y="2160"/>
                  <a:pt x="41" y="1793"/>
                  <a:pt x="20" y="1630"/>
                </a:cubicBezTo>
                <a:cubicBezTo>
                  <a:pt x="0" y="1468"/>
                  <a:pt x="203" y="1501"/>
                  <a:pt x="447" y="1241"/>
                </a:cubicBez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" name="Oval 5"/>
          <p:cNvSpPr>
            <a:spLocks noChangeArrowheads="1"/>
          </p:cNvSpPr>
          <p:nvPr/>
        </p:nvSpPr>
        <p:spPr bwMode="auto">
          <a:xfrm rot="13796763">
            <a:off x="7212498" y="3455502"/>
            <a:ext cx="304800" cy="152400"/>
          </a:xfrm>
          <a:prstGeom prst="ellipse">
            <a:avLst/>
          </a:prstGeom>
          <a:solidFill>
            <a:srgbClr val="339966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" name="Line 6"/>
          <p:cNvSpPr>
            <a:spLocks noChangeShapeType="1"/>
          </p:cNvSpPr>
          <p:nvPr/>
        </p:nvSpPr>
        <p:spPr bwMode="auto">
          <a:xfrm rot="13865496" flipH="1" flipV="1">
            <a:off x="7219641" y="3508684"/>
            <a:ext cx="36513" cy="336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" name="Oval 7"/>
          <p:cNvSpPr>
            <a:spLocks noChangeArrowheads="1"/>
          </p:cNvSpPr>
          <p:nvPr/>
        </p:nvSpPr>
        <p:spPr bwMode="auto">
          <a:xfrm rot="21308758">
            <a:off x="4393098" y="6655902"/>
            <a:ext cx="304800" cy="152400"/>
          </a:xfrm>
          <a:prstGeom prst="ellipse">
            <a:avLst/>
          </a:prstGeom>
          <a:solidFill>
            <a:srgbClr val="3366FF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6" name="Line 8"/>
          <p:cNvSpPr>
            <a:spLocks noChangeShapeType="1"/>
          </p:cNvSpPr>
          <p:nvPr/>
        </p:nvSpPr>
        <p:spPr bwMode="auto">
          <a:xfrm flipH="1" flipV="1">
            <a:off x="4526448" y="6387615"/>
            <a:ext cx="38100" cy="3349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H="1">
            <a:off x="4545498" y="3531702"/>
            <a:ext cx="2819400" cy="32004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313808" y="1542505"/>
            <a:ext cx="8385691" cy="40011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/>
              <a:t>F</a:t>
            </a:r>
            <a:r>
              <a:rPr lang="en-US" sz="2000" b="1" baseline="-25000" dirty="0" err="1"/>
              <a:t>ij</a:t>
            </a:r>
            <a:r>
              <a:rPr lang="en-US" sz="2000" b="1" dirty="0"/>
              <a:t> </a:t>
            </a:r>
            <a:r>
              <a:rPr lang="en-US" sz="2000" b="1" dirty="0" smtClean="0"/>
              <a:t>:</a:t>
            </a:r>
            <a:r>
              <a:rPr lang="en-US" sz="2000" dirty="0" smtClean="0"/>
              <a:t> </a:t>
            </a:r>
            <a:r>
              <a:rPr lang="en-US" sz="2000" b="1" dirty="0" smtClean="0"/>
              <a:t>single-bounce contribution </a:t>
            </a:r>
            <a:r>
              <a:rPr lang="en-US" sz="2000" dirty="0" smtClean="0"/>
              <a:t>of </a:t>
            </a:r>
            <a:r>
              <a:rPr lang="en-US" sz="2000" b="1" dirty="0" smtClean="0"/>
              <a:t>gather sample j to view sample </a:t>
            </a:r>
            <a:r>
              <a:rPr lang="en-US" sz="2000" b="1" dirty="0" err="1" smtClean="0"/>
              <a:t>i</a:t>
            </a:r>
            <a:endParaRPr lang="en-US" sz="2000" dirty="0"/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auto">
          <a:xfrm>
            <a:off x="7060098" y="5556618"/>
            <a:ext cx="1524000" cy="830997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View sample </a:t>
            </a:r>
            <a:r>
              <a:rPr lang="en-US" sz="2400" dirty="0" err="1"/>
              <a:t>i</a:t>
            </a:r>
            <a:endParaRPr lang="en-US" sz="2400" dirty="0"/>
          </a:p>
        </p:txBody>
      </p:sp>
      <p:sp>
        <p:nvSpPr>
          <p:cNvPr id="40" name="Line 17"/>
          <p:cNvSpPr>
            <a:spLocks noChangeShapeType="1"/>
          </p:cNvSpPr>
          <p:nvPr/>
        </p:nvSpPr>
        <p:spPr bwMode="auto">
          <a:xfrm flipH="1">
            <a:off x="7517298" y="2922102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" name="Line 18"/>
          <p:cNvSpPr>
            <a:spLocks noChangeShapeType="1"/>
          </p:cNvSpPr>
          <p:nvPr/>
        </p:nvSpPr>
        <p:spPr bwMode="auto">
          <a:xfrm flipH="1">
            <a:off x="4899992" y="5933654"/>
            <a:ext cx="2464906" cy="57646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7521296" y="2091105"/>
            <a:ext cx="1447800" cy="830997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Gather sample j</a:t>
            </a:r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2183298" y="3912702"/>
            <a:ext cx="2514600" cy="830997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Single-bounce contribution</a:t>
            </a:r>
          </a:p>
        </p:txBody>
      </p:sp>
      <p:sp>
        <p:nvSpPr>
          <p:cNvPr id="44" name="Line 21"/>
          <p:cNvSpPr>
            <a:spLocks noChangeShapeType="1"/>
          </p:cNvSpPr>
          <p:nvPr/>
        </p:nvSpPr>
        <p:spPr bwMode="auto">
          <a:xfrm>
            <a:off x="4469298" y="4598502"/>
            <a:ext cx="762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굴림" charset="-127"/>
              </a:rPr>
              <a:t>Multiple-bounce Matrix</a:t>
            </a:r>
            <a:endParaRPr lang="en-US" dirty="0"/>
          </a:p>
        </p:txBody>
      </p:sp>
      <p:sp>
        <p:nvSpPr>
          <p:cNvPr id="57" name="Line 7"/>
          <p:cNvSpPr>
            <a:spLocks noChangeShapeType="1"/>
          </p:cNvSpPr>
          <p:nvPr/>
        </p:nvSpPr>
        <p:spPr bwMode="auto">
          <a:xfrm flipH="1">
            <a:off x="7700198" y="3038058"/>
            <a:ext cx="453202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8" name="Text Box 8"/>
          <p:cNvSpPr txBox="1">
            <a:spLocks noChangeArrowheads="1"/>
          </p:cNvSpPr>
          <p:nvPr/>
        </p:nvSpPr>
        <p:spPr bwMode="auto">
          <a:xfrm>
            <a:off x="7387402" y="2211397"/>
            <a:ext cx="1828800" cy="830997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Gather sample </a:t>
            </a:r>
            <a:r>
              <a:rPr lang="en-US" sz="2400" dirty="0" err="1"/>
              <a:t>i</a:t>
            </a:r>
            <a:endParaRPr lang="en-US" sz="2400" dirty="0"/>
          </a:p>
        </p:txBody>
      </p:sp>
      <p:sp>
        <p:nvSpPr>
          <p:cNvPr id="59" name="Line 15"/>
          <p:cNvSpPr>
            <a:spLocks noChangeShapeType="1"/>
          </p:cNvSpPr>
          <p:nvPr/>
        </p:nvSpPr>
        <p:spPr bwMode="auto">
          <a:xfrm flipH="1" flipV="1">
            <a:off x="2362200" y="3266658"/>
            <a:ext cx="5105400" cy="3048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0" name="Line 17"/>
          <p:cNvSpPr>
            <a:spLocks noChangeShapeType="1"/>
          </p:cNvSpPr>
          <p:nvPr/>
        </p:nvSpPr>
        <p:spPr bwMode="auto">
          <a:xfrm flipV="1">
            <a:off x="6705600" y="3571458"/>
            <a:ext cx="838200" cy="1676400"/>
          </a:xfrm>
          <a:prstGeom prst="line">
            <a:avLst/>
          </a:prstGeom>
          <a:noFill/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1" name="Line 18"/>
          <p:cNvSpPr>
            <a:spLocks noChangeShapeType="1"/>
          </p:cNvSpPr>
          <p:nvPr/>
        </p:nvSpPr>
        <p:spPr bwMode="auto">
          <a:xfrm flipH="1" flipV="1">
            <a:off x="2362200" y="3266658"/>
            <a:ext cx="4419600" cy="1981200"/>
          </a:xfrm>
          <a:prstGeom prst="line">
            <a:avLst/>
          </a:prstGeom>
          <a:noFill/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2" name="Line 19"/>
          <p:cNvSpPr>
            <a:spLocks noChangeShapeType="1"/>
          </p:cNvSpPr>
          <p:nvPr/>
        </p:nvSpPr>
        <p:spPr bwMode="auto">
          <a:xfrm flipH="1" flipV="1">
            <a:off x="2362200" y="3190458"/>
            <a:ext cx="2971800" cy="3505200"/>
          </a:xfrm>
          <a:prstGeom prst="line">
            <a:avLst/>
          </a:prstGeom>
          <a:noFill/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3" name="Line 20"/>
          <p:cNvSpPr>
            <a:spLocks noChangeShapeType="1"/>
          </p:cNvSpPr>
          <p:nvPr/>
        </p:nvSpPr>
        <p:spPr bwMode="auto">
          <a:xfrm flipV="1">
            <a:off x="5334000" y="2733258"/>
            <a:ext cx="228600" cy="3962400"/>
          </a:xfrm>
          <a:prstGeom prst="line">
            <a:avLst/>
          </a:prstGeom>
          <a:noFill/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4" name="Line 21"/>
          <p:cNvSpPr>
            <a:spLocks noChangeShapeType="1"/>
          </p:cNvSpPr>
          <p:nvPr/>
        </p:nvSpPr>
        <p:spPr bwMode="auto">
          <a:xfrm flipH="1" flipV="1">
            <a:off x="5562600" y="2733258"/>
            <a:ext cx="1981200" cy="838200"/>
          </a:xfrm>
          <a:prstGeom prst="line">
            <a:avLst/>
          </a:prstGeom>
          <a:noFill/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5" name="Text Box 22"/>
          <p:cNvSpPr txBox="1">
            <a:spLocks noChangeArrowheads="1"/>
          </p:cNvSpPr>
          <p:nvPr/>
        </p:nvSpPr>
        <p:spPr bwMode="auto">
          <a:xfrm>
            <a:off x="-98704" y="1503511"/>
            <a:ext cx="8073202" cy="707886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 smtClean="0"/>
              <a:t>M</a:t>
            </a:r>
            <a:r>
              <a:rPr lang="en-US" sz="2000" b="1" baseline="-25000" dirty="0" err="1" smtClean="0"/>
              <a:t>ij</a:t>
            </a:r>
            <a:r>
              <a:rPr lang="en-US" sz="2000" b="1" dirty="0" smtClean="0"/>
              <a:t> :</a:t>
            </a:r>
            <a:r>
              <a:rPr lang="en-US" sz="2000" dirty="0" smtClean="0"/>
              <a:t> </a:t>
            </a:r>
            <a:r>
              <a:rPr lang="en-US" sz="2000" dirty="0" smtClean="0"/>
              <a:t>contribution of </a:t>
            </a:r>
            <a:r>
              <a:rPr lang="en-US" sz="2000" b="1" dirty="0" smtClean="0"/>
              <a:t>gather sample j to gather sample </a:t>
            </a:r>
            <a:r>
              <a:rPr lang="en-US" sz="2000" b="1" dirty="0" err="1" smtClean="0"/>
              <a:t>i</a:t>
            </a:r>
            <a:r>
              <a:rPr lang="en-US" sz="2000" b="1" dirty="0" smtClean="0"/>
              <a:t>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                                                              </a:t>
            </a:r>
            <a:r>
              <a:rPr lang="en-US" sz="2000" b="1" dirty="0" smtClean="0"/>
              <a:t>over</a:t>
            </a:r>
            <a:r>
              <a:rPr lang="en-US" sz="2000" dirty="0" smtClean="0"/>
              <a:t> </a:t>
            </a:r>
            <a:r>
              <a:rPr lang="en-US" sz="2000" b="1" dirty="0" smtClean="0"/>
              <a:t>many different paths</a:t>
            </a:r>
            <a:endParaRPr lang="en-US" sz="2000" b="1" dirty="0"/>
          </a:p>
        </p:txBody>
      </p:sp>
      <p:sp>
        <p:nvSpPr>
          <p:cNvPr id="66" name="Line 25"/>
          <p:cNvSpPr>
            <a:spLocks noChangeShapeType="1"/>
          </p:cNvSpPr>
          <p:nvPr/>
        </p:nvSpPr>
        <p:spPr bwMode="auto">
          <a:xfrm flipV="1">
            <a:off x="1447800" y="3342858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7" name="Text Box 26"/>
          <p:cNvSpPr txBox="1">
            <a:spLocks noChangeArrowheads="1"/>
          </p:cNvSpPr>
          <p:nvPr/>
        </p:nvSpPr>
        <p:spPr bwMode="auto">
          <a:xfrm>
            <a:off x="0" y="3114258"/>
            <a:ext cx="14478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Gather sample j</a:t>
            </a:r>
          </a:p>
        </p:txBody>
      </p:sp>
      <p:sp>
        <p:nvSpPr>
          <p:cNvPr id="68" name="Oval 27"/>
          <p:cNvSpPr>
            <a:spLocks noChangeArrowheads="1"/>
          </p:cNvSpPr>
          <p:nvPr/>
        </p:nvSpPr>
        <p:spPr bwMode="auto">
          <a:xfrm rot="7888494">
            <a:off x="2209800" y="3190458"/>
            <a:ext cx="304800" cy="152400"/>
          </a:xfrm>
          <a:prstGeom prst="ellipse">
            <a:avLst/>
          </a:prstGeom>
          <a:solidFill>
            <a:srgbClr val="339966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9" name="Line 28"/>
          <p:cNvSpPr>
            <a:spLocks noChangeShapeType="1"/>
          </p:cNvSpPr>
          <p:nvPr/>
        </p:nvSpPr>
        <p:spPr bwMode="auto">
          <a:xfrm rot="8009594" flipH="1" flipV="1">
            <a:off x="2469356" y="3208715"/>
            <a:ext cx="36513" cy="336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0" name="Oval 29"/>
          <p:cNvSpPr>
            <a:spLocks noChangeArrowheads="1"/>
          </p:cNvSpPr>
          <p:nvPr/>
        </p:nvSpPr>
        <p:spPr bwMode="auto">
          <a:xfrm rot="13796763">
            <a:off x="7391400" y="3495258"/>
            <a:ext cx="304800" cy="152400"/>
          </a:xfrm>
          <a:prstGeom prst="ellipse">
            <a:avLst/>
          </a:prstGeom>
          <a:solidFill>
            <a:srgbClr val="339966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1" name="Line 30"/>
          <p:cNvSpPr>
            <a:spLocks noChangeShapeType="1"/>
          </p:cNvSpPr>
          <p:nvPr/>
        </p:nvSpPr>
        <p:spPr bwMode="auto">
          <a:xfrm rot="13865496" flipH="1" flipV="1">
            <a:off x="7398543" y="3548440"/>
            <a:ext cx="36513" cy="336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2" name="Freeform 31"/>
          <p:cNvSpPr>
            <a:spLocks/>
          </p:cNvSpPr>
          <p:nvPr/>
        </p:nvSpPr>
        <p:spPr bwMode="auto">
          <a:xfrm>
            <a:off x="1143000" y="2022127"/>
            <a:ext cx="6858000" cy="4957762"/>
          </a:xfrm>
          <a:custGeom>
            <a:avLst/>
            <a:gdLst/>
            <a:ahLst/>
            <a:cxnLst>
              <a:cxn ang="0">
                <a:pos x="447" y="1241"/>
              </a:cxn>
              <a:cxn ang="0">
                <a:pos x="1484" y="73"/>
              </a:cxn>
              <a:cxn ang="0">
                <a:pos x="2283" y="805"/>
              </a:cxn>
              <a:cxn ang="0">
                <a:pos x="3192" y="203"/>
              </a:cxn>
              <a:cxn ang="0">
                <a:pos x="4290" y="1630"/>
              </a:cxn>
              <a:cxn ang="0">
                <a:pos x="3009" y="2279"/>
              </a:cxn>
              <a:cxn ang="0">
                <a:pos x="3680" y="2733"/>
              </a:cxn>
              <a:cxn ang="0">
                <a:pos x="1606" y="2993"/>
              </a:cxn>
              <a:cxn ang="0">
                <a:pos x="1308" y="1953"/>
              </a:cxn>
              <a:cxn ang="0">
                <a:pos x="569" y="2214"/>
              </a:cxn>
              <a:cxn ang="0">
                <a:pos x="20" y="1630"/>
              </a:cxn>
              <a:cxn ang="0">
                <a:pos x="447" y="1241"/>
              </a:cxn>
            </a:cxnLst>
            <a:rect l="0" t="0" r="r" b="b"/>
            <a:pathLst>
              <a:path w="4320" h="3123">
                <a:moveTo>
                  <a:pt x="447" y="1241"/>
                </a:moveTo>
                <a:cubicBezTo>
                  <a:pt x="691" y="982"/>
                  <a:pt x="1178" y="146"/>
                  <a:pt x="1484" y="73"/>
                </a:cubicBezTo>
                <a:cubicBezTo>
                  <a:pt x="1790" y="0"/>
                  <a:pt x="1998" y="783"/>
                  <a:pt x="2283" y="805"/>
                </a:cubicBezTo>
                <a:cubicBezTo>
                  <a:pt x="2568" y="827"/>
                  <a:pt x="2858" y="65"/>
                  <a:pt x="3192" y="203"/>
                </a:cubicBezTo>
                <a:cubicBezTo>
                  <a:pt x="3526" y="341"/>
                  <a:pt x="4320" y="1284"/>
                  <a:pt x="4290" y="1630"/>
                </a:cubicBezTo>
                <a:cubicBezTo>
                  <a:pt x="4259" y="1976"/>
                  <a:pt x="3110" y="2095"/>
                  <a:pt x="3009" y="2279"/>
                </a:cubicBezTo>
                <a:cubicBezTo>
                  <a:pt x="2907" y="2463"/>
                  <a:pt x="3913" y="2614"/>
                  <a:pt x="3680" y="2733"/>
                </a:cubicBezTo>
                <a:cubicBezTo>
                  <a:pt x="3446" y="2852"/>
                  <a:pt x="2001" y="3123"/>
                  <a:pt x="1606" y="2993"/>
                </a:cubicBezTo>
                <a:cubicBezTo>
                  <a:pt x="1211" y="2863"/>
                  <a:pt x="1481" y="2083"/>
                  <a:pt x="1308" y="1953"/>
                </a:cubicBezTo>
                <a:cubicBezTo>
                  <a:pt x="1135" y="1823"/>
                  <a:pt x="784" y="2268"/>
                  <a:pt x="569" y="2214"/>
                </a:cubicBezTo>
                <a:cubicBezTo>
                  <a:pt x="354" y="2160"/>
                  <a:pt x="41" y="1793"/>
                  <a:pt x="20" y="1630"/>
                </a:cubicBezTo>
                <a:cubicBezTo>
                  <a:pt x="0" y="1468"/>
                  <a:pt x="203" y="1501"/>
                  <a:pt x="447" y="1241"/>
                </a:cubicBez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굴림" charset="-127"/>
              </a:rPr>
              <a:t>Multiple-bounce Matrix:</a:t>
            </a:r>
            <a:br>
              <a:rPr lang="en-US" dirty="0" smtClean="0">
                <a:ea typeface="굴림" charset="-127"/>
              </a:rPr>
            </a:br>
            <a:r>
              <a:rPr lang="en-US" dirty="0" smtClean="0">
                <a:ea typeface="굴림" charset="-127"/>
              </a:rPr>
              <a:t>sparse approximation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0"/>
            <a:ext cx="8318500" cy="488287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Photon mapping analogy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But</a:t>
            </a:r>
            <a:r>
              <a:rPr lang="en-US" b="0" dirty="0" smtClean="0">
                <a:ea typeface="굴림" charset="-127"/>
              </a:rPr>
              <a:t>, </a:t>
            </a:r>
            <a:r>
              <a:rPr lang="en-US" dirty="0" smtClean="0">
                <a:ea typeface="굴림" charset="-127"/>
              </a:rPr>
              <a:t>don’t know light positions</a:t>
            </a:r>
            <a:r>
              <a:rPr lang="en-US" b="0" dirty="0" smtClean="0">
                <a:ea typeface="굴림" charset="-127"/>
              </a:rPr>
              <a:t>.</a:t>
            </a:r>
          </a:p>
          <a:p>
            <a:pPr lvl="1">
              <a:lnSpc>
                <a:spcPct val="100000"/>
              </a:lnSpc>
            </a:pPr>
            <a:endParaRPr lang="en-US" b="0" dirty="0">
              <a:ea typeface="굴림" charset="-127"/>
            </a:endParaRPr>
          </a:p>
          <a:p>
            <a:pPr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Shoot Photons from gather samples instead!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Photons carry gather sample ID</a:t>
            </a:r>
          </a:p>
          <a:p>
            <a:pPr lvl="1">
              <a:lnSpc>
                <a:spcPct val="100000"/>
              </a:lnSpc>
            </a:pPr>
            <a:r>
              <a:rPr lang="en-US" b="0" dirty="0" smtClean="0">
                <a:ea typeface="굴림" charset="-127"/>
              </a:rPr>
              <a:t>Like </a:t>
            </a:r>
            <a:r>
              <a:rPr lang="en-US" dirty="0" smtClean="0">
                <a:ea typeface="굴림" charset="-127"/>
              </a:rPr>
              <a:t>standard photon mapping with 64k lights!</a:t>
            </a:r>
            <a:endParaRPr lang="en-US" dirty="0" smtClean="0">
              <a:ea typeface="굴림" charset="-127"/>
            </a:endParaRPr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굴림" charset="-127"/>
              </a:rPr>
              <a:t>Multiple-bounce Matrix: Computing by Photon </a:t>
            </a:r>
            <a:r>
              <a:rPr lang="en-US" dirty="0" smtClean="0">
                <a:ea typeface="굴림" charset="-127"/>
              </a:rPr>
              <a:t>M</a:t>
            </a:r>
            <a:r>
              <a:rPr lang="en-US" dirty="0" smtClean="0">
                <a:ea typeface="굴림" charset="-127"/>
              </a:rPr>
              <a:t>apping</a:t>
            </a:r>
            <a:endParaRPr lang="en-US" dirty="0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1143000" y="1431240"/>
            <a:ext cx="6858000" cy="4892675"/>
          </a:xfrm>
          <a:custGeom>
            <a:avLst/>
            <a:gdLst/>
            <a:ahLst/>
            <a:cxnLst>
              <a:cxn ang="0">
                <a:pos x="447" y="1200"/>
              </a:cxn>
              <a:cxn ang="0">
                <a:pos x="1484" y="32"/>
              </a:cxn>
              <a:cxn ang="0">
                <a:pos x="2277" y="1006"/>
              </a:cxn>
              <a:cxn ang="0">
                <a:pos x="3192" y="162"/>
              </a:cxn>
              <a:cxn ang="0">
                <a:pos x="4290" y="1589"/>
              </a:cxn>
              <a:cxn ang="0">
                <a:pos x="3009" y="2238"/>
              </a:cxn>
              <a:cxn ang="0">
                <a:pos x="3680" y="2692"/>
              </a:cxn>
              <a:cxn ang="0">
                <a:pos x="1606" y="2952"/>
              </a:cxn>
              <a:cxn ang="0">
                <a:pos x="1308" y="1912"/>
              </a:cxn>
              <a:cxn ang="0">
                <a:pos x="569" y="2173"/>
              </a:cxn>
              <a:cxn ang="0">
                <a:pos x="20" y="1589"/>
              </a:cxn>
              <a:cxn ang="0">
                <a:pos x="447" y="1200"/>
              </a:cxn>
            </a:cxnLst>
            <a:rect l="0" t="0" r="r" b="b"/>
            <a:pathLst>
              <a:path w="4320" h="3082">
                <a:moveTo>
                  <a:pt x="447" y="1200"/>
                </a:moveTo>
                <a:cubicBezTo>
                  <a:pt x="691" y="941"/>
                  <a:pt x="1179" y="65"/>
                  <a:pt x="1484" y="32"/>
                </a:cubicBezTo>
                <a:cubicBezTo>
                  <a:pt x="1789" y="0"/>
                  <a:pt x="1992" y="984"/>
                  <a:pt x="2277" y="1006"/>
                </a:cubicBezTo>
                <a:cubicBezTo>
                  <a:pt x="2562" y="1027"/>
                  <a:pt x="2856" y="65"/>
                  <a:pt x="3192" y="162"/>
                </a:cubicBezTo>
                <a:cubicBezTo>
                  <a:pt x="3527" y="259"/>
                  <a:pt x="4320" y="1243"/>
                  <a:pt x="4290" y="1589"/>
                </a:cubicBezTo>
                <a:cubicBezTo>
                  <a:pt x="4259" y="1935"/>
                  <a:pt x="3110" y="2054"/>
                  <a:pt x="3009" y="2238"/>
                </a:cubicBezTo>
                <a:cubicBezTo>
                  <a:pt x="2907" y="2422"/>
                  <a:pt x="3913" y="2573"/>
                  <a:pt x="3680" y="2692"/>
                </a:cubicBezTo>
                <a:cubicBezTo>
                  <a:pt x="3446" y="2811"/>
                  <a:pt x="2001" y="3082"/>
                  <a:pt x="1606" y="2952"/>
                </a:cubicBezTo>
                <a:cubicBezTo>
                  <a:pt x="1211" y="2822"/>
                  <a:pt x="1481" y="2042"/>
                  <a:pt x="1308" y="1912"/>
                </a:cubicBezTo>
                <a:cubicBezTo>
                  <a:pt x="1135" y="1782"/>
                  <a:pt x="784" y="2227"/>
                  <a:pt x="569" y="2173"/>
                </a:cubicBezTo>
                <a:cubicBezTo>
                  <a:pt x="354" y="2119"/>
                  <a:pt x="41" y="1752"/>
                  <a:pt x="20" y="1589"/>
                </a:cubicBezTo>
                <a:cubicBezTo>
                  <a:pt x="0" y="1427"/>
                  <a:pt x="203" y="1460"/>
                  <a:pt x="447" y="1200"/>
                </a:cubicBez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2286000" y="5393640"/>
            <a:ext cx="762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62000" y="5469840"/>
            <a:ext cx="18288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Gather sample i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 rot="5031617">
            <a:off x="3200400" y="524124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rot="5268852" flipH="1" flipV="1">
            <a:off x="3506788" y="5125352"/>
            <a:ext cx="26988" cy="3349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09600" y="6300837"/>
            <a:ext cx="777902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 smtClean="0"/>
              <a:t>i</a:t>
            </a:r>
            <a:r>
              <a:rPr lang="en-US" baseline="30000" dirty="0" err="1" smtClean="0"/>
              <a:t>th</a:t>
            </a:r>
            <a:r>
              <a:rPr lang="en-US" dirty="0" smtClean="0"/>
              <a:t> </a:t>
            </a:r>
            <a:r>
              <a:rPr lang="en-US" sz="2400" dirty="0" smtClean="0"/>
              <a:t> </a:t>
            </a:r>
            <a:r>
              <a:rPr lang="en-US" sz="2400" dirty="0"/>
              <a:t>row of M </a:t>
            </a:r>
            <a:r>
              <a:rPr lang="en-US" dirty="0" smtClean="0"/>
              <a:t>: determined by k nearest photons</a:t>
            </a:r>
            <a:endParaRPr lang="en-US" sz="2400" dirty="0"/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 rot="7888494">
            <a:off x="2562225" y="2117040"/>
            <a:ext cx="304800" cy="152400"/>
          </a:xfrm>
          <a:prstGeom prst="ellipse">
            <a:avLst/>
          </a:prstGeom>
          <a:solidFill>
            <a:srgbClr val="FFCC00"/>
          </a:solidFill>
          <a:ln w="127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rot="8009594" flipH="1" flipV="1">
            <a:off x="2821781" y="2135297"/>
            <a:ext cx="36513" cy="336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" name="Line 15"/>
          <p:cNvSpPr>
            <a:spLocks noChangeShapeType="1"/>
          </p:cNvSpPr>
          <p:nvPr/>
        </p:nvSpPr>
        <p:spPr bwMode="auto">
          <a:xfrm flipH="1">
            <a:off x="7116763" y="1944003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7162800" y="1355040"/>
            <a:ext cx="18288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A gather sample</a:t>
            </a: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 rot="13647454">
            <a:off x="6781800" y="2193240"/>
            <a:ext cx="3048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 rot="14302917" flipH="1" flipV="1">
            <a:off x="6773863" y="2201177"/>
            <a:ext cx="5080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5638800" y="204084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8" name="Oval 20"/>
          <p:cNvSpPr>
            <a:spLocks noChangeArrowheads="1"/>
          </p:cNvSpPr>
          <p:nvPr/>
        </p:nvSpPr>
        <p:spPr bwMode="auto">
          <a:xfrm>
            <a:off x="5105400" y="272664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9" name="Oval 21"/>
          <p:cNvSpPr>
            <a:spLocks noChangeArrowheads="1"/>
          </p:cNvSpPr>
          <p:nvPr/>
        </p:nvSpPr>
        <p:spPr bwMode="auto">
          <a:xfrm>
            <a:off x="3276600" y="470784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0" name="Oval 22"/>
          <p:cNvSpPr>
            <a:spLocks noChangeArrowheads="1"/>
          </p:cNvSpPr>
          <p:nvPr/>
        </p:nvSpPr>
        <p:spPr bwMode="auto">
          <a:xfrm>
            <a:off x="3733800" y="600324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1" name="Oval 23"/>
          <p:cNvSpPr>
            <a:spLocks noChangeArrowheads="1"/>
          </p:cNvSpPr>
          <p:nvPr/>
        </p:nvSpPr>
        <p:spPr bwMode="auto">
          <a:xfrm>
            <a:off x="6553200" y="455544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2" name="Oval 24"/>
          <p:cNvSpPr>
            <a:spLocks noChangeArrowheads="1"/>
          </p:cNvSpPr>
          <p:nvPr/>
        </p:nvSpPr>
        <p:spPr bwMode="auto">
          <a:xfrm>
            <a:off x="3048000" y="173604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" name="Oval 25"/>
          <p:cNvSpPr>
            <a:spLocks noChangeArrowheads="1"/>
          </p:cNvSpPr>
          <p:nvPr/>
        </p:nvSpPr>
        <p:spPr bwMode="auto">
          <a:xfrm>
            <a:off x="7239000" y="432684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4" name="Oval 26"/>
          <p:cNvSpPr>
            <a:spLocks noChangeArrowheads="1"/>
          </p:cNvSpPr>
          <p:nvPr/>
        </p:nvSpPr>
        <p:spPr bwMode="auto">
          <a:xfrm>
            <a:off x="6324600" y="531744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5" name="Oval 27"/>
          <p:cNvSpPr>
            <a:spLocks noChangeArrowheads="1"/>
          </p:cNvSpPr>
          <p:nvPr/>
        </p:nvSpPr>
        <p:spPr bwMode="auto">
          <a:xfrm>
            <a:off x="4572000" y="6003240"/>
            <a:ext cx="152400" cy="152400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6" name="Oval 28"/>
          <p:cNvSpPr>
            <a:spLocks noChangeArrowheads="1"/>
          </p:cNvSpPr>
          <p:nvPr/>
        </p:nvSpPr>
        <p:spPr bwMode="auto">
          <a:xfrm>
            <a:off x="1828800" y="4631640"/>
            <a:ext cx="152400" cy="152400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7" name="Oval 29"/>
          <p:cNvSpPr>
            <a:spLocks noChangeArrowheads="1"/>
          </p:cNvSpPr>
          <p:nvPr/>
        </p:nvSpPr>
        <p:spPr bwMode="auto">
          <a:xfrm>
            <a:off x="3886200" y="1888440"/>
            <a:ext cx="152400" cy="152400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Oval 30"/>
          <p:cNvSpPr>
            <a:spLocks noChangeArrowheads="1"/>
          </p:cNvSpPr>
          <p:nvPr/>
        </p:nvSpPr>
        <p:spPr bwMode="auto">
          <a:xfrm>
            <a:off x="4419600" y="2802840"/>
            <a:ext cx="152400" cy="152400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Oval 31"/>
          <p:cNvSpPr>
            <a:spLocks noChangeArrowheads="1"/>
          </p:cNvSpPr>
          <p:nvPr/>
        </p:nvSpPr>
        <p:spPr bwMode="auto">
          <a:xfrm>
            <a:off x="2819400" y="4326840"/>
            <a:ext cx="152400" cy="152400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Oval 32"/>
          <p:cNvSpPr>
            <a:spLocks noChangeArrowheads="1"/>
          </p:cNvSpPr>
          <p:nvPr/>
        </p:nvSpPr>
        <p:spPr bwMode="auto">
          <a:xfrm>
            <a:off x="6019800" y="4707840"/>
            <a:ext cx="152400" cy="152400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Oval 33"/>
          <p:cNvSpPr>
            <a:spLocks noChangeArrowheads="1"/>
          </p:cNvSpPr>
          <p:nvPr/>
        </p:nvSpPr>
        <p:spPr bwMode="auto">
          <a:xfrm>
            <a:off x="6400800" y="5698440"/>
            <a:ext cx="152400" cy="152400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2" name="Oval 34"/>
          <p:cNvSpPr>
            <a:spLocks noChangeArrowheads="1"/>
          </p:cNvSpPr>
          <p:nvPr/>
        </p:nvSpPr>
        <p:spPr bwMode="auto">
          <a:xfrm>
            <a:off x="7543800" y="3183840"/>
            <a:ext cx="152400" cy="152400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" name="Oval 35"/>
          <p:cNvSpPr>
            <a:spLocks noChangeArrowheads="1"/>
          </p:cNvSpPr>
          <p:nvPr/>
        </p:nvSpPr>
        <p:spPr bwMode="auto">
          <a:xfrm rot="21308758">
            <a:off x="5262563" y="5976253"/>
            <a:ext cx="304800" cy="152400"/>
          </a:xfrm>
          <a:prstGeom prst="ellipse">
            <a:avLst/>
          </a:prstGeom>
          <a:solidFill>
            <a:srgbClr val="00CCFF"/>
          </a:solidFill>
          <a:ln w="127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" name="Line 36"/>
          <p:cNvSpPr>
            <a:spLocks noChangeShapeType="1"/>
          </p:cNvSpPr>
          <p:nvPr/>
        </p:nvSpPr>
        <p:spPr bwMode="auto">
          <a:xfrm flipH="1" flipV="1">
            <a:off x="5395913" y="5707965"/>
            <a:ext cx="38100" cy="3349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6019800" y="5241240"/>
            <a:ext cx="152400" cy="152400"/>
          </a:xfrm>
          <a:prstGeom prst="ellipse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6" name="Oval 40"/>
          <p:cNvSpPr>
            <a:spLocks noChangeArrowheads="1"/>
          </p:cNvSpPr>
          <p:nvPr/>
        </p:nvSpPr>
        <p:spPr bwMode="auto">
          <a:xfrm>
            <a:off x="6629400" y="2040840"/>
            <a:ext cx="152400" cy="152400"/>
          </a:xfrm>
          <a:prstGeom prst="ellipse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7" name="Oval 41"/>
          <p:cNvSpPr>
            <a:spLocks noChangeArrowheads="1"/>
          </p:cNvSpPr>
          <p:nvPr/>
        </p:nvSpPr>
        <p:spPr bwMode="auto">
          <a:xfrm>
            <a:off x="7315200" y="2879040"/>
            <a:ext cx="152400" cy="152400"/>
          </a:xfrm>
          <a:prstGeom prst="ellipse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8" name="Oval 42"/>
          <p:cNvSpPr>
            <a:spLocks noChangeArrowheads="1"/>
          </p:cNvSpPr>
          <p:nvPr/>
        </p:nvSpPr>
        <p:spPr bwMode="auto">
          <a:xfrm>
            <a:off x="4876800" y="2955240"/>
            <a:ext cx="152400" cy="152400"/>
          </a:xfrm>
          <a:prstGeom prst="ellipse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Oval 43"/>
          <p:cNvSpPr>
            <a:spLocks noChangeArrowheads="1"/>
          </p:cNvSpPr>
          <p:nvPr/>
        </p:nvSpPr>
        <p:spPr bwMode="auto">
          <a:xfrm>
            <a:off x="6858000" y="4403040"/>
            <a:ext cx="152400" cy="152400"/>
          </a:xfrm>
          <a:prstGeom prst="ellipse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0" name="Oval 44"/>
          <p:cNvSpPr>
            <a:spLocks noChangeArrowheads="1"/>
          </p:cNvSpPr>
          <p:nvPr/>
        </p:nvSpPr>
        <p:spPr bwMode="auto">
          <a:xfrm>
            <a:off x="3276600" y="4479240"/>
            <a:ext cx="152400" cy="152400"/>
          </a:xfrm>
          <a:prstGeom prst="ellipse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" name="Oval 45"/>
          <p:cNvSpPr>
            <a:spLocks noChangeArrowheads="1"/>
          </p:cNvSpPr>
          <p:nvPr/>
        </p:nvSpPr>
        <p:spPr bwMode="auto">
          <a:xfrm>
            <a:off x="3352800" y="5546040"/>
            <a:ext cx="152400" cy="152400"/>
          </a:xfrm>
          <a:prstGeom prst="ellipse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Oval 46"/>
          <p:cNvSpPr>
            <a:spLocks noChangeArrowheads="1"/>
          </p:cNvSpPr>
          <p:nvPr/>
        </p:nvSpPr>
        <p:spPr bwMode="auto">
          <a:xfrm>
            <a:off x="2286000" y="2726640"/>
            <a:ext cx="152400" cy="152400"/>
          </a:xfrm>
          <a:prstGeom prst="ellipse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Rectangle 47"/>
          <p:cNvSpPr>
            <a:spLocks noChangeArrowheads="1"/>
          </p:cNvSpPr>
          <p:nvPr/>
        </p:nvSpPr>
        <p:spPr bwMode="auto">
          <a:xfrm>
            <a:off x="2667000" y="4174440"/>
            <a:ext cx="1447800" cy="2057400"/>
          </a:xfrm>
          <a:prstGeom prst="rect">
            <a:avLst/>
          </a:prstGeom>
          <a:noFill/>
          <a:ln w="22225" algn="ctr">
            <a:solidFill>
              <a:srgbClr val="0000FF"/>
            </a:solidFill>
            <a:prstDash val="lg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4" name="Text Box 48"/>
          <p:cNvSpPr txBox="1">
            <a:spLocks noChangeArrowheads="1"/>
          </p:cNvSpPr>
          <p:nvPr/>
        </p:nvSpPr>
        <p:spPr bwMode="auto">
          <a:xfrm>
            <a:off x="4648200" y="3488640"/>
            <a:ext cx="18288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K nearest photons</a:t>
            </a:r>
          </a:p>
        </p:txBody>
      </p:sp>
      <p:sp>
        <p:nvSpPr>
          <p:cNvPr id="45" name="Line 49"/>
          <p:cNvSpPr>
            <a:spLocks noChangeShapeType="1"/>
          </p:cNvSpPr>
          <p:nvPr/>
        </p:nvSpPr>
        <p:spPr bwMode="auto">
          <a:xfrm flipH="1">
            <a:off x="4267200" y="4022040"/>
            <a:ext cx="533400" cy="228600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charset="-127"/>
              </a:rPr>
              <a:t>Real-time Rendering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0"/>
            <a:ext cx="8318500" cy="2064667"/>
          </a:xfrm>
        </p:spPr>
        <p:txBody>
          <a:bodyPr/>
          <a:lstStyle/>
          <a:p>
            <a:r>
              <a:rPr lang="en-US" altLang="ko-KR" sz="2400" b="0" dirty="0" smtClean="0">
                <a:ea typeface="굴림" charset="-127"/>
              </a:rPr>
              <a:t>Creating synthetic images </a:t>
            </a:r>
            <a:r>
              <a:rPr lang="en-US" altLang="ko-KR" sz="2400" dirty="0" smtClean="0">
                <a:ea typeface="굴림" charset="-127"/>
              </a:rPr>
              <a:t>fast enough </a:t>
            </a:r>
            <a:r>
              <a:rPr lang="en-US" altLang="ko-KR" sz="2400" b="0" dirty="0" smtClean="0">
                <a:ea typeface="굴림" charset="-127"/>
              </a:rPr>
              <a:t>on the computer so that the </a:t>
            </a:r>
            <a:r>
              <a:rPr lang="en-US" altLang="ko-KR" sz="2400" dirty="0" smtClean="0">
                <a:ea typeface="굴림" charset="-127"/>
              </a:rPr>
              <a:t>view can interact </a:t>
            </a:r>
            <a:r>
              <a:rPr lang="en-US" altLang="ko-KR" sz="2400" b="0" dirty="0" smtClean="0">
                <a:ea typeface="굴림" charset="-127"/>
              </a:rPr>
              <a:t>with a virtual environment.  </a:t>
            </a:r>
            <a:r>
              <a:rPr lang="en-US" altLang="ko-KR" b="0" dirty="0" smtClean="0">
                <a:ea typeface="굴림" charset="-127"/>
              </a:rPr>
              <a:t>	                                   </a:t>
            </a:r>
            <a:r>
              <a:rPr lang="en-US" altLang="ko-KR" sz="1500" b="0" dirty="0" smtClean="0">
                <a:ea typeface="굴림" charset="-127"/>
              </a:rPr>
              <a:t>(from </a:t>
            </a:r>
            <a:r>
              <a:rPr lang="en-US" altLang="ko-KR" sz="1500" b="0" dirty="0" err="1" smtClean="0">
                <a:ea typeface="굴림" charset="-127"/>
              </a:rPr>
              <a:t>wikipedia</a:t>
            </a:r>
            <a:r>
              <a:rPr lang="en-US" altLang="ko-KR" sz="1500" b="0" dirty="0" smtClean="0">
                <a:ea typeface="굴림" charset="-127"/>
              </a:rPr>
              <a:t>)</a:t>
            </a:r>
            <a:endParaRPr lang="en-US" b="0" dirty="0">
              <a:ea typeface="굴림" charset="-127"/>
            </a:endParaRPr>
          </a:p>
          <a:p>
            <a:r>
              <a:rPr lang="en-US" sz="2400" b="0" dirty="0" smtClean="0">
                <a:ea typeface="굴림" charset="-127"/>
              </a:rPr>
              <a:t>At least </a:t>
            </a:r>
            <a:r>
              <a:rPr lang="en-US" sz="2400" dirty="0" smtClean="0">
                <a:ea typeface="굴림" charset="-127"/>
              </a:rPr>
              <a:t>10~20 fps</a:t>
            </a:r>
            <a:r>
              <a:rPr lang="en-US" sz="2400" b="0" dirty="0" smtClean="0">
                <a:ea typeface="굴림" charset="-127"/>
              </a:rPr>
              <a:t>(frames per second)</a:t>
            </a:r>
          </a:p>
          <a:p>
            <a:r>
              <a:rPr lang="en-US" sz="2400" dirty="0" smtClean="0">
                <a:ea typeface="굴림" charset="-127"/>
              </a:rPr>
              <a:t>Nice quality</a:t>
            </a:r>
            <a:r>
              <a:rPr lang="en-US" sz="2400" b="0" dirty="0" smtClean="0">
                <a:ea typeface="굴림" charset="-127"/>
              </a:rPr>
              <a:t> is also important</a:t>
            </a:r>
          </a:p>
          <a:p>
            <a:endParaRPr lang="en-US" sz="2400" b="0" dirty="0"/>
          </a:p>
          <a:p>
            <a:endParaRPr lang="en-US" b="0" dirty="0" smtClean="0">
              <a:ea typeface="굴림" charset="-127"/>
            </a:endParaRPr>
          </a:p>
          <a:p>
            <a:endParaRPr lang="en-US" b="0" dirty="0" smtClean="0">
              <a:ea typeface="굴림" charset="-127"/>
            </a:endParaRPr>
          </a:p>
        </p:txBody>
      </p:sp>
      <p:pic>
        <p:nvPicPr>
          <p:cNvPr id="4" name="Picture 10" descr="temple-co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1814" y="3931590"/>
            <a:ext cx="2798288" cy="20992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5" name="Picture 11" descr="temple-comp-p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107816" y="3935896"/>
            <a:ext cx="2799362" cy="20949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4888" y="6081475"/>
            <a:ext cx="35979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/>
              <a:t>8~25 fps real-time rendering</a:t>
            </a:r>
          </a:p>
          <a:p>
            <a:r>
              <a:rPr lang="en-US" altLang="ko-KR" sz="2000" dirty="0" smtClean="0"/>
              <a:t>(2.5hours pre-computation)</a:t>
            </a:r>
            <a:endParaRPr lang="ko-KR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522304" y="6081475"/>
            <a:ext cx="35979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/>
              <a:t>Monte Carlo </a:t>
            </a:r>
            <a:r>
              <a:rPr lang="en-US" altLang="ko-KR" sz="2000" dirty="0"/>
              <a:t>p</a:t>
            </a:r>
            <a:r>
              <a:rPr lang="en-US" altLang="ko-KR" sz="2000" dirty="0" smtClean="0"/>
              <a:t>ath tracing</a:t>
            </a:r>
          </a:p>
          <a:p>
            <a:r>
              <a:rPr lang="en-US" altLang="ko-KR" sz="2000" dirty="0" smtClean="0"/>
              <a:t>32 hours</a:t>
            </a:r>
            <a:endParaRPr lang="ko-KR" alt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149139" y="3961872"/>
            <a:ext cx="5674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2M </a:t>
            </a:r>
            <a:r>
              <a:rPr lang="en-US" altLang="ko-KR" sz="1000" dirty="0" err="1" smtClean="0"/>
              <a:t>tris</a:t>
            </a:r>
            <a:endParaRPr lang="ko-KR" altLang="en-US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7907178" y="3961872"/>
            <a:ext cx="5674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2M </a:t>
            </a:r>
            <a:r>
              <a:rPr lang="en-US" altLang="ko-KR" sz="1000" dirty="0" err="1" smtClean="0"/>
              <a:t>tris</a:t>
            </a:r>
            <a:endParaRPr lang="ko-KR" altLang="en-US" sz="1000" dirty="0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Conceptual Overview, Updated</a:t>
            </a:r>
            <a:endParaRPr lang="en-US" dirty="0"/>
          </a:p>
        </p:txBody>
      </p:sp>
      <p:pic>
        <p:nvPicPr>
          <p:cNvPr id="27" name="Picture 7" descr="gather-i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6788" y="1906588"/>
            <a:ext cx="1989137" cy="19097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8" name="Picture 8" descr="gather-bot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1906588"/>
            <a:ext cx="1981200" cy="19097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9" name="Picture 9" descr="gather-di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905000"/>
            <a:ext cx="1981200" cy="19129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228600" y="3886200"/>
            <a:ext cx="1981200" cy="36933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Direct on gather</a:t>
            </a: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3505200" y="3886200"/>
            <a:ext cx="1981200" cy="36933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Indirect on gather</a:t>
            </a: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6705600" y="3886200"/>
            <a:ext cx="2133600" cy="36933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Dir + Ind on gather</a:t>
            </a:r>
          </a:p>
        </p:txBody>
      </p: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2286000" y="6400800"/>
            <a:ext cx="1981200" cy="36933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Indirect on view</a:t>
            </a:r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6477000" y="6400800"/>
            <a:ext cx="1981200" cy="36933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Final</a:t>
            </a:r>
          </a:p>
        </p:txBody>
      </p:sp>
      <p:sp>
        <p:nvSpPr>
          <p:cNvPr id="35" name="Line 23"/>
          <p:cNvSpPr>
            <a:spLocks noChangeShapeType="1"/>
          </p:cNvSpPr>
          <p:nvPr/>
        </p:nvSpPr>
        <p:spPr bwMode="auto">
          <a:xfrm>
            <a:off x="8763000" y="2819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36" name="Line 24"/>
          <p:cNvSpPr>
            <a:spLocks noChangeShapeType="1"/>
          </p:cNvSpPr>
          <p:nvPr/>
        </p:nvSpPr>
        <p:spPr bwMode="auto">
          <a:xfrm>
            <a:off x="8915400" y="2819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37" name="Line 25"/>
          <p:cNvSpPr>
            <a:spLocks noChangeShapeType="1"/>
          </p:cNvSpPr>
          <p:nvPr/>
        </p:nvSpPr>
        <p:spPr bwMode="auto">
          <a:xfrm flipH="1">
            <a:off x="533400" y="4343400"/>
            <a:ext cx="838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38" name="Line 26"/>
          <p:cNvSpPr>
            <a:spLocks noChangeShapeType="1"/>
          </p:cNvSpPr>
          <p:nvPr/>
        </p:nvSpPr>
        <p:spPr bwMode="auto">
          <a:xfrm>
            <a:off x="533400" y="43434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39" name="Line 27"/>
          <p:cNvSpPr>
            <a:spLocks noChangeShapeType="1"/>
          </p:cNvSpPr>
          <p:nvPr/>
        </p:nvSpPr>
        <p:spPr bwMode="auto">
          <a:xfrm>
            <a:off x="533400" y="5486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pic>
        <p:nvPicPr>
          <p:cNvPr id="40" name="Picture 31" descr="still-i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4495800"/>
            <a:ext cx="2438400" cy="1828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1" name="Picture 32" descr="still-both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4514850"/>
            <a:ext cx="2438400" cy="1828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2362200" y="2398713"/>
            <a:ext cx="990600" cy="92333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Multi-bounce matrix</a:t>
            </a:r>
          </a:p>
        </p:txBody>
      </p:sp>
      <p:sp>
        <p:nvSpPr>
          <p:cNvPr id="43" name="Text Box 34"/>
          <p:cNvSpPr txBox="1">
            <a:spLocks noChangeArrowheads="1"/>
          </p:cNvSpPr>
          <p:nvPr/>
        </p:nvSpPr>
        <p:spPr bwMode="auto">
          <a:xfrm>
            <a:off x="5638800" y="2536825"/>
            <a:ext cx="990600" cy="646331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Add direct</a:t>
            </a:r>
          </a:p>
        </p:txBody>
      </p:sp>
      <p:sp>
        <p:nvSpPr>
          <p:cNvPr id="44" name="Text Box 35"/>
          <p:cNvSpPr txBox="1">
            <a:spLocks noChangeArrowheads="1"/>
          </p:cNvSpPr>
          <p:nvPr/>
        </p:nvSpPr>
        <p:spPr bwMode="auto">
          <a:xfrm>
            <a:off x="762000" y="5029200"/>
            <a:ext cx="914400" cy="92333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Final gather matrix</a:t>
            </a:r>
          </a:p>
        </p:txBody>
      </p:sp>
      <p:sp>
        <p:nvSpPr>
          <p:cNvPr id="45" name="Text Box 36"/>
          <p:cNvSpPr txBox="1">
            <a:spLocks noChangeArrowheads="1"/>
          </p:cNvSpPr>
          <p:nvPr/>
        </p:nvSpPr>
        <p:spPr bwMode="auto">
          <a:xfrm>
            <a:off x="4876800" y="5105400"/>
            <a:ext cx="990600" cy="646331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Add direct</a:t>
            </a:r>
          </a:p>
        </p:txBody>
      </p:sp>
      <p:sp>
        <p:nvSpPr>
          <p:cNvPr id="46" name="Line 37"/>
          <p:cNvSpPr>
            <a:spLocks noChangeShapeType="1"/>
          </p:cNvSpPr>
          <p:nvPr/>
        </p:nvSpPr>
        <p:spPr bwMode="auto">
          <a:xfrm>
            <a:off x="1676400" y="5486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47" name="Line 38"/>
          <p:cNvSpPr>
            <a:spLocks noChangeShapeType="1"/>
          </p:cNvSpPr>
          <p:nvPr/>
        </p:nvSpPr>
        <p:spPr bwMode="auto">
          <a:xfrm>
            <a:off x="4495800" y="5410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48" name="Line 39"/>
          <p:cNvSpPr>
            <a:spLocks noChangeShapeType="1"/>
          </p:cNvSpPr>
          <p:nvPr/>
        </p:nvSpPr>
        <p:spPr bwMode="auto">
          <a:xfrm>
            <a:off x="5867400" y="5410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49" name="Line 42"/>
          <p:cNvSpPr>
            <a:spLocks noChangeShapeType="1"/>
          </p:cNvSpPr>
          <p:nvPr/>
        </p:nvSpPr>
        <p:spPr bwMode="auto">
          <a:xfrm>
            <a:off x="2209800" y="2895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50" name="Line 43"/>
          <p:cNvSpPr>
            <a:spLocks noChangeShapeType="1"/>
          </p:cNvSpPr>
          <p:nvPr/>
        </p:nvSpPr>
        <p:spPr bwMode="auto">
          <a:xfrm>
            <a:off x="3352800" y="2895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51" name="Line 44"/>
          <p:cNvSpPr>
            <a:spLocks noChangeShapeType="1"/>
          </p:cNvSpPr>
          <p:nvPr/>
        </p:nvSpPr>
        <p:spPr bwMode="auto">
          <a:xfrm>
            <a:off x="5486400" y="2895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52" name="Line 45"/>
          <p:cNvSpPr>
            <a:spLocks noChangeShapeType="1"/>
          </p:cNvSpPr>
          <p:nvPr/>
        </p:nvSpPr>
        <p:spPr bwMode="auto">
          <a:xfrm>
            <a:off x="6629400" y="2895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charset="-127"/>
              </a:rPr>
              <a:t>Outline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0"/>
            <a:ext cx="8318500" cy="47337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Key concepts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Transfer Matrix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Efficient pre-computation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solidFill>
                  <a:srgbClr val="0000FF"/>
                </a:solidFill>
                <a:ea typeface="굴림" charset="-127"/>
              </a:rPr>
              <a:t>Efficient compression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Efficient evaluation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Result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Conclusion and Future work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endParaRPr lang="en-US" dirty="0" smtClean="0">
              <a:ea typeface="굴림" charset="-127"/>
            </a:endParaRPr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굴림" charset="-127"/>
              </a:rPr>
              <a:t>Defining a Wavelet Basis</a:t>
            </a:r>
            <a:endParaRPr lang="en-US" dirty="0"/>
          </a:p>
        </p:txBody>
      </p:sp>
      <p:pic>
        <p:nvPicPr>
          <p:cNvPr id="5" name="Picture 4" descr="gather-di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600325"/>
            <a:ext cx="2297113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flatte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2590800"/>
            <a:ext cx="2209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990600" y="2133600"/>
            <a:ext cx="6858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64k</a:t>
            </a:r>
          </a:p>
        </p:txBody>
      </p:sp>
      <p:pic>
        <p:nvPicPr>
          <p:cNvPr id="8" name="Picture 11" descr="spar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62750" y="2640013"/>
            <a:ext cx="2228850" cy="21875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4038600" y="2133600"/>
            <a:ext cx="12192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256 x 256</a:t>
            </a:r>
            <a:endParaRPr lang="en-US" sz="1800" baseline="30000"/>
          </a:p>
        </p:txBody>
      </p:sp>
      <p:sp>
        <p:nvSpPr>
          <p:cNvPr id="10" name="Line 19"/>
          <p:cNvSpPr>
            <a:spLocks noChangeShapeType="1"/>
          </p:cNvSpPr>
          <p:nvPr/>
        </p:nvSpPr>
        <p:spPr bwMode="auto">
          <a:xfrm>
            <a:off x="2514600" y="3733800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11" name="Line 20"/>
          <p:cNvSpPr>
            <a:spLocks noChangeShapeType="1"/>
          </p:cNvSpPr>
          <p:nvPr/>
        </p:nvSpPr>
        <p:spPr bwMode="auto">
          <a:xfrm>
            <a:off x="5791200" y="3733800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457200" y="5181600"/>
            <a:ext cx="16002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Gather samples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3657600" y="5181600"/>
            <a:ext cx="19050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Flattened in a 2D array</a:t>
            </a:r>
          </a:p>
        </p:txBody>
      </p:sp>
      <p:sp>
        <p:nvSpPr>
          <p:cNvPr id="14" name="Text Box 24"/>
          <p:cNvSpPr txBox="1">
            <a:spLocks noChangeArrowheads="1"/>
          </p:cNvSpPr>
          <p:nvPr/>
        </p:nvSpPr>
        <p:spPr bwMode="auto">
          <a:xfrm>
            <a:off x="7010400" y="5181600"/>
            <a:ext cx="16002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Wavelet transform</a:t>
            </a:r>
          </a:p>
        </p:txBody>
      </p:sp>
      <p:sp>
        <p:nvSpPr>
          <p:cNvPr id="15" name="Text Box 25"/>
          <p:cNvSpPr txBox="1">
            <a:spLocks noChangeArrowheads="1"/>
          </p:cNvSpPr>
          <p:nvPr/>
        </p:nvSpPr>
        <p:spPr bwMode="auto">
          <a:xfrm>
            <a:off x="7239000" y="2162175"/>
            <a:ext cx="12192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256 x 256</a:t>
            </a:r>
            <a:endParaRPr lang="en-US" sz="1800" baseline="30000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굴림" charset="-127"/>
              </a:rPr>
              <a:t>Hierarchical Partitioning for Flattening</a:t>
            </a:r>
            <a:endParaRPr lang="en-US" dirty="0"/>
          </a:p>
        </p:txBody>
      </p:sp>
      <p:sp>
        <p:nvSpPr>
          <p:cNvPr id="16" name="Line 52"/>
          <p:cNvSpPr>
            <a:spLocks noChangeShapeType="1"/>
          </p:cNvSpPr>
          <p:nvPr/>
        </p:nvSpPr>
        <p:spPr bwMode="auto">
          <a:xfrm>
            <a:off x="3124200" y="3962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17" name="Group 217"/>
          <p:cNvGrpSpPr>
            <a:grpSpLocks/>
          </p:cNvGrpSpPr>
          <p:nvPr/>
        </p:nvGrpSpPr>
        <p:grpSpPr bwMode="auto">
          <a:xfrm>
            <a:off x="3429000" y="2438400"/>
            <a:ext cx="3048000" cy="2895600"/>
            <a:chOff x="3120" y="1104"/>
            <a:chExt cx="2428" cy="1776"/>
          </a:xfrm>
        </p:grpSpPr>
        <p:sp>
          <p:nvSpPr>
            <p:cNvPr id="18" name="Oval 53"/>
            <p:cNvSpPr>
              <a:spLocks noChangeArrowheads="1"/>
            </p:cNvSpPr>
            <p:nvPr/>
          </p:nvSpPr>
          <p:spPr bwMode="auto">
            <a:xfrm>
              <a:off x="4296" y="1104"/>
              <a:ext cx="144" cy="144"/>
            </a:xfrm>
            <a:prstGeom prst="ellipse">
              <a:avLst/>
            </a:prstGeom>
            <a:solidFill>
              <a:srgbClr val="FFFF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9" name="Line 76"/>
            <p:cNvSpPr>
              <a:spLocks noChangeShapeType="1"/>
            </p:cNvSpPr>
            <p:nvPr/>
          </p:nvSpPr>
          <p:spPr bwMode="auto">
            <a:xfrm flipH="1">
              <a:off x="3528" y="1248"/>
              <a:ext cx="768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0" name="Line 77"/>
            <p:cNvSpPr>
              <a:spLocks noChangeShapeType="1"/>
            </p:cNvSpPr>
            <p:nvPr/>
          </p:nvSpPr>
          <p:spPr bwMode="auto">
            <a:xfrm flipH="1">
              <a:off x="4104" y="1296"/>
              <a:ext cx="24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1" name="Line 78"/>
            <p:cNvSpPr>
              <a:spLocks noChangeShapeType="1"/>
            </p:cNvSpPr>
            <p:nvPr/>
          </p:nvSpPr>
          <p:spPr bwMode="auto">
            <a:xfrm>
              <a:off x="4440" y="1248"/>
              <a:ext cx="768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2" name="Line 79"/>
            <p:cNvSpPr>
              <a:spLocks noChangeShapeType="1"/>
            </p:cNvSpPr>
            <p:nvPr/>
          </p:nvSpPr>
          <p:spPr bwMode="auto">
            <a:xfrm>
              <a:off x="4392" y="1296"/>
              <a:ext cx="24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" name="Oval 54"/>
            <p:cNvSpPr>
              <a:spLocks noChangeArrowheads="1"/>
            </p:cNvSpPr>
            <p:nvPr/>
          </p:nvSpPr>
          <p:spPr bwMode="auto">
            <a:xfrm>
              <a:off x="3360" y="1968"/>
              <a:ext cx="144" cy="144"/>
            </a:xfrm>
            <a:prstGeom prst="ellipse">
              <a:avLst/>
            </a:prstGeom>
            <a:solidFill>
              <a:srgbClr val="FF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4" name="Oval 58"/>
            <p:cNvSpPr>
              <a:spLocks noChangeArrowheads="1"/>
            </p:cNvSpPr>
            <p:nvPr/>
          </p:nvSpPr>
          <p:spPr bwMode="auto">
            <a:xfrm>
              <a:off x="3120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" name="Oval 59"/>
            <p:cNvSpPr>
              <a:spLocks noChangeArrowheads="1"/>
            </p:cNvSpPr>
            <p:nvPr/>
          </p:nvSpPr>
          <p:spPr bwMode="auto">
            <a:xfrm>
              <a:off x="3258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6" name="Oval 60"/>
            <p:cNvSpPr>
              <a:spLocks noChangeArrowheads="1"/>
            </p:cNvSpPr>
            <p:nvPr/>
          </p:nvSpPr>
          <p:spPr bwMode="auto">
            <a:xfrm>
              <a:off x="3395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7" name="Oval 61"/>
            <p:cNvSpPr>
              <a:spLocks noChangeArrowheads="1"/>
            </p:cNvSpPr>
            <p:nvPr/>
          </p:nvSpPr>
          <p:spPr bwMode="auto">
            <a:xfrm>
              <a:off x="3532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8" name="Line 81"/>
            <p:cNvSpPr>
              <a:spLocks noChangeShapeType="1"/>
            </p:cNvSpPr>
            <p:nvPr/>
          </p:nvSpPr>
          <p:spPr bwMode="auto">
            <a:xfrm flipH="1">
              <a:off x="3203" y="2112"/>
              <a:ext cx="205" cy="6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9" name="Line 82"/>
            <p:cNvSpPr>
              <a:spLocks noChangeShapeType="1"/>
            </p:cNvSpPr>
            <p:nvPr/>
          </p:nvSpPr>
          <p:spPr bwMode="auto">
            <a:xfrm flipH="1">
              <a:off x="3335" y="2110"/>
              <a:ext cx="98" cy="6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0" name="Line 83"/>
            <p:cNvSpPr>
              <a:spLocks noChangeShapeType="1"/>
            </p:cNvSpPr>
            <p:nvPr/>
          </p:nvSpPr>
          <p:spPr bwMode="auto">
            <a:xfrm>
              <a:off x="3444" y="2122"/>
              <a:ext cx="18" cy="6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1" name="Line 84"/>
            <p:cNvSpPr>
              <a:spLocks noChangeShapeType="1"/>
            </p:cNvSpPr>
            <p:nvPr/>
          </p:nvSpPr>
          <p:spPr bwMode="auto">
            <a:xfrm>
              <a:off x="3456" y="2112"/>
              <a:ext cx="144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2" name="Oval 103"/>
            <p:cNvSpPr>
              <a:spLocks noChangeArrowheads="1"/>
            </p:cNvSpPr>
            <p:nvPr/>
          </p:nvSpPr>
          <p:spPr bwMode="auto">
            <a:xfrm>
              <a:off x="3984" y="1968"/>
              <a:ext cx="144" cy="144"/>
            </a:xfrm>
            <a:prstGeom prst="ellipse">
              <a:avLst/>
            </a:prstGeom>
            <a:solidFill>
              <a:srgbClr val="FF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3" name="Oval 104"/>
            <p:cNvSpPr>
              <a:spLocks noChangeArrowheads="1"/>
            </p:cNvSpPr>
            <p:nvPr/>
          </p:nvSpPr>
          <p:spPr bwMode="auto">
            <a:xfrm>
              <a:off x="3744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4" name="Oval 105"/>
            <p:cNvSpPr>
              <a:spLocks noChangeArrowheads="1"/>
            </p:cNvSpPr>
            <p:nvPr/>
          </p:nvSpPr>
          <p:spPr bwMode="auto">
            <a:xfrm>
              <a:off x="3882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5" name="Oval 106"/>
            <p:cNvSpPr>
              <a:spLocks noChangeArrowheads="1"/>
            </p:cNvSpPr>
            <p:nvPr/>
          </p:nvSpPr>
          <p:spPr bwMode="auto">
            <a:xfrm>
              <a:off x="4019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6" name="Oval 107"/>
            <p:cNvSpPr>
              <a:spLocks noChangeArrowheads="1"/>
            </p:cNvSpPr>
            <p:nvPr/>
          </p:nvSpPr>
          <p:spPr bwMode="auto">
            <a:xfrm>
              <a:off x="4156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7" name="Line 108"/>
            <p:cNvSpPr>
              <a:spLocks noChangeShapeType="1"/>
            </p:cNvSpPr>
            <p:nvPr/>
          </p:nvSpPr>
          <p:spPr bwMode="auto">
            <a:xfrm flipH="1">
              <a:off x="3827" y="2112"/>
              <a:ext cx="205" cy="6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8" name="Line 109"/>
            <p:cNvSpPr>
              <a:spLocks noChangeShapeType="1"/>
            </p:cNvSpPr>
            <p:nvPr/>
          </p:nvSpPr>
          <p:spPr bwMode="auto">
            <a:xfrm flipH="1">
              <a:off x="3959" y="2110"/>
              <a:ext cx="98" cy="6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9" name="Line 110"/>
            <p:cNvSpPr>
              <a:spLocks noChangeShapeType="1"/>
            </p:cNvSpPr>
            <p:nvPr/>
          </p:nvSpPr>
          <p:spPr bwMode="auto">
            <a:xfrm>
              <a:off x="4068" y="2122"/>
              <a:ext cx="18" cy="6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0" name="Line 111"/>
            <p:cNvSpPr>
              <a:spLocks noChangeShapeType="1"/>
            </p:cNvSpPr>
            <p:nvPr/>
          </p:nvSpPr>
          <p:spPr bwMode="auto">
            <a:xfrm>
              <a:off x="4080" y="2112"/>
              <a:ext cx="144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1" name="Oval 113"/>
            <p:cNvSpPr>
              <a:spLocks noChangeArrowheads="1"/>
            </p:cNvSpPr>
            <p:nvPr/>
          </p:nvSpPr>
          <p:spPr bwMode="auto">
            <a:xfrm>
              <a:off x="4608" y="1968"/>
              <a:ext cx="144" cy="144"/>
            </a:xfrm>
            <a:prstGeom prst="ellipse">
              <a:avLst/>
            </a:prstGeom>
            <a:solidFill>
              <a:srgbClr val="FF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2" name="Oval 114"/>
            <p:cNvSpPr>
              <a:spLocks noChangeArrowheads="1"/>
            </p:cNvSpPr>
            <p:nvPr/>
          </p:nvSpPr>
          <p:spPr bwMode="auto">
            <a:xfrm>
              <a:off x="4368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3" name="Oval 115"/>
            <p:cNvSpPr>
              <a:spLocks noChangeArrowheads="1"/>
            </p:cNvSpPr>
            <p:nvPr/>
          </p:nvSpPr>
          <p:spPr bwMode="auto">
            <a:xfrm>
              <a:off x="4506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4" name="Oval 116"/>
            <p:cNvSpPr>
              <a:spLocks noChangeArrowheads="1"/>
            </p:cNvSpPr>
            <p:nvPr/>
          </p:nvSpPr>
          <p:spPr bwMode="auto">
            <a:xfrm>
              <a:off x="4643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5" name="Oval 117"/>
            <p:cNvSpPr>
              <a:spLocks noChangeArrowheads="1"/>
            </p:cNvSpPr>
            <p:nvPr/>
          </p:nvSpPr>
          <p:spPr bwMode="auto">
            <a:xfrm>
              <a:off x="4780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6" name="Line 118"/>
            <p:cNvSpPr>
              <a:spLocks noChangeShapeType="1"/>
            </p:cNvSpPr>
            <p:nvPr/>
          </p:nvSpPr>
          <p:spPr bwMode="auto">
            <a:xfrm flipH="1">
              <a:off x="4451" y="2112"/>
              <a:ext cx="205" cy="6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7" name="Line 119"/>
            <p:cNvSpPr>
              <a:spLocks noChangeShapeType="1"/>
            </p:cNvSpPr>
            <p:nvPr/>
          </p:nvSpPr>
          <p:spPr bwMode="auto">
            <a:xfrm flipH="1">
              <a:off x="4583" y="2110"/>
              <a:ext cx="98" cy="6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8" name="Line 120"/>
            <p:cNvSpPr>
              <a:spLocks noChangeShapeType="1"/>
            </p:cNvSpPr>
            <p:nvPr/>
          </p:nvSpPr>
          <p:spPr bwMode="auto">
            <a:xfrm>
              <a:off x="4692" y="2122"/>
              <a:ext cx="18" cy="6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9" name="Line 121"/>
            <p:cNvSpPr>
              <a:spLocks noChangeShapeType="1"/>
            </p:cNvSpPr>
            <p:nvPr/>
          </p:nvSpPr>
          <p:spPr bwMode="auto">
            <a:xfrm>
              <a:off x="4704" y="2112"/>
              <a:ext cx="144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0" name="Oval 123"/>
            <p:cNvSpPr>
              <a:spLocks noChangeArrowheads="1"/>
            </p:cNvSpPr>
            <p:nvPr/>
          </p:nvSpPr>
          <p:spPr bwMode="auto">
            <a:xfrm>
              <a:off x="5232" y="1968"/>
              <a:ext cx="144" cy="144"/>
            </a:xfrm>
            <a:prstGeom prst="ellipse">
              <a:avLst/>
            </a:prstGeom>
            <a:solidFill>
              <a:srgbClr val="FF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1" name="Oval 124"/>
            <p:cNvSpPr>
              <a:spLocks noChangeArrowheads="1"/>
            </p:cNvSpPr>
            <p:nvPr/>
          </p:nvSpPr>
          <p:spPr bwMode="auto">
            <a:xfrm>
              <a:off x="4992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2" name="Oval 125"/>
            <p:cNvSpPr>
              <a:spLocks noChangeArrowheads="1"/>
            </p:cNvSpPr>
            <p:nvPr/>
          </p:nvSpPr>
          <p:spPr bwMode="auto">
            <a:xfrm>
              <a:off x="5130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3" name="Oval 126"/>
            <p:cNvSpPr>
              <a:spLocks noChangeArrowheads="1"/>
            </p:cNvSpPr>
            <p:nvPr/>
          </p:nvSpPr>
          <p:spPr bwMode="auto">
            <a:xfrm>
              <a:off x="5267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4" name="Oval 127"/>
            <p:cNvSpPr>
              <a:spLocks noChangeArrowheads="1"/>
            </p:cNvSpPr>
            <p:nvPr/>
          </p:nvSpPr>
          <p:spPr bwMode="auto">
            <a:xfrm>
              <a:off x="5404" y="273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5" name="Line 128"/>
            <p:cNvSpPr>
              <a:spLocks noChangeShapeType="1"/>
            </p:cNvSpPr>
            <p:nvPr/>
          </p:nvSpPr>
          <p:spPr bwMode="auto">
            <a:xfrm flipH="1">
              <a:off x="5075" y="2112"/>
              <a:ext cx="205" cy="6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" name="Line 129"/>
            <p:cNvSpPr>
              <a:spLocks noChangeShapeType="1"/>
            </p:cNvSpPr>
            <p:nvPr/>
          </p:nvSpPr>
          <p:spPr bwMode="auto">
            <a:xfrm flipH="1">
              <a:off x="5207" y="2110"/>
              <a:ext cx="98" cy="6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7" name="Line 130"/>
            <p:cNvSpPr>
              <a:spLocks noChangeShapeType="1"/>
            </p:cNvSpPr>
            <p:nvPr/>
          </p:nvSpPr>
          <p:spPr bwMode="auto">
            <a:xfrm>
              <a:off x="5316" y="2122"/>
              <a:ext cx="18" cy="6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" name="Line 131"/>
            <p:cNvSpPr>
              <a:spLocks noChangeShapeType="1"/>
            </p:cNvSpPr>
            <p:nvPr/>
          </p:nvSpPr>
          <p:spPr bwMode="auto">
            <a:xfrm>
              <a:off x="5328" y="2112"/>
              <a:ext cx="144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59" name="Group 216"/>
          <p:cNvGrpSpPr>
            <a:grpSpLocks/>
          </p:cNvGrpSpPr>
          <p:nvPr/>
        </p:nvGrpSpPr>
        <p:grpSpPr bwMode="auto">
          <a:xfrm>
            <a:off x="0" y="2667000"/>
            <a:ext cx="3048000" cy="2667000"/>
            <a:chOff x="662" y="1042"/>
            <a:chExt cx="4594" cy="3310"/>
          </a:xfrm>
        </p:grpSpPr>
        <p:sp>
          <p:nvSpPr>
            <p:cNvPr id="60" name="Freeform 163"/>
            <p:cNvSpPr>
              <a:spLocks/>
            </p:cNvSpPr>
            <p:nvPr/>
          </p:nvSpPr>
          <p:spPr bwMode="auto">
            <a:xfrm>
              <a:off x="720" y="1152"/>
              <a:ext cx="4320" cy="3082"/>
            </a:xfrm>
            <a:custGeom>
              <a:avLst/>
              <a:gdLst/>
              <a:ahLst/>
              <a:cxnLst>
                <a:cxn ang="0">
                  <a:pos x="447" y="1200"/>
                </a:cxn>
                <a:cxn ang="0">
                  <a:pos x="1484" y="32"/>
                </a:cxn>
                <a:cxn ang="0">
                  <a:pos x="2277" y="1006"/>
                </a:cxn>
                <a:cxn ang="0">
                  <a:pos x="3192" y="162"/>
                </a:cxn>
                <a:cxn ang="0">
                  <a:pos x="4290" y="1589"/>
                </a:cxn>
                <a:cxn ang="0">
                  <a:pos x="3009" y="2238"/>
                </a:cxn>
                <a:cxn ang="0">
                  <a:pos x="3680" y="2692"/>
                </a:cxn>
                <a:cxn ang="0">
                  <a:pos x="1606" y="2952"/>
                </a:cxn>
                <a:cxn ang="0">
                  <a:pos x="1308" y="1912"/>
                </a:cxn>
                <a:cxn ang="0">
                  <a:pos x="569" y="2173"/>
                </a:cxn>
                <a:cxn ang="0">
                  <a:pos x="20" y="1589"/>
                </a:cxn>
                <a:cxn ang="0">
                  <a:pos x="447" y="1200"/>
                </a:cxn>
              </a:cxnLst>
              <a:rect l="0" t="0" r="r" b="b"/>
              <a:pathLst>
                <a:path w="4320" h="3082">
                  <a:moveTo>
                    <a:pt x="447" y="1200"/>
                  </a:moveTo>
                  <a:cubicBezTo>
                    <a:pt x="691" y="941"/>
                    <a:pt x="1179" y="65"/>
                    <a:pt x="1484" y="32"/>
                  </a:cubicBezTo>
                  <a:cubicBezTo>
                    <a:pt x="1789" y="0"/>
                    <a:pt x="1992" y="984"/>
                    <a:pt x="2277" y="1006"/>
                  </a:cubicBezTo>
                  <a:cubicBezTo>
                    <a:pt x="2562" y="1027"/>
                    <a:pt x="2856" y="65"/>
                    <a:pt x="3192" y="162"/>
                  </a:cubicBezTo>
                  <a:cubicBezTo>
                    <a:pt x="3527" y="259"/>
                    <a:pt x="4320" y="1243"/>
                    <a:pt x="4290" y="1589"/>
                  </a:cubicBezTo>
                  <a:cubicBezTo>
                    <a:pt x="4259" y="1935"/>
                    <a:pt x="3110" y="2054"/>
                    <a:pt x="3009" y="2238"/>
                  </a:cubicBezTo>
                  <a:cubicBezTo>
                    <a:pt x="2907" y="2422"/>
                    <a:pt x="3913" y="2573"/>
                    <a:pt x="3680" y="2692"/>
                  </a:cubicBezTo>
                  <a:cubicBezTo>
                    <a:pt x="3446" y="2811"/>
                    <a:pt x="2001" y="3082"/>
                    <a:pt x="1606" y="2952"/>
                  </a:cubicBezTo>
                  <a:cubicBezTo>
                    <a:pt x="1211" y="2822"/>
                    <a:pt x="1481" y="2042"/>
                    <a:pt x="1308" y="1912"/>
                  </a:cubicBezTo>
                  <a:cubicBezTo>
                    <a:pt x="1135" y="1782"/>
                    <a:pt x="784" y="2227"/>
                    <a:pt x="569" y="2173"/>
                  </a:cubicBezTo>
                  <a:cubicBezTo>
                    <a:pt x="354" y="2119"/>
                    <a:pt x="41" y="1752"/>
                    <a:pt x="20" y="1589"/>
                  </a:cubicBezTo>
                  <a:cubicBezTo>
                    <a:pt x="0" y="1427"/>
                    <a:pt x="203" y="1460"/>
                    <a:pt x="447" y="1200"/>
                  </a:cubicBezTo>
                  <a:close/>
                </a:path>
              </a:pathLst>
            </a:custGeom>
            <a:noFill/>
            <a:ln w="38100" cap="flat" cmpd="sng">
              <a:solidFill>
                <a:srgbClr val="8A52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1" name="Oval 164"/>
            <p:cNvSpPr>
              <a:spLocks noChangeArrowheads="1"/>
            </p:cNvSpPr>
            <p:nvPr/>
          </p:nvSpPr>
          <p:spPr bwMode="auto">
            <a:xfrm rot="-222184">
              <a:off x="2736" y="4070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2" name="Line 165"/>
            <p:cNvSpPr>
              <a:spLocks noChangeShapeType="1"/>
            </p:cNvSpPr>
            <p:nvPr/>
          </p:nvSpPr>
          <p:spPr bwMode="auto">
            <a:xfrm flipH="1" flipV="1">
              <a:off x="2821" y="3895"/>
              <a:ext cx="17" cy="2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3" name="Oval 166"/>
            <p:cNvSpPr>
              <a:spLocks noChangeArrowheads="1"/>
            </p:cNvSpPr>
            <p:nvPr/>
          </p:nvSpPr>
          <p:spPr bwMode="auto">
            <a:xfrm rot="-789923">
              <a:off x="3456" y="3984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4" name="Line 167"/>
            <p:cNvSpPr>
              <a:spLocks noChangeShapeType="1"/>
            </p:cNvSpPr>
            <p:nvPr/>
          </p:nvSpPr>
          <p:spPr bwMode="auto">
            <a:xfrm rot="-551224" flipH="1" flipV="1">
              <a:off x="3516" y="3821"/>
              <a:ext cx="17" cy="2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5" name="Oval 168"/>
            <p:cNvSpPr>
              <a:spLocks noChangeArrowheads="1"/>
            </p:cNvSpPr>
            <p:nvPr/>
          </p:nvSpPr>
          <p:spPr bwMode="auto">
            <a:xfrm rot="-760541">
              <a:off x="4168" y="3121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6" name="Line 169"/>
            <p:cNvSpPr>
              <a:spLocks noChangeShapeType="1"/>
            </p:cNvSpPr>
            <p:nvPr/>
          </p:nvSpPr>
          <p:spPr bwMode="auto">
            <a:xfrm rot="-522297" flipH="1" flipV="1">
              <a:off x="4212" y="2951"/>
              <a:ext cx="36" cy="2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7" name="Oval 170"/>
            <p:cNvSpPr>
              <a:spLocks noChangeArrowheads="1"/>
            </p:cNvSpPr>
            <p:nvPr/>
          </p:nvSpPr>
          <p:spPr bwMode="auto">
            <a:xfrm rot="-1847917">
              <a:off x="1584" y="3120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8" name="Line 171"/>
            <p:cNvSpPr>
              <a:spLocks noChangeShapeType="1"/>
            </p:cNvSpPr>
            <p:nvPr/>
          </p:nvSpPr>
          <p:spPr bwMode="auto">
            <a:xfrm rot="-1604622" flipH="1" flipV="1">
              <a:off x="1614" y="2964"/>
              <a:ext cx="17" cy="2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" name="Oval 172"/>
            <p:cNvSpPr>
              <a:spLocks noChangeArrowheads="1"/>
            </p:cNvSpPr>
            <p:nvPr/>
          </p:nvSpPr>
          <p:spPr bwMode="auto">
            <a:xfrm rot="5031617">
              <a:off x="2016" y="3552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0" name="Line 173"/>
            <p:cNvSpPr>
              <a:spLocks noChangeShapeType="1"/>
            </p:cNvSpPr>
            <p:nvPr/>
          </p:nvSpPr>
          <p:spPr bwMode="auto">
            <a:xfrm rot="5268852" flipH="1" flipV="1">
              <a:off x="2209" y="3479"/>
              <a:ext cx="17" cy="2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1" name="Oval 174"/>
            <p:cNvSpPr>
              <a:spLocks noChangeArrowheads="1"/>
            </p:cNvSpPr>
            <p:nvPr/>
          </p:nvSpPr>
          <p:spPr bwMode="auto">
            <a:xfrm rot="-2232287">
              <a:off x="4830" y="2832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2" name="Line 175"/>
            <p:cNvSpPr>
              <a:spLocks noChangeShapeType="1"/>
            </p:cNvSpPr>
            <p:nvPr/>
          </p:nvSpPr>
          <p:spPr bwMode="auto">
            <a:xfrm rot="-2003430" flipH="1" flipV="1">
              <a:off x="4848" y="2688"/>
              <a:ext cx="17" cy="2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3" name="Oval 176"/>
            <p:cNvSpPr>
              <a:spLocks noChangeArrowheads="1"/>
            </p:cNvSpPr>
            <p:nvPr/>
          </p:nvSpPr>
          <p:spPr bwMode="auto">
            <a:xfrm rot="11880602">
              <a:off x="3984" y="3582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4" name="Line 177"/>
            <p:cNvSpPr>
              <a:spLocks noChangeShapeType="1"/>
            </p:cNvSpPr>
            <p:nvPr/>
          </p:nvSpPr>
          <p:spPr bwMode="auto">
            <a:xfrm rot="12663018" flipH="1" flipV="1">
              <a:off x="4026" y="3624"/>
              <a:ext cx="32" cy="2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5" name="Oval 178"/>
            <p:cNvSpPr>
              <a:spLocks noChangeArrowheads="1"/>
            </p:cNvSpPr>
            <p:nvPr/>
          </p:nvSpPr>
          <p:spPr bwMode="auto">
            <a:xfrm rot="-7100786">
              <a:off x="2592" y="1776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6" name="Line 179"/>
            <p:cNvSpPr>
              <a:spLocks noChangeShapeType="1"/>
            </p:cNvSpPr>
            <p:nvPr/>
          </p:nvSpPr>
          <p:spPr bwMode="auto">
            <a:xfrm rot="-6368176" flipH="1" flipV="1">
              <a:off x="2569" y="1757"/>
              <a:ext cx="32" cy="2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7" name="Oval 180"/>
            <p:cNvSpPr>
              <a:spLocks noChangeArrowheads="1"/>
            </p:cNvSpPr>
            <p:nvPr/>
          </p:nvSpPr>
          <p:spPr bwMode="auto">
            <a:xfrm rot="10800000">
              <a:off x="2112" y="1152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8" name="Line 181"/>
            <p:cNvSpPr>
              <a:spLocks noChangeShapeType="1"/>
            </p:cNvSpPr>
            <p:nvPr/>
          </p:nvSpPr>
          <p:spPr bwMode="auto">
            <a:xfrm rot="10800000" flipH="1" flipV="1">
              <a:off x="2208" y="1200"/>
              <a:ext cx="0" cy="1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9" name="Oval 182"/>
            <p:cNvSpPr>
              <a:spLocks noChangeArrowheads="1"/>
            </p:cNvSpPr>
            <p:nvPr/>
          </p:nvSpPr>
          <p:spPr bwMode="auto">
            <a:xfrm rot="13862034">
              <a:off x="4752" y="2256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0" name="Line 183"/>
            <p:cNvSpPr>
              <a:spLocks noChangeShapeType="1"/>
            </p:cNvSpPr>
            <p:nvPr/>
          </p:nvSpPr>
          <p:spPr bwMode="auto">
            <a:xfrm rot="14559467" flipH="1" flipV="1">
              <a:off x="4747" y="2261"/>
              <a:ext cx="32" cy="2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1" name="Oval 184"/>
            <p:cNvSpPr>
              <a:spLocks noChangeArrowheads="1"/>
            </p:cNvSpPr>
            <p:nvPr/>
          </p:nvSpPr>
          <p:spPr bwMode="auto">
            <a:xfrm rot="13647454">
              <a:off x="4272" y="1632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2" name="Line 185"/>
            <p:cNvSpPr>
              <a:spLocks noChangeShapeType="1"/>
            </p:cNvSpPr>
            <p:nvPr/>
          </p:nvSpPr>
          <p:spPr bwMode="auto">
            <a:xfrm rot="14302917" flipH="1" flipV="1">
              <a:off x="4267" y="1637"/>
              <a:ext cx="32" cy="2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3" name="Oval 186"/>
            <p:cNvSpPr>
              <a:spLocks noChangeArrowheads="1"/>
            </p:cNvSpPr>
            <p:nvPr/>
          </p:nvSpPr>
          <p:spPr bwMode="auto">
            <a:xfrm rot="2734741">
              <a:off x="900" y="3084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4" name="Line 187"/>
            <p:cNvSpPr>
              <a:spLocks noChangeShapeType="1"/>
            </p:cNvSpPr>
            <p:nvPr/>
          </p:nvSpPr>
          <p:spPr bwMode="auto">
            <a:xfrm rot="3710804" flipH="1" flipV="1">
              <a:off x="1057" y="2945"/>
              <a:ext cx="51" cy="2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5" name="Oval 188"/>
            <p:cNvSpPr>
              <a:spLocks noChangeArrowheads="1"/>
            </p:cNvSpPr>
            <p:nvPr/>
          </p:nvSpPr>
          <p:spPr bwMode="auto">
            <a:xfrm rot="7888494">
              <a:off x="1614" y="1584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6" name="Line 189"/>
            <p:cNvSpPr>
              <a:spLocks noChangeShapeType="1"/>
            </p:cNvSpPr>
            <p:nvPr/>
          </p:nvSpPr>
          <p:spPr bwMode="auto">
            <a:xfrm rot="8009594" flipH="1" flipV="1">
              <a:off x="1777" y="1596"/>
              <a:ext cx="23" cy="2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7" name="Oval 190"/>
            <p:cNvSpPr>
              <a:spLocks noChangeArrowheads="1"/>
            </p:cNvSpPr>
            <p:nvPr/>
          </p:nvSpPr>
          <p:spPr bwMode="auto">
            <a:xfrm rot="8107627">
              <a:off x="1152" y="2208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8" name="Line 191"/>
            <p:cNvSpPr>
              <a:spLocks noChangeShapeType="1"/>
            </p:cNvSpPr>
            <p:nvPr/>
          </p:nvSpPr>
          <p:spPr bwMode="auto">
            <a:xfrm rot="8238255" flipH="1" flipV="1">
              <a:off x="1315" y="2220"/>
              <a:ext cx="23" cy="2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9" name="Oval 192"/>
            <p:cNvSpPr>
              <a:spLocks noChangeArrowheads="1"/>
            </p:cNvSpPr>
            <p:nvPr/>
          </p:nvSpPr>
          <p:spPr bwMode="auto">
            <a:xfrm rot="8107627">
              <a:off x="3552" y="1392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0" name="Line 193"/>
            <p:cNvSpPr>
              <a:spLocks noChangeShapeType="1"/>
            </p:cNvSpPr>
            <p:nvPr/>
          </p:nvSpPr>
          <p:spPr bwMode="auto">
            <a:xfrm rot="8238255" flipH="1" flipV="1">
              <a:off x="3715" y="1404"/>
              <a:ext cx="23" cy="2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1" name="Oval 194"/>
            <p:cNvSpPr>
              <a:spLocks noChangeArrowheads="1"/>
            </p:cNvSpPr>
            <p:nvPr/>
          </p:nvSpPr>
          <p:spPr bwMode="auto">
            <a:xfrm rot="8107627">
              <a:off x="3096" y="2016"/>
              <a:ext cx="192" cy="96"/>
            </a:xfrm>
            <a:prstGeom prst="ellipse">
              <a:avLst/>
            </a:prstGeom>
            <a:solidFill>
              <a:srgbClr val="339966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2" name="Line 195"/>
            <p:cNvSpPr>
              <a:spLocks noChangeShapeType="1"/>
            </p:cNvSpPr>
            <p:nvPr/>
          </p:nvSpPr>
          <p:spPr bwMode="auto">
            <a:xfrm rot="8238255" flipH="1" flipV="1">
              <a:off x="3259" y="2028"/>
              <a:ext cx="23" cy="2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3" name="Freeform 196"/>
            <p:cNvSpPr>
              <a:spLocks/>
            </p:cNvSpPr>
            <p:nvPr/>
          </p:nvSpPr>
          <p:spPr bwMode="auto">
            <a:xfrm>
              <a:off x="951" y="1042"/>
              <a:ext cx="1955" cy="1517"/>
            </a:xfrm>
            <a:custGeom>
              <a:avLst/>
              <a:gdLst/>
              <a:ahLst/>
              <a:cxnLst>
                <a:cxn ang="0">
                  <a:pos x="58" y="1286"/>
                </a:cxn>
                <a:cxn ang="0">
                  <a:pos x="706" y="1511"/>
                </a:cxn>
                <a:cxn ang="0">
                  <a:pos x="1751" y="1250"/>
                </a:cxn>
                <a:cxn ang="0">
                  <a:pos x="1833" y="206"/>
                </a:cxn>
                <a:cxn ang="0">
                  <a:pos x="1017" y="62"/>
                </a:cxn>
                <a:cxn ang="0">
                  <a:pos x="361" y="579"/>
                </a:cxn>
                <a:cxn ang="0">
                  <a:pos x="58" y="1286"/>
                </a:cxn>
              </a:cxnLst>
              <a:rect l="0" t="0" r="r" b="b"/>
              <a:pathLst>
                <a:path w="1955" h="1517">
                  <a:moveTo>
                    <a:pt x="58" y="1286"/>
                  </a:moveTo>
                  <a:cubicBezTo>
                    <a:pt x="116" y="1441"/>
                    <a:pt x="424" y="1517"/>
                    <a:pt x="706" y="1511"/>
                  </a:cubicBezTo>
                  <a:cubicBezTo>
                    <a:pt x="988" y="1505"/>
                    <a:pt x="1563" y="1468"/>
                    <a:pt x="1751" y="1250"/>
                  </a:cubicBezTo>
                  <a:cubicBezTo>
                    <a:pt x="1939" y="1032"/>
                    <a:pt x="1955" y="404"/>
                    <a:pt x="1833" y="206"/>
                  </a:cubicBezTo>
                  <a:cubicBezTo>
                    <a:pt x="1711" y="8"/>
                    <a:pt x="1262" y="0"/>
                    <a:pt x="1017" y="62"/>
                  </a:cubicBezTo>
                  <a:cubicBezTo>
                    <a:pt x="772" y="124"/>
                    <a:pt x="521" y="375"/>
                    <a:pt x="361" y="579"/>
                  </a:cubicBezTo>
                  <a:cubicBezTo>
                    <a:pt x="201" y="783"/>
                    <a:pt x="0" y="1131"/>
                    <a:pt x="58" y="1286"/>
                  </a:cubicBezTo>
                  <a:close/>
                </a:path>
              </a:pathLst>
            </a:custGeom>
            <a:noFill/>
            <a:ln w="508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4" name="Freeform 197"/>
            <p:cNvSpPr>
              <a:spLocks/>
            </p:cNvSpPr>
            <p:nvPr/>
          </p:nvSpPr>
          <p:spPr bwMode="auto">
            <a:xfrm>
              <a:off x="3022" y="1209"/>
              <a:ext cx="2144" cy="1470"/>
            </a:xfrm>
            <a:custGeom>
              <a:avLst/>
              <a:gdLst/>
              <a:ahLst/>
              <a:cxnLst>
                <a:cxn ang="0">
                  <a:pos x="1" y="881"/>
                </a:cxn>
                <a:cxn ang="0">
                  <a:pos x="535" y="1327"/>
                </a:cxn>
                <a:cxn ang="0">
                  <a:pos x="1930" y="1362"/>
                </a:cxn>
                <a:cxn ang="0">
                  <a:pos x="1818" y="679"/>
                </a:cxn>
                <a:cxn ang="0">
                  <a:pos x="1414" y="121"/>
                </a:cxn>
                <a:cxn ang="0">
                  <a:pos x="291" y="127"/>
                </a:cxn>
                <a:cxn ang="0">
                  <a:pos x="1" y="881"/>
                </a:cxn>
              </a:cxnLst>
              <a:rect l="0" t="0" r="r" b="b"/>
              <a:pathLst>
                <a:path w="2144" h="1470">
                  <a:moveTo>
                    <a:pt x="1" y="881"/>
                  </a:moveTo>
                  <a:cubicBezTo>
                    <a:pt x="42" y="1081"/>
                    <a:pt x="214" y="1247"/>
                    <a:pt x="535" y="1327"/>
                  </a:cubicBezTo>
                  <a:cubicBezTo>
                    <a:pt x="856" y="1407"/>
                    <a:pt x="1716" y="1470"/>
                    <a:pt x="1930" y="1362"/>
                  </a:cubicBezTo>
                  <a:cubicBezTo>
                    <a:pt x="2144" y="1254"/>
                    <a:pt x="1904" y="886"/>
                    <a:pt x="1818" y="679"/>
                  </a:cubicBezTo>
                  <a:cubicBezTo>
                    <a:pt x="1732" y="472"/>
                    <a:pt x="1668" y="213"/>
                    <a:pt x="1414" y="121"/>
                  </a:cubicBezTo>
                  <a:cubicBezTo>
                    <a:pt x="1160" y="29"/>
                    <a:pt x="526" y="0"/>
                    <a:pt x="291" y="127"/>
                  </a:cubicBezTo>
                  <a:cubicBezTo>
                    <a:pt x="56" y="254"/>
                    <a:pt x="0" y="648"/>
                    <a:pt x="1" y="881"/>
                  </a:cubicBezTo>
                  <a:close/>
                </a:path>
              </a:pathLst>
            </a:custGeom>
            <a:noFill/>
            <a:ln w="508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5" name="Freeform 198"/>
            <p:cNvSpPr>
              <a:spLocks/>
            </p:cNvSpPr>
            <p:nvPr/>
          </p:nvSpPr>
          <p:spPr bwMode="auto">
            <a:xfrm>
              <a:off x="662" y="2664"/>
              <a:ext cx="2453" cy="1688"/>
            </a:xfrm>
            <a:custGeom>
              <a:avLst/>
              <a:gdLst/>
              <a:ahLst/>
              <a:cxnLst>
                <a:cxn ang="0">
                  <a:pos x="330" y="952"/>
                </a:cxn>
                <a:cxn ang="0">
                  <a:pos x="1446" y="1433"/>
                </a:cxn>
                <a:cxn ang="0">
                  <a:pos x="2349" y="1570"/>
                </a:cxn>
                <a:cxn ang="0">
                  <a:pos x="2070" y="727"/>
                </a:cxn>
                <a:cxn ang="0">
                  <a:pos x="1170" y="72"/>
                </a:cxn>
                <a:cxn ang="0">
                  <a:pos x="140" y="293"/>
                </a:cxn>
                <a:cxn ang="0">
                  <a:pos x="330" y="952"/>
                </a:cxn>
              </a:cxnLst>
              <a:rect l="0" t="0" r="r" b="b"/>
              <a:pathLst>
                <a:path w="2453" h="1688">
                  <a:moveTo>
                    <a:pt x="330" y="952"/>
                  </a:moveTo>
                  <a:cubicBezTo>
                    <a:pt x="548" y="1142"/>
                    <a:pt x="1109" y="1330"/>
                    <a:pt x="1446" y="1433"/>
                  </a:cubicBezTo>
                  <a:cubicBezTo>
                    <a:pt x="1783" y="1536"/>
                    <a:pt x="2245" y="1688"/>
                    <a:pt x="2349" y="1570"/>
                  </a:cubicBezTo>
                  <a:cubicBezTo>
                    <a:pt x="2453" y="1452"/>
                    <a:pt x="2267" y="977"/>
                    <a:pt x="2070" y="727"/>
                  </a:cubicBezTo>
                  <a:cubicBezTo>
                    <a:pt x="1873" y="477"/>
                    <a:pt x="1492" y="144"/>
                    <a:pt x="1170" y="72"/>
                  </a:cubicBezTo>
                  <a:cubicBezTo>
                    <a:pt x="848" y="0"/>
                    <a:pt x="280" y="146"/>
                    <a:pt x="140" y="293"/>
                  </a:cubicBezTo>
                  <a:cubicBezTo>
                    <a:pt x="0" y="440"/>
                    <a:pt x="158" y="758"/>
                    <a:pt x="330" y="952"/>
                  </a:cubicBezTo>
                  <a:close/>
                </a:path>
              </a:pathLst>
            </a:custGeom>
            <a:noFill/>
            <a:ln w="508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6" name="Freeform 199"/>
            <p:cNvSpPr>
              <a:spLocks/>
            </p:cNvSpPr>
            <p:nvPr/>
          </p:nvSpPr>
          <p:spPr bwMode="auto">
            <a:xfrm>
              <a:off x="3241" y="2629"/>
              <a:ext cx="2015" cy="1671"/>
            </a:xfrm>
            <a:custGeom>
              <a:avLst/>
              <a:gdLst/>
              <a:ahLst/>
              <a:cxnLst>
                <a:cxn ang="0">
                  <a:pos x="268" y="904"/>
                </a:cxn>
                <a:cxn ang="0">
                  <a:pos x="138" y="1605"/>
                </a:cxn>
                <a:cxn ang="0">
                  <a:pos x="1094" y="1302"/>
                </a:cxn>
                <a:cxn ang="0">
                  <a:pos x="1949" y="346"/>
                </a:cxn>
                <a:cxn ang="0">
                  <a:pos x="1492" y="8"/>
                </a:cxn>
                <a:cxn ang="0">
                  <a:pos x="595" y="394"/>
                </a:cxn>
                <a:cxn ang="0">
                  <a:pos x="268" y="904"/>
                </a:cxn>
              </a:cxnLst>
              <a:rect l="0" t="0" r="r" b="b"/>
              <a:pathLst>
                <a:path w="2015" h="1671">
                  <a:moveTo>
                    <a:pt x="268" y="904"/>
                  </a:moveTo>
                  <a:cubicBezTo>
                    <a:pt x="192" y="1106"/>
                    <a:pt x="0" y="1539"/>
                    <a:pt x="138" y="1605"/>
                  </a:cubicBezTo>
                  <a:cubicBezTo>
                    <a:pt x="276" y="1671"/>
                    <a:pt x="792" y="1512"/>
                    <a:pt x="1094" y="1302"/>
                  </a:cubicBezTo>
                  <a:cubicBezTo>
                    <a:pt x="1396" y="1092"/>
                    <a:pt x="1883" y="562"/>
                    <a:pt x="1949" y="346"/>
                  </a:cubicBezTo>
                  <a:cubicBezTo>
                    <a:pt x="2015" y="130"/>
                    <a:pt x="1718" y="0"/>
                    <a:pt x="1492" y="8"/>
                  </a:cubicBezTo>
                  <a:cubicBezTo>
                    <a:pt x="1266" y="16"/>
                    <a:pt x="799" y="245"/>
                    <a:pt x="595" y="394"/>
                  </a:cubicBezTo>
                  <a:cubicBezTo>
                    <a:pt x="391" y="543"/>
                    <a:pt x="344" y="702"/>
                    <a:pt x="268" y="904"/>
                  </a:cubicBezTo>
                  <a:close/>
                </a:path>
              </a:pathLst>
            </a:custGeom>
            <a:noFill/>
            <a:ln w="508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7" name="Oval 200"/>
            <p:cNvSpPr>
              <a:spLocks noChangeArrowheads="1"/>
            </p:cNvSpPr>
            <p:nvPr/>
          </p:nvSpPr>
          <p:spPr bwMode="auto">
            <a:xfrm>
              <a:off x="816" y="2928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8" name="Oval 201"/>
            <p:cNvSpPr>
              <a:spLocks noChangeArrowheads="1"/>
            </p:cNvSpPr>
            <p:nvPr/>
          </p:nvSpPr>
          <p:spPr bwMode="auto">
            <a:xfrm>
              <a:off x="1392" y="2880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9" name="Oval 202"/>
            <p:cNvSpPr>
              <a:spLocks noChangeArrowheads="1"/>
            </p:cNvSpPr>
            <p:nvPr/>
          </p:nvSpPr>
          <p:spPr bwMode="auto">
            <a:xfrm>
              <a:off x="1920" y="3408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0" name="Oval 203"/>
            <p:cNvSpPr>
              <a:spLocks noChangeArrowheads="1"/>
            </p:cNvSpPr>
            <p:nvPr/>
          </p:nvSpPr>
          <p:spPr bwMode="auto">
            <a:xfrm>
              <a:off x="2592" y="3792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1" name="Oval 204"/>
            <p:cNvSpPr>
              <a:spLocks noChangeArrowheads="1"/>
            </p:cNvSpPr>
            <p:nvPr/>
          </p:nvSpPr>
          <p:spPr bwMode="auto">
            <a:xfrm>
              <a:off x="1056" y="2064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2" name="Oval 205"/>
            <p:cNvSpPr>
              <a:spLocks noChangeArrowheads="1"/>
            </p:cNvSpPr>
            <p:nvPr/>
          </p:nvSpPr>
          <p:spPr bwMode="auto">
            <a:xfrm>
              <a:off x="1488" y="1440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3" name="Oval 206"/>
            <p:cNvSpPr>
              <a:spLocks noChangeArrowheads="1"/>
            </p:cNvSpPr>
            <p:nvPr/>
          </p:nvSpPr>
          <p:spPr bwMode="auto">
            <a:xfrm>
              <a:off x="1968" y="1056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4" name="Oval 207"/>
            <p:cNvSpPr>
              <a:spLocks noChangeArrowheads="1"/>
            </p:cNvSpPr>
            <p:nvPr/>
          </p:nvSpPr>
          <p:spPr bwMode="auto">
            <a:xfrm>
              <a:off x="2352" y="1632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5" name="Oval 208"/>
            <p:cNvSpPr>
              <a:spLocks noChangeArrowheads="1"/>
            </p:cNvSpPr>
            <p:nvPr/>
          </p:nvSpPr>
          <p:spPr bwMode="auto">
            <a:xfrm>
              <a:off x="3024" y="1872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6" name="Oval 209"/>
            <p:cNvSpPr>
              <a:spLocks noChangeArrowheads="1"/>
            </p:cNvSpPr>
            <p:nvPr/>
          </p:nvSpPr>
          <p:spPr bwMode="auto">
            <a:xfrm>
              <a:off x="3456" y="1296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7" name="Oval 210"/>
            <p:cNvSpPr>
              <a:spLocks noChangeArrowheads="1"/>
            </p:cNvSpPr>
            <p:nvPr/>
          </p:nvSpPr>
          <p:spPr bwMode="auto">
            <a:xfrm>
              <a:off x="4080" y="1488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8" name="Oval 211"/>
            <p:cNvSpPr>
              <a:spLocks noChangeArrowheads="1"/>
            </p:cNvSpPr>
            <p:nvPr/>
          </p:nvSpPr>
          <p:spPr bwMode="auto">
            <a:xfrm>
              <a:off x="4512" y="2112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9" name="Oval 212"/>
            <p:cNvSpPr>
              <a:spLocks noChangeArrowheads="1"/>
            </p:cNvSpPr>
            <p:nvPr/>
          </p:nvSpPr>
          <p:spPr bwMode="auto">
            <a:xfrm>
              <a:off x="3312" y="3744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10" name="Oval 213"/>
            <p:cNvSpPr>
              <a:spLocks noChangeArrowheads="1"/>
            </p:cNvSpPr>
            <p:nvPr/>
          </p:nvSpPr>
          <p:spPr bwMode="auto">
            <a:xfrm>
              <a:off x="3792" y="3456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11" name="Oval 214"/>
            <p:cNvSpPr>
              <a:spLocks noChangeArrowheads="1"/>
            </p:cNvSpPr>
            <p:nvPr/>
          </p:nvSpPr>
          <p:spPr bwMode="auto">
            <a:xfrm>
              <a:off x="3984" y="2880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12" name="Oval 215"/>
            <p:cNvSpPr>
              <a:spLocks noChangeArrowheads="1"/>
            </p:cNvSpPr>
            <p:nvPr/>
          </p:nvSpPr>
          <p:spPr bwMode="auto">
            <a:xfrm>
              <a:off x="4656" y="2640"/>
              <a:ext cx="480" cy="43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113" name="Group 219"/>
          <p:cNvGrpSpPr>
            <a:grpSpLocks/>
          </p:cNvGrpSpPr>
          <p:nvPr/>
        </p:nvGrpSpPr>
        <p:grpSpPr bwMode="auto">
          <a:xfrm>
            <a:off x="7010400" y="2971800"/>
            <a:ext cx="1981200" cy="1981200"/>
            <a:chOff x="2304" y="3072"/>
            <a:chExt cx="1200" cy="1200"/>
          </a:xfrm>
        </p:grpSpPr>
        <p:sp>
          <p:nvSpPr>
            <p:cNvPr id="114" name="Rectangle 220"/>
            <p:cNvSpPr>
              <a:spLocks noChangeArrowheads="1"/>
            </p:cNvSpPr>
            <p:nvPr/>
          </p:nvSpPr>
          <p:spPr bwMode="auto">
            <a:xfrm>
              <a:off x="2304" y="3072"/>
              <a:ext cx="1200" cy="1200"/>
            </a:xfrm>
            <a:prstGeom prst="rect">
              <a:avLst/>
            </a:prstGeom>
            <a:noFill/>
            <a:ln w="38100" algn="ctr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15" name="Oval 221"/>
            <p:cNvSpPr>
              <a:spLocks noChangeArrowheads="1"/>
            </p:cNvSpPr>
            <p:nvPr/>
          </p:nvSpPr>
          <p:spPr bwMode="auto">
            <a:xfrm>
              <a:off x="3239" y="319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16" name="Oval 222"/>
            <p:cNvSpPr>
              <a:spLocks noChangeArrowheads="1"/>
            </p:cNvSpPr>
            <p:nvPr/>
          </p:nvSpPr>
          <p:spPr bwMode="auto">
            <a:xfrm>
              <a:off x="2419" y="319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17" name="Oval 223"/>
            <p:cNvSpPr>
              <a:spLocks noChangeArrowheads="1"/>
            </p:cNvSpPr>
            <p:nvPr/>
          </p:nvSpPr>
          <p:spPr bwMode="auto">
            <a:xfrm>
              <a:off x="2965" y="319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18" name="Oval 224"/>
            <p:cNvSpPr>
              <a:spLocks noChangeArrowheads="1"/>
            </p:cNvSpPr>
            <p:nvPr/>
          </p:nvSpPr>
          <p:spPr bwMode="auto">
            <a:xfrm>
              <a:off x="2692" y="319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19" name="Oval 225"/>
            <p:cNvSpPr>
              <a:spLocks noChangeArrowheads="1"/>
            </p:cNvSpPr>
            <p:nvPr/>
          </p:nvSpPr>
          <p:spPr bwMode="auto">
            <a:xfrm>
              <a:off x="3239" y="400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20" name="Oval 226"/>
            <p:cNvSpPr>
              <a:spLocks noChangeArrowheads="1"/>
            </p:cNvSpPr>
            <p:nvPr/>
          </p:nvSpPr>
          <p:spPr bwMode="auto">
            <a:xfrm>
              <a:off x="2419" y="400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21" name="Oval 227"/>
            <p:cNvSpPr>
              <a:spLocks noChangeArrowheads="1"/>
            </p:cNvSpPr>
            <p:nvPr/>
          </p:nvSpPr>
          <p:spPr bwMode="auto">
            <a:xfrm>
              <a:off x="2965" y="400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22" name="Oval 228"/>
            <p:cNvSpPr>
              <a:spLocks noChangeArrowheads="1"/>
            </p:cNvSpPr>
            <p:nvPr/>
          </p:nvSpPr>
          <p:spPr bwMode="auto">
            <a:xfrm>
              <a:off x="2692" y="400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23" name="Oval 229"/>
            <p:cNvSpPr>
              <a:spLocks noChangeArrowheads="1"/>
            </p:cNvSpPr>
            <p:nvPr/>
          </p:nvSpPr>
          <p:spPr bwMode="auto">
            <a:xfrm>
              <a:off x="3239" y="345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24" name="Oval 230"/>
            <p:cNvSpPr>
              <a:spLocks noChangeArrowheads="1"/>
            </p:cNvSpPr>
            <p:nvPr/>
          </p:nvSpPr>
          <p:spPr bwMode="auto">
            <a:xfrm>
              <a:off x="2419" y="345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25" name="Oval 231"/>
            <p:cNvSpPr>
              <a:spLocks noChangeArrowheads="1"/>
            </p:cNvSpPr>
            <p:nvPr/>
          </p:nvSpPr>
          <p:spPr bwMode="auto">
            <a:xfrm>
              <a:off x="2965" y="345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26" name="Oval 232"/>
            <p:cNvSpPr>
              <a:spLocks noChangeArrowheads="1"/>
            </p:cNvSpPr>
            <p:nvPr/>
          </p:nvSpPr>
          <p:spPr bwMode="auto">
            <a:xfrm>
              <a:off x="2692" y="3456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27" name="Oval 233"/>
            <p:cNvSpPr>
              <a:spLocks noChangeArrowheads="1"/>
            </p:cNvSpPr>
            <p:nvPr/>
          </p:nvSpPr>
          <p:spPr bwMode="auto">
            <a:xfrm>
              <a:off x="3239" y="3744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28" name="Oval 234"/>
            <p:cNvSpPr>
              <a:spLocks noChangeArrowheads="1"/>
            </p:cNvSpPr>
            <p:nvPr/>
          </p:nvSpPr>
          <p:spPr bwMode="auto">
            <a:xfrm>
              <a:off x="2419" y="3744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29" name="Oval 235"/>
            <p:cNvSpPr>
              <a:spLocks noChangeArrowheads="1"/>
            </p:cNvSpPr>
            <p:nvPr/>
          </p:nvSpPr>
          <p:spPr bwMode="auto">
            <a:xfrm>
              <a:off x="2965" y="3744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30" name="Oval 236"/>
            <p:cNvSpPr>
              <a:spLocks noChangeArrowheads="1"/>
            </p:cNvSpPr>
            <p:nvPr/>
          </p:nvSpPr>
          <p:spPr bwMode="auto">
            <a:xfrm>
              <a:off x="2692" y="3744"/>
              <a:ext cx="144" cy="144"/>
            </a:xfrm>
            <a:prstGeom prst="ellipse">
              <a:avLst/>
            </a:prstGeom>
            <a:solidFill>
              <a:srgbClr val="3399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31" name="Rectangle 237"/>
            <p:cNvSpPr>
              <a:spLocks noChangeArrowheads="1"/>
            </p:cNvSpPr>
            <p:nvPr/>
          </p:nvSpPr>
          <p:spPr bwMode="auto">
            <a:xfrm>
              <a:off x="2382" y="3150"/>
              <a:ext cx="492" cy="492"/>
            </a:xfrm>
            <a:prstGeom prst="rect">
              <a:avLst/>
            </a:prstGeom>
            <a:noFill/>
            <a:ln w="28575" algn="ctr">
              <a:solidFill>
                <a:srgbClr val="EA8B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32" name="Rectangle 238"/>
            <p:cNvSpPr>
              <a:spLocks noChangeArrowheads="1"/>
            </p:cNvSpPr>
            <p:nvPr/>
          </p:nvSpPr>
          <p:spPr bwMode="auto">
            <a:xfrm>
              <a:off x="2927" y="3151"/>
              <a:ext cx="492" cy="492"/>
            </a:xfrm>
            <a:prstGeom prst="rect">
              <a:avLst/>
            </a:prstGeom>
            <a:noFill/>
            <a:ln w="28575" algn="ctr">
              <a:solidFill>
                <a:srgbClr val="EA8B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33" name="Rectangle 239"/>
            <p:cNvSpPr>
              <a:spLocks noChangeArrowheads="1"/>
            </p:cNvSpPr>
            <p:nvPr/>
          </p:nvSpPr>
          <p:spPr bwMode="auto">
            <a:xfrm>
              <a:off x="2383" y="3695"/>
              <a:ext cx="492" cy="492"/>
            </a:xfrm>
            <a:prstGeom prst="rect">
              <a:avLst/>
            </a:prstGeom>
            <a:noFill/>
            <a:ln w="28575" algn="ctr">
              <a:solidFill>
                <a:srgbClr val="EA8B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34" name="Rectangle 240"/>
            <p:cNvSpPr>
              <a:spLocks noChangeArrowheads="1"/>
            </p:cNvSpPr>
            <p:nvPr/>
          </p:nvSpPr>
          <p:spPr bwMode="auto">
            <a:xfrm>
              <a:off x="2927" y="3695"/>
              <a:ext cx="492" cy="492"/>
            </a:xfrm>
            <a:prstGeom prst="rect">
              <a:avLst/>
            </a:prstGeom>
            <a:noFill/>
            <a:ln w="28575" algn="ctr">
              <a:solidFill>
                <a:srgbClr val="EA8B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135" name="Line 241"/>
          <p:cNvSpPr>
            <a:spLocks noChangeShapeType="1"/>
          </p:cNvSpPr>
          <p:nvPr/>
        </p:nvSpPr>
        <p:spPr bwMode="auto">
          <a:xfrm>
            <a:off x="6400800" y="3962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굴림" charset="-127"/>
              </a:rPr>
              <a:t>Wavelet Compression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0"/>
            <a:ext cx="8318500" cy="488287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 smtClean="0">
                <a:ea typeface="굴림" charset="-127"/>
              </a:rPr>
              <a:t>Transform rows into </a:t>
            </a:r>
            <a:r>
              <a:rPr lang="en-US" sz="2400" dirty="0" err="1" smtClean="0">
                <a:ea typeface="굴림" charset="-127"/>
              </a:rPr>
              <a:t>Haar</a:t>
            </a:r>
            <a:r>
              <a:rPr lang="en-US" sz="2400" dirty="0" smtClean="0">
                <a:ea typeface="굴림" charset="-127"/>
              </a:rPr>
              <a:t> wavelets</a:t>
            </a:r>
          </a:p>
          <a:p>
            <a:pPr lvl="1">
              <a:lnSpc>
                <a:spcPct val="100000"/>
              </a:lnSpc>
            </a:pPr>
            <a:r>
              <a:rPr lang="en-US" sz="1400" b="0" dirty="0" smtClean="0">
                <a:ea typeface="굴림" charset="-127"/>
              </a:rPr>
              <a:t>http://online.redwoods.cc.ca.us/instruct/darnold/LAPROJ/Fall2002/ames/thecompshow.pdf</a:t>
            </a:r>
            <a:endParaRPr lang="en-US" sz="1400" b="0" dirty="0">
              <a:ea typeface="굴림" charset="-127"/>
            </a:endParaRPr>
          </a:p>
          <a:p>
            <a:pPr>
              <a:lnSpc>
                <a:spcPct val="100000"/>
              </a:lnSpc>
            </a:pPr>
            <a:r>
              <a:rPr lang="en-US" sz="2400" dirty="0" smtClean="0">
                <a:ea typeface="굴림" charset="-127"/>
              </a:rPr>
              <a:t>Remove small coefficients</a:t>
            </a: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473075" y="4108444"/>
            <a:ext cx="1260475" cy="1949450"/>
          </a:xfrm>
          <a:prstGeom prst="rect">
            <a:avLst/>
          </a:prstGeom>
          <a:solidFill>
            <a:srgbClr val="00583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" name="Text Box 29"/>
          <p:cNvSpPr txBox="1">
            <a:spLocks noChangeArrowheads="1"/>
          </p:cNvSpPr>
          <p:nvPr/>
        </p:nvSpPr>
        <p:spPr bwMode="auto">
          <a:xfrm>
            <a:off x="682625" y="3648069"/>
            <a:ext cx="84137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64k</a:t>
            </a:r>
          </a:p>
        </p:txBody>
      </p:sp>
      <p:sp>
        <p:nvSpPr>
          <p:cNvPr id="7" name="Text Box 30"/>
          <p:cNvSpPr txBox="1">
            <a:spLocks noChangeArrowheads="1"/>
          </p:cNvSpPr>
          <p:nvPr/>
        </p:nvSpPr>
        <p:spPr bwMode="auto">
          <a:xfrm rot="16200000">
            <a:off x="-203200" y="4827552"/>
            <a:ext cx="8636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300k</a:t>
            </a:r>
          </a:p>
        </p:txBody>
      </p:sp>
      <p:sp>
        <p:nvSpPr>
          <p:cNvPr id="8" name="Text Box 45"/>
          <p:cNvSpPr txBox="1">
            <a:spLocks noChangeArrowheads="1"/>
          </p:cNvSpPr>
          <p:nvPr/>
        </p:nvSpPr>
        <p:spPr bwMode="auto">
          <a:xfrm>
            <a:off x="304800" y="6038844"/>
            <a:ext cx="14478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Dense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759075" y="4108444"/>
            <a:ext cx="1260475" cy="19494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2968625" y="3648069"/>
            <a:ext cx="84137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64k</a:t>
            </a:r>
          </a:p>
        </p:txBody>
      </p:sp>
      <p:sp>
        <p:nvSpPr>
          <p:cNvPr id="12" name="Text Box 36"/>
          <p:cNvSpPr txBox="1">
            <a:spLocks noChangeArrowheads="1"/>
          </p:cNvSpPr>
          <p:nvPr/>
        </p:nvSpPr>
        <p:spPr bwMode="auto">
          <a:xfrm rot="16200000">
            <a:off x="2082800" y="4827552"/>
            <a:ext cx="8636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300k</a:t>
            </a:r>
          </a:p>
        </p:txBody>
      </p:sp>
      <p:sp>
        <p:nvSpPr>
          <p:cNvPr id="13" name="Oval 37"/>
          <p:cNvSpPr>
            <a:spLocks noChangeArrowheads="1"/>
          </p:cNvSpPr>
          <p:nvPr/>
        </p:nvSpPr>
        <p:spPr bwMode="auto">
          <a:xfrm>
            <a:off x="2971800" y="4333869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4" name="Oval 38"/>
          <p:cNvSpPr>
            <a:spLocks noChangeArrowheads="1"/>
          </p:cNvSpPr>
          <p:nvPr/>
        </p:nvSpPr>
        <p:spPr bwMode="auto">
          <a:xfrm>
            <a:off x="3581400" y="4410069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Oval 39"/>
          <p:cNvSpPr>
            <a:spLocks noChangeArrowheads="1"/>
          </p:cNvSpPr>
          <p:nvPr/>
        </p:nvSpPr>
        <p:spPr bwMode="auto">
          <a:xfrm>
            <a:off x="3048000" y="4867269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Oval 40"/>
          <p:cNvSpPr>
            <a:spLocks noChangeArrowheads="1"/>
          </p:cNvSpPr>
          <p:nvPr/>
        </p:nvSpPr>
        <p:spPr bwMode="auto">
          <a:xfrm>
            <a:off x="3429000" y="5019669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Oval 41"/>
          <p:cNvSpPr>
            <a:spLocks noChangeArrowheads="1"/>
          </p:cNvSpPr>
          <p:nvPr/>
        </p:nvSpPr>
        <p:spPr bwMode="auto">
          <a:xfrm>
            <a:off x="3124200" y="5705469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8" name="Oval 42"/>
          <p:cNvSpPr>
            <a:spLocks noChangeArrowheads="1"/>
          </p:cNvSpPr>
          <p:nvPr/>
        </p:nvSpPr>
        <p:spPr bwMode="auto">
          <a:xfrm>
            <a:off x="2895600" y="5248269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9" name="Oval 43"/>
          <p:cNvSpPr>
            <a:spLocks noChangeArrowheads="1"/>
          </p:cNvSpPr>
          <p:nvPr/>
        </p:nvSpPr>
        <p:spPr bwMode="auto">
          <a:xfrm>
            <a:off x="3733800" y="5476869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0" name="Oval 44"/>
          <p:cNvSpPr>
            <a:spLocks noChangeArrowheads="1"/>
          </p:cNvSpPr>
          <p:nvPr/>
        </p:nvSpPr>
        <p:spPr bwMode="auto">
          <a:xfrm>
            <a:off x="3276600" y="4486269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1" name="Text Box 46"/>
          <p:cNvSpPr txBox="1">
            <a:spLocks noChangeArrowheads="1"/>
          </p:cNvSpPr>
          <p:nvPr/>
        </p:nvSpPr>
        <p:spPr bwMode="auto">
          <a:xfrm>
            <a:off x="2667000" y="6038844"/>
            <a:ext cx="14478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Sparse</a:t>
            </a:r>
          </a:p>
        </p:txBody>
      </p:sp>
      <p:sp>
        <p:nvSpPr>
          <p:cNvPr id="23" name="Rectangle 59"/>
          <p:cNvSpPr>
            <a:spLocks noChangeArrowheads="1"/>
          </p:cNvSpPr>
          <p:nvPr/>
        </p:nvSpPr>
        <p:spPr bwMode="auto">
          <a:xfrm>
            <a:off x="7635875" y="4451345"/>
            <a:ext cx="1260475" cy="12922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4" name="Text Box 60"/>
          <p:cNvSpPr txBox="1">
            <a:spLocks noChangeArrowheads="1"/>
          </p:cNvSpPr>
          <p:nvPr/>
        </p:nvSpPr>
        <p:spPr bwMode="auto">
          <a:xfrm>
            <a:off x="7845425" y="3990970"/>
            <a:ext cx="84137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64k</a:t>
            </a:r>
          </a:p>
        </p:txBody>
      </p:sp>
      <p:sp>
        <p:nvSpPr>
          <p:cNvPr id="25" name="Text Box 61"/>
          <p:cNvSpPr txBox="1">
            <a:spLocks noChangeArrowheads="1"/>
          </p:cNvSpPr>
          <p:nvPr/>
        </p:nvSpPr>
        <p:spPr bwMode="auto">
          <a:xfrm rot="16200000">
            <a:off x="6959600" y="4854570"/>
            <a:ext cx="8636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64k</a:t>
            </a:r>
          </a:p>
        </p:txBody>
      </p:sp>
      <p:sp>
        <p:nvSpPr>
          <p:cNvPr id="26" name="Oval 62"/>
          <p:cNvSpPr>
            <a:spLocks noChangeArrowheads="1"/>
          </p:cNvSpPr>
          <p:nvPr/>
        </p:nvSpPr>
        <p:spPr bwMode="auto">
          <a:xfrm>
            <a:off x="7848600" y="4600570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7" name="Oval 63"/>
          <p:cNvSpPr>
            <a:spLocks noChangeArrowheads="1"/>
          </p:cNvSpPr>
          <p:nvPr/>
        </p:nvSpPr>
        <p:spPr bwMode="auto">
          <a:xfrm>
            <a:off x="8458200" y="4676770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Oval 64"/>
          <p:cNvSpPr>
            <a:spLocks noChangeArrowheads="1"/>
          </p:cNvSpPr>
          <p:nvPr/>
        </p:nvSpPr>
        <p:spPr bwMode="auto">
          <a:xfrm>
            <a:off x="8229600" y="4829170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Oval 65"/>
          <p:cNvSpPr>
            <a:spLocks noChangeArrowheads="1"/>
          </p:cNvSpPr>
          <p:nvPr/>
        </p:nvSpPr>
        <p:spPr bwMode="auto">
          <a:xfrm>
            <a:off x="8610600" y="5133970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Oval 66"/>
          <p:cNvSpPr>
            <a:spLocks noChangeArrowheads="1"/>
          </p:cNvSpPr>
          <p:nvPr/>
        </p:nvSpPr>
        <p:spPr bwMode="auto">
          <a:xfrm>
            <a:off x="7772400" y="5210170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Oval 67"/>
          <p:cNvSpPr>
            <a:spLocks noChangeArrowheads="1"/>
          </p:cNvSpPr>
          <p:nvPr/>
        </p:nvSpPr>
        <p:spPr bwMode="auto">
          <a:xfrm>
            <a:off x="8305800" y="5438770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2" name="Text Box 68"/>
          <p:cNvSpPr txBox="1">
            <a:spLocks noChangeArrowheads="1"/>
          </p:cNvSpPr>
          <p:nvPr/>
        </p:nvSpPr>
        <p:spPr bwMode="auto">
          <a:xfrm>
            <a:off x="7391400" y="5749920"/>
            <a:ext cx="167640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Even more sparse</a:t>
            </a:r>
          </a:p>
        </p:txBody>
      </p:sp>
      <p:sp>
        <p:nvSpPr>
          <p:cNvPr id="34" name="Rectangle 47"/>
          <p:cNvSpPr>
            <a:spLocks noChangeArrowheads="1"/>
          </p:cNvSpPr>
          <p:nvPr/>
        </p:nvSpPr>
        <p:spPr bwMode="auto">
          <a:xfrm>
            <a:off x="5426075" y="4422769"/>
            <a:ext cx="1260475" cy="12922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" name="Text Box 48"/>
          <p:cNvSpPr txBox="1">
            <a:spLocks noChangeArrowheads="1"/>
          </p:cNvSpPr>
          <p:nvPr/>
        </p:nvSpPr>
        <p:spPr bwMode="auto">
          <a:xfrm>
            <a:off x="5635625" y="3962394"/>
            <a:ext cx="84137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64k</a:t>
            </a:r>
          </a:p>
        </p:txBody>
      </p:sp>
      <p:sp>
        <p:nvSpPr>
          <p:cNvPr id="36" name="Text Box 49"/>
          <p:cNvSpPr txBox="1">
            <a:spLocks noChangeArrowheads="1"/>
          </p:cNvSpPr>
          <p:nvPr/>
        </p:nvSpPr>
        <p:spPr bwMode="auto">
          <a:xfrm rot="16200000">
            <a:off x="4749800" y="4854539"/>
            <a:ext cx="8636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64k</a:t>
            </a:r>
          </a:p>
        </p:txBody>
      </p:sp>
      <p:sp>
        <p:nvSpPr>
          <p:cNvPr id="37" name="Oval 50"/>
          <p:cNvSpPr>
            <a:spLocks noChangeArrowheads="1"/>
          </p:cNvSpPr>
          <p:nvPr/>
        </p:nvSpPr>
        <p:spPr bwMode="auto">
          <a:xfrm>
            <a:off x="5867400" y="45719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8" name="Oval 51"/>
          <p:cNvSpPr>
            <a:spLocks noChangeArrowheads="1"/>
          </p:cNvSpPr>
          <p:nvPr/>
        </p:nvSpPr>
        <p:spPr bwMode="auto">
          <a:xfrm>
            <a:off x="6248400" y="46481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Oval 52"/>
          <p:cNvSpPr>
            <a:spLocks noChangeArrowheads="1"/>
          </p:cNvSpPr>
          <p:nvPr/>
        </p:nvSpPr>
        <p:spPr bwMode="auto">
          <a:xfrm>
            <a:off x="5638800" y="51053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0" name="Oval 53"/>
          <p:cNvSpPr>
            <a:spLocks noChangeArrowheads="1"/>
          </p:cNvSpPr>
          <p:nvPr/>
        </p:nvSpPr>
        <p:spPr bwMode="auto">
          <a:xfrm>
            <a:off x="6019800" y="51815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" name="Oval 55"/>
          <p:cNvSpPr>
            <a:spLocks noChangeArrowheads="1"/>
          </p:cNvSpPr>
          <p:nvPr/>
        </p:nvSpPr>
        <p:spPr bwMode="auto">
          <a:xfrm>
            <a:off x="5562600" y="54863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Oval 57"/>
          <p:cNvSpPr>
            <a:spLocks noChangeArrowheads="1"/>
          </p:cNvSpPr>
          <p:nvPr/>
        </p:nvSpPr>
        <p:spPr bwMode="auto">
          <a:xfrm>
            <a:off x="5486400" y="44957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Text Box 58"/>
          <p:cNvSpPr txBox="1">
            <a:spLocks noChangeArrowheads="1"/>
          </p:cNvSpPr>
          <p:nvPr/>
        </p:nvSpPr>
        <p:spPr bwMode="auto">
          <a:xfrm>
            <a:off x="5334000" y="5721344"/>
            <a:ext cx="14478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Sparse</a:t>
            </a:r>
          </a:p>
        </p:txBody>
      </p:sp>
      <p:sp>
        <p:nvSpPr>
          <p:cNvPr id="44" name="Oval 70"/>
          <p:cNvSpPr>
            <a:spLocks noChangeArrowheads="1"/>
          </p:cNvSpPr>
          <p:nvPr/>
        </p:nvSpPr>
        <p:spPr bwMode="auto">
          <a:xfrm>
            <a:off x="5867400" y="48767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5" name="Oval 71"/>
          <p:cNvSpPr>
            <a:spLocks noChangeArrowheads="1"/>
          </p:cNvSpPr>
          <p:nvPr/>
        </p:nvSpPr>
        <p:spPr bwMode="auto">
          <a:xfrm>
            <a:off x="6477000" y="49529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6" name="Oval 72"/>
          <p:cNvSpPr>
            <a:spLocks noChangeArrowheads="1"/>
          </p:cNvSpPr>
          <p:nvPr/>
        </p:nvSpPr>
        <p:spPr bwMode="auto">
          <a:xfrm>
            <a:off x="5867400" y="54101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7" name="Oval 73"/>
          <p:cNvSpPr>
            <a:spLocks noChangeArrowheads="1"/>
          </p:cNvSpPr>
          <p:nvPr/>
        </p:nvSpPr>
        <p:spPr bwMode="auto">
          <a:xfrm>
            <a:off x="6248400" y="54101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8" name="Oval 74"/>
          <p:cNvSpPr>
            <a:spLocks noChangeArrowheads="1"/>
          </p:cNvSpPr>
          <p:nvPr/>
        </p:nvSpPr>
        <p:spPr bwMode="auto">
          <a:xfrm>
            <a:off x="5486400" y="48767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9" name="Oval 75"/>
          <p:cNvSpPr>
            <a:spLocks noChangeArrowheads="1"/>
          </p:cNvSpPr>
          <p:nvPr/>
        </p:nvSpPr>
        <p:spPr bwMode="auto">
          <a:xfrm>
            <a:off x="6248400" y="49529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0" name="Oval 76"/>
          <p:cNvSpPr>
            <a:spLocks noChangeArrowheads="1"/>
          </p:cNvSpPr>
          <p:nvPr/>
        </p:nvSpPr>
        <p:spPr bwMode="auto">
          <a:xfrm>
            <a:off x="6477000" y="44957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" name="Oval 77"/>
          <p:cNvSpPr>
            <a:spLocks noChangeArrowheads="1"/>
          </p:cNvSpPr>
          <p:nvPr/>
        </p:nvSpPr>
        <p:spPr bwMode="auto">
          <a:xfrm>
            <a:off x="6477000" y="5257794"/>
            <a:ext cx="152400" cy="152400"/>
          </a:xfrm>
          <a:prstGeom prst="ellipse">
            <a:avLst/>
          </a:prstGeom>
          <a:solidFill>
            <a:srgbClr val="00583D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2" name="Line 83"/>
          <p:cNvSpPr>
            <a:spLocks noChangeShapeType="1"/>
          </p:cNvSpPr>
          <p:nvPr/>
        </p:nvSpPr>
        <p:spPr bwMode="auto">
          <a:xfrm>
            <a:off x="1876425" y="5095869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3" name="Line 84"/>
          <p:cNvSpPr>
            <a:spLocks noChangeShapeType="1"/>
          </p:cNvSpPr>
          <p:nvPr/>
        </p:nvSpPr>
        <p:spPr bwMode="auto">
          <a:xfrm>
            <a:off x="6781800" y="5095869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4" name="Text Box 85"/>
          <p:cNvSpPr txBox="1">
            <a:spLocks noChangeArrowheads="1"/>
          </p:cNvSpPr>
          <p:nvPr/>
        </p:nvSpPr>
        <p:spPr bwMode="auto">
          <a:xfrm>
            <a:off x="609600" y="3143244"/>
            <a:ext cx="3429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Final gather matrix</a:t>
            </a:r>
          </a:p>
        </p:txBody>
      </p:sp>
      <p:sp>
        <p:nvSpPr>
          <p:cNvPr id="55" name="Text Box 86"/>
          <p:cNvSpPr txBox="1">
            <a:spLocks noChangeArrowheads="1"/>
          </p:cNvSpPr>
          <p:nvPr/>
        </p:nvSpPr>
        <p:spPr bwMode="auto">
          <a:xfrm>
            <a:off x="5410200" y="3495669"/>
            <a:ext cx="3429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Multi-bounce matrix</a:t>
            </a:r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굴림" charset="-127"/>
              </a:rPr>
              <a:t>Full System Overview</a:t>
            </a:r>
            <a:endParaRPr lang="en-US" dirty="0"/>
          </a:p>
        </p:txBody>
      </p:sp>
      <p:grpSp>
        <p:nvGrpSpPr>
          <p:cNvPr id="57" name="Group 30"/>
          <p:cNvGrpSpPr>
            <a:grpSpLocks/>
          </p:cNvGrpSpPr>
          <p:nvPr/>
        </p:nvGrpSpPr>
        <p:grpSpPr bwMode="auto">
          <a:xfrm>
            <a:off x="-76200" y="1749425"/>
            <a:ext cx="1981200" cy="2211388"/>
            <a:chOff x="96" y="1054"/>
            <a:chExt cx="1248" cy="1393"/>
          </a:xfrm>
        </p:grpSpPr>
        <p:pic>
          <p:nvPicPr>
            <p:cNvPr id="58" name="Picture 4" descr="flatten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4" y="1391"/>
              <a:ext cx="1051" cy="10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</p:pic>
        <p:sp>
          <p:nvSpPr>
            <p:cNvPr id="59" name="Text Box 12"/>
            <p:cNvSpPr txBox="1">
              <a:spLocks noChangeArrowheads="1"/>
            </p:cNvSpPr>
            <p:nvPr/>
          </p:nvSpPr>
          <p:spPr bwMode="auto">
            <a:xfrm>
              <a:off x="96" y="1054"/>
              <a:ext cx="1248" cy="231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/>
                <a:t>Direct on gather</a:t>
              </a:r>
            </a:p>
          </p:txBody>
        </p:sp>
      </p:grpSp>
      <p:grpSp>
        <p:nvGrpSpPr>
          <p:cNvPr id="60" name="Group 32"/>
          <p:cNvGrpSpPr>
            <a:grpSpLocks/>
          </p:cNvGrpSpPr>
          <p:nvPr/>
        </p:nvGrpSpPr>
        <p:grpSpPr bwMode="auto">
          <a:xfrm>
            <a:off x="5959475" y="1751013"/>
            <a:ext cx="2133600" cy="2206625"/>
            <a:chOff x="4320" y="1055"/>
            <a:chExt cx="1344" cy="1390"/>
          </a:xfrm>
        </p:grpSpPr>
        <p:pic>
          <p:nvPicPr>
            <p:cNvPr id="61" name="Picture 10" descr="flatten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64" y="1394"/>
              <a:ext cx="1056" cy="105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62" name="Text Box 13"/>
            <p:cNvSpPr txBox="1">
              <a:spLocks noChangeArrowheads="1"/>
            </p:cNvSpPr>
            <p:nvPr/>
          </p:nvSpPr>
          <p:spPr bwMode="auto">
            <a:xfrm>
              <a:off x="4320" y="1055"/>
              <a:ext cx="1344" cy="231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/>
                <a:t>Dir + Ind on gather</a:t>
              </a:r>
            </a:p>
          </p:txBody>
        </p:sp>
      </p:grpSp>
      <p:sp>
        <p:nvSpPr>
          <p:cNvPr id="63" name="Text Box 15"/>
          <p:cNvSpPr txBox="1">
            <a:spLocks noChangeArrowheads="1"/>
          </p:cNvSpPr>
          <p:nvPr/>
        </p:nvSpPr>
        <p:spPr bwMode="auto">
          <a:xfrm>
            <a:off x="3276600" y="6354763"/>
            <a:ext cx="1981200" cy="36671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Indirect on view</a:t>
            </a:r>
          </a:p>
        </p:txBody>
      </p:sp>
      <p:grpSp>
        <p:nvGrpSpPr>
          <p:cNvPr id="64" name="Group 31"/>
          <p:cNvGrpSpPr>
            <a:grpSpLocks/>
          </p:cNvGrpSpPr>
          <p:nvPr/>
        </p:nvGrpSpPr>
        <p:grpSpPr bwMode="auto">
          <a:xfrm>
            <a:off x="2965450" y="1612900"/>
            <a:ext cx="1981200" cy="2349500"/>
            <a:chOff x="2208" y="968"/>
            <a:chExt cx="1248" cy="1480"/>
          </a:xfrm>
        </p:grpSpPr>
        <p:pic>
          <p:nvPicPr>
            <p:cNvPr id="65" name="Picture 6" descr="sparse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04" y="1392"/>
              <a:ext cx="1056" cy="1056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66" name="Text Box 16"/>
            <p:cNvSpPr txBox="1">
              <a:spLocks noChangeArrowheads="1"/>
            </p:cNvSpPr>
            <p:nvPr/>
          </p:nvSpPr>
          <p:spPr bwMode="auto">
            <a:xfrm>
              <a:off x="2208" y="968"/>
              <a:ext cx="1248" cy="404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/>
                <a:t>Direct on gather in wavelet space</a:t>
              </a:r>
            </a:p>
          </p:txBody>
        </p:sp>
      </p:grpSp>
      <p:pic>
        <p:nvPicPr>
          <p:cNvPr id="67" name="Picture 9" descr="sparse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" y="4552950"/>
            <a:ext cx="1676400" cy="1657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8" name="Text Box 18"/>
          <p:cNvSpPr txBox="1">
            <a:spLocks noChangeArrowheads="1"/>
          </p:cNvSpPr>
          <p:nvPr/>
        </p:nvSpPr>
        <p:spPr bwMode="auto">
          <a:xfrm>
            <a:off x="419100" y="6267450"/>
            <a:ext cx="2133600" cy="64135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/>
              <a:t>Dir + </a:t>
            </a:r>
            <a:r>
              <a:rPr lang="en-US" sz="1800" dirty="0" err="1"/>
              <a:t>Ind</a:t>
            </a:r>
            <a:r>
              <a:rPr lang="en-US" sz="1800" dirty="0"/>
              <a:t> on gather in wavelet space</a:t>
            </a:r>
          </a:p>
        </p:txBody>
      </p:sp>
      <p:sp>
        <p:nvSpPr>
          <p:cNvPr id="69" name="Text Box 19"/>
          <p:cNvSpPr txBox="1">
            <a:spLocks noChangeArrowheads="1"/>
          </p:cNvSpPr>
          <p:nvPr/>
        </p:nvSpPr>
        <p:spPr bwMode="auto">
          <a:xfrm>
            <a:off x="1916113" y="2797175"/>
            <a:ext cx="1038225" cy="6508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Wavelet Xform</a:t>
            </a:r>
          </a:p>
        </p:txBody>
      </p:sp>
      <p:sp>
        <p:nvSpPr>
          <p:cNvPr id="70" name="Text Box 20"/>
          <p:cNvSpPr txBox="1">
            <a:spLocks noChangeArrowheads="1"/>
          </p:cNvSpPr>
          <p:nvPr/>
        </p:nvSpPr>
        <p:spPr bwMode="auto">
          <a:xfrm>
            <a:off x="8077200" y="2778125"/>
            <a:ext cx="1038225" cy="6508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Wavelet Xform</a:t>
            </a:r>
          </a:p>
        </p:txBody>
      </p:sp>
      <p:pic>
        <p:nvPicPr>
          <p:cNvPr id="71" name="Picture 26" descr="still-i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9450" y="4581525"/>
            <a:ext cx="2247900" cy="1685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2" name="Picture 27" descr="still-both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0" y="4610100"/>
            <a:ext cx="2209800" cy="1657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3" name="Text Box 28"/>
          <p:cNvSpPr txBox="1">
            <a:spLocks noChangeArrowheads="1"/>
          </p:cNvSpPr>
          <p:nvPr/>
        </p:nvSpPr>
        <p:spPr bwMode="auto">
          <a:xfrm>
            <a:off x="4976813" y="2260600"/>
            <a:ext cx="990600" cy="17494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Multi-bounce matrix in waveletspace</a:t>
            </a:r>
          </a:p>
        </p:txBody>
      </p:sp>
      <p:sp>
        <p:nvSpPr>
          <p:cNvPr id="74" name="Text Box 34"/>
          <p:cNvSpPr txBox="1">
            <a:spLocks noChangeArrowheads="1"/>
          </p:cNvSpPr>
          <p:nvPr/>
        </p:nvSpPr>
        <p:spPr bwMode="auto">
          <a:xfrm>
            <a:off x="2028825" y="4537075"/>
            <a:ext cx="990600" cy="17494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Final gather matrix in waveletspace</a:t>
            </a:r>
          </a:p>
        </p:txBody>
      </p:sp>
      <p:sp>
        <p:nvSpPr>
          <p:cNvPr id="75" name="Text Box 35"/>
          <p:cNvSpPr txBox="1">
            <a:spLocks noChangeArrowheads="1"/>
          </p:cNvSpPr>
          <p:nvPr/>
        </p:nvSpPr>
        <p:spPr bwMode="auto">
          <a:xfrm>
            <a:off x="6972300" y="6354763"/>
            <a:ext cx="1981200" cy="36671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Final Image</a:t>
            </a:r>
          </a:p>
        </p:txBody>
      </p:sp>
      <p:sp>
        <p:nvSpPr>
          <p:cNvPr id="76" name="Text Box 36"/>
          <p:cNvSpPr txBox="1">
            <a:spLocks noChangeArrowheads="1"/>
          </p:cNvSpPr>
          <p:nvPr/>
        </p:nvSpPr>
        <p:spPr bwMode="auto">
          <a:xfrm>
            <a:off x="5667375" y="5056188"/>
            <a:ext cx="990600" cy="6508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Add direct</a:t>
            </a:r>
          </a:p>
        </p:txBody>
      </p:sp>
      <p:sp>
        <p:nvSpPr>
          <p:cNvPr id="77" name="Line 37"/>
          <p:cNvSpPr>
            <a:spLocks noChangeShapeType="1"/>
          </p:cNvSpPr>
          <p:nvPr/>
        </p:nvSpPr>
        <p:spPr bwMode="auto">
          <a:xfrm>
            <a:off x="8610600" y="34290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78" name="Line 38"/>
          <p:cNvSpPr>
            <a:spLocks noChangeShapeType="1"/>
          </p:cNvSpPr>
          <p:nvPr/>
        </p:nvSpPr>
        <p:spPr bwMode="auto">
          <a:xfrm flipH="1">
            <a:off x="990600" y="4267200"/>
            <a:ext cx="762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79" name="Line 39"/>
          <p:cNvSpPr>
            <a:spLocks noChangeShapeType="1"/>
          </p:cNvSpPr>
          <p:nvPr/>
        </p:nvSpPr>
        <p:spPr bwMode="auto">
          <a:xfrm>
            <a:off x="990600" y="4267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80" name="Line 40"/>
          <p:cNvSpPr>
            <a:spLocks noChangeShapeType="1"/>
          </p:cNvSpPr>
          <p:nvPr/>
        </p:nvSpPr>
        <p:spPr bwMode="auto">
          <a:xfrm>
            <a:off x="1752600" y="3124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81" name="Line 42"/>
          <p:cNvSpPr>
            <a:spLocks noChangeShapeType="1"/>
          </p:cNvSpPr>
          <p:nvPr/>
        </p:nvSpPr>
        <p:spPr bwMode="auto">
          <a:xfrm>
            <a:off x="2971800" y="3124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82" name="Line 43"/>
          <p:cNvSpPr>
            <a:spLocks noChangeShapeType="1"/>
          </p:cNvSpPr>
          <p:nvPr/>
        </p:nvSpPr>
        <p:spPr bwMode="auto">
          <a:xfrm>
            <a:off x="4800600" y="3124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83" name="Line 44"/>
          <p:cNvSpPr>
            <a:spLocks noChangeShapeType="1"/>
          </p:cNvSpPr>
          <p:nvPr/>
        </p:nvSpPr>
        <p:spPr bwMode="auto">
          <a:xfrm>
            <a:off x="6010275" y="3124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84" name="Line 45"/>
          <p:cNvSpPr>
            <a:spLocks noChangeShapeType="1"/>
          </p:cNvSpPr>
          <p:nvPr/>
        </p:nvSpPr>
        <p:spPr bwMode="auto">
          <a:xfrm>
            <a:off x="7886700" y="3124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85" name="Line 46"/>
          <p:cNvSpPr>
            <a:spLocks noChangeShapeType="1"/>
          </p:cNvSpPr>
          <p:nvPr/>
        </p:nvSpPr>
        <p:spPr bwMode="auto">
          <a:xfrm>
            <a:off x="1828800" y="5410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86" name="Line 47"/>
          <p:cNvSpPr>
            <a:spLocks noChangeShapeType="1"/>
          </p:cNvSpPr>
          <p:nvPr/>
        </p:nvSpPr>
        <p:spPr bwMode="auto">
          <a:xfrm>
            <a:off x="3048000" y="5410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87" name="Line 48"/>
          <p:cNvSpPr>
            <a:spLocks noChangeShapeType="1"/>
          </p:cNvSpPr>
          <p:nvPr/>
        </p:nvSpPr>
        <p:spPr bwMode="auto">
          <a:xfrm>
            <a:off x="6705600" y="5410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  <p:sp>
        <p:nvSpPr>
          <p:cNvPr id="88" name="Line 49"/>
          <p:cNvSpPr>
            <a:spLocks noChangeShapeType="1"/>
          </p:cNvSpPr>
          <p:nvPr/>
        </p:nvSpPr>
        <p:spPr bwMode="auto">
          <a:xfrm>
            <a:off x="5486400" y="5410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 sz="1800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8" grpId="0" animBg="1"/>
      <p:bldP spid="69" grpId="0" animBg="1"/>
      <p:bldP spid="70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charset="-127"/>
              </a:rPr>
              <a:t>Outline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0"/>
            <a:ext cx="8318500" cy="47337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Key concepts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Transfer Matrix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Efficient pre-computation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Efficient compression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solidFill>
                  <a:srgbClr val="0000FF"/>
                </a:solidFill>
                <a:ea typeface="굴림" charset="-127"/>
              </a:rPr>
              <a:t>Efficient evaluation</a:t>
            </a:r>
            <a:endParaRPr lang="en-US" dirty="0" smtClean="0">
              <a:solidFill>
                <a:srgbClr val="0000FF"/>
              </a:solidFill>
              <a:ea typeface="굴림" charset="-127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Result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Conclusion and Future work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endParaRPr lang="en-US" dirty="0" smtClean="0">
              <a:ea typeface="굴림" charset="-127"/>
            </a:endParaRPr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 smtClean="0">
                <a:ea typeface="굴림" charset="-127"/>
              </a:rPr>
              <a:t>Sparse Matrix-Vector Multiplication</a:t>
            </a:r>
            <a:endParaRPr lang="en-US" sz="3800" dirty="0"/>
          </a:p>
        </p:txBody>
      </p:sp>
      <p:sp>
        <p:nvSpPr>
          <p:cNvPr id="58" name="Rectangle 4"/>
          <p:cNvSpPr>
            <a:spLocks noChangeArrowheads="1"/>
          </p:cNvSpPr>
          <p:nvPr/>
        </p:nvSpPr>
        <p:spPr bwMode="auto">
          <a:xfrm>
            <a:off x="381000" y="2819400"/>
            <a:ext cx="2362200" cy="3505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9" name="Line 5"/>
          <p:cNvSpPr>
            <a:spLocks noChangeShapeType="1"/>
          </p:cNvSpPr>
          <p:nvPr/>
        </p:nvSpPr>
        <p:spPr bwMode="auto">
          <a:xfrm>
            <a:off x="1295400" y="2819400"/>
            <a:ext cx="3175" cy="3505200"/>
          </a:xfrm>
          <a:prstGeom prst="line">
            <a:avLst/>
          </a:prstGeom>
          <a:noFill/>
          <a:ln w="28575">
            <a:solidFill>
              <a:srgbClr val="0070C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0" name="Line 6"/>
          <p:cNvSpPr>
            <a:spLocks noChangeShapeType="1"/>
          </p:cNvSpPr>
          <p:nvPr/>
        </p:nvSpPr>
        <p:spPr bwMode="auto">
          <a:xfrm>
            <a:off x="914400" y="2819400"/>
            <a:ext cx="3175" cy="3505200"/>
          </a:xfrm>
          <a:prstGeom prst="line">
            <a:avLst/>
          </a:prstGeom>
          <a:noFill/>
          <a:ln w="28575">
            <a:solidFill>
              <a:srgbClr val="FF99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1" name="Line 8"/>
          <p:cNvSpPr>
            <a:spLocks noChangeShapeType="1"/>
          </p:cNvSpPr>
          <p:nvPr/>
        </p:nvSpPr>
        <p:spPr bwMode="auto">
          <a:xfrm>
            <a:off x="2130425" y="2819400"/>
            <a:ext cx="3175" cy="3505200"/>
          </a:xfrm>
          <a:prstGeom prst="line">
            <a:avLst/>
          </a:prstGeom>
          <a:noFill/>
          <a:ln w="28575">
            <a:solidFill>
              <a:srgbClr val="00B05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62" name="Group 26"/>
          <p:cNvGrpSpPr>
            <a:grpSpLocks/>
          </p:cNvGrpSpPr>
          <p:nvPr/>
        </p:nvGrpSpPr>
        <p:grpSpPr bwMode="auto">
          <a:xfrm>
            <a:off x="4095750" y="3352800"/>
            <a:ext cx="304800" cy="2209800"/>
            <a:chOff x="2628" y="1728"/>
            <a:chExt cx="192" cy="1392"/>
          </a:xfrm>
        </p:grpSpPr>
        <p:sp>
          <p:nvSpPr>
            <p:cNvPr id="63" name="Oval 10"/>
            <p:cNvSpPr>
              <a:spLocks noChangeArrowheads="1"/>
            </p:cNvSpPr>
            <p:nvPr/>
          </p:nvSpPr>
          <p:spPr bwMode="auto">
            <a:xfrm>
              <a:off x="2676" y="1968"/>
              <a:ext cx="96" cy="96"/>
            </a:xfrm>
            <a:prstGeom prst="ellipse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4" name="Oval 11"/>
            <p:cNvSpPr>
              <a:spLocks noChangeArrowheads="1"/>
            </p:cNvSpPr>
            <p:nvPr/>
          </p:nvSpPr>
          <p:spPr bwMode="auto">
            <a:xfrm>
              <a:off x="2676" y="2256"/>
              <a:ext cx="96" cy="96"/>
            </a:xfrm>
            <a:prstGeom prst="ellipse">
              <a:avLst/>
            </a:prstGeom>
            <a:solidFill>
              <a:srgbClr val="00FF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5" name="Oval 12"/>
            <p:cNvSpPr>
              <a:spLocks noChangeArrowheads="1"/>
            </p:cNvSpPr>
            <p:nvPr/>
          </p:nvSpPr>
          <p:spPr bwMode="auto">
            <a:xfrm>
              <a:off x="2676" y="2736"/>
              <a:ext cx="96" cy="96"/>
            </a:xfrm>
            <a:prstGeom prst="ellipse">
              <a:avLst/>
            </a:prstGeom>
            <a:solidFill>
              <a:srgbClr val="00FF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6" name="Rectangle 13"/>
            <p:cNvSpPr>
              <a:spLocks noChangeArrowheads="1"/>
            </p:cNvSpPr>
            <p:nvPr/>
          </p:nvSpPr>
          <p:spPr bwMode="auto">
            <a:xfrm>
              <a:off x="2628" y="1728"/>
              <a:ext cx="192" cy="1392"/>
            </a:xfrm>
            <a:prstGeom prst="rect">
              <a:avLst/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67" name="Group 27"/>
          <p:cNvGrpSpPr>
            <a:grpSpLocks/>
          </p:cNvGrpSpPr>
          <p:nvPr/>
        </p:nvGrpSpPr>
        <p:grpSpPr bwMode="auto">
          <a:xfrm>
            <a:off x="5788025" y="2819400"/>
            <a:ext cx="307975" cy="3505200"/>
            <a:chOff x="3646" y="1392"/>
            <a:chExt cx="194" cy="2208"/>
          </a:xfrm>
        </p:grpSpPr>
        <p:sp>
          <p:nvSpPr>
            <p:cNvPr id="68" name="Line 15"/>
            <p:cNvSpPr>
              <a:spLocks noChangeShapeType="1"/>
            </p:cNvSpPr>
            <p:nvPr/>
          </p:nvSpPr>
          <p:spPr bwMode="auto">
            <a:xfrm>
              <a:off x="3838" y="1392"/>
              <a:ext cx="2" cy="2208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" name="Oval 17"/>
            <p:cNvSpPr>
              <a:spLocks noChangeArrowheads="1"/>
            </p:cNvSpPr>
            <p:nvPr/>
          </p:nvSpPr>
          <p:spPr bwMode="auto">
            <a:xfrm>
              <a:off x="3646" y="2448"/>
              <a:ext cx="96" cy="96"/>
            </a:xfrm>
            <a:prstGeom prst="ellipse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70" name="Group 28"/>
          <p:cNvGrpSpPr>
            <a:grpSpLocks/>
          </p:cNvGrpSpPr>
          <p:nvPr/>
        </p:nvGrpSpPr>
        <p:grpSpPr bwMode="auto">
          <a:xfrm>
            <a:off x="7159625" y="2819400"/>
            <a:ext cx="307975" cy="3505200"/>
            <a:chOff x="4462" y="1392"/>
            <a:chExt cx="194" cy="2208"/>
          </a:xfrm>
        </p:grpSpPr>
        <p:sp>
          <p:nvSpPr>
            <p:cNvPr id="71" name="Line 14"/>
            <p:cNvSpPr>
              <a:spLocks noChangeShapeType="1"/>
            </p:cNvSpPr>
            <p:nvPr/>
          </p:nvSpPr>
          <p:spPr bwMode="auto">
            <a:xfrm>
              <a:off x="4654" y="1392"/>
              <a:ext cx="2" cy="2208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2" name="Oval 18"/>
            <p:cNvSpPr>
              <a:spLocks noChangeArrowheads="1"/>
            </p:cNvSpPr>
            <p:nvPr/>
          </p:nvSpPr>
          <p:spPr bwMode="auto">
            <a:xfrm>
              <a:off x="4462" y="2448"/>
              <a:ext cx="96" cy="96"/>
            </a:xfrm>
            <a:prstGeom prst="ellipse">
              <a:avLst/>
            </a:prstGeom>
            <a:solidFill>
              <a:srgbClr val="00FF00"/>
            </a:solidFill>
            <a:ln w="9525" algn="ctr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73" name="Group 29"/>
          <p:cNvGrpSpPr>
            <a:grpSpLocks/>
          </p:cNvGrpSpPr>
          <p:nvPr/>
        </p:nvGrpSpPr>
        <p:grpSpPr bwMode="auto">
          <a:xfrm>
            <a:off x="8458200" y="2819400"/>
            <a:ext cx="304800" cy="3505200"/>
            <a:chOff x="5328" y="1392"/>
            <a:chExt cx="192" cy="2208"/>
          </a:xfrm>
        </p:grpSpPr>
        <p:sp>
          <p:nvSpPr>
            <p:cNvPr id="74" name="Line 16"/>
            <p:cNvSpPr>
              <a:spLocks noChangeShapeType="1"/>
            </p:cNvSpPr>
            <p:nvPr/>
          </p:nvSpPr>
          <p:spPr bwMode="auto">
            <a:xfrm>
              <a:off x="5518" y="1392"/>
              <a:ext cx="2" cy="2208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5" name="Oval 19"/>
            <p:cNvSpPr>
              <a:spLocks noChangeArrowheads="1"/>
            </p:cNvSpPr>
            <p:nvPr/>
          </p:nvSpPr>
          <p:spPr bwMode="auto">
            <a:xfrm>
              <a:off x="5328" y="2448"/>
              <a:ext cx="96" cy="96"/>
            </a:xfrm>
            <a:prstGeom prst="ellipse">
              <a:avLst/>
            </a:prstGeom>
            <a:solidFill>
              <a:srgbClr val="00FFFF"/>
            </a:solidFill>
            <a:ln w="9525" algn="ctr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76" name="Group 30"/>
          <p:cNvGrpSpPr>
            <a:grpSpLocks/>
          </p:cNvGrpSpPr>
          <p:nvPr/>
        </p:nvGrpSpPr>
        <p:grpSpPr bwMode="auto">
          <a:xfrm>
            <a:off x="3124200" y="4314825"/>
            <a:ext cx="533400" cy="533400"/>
            <a:chOff x="2016" y="2280"/>
            <a:chExt cx="336" cy="336"/>
          </a:xfrm>
        </p:grpSpPr>
        <p:sp>
          <p:nvSpPr>
            <p:cNvPr id="77" name="Line 21"/>
            <p:cNvSpPr>
              <a:spLocks noChangeShapeType="1"/>
            </p:cNvSpPr>
            <p:nvPr/>
          </p:nvSpPr>
          <p:spPr bwMode="auto">
            <a:xfrm flipV="1">
              <a:off x="2016" y="2280"/>
              <a:ext cx="336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8" name="Line 22"/>
            <p:cNvSpPr>
              <a:spLocks noChangeShapeType="1"/>
            </p:cNvSpPr>
            <p:nvPr/>
          </p:nvSpPr>
          <p:spPr bwMode="auto">
            <a:xfrm>
              <a:off x="2016" y="2280"/>
              <a:ext cx="336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79" name="Group 31"/>
          <p:cNvGrpSpPr>
            <a:grpSpLocks/>
          </p:cNvGrpSpPr>
          <p:nvPr/>
        </p:nvGrpSpPr>
        <p:grpSpPr bwMode="auto">
          <a:xfrm>
            <a:off x="4800600" y="4419600"/>
            <a:ext cx="533400" cy="304800"/>
            <a:chOff x="3072" y="2364"/>
            <a:chExt cx="336" cy="192"/>
          </a:xfrm>
        </p:grpSpPr>
        <p:sp>
          <p:nvSpPr>
            <p:cNvPr id="80" name="Line 23"/>
            <p:cNvSpPr>
              <a:spLocks noChangeShapeType="1"/>
            </p:cNvSpPr>
            <p:nvPr/>
          </p:nvSpPr>
          <p:spPr bwMode="auto">
            <a:xfrm>
              <a:off x="3072" y="2364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1" name="Line 24"/>
            <p:cNvSpPr>
              <a:spLocks noChangeShapeType="1"/>
            </p:cNvSpPr>
            <p:nvPr/>
          </p:nvSpPr>
          <p:spPr bwMode="auto">
            <a:xfrm>
              <a:off x="3072" y="2556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82" name="Group 34"/>
          <p:cNvGrpSpPr>
            <a:grpSpLocks/>
          </p:cNvGrpSpPr>
          <p:nvPr/>
        </p:nvGrpSpPr>
        <p:grpSpPr bwMode="auto">
          <a:xfrm>
            <a:off x="6400800" y="4343400"/>
            <a:ext cx="457200" cy="457200"/>
            <a:chOff x="4032" y="2352"/>
            <a:chExt cx="288" cy="288"/>
          </a:xfrm>
        </p:grpSpPr>
        <p:sp>
          <p:nvSpPr>
            <p:cNvPr id="83" name="Line 32"/>
            <p:cNvSpPr>
              <a:spLocks noChangeShapeType="1"/>
            </p:cNvSpPr>
            <p:nvPr/>
          </p:nvSpPr>
          <p:spPr bwMode="auto">
            <a:xfrm>
              <a:off x="4176" y="235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4" name="Line 33"/>
            <p:cNvSpPr>
              <a:spLocks noChangeShapeType="1"/>
            </p:cNvSpPr>
            <p:nvPr/>
          </p:nvSpPr>
          <p:spPr bwMode="auto">
            <a:xfrm>
              <a:off x="4032" y="2496"/>
              <a:ext cx="2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85" name="Group 35"/>
          <p:cNvGrpSpPr>
            <a:grpSpLocks/>
          </p:cNvGrpSpPr>
          <p:nvPr/>
        </p:nvGrpSpPr>
        <p:grpSpPr bwMode="auto">
          <a:xfrm>
            <a:off x="7772400" y="4343400"/>
            <a:ext cx="457200" cy="457200"/>
            <a:chOff x="4032" y="2352"/>
            <a:chExt cx="288" cy="288"/>
          </a:xfrm>
        </p:grpSpPr>
        <p:sp>
          <p:nvSpPr>
            <p:cNvPr id="86" name="Line 36"/>
            <p:cNvSpPr>
              <a:spLocks noChangeShapeType="1"/>
            </p:cNvSpPr>
            <p:nvPr/>
          </p:nvSpPr>
          <p:spPr bwMode="auto">
            <a:xfrm>
              <a:off x="4176" y="235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7" name="Line 37"/>
            <p:cNvSpPr>
              <a:spLocks noChangeShapeType="1"/>
            </p:cNvSpPr>
            <p:nvPr/>
          </p:nvSpPr>
          <p:spPr bwMode="auto">
            <a:xfrm>
              <a:off x="4032" y="2496"/>
              <a:ext cx="2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88" name="Text Box 38"/>
          <p:cNvSpPr txBox="1">
            <a:spLocks noChangeArrowheads="1"/>
          </p:cNvSpPr>
          <p:nvPr/>
        </p:nvSpPr>
        <p:spPr bwMode="auto">
          <a:xfrm>
            <a:off x="762000" y="1828800"/>
            <a:ext cx="16002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Sparse matrix</a:t>
            </a:r>
          </a:p>
        </p:txBody>
      </p:sp>
      <p:sp>
        <p:nvSpPr>
          <p:cNvPr id="89" name="Text Box 39"/>
          <p:cNvSpPr txBox="1">
            <a:spLocks noChangeArrowheads="1"/>
          </p:cNvSpPr>
          <p:nvPr/>
        </p:nvSpPr>
        <p:spPr bwMode="auto">
          <a:xfrm>
            <a:off x="3429000" y="1905000"/>
            <a:ext cx="16002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Sparse vector</a:t>
            </a:r>
          </a:p>
        </p:txBody>
      </p:sp>
      <p:sp>
        <p:nvSpPr>
          <p:cNvPr id="90" name="Text Box 40"/>
          <p:cNvSpPr txBox="1">
            <a:spLocks noChangeArrowheads="1"/>
          </p:cNvSpPr>
          <p:nvPr/>
        </p:nvSpPr>
        <p:spPr bwMode="auto">
          <a:xfrm>
            <a:off x="5943600" y="1828800"/>
            <a:ext cx="28194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Linear combination of columns</a:t>
            </a:r>
          </a:p>
        </p:txBody>
      </p:sp>
      <p:pic>
        <p:nvPicPr>
          <p:cNvPr id="91" name="Picture 46" descr="wl3s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4248150"/>
            <a:ext cx="9144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2" name="Picture 47" descr="wl1s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5410200"/>
            <a:ext cx="9144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3" name="Picture 48" descr="wl2s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5410200"/>
            <a:ext cx="9144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4" name="Picture 49" descr="wl3s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5486400"/>
            <a:ext cx="9144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5" name="Picture 50" descr="wl1s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5505450"/>
            <a:ext cx="9144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6" name="Picture 51" descr="wl2s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53400" y="5486400"/>
            <a:ext cx="9144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advTm="35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 smtClean="0">
                <a:ea typeface="굴림" charset="-127"/>
              </a:rPr>
              <a:t>Sparse Matrix-Vector Multiplication on GPU</a:t>
            </a:r>
            <a:endParaRPr lang="en-US" sz="3800" dirty="0"/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347663" y="1560443"/>
            <a:ext cx="6063076" cy="472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marL="292100" marR="0" lvl="0" indent="-2921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Clr>
                <a:srgbClr val="0C7B9C"/>
              </a:buClr>
              <a:buSzTx/>
              <a:buFont typeface="Arial" pitchFamily="34" charset="0"/>
              <a:buChar char="●"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Problem: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rgbClr val="0C7B9C"/>
              </a:buClr>
              <a:buSzTx/>
              <a:buFont typeface="Arial" pitchFamily="34" charset="0"/>
              <a:buChar char="●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Columns are sparse themselves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rgbClr val="0C7B9C"/>
              </a:buClr>
              <a:buSzTx/>
              <a:buFont typeface="Arial" pitchFamily="34" charset="0"/>
              <a:buChar char="●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How to represent on the GPU?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rgbClr val="0C7B9C"/>
              </a:buClr>
              <a:buSzTx/>
              <a:buFont typeface="Arial" pitchFamily="34" charset="0"/>
              <a:buChar char="●"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292100" marR="0" lvl="0" indent="-2921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Clr>
                <a:srgbClr val="0C7B9C"/>
              </a:buClr>
              <a:buSzTx/>
              <a:buFont typeface="Arial" pitchFamily="34" charset="0"/>
              <a:buChar char="●"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Solution: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rgbClr val="0C7B9C"/>
              </a:buClr>
              <a:buSzTx/>
              <a:buFont typeface="Arial" pitchFamily="34" charset="0"/>
              <a:buChar char="●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Non-zero elements tend to cluster…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rgbClr val="0C7B9C"/>
              </a:buClr>
              <a:buSzTx/>
              <a:buFont typeface="Arial" pitchFamily="34" charset="0"/>
              <a:buChar char="●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Cut out rectangular blocks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rgbClr val="0C7B9C"/>
              </a:buClr>
              <a:buSzTx/>
              <a:buFont typeface="Arial" pitchFamily="34" charset="0"/>
              <a:buChar char="●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Pack blocks into texture atlases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rgbClr val="0C7B9C"/>
              </a:buClr>
              <a:buSzTx/>
              <a:buFont typeface="Arial" pitchFamily="34" charset="0"/>
              <a:buChar char="●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Converted problem to blending!</a:t>
            </a:r>
          </a:p>
        </p:txBody>
      </p:sp>
      <p:pic>
        <p:nvPicPr>
          <p:cNvPr id="43" name="Picture 23" descr="wl3s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0872" y="1620768"/>
            <a:ext cx="9144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4" name="Picture 24" descr="wl1s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0272" y="1620768"/>
            <a:ext cx="9144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5" name="Picture 25" descr="wl2s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71472" y="1620768"/>
            <a:ext cx="9144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6" name="Rectangle 26"/>
          <p:cNvSpPr>
            <a:spLocks noChangeArrowheads="1"/>
          </p:cNvSpPr>
          <p:nvPr/>
        </p:nvSpPr>
        <p:spPr bwMode="auto">
          <a:xfrm>
            <a:off x="6090272" y="1620768"/>
            <a:ext cx="914400" cy="685800"/>
          </a:xfrm>
          <a:prstGeom prst="rect">
            <a:avLst/>
          </a:prstGeom>
          <a:noFill/>
          <a:ln w="2857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7" name="Rectangle 28"/>
          <p:cNvSpPr>
            <a:spLocks noChangeArrowheads="1"/>
          </p:cNvSpPr>
          <p:nvPr/>
        </p:nvSpPr>
        <p:spPr bwMode="auto">
          <a:xfrm>
            <a:off x="7461872" y="1696968"/>
            <a:ext cx="457200" cy="381000"/>
          </a:xfrm>
          <a:prstGeom prst="rect">
            <a:avLst/>
          </a:prstGeom>
          <a:noFill/>
          <a:ln w="2857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8" name="Rectangle 29"/>
          <p:cNvSpPr>
            <a:spLocks noChangeArrowheads="1"/>
          </p:cNvSpPr>
          <p:nvPr/>
        </p:nvSpPr>
        <p:spPr bwMode="auto">
          <a:xfrm>
            <a:off x="7766672" y="2077968"/>
            <a:ext cx="152400" cy="152400"/>
          </a:xfrm>
          <a:prstGeom prst="rect">
            <a:avLst/>
          </a:prstGeom>
          <a:noFill/>
          <a:ln w="2857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9" name="Rectangle 30"/>
          <p:cNvSpPr>
            <a:spLocks noChangeArrowheads="1"/>
          </p:cNvSpPr>
          <p:nvPr/>
        </p:nvSpPr>
        <p:spPr bwMode="auto">
          <a:xfrm>
            <a:off x="8300072" y="1620768"/>
            <a:ext cx="228600" cy="228600"/>
          </a:xfrm>
          <a:prstGeom prst="rect">
            <a:avLst/>
          </a:prstGeom>
          <a:noFill/>
          <a:ln w="2857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0" name="Rectangle 31"/>
          <p:cNvSpPr>
            <a:spLocks noChangeArrowheads="1"/>
          </p:cNvSpPr>
          <p:nvPr/>
        </p:nvSpPr>
        <p:spPr bwMode="auto">
          <a:xfrm>
            <a:off x="8528672" y="1849368"/>
            <a:ext cx="228600" cy="228600"/>
          </a:xfrm>
          <a:prstGeom prst="rect">
            <a:avLst/>
          </a:prstGeom>
          <a:noFill/>
          <a:ln w="2857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51" name="Picture 32" descr="atlas-s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7572" y="3144768"/>
            <a:ext cx="2886075" cy="3140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2" name="Line 33"/>
          <p:cNvSpPr>
            <a:spLocks noChangeShapeType="1"/>
          </p:cNvSpPr>
          <p:nvPr/>
        </p:nvSpPr>
        <p:spPr bwMode="auto">
          <a:xfrm>
            <a:off x="6623672" y="2439918"/>
            <a:ext cx="0" cy="6096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3" name="Line 34"/>
          <p:cNvSpPr>
            <a:spLocks noChangeShapeType="1"/>
          </p:cNvSpPr>
          <p:nvPr/>
        </p:nvSpPr>
        <p:spPr bwMode="auto">
          <a:xfrm>
            <a:off x="7690472" y="2439918"/>
            <a:ext cx="0" cy="6096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4" name="Line 35"/>
          <p:cNvSpPr>
            <a:spLocks noChangeShapeType="1"/>
          </p:cNvSpPr>
          <p:nvPr/>
        </p:nvSpPr>
        <p:spPr bwMode="auto">
          <a:xfrm>
            <a:off x="8604872" y="2439918"/>
            <a:ext cx="0" cy="6096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53" grpId="0" animBg="1"/>
      <p:bldP spid="5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 smtClean="0">
                <a:ea typeface="굴림" charset="-127"/>
              </a:rPr>
              <a:t>Result : Still Life</a:t>
            </a:r>
            <a:endParaRPr lang="en-US" sz="3800" dirty="0"/>
          </a:p>
        </p:txBody>
      </p:sp>
      <p:sp>
        <p:nvSpPr>
          <p:cNvPr id="42" name="Text Box 12"/>
          <p:cNvSpPr txBox="1">
            <a:spLocks noChangeArrowheads="1"/>
          </p:cNvSpPr>
          <p:nvPr/>
        </p:nvSpPr>
        <p:spPr bwMode="auto">
          <a:xfrm>
            <a:off x="228600" y="5997647"/>
            <a:ext cx="28956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err="1"/>
              <a:t>Precomputation</a:t>
            </a:r>
            <a:r>
              <a:rPr lang="en-US" sz="1800" dirty="0"/>
              <a:t>: 1.6 hours</a:t>
            </a: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3238500" y="5997647"/>
            <a:ext cx="28194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/>
              <a:t>11.4 – 18.7 fps</a:t>
            </a:r>
          </a:p>
        </p:txBody>
      </p:sp>
      <p:sp>
        <p:nvSpPr>
          <p:cNvPr id="44" name="Text Box 15"/>
          <p:cNvSpPr txBox="1">
            <a:spLocks noChangeArrowheads="1"/>
          </p:cNvSpPr>
          <p:nvPr/>
        </p:nvSpPr>
        <p:spPr bwMode="auto">
          <a:xfrm>
            <a:off x="6172200" y="5997647"/>
            <a:ext cx="28956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Polygon count: 107k</a:t>
            </a:r>
          </a:p>
        </p:txBody>
      </p:sp>
      <p:pic>
        <p:nvPicPr>
          <p:cNvPr id="45" name="still.mpg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2117725" y="2133600"/>
            <a:ext cx="4876800" cy="3657600"/>
          </a:xfrm>
        </p:spPr>
      </p:pic>
    </p:spTree>
  </p:cSld>
  <p:clrMapOvr>
    <a:masterClrMapping/>
  </p:clrMapOvr>
  <p:transition advTm="35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42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charset="-127"/>
              </a:rPr>
              <a:t>Papers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0"/>
            <a:ext cx="8318500" cy="473378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Direct-to-Indirect Transfer for Cinematic Relighting</a:t>
            </a:r>
            <a:endParaRPr lang="en-US" dirty="0" smtClean="0"/>
          </a:p>
          <a:p>
            <a:pPr lvl="1">
              <a:lnSpc>
                <a:spcPct val="100000"/>
              </a:lnSpc>
            </a:pPr>
            <a:r>
              <a:rPr lang="en-US" dirty="0" smtClean="0"/>
              <a:t>indirect illumination</a:t>
            </a:r>
          </a:p>
          <a:p>
            <a:pPr lvl="1">
              <a:lnSpc>
                <a:spcPct val="100000"/>
              </a:lnSpc>
            </a:pPr>
            <a:endParaRPr lang="en-US" sz="2000" b="0" dirty="0" smtClean="0"/>
          </a:p>
          <a:p>
            <a:pPr lvl="1">
              <a:lnSpc>
                <a:spcPct val="100000"/>
              </a:lnSpc>
            </a:pPr>
            <a:endParaRPr lang="en-US" sz="2000" b="0" dirty="0"/>
          </a:p>
          <a:p>
            <a:pPr>
              <a:lnSpc>
                <a:spcPct val="100000"/>
              </a:lnSpc>
            </a:pPr>
            <a:r>
              <a:rPr lang="en-US" dirty="0" smtClean="0"/>
              <a:t>Implicit Visibility and </a:t>
            </a:r>
            <a:r>
              <a:rPr lang="en-US" dirty="0" err="1" smtClean="0"/>
              <a:t>Antiradiance</a:t>
            </a:r>
            <a:r>
              <a:rPr lang="en-US" dirty="0" smtClean="0"/>
              <a:t> for Interactive Global Illumination</a:t>
            </a:r>
            <a:endParaRPr lang="en-US" dirty="0" smtClean="0"/>
          </a:p>
          <a:p>
            <a:pPr lvl="1">
              <a:lnSpc>
                <a:spcPct val="100000"/>
              </a:lnSpc>
            </a:pPr>
            <a:r>
              <a:rPr lang="en-US" dirty="0" smtClean="0"/>
              <a:t>new rendering equation for </a:t>
            </a:r>
            <a:r>
              <a:rPr lang="en-US" dirty="0" err="1" smtClean="0"/>
              <a:t>radiosity</a:t>
            </a:r>
            <a:endParaRPr lang="en-US" dirty="0"/>
          </a:p>
          <a:p>
            <a:pPr>
              <a:lnSpc>
                <a:spcPct val="100000"/>
              </a:lnSpc>
            </a:pPr>
            <a:endParaRPr lang="en-US" b="0" dirty="0" smtClean="0">
              <a:ea typeface="굴림" charset="-127"/>
            </a:endParaRPr>
          </a:p>
          <a:p>
            <a:pPr>
              <a:lnSpc>
                <a:spcPct val="100000"/>
              </a:lnSpc>
            </a:pPr>
            <a:endParaRPr lang="en-US" b="0" dirty="0" smtClean="0">
              <a:ea typeface="굴림" charset="-127"/>
            </a:endParaRPr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 smtClean="0">
                <a:ea typeface="굴림" charset="-127"/>
              </a:rPr>
              <a:t>Result : Temple</a:t>
            </a:r>
            <a:endParaRPr lang="en-US" sz="3800" dirty="0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28600" y="6047342"/>
            <a:ext cx="28956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Precomputation: 2.5 hours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238500" y="6047342"/>
            <a:ext cx="28194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8.5 – 25.8 fps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6172200" y="6047342"/>
            <a:ext cx="28956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Polygon count: 2 million</a:t>
            </a:r>
          </a:p>
        </p:txBody>
      </p:sp>
      <p:pic>
        <p:nvPicPr>
          <p:cNvPr id="15" name="temple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17725" y="2133600"/>
            <a:ext cx="4876800" cy="3657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5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 smtClean="0">
                <a:ea typeface="굴림" charset="-127"/>
              </a:rPr>
              <a:t>Result : Hair Ball</a:t>
            </a:r>
            <a:endParaRPr lang="en-US" sz="3800" dirty="0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228600" y="5977769"/>
            <a:ext cx="28956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Precomputation: 2.9 hours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238500" y="5977769"/>
            <a:ext cx="28194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9.7 – 24.7 fps</a:t>
            </a: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6172200" y="5977769"/>
            <a:ext cx="28956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Polygon count: 320k</a:t>
            </a:r>
          </a:p>
        </p:txBody>
      </p:sp>
      <p:pic>
        <p:nvPicPr>
          <p:cNvPr id="10" name="hair.mpg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2117725" y="1924881"/>
            <a:ext cx="4876800" cy="3657600"/>
          </a:xfrm>
        </p:spPr>
      </p:pic>
    </p:spTree>
  </p:cSld>
  <p:clrMapOvr>
    <a:masterClrMapping/>
  </p:clrMapOvr>
  <p:transition advTm="35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 smtClean="0">
                <a:ea typeface="굴림" charset="-127"/>
              </a:rPr>
              <a:t>Result : Comparison</a:t>
            </a:r>
            <a:endParaRPr lang="en-US" sz="3800" dirty="0"/>
          </a:p>
        </p:txBody>
      </p:sp>
      <p:pic>
        <p:nvPicPr>
          <p:cNvPr id="17" name="Picture 10" descr="temple-co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663" y="2286000"/>
            <a:ext cx="4130675" cy="3098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8" name="Picture 11" descr="temple-comp-p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630738" y="2292350"/>
            <a:ext cx="4132262" cy="3092450"/>
          </a:xfrm>
          <a:prstGeom prst="rect">
            <a:avLst/>
          </a:prstGeom>
        </p:spPr>
      </p:pic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685800" y="5715000"/>
            <a:ext cx="35052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Our system: 8-25 fps (2.5 hr precomputation)</a:t>
            </a: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4953000" y="5715000"/>
            <a:ext cx="35052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Monte Carlo path tracer: 32 hours</a:t>
            </a:r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굴림" charset="-127"/>
              </a:rPr>
              <a:t>Conclusion and Future Work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0"/>
            <a:ext cx="8318500" cy="488287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Conclusion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Extend cinematic relighting with indirect illumination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Interactive performance (GPU), complex scenes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Arbitrary light </a:t>
            </a:r>
            <a:r>
              <a:rPr lang="en-US" dirty="0" err="1" smtClean="0"/>
              <a:t>shaders</a:t>
            </a:r>
            <a:r>
              <a:rPr lang="en-US" dirty="0" smtClean="0"/>
              <a:t>, efficient pre-computation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Future work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Environment mapping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Subsurface scattering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Moving camera</a:t>
            </a:r>
            <a:endParaRPr lang="en-US" dirty="0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6858000" y="7061200"/>
            <a:ext cx="1905000" cy="457200"/>
          </a:xfrm>
          <a:prstGeom prst="rect">
            <a:avLst/>
          </a:prstGeom>
        </p:spPr>
        <p:txBody>
          <a:bodyPr/>
          <a:lstStyle/>
          <a:p>
            <a:fld id="{AD8429A7-B8A0-4984-82F3-0F7F8493CEF8}" type="slidenum">
              <a:rPr lang="de-DE"/>
              <a:pPr/>
              <a:t>34</a:t>
            </a:fld>
            <a:endParaRPr lang="de-DE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5813" y="1719470"/>
            <a:ext cx="7646987" cy="1250053"/>
          </a:xfrm>
        </p:spPr>
        <p:txBody>
          <a:bodyPr/>
          <a:lstStyle/>
          <a:p>
            <a:pPr algn="ctr"/>
            <a:r>
              <a:rPr lang="de-DE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Implicit Visibility and Antiradiance for Interactive Global Illumination</a:t>
            </a:r>
            <a:r>
              <a:rPr lang="fr-FR" altLang="ko-KR" sz="3600" dirty="0">
                <a:ea typeface="굴림" pitchFamily="50" charset="-127"/>
              </a:rPr>
              <a:t> </a:t>
            </a:r>
            <a:endParaRPr lang="de-DE" sz="36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2075" y="3110948"/>
            <a:ext cx="6400800" cy="2716696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de-DE" sz="1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de-DE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Carsten Dachsbacher</a:t>
            </a:r>
            <a:r>
              <a:rPr lang="de-DE" sz="16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de-DE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Marc Stamminger</a:t>
            </a:r>
            <a:r>
              <a:rPr lang="de-DE" sz="16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de-DE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</a:p>
          <a:p>
            <a:pPr>
              <a:lnSpc>
                <a:spcPct val="80000"/>
              </a:lnSpc>
            </a:pPr>
            <a:r>
              <a:rPr lang="de-DE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George Drettakis</a:t>
            </a:r>
            <a:r>
              <a:rPr lang="de-DE" sz="16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de-DE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Frédo Durand</a:t>
            </a:r>
            <a:r>
              <a:rPr lang="de-DE" sz="16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  <a:p>
            <a:pPr>
              <a:lnSpc>
                <a:spcPct val="80000"/>
              </a:lnSpc>
            </a:pPr>
            <a:endParaRPr lang="de-DE" sz="16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de-DE" sz="14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de-DE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REVES/INRIA Sophia-Antipolis, </a:t>
            </a:r>
          </a:p>
          <a:p>
            <a:pPr>
              <a:lnSpc>
                <a:spcPct val="80000"/>
              </a:lnSpc>
            </a:pPr>
            <a:r>
              <a:rPr lang="de-DE" sz="14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de-DE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University of Erlangen, </a:t>
            </a:r>
          </a:p>
          <a:p>
            <a:pPr>
              <a:lnSpc>
                <a:spcPct val="80000"/>
              </a:lnSpc>
            </a:pPr>
            <a:r>
              <a:rPr lang="de-DE" sz="14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de-DE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MIT </a:t>
            </a:r>
            <a:r>
              <a:rPr lang="de-DE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CSAIL</a:t>
            </a:r>
          </a:p>
          <a:p>
            <a:pPr>
              <a:lnSpc>
                <a:spcPct val="80000"/>
              </a:lnSpc>
            </a:pPr>
            <a:endParaRPr lang="de-DE" sz="1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0">
              <a:lnSpc>
                <a:spcPct val="80000"/>
              </a:lnSpc>
            </a:pPr>
            <a:r>
              <a:rPr lang="en-US" sz="1800" i="1" dirty="0"/>
              <a:t>appears in SIGGRAPH </a:t>
            </a:r>
            <a:r>
              <a:rPr lang="en-US" sz="1800" i="1" dirty="0" smtClean="0"/>
              <a:t>2007</a:t>
            </a:r>
            <a:endParaRPr lang="en-US" sz="1800" i="1" dirty="0"/>
          </a:p>
          <a:p>
            <a:pPr>
              <a:lnSpc>
                <a:spcPct val="80000"/>
              </a:lnSpc>
            </a:pPr>
            <a:endParaRPr lang="de-DE" sz="1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de-DE" sz="1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2165" y="5827644"/>
            <a:ext cx="6231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dirty="0" smtClean="0"/>
              <a:t>Many slides are from authors’.</a:t>
            </a:r>
            <a:endParaRPr lang="ko-KR" altLang="en-US" sz="2000" dirty="0"/>
          </a:p>
        </p:txBody>
      </p:sp>
    </p:spTree>
  </p:cSld>
  <p:clrMapOvr>
    <a:masterClrMapping/>
  </p:clrMapOvr>
  <p:transition advTm="11072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136778"/>
            <a:ext cx="1905000" cy="457200"/>
          </a:xfrm>
          <a:prstGeom prst="rect">
            <a:avLst/>
          </a:prstGeom>
        </p:spPr>
        <p:txBody>
          <a:bodyPr/>
          <a:lstStyle/>
          <a:p>
            <a:fld id="{9CB48774-2927-4E23-8E5B-D71CB4973FA9}" type="slidenum">
              <a:rPr lang="en-US"/>
              <a:pPr/>
              <a:t>35</a:t>
            </a:fld>
            <a:endParaRPr lang="en-US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628775" y="2431428"/>
            <a:ext cx="6629400" cy="1098550"/>
          </a:xfrm>
          <a:prstGeom prst="rect">
            <a:avLst/>
          </a:prstGeom>
          <a:solidFill>
            <a:srgbClr val="CCFFCC">
              <a:alpha val="60001"/>
            </a:srgb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371600" y="3233115"/>
            <a:ext cx="3524250" cy="4206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400">
                <a:latin typeface="Tahoma" pitchFamily="34" charset="0"/>
              </a:rPr>
              <a:t>BRDF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162425" y="3233115"/>
            <a:ext cx="3524250" cy="4206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400">
                <a:latin typeface="Tahoma" pitchFamily="34" charset="0"/>
              </a:rPr>
              <a:t>geometry term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800350" y="3233115"/>
            <a:ext cx="3524250" cy="4206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400">
                <a:latin typeface="Tahoma" pitchFamily="34" charset="0"/>
              </a:rPr>
              <a:t>incident radiance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5257800" y="3233115"/>
            <a:ext cx="3524250" cy="4206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400">
                <a:latin typeface="Tahoma" pitchFamily="34" charset="0"/>
              </a:rPr>
              <a:t>visibility function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3995738" y="2593353"/>
            <a:ext cx="1350962" cy="409575"/>
          </a:xfrm>
          <a:prstGeom prst="rect">
            <a:avLst/>
          </a:prstGeom>
          <a:solidFill>
            <a:srgbClr val="CCFFCC">
              <a:alpha val="60001"/>
            </a:srgb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1679575" y="2425078"/>
            <a:ext cx="646113" cy="1062037"/>
          </a:xfrm>
          <a:prstGeom prst="rect">
            <a:avLst/>
          </a:prstGeom>
          <a:solidFill>
            <a:srgbClr val="CCFFCC">
              <a:alpha val="60001"/>
            </a:srgb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5384800" y="2593353"/>
            <a:ext cx="1027113" cy="409575"/>
          </a:xfrm>
          <a:prstGeom prst="rect">
            <a:avLst/>
          </a:prstGeom>
          <a:solidFill>
            <a:srgbClr val="CCFFCC">
              <a:alpha val="60001"/>
            </a:srgb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2266950" y="2593353"/>
            <a:ext cx="1709738" cy="409575"/>
          </a:xfrm>
          <a:prstGeom prst="rect">
            <a:avLst/>
          </a:prstGeom>
          <a:solidFill>
            <a:srgbClr val="CCFFCC">
              <a:alpha val="60001"/>
            </a:srgb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6486525" y="2593353"/>
            <a:ext cx="1035050" cy="409575"/>
          </a:xfrm>
          <a:prstGeom prst="rect">
            <a:avLst/>
          </a:prstGeom>
          <a:solidFill>
            <a:srgbClr val="CCFFCC">
              <a:alpha val="60001"/>
            </a:srgb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2543175" y="1966290"/>
            <a:ext cx="1035050" cy="409575"/>
          </a:xfrm>
          <a:prstGeom prst="rect">
            <a:avLst/>
          </a:prstGeom>
          <a:solidFill>
            <a:srgbClr val="CCFFCC">
              <a:alpha val="60001"/>
            </a:srgb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1081088" y="1967878"/>
            <a:ext cx="1035050" cy="409575"/>
          </a:xfrm>
          <a:prstGeom prst="rect">
            <a:avLst/>
          </a:prstGeom>
          <a:solidFill>
            <a:srgbClr val="CCFFCC">
              <a:alpha val="60001"/>
            </a:srgb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13326" name="Picture 14" descr="re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871663" y="4350715"/>
            <a:ext cx="5365750" cy="2503488"/>
          </a:xfrm>
          <a:prstGeom prst="rect">
            <a:avLst/>
          </a:prstGeom>
          <a:noFill/>
        </p:spPr>
      </p:pic>
      <p:sp>
        <p:nvSpPr>
          <p:cNvPr id="13327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Light Transport</a:t>
            </a:r>
          </a:p>
        </p:txBody>
      </p:sp>
      <p:sp>
        <p:nvSpPr>
          <p:cNvPr id="13328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608013" y="1247153"/>
            <a:ext cx="8347075" cy="4154487"/>
          </a:xfrm>
        </p:spPr>
        <p:txBody>
          <a:bodyPr/>
          <a:lstStyle/>
          <a:p>
            <a:endParaRPr lang="de-DE" sz="2800"/>
          </a:p>
          <a:p>
            <a:endParaRPr lang="de-DE" sz="2800"/>
          </a:p>
        </p:txBody>
      </p:sp>
      <p:pic>
        <p:nvPicPr>
          <p:cNvPr id="13329" name="Picture 17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08263" y="6317628"/>
            <a:ext cx="163512" cy="1635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pic>
        <p:nvPicPr>
          <p:cNvPr id="13330" name="Picture 18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41988" y="6241428"/>
            <a:ext cx="163512" cy="1635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pic>
        <p:nvPicPr>
          <p:cNvPr id="13331" name="Picture 19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13088" y="4734890"/>
            <a:ext cx="198437" cy="2460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pic>
        <p:nvPicPr>
          <p:cNvPr id="13332" name="Picture 20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81850" y="5055565"/>
            <a:ext cx="198438" cy="2460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sp>
        <p:nvSpPr>
          <p:cNvPr id="13333" name="Rectangle 21"/>
          <p:cNvSpPr>
            <a:spLocks noChangeArrowheads="1"/>
          </p:cNvSpPr>
          <p:nvPr/>
        </p:nvSpPr>
        <p:spPr bwMode="auto">
          <a:xfrm>
            <a:off x="608013" y="1386853"/>
            <a:ext cx="83470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 algn="l">
              <a:buFont typeface="Wingdings" pitchFamily="2" charset="2"/>
              <a:buBlip>
                <a:blip r:embed="rId13"/>
              </a:buBlip>
            </a:pPr>
            <a:r>
              <a:rPr lang="en-US" dirty="0">
                <a:latin typeface="Tahoma" pitchFamily="34" charset="0"/>
              </a:rPr>
              <a:t>rendering equation [Kajiya86]</a:t>
            </a:r>
            <a:endParaRPr lang="fr-FR" altLang="ko-KR" dirty="0">
              <a:latin typeface="Tahoma" pitchFamily="34" charset="0"/>
              <a:ea typeface="굴림" pitchFamily="50" charset="-127"/>
            </a:endParaRPr>
          </a:p>
        </p:txBody>
      </p:sp>
      <p:pic>
        <p:nvPicPr>
          <p:cNvPr id="13334" name="Picture 22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20913" y="3982415"/>
            <a:ext cx="1622425" cy="3476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pic>
        <p:nvPicPr>
          <p:cNvPr id="13335" name="Picture 23" descr="txp_fi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75275" y="3982415"/>
            <a:ext cx="1639888" cy="3476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6692900" y="5144465"/>
            <a:ext cx="193675" cy="195263"/>
            <a:chOff x="4694" y="2613"/>
            <a:chExt cx="227" cy="228"/>
          </a:xfrm>
        </p:grpSpPr>
        <p:sp>
          <p:nvSpPr>
            <p:cNvPr id="13337" name="Line 25"/>
            <p:cNvSpPr>
              <a:spLocks noChangeShapeType="1"/>
            </p:cNvSpPr>
            <p:nvPr/>
          </p:nvSpPr>
          <p:spPr bwMode="auto">
            <a:xfrm>
              <a:off x="4694" y="2614"/>
              <a:ext cx="227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3338" name="Line 26"/>
            <p:cNvSpPr>
              <a:spLocks noChangeShapeType="1"/>
            </p:cNvSpPr>
            <p:nvPr/>
          </p:nvSpPr>
          <p:spPr bwMode="auto">
            <a:xfrm flipV="1">
              <a:off x="4694" y="2613"/>
              <a:ext cx="227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pic>
        <p:nvPicPr>
          <p:cNvPr id="13339" name="Picture 27" descr="txp_fi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2363" y="2012328"/>
            <a:ext cx="7056437" cy="14414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4" grpId="1" animBg="1"/>
      <p:bldP spid="13315" grpId="0"/>
      <p:bldP spid="13315" grpId="1"/>
      <p:bldP spid="13316" grpId="0"/>
      <p:bldP spid="13316" grpId="1"/>
      <p:bldP spid="13317" grpId="0"/>
      <p:bldP spid="13317" grpId="1"/>
      <p:bldP spid="13318" grpId="0"/>
      <p:bldP spid="13319" grpId="0" animBg="1"/>
      <p:bldP spid="13319" grpId="1" animBg="1"/>
      <p:bldP spid="13320" grpId="0" animBg="1"/>
      <p:bldP spid="13320" grpId="1" animBg="1"/>
      <p:bldP spid="13321" grpId="0" animBg="1"/>
      <p:bldP spid="13321" grpId="1" animBg="1"/>
      <p:bldP spid="13322" grpId="0" animBg="1"/>
      <p:bldP spid="13322" grpId="1" animBg="1"/>
      <p:bldP spid="13323" grpId="0" animBg="1"/>
      <p:bldP spid="13324" grpId="0" animBg="1"/>
      <p:bldP spid="13324" grpId="1" animBg="1"/>
      <p:bldP spid="13325" grpId="0" animBg="1"/>
      <p:bldP spid="1332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/>
          <a:p>
            <a:fld id="{95CC5003-AB41-4C51-9A5F-8CA5B0A8FD6C}" type="slidenum">
              <a:rPr lang="en-US"/>
              <a:pPr/>
              <a:t>36</a:t>
            </a:fld>
            <a:endParaRPr lang="en-US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Rendering Equation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1560443"/>
            <a:ext cx="8347075" cy="2058987"/>
          </a:xfrm>
        </p:spPr>
        <p:txBody>
          <a:bodyPr/>
          <a:lstStyle/>
          <a:p>
            <a:r>
              <a:rPr lang="en-US" sz="2800" dirty="0"/>
              <a:t>linear operators [Arvo94]</a:t>
            </a:r>
          </a:p>
          <a:p>
            <a:r>
              <a:rPr lang="en-US" sz="2800" dirty="0"/>
              <a:t>global transport operator </a:t>
            </a:r>
            <a:r>
              <a:rPr lang="en-US" sz="2800" b="1" dirty="0">
                <a:latin typeface="Times New Roman" pitchFamily="18" charset="0"/>
              </a:rPr>
              <a:t>G</a:t>
            </a:r>
            <a:r>
              <a:rPr lang="en-US" sz="2800" dirty="0"/>
              <a:t> </a:t>
            </a:r>
          </a:p>
          <a:p>
            <a:pPr lvl="1"/>
            <a:r>
              <a:rPr lang="en-US" sz="2400" dirty="0"/>
              <a:t>computes incident radiance from other surfaces</a:t>
            </a:r>
          </a:p>
          <a:p>
            <a:pPr lvl="1"/>
            <a:r>
              <a:rPr lang="en-US" sz="2400" dirty="0"/>
              <a:t>determines visibility</a:t>
            </a:r>
          </a:p>
        </p:txBody>
      </p:sp>
      <p:pic>
        <p:nvPicPr>
          <p:cNvPr id="15364" name="Picture 4" descr="ops_new_wo_arrows"/>
          <p:cNvPicPr>
            <a:picLocks noChangeAspect="1" noChangeArrowheads="1"/>
          </p:cNvPicPr>
          <p:nvPr/>
        </p:nvPicPr>
        <p:blipFill>
          <a:blip r:embed="rId3"/>
          <a:srcRect r="34340"/>
          <a:stretch>
            <a:fillRect/>
          </a:stretch>
        </p:blipFill>
        <p:spPr bwMode="auto">
          <a:xfrm>
            <a:off x="77788" y="4059238"/>
            <a:ext cx="590867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ops_new"/>
          <p:cNvPicPr>
            <a:picLocks noChangeAspect="1" noChangeArrowheads="1"/>
          </p:cNvPicPr>
          <p:nvPr/>
        </p:nvPicPr>
        <p:blipFill>
          <a:blip r:embed="rId4"/>
          <a:srcRect l="25952" r="60974"/>
          <a:stretch>
            <a:fillRect/>
          </a:stretch>
        </p:blipFill>
        <p:spPr bwMode="auto">
          <a:xfrm>
            <a:off x="2414588" y="4056063"/>
            <a:ext cx="1176337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690813" y="5099050"/>
            <a:ext cx="460375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G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224088" y="5794375"/>
            <a:ext cx="1443037" cy="582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transport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with occlusion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46100" y="4419600"/>
            <a:ext cx="269875" cy="271463"/>
            <a:chOff x="4694" y="2613"/>
            <a:chExt cx="227" cy="228"/>
          </a:xfrm>
        </p:grpSpPr>
        <p:sp>
          <p:nvSpPr>
            <p:cNvPr id="15369" name="Line 9"/>
            <p:cNvSpPr>
              <a:spLocks noChangeShapeType="1"/>
            </p:cNvSpPr>
            <p:nvPr/>
          </p:nvSpPr>
          <p:spPr bwMode="auto">
            <a:xfrm>
              <a:off x="4694" y="2614"/>
              <a:ext cx="227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5370" name="Line 10"/>
            <p:cNvSpPr>
              <a:spLocks noChangeShapeType="1"/>
            </p:cNvSpPr>
            <p:nvPr/>
          </p:nvSpPr>
          <p:spPr bwMode="auto">
            <a:xfrm flipV="1">
              <a:off x="4694" y="2613"/>
              <a:ext cx="227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1865313" y="4683125"/>
            <a:ext cx="269875" cy="271463"/>
            <a:chOff x="4694" y="2613"/>
            <a:chExt cx="227" cy="228"/>
          </a:xfrm>
        </p:grpSpPr>
        <p:sp>
          <p:nvSpPr>
            <p:cNvPr id="15372" name="Line 12"/>
            <p:cNvSpPr>
              <a:spLocks noChangeShapeType="1"/>
            </p:cNvSpPr>
            <p:nvPr/>
          </p:nvSpPr>
          <p:spPr bwMode="auto">
            <a:xfrm>
              <a:off x="4694" y="2614"/>
              <a:ext cx="227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5373" name="Line 13"/>
            <p:cNvSpPr>
              <a:spLocks noChangeShapeType="1"/>
            </p:cNvSpPr>
            <p:nvPr/>
          </p:nvSpPr>
          <p:spPr bwMode="auto">
            <a:xfrm flipV="1">
              <a:off x="4694" y="2613"/>
              <a:ext cx="227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1497013" y="4454525"/>
            <a:ext cx="269875" cy="271463"/>
            <a:chOff x="4694" y="2613"/>
            <a:chExt cx="227" cy="228"/>
          </a:xfrm>
        </p:grpSpPr>
        <p:sp>
          <p:nvSpPr>
            <p:cNvPr id="15375" name="Line 15"/>
            <p:cNvSpPr>
              <a:spLocks noChangeShapeType="1"/>
            </p:cNvSpPr>
            <p:nvPr/>
          </p:nvSpPr>
          <p:spPr bwMode="auto">
            <a:xfrm>
              <a:off x="4694" y="2614"/>
              <a:ext cx="227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5376" name="Line 16"/>
            <p:cNvSpPr>
              <a:spLocks noChangeShapeType="1"/>
            </p:cNvSpPr>
            <p:nvPr/>
          </p:nvSpPr>
          <p:spPr bwMode="auto">
            <a:xfrm flipV="1">
              <a:off x="4694" y="2613"/>
              <a:ext cx="227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/>
          <a:p>
            <a:fld id="{4C7BE418-0F8E-4754-9644-C9E6203D82C0}" type="slidenum">
              <a:rPr lang="en-US"/>
              <a:pPr/>
              <a:t>37</a:t>
            </a:fld>
            <a:endParaRPr lang="en-US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343275" y="3066011"/>
            <a:ext cx="2420938" cy="681037"/>
          </a:xfrm>
          <a:prstGeom prst="rect">
            <a:avLst/>
          </a:prstGeom>
          <a:solidFill>
            <a:srgbClr val="ECE2B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17411" name="Picture 3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54413" y="3258444"/>
            <a:ext cx="2006600" cy="2778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pic>
        <p:nvPicPr>
          <p:cNvPr id="17412" name="Picture 4" descr="ops_new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r="60410"/>
          <a:stretch>
            <a:fillRect/>
          </a:stretch>
        </p:blipFill>
        <p:spPr bwMode="auto">
          <a:xfrm>
            <a:off x="79375" y="4056063"/>
            <a:ext cx="35623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Rendering Equation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08013" y="1483273"/>
            <a:ext cx="8347075" cy="1093788"/>
          </a:xfrm>
        </p:spPr>
        <p:txBody>
          <a:bodyPr/>
          <a:lstStyle/>
          <a:p>
            <a:r>
              <a:rPr lang="en-US" sz="2800" dirty="0"/>
              <a:t>reflection operator </a:t>
            </a:r>
            <a:r>
              <a:rPr lang="en-US" sz="2800" b="1" dirty="0">
                <a:latin typeface="Times New Roman" pitchFamily="18" charset="0"/>
              </a:rPr>
              <a:t>K</a:t>
            </a:r>
            <a:r>
              <a:rPr lang="en-US" sz="2800" dirty="0"/>
              <a:t> </a:t>
            </a:r>
          </a:p>
          <a:p>
            <a:pPr lvl="1"/>
            <a:r>
              <a:rPr lang="en-US" sz="2400" dirty="0"/>
              <a:t>local operator, computes reflected radiance</a:t>
            </a:r>
          </a:p>
          <a:p>
            <a:r>
              <a:rPr lang="en-US" sz="2800" dirty="0"/>
              <a:t>rendering equation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690813" y="5099050"/>
            <a:ext cx="460375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G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224088" y="5794375"/>
            <a:ext cx="1443037" cy="582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transport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with occlusion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6040438" y="5106988"/>
            <a:ext cx="460375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K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5797550" y="5802313"/>
            <a:ext cx="1012825" cy="31273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reflection</a:t>
            </a:r>
          </a:p>
        </p:txBody>
      </p:sp>
      <p:pic>
        <p:nvPicPr>
          <p:cNvPr id="17419" name="Picture 11" descr="ops_new"/>
          <p:cNvPicPr>
            <a:picLocks noChangeAspect="1" noChangeArrowheads="1"/>
          </p:cNvPicPr>
          <p:nvPr/>
        </p:nvPicPr>
        <p:blipFill>
          <a:blip r:embed="rId5"/>
          <a:srcRect l="39520"/>
          <a:stretch>
            <a:fillRect/>
          </a:stretch>
        </p:blipFill>
        <p:spPr bwMode="auto">
          <a:xfrm>
            <a:off x="3633788" y="4054475"/>
            <a:ext cx="54419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6192838" y="3043786"/>
            <a:ext cx="2520950" cy="7937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 algn="l">
              <a:spcBef>
                <a:spcPct val="50000"/>
              </a:spcBef>
              <a:buFont typeface="Wingdings" pitchFamily="2" charset="2"/>
              <a:buNone/>
            </a:pPr>
            <a:r>
              <a:rPr lang="de-DE" sz="1800" dirty="0">
                <a:latin typeface="Tahoma" pitchFamily="34" charset="0"/>
              </a:rPr>
              <a:t>radiance </a:t>
            </a:r>
            <a:r>
              <a:rPr lang="de-DE" sz="2000" i="1" dirty="0">
                <a:latin typeface="Times New Roman" pitchFamily="18" charset="0"/>
              </a:rPr>
              <a:t>L</a:t>
            </a:r>
            <a:endParaRPr lang="de-DE" sz="1800" dirty="0">
              <a:latin typeface="Tahoma" pitchFamily="34" charset="0"/>
            </a:endParaRPr>
          </a:p>
          <a:p>
            <a:pPr marL="342900" indent="-342900" algn="l">
              <a:spcBef>
                <a:spcPct val="50000"/>
              </a:spcBef>
              <a:buFont typeface="Wingdings" pitchFamily="2" charset="2"/>
              <a:buNone/>
            </a:pPr>
            <a:r>
              <a:rPr lang="de-DE" sz="1800" dirty="0">
                <a:latin typeface="Tahoma" pitchFamily="34" charset="0"/>
              </a:rPr>
              <a:t>emission </a:t>
            </a:r>
            <a:r>
              <a:rPr lang="de-DE" sz="2000" i="1" dirty="0">
                <a:latin typeface="Times New Roman" pitchFamily="18" charset="0"/>
              </a:rPr>
              <a:t>E</a:t>
            </a:r>
            <a:endParaRPr lang="fr-FR" altLang="ko-KR" sz="2000" i="1" dirty="0">
              <a:latin typeface="Times New Roman" pitchFamily="18" charset="0"/>
              <a:ea typeface="굴림" pitchFamily="50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2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41E14-FA6B-4EAB-AD40-1A9C8FDAB396}" type="slidenum">
              <a:rPr lang="en-US"/>
              <a:pPr/>
              <a:t>38</a:t>
            </a:fld>
            <a:endParaRPr lang="en-US"/>
          </a:p>
        </p:txBody>
      </p:sp>
      <p:pic>
        <p:nvPicPr>
          <p:cNvPr id="19458" name="Picture 2" descr="unoccluded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88" y="3392488"/>
            <a:ext cx="8997950" cy="2438400"/>
          </a:xfrm>
          <a:prstGeom prst="rect">
            <a:avLst/>
          </a:prstGeom>
          <a:noFill/>
        </p:spPr>
      </p:pic>
      <p:pic>
        <p:nvPicPr>
          <p:cNvPr id="19459" name="Picture 3" descr="unoccluded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88" y="3392488"/>
            <a:ext cx="89979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Goal: alleviate visibility computation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08013" y="1479270"/>
            <a:ext cx="7993062" cy="4154488"/>
          </a:xfrm>
        </p:spPr>
        <p:txBody>
          <a:bodyPr/>
          <a:lstStyle/>
          <a:p>
            <a:r>
              <a:rPr lang="en-US" sz="2800" dirty="0"/>
              <a:t>replace </a:t>
            </a:r>
            <a:r>
              <a:rPr lang="en-US" sz="2800" b="1" dirty="0">
                <a:latin typeface="Times New Roman" pitchFamily="18" charset="0"/>
              </a:rPr>
              <a:t>G</a:t>
            </a:r>
            <a:endParaRPr lang="en-US" sz="2800" dirty="0">
              <a:latin typeface="Times New Roman" pitchFamily="18" charset="0"/>
            </a:endParaRPr>
          </a:p>
          <a:p>
            <a:r>
              <a:rPr lang="en-US" sz="2800" dirty="0"/>
              <a:t>use operator </a:t>
            </a:r>
            <a:r>
              <a:rPr lang="en-US" sz="2800" b="1" dirty="0">
                <a:latin typeface="Times New Roman" pitchFamily="18" charset="0"/>
              </a:rPr>
              <a:t>U</a:t>
            </a:r>
            <a:r>
              <a:rPr lang="en-US" sz="2800" dirty="0"/>
              <a:t> for </a:t>
            </a:r>
            <a:r>
              <a:rPr lang="en-US" sz="2800" dirty="0" err="1"/>
              <a:t>unoccluded</a:t>
            </a:r>
            <a:r>
              <a:rPr lang="en-US" sz="2800" dirty="0"/>
              <a:t> transport</a:t>
            </a:r>
          </a:p>
          <a:p>
            <a:pPr lvl="1"/>
            <a:r>
              <a:rPr lang="en-US" sz="2400" dirty="0"/>
              <a:t>problem: excessive light transport</a:t>
            </a:r>
          </a:p>
          <a:p>
            <a:pPr lvl="1"/>
            <a:r>
              <a:rPr lang="en-US" sz="2400" dirty="0"/>
              <a:t>solution: compensate with “negative light”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2732088" y="4730750"/>
            <a:ext cx="441325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U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116138" y="5397500"/>
            <a:ext cx="1735137" cy="582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transport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without occlusion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5461000" y="5408613"/>
            <a:ext cx="1597025" cy="5826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 b="1">
                <a:solidFill>
                  <a:srgbClr val="CC0000"/>
                </a:solidFill>
                <a:latin typeface="Tahoma" pitchFamily="34" charset="0"/>
              </a:rPr>
              <a:t>generate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 b="1">
                <a:solidFill>
                  <a:srgbClr val="CC0000"/>
                </a:solidFill>
                <a:latin typeface="Tahoma" pitchFamily="34" charset="0"/>
              </a:rPr>
              <a:t>negative light</a:t>
            </a:r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 rot="1789958">
            <a:off x="5151438" y="3659188"/>
            <a:ext cx="815975" cy="282575"/>
          </a:xfrm>
          <a:prstGeom prst="ellipse">
            <a:avLst/>
          </a:prstGeom>
          <a:solidFill>
            <a:srgbClr val="FFFF00"/>
          </a:solidFill>
          <a:ln w="28575" algn="ctr">
            <a:solidFill>
              <a:srgbClr val="0000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4533900" y="5454650"/>
            <a:ext cx="304800" cy="304800"/>
          </a:xfrm>
          <a:prstGeom prst="ellipse">
            <a:avLst/>
          </a:prstGeom>
          <a:solidFill>
            <a:srgbClr val="FFFF00"/>
          </a:solidFill>
          <a:ln w="28575" algn="ctr">
            <a:solidFill>
              <a:schemeClr val="tx1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 rot="6834802">
            <a:off x="4329113" y="4576762"/>
            <a:ext cx="1530350" cy="269875"/>
          </a:xfrm>
          <a:prstGeom prst="rightArrow">
            <a:avLst>
              <a:gd name="adj1" fmla="val 50000"/>
              <a:gd name="adj2" fmla="val 141765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5" grpId="0" animBg="1"/>
      <p:bldP spid="19465" grpId="1" animBg="1"/>
      <p:bldP spid="19466" grpId="0" animBg="1"/>
      <p:bldP spid="19466" grpId="1" animBg="1"/>
      <p:bldP spid="19467" grpId="0" animBg="1"/>
      <p:bldP spid="19467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C3F-B40C-474B-A578-559B45F1E116}" type="slidenum">
              <a:rPr lang="en-US"/>
              <a:pPr/>
              <a:t>39</a:t>
            </a:fld>
            <a:endParaRPr lang="en-US"/>
          </a:p>
        </p:txBody>
      </p:sp>
      <p:pic>
        <p:nvPicPr>
          <p:cNvPr id="21506" name="Picture 2" descr="unoccluded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88" y="3392488"/>
            <a:ext cx="89979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unoccluded3"/>
          <p:cNvPicPr>
            <a:picLocks noChangeAspect="1" noChangeArrowheads="1"/>
          </p:cNvPicPr>
          <p:nvPr/>
        </p:nvPicPr>
        <p:blipFill>
          <a:blip r:embed="rId4"/>
          <a:srcRect t="50816"/>
          <a:stretch>
            <a:fillRect/>
          </a:stretch>
        </p:blipFill>
        <p:spPr bwMode="auto">
          <a:xfrm>
            <a:off x="77788" y="5106988"/>
            <a:ext cx="8997950" cy="1770062"/>
          </a:xfrm>
          <a:prstGeom prst="rect">
            <a:avLst/>
          </a:prstGeom>
          <a:noFill/>
        </p:spPr>
      </p:pic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New operator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08013" y="1539527"/>
            <a:ext cx="7993062" cy="4154487"/>
          </a:xfrm>
        </p:spPr>
        <p:txBody>
          <a:bodyPr/>
          <a:lstStyle/>
          <a:p>
            <a:r>
              <a:rPr lang="en-US" sz="2800" dirty="0"/>
              <a:t>additional local operator</a:t>
            </a:r>
          </a:p>
          <a:p>
            <a:r>
              <a:rPr lang="en-US" sz="2800" dirty="0"/>
              <a:t>go-through operator </a:t>
            </a:r>
            <a:r>
              <a:rPr lang="en-US" sz="2800" b="1" dirty="0">
                <a:latin typeface="Times New Roman" pitchFamily="18" charset="0"/>
              </a:rPr>
              <a:t>J</a:t>
            </a:r>
          </a:p>
          <a:p>
            <a:pPr lvl="1"/>
            <a:r>
              <a:rPr lang="en-US" sz="2400" dirty="0"/>
              <a:t>lets radiance pass through surface</a:t>
            </a:r>
          </a:p>
          <a:p>
            <a:pPr lvl="1"/>
            <a:r>
              <a:rPr lang="en-US" sz="2400" dirty="0"/>
              <a:t>no change in direction or magnitude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732088" y="4730750"/>
            <a:ext cx="441325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U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116138" y="5397500"/>
            <a:ext cx="1735137" cy="582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transport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without occlusion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6072188" y="4070350"/>
            <a:ext cx="460375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K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5822950" y="4708525"/>
            <a:ext cx="1012825" cy="31273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reflection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6115050" y="5121275"/>
            <a:ext cx="361950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J</a:t>
            </a: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5735638" y="5745163"/>
            <a:ext cx="1185862" cy="5826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go-through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operator</a:t>
            </a:r>
          </a:p>
        </p:txBody>
      </p:sp>
      <p:pic>
        <p:nvPicPr>
          <p:cNvPr id="21516" name="Picture 12" descr="unoccluded3"/>
          <p:cNvPicPr>
            <a:picLocks noChangeAspect="1" noChangeArrowheads="1"/>
          </p:cNvPicPr>
          <p:nvPr/>
        </p:nvPicPr>
        <p:blipFill>
          <a:blip r:embed="rId4"/>
          <a:srcRect b="49316"/>
          <a:stretch>
            <a:fillRect/>
          </a:stretch>
        </p:blipFill>
        <p:spPr bwMode="auto">
          <a:xfrm>
            <a:off x="74613" y="3278188"/>
            <a:ext cx="8997950" cy="182403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  <p:bldP spid="21514" grpId="0"/>
      <p:bldP spid="215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639957"/>
            <a:ext cx="8318500" cy="1689653"/>
          </a:xfrm>
        </p:spPr>
        <p:txBody>
          <a:bodyPr/>
          <a:lstStyle/>
          <a:p>
            <a:pPr algn="ctr">
              <a:lnSpc>
                <a:spcPct val="100000"/>
              </a:lnSpc>
              <a:buNone/>
            </a:pPr>
            <a:r>
              <a:rPr lang="en-US" altLang="ko-KR" sz="4400" dirty="0" smtClean="0">
                <a:ea typeface="굴림" pitchFamily="50" charset="-127"/>
              </a:rPr>
              <a:t>Direct-to-Indirect Transfer </a:t>
            </a:r>
            <a:br>
              <a:rPr lang="en-US" altLang="ko-KR" sz="4400" dirty="0" smtClean="0">
                <a:ea typeface="굴림" pitchFamily="50" charset="-127"/>
              </a:rPr>
            </a:br>
            <a:r>
              <a:rPr lang="en-US" altLang="ko-KR" sz="4400" dirty="0" smtClean="0">
                <a:ea typeface="굴림" pitchFamily="50" charset="-127"/>
              </a:rPr>
              <a:t>for Cinematic Relighting</a:t>
            </a: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1371600" y="3190461"/>
            <a:ext cx="6400800" cy="26371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marL="292100" marR="0" lvl="0" indent="-292100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Clr>
                <a:srgbClr val="0C7B9C"/>
              </a:buClr>
              <a:buSzTx/>
              <a:tabLst/>
              <a:defRPr/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Milos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Hasan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(Cornell University)</a:t>
            </a:r>
          </a:p>
          <a:p>
            <a:pPr marL="292100" marR="0" lvl="0" indent="-292100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Clr>
                <a:srgbClr val="0C7B9C"/>
              </a:buClr>
              <a:buSzTx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Fabio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Pellacini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(Dartmouth College)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92100" marR="0" lvl="0" indent="-292100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Clr>
                <a:srgbClr val="0C7B9C"/>
              </a:buClr>
              <a:buSzTx/>
              <a:tabLst/>
              <a:defRPr/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Kavita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Bala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(Cornell University)</a:t>
            </a:r>
          </a:p>
          <a:p>
            <a:pPr marL="292100" marR="0" lvl="0" indent="-292100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Clr>
                <a:srgbClr val="0C7B9C"/>
              </a:buClr>
              <a:buSzTx/>
              <a:tabLst/>
              <a:defRPr/>
            </a:pPr>
            <a:endParaRPr lang="en-US" b="1" i="1" kern="0" dirty="0">
              <a:latin typeface="+mn-lt"/>
            </a:endParaRPr>
          </a:p>
          <a:p>
            <a:pPr marL="292100" marR="0" lvl="0" indent="-292100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Clr>
                <a:srgbClr val="0C7B9C"/>
              </a:buClr>
              <a:buSzTx/>
              <a:tabLst/>
              <a:defRPr/>
            </a:pPr>
            <a:r>
              <a:rPr kumimoji="0" lang="en-US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appears in SIGGRAPH</a:t>
            </a:r>
            <a:r>
              <a:rPr kumimoji="0" lang="en-US" sz="2400" b="1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2006</a:t>
            </a:r>
            <a:endParaRPr kumimoji="0" lang="en-US" sz="2400" b="1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2165" y="5827644"/>
            <a:ext cx="6231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dirty="0" smtClean="0"/>
              <a:t>Many slides are from authors’.</a:t>
            </a:r>
            <a:endParaRPr lang="ko-KR" altLang="en-US" sz="2000" dirty="0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156656"/>
            <a:ext cx="1905000" cy="457200"/>
          </a:xfrm>
          <a:prstGeom prst="rect">
            <a:avLst/>
          </a:prstGeom>
        </p:spPr>
        <p:txBody>
          <a:bodyPr/>
          <a:lstStyle/>
          <a:p>
            <a:fld id="{D828596C-CF71-462C-A178-BE1959F69AE4}" type="slidenum">
              <a:rPr lang="en-US"/>
              <a:pPr/>
              <a:t>40</a:t>
            </a:fld>
            <a:endParaRPr lang="en-US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7599363" y="1284493"/>
            <a:ext cx="1431925" cy="4891088"/>
          </a:xfrm>
          <a:prstGeom prst="rect">
            <a:avLst/>
          </a:prstGeom>
          <a:solidFill>
            <a:srgbClr val="ECE2B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139950" y="1284493"/>
            <a:ext cx="1431925" cy="4891088"/>
          </a:xfrm>
          <a:prstGeom prst="rect">
            <a:avLst/>
          </a:prstGeom>
          <a:solidFill>
            <a:srgbClr val="ECE2B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69888" y="1284493"/>
            <a:ext cx="1431925" cy="4891088"/>
          </a:xfrm>
          <a:prstGeom prst="rect">
            <a:avLst/>
          </a:prstGeom>
          <a:solidFill>
            <a:srgbClr val="ECE2B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479675" y="6245431"/>
            <a:ext cx="4198938" cy="681037"/>
          </a:xfrm>
          <a:prstGeom prst="rect">
            <a:avLst/>
          </a:prstGeom>
          <a:solidFill>
            <a:srgbClr val="ECE2B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1031875" y="2548143"/>
            <a:ext cx="179388" cy="628650"/>
          </a:xfrm>
          <a:prstGeom prst="downArrow">
            <a:avLst>
              <a:gd name="adj1" fmla="val 50000"/>
              <a:gd name="adj2" fmla="val 87610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title"/>
          </p:nvPr>
        </p:nvSpPr>
        <p:spPr>
          <a:xfrm>
            <a:off x="436563" y="188913"/>
            <a:ext cx="8707437" cy="869950"/>
          </a:xfrm>
        </p:spPr>
        <p:txBody>
          <a:bodyPr/>
          <a:lstStyle/>
          <a:p>
            <a:r>
              <a:rPr lang="de-DE" sz="3800"/>
              <a:t>From occluded to unoccluded transport</a:t>
            </a:r>
            <a:endParaRPr lang="de-DE" sz="3800" b="1">
              <a:latin typeface="Times New Roman" pitchFamily="18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34988" y="2375106"/>
            <a:ext cx="1125537" cy="3689350"/>
            <a:chOff x="604" y="1112"/>
            <a:chExt cx="919" cy="2324"/>
          </a:xfrm>
        </p:grpSpPr>
        <p:sp>
          <p:nvSpPr>
            <p:cNvPr id="23561" name="Rectangle 9"/>
            <p:cNvSpPr>
              <a:spLocks noChangeArrowheads="1"/>
            </p:cNvSpPr>
            <p:nvPr/>
          </p:nvSpPr>
          <p:spPr bwMode="auto">
            <a:xfrm>
              <a:off x="604" y="1112"/>
              <a:ext cx="919" cy="113"/>
            </a:xfrm>
            <a:prstGeom prst="rect">
              <a:avLst/>
            </a:prstGeom>
            <a:solidFill>
              <a:srgbClr val="FFFF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562" name="Rectangle 10"/>
            <p:cNvSpPr>
              <a:spLocks noChangeArrowheads="1"/>
            </p:cNvSpPr>
            <p:nvPr/>
          </p:nvSpPr>
          <p:spPr bwMode="auto">
            <a:xfrm>
              <a:off x="604" y="1847"/>
              <a:ext cx="919" cy="11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563" name="Rectangle 11"/>
            <p:cNvSpPr>
              <a:spLocks noChangeArrowheads="1"/>
            </p:cNvSpPr>
            <p:nvPr/>
          </p:nvSpPr>
          <p:spPr bwMode="auto">
            <a:xfrm>
              <a:off x="604" y="2585"/>
              <a:ext cx="919" cy="114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564" name="Rectangle 12"/>
            <p:cNvSpPr>
              <a:spLocks noChangeArrowheads="1"/>
            </p:cNvSpPr>
            <p:nvPr/>
          </p:nvSpPr>
          <p:spPr bwMode="auto">
            <a:xfrm>
              <a:off x="604" y="3311"/>
              <a:ext cx="919" cy="12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892800" y="2375106"/>
            <a:ext cx="1125538" cy="3689350"/>
            <a:chOff x="604" y="1112"/>
            <a:chExt cx="919" cy="2324"/>
          </a:xfrm>
        </p:grpSpPr>
        <p:sp>
          <p:nvSpPr>
            <p:cNvPr id="23566" name="Rectangle 14"/>
            <p:cNvSpPr>
              <a:spLocks noChangeArrowheads="1"/>
            </p:cNvSpPr>
            <p:nvPr/>
          </p:nvSpPr>
          <p:spPr bwMode="auto">
            <a:xfrm>
              <a:off x="604" y="1112"/>
              <a:ext cx="919" cy="113"/>
            </a:xfrm>
            <a:prstGeom prst="rect">
              <a:avLst/>
            </a:prstGeom>
            <a:solidFill>
              <a:srgbClr val="FFFF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567" name="Rectangle 15"/>
            <p:cNvSpPr>
              <a:spLocks noChangeArrowheads="1"/>
            </p:cNvSpPr>
            <p:nvPr/>
          </p:nvSpPr>
          <p:spPr bwMode="auto">
            <a:xfrm>
              <a:off x="604" y="1847"/>
              <a:ext cx="919" cy="11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568" name="Rectangle 16"/>
            <p:cNvSpPr>
              <a:spLocks noChangeArrowheads="1"/>
            </p:cNvSpPr>
            <p:nvPr/>
          </p:nvSpPr>
          <p:spPr bwMode="auto">
            <a:xfrm>
              <a:off x="604" y="2585"/>
              <a:ext cx="919" cy="114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569" name="Rectangle 17"/>
            <p:cNvSpPr>
              <a:spLocks noChangeArrowheads="1"/>
            </p:cNvSpPr>
            <p:nvPr/>
          </p:nvSpPr>
          <p:spPr bwMode="auto">
            <a:xfrm>
              <a:off x="604" y="3311"/>
              <a:ext cx="919" cy="12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23570" name="AutoShape 18"/>
          <p:cNvSpPr>
            <a:spLocks noChangeArrowheads="1"/>
          </p:cNvSpPr>
          <p:nvPr/>
        </p:nvSpPr>
        <p:spPr bwMode="auto">
          <a:xfrm>
            <a:off x="6389688" y="2929143"/>
            <a:ext cx="179387" cy="628650"/>
          </a:xfrm>
          <a:prstGeom prst="downArrow">
            <a:avLst>
              <a:gd name="adj1" fmla="val 50000"/>
              <a:gd name="adj2" fmla="val 87611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pPr marL="342900" indent="-342900">
              <a:buFont typeface="Wingdings" pitchFamily="2" charset="2"/>
              <a:buNone/>
            </a:pPr>
            <a:endParaRPr lang="ko-KR" altLang="ko-KR"/>
          </a:p>
        </p:txBody>
      </p: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2300288" y="2376693"/>
            <a:ext cx="1125537" cy="3689350"/>
            <a:chOff x="604" y="1112"/>
            <a:chExt cx="919" cy="2324"/>
          </a:xfrm>
        </p:grpSpPr>
        <p:sp>
          <p:nvSpPr>
            <p:cNvPr id="23572" name="Rectangle 20"/>
            <p:cNvSpPr>
              <a:spLocks noChangeArrowheads="1"/>
            </p:cNvSpPr>
            <p:nvPr/>
          </p:nvSpPr>
          <p:spPr bwMode="auto">
            <a:xfrm>
              <a:off x="604" y="1112"/>
              <a:ext cx="919" cy="113"/>
            </a:xfrm>
            <a:prstGeom prst="rect">
              <a:avLst/>
            </a:prstGeom>
            <a:solidFill>
              <a:srgbClr val="FFFF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573" name="Rectangle 21"/>
            <p:cNvSpPr>
              <a:spLocks noChangeArrowheads="1"/>
            </p:cNvSpPr>
            <p:nvPr/>
          </p:nvSpPr>
          <p:spPr bwMode="auto">
            <a:xfrm>
              <a:off x="604" y="1847"/>
              <a:ext cx="919" cy="11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574" name="Rectangle 22"/>
            <p:cNvSpPr>
              <a:spLocks noChangeArrowheads="1"/>
            </p:cNvSpPr>
            <p:nvPr/>
          </p:nvSpPr>
          <p:spPr bwMode="auto">
            <a:xfrm>
              <a:off x="604" y="2585"/>
              <a:ext cx="919" cy="114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575" name="Rectangle 23"/>
            <p:cNvSpPr>
              <a:spLocks noChangeArrowheads="1"/>
            </p:cNvSpPr>
            <p:nvPr/>
          </p:nvSpPr>
          <p:spPr bwMode="auto">
            <a:xfrm>
              <a:off x="604" y="3311"/>
              <a:ext cx="919" cy="12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23576" name="AutoShape 24"/>
          <p:cNvSpPr>
            <a:spLocks noChangeArrowheads="1"/>
          </p:cNvSpPr>
          <p:nvPr/>
        </p:nvSpPr>
        <p:spPr bwMode="auto">
          <a:xfrm>
            <a:off x="2770188" y="2557668"/>
            <a:ext cx="179387" cy="628650"/>
          </a:xfrm>
          <a:prstGeom prst="downArrow">
            <a:avLst>
              <a:gd name="adj1" fmla="val 50000"/>
              <a:gd name="adj2" fmla="val 87611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4059238" y="2376693"/>
            <a:ext cx="1125537" cy="3689350"/>
            <a:chOff x="604" y="1112"/>
            <a:chExt cx="919" cy="2324"/>
          </a:xfrm>
        </p:grpSpPr>
        <p:sp>
          <p:nvSpPr>
            <p:cNvPr id="23578" name="Rectangle 26"/>
            <p:cNvSpPr>
              <a:spLocks noChangeArrowheads="1"/>
            </p:cNvSpPr>
            <p:nvPr/>
          </p:nvSpPr>
          <p:spPr bwMode="auto">
            <a:xfrm>
              <a:off x="604" y="1112"/>
              <a:ext cx="919" cy="113"/>
            </a:xfrm>
            <a:prstGeom prst="rect">
              <a:avLst/>
            </a:prstGeom>
            <a:solidFill>
              <a:srgbClr val="FFFF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579" name="Rectangle 27"/>
            <p:cNvSpPr>
              <a:spLocks noChangeArrowheads="1"/>
            </p:cNvSpPr>
            <p:nvPr/>
          </p:nvSpPr>
          <p:spPr bwMode="auto">
            <a:xfrm>
              <a:off x="604" y="1847"/>
              <a:ext cx="919" cy="11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580" name="Rectangle 28"/>
            <p:cNvSpPr>
              <a:spLocks noChangeArrowheads="1"/>
            </p:cNvSpPr>
            <p:nvPr/>
          </p:nvSpPr>
          <p:spPr bwMode="auto">
            <a:xfrm>
              <a:off x="604" y="2585"/>
              <a:ext cx="919" cy="114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581" name="Rectangle 29"/>
            <p:cNvSpPr>
              <a:spLocks noChangeArrowheads="1"/>
            </p:cNvSpPr>
            <p:nvPr/>
          </p:nvSpPr>
          <p:spPr bwMode="auto">
            <a:xfrm>
              <a:off x="604" y="3311"/>
              <a:ext cx="919" cy="12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527050" y="1927431"/>
            <a:ext cx="1125538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i="1">
                <a:latin typeface="Times New Roman" pitchFamily="18" charset="0"/>
              </a:rPr>
              <a:t>L</a:t>
            </a:r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536575" y="1927431"/>
            <a:ext cx="1125538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G</a:t>
            </a:r>
            <a:r>
              <a:rPr lang="de-DE" i="1">
                <a:latin typeface="Times New Roman" pitchFamily="18" charset="0"/>
              </a:rPr>
              <a:t>L</a:t>
            </a:r>
          </a:p>
        </p:txBody>
      </p:sp>
      <p:sp>
        <p:nvSpPr>
          <p:cNvPr id="23584" name="Text Box 32"/>
          <p:cNvSpPr txBox="1">
            <a:spLocks noChangeArrowheads="1"/>
          </p:cNvSpPr>
          <p:nvPr/>
        </p:nvSpPr>
        <p:spPr bwMode="auto">
          <a:xfrm>
            <a:off x="5767388" y="1927431"/>
            <a:ext cx="1379537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i="1"/>
              <a:t>A</a:t>
            </a:r>
            <a:r>
              <a:rPr lang="de-DE"/>
              <a:t>=</a:t>
            </a:r>
            <a:r>
              <a:rPr lang="de-DE" b="1">
                <a:latin typeface="Times New Roman" pitchFamily="18" charset="0"/>
              </a:rPr>
              <a:t>JG</a:t>
            </a:r>
            <a:r>
              <a:rPr lang="de-DE" i="1">
                <a:latin typeface="Times New Roman" pitchFamily="18" charset="0"/>
              </a:rPr>
              <a:t>L</a:t>
            </a: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2301875" y="1927431"/>
            <a:ext cx="1125538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U</a:t>
            </a:r>
            <a:r>
              <a:rPr lang="de-DE" i="1">
                <a:latin typeface="Times New Roman" pitchFamily="18" charset="0"/>
              </a:rPr>
              <a:t>L</a:t>
            </a:r>
          </a:p>
        </p:txBody>
      </p:sp>
      <p:sp>
        <p:nvSpPr>
          <p:cNvPr id="23586" name="AutoShape 34"/>
          <p:cNvSpPr>
            <a:spLocks noChangeArrowheads="1"/>
          </p:cNvSpPr>
          <p:nvPr/>
        </p:nvSpPr>
        <p:spPr bwMode="auto">
          <a:xfrm>
            <a:off x="2770188" y="2556081"/>
            <a:ext cx="179387" cy="628650"/>
          </a:xfrm>
          <a:prstGeom prst="downArrow">
            <a:avLst>
              <a:gd name="adj1" fmla="val 50000"/>
              <a:gd name="adj2" fmla="val 87611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587" name="AutoShape 35"/>
          <p:cNvSpPr>
            <a:spLocks noChangeArrowheads="1"/>
          </p:cNvSpPr>
          <p:nvPr/>
        </p:nvSpPr>
        <p:spPr bwMode="auto">
          <a:xfrm>
            <a:off x="2770188" y="2556081"/>
            <a:ext cx="179387" cy="628650"/>
          </a:xfrm>
          <a:prstGeom prst="downArrow">
            <a:avLst>
              <a:gd name="adj1" fmla="val 50000"/>
              <a:gd name="adj2" fmla="val 87611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588" name="AutoShape 36"/>
          <p:cNvSpPr>
            <a:spLocks noChangeArrowheads="1"/>
          </p:cNvSpPr>
          <p:nvPr/>
        </p:nvSpPr>
        <p:spPr bwMode="auto">
          <a:xfrm>
            <a:off x="4575175" y="4089606"/>
            <a:ext cx="179388" cy="628650"/>
          </a:xfrm>
          <a:prstGeom prst="downArrow">
            <a:avLst>
              <a:gd name="adj1" fmla="val 50000"/>
              <a:gd name="adj2" fmla="val 87610"/>
            </a:avLst>
          </a:prstGeom>
          <a:solidFill>
            <a:srgbClr val="FF00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589" name="AutoShape 37"/>
          <p:cNvSpPr>
            <a:spLocks noChangeArrowheads="1"/>
          </p:cNvSpPr>
          <p:nvPr/>
        </p:nvSpPr>
        <p:spPr bwMode="auto">
          <a:xfrm>
            <a:off x="4575175" y="5259593"/>
            <a:ext cx="179388" cy="628650"/>
          </a:xfrm>
          <a:prstGeom prst="downArrow">
            <a:avLst>
              <a:gd name="adj1" fmla="val 50000"/>
              <a:gd name="adj2" fmla="val 87610"/>
            </a:avLst>
          </a:prstGeom>
          <a:solidFill>
            <a:srgbClr val="FF00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590" name="Text Box 38"/>
          <p:cNvSpPr txBox="1">
            <a:spLocks noChangeArrowheads="1"/>
          </p:cNvSpPr>
          <p:nvPr/>
        </p:nvSpPr>
        <p:spPr bwMode="auto">
          <a:xfrm>
            <a:off x="5459413" y="3156156"/>
            <a:ext cx="2082800" cy="4206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400">
                <a:solidFill>
                  <a:schemeClr val="hlink"/>
                </a:solidFill>
                <a:latin typeface="Tahoma" pitchFamily="34" charset="0"/>
              </a:rPr>
              <a:t>Antiradiance</a:t>
            </a:r>
            <a:endParaRPr lang="de-DE" sz="2400" i="1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23591" name="Text Box 39"/>
          <p:cNvSpPr txBox="1">
            <a:spLocks noChangeArrowheads="1"/>
          </p:cNvSpPr>
          <p:nvPr/>
        </p:nvSpPr>
        <p:spPr bwMode="auto">
          <a:xfrm>
            <a:off x="-376238" y="1303543"/>
            <a:ext cx="2881313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input</a:t>
            </a:r>
          </a:p>
        </p:txBody>
      </p:sp>
      <p:sp>
        <p:nvSpPr>
          <p:cNvPr id="23592" name="Text Box 40"/>
          <p:cNvSpPr txBox="1">
            <a:spLocks noChangeArrowheads="1"/>
          </p:cNvSpPr>
          <p:nvPr/>
        </p:nvSpPr>
        <p:spPr bwMode="auto">
          <a:xfrm>
            <a:off x="-379413" y="1303543"/>
            <a:ext cx="2881313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occluded</a:t>
            </a:r>
          </a:p>
        </p:txBody>
      </p:sp>
      <p:sp>
        <p:nvSpPr>
          <p:cNvPr id="23593" name="Text Box 41"/>
          <p:cNvSpPr txBox="1">
            <a:spLocks noChangeArrowheads="1"/>
          </p:cNvSpPr>
          <p:nvPr/>
        </p:nvSpPr>
        <p:spPr bwMode="auto">
          <a:xfrm>
            <a:off x="1327150" y="1297193"/>
            <a:ext cx="3060700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unoccluded</a:t>
            </a:r>
          </a:p>
        </p:txBody>
      </p:sp>
      <p:sp>
        <p:nvSpPr>
          <p:cNvPr id="23594" name="Text Box 42"/>
          <p:cNvSpPr txBox="1">
            <a:spLocks noChangeArrowheads="1"/>
          </p:cNvSpPr>
          <p:nvPr/>
        </p:nvSpPr>
        <p:spPr bwMode="auto">
          <a:xfrm>
            <a:off x="-374650" y="1567068"/>
            <a:ext cx="2881313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radiance</a:t>
            </a:r>
          </a:p>
        </p:txBody>
      </p:sp>
      <p:sp>
        <p:nvSpPr>
          <p:cNvPr id="23595" name="Text Box 43"/>
          <p:cNvSpPr txBox="1">
            <a:spLocks noChangeArrowheads="1"/>
          </p:cNvSpPr>
          <p:nvPr/>
        </p:nvSpPr>
        <p:spPr bwMode="auto">
          <a:xfrm>
            <a:off x="-379413" y="1573418"/>
            <a:ext cx="2881313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transport</a:t>
            </a:r>
          </a:p>
        </p:txBody>
      </p:sp>
      <p:sp>
        <p:nvSpPr>
          <p:cNvPr id="23596" name="Text Box 44"/>
          <p:cNvSpPr txBox="1">
            <a:spLocks noChangeArrowheads="1"/>
          </p:cNvSpPr>
          <p:nvPr/>
        </p:nvSpPr>
        <p:spPr bwMode="auto">
          <a:xfrm>
            <a:off x="1327150" y="1567068"/>
            <a:ext cx="3060700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transport</a:t>
            </a:r>
          </a:p>
        </p:txBody>
      </p:sp>
      <p:sp>
        <p:nvSpPr>
          <p:cNvPr id="23597" name="Text Box 45"/>
          <p:cNvSpPr txBox="1">
            <a:spLocks noChangeArrowheads="1"/>
          </p:cNvSpPr>
          <p:nvPr/>
        </p:nvSpPr>
        <p:spPr bwMode="auto">
          <a:xfrm>
            <a:off x="4970463" y="1303543"/>
            <a:ext cx="2881312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go-through</a:t>
            </a:r>
          </a:p>
        </p:txBody>
      </p:sp>
      <p:sp>
        <p:nvSpPr>
          <p:cNvPr id="23598" name="Text Box 46"/>
          <p:cNvSpPr txBox="1">
            <a:spLocks noChangeArrowheads="1"/>
          </p:cNvSpPr>
          <p:nvPr/>
        </p:nvSpPr>
        <p:spPr bwMode="auto">
          <a:xfrm>
            <a:off x="4972050" y="1567068"/>
            <a:ext cx="2881313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operator </a:t>
            </a:r>
            <a:r>
              <a:rPr lang="de-DE" sz="2000" b="1">
                <a:latin typeface="Times New Roman" pitchFamily="18" charset="0"/>
              </a:rPr>
              <a:t>J</a:t>
            </a:r>
          </a:p>
        </p:txBody>
      </p:sp>
      <p:sp>
        <p:nvSpPr>
          <p:cNvPr id="23599" name="Text Box 47"/>
          <p:cNvSpPr txBox="1">
            <a:spLocks noChangeArrowheads="1"/>
          </p:cNvSpPr>
          <p:nvPr/>
        </p:nvSpPr>
        <p:spPr bwMode="auto">
          <a:xfrm>
            <a:off x="3130550" y="1297193"/>
            <a:ext cx="3060700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problem:</a:t>
            </a:r>
          </a:p>
        </p:txBody>
      </p:sp>
      <p:sp>
        <p:nvSpPr>
          <p:cNvPr id="23600" name="Text Box 48"/>
          <p:cNvSpPr txBox="1">
            <a:spLocks noChangeArrowheads="1"/>
          </p:cNvSpPr>
          <p:nvPr/>
        </p:nvSpPr>
        <p:spPr bwMode="auto">
          <a:xfrm>
            <a:off x="3130550" y="1567068"/>
            <a:ext cx="3060700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extraneous</a:t>
            </a:r>
          </a:p>
        </p:txBody>
      </p:sp>
      <p:grpSp>
        <p:nvGrpSpPr>
          <p:cNvPr id="6" name="Group 49"/>
          <p:cNvGrpSpPr>
            <a:grpSpLocks/>
          </p:cNvGrpSpPr>
          <p:nvPr/>
        </p:nvGrpSpPr>
        <p:grpSpPr bwMode="auto">
          <a:xfrm>
            <a:off x="7750175" y="2376693"/>
            <a:ext cx="1125538" cy="3689350"/>
            <a:chOff x="604" y="1112"/>
            <a:chExt cx="919" cy="2324"/>
          </a:xfrm>
        </p:grpSpPr>
        <p:sp>
          <p:nvSpPr>
            <p:cNvPr id="23602" name="Rectangle 50"/>
            <p:cNvSpPr>
              <a:spLocks noChangeArrowheads="1"/>
            </p:cNvSpPr>
            <p:nvPr/>
          </p:nvSpPr>
          <p:spPr bwMode="auto">
            <a:xfrm>
              <a:off x="604" y="1112"/>
              <a:ext cx="919" cy="113"/>
            </a:xfrm>
            <a:prstGeom prst="rect">
              <a:avLst/>
            </a:prstGeom>
            <a:solidFill>
              <a:srgbClr val="FFFF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603" name="Rectangle 51"/>
            <p:cNvSpPr>
              <a:spLocks noChangeArrowheads="1"/>
            </p:cNvSpPr>
            <p:nvPr/>
          </p:nvSpPr>
          <p:spPr bwMode="auto">
            <a:xfrm>
              <a:off x="604" y="1847"/>
              <a:ext cx="919" cy="11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604" name="Rectangle 52"/>
            <p:cNvSpPr>
              <a:spLocks noChangeArrowheads="1"/>
            </p:cNvSpPr>
            <p:nvPr/>
          </p:nvSpPr>
          <p:spPr bwMode="auto">
            <a:xfrm>
              <a:off x="604" y="2585"/>
              <a:ext cx="919" cy="114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605" name="Rectangle 53"/>
            <p:cNvSpPr>
              <a:spLocks noChangeArrowheads="1"/>
            </p:cNvSpPr>
            <p:nvPr/>
          </p:nvSpPr>
          <p:spPr bwMode="auto">
            <a:xfrm>
              <a:off x="604" y="3311"/>
              <a:ext cx="919" cy="12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23606" name="Text Box 54"/>
          <p:cNvSpPr txBox="1">
            <a:spLocks noChangeArrowheads="1"/>
          </p:cNvSpPr>
          <p:nvPr/>
        </p:nvSpPr>
        <p:spPr bwMode="auto">
          <a:xfrm>
            <a:off x="7750175" y="1927431"/>
            <a:ext cx="1125538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U</a:t>
            </a:r>
            <a:r>
              <a:rPr lang="de-DE" i="1">
                <a:latin typeface="Times New Roman" pitchFamily="18" charset="0"/>
              </a:rPr>
              <a:t>A</a:t>
            </a:r>
          </a:p>
        </p:txBody>
      </p:sp>
      <p:sp>
        <p:nvSpPr>
          <p:cNvPr id="23607" name="AutoShape 55"/>
          <p:cNvSpPr>
            <a:spLocks noChangeArrowheads="1"/>
          </p:cNvSpPr>
          <p:nvPr/>
        </p:nvSpPr>
        <p:spPr bwMode="auto">
          <a:xfrm>
            <a:off x="8266113" y="3545093"/>
            <a:ext cx="179387" cy="628650"/>
          </a:xfrm>
          <a:prstGeom prst="downArrow">
            <a:avLst>
              <a:gd name="adj1" fmla="val 50000"/>
              <a:gd name="adj2" fmla="val 87611"/>
            </a:avLst>
          </a:prstGeom>
          <a:solidFill>
            <a:srgbClr val="FF00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608" name="AutoShape 56"/>
          <p:cNvSpPr>
            <a:spLocks noChangeArrowheads="1"/>
          </p:cNvSpPr>
          <p:nvPr/>
        </p:nvSpPr>
        <p:spPr bwMode="auto">
          <a:xfrm>
            <a:off x="8266113" y="3543506"/>
            <a:ext cx="179387" cy="628650"/>
          </a:xfrm>
          <a:prstGeom prst="downArrow">
            <a:avLst>
              <a:gd name="adj1" fmla="val 50000"/>
              <a:gd name="adj2" fmla="val 87611"/>
            </a:avLst>
          </a:prstGeom>
          <a:solidFill>
            <a:srgbClr val="FF00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609" name="Text Box 57"/>
          <p:cNvSpPr txBox="1">
            <a:spLocks noChangeArrowheads="1"/>
          </p:cNvSpPr>
          <p:nvPr/>
        </p:nvSpPr>
        <p:spPr bwMode="auto">
          <a:xfrm>
            <a:off x="6821488" y="1297193"/>
            <a:ext cx="3060700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negative</a:t>
            </a:r>
          </a:p>
        </p:txBody>
      </p:sp>
      <p:sp>
        <p:nvSpPr>
          <p:cNvPr id="23610" name="Text Box 58"/>
          <p:cNvSpPr txBox="1">
            <a:spLocks noChangeArrowheads="1"/>
          </p:cNvSpPr>
          <p:nvPr/>
        </p:nvSpPr>
        <p:spPr bwMode="auto">
          <a:xfrm>
            <a:off x="6821488" y="1567068"/>
            <a:ext cx="3060700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light</a:t>
            </a:r>
          </a:p>
        </p:txBody>
      </p:sp>
      <p:pic>
        <p:nvPicPr>
          <p:cNvPr id="23611" name="Picture 59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08263" y="6402593"/>
            <a:ext cx="3943350" cy="3778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sp>
        <p:nvSpPr>
          <p:cNvPr id="23612" name="Text Box 60"/>
          <p:cNvSpPr txBox="1">
            <a:spLocks noChangeArrowheads="1"/>
          </p:cNvSpPr>
          <p:nvPr/>
        </p:nvSpPr>
        <p:spPr bwMode="auto">
          <a:xfrm>
            <a:off x="3130550" y="1879806"/>
            <a:ext cx="306070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light</a:t>
            </a:r>
          </a:p>
        </p:txBody>
      </p:sp>
      <p:sp>
        <p:nvSpPr>
          <p:cNvPr id="23613" name="Text Box 61"/>
          <p:cNvSpPr txBox="1">
            <a:spLocks noChangeArrowheads="1"/>
          </p:cNvSpPr>
          <p:nvPr/>
        </p:nvSpPr>
        <p:spPr bwMode="auto">
          <a:xfrm>
            <a:off x="292100" y="6178756"/>
            <a:ext cx="1604963" cy="3397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en-US" sz="1800" dirty="0">
                <a:latin typeface="Tahoma" pitchFamily="34" charset="0"/>
              </a:rPr>
              <a:t>what we want</a:t>
            </a:r>
            <a:endParaRPr lang="fr-FR" altLang="ko-KR" sz="1800" dirty="0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23614" name="Text Box 62"/>
          <p:cNvSpPr txBox="1">
            <a:spLocks noChangeArrowheads="1"/>
          </p:cNvSpPr>
          <p:nvPr/>
        </p:nvSpPr>
        <p:spPr bwMode="auto">
          <a:xfrm>
            <a:off x="2052638" y="6178756"/>
            <a:ext cx="1620837" cy="64293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en-US" sz="1800" dirty="0">
                <a:latin typeface="Tahoma" pitchFamily="34" charset="0"/>
              </a:rPr>
              <a:t>what we can</a:t>
            </a:r>
          </a:p>
          <a:p>
            <a:pPr marL="342900" indent="-342900">
              <a:buFont typeface="Wingdings" pitchFamily="2" charset="2"/>
              <a:buNone/>
            </a:pPr>
            <a:r>
              <a:rPr lang="en-US" sz="1800" dirty="0">
                <a:latin typeface="Tahoma" pitchFamily="34" charset="0"/>
              </a:rPr>
              <a:t>do cheaply</a:t>
            </a:r>
            <a:endParaRPr lang="fr-FR" altLang="ko-KR" sz="1800" dirty="0"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23615" name="Text Box 63"/>
          <p:cNvSpPr txBox="1">
            <a:spLocks noChangeArrowheads="1"/>
          </p:cNvSpPr>
          <p:nvPr/>
        </p:nvSpPr>
        <p:spPr bwMode="auto">
          <a:xfrm>
            <a:off x="3805238" y="6178756"/>
            <a:ext cx="1606550" cy="64293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en-US" sz="1800">
                <a:latin typeface="Tahoma" pitchFamily="34" charset="0"/>
              </a:rPr>
              <a:t>what we need</a:t>
            </a:r>
          </a:p>
          <a:p>
            <a:pPr marL="342900" indent="-342900">
              <a:buFont typeface="Wingdings" pitchFamily="2" charset="2"/>
              <a:buNone/>
            </a:pPr>
            <a:r>
              <a:rPr lang="en-US" sz="1800">
                <a:latin typeface="Tahoma" pitchFamily="34" charset="0"/>
              </a:rPr>
              <a:t>to remove</a:t>
            </a:r>
            <a:endParaRPr lang="fr-FR" altLang="ko-KR" sz="1800">
              <a:latin typeface="Tahoma" pitchFamily="34" charset="0"/>
              <a:ea typeface="굴림" pitchFamily="50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40741E-7 L 3.61111E-6 0.05139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repeatCount="30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4.16667E-6 0.05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repeatCount="30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3.88889E-6 0.22083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30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5185E-6 L 1.11111E-6 0.38889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6 L -5.55556E-7 0.09051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3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3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3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2" presetClass="path" presetSubtype="0" repeatCount="30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59259E-6 L -5.55556E-7 0.07778 " pathEditMode="relative" rAng="0" ptsTypes="AA">
                                      <p:cBhvr>
                                        <p:cTn id="145" dur="1000" fill="hold"/>
                                        <p:tgtEl>
                                          <p:spTgt spid="23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42" presetClass="path" presetSubtype="0" repeatCount="30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3.7037E-7 L 1.11022E-16 0.24583 " pathEditMode="relative" rAng="0" ptsTypes="AA">
                                      <p:cBhvr>
                                        <p:cTn id="147" dur="1000" fill="hold"/>
                                        <p:tgtEl>
                                          <p:spTgt spid="23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3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3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23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000"/>
                                        <p:tgtEl>
                                          <p:spTgt spid="23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animBg="1"/>
      <p:bldP spid="23556" grpId="0" animBg="1"/>
      <p:bldP spid="23557" grpId="0" animBg="1"/>
      <p:bldP spid="23558" grpId="0" animBg="1"/>
      <p:bldP spid="23570" grpId="0" animBg="1"/>
      <p:bldP spid="23570" grpId="1" animBg="1"/>
      <p:bldP spid="23576" grpId="0" animBg="1"/>
      <p:bldP spid="23576" grpId="1" animBg="1"/>
      <p:bldP spid="23582" grpId="0"/>
      <p:bldP spid="23583" grpId="0"/>
      <p:bldP spid="23584" grpId="0"/>
      <p:bldP spid="23585" grpId="0"/>
      <p:bldP spid="23586" grpId="0" animBg="1"/>
      <p:bldP spid="23586" grpId="1" animBg="1"/>
      <p:bldP spid="23587" grpId="0" animBg="1"/>
      <p:bldP spid="23587" grpId="1" animBg="1"/>
      <p:bldP spid="23588" grpId="0" animBg="1"/>
      <p:bldP spid="23588" grpId="1" animBg="1"/>
      <p:bldP spid="23589" grpId="0" animBg="1"/>
      <p:bldP spid="23589" grpId="1" animBg="1"/>
      <p:bldP spid="23590" grpId="0"/>
      <p:bldP spid="23591" grpId="0"/>
      <p:bldP spid="23592" grpId="0"/>
      <p:bldP spid="23593" grpId="0"/>
      <p:bldP spid="23594" grpId="0"/>
      <p:bldP spid="23595" grpId="0"/>
      <p:bldP spid="23596" grpId="0"/>
      <p:bldP spid="23597" grpId="0"/>
      <p:bldP spid="23598" grpId="0"/>
      <p:bldP spid="23599" grpId="0"/>
      <p:bldP spid="23599" grpId="1"/>
      <p:bldP spid="23600" grpId="0"/>
      <p:bldP spid="23600" grpId="1"/>
      <p:bldP spid="23606" grpId="0"/>
      <p:bldP spid="23607" grpId="0" animBg="1"/>
      <p:bldP spid="23607" grpId="1" animBg="1"/>
      <p:bldP spid="23608" grpId="0" animBg="1"/>
      <p:bldP spid="23608" grpId="1" animBg="1"/>
      <p:bldP spid="23609" grpId="0"/>
      <p:bldP spid="23610" grpId="0"/>
      <p:bldP spid="23612" grpId="0"/>
      <p:bldP spid="23612" grpId="1"/>
      <p:bldP spid="23613" grpId="0"/>
      <p:bldP spid="23613" grpId="1"/>
      <p:bldP spid="23614" grpId="0"/>
      <p:bldP spid="23614" grpId="1"/>
      <p:bldP spid="23615" grpId="0"/>
      <p:bldP spid="23615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/>
          <a:p>
            <a:fld id="{DF89B415-6CA3-45DD-A8F9-633789F84344}" type="slidenum">
              <a:rPr lang="en-US"/>
              <a:pPr/>
              <a:t>41</a:t>
            </a:fld>
            <a:endParaRPr lang="en-US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479675" y="6126163"/>
            <a:ext cx="4198938" cy="681037"/>
          </a:xfrm>
          <a:prstGeom prst="rect">
            <a:avLst/>
          </a:prstGeom>
          <a:solidFill>
            <a:srgbClr val="ECE2B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>
          <a:xfrm>
            <a:off x="436563" y="188913"/>
            <a:ext cx="8707437" cy="869950"/>
          </a:xfrm>
        </p:spPr>
        <p:txBody>
          <a:bodyPr/>
          <a:lstStyle/>
          <a:p>
            <a:r>
              <a:rPr lang="de-DE" sz="3800"/>
              <a:t>From occluded to unoccluded transport</a:t>
            </a:r>
            <a:endParaRPr lang="de-DE" sz="3800" b="1">
              <a:latin typeface="Times New Roman" pitchFamily="18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-379413" y="1165225"/>
            <a:ext cx="2881313" cy="4891088"/>
            <a:chOff x="-239" y="734"/>
            <a:chExt cx="1815" cy="3081"/>
          </a:xfrm>
        </p:grpSpPr>
        <p:sp>
          <p:nvSpPr>
            <p:cNvPr id="25605" name="Rectangle 5"/>
            <p:cNvSpPr>
              <a:spLocks noChangeArrowheads="1"/>
            </p:cNvSpPr>
            <p:nvPr/>
          </p:nvSpPr>
          <p:spPr bwMode="auto">
            <a:xfrm>
              <a:off x="233" y="734"/>
              <a:ext cx="902" cy="3081"/>
            </a:xfrm>
            <a:prstGeom prst="rect">
              <a:avLst/>
            </a:prstGeom>
            <a:solidFill>
              <a:srgbClr val="ECE2B6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606" name="Text Box 6"/>
            <p:cNvSpPr txBox="1">
              <a:spLocks noChangeArrowheads="1"/>
            </p:cNvSpPr>
            <p:nvPr/>
          </p:nvSpPr>
          <p:spPr bwMode="auto">
            <a:xfrm>
              <a:off x="338" y="1139"/>
              <a:ext cx="709" cy="30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Wingdings" pitchFamily="2" charset="2"/>
                <a:buNone/>
              </a:pPr>
              <a:r>
                <a:rPr lang="de-DE" b="1">
                  <a:latin typeface="Times New Roman" pitchFamily="18" charset="0"/>
                </a:rPr>
                <a:t>G</a:t>
              </a:r>
              <a:r>
                <a:rPr lang="de-DE" i="1">
                  <a:latin typeface="Times New Roman" pitchFamily="18" charset="0"/>
                </a:rPr>
                <a:t>L</a:t>
              </a:r>
            </a:p>
          </p:txBody>
        </p:sp>
        <p:sp>
          <p:nvSpPr>
            <p:cNvPr id="25607" name="Text Box 7"/>
            <p:cNvSpPr txBox="1">
              <a:spLocks noChangeArrowheads="1"/>
            </p:cNvSpPr>
            <p:nvPr/>
          </p:nvSpPr>
          <p:spPr bwMode="auto">
            <a:xfrm>
              <a:off x="-239" y="746"/>
              <a:ext cx="1815" cy="23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Wingdings" pitchFamily="2" charset="2"/>
                <a:buNone/>
              </a:pPr>
              <a:r>
                <a:rPr lang="de-DE" sz="2000">
                  <a:latin typeface="Tahoma" pitchFamily="34" charset="0"/>
                </a:rPr>
                <a:t>occluded</a:t>
              </a:r>
            </a:p>
          </p:txBody>
        </p:sp>
        <p:sp>
          <p:nvSpPr>
            <p:cNvPr id="25608" name="Text Box 8"/>
            <p:cNvSpPr txBox="1">
              <a:spLocks noChangeArrowheads="1"/>
            </p:cNvSpPr>
            <p:nvPr/>
          </p:nvSpPr>
          <p:spPr bwMode="auto">
            <a:xfrm>
              <a:off x="-239" y="916"/>
              <a:ext cx="1815" cy="23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Wingdings" pitchFamily="2" charset="2"/>
                <a:buNone/>
              </a:pPr>
              <a:r>
                <a:rPr lang="de-DE" sz="2000">
                  <a:latin typeface="Tahoma" pitchFamily="34" charset="0"/>
                </a:rPr>
                <a:t>transport</a:t>
              </a:r>
            </a:p>
          </p:txBody>
        </p:sp>
        <p:sp>
          <p:nvSpPr>
            <p:cNvPr id="25609" name="AutoShape 9"/>
            <p:cNvSpPr>
              <a:spLocks noChangeArrowheads="1"/>
            </p:cNvSpPr>
            <p:nvPr/>
          </p:nvSpPr>
          <p:spPr bwMode="auto">
            <a:xfrm>
              <a:off x="650" y="1752"/>
              <a:ext cx="113" cy="396"/>
            </a:xfrm>
            <a:prstGeom prst="downArrow">
              <a:avLst>
                <a:gd name="adj1" fmla="val 50000"/>
                <a:gd name="adj2" fmla="val 87611"/>
              </a:avLst>
            </a:prstGeom>
            <a:solidFill>
              <a:srgbClr val="FFFF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37" y="1421"/>
              <a:ext cx="709" cy="2324"/>
              <a:chOff x="604" y="1112"/>
              <a:chExt cx="919" cy="2324"/>
            </a:xfrm>
          </p:grpSpPr>
          <p:sp>
            <p:nvSpPr>
              <p:cNvPr id="25611" name="Rectangle 11"/>
              <p:cNvSpPr>
                <a:spLocks noChangeArrowheads="1"/>
              </p:cNvSpPr>
              <p:nvPr/>
            </p:nvSpPr>
            <p:spPr bwMode="auto">
              <a:xfrm>
                <a:off x="604" y="1112"/>
                <a:ext cx="919" cy="113"/>
              </a:xfrm>
              <a:prstGeom prst="rect">
                <a:avLst/>
              </a:prstGeom>
              <a:solidFill>
                <a:srgbClr val="FFFF00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5612" name="Rectangle 12"/>
              <p:cNvSpPr>
                <a:spLocks noChangeArrowheads="1"/>
              </p:cNvSpPr>
              <p:nvPr/>
            </p:nvSpPr>
            <p:spPr bwMode="auto">
              <a:xfrm>
                <a:off x="604" y="1847"/>
                <a:ext cx="919" cy="115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5613" name="Rectangle 13"/>
              <p:cNvSpPr>
                <a:spLocks noChangeArrowheads="1"/>
              </p:cNvSpPr>
              <p:nvPr/>
            </p:nvSpPr>
            <p:spPr bwMode="auto">
              <a:xfrm>
                <a:off x="604" y="2585"/>
                <a:ext cx="919" cy="114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5614" name="Rectangle 14"/>
              <p:cNvSpPr>
                <a:spLocks noChangeArrowheads="1"/>
              </p:cNvSpPr>
              <p:nvPr/>
            </p:nvSpPr>
            <p:spPr bwMode="auto">
              <a:xfrm>
                <a:off x="604" y="3311"/>
                <a:ext cx="919" cy="125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1327150" y="1165225"/>
            <a:ext cx="3060700" cy="4891088"/>
            <a:chOff x="836" y="734"/>
            <a:chExt cx="1928" cy="3081"/>
          </a:xfrm>
        </p:grpSpPr>
        <p:sp>
          <p:nvSpPr>
            <p:cNvPr id="25616" name="Rectangle 16"/>
            <p:cNvSpPr>
              <a:spLocks noChangeArrowheads="1"/>
            </p:cNvSpPr>
            <p:nvPr/>
          </p:nvSpPr>
          <p:spPr bwMode="auto">
            <a:xfrm>
              <a:off x="1348" y="734"/>
              <a:ext cx="902" cy="3081"/>
            </a:xfrm>
            <a:prstGeom prst="rect">
              <a:avLst/>
            </a:prstGeom>
            <a:solidFill>
              <a:srgbClr val="ECE2B6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grpSp>
          <p:nvGrpSpPr>
            <p:cNvPr id="5" name="Group 17"/>
            <p:cNvGrpSpPr>
              <a:grpSpLocks/>
            </p:cNvGrpSpPr>
            <p:nvPr/>
          </p:nvGrpSpPr>
          <p:grpSpPr bwMode="auto">
            <a:xfrm>
              <a:off x="1449" y="1422"/>
              <a:ext cx="709" cy="2324"/>
              <a:chOff x="604" y="1112"/>
              <a:chExt cx="919" cy="2324"/>
            </a:xfrm>
          </p:grpSpPr>
          <p:sp>
            <p:nvSpPr>
              <p:cNvPr id="25618" name="Rectangle 18"/>
              <p:cNvSpPr>
                <a:spLocks noChangeArrowheads="1"/>
              </p:cNvSpPr>
              <p:nvPr/>
            </p:nvSpPr>
            <p:spPr bwMode="auto">
              <a:xfrm>
                <a:off x="604" y="1112"/>
                <a:ext cx="919" cy="113"/>
              </a:xfrm>
              <a:prstGeom prst="rect">
                <a:avLst/>
              </a:prstGeom>
              <a:solidFill>
                <a:srgbClr val="FFFF00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5619" name="Rectangle 19"/>
              <p:cNvSpPr>
                <a:spLocks noChangeArrowheads="1"/>
              </p:cNvSpPr>
              <p:nvPr/>
            </p:nvSpPr>
            <p:spPr bwMode="auto">
              <a:xfrm>
                <a:off x="604" y="1847"/>
                <a:ext cx="919" cy="115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5620" name="Rectangle 20"/>
              <p:cNvSpPr>
                <a:spLocks noChangeArrowheads="1"/>
              </p:cNvSpPr>
              <p:nvPr/>
            </p:nvSpPr>
            <p:spPr bwMode="auto">
              <a:xfrm>
                <a:off x="604" y="2585"/>
                <a:ext cx="919" cy="114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5621" name="Rectangle 21"/>
              <p:cNvSpPr>
                <a:spLocks noChangeArrowheads="1"/>
              </p:cNvSpPr>
              <p:nvPr/>
            </p:nvSpPr>
            <p:spPr bwMode="auto">
              <a:xfrm>
                <a:off x="604" y="3311"/>
                <a:ext cx="919" cy="125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25622" name="AutoShape 22"/>
            <p:cNvSpPr>
              <a:spLocks noChangeArrowheads="1"/>
            </p:cNvSpPr>
            <p:nvPr/>
          </p:nvSpPr>
          <p:spPr bwMode="auto">
            <a:xfrm>
              <a:off x="1745" y="1752"/>
              <a:ext cx="113" cy="396"/>
            </a:xfrm>
            <a:prstGeom prst="downArrow">
              <a:avLst>
                <a:gd name="adj1" fmla="val 50000"/>
                <a:gd name="adj2" fmla="val 87611"/>
              </a:avLst>
            </a:prstGeom>
            <a:solidFill>
              <a:srgbClr val="FFFF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623" name="Text Box 23"/>
            <p:cNvSpPr txBox="1">
              <a:spLocks noChangeArrowheads="1"/>
            </p:cNvSpPr>
            <p:nvPr/>
          </p:nvSpPr>
          <p:spPr bwMode="auto">
            <a:xfrm>
              <a:off x="1450" y="1139"/>
              <a:ext cx="709" cy="30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Wingdings" pitchFamily="2" charset="2"/>
                <a:buNone/>
              </a:pPr>
              <a:r>
                <a:rPr lang="de-DE" b="1">
                  <a:latin typeface="Times New Roman" pitchFamily="18" charset="0"/>
                </a:rPr>
                <a:t>U</a:t>
              </a:r>
              <a:r>
                <a:rPr lang="de-DE" i="1">
                  <a:latin typeface="Times New Roman" pitchFamily="18" charset="0"/>
                </a:rPr>
                <a:t>L</a:t>
              </a:r>
            </a:p>
          </p:txBody>
        </p:sp>
        <p:sp>
          <p:nvSpPr>
            <p:cNvPr id="25624" name="AutoShape 24"/>
            <p:cNvSpPr>
              <a:spLocks noChangeArrowheads="1"/>
            </p:cNvSpPr>
            <p:nvPr/>
          </p:nvSpPr>
          <p:spPr bwMode="auto">
            <a:xfrm>
              <a:off x="1743" y="2486"/>
              <a:ext cx="113" cy="396"/>
            </a:xfrm>
            <a:prstGeom prst="downArrow">
              <a:avLst>
                <a:gd name="adj1" fmla="val 50000"/>
                <a:gd name="adj2" fmla="val 87611"/>
              </a:avLst>
            </a:prstGeom>
            <a:solidFill>
              <a:srgbClr val="FFFF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625" name="AutoShape 25"/>
            <p:cNvSpPr>
              <a:spLocks noChangeArrowheads="1"/>
            </p:cNvSpPr>
            <p:nvPr/>
          </p:nvSpPr>
          <p:spPr bwMode="auto">
            <a:xfrm>
              <a:off x="1745" y="3215"/>
              <a:ext cx="113" cy="396"/>
            </a:xfrm>
            <a:prstGeom prst="downArrow">
              <a:avLst>
                <a:gd name="adj1" fmla="val 50000"/>
                <a:gd name="adj2" fmla="val 87611"/>
              </a:avLst>
            </a:prstGeom>
            <a:solidFill>
              <a:srgbClr val="FFFF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626" name="Text Box 26"/>
            <p:cNvSpPr txBox="1">
              <a:spLocks noChangeArrowheads="1"/>
            </p:cNvSpPr>
            <p:nvPr/>
          </p:nvSpPr>
          <p:spPr bwMode="auto">
            <a:xfrm>
              <a:off x="836" y="742"/>
              <a:ext cx="1928" cy="23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Wingdings" pitchFamily="2" charset="2"/>
                <a:buNone/>
              </a:pPr>
              <a:r>
                <a:rPr lang="de-DE" sz="2000">
                  <a:latin typeface="Tahoma" pitchFamily="34" charset="0"/>
                </a:rPr>
                <a:t>unoccluded</a:t>
              </a:r>
            </a:p>
          </p:txBody>
        </p:sp>
        <p:sp>
          <p:nvSpPr>
            <p:cNvPr id="25627" name="Text Box 27"/>
            <p:cNvSpPr txBox="1">
              <a:spLocks noChangeArrowheads="1"/>
            </p:cNvSpPr>
            <p:nvPr/>
          </p:nvSpPr>
          <p:spPr bwMode="auto">
            <a:xfrm>
              <a:off x="836" y="912"/>
              <a:ext cx="1928" cy="23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Wingdings" pitchFamily="2" charset="2"/>
                <a:buNone/>
              </a:pPr>
              <a:r>
                <a:rPr lang="de-DE" sz="2000">
                  <a:latin typeface="Tahoma" pitchFamily="34" charset="0"/>
                </a:rPr>
                <a:t>transport</a:t>
              </a:r>
            </a:p>
          </p:txBody>
        </p:sp>
      </p:grpSp>
      <p:grpSp>
        <p:nvGrpSpPr>
          <p:cNvPr id="6" name="Group 28"/>
          <p:cNvGrpSpPr>
            <a:grpSpLocks/>
          </p:cNvGrpSpPr>
          <p:nvPr/>
        </p:nvGrpSpPr>
        <p:grpSpPr bwMode="auto">
          <a:xfrm>
            <a:off x="6821488" y="1165225"/>
            <a:ext cx="3060700" cy="4891088"/>
            <a:chOff x="4297" y="734"/>
            <a:chExt cx="1928" cy="3081"/>
          </a:xfrm>
        </p:grpSpPr>
        <p:sp>
          <p:nvSpPr>
            <p:cNvPr id="25629" name="Rectangle 29"/>
            <p:cNvSpPr>
              <a:spLocks noChangeArrowheads="1"/>
            </p:cNvSpPr>
            <p:nvPr/>
          </p:nvSpPr>
          <p:spPr bwMode="auto">
            <a:xfrm>
              <a:off x="4787" y="734"/>
              <a:ext cx="902" cy="3081"/>
            </a:xfrm>
            <a:prstGeom prst="rect">
              <a:avLst/>
            </a:prstGeom>
            <a:solidFill>
              <a:srgbClr val="ECE2B6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grpSp>
          <p:nvGrpSpPr>
            <p:cNvPr id="7" name="Group 30"/>
            <p:cNvGrpSpPr>
              <a:grpSpLocks/>
            </p:cNvGrpSpPr>
            <p:nvPr/>
          </p:nvGrpSpPr>
          <p:grpSpPr bwMode="auto">
            <a:xfrm>
              <a:off x="4882" y="1422"/>
              <a:ext cx="709" cy="2324"/>
              <a:chOff x="604" y="1112"/>
              <a:chExt cx="919" cy="2324"/>
            </a:xfrm>
          </p:grpSpPr>
          <p:sp>
            <p:nvSpPr>
              <p:cNvPr id="25631" name="Rectangle 31"/>
              <p:cNvSpPr>
                <a:spLocks noChangeArrowheads="1"/>
              </p:cNvSpPr>
              <p:nvPr/>
            </p:nvSpPr>
            <p:spPr bwMode="auto">
              <a:xfrm>
                <a:off x="604" y="1112"/>
                <a:ext cx="919" cy="113"/>
              </a:xfrm>
              <a:prstGeom prst="rect">
                <a:avLst/>
              </a:prstGeom>
              <a:solidFill>
                <a:srgbClr val="FFFF00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5632" name="Rectangle 32"/>
              <p:cNvSpPr>
                <a:spLocks noChangeArrowheads="1"/>
              </p:cNvSpPr>
              <p:nvPr/>
            </p:nvSpPr>
            <p:spPr bwMode="auto">
              <a:xfrm>
                <a:off x="604" y="1847"/>
                <a:ext cx="919" cy="115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5633" name="Rectangle 33"/>
              <p:cNvSpPr>
                <a:spLocks noChangeArrowheads="1"/>
              </p:cNvSpPr>
              <p:nvPr/>
            </p:nvSpPr>
            <p:spPr bwMode="auto">
              <a:xfrm>
                <a:off x="604" y="2585"/>
                <a:ext cx="919" cy="114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5634" name="Rectangle 34"/>
              <p:cNvSpPr>
                <a:spLocks noChangeArrowheads="1"/>
              </p:cNvSpPr>
              <p:nvPr/>
            </p:nvSpPr>
            <p:spPr bwMode="auto">
              <a:xfrm>
                <a:off x="604" y="3311"/>
                <a:ext cx="919" cy="125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25635" name="Text Box 35"/>
            <p:cNvSpPr txBox="1">
              <a:spLocks noChangeArrowheads="1"/>
            </p:cNvSpPr>
            <p:nvPr/>
          </p:nvSpPr>
          <p:spPr bwMode="auto">
            <a:xfrm>
              <a:off x="4882" y="1139"/>
              <a:ext cx="709" cy="30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Wingdings" pitchFamily="2" charset="2"/>
                <a:buNone/>
              </a:pPr>
              <a:r>
                <a:rPr lang="de-DE" b="1">
                  <a:latin typeface="Times New Roman" pitchFamily="18" charset="0"/>
                </a:rPr>
                <a:t>U</a:t>
              </a:r>
              <a:r>
                <a:rPr lang="de-DE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25636" name="AutoShape 36"/>
            <p:cNvSpPr>
              <a:spLocks noChangeArrowheads="1"/>
            </p:cNvSpPr>
            <p:nvPr/>
          </p:nvSpPr>
          <p:spPr bwMode="auto">
            <a:xfrm>
              <a:off x="5201" y="2494"/>
              <a:ext cx="113" cy="396"/>
            </a:xfrm>
            <a:prstGeom prst="downArrow">
              <a:avLst>
                <a:gd name="adj1" fmla="val 50000"/>
                <a:gd name="adj2" fmla="val 87611"/>
              </a:avLst>
            </a:prstGeom>
            <a:solidFill>
              <a:srgbClr val="FF00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637" name="AutoShape 37"/>
            <p:cNvSpPr>
              <a:spLocks noChangeArrowheads="1"/>
            </p:cNvSpPr>
            <p:nvPr/>
          </p:nvSpPr>
          <p:spPr bwMode="auto">
            <a:xfrm>
              <a:off x="5207" y="3213"/>
              <a:ext cx="113" cy="396"/>
            </a:xfrm>
            <a:prstGeom prst="downArrow">
              <a:avLst>
                <a:gd name="adj1" fmla="val 50000"/>
                <a:gd name="adj2" fmla="val 87611"/>
              </a:avLst>
            </a:prstGeom>
            <a:solidFill>
              <a:srgbClr val="FF00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638" name="Text Box 38"/>
            <p:cNvSpPr txBox="1">
              <a:spLocks noChangeArrowheads="1"/>
            </p:cNvSpPr>
            <p:nvPr/>
          </p:nvSpPr>
          <p:spPr bwMode="auto">
            <a:xfrm>
              <a:off x="4297" y="742"/>
              <a:ext cx="1928" cy="23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Wingdings" pitchFamily="2" charset="2"/>
                <a:buNone/>
              </a:pPr>
              <a:r>
                <a:rPr lang="de-DE" sz="2000">
                  <a:latin typeface="Tahoma" pitchFamily="34" charset="0"/>
                </a:rPr>
                <a:t>negative</a:t>
              </a:r>
            </a:p>
          </p:txBody>
        </p:sp>
        <p:sp>
          <p:nvSpPr>
            <p:cNvPr id="25639" name="Text Box 39"/>
            <p:cNvSpPr txBox="1">
              <a:spLocks noChangeArrowheads="1"/>
            </p:cNvSpPr>
            <p:nvPr/>
          </p:nvSpPr>
          <p:spPr bwMode="auto">
            <a:xfrm>
              <a:off x="4297" y="912"/>
              <a:ext cx="1928" cy="23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Wingdings" pitchFamily="2" charset="2"/>
                <a:buNone/>
              </a:pPr>
              <a:r>
                <a:rPr lang="de-DE" sz="2000">
                  <a:latin typeface="Tahoma" pitchFamily="34" charset="0"/>
                </a:rPr>
                <a:t>light</a:t>
              </a:r>
            </a:p>
          </p:txBody>
        </p:sp>
      </p:grpSp>
      <p:pic>
        <p:nvPicPr>
          <p:cNvPr id="25640" name="Picture 40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08263" y="6283325"/>
            <a:ext cx="3943350" cy="3778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sp>
        <p:nvSpPr>
          <p:cNvPr id="25641" name="Text Box 41"/>
          <p:cNvSpPr txBox="1">
            <a:spLocks noChangeArrowheads="1"/>
          </p:cNvSpPr>
          <p:nvPr/>
        </p:nvSpPr>
        <p:spPr bwMode="auto">
          <a:xfrm>
            <a:off x="3043238" y="3090863"/>
            <a:ext cx="808037" cy="9144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6000" b="1">
                <a:latin typeface="Tahoma" pitchFamily="34" charset="0"/>
              </a:rPr>
              <a:t>=</a:t>
            </a:r>
          </a:p>
        </p:txBody>
      </p:sp>
      <p:sp>
        <p:nvSpPr>
          <p:cNvPr id="25642" name="Text Box 42"/>
          <p:cNvSpPr txBox="1">
            <a:spLocks noChangeArrowheads="1"/>
          </p:cNvSpPr>
          <p:nvPr/>
        </p:nvSpPr>
        <p:spPr bwMode="auto">
          <a:xfrm>
            <a:off x="5381625" y="3090863"/>
            <a:ext cx="512763" cy="9144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6000" b="1">
                <a:latin typeface="Tahoma" pitchFamily="34" charset="0"/>
              </a:rPr>
              <a:t>-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46821E-7 L -0.16719 -3.4682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46821E-7 L 0.13785 -3.46821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1.11111E-6 L 0.1875 1.11111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41" grpId="0"/>
      <p:bldP spid="2564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335558"/>
            <a:ext cx="1905000" cy="457200"/>
          </a:xfrm>
          <a:prstGeom prst="rect">
            <a:avLst/>
          </a:prstGeom>
        </p:spPr>
        <p:txBody>
          <a:bodyPr/>
          <a:lstStyle/>
          <a:p>
            <a:fld id="{A31ED95F-63BC-41E7-9CE6-DE1076066FBA}" type="slidenum">
              <a:rPr lang="en-US"/>
              <a:pPr/>
              <a:t>42</a:t>
            </a:fld>
            <a:endParaRPr lang="en-US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41313" y="1479270"/>
            <a:ext cx="6210300" cy="5011738"/>
          </a:xfrm>
          <a:noFill/>
          <a:ln/>
        </p:spPr>
        <p:txBody>
          <a:bodyPr/>
          <a:lstStyle/>
          <a:p>
            <a:r>
              <a:rPr lang="en-US" sz="2400"/>
              <a:t>occluded and unoccluded transport</a:t>
            </a:r>
          </a:p>
          <a:p>
            <a:endParaRPr lang="en-US" sz="2400"/>
          </a:p>
          <a:p>
            <a:endParaRPr lang="en-US" sz="2400"/>
          </a:p>
          <a:p>
            <a:endParaRPr lang="en-US" sz="2400"/>
          </a:p>
          <a:p>
            <a:r>
              <a:rPr lang="en-US" sz="2400"/>
              <a:t>antiradiance</a:t>
            </a:r>
          </a:p>
          <a:p>
            <a:endParaRPr lang="en-US" sz="2400"/>
          </a:p>
          <a:p>
            <a:endParaRPr lang="en-US" sz="2400"/>
          </a:p>
          <a:p>
            <a:endParaRPr lang="en-US" sz="2400"/>
          </a:p>
          <a:p>
            <a:r>
              <a:rPr lang="en-US" sz="2400"/>
              <a:t>radiance</a:t>
            </a:r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 rot="-1295103">
            <a:off x="4029075" y="2117445"/>
            <a:ext cx="1047750" cy="1714500"/>
          </a:xfrm>
          <a:prstGeom prst="curvedLeftArrow">
            <a:avLst>
              <a:gd name="adj1" fmla="val 9152"/>
              <a:gd name="adj2" fmla="val 28242"/>
              <a:gd name="adj3" fmla="val 23333"/>
            </a:avLst>
          </a:prstGeom>
          <a:solidFill>
            <a:srgbClr val="ECE2B7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 rot="-1295103">
            <a:off x="4354513" y="1995208"/>
            <a:ext cx="1376362" cy="3624262"/>
          </a:xfrm>
          <a:prstGeom prst="curvedLeftArrow">
            <a:avLst>
              <a:gd name="adj1" fmla="val 6546"/>
              <a:gd name="adj2" fmla="val 24808"/>
              <a:gd name="adj3" fmla="val 17486"/>
            </a:avLst>
          </a:prstGeom>
          <a:solidFill>
            <a:srgbClr val="ECE2B7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241425" y="2087283"/>
            <a:ext cx="2560638" cy="1014412"/>
          </a:xfrm>
          <a:prstGeom prst="rect">
            <a:avLst/>
          </a:prstGeom>
          <a:solidFill>
            <a:srgbClr val="ECE2B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Antiradiance</a:t>
            </a:r>
          </a:p>
        </p:txBody>
      </p:sp>
      <p:pic>
        <p:nvPicPr>
          <p:cNvPr id="27655" name="Picture 7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2738" y="3352520"/>
            <a:ext cx="1322387" cy="3143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086475" y="1707870"/>
            <a:ext cx="2903538" cy="2971800"/>
            <a:chOff x="3834" y="888"/>
            <a:chExt cx="1829" cy="1872"/>
          </a:xfrm>
        </p:grpSpPr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5098" y="1092"/>
              <a:ext cx="509" cy="1668"/>
              <a:chOff x="604" y="1112"/>
              <a:chExt cx="919" cy="2324"/>
            </a:xfrm>
          </p:grpSpPr>
          <p:sp>
            <p:nvSpPr>
              <p:cNvPr id="27658" name="Rectangle 10"/>
              <p:cNvSpPr>
                <a:spLocks noChangeArrowheads="1"/>
              </p:cNvSpPr>
              <p:nvPr/>
            </p:nvSpPr>
            <p:spPr bwMode="auto">
              <a:xfrm>
                <a:off x="604" y="1112"/>
                <a:ext cx="919" cy="113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7659" name="Rectangle 11"/>
              <p:cNvSpPr>
                <a:spLocks noChangeArrowheads="1"/>
              </p:cNvSpPr>
              <p:nvPr/>
            </p:nvSpPr>
            <p:spPr bwMode="auto">
              <a:xfrm>
                <a:off x="604" y="1847"/>
                <a:ext cx="919" cy="115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7660" name="Rectangle 12"/>
              <p:cNvSpPr>
                <a:spLocks noChangeArrowheads="1"/>
              </p:cNvSpPr>
              <p:nvPr/>
            </p:nvSpPr>
            <p:spPr bwMode="auto">
              <a:xfrm>
                <a:off x="604" y="2585"/>
                <a:ext cx="919" cy="114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7661" name="Rectangle 13"/>
              <p:cNvSpPr>
                <a:spLocks noChangeArrowheads="1"/>
              </p:cNvSpPr>
              <p:nvPr/>
            </p:nvSpPr>
            <p:spPr bwMode="auto">
              <a:xfrm>
                <a:off x="604" y="3311"/>
                <a:ext cx="919" cy="125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27662" name="Text Box 14"/>
            <p:cNvSpPr txBox="1">
              <a:spLocks noChangeArrowheads="1"/>
            </p:cNvSpPr>
            <p:nvPr/>
          </p:nvSpPr>
          <p:spPr bwMode="auto">
            <a:xfrm>
              <a:off x="5058" y="889"/>
              <a:ext cx="605" cy="23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Wingdings" pitchFamily="2" charset="2"/>
                <a:buNone/>
              </a:pPr>
              <a:r>
                <a:rPr lang="de-DE" sz="2000" b="1">
                  <a:latin typeface="Times New Roman" pitchFamily="18" charset="0"/>
                </a:rPr>
                <a:t>U</a:t>
              </a:r>
              <a:r>
                <a:rPr lang="de-DE" sz="2000" i="1">
                  <a:latin typeface="Times New Roman" pitchFamily="18" charset="0"/>
                </a:rPr>
                <a:t>A</a:t>
              </a:r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4467" y="889"/>
              <a:ext cx="510" cy="1871"/>
              <a:chOff x="5899" y="969"/>
              <a:chExt cx="510" cy="1871"/>
            </a:xfrm>
          </p:grpSpPr>
          <p:grpSp>
            <p:nvGrpSpPr>
              <p:cNvPr id="5" name="Group 16"/>
              <p:cNvGrpSpPr>
                <a:grpSpLocks/>
              </p:cNvGrpSpPr>
              <p:nvPr/>
            </p:nvGrpSpPr>
            <p:grpSpPr bwMode="auto">
              <a:xfrm>
                <a:off x="5899" y="1172"/>
                <a:ext cx="509" cy="1668"/>
                <a:chOff x="604" y="1112"/>
                <a:chExt cx="919" cy="2324"/>
              </a:xfrm>
            </p:grpSpPr>
            <p:sp>
              <p:nvSpPr>
                <p:cNvPr id="27665" name="Rectangle 17"/>
                <p:cNvSpPr>
                  <a:spLocks noChangeArrowheads="1"/>
                </p:cNvSpPr>
                <p:nvPr/>
              </p:nvSpPr>
              <p:spPr bwMode="auto">
                <a:xfrm>
                  <a:off x="604" y="1112"/>
                  <a:ext cx="919" cy="113"/>
                </a:xfrm>
                <a:prstGeom prst="rect">
                  <a:avLst/>
                </a:prstGeom>
                <a:solidFill>
                  <a:srgbClr val="99CCFF"/>
                </a:soli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7961" dir="2700000" algn="ctr" rotWithShape="0">
                    <a:srgbClr val="979797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7666" name="Rectangle 18"/>
                <p:cNvSpPr>
                  <a:spLocks noChangeArrowheads="1"/>
                </p:cNvSpPr>
                <p:nvPr/>
              </p:nvSpPr>
              <p:spPr bwMode="auto">
                <a:xfrm>
                  <a:off x="604" y="1847"/>
                  <a:ext cx="919" cy="115"/>
                </a:xfrm>
                <a:prstGeom prst="rect">
                  <a:avLst/>
                </a:prstGeom>
                <a:solidFill>
                  <a:srgbClr val="99CCFF"/>
                </a:soli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7961" dir="2700000" algn="ctr" rotWithShape="0">
                    <a:srgbClr val="979797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7667" name="Rectangle 19"/>
                <p:cNvSpPr>
                  <a:spLocks noChangeArrowheads="1"/>
                </p:cNvSpPr>
                <p:nvPr/>
              </p:nvSpPr>
              <p:spPr bwMode="auto">
                <a:xfrm>
                  <a:off x="604" y="2585"/>
                  <a:ext cx="919" cy="114"/>
                </a:xfrm>
                <a:prstGeom prst="rect">
                  <a:avLst/>
                </a:prstGeom>
                <a:solidFill>
                  <a:srgbClr val="99CCFF"/>
                </a:soli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7961" dir="2700000" algn="ctr" rotWithShape="0">
                    <a:srgbClr val="979797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7668" name="Rectangle 20"/>
                <p:cNvSpPr>
                  <a:spLocks noChangeArrowheads="1"/>
                </p:cNvSpPr>
                <p:nvPr/>
              </p:nvSpPr>
              <p:spPr bwMode="auto">
                <a:xfrm>
                  <a:off x="604" y="3311"/>
                  <a:ext cx="919" cy="125"/>
                </a:xfrm>
                <a:prstGeom prst="rect">
                  <a:avLst/>
                </a:prstGeom>
                <a:solidFill>
                  <a:srgbClr val="99CCFF"/>
                </a:soli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7961" dir="2700000" algn="ctr" rotWithShape="0">
                    <a:srgbClr val="979797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  <p:sp>
            <p:nvSpPr>
              <p:cNvPr id="27669" name="AutoShape 21"/>
              <p:cNvSpPr>
                <a:spLocks noChangeArrowheads="1"/>
              </p:cNvSpPr>
              <p:nvPr/>
            </p:nvSpPr>
            <p:spPr bwMode="auto">
              <a:xfrm>
                <a:off x="6124" y="1415"/>
                <a:ext cx="81" cy="285"/>
              </a:xfrm>
              <a:prstGeom prst="downArrow">
                <a:avLst>
                  <a:gd name="adj1" fmla="val 50000"/>
                  <a:gd name="adj2" fmla="val 87963"/>
                </a:avLst>
              </a:prstGeom>
              <a:solidFill>
                <a:srgbClr val="FFFF00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7670" name="Text Box 22"/>
              <p:cNvSpPr txBox="1">
                <a:spLocks noChangeArrowheads="1"/>
              </p:cNvSpPr>
              <p:nvPr/>
            </p:nvSpPr>
            <p:spPr bwMode="auto">
              <a:xfrm>
                <a:off x="5900" y="969"/>
                <a:ext cx="509" cy="231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marL="342900" indent="-342900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de-DE" sz="2000" b="1">
                    <a:latin typeface="Times New Roman" pitchFamily="18" charset="0"/>
                  </a:rPr>
                  <a:t>U</a:t>
                </a:r>
                <a:r>
                  <a:rPr lang="de-DE" sz="2000" i="1">
                    <a:latin typeface="Times New Roman" pitchFamily="18" charset="0"/>
                  </a:rPr>
                  <a:t>L</a:t>
                </a:r>
              </a:p>
            </p:txBody>
          </p:sp>
          <p:sp>
            <p:nvSpPr>
              <p:cNvPr id="27671" name="AutoShape 23"/>
              <p:cNvSpPr>
                <a:spLocks noChangeArrowheads="1"/>
              </p:cNvSpPr>
              <p:nvPr/>
            </p:nvSpPr>
            <p:spPr bwMode="auto">
              <a:xfrm>
                <a:off x="6123" y="1944"/>
                <a:ext cx="81" cy="285"/>
              </a:xfrm>
              <a:prstGeom prst="downArrow">
                <a:avLst>
                  <a:gd name="adj1" fmla="val 50000"/>
                  <a:gd name="adj2" fmla="val 87963"/>
                </a:avLst>
              </a:prstGeom>
              <a:solidFill>
                <a:srgbClr val="FFFF00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7672" name="AutoShape 24"/>
              <p:cNvSpPr>
                <a:spLocks noChangeArrowheads="1"/>
              </p:cNvSpPr>
              <p:nvPr/>
            </p:nvSpPr>
            <p:spPr bwMode="auto">
              <a:xfrm>
                <a:off x="6123" y="2468"/>
                <a:ext cx="81" cy="284"/>
              </a:xfrm>
              <a:prstGeom prst="downArrow">
                <a:avLst>
                  <a:gd name="adj1" fmla="val 50000"/>
                  <a:gd name="adj2" fmla="val 87654"/>
                </a:avLst>
              </a:prstGeom>
              <a:solidFill>
                <a:srgbClr val="FFFF00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27673" name="AutoShape 25"/>
            <p:cNvSpPr>
              <a:spLocks noChangeArrowheads="1"/>
            </p:cNvSpPr>
            <p:nvPr/>
          </p:nvSpPr>
          <p:spPr bwMode="auto">
            <a:xfrm>
              <a:off x="5323" y="1859"/>
              <a:ext cx="82" cy="285"/>
            </a:xfrm>
            <a:prstGeom prst="downArrow">
              <a:avLst>
                <a:gd name="adj1" fmla="val 50000"/>
                <a:gd name="adj2" fmla="val 86890"/>
              </a:avLst>
            </a:prstGeom>
            <a:solidFill>
              <a:srgbClr val="FF00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7674" name="AutoShape 26"/>
            <p:cNvSpPr>
              <a:spLocks noChangeArrowheads="1"/>
            </p:cNvSpPr>
            <p:nvPr/>
          </p:nvSpPr>
          <p:spPr bwMode="auto">
            <a:xfrm>
              <a:off x="5323" y="2382"/>
              <a:ext cx="81" cy="284"/>
            </a:xfrm>
            <a:prstGeom prst="downArrow">
              <a:avLst>
                <a:gd name="adj1" fmla="val 50000"/>
                <a:gd name="adj2" fmla="val 87654"/>
              </a:avLst>
            </a:prstGeom>
            <a:solidFill>
              <a:srgbClr val="FF00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grpSp>
          <p:nvGrpSpPr>
            <p:cNvPr id="6" name="Group 27"/>
            <p:cNvGrpSpPr>
              <a:grpSpLocks/>
            </p:cNvGrpSpPr>
            <p:nvPr/>
          </p:nvGrpSpPr>
          <p:grpSpPr bwMode="auto">
            <a:xfrm>
              <a:off x="3834" y="1091"/>
              <a:ext cx="509" cy="1668"/>
              <a:chOff x="604" y="1112"/>
              <a:chExt cx="919" cy="2324"/>
            </a:xfrm>
          </p:grpSpPr>
          <p:sp>
            <p:nvSpPr>
              <p:cNvPr id="27676" name="Rectangle 28"/>
              <p:cNvSpPr>
                <a:spLocks noChangeArrowheads="1"/>
              </p:cNvSpPr>
              <p:nvPr/>
            </p:nvSpPr>
            <p:spPr bwMode="auto">
              <a:xfrm>
                <a:off x="604" y="1112"/>
                <a:ext cx="919" cy="113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7677" name="Rectangle 29"/>
              <p:cNvSpPr>
                <a:spLocks noChangeArrowheads="1"/>
              </p:cNvSpPr>
              <p:nvPr/>
            </p:nvSpPr>
            <p:spPr bwMode="auto">
              <a:xfrm>
                <a:off x="604" y="1847"/>
                <a:ext cx="919" cy="115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7678" name="Rectangle 30"/>
              <p:cNvSpPr>
                <a:spLocks noChangeArrowheads="1"/>
              </p:cNvSpPr>
              <p:nvPr/>
            </p:nvSpPr>
            <p:spPr bwMode="auto">
              <a:xfrm>
                <a:off x="604" y="2585"/>
                <a:ext cx="919" cy="114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7679" name="Rectangle 31"/>
              <p:cNvSpPr>
                <a:spLocks noChangeArrowheads="1"/>
              </p:cNvSpPr>
              <p:nvPr/>
            </p:nvSpPr>
            <p:spPr bwMode="auto">
              <a:xfrm>
                <a:off x="604" y="3311"/>
                <a:ext cx="919" cy="125"/>
              </a:xfrm>
              <a:prstGeom prst="rect">
                <a:avLst/>
              </a:prstGeom>
              <a:solidFill>
                <a:srgbClr val="99CC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27680" name="AutoShape 32"/>
            <p:cNvSpPr>
              <a:spLocks noChangeArrowheads="1"/>
            </p:cNvSpPr>
            <p:nvPr/>
          </p:nvSpPr>
          <p:spPr bwMode="auto">
            <a:xfrm>
              <a:off x="4059" y="1334"/>
              <a:ext cx="81" cy="285"/>
            </a:xfrm>
            <a:prstGeom prst="downArrow">
              <a:avLst>
                <a:gd name="adj1" fmla="val 50000"/>
                <a:gd name="adj2" fmla="val 87963"/>
              </a:avLst>
            </a:prstGeom>
            <a:solidFill>
              <a:srgbClr val="FFFF00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7681" name="Text Box 33"/>
            <p:cNvSpPr txBox="1">
              <a:spLocks noChangeArrowheads="1"/>
            </p:cNvSpPr>
            <p:nvPr/>
          </p:nvSpPr>
          <p:spPr bwMode="auto">
            <a:xfrm>
              <a:off x="3835" y="888"/>
              <a:ext cx="509" cy="231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Wingdings" pitchFamily="2" charset="2"/>
                <a:buNone/>
              </a:pPr>
              <a:r>
                <a:rPr lang="de-DE" sz="2000" b="1">
                  <a:latin typeface="Times New Roman" pitchFamily="18" charset="0"/>
                </a:rPr>
                <a:t>G</a:t>
              </a:r>
              <a:r>
                <a:rPr lang="de-DE" sz="2000" i="1">
                  <a:latin typeface="Times New Roman" pitchFamily="18" charset="0"/>
                </a:rPr>
                <a:t>L</a:t>
              </a:r>
            </a:p>
          </p:txBody>
        </p:sp>
      </p:grpSp>
      <p:pic>
        <p:nvPicPr>
          <p:cNvPr id="27682" name="Picture 34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14525" y="2660370"/>
            <a:ext cx="1736725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pic>
        <p:nvPicPr>
          <p:cNvPr id="27683" name="Picture 35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22625" y="3920845"/>
            <a:ext cx="1866900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pic>
        <p:nvPicPr>
          <p:cNvPr id="27684" name="Picture 36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3177"/>
          <a:stretch>
            <a:fillRect/>
          </a:stretch>
        </p:blipFill>
        <p:spPr bwMode="auto">
          <a:xfrm>
            <a:off x="2924175" y="5098770"/>
            <a:ext cx="3529013" cy="3143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pic>
        <p:nvPicPr>
          <p:cNvPr id="27685" name="Picture 37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4597"/>
          <a:stretch>
            <a:fillRect/>
          </a:stretch>
        </p:blipFill>
        <p:spPr bwMode="auto">
          <a:xfrm>
            <a:off x="2924175" y="5562320"/>
            <a:ext cx="3529013" cy="4746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pic>
        <p:nvPicPr>
          <p:cNvPr id="27686" name="Picture 38" descr="txp_fi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2182533"/>
            <a:ext cx="2316162" cy="2635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  <p:bldP spid="27651" grpId="1" animBg="1"/>
      <p:bldP spid="27652" grpId="0" animBg="1"/>
      <p:bldP spid="2765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265985"/>
            <a:ext cx="1905000" cy="457200"/>
          </a:xfrm>
          <a:prstGeom prst="rect">
            <a:avLst/>
          </a:prstGeom>
        </p:spPr>
        <p:txBody>
          <a:bodyPr/>
          <a:lstStyle/>
          <a:p>
            <a:fld id="{04C89FA5-CCB1-4548-A3AB-166C617F1C33}" type="slidenum">
              <a:rPr lang="en-US"/>
              <a:pPr/>
              <a:t>43</a:t>
            </a:fld>
            <a:endParaRPr lang="en-US"/>
          </a:p>
        </p:txBody>
      </p:sp>
      <p:pic>
        <p:nvPicPr>
          <p:cNvPr id="29698" name="Picture 2" descr="image00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1600000">
            <a:off x="1698625" y="2433635"/>
            <a:ext cx="5716588" cy="4286250"/>
          </a:xfrm>
          <a:prstGeom prst="rect">
            <a:avLst/>
          </a:prstGeom>
          <a:noFill/>
        </p:spPr>
      </p:pic>
      <p:sp>
        <p:nvSpPr>
          <p:cNvPr id="29699" name="Line 3"/>
          <p:cNvSpPr>
            <a:spLocks noChangeShapeType="1"/>
          </p:cNvSpPr>
          <p:nvPr/>
        </p:nvSpPr>
        <p:spPr bwMode="auto">
          <a:xfrm flipH="1" flipV="1">
            <a:off x="4481513" y="6345235"/>
            <a:ext cx="360362" cy="287337"/>
          </a:xfrm>
          <a:prstGeom prst="line">
            <a:avLst/>
          </a:prstGeom>
          <a:noFill/>
          <a:ln w="38100">
            <a:solidFill>
              <a:srgbClr val="FFFF00"/>
            </a:solidFill>
            <a:prstDash val="sysDot"/>
            <a:round/>
            <a:headEnd type="triangle" w="med" len="med"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481513" y="6345235"/>
            <a:ext cx="1125537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b="1">
                <a:solidFill>
                  <a:srgbClr val="FFFF00"/>
                </a:solidFill>
                <a:latin typeface="Tahoma" pitchFamily="34" charset="0"/>
              </a:rPr>
              <a:t>B</a:t>
            </a:r>
            <a:endParaRPr lang="de-DE" i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Occluded vs. unoccluded transport</a:t>
            </a:r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 flipH="1" flipV="1">
            <a:off x="2051050" y="4275135"/>
            <a:ext cx="2160588" cy="18002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2771775" y="5511797"/>
            <a:ext cx="1125538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b="1">
                <a:solidFill>
                  <a:srgbClr val="FFFF00"/>
                </a:solidFill>
                <a:latin typeface="Times New Roman" pitchFamily="18" charset="0"/>
              </a:rPr>
              <a:t>G</a:t>
            </a:r>
            <a:r>
              <a:rPr lang="de-DE" i="1">
                <a:solidFill>
                  <a:srgbClr val="FFFF00"/>
                </a:solidFill>
                <a:latin typeface="Times New Roman" pitchFamily="18" charset="0"/>
              </a:rPr>
              <a:t>L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420813" y="3798885"/>
            <a:ext cx="1125537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b="1">
                <a:solidFill>
                  <a:srgbClr val="FFFF00"/>
                </a:solidFill>
                <a:latin typeface="Tahoma" pitchFamily="34" charset="0"/>
              </a:rPr>
              <a:t>A</a:t>
            </a:r>
            <a:endParaRPr lang="de-DE" i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 flipH="1" flipV="1">
            <a:off x="2141538" y="4275135"/>
            <a:ext cx="2790825" cy="23399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 type="triangle" w="med" len="med"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 flipH="1" flipV="1">
            <a:off x="2052638" y="4275135"/>
            <a:ext cx="2159000" cy="18129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 type="triangle" w="med" len="med"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2051050" y="5048247"/>
            <a:ext cx="1125538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b="1">
                <a:solidFill>
                  <a:srgbClr val="FFFF00"/>
                </a:solidFill>
                <a:latin typeface="Times New Roman" pitchFamily="18" charset="0"/>
              </a:rPr>
              <a:t>U</a:t>
            </a:r>
            <a:r>
              <a:rPr lang="de-DE" i="1">
                <a:solidFill>
                  <a:srgbClr val="FFFF00"/>
                </a:solidFill>
                <a:latin typeface="Times New Roman" pitchFamily="18" charset="0"/>
              </a:rPr>
              <a:t>L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3446463" y="6048372"/>
            <a:ext cx="1125537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b="1">
                <a:solidFill>
                  <a:srgbClr val="FFFF00"/>
                </a:solidFill>
                <a:latin typeface="Tahoma" pitchFamily="34" charset="0"/>
              </a:rPr>
              <a:t>C</a:t>
            </a:r>
            <a:endParaRPr lang="de-DE" i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4284663" y="5097460"/>
            <a:ext cx="2379662" cy="725487"/>
          </a:xfrm>
          <a:prstGeom prst="rect">
            <a:avLst/>
          </a:prstGeom>
          <a:solidFill>
            <a:schemeClr val="hlink"/>
          </a:solidFill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1800">
                <a:solidFill>
                  <a:schemeClr val="bg1"/>
                </a:solidFill>
                <a:latin typeface="Tahoma" pitchFamily="34" charset="0"/>
              </a:rPr>
              <a:t>antiradiance</a:t>
            </a:r>
          </a:p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1800">
                <a:solidFill>
                  <a:schemeClr val="bg1"/>
                </a:solidFill>
                <a:latin typeface="Tahoma" pitchFamily="34" charset="0"/>
              </a:rPr>
              <a:t>exchange from C to B</a:t>
            </a:r>
            <a:endParaRPr lang="de-DE" sz="1800" i="1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29710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0" y="1463672"/>
            <a:ext cx="9144000" cy="663575"/>
          </a:xfrm>
          <a:noFill/>
          <a:ln/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2800" b="1">
                <a:latin typeface="Times New Roman" pitchFamily="18" charset="0"/>
              </a:rPr>
              <a:t>G</a:t>
            </a:r>
            <a:r>
              <a:rPr lang="en-US" sz="2800">
                <a:latin typeface="Times New Roman" pitchFamily="18" charset="0"/>
              </a:rPr>
              <a:t>L</a:t>
            </a:r>
            <a:r>
              <a:rPr lang="en-US" sz="2800"/>
              <a:t>: light is blocked at </a:t>
            </a:r>
            <a:r>
              <a:rPr lang="en-US" sz="2800" b="1"/>
              <a:t>C</a:t>
            </a:r>
            <a:r>
              <a:rPr lang="en-US" sz="2800"/>
              <a:t>, no transport </a:t>
            </a:r>
            <a:r>
              <a:rPr lang="en-US" sz="2800" b="1"/>
              <a:t>A</a:t>
            </a:r>
            <a:r>
              <a:rPr lang="en-US" sz="2800"/>
              <a:t> to </a:t>
            </a:r>
            <a:r>
              <a:rPr lang="en-US" sz="2800" b="1"/>
              <a:t>B</a:t>
            </a: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1463672"/>
            <a:ext cx="914400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100000"/>
              </a:lnSpc>
              <a:buFont typeface="Wingdings" pitchFamily="2" charset="2"/>
              <a:buNone/>
            </a:pPr>
            <a:r>
              <a:rPr lang="en-US" b="1">
                <a:latin typeface="Times New Roman" pitchFamily="18" charset="0"/>
              </a:rPr>
              <a:t>U</a:t>
            </a:r>
            <a:r>
              <a:rPr lang="en-US">
                <a:latin typeface="Times New Roman" pitchFamily="18" charset="0"/>
              </a:rPr>
              <a:t>L</a:t>
            </a:r>
            <a:r>
              <a:rPr lang="en-US">
                <a:latin typeface="Tahoma" pitchFamily="34" charset="0"/>
              </a:rPr>
              <a:t>: transport </a:t>
            </a:r>
            <a:r>
              <a:rPr lang="en-US" b="1">
                <a:latin typeface="Tahoma" pitchFamily="34" charset="0"/>
              </a:rPr>
              <a:t>A</a:t>
            </a:r>
            <a:r>
              <a:rPr lang="en-US">
                <a:latin typeface="Tahoma" pitchFamily="34" charset="0"/>
              </a:rPr>
              <a:t> to </a:t>
            </a:r>
            <a:r>
              <a:rPr lang="en-US" b="1">
                <a:latin typeface="Tahoma" pitchFamily="34" charset="0"/>
              </a:rPr>
              <a:t>B</a:t>
            </a:r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0" y="1857372"/>
            <a:ext cx="914400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100000"/>
              </a:lnSpc>
              <a:buFont typeface="Wingdings" pitchFamily="2" charset="2"/>
              <a:buNone/>
            </a:pPr>
            <a:r>
              <a:rPr lang="en-US">
                <a:latin typeface="Tahoma" pitchFamily="34" charset="0"/>
              </a:rPr>
              <a:t>antiradiance generated at </a:t>
            </a:r>
            <a:r>
              <a:rPr lang="en-US" b="1">
                <a:latin typeface="Tahoma" pitchFamily="34" charset="0"/>
              </a:rPr>
              <a:t>C</a:t>
            </a:r>
            <a:endParaRPr lang="en-US">
              <a:latin typeface="Tahoma" pitchFamily="34" charset="0"/>
            </a:endParaRPr>
          </a:p>
        </p:txBody>
      </p:sp>
      <p:sp>
        <p:nvSpPr>
          <p:cNvPr id="29713" name="Oval 17"/>
          <p:cNvSpPr>
            <a:spLocks noChangeArrowheads="1"/>
          </p:cNvSpPr>
          <p:nvPr/>
        </p:nvSpPr>
        <p:spPr bwMode="auto">
          <a:xfrm>
            <a:off x="3998913" y="5894385"/>
            <a:ext cx="393700" cy="393700"/>
          </a:xfrm>
          <a:prstGeom prst="ellipse">
            <a:avLst/>
          </a:prstGeom>
          <a:noFill/>
          <a:ln w="28575" algn="ctr">
            <a:solidFill>
              <a:schemeClr val="hlink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714" name="AutoShape 18"/>
          <p:cNvSpPr>
            <a:spLocks noChangeArrowheads="1"/>
          </p:cNvSpPr>
          <p:nvPr/>
        </p:nvSpPr>
        <p:spPr bwMode="auto">
          <a:xfrm rot="2417670">
            <a:off x="4248150" y="6348410"/>
            <a:ext cx="687388" cy="179387"/>
          </a:xfrm>
          <a:prstGeom prst="rightArrow">
            <a:avLst>
              <a:gd name="adj1" fmla="val 50000"/>
              <a:gd name="adj2" fmla="val 95797"/>
            </a:avLst>
          </a:prstGeom>
          <a:solidFill>
            <a:schemeClr val="hlink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2" grpId="0" animBg="1"/>
      <p:bldP spid="29703" grpId="0"/>
      <p:bldP spid="29705" grpId="0" animBg="1"/>
      <p:bldP spid="29706" grpId="0" animBg="1"/>
      <p:bldP spid="29707" grpId="0"/>
      <p:bldP spid="29709" grpId="0" animBg="1"/>
      <p:bldP spid="29710" grpId="0" build="p"/>
      <p:bldP spid="29711" grpId="0"/>
      <p:bldP spid="29712" grpId="0"/>
      <p:bldP spid="29713" grpId="0" animBg="1"/>
      <p:bldP spid="297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47327"/>
            <a:ext cx="1905000" cy="457200"/>
          </a:xfrm>
          <a:prstGeom prst="rect">
            <a:avLst/>
          </a:prstGeom>
        </p:spPr>
        <p:txBody>
          <a:bodyPr/>
          <a:lstStyle/>
          <a:p>
            <a:fld id="{1F0607D6-EE1A-4ED9-B241-7A7134C2E50B}" type="slidenum">
              <a:rPr lang="en-US"/>
              <a:pPr/>
              <a:t>44</a:t>
            </a:fld>
            <a:endParaRPr lang="en-US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35000" y="1426263"/>
            <a:ext cx="8347075" cy="49403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dirty="0"/>
              <a:t>new rendering equation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dirty="0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dirty="0"/>
          </a:p>
          <a:p>
            <a:pPr>
              <a:lnSpc>
                <a:spcPct val="90000"/>
              </a:lnSpc>
            </a:pPr>
            <a:r>
              <a:rPr lang="en-US" sz="2000" dirty="0"/>
              <a:t>avoids explicit visibility 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new quantity </a:t>
            </a:r>
            <a:r>
              <a:rPr lang="en-US" sz="2000" i="1" dirty="0" err="1"/>
              <a:t>antiradiance</a:t>
            </a:r>
            <a:r>
              <a:rPr lang="en-US" sz="2000" i="1" dirty="0"/>
              <a:t> </a:t>
            </a:r>
            <a:r>
              <a:rPr lang="en-US" sz="2000" dirty="0"/>
              <a:t> </a:t>
            </a:r>
          </a:p>
          <a:p>
            <a:pPr>
              <a:lnSpc>
                <a:spcPct val="90000"/>
              </a:lnSpc>
            </a:pPr>
            <a:r>
              <a:rPr lang="en-US" sz="2000" dirty="0" smtClean="0"/>
              <a:t>propagate</a:t>
            </a:r>
            <a:endParaRPr lang="en-US" sz="2000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960687" y="1773926"/>
            <a:ext cx="3335338" cy="1020762"/>
          </a:xfrm>
          <a:prstGeom prst="rect">
            <a:avLst/>
          </a:prstGeom>
          <a:solidFill>
            <a:srgbClr val="ECE2B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Recap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221038" y="1921563"/>
            <a:ext cx="2970212" cy="873125"/>
            <a:chOff x="2029" y="1196"/>
            <a:chExt cx="1871" cy="550"/>
          </a:xfrm>
        </p:grpSpPr>
        <p:pic>
          <p:nvPicPr>
            <p:cNvPr id="31750" name="Picture 6" descr="txp_fig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29" y="1210"/>
              <a:ext cx="386" cy="479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</p:pic>
        <p:pic>
          <p:nvPicPr>
            <p:cNvPr id="31751" name="Picture 7" descr="txp_fi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83" y="1196"/>
              <a:ext cx="1417" cy="55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</p:pic>
      </p:grpSp>
      <p:pic>
        <p:nvPicPr>
          <p:cNvPr id="31752" name="Picture 8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4587" y="3851169"/>
            <a:ext cx="1092200" cy="3460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pic>
        <p:nvPicPr>
          <p:cNvPr id="31753" name="Picture 9" descr="unoccluded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35088" y="4261264"/>
            <a:ext cx="6483350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10" descr="unoccluded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335088" y="4266027"/>
            <a:ext cx="6483350" cy="2593975"/>
          </a:xfrm>
          <a:prstGeom prst="rect">
            <a:avLst/>
          </a:prstGeom>
          <a:noFill/>
        </p:spPr>
      </p:pic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3224213" y="5223289"/>
            <a:ext cx="368300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2000" b="1">
                <a:latin typeface="Times New Roman" pitchFamily="18" charset="0"/>
              </a:rPr>
              <a:t>U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2657475" y="5688427"/>
            <a:ext cx="1541463" cy="5191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400">
                <a:latin typeface="Tahoma" pitchFamily="34" charset="0"/>
              </a:rPr>
              <a:t>transport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400">
                <a:latin typeface="Tahoma" pitchFamily="34" charset="0"/>
              </a:rPr>
              <a:t>without occlusion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5630863" y="4747039"/>
            <a:ext cx="381000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2000" b="1">
                <a:latin typeface="Times New Roman" pitchFamily="18" charset="0"/>
              </a:rPr>
              <a:t>K</a:t>
            </a: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5384800" y="5242339"/>
            <a:ext cx="911225" cy="2841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400">
                <a:latin typeface="Tahoma" pitchFamily="34" charset="0"/>
              </a:rPr>
              <a:t>reflection</a:t>
            </a: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5661025" y="5504277"/>
            <a:ext cx="311150" cy="3667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2000" b="1">
                <a:latin typeface="Times New Roman" pitchFamily="18" charset="0"/>
              </a:rPr>
              <a:t>J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5311775" y="6015452"/>
            <a:ext cx="1057275" cy="5191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400">
                <a:latin typeface="Tahoma" pitchFamily="34" charset="0"/>
              </a:rPr>
              <a:t>go-through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400">
                <a:latin typeface="Tahoma" pitchFamily="34" charset="0"/>
              </a:rPr>
              <a:t>operator</a:t>
            </a:r>
          </a:p>
        </p:txBody>
      </p:sp>
      <p:pic>
        <p:nvPicPr>
          <p:cNvPr id="31761" name="Picture 1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65086" y="3482076"/>
            <a:ext cx="246062" cy="2460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/>
          <a:p>
            <a:fld id="{6D42B6D7-1D97-42AA-8FAC-74E3D2C80685}" type="slidenum">
              <a:rPr lang="en-US"/>
              <a:pPr/>
              <a:t>45</a:t>
            </a:fld>
            <a:endParaRPr lang="en-US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Practical implementation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finite element approach </a:t>
            </a:r>
          </a:p>
          <a:p>
            <a:pPr lvl="1"/>
            <a:endParaRPr lang="en-US" sz="2400"/>
          </a:p>
          <a:p>
            <a:r>
              <a:rPr lang="en-US" sz="2800"/>
              <a:t>iterative strategies and convergence</a:t>
            </a:r>
          </a:p>
          <a:p>
            <a:pPr lvl="1"/>
            <a:endParaRPr lang="en-US" sz="2400"/>
          </a:p>
          <a:p>
            <a:r>
              <a:rPr lang="en-US" sz="2800"/>
              <a:t>using the GPU</a:t>
            </a:r>
          </a:p>
          <a:p>
            <a:pPr lvl="1"/>
            <a:r>
              <a:rPr lang="en-US" sz="2400"/>
              <a:t>implicit visibility makes is feasible</a:t>
            </a:r>
          </a:p>
          <a:p>
            <a:pPr lvl="1"/>
            <a:endParaRPr 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/>
          <a:p>
            <a:fld id="{9B364135-9172-4E43-8E97-65CC4E5F8655}" type="slidenum">
              <a:rPr lang="en-US"/>
              <a:pPr/>
              <a:t>46</a:t>
            </a:fld>
            <a:endParaRPr lang="en-US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Finite Elements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368977"/>
            <a:ext cx="8347075" cy="2363787"/>
          </a:xfrm>
        </p:spPr>
        <p:txBody>
          <a:bodyPr/>
          <a:lstStyle/>
          <a:p>
            <a:r>
              <a:rPr lang="en-US" sz="2000" dirty="0"/>
              <a:t>spatial and directional </a:t>
            </a:r>
            <a:r>
              <a:rPr lang="en-US" sz="2000" dirty="0" err="1"/>
              <a:t>discretization</a:t>
            </a:r>
            <a:endParaRPr lang="en-US" sz="2000" dirty="0"/>
          </a:p>
          <a:p>
            <a:r>
              <a:rPr lang="en-US" sz="2000" dirty="0"/>
              <a:t>hierarchical </a:t>
            </a:r>
            <a:r>
              <a:rPr lang="en-US" sz="2000" dirty="0" err="1"/>
              <a:t>radiosity</a:t>
            </a:r>
            <a:r>
              <a:rPr lang="en-US" sz="2000" dirty="0"/>
              <a:t> with clustering</a:t>
            </a:r>
          </a:p>
          <a:p>
            <a:pPr lvl="1"/>
            <a:r>
              <a:rPr lang="en-US" sz="1600" dirty="0" err="1"/>
              <a:t>energ</a:t>
            </a:r>
            <a:r>
              <a:rPr lang="de-DE" sz="1600" dirty="0"/>
              <a:t>y transport </a:t>
            </a:r>
            <a:r>
              <a:rPr lang="en-US" sz="1600" dirty="0"/>
              <a:t>over links</a:t>
            </a:r>
          </a:p>
          <a:p>
            <a:pPr lvl="1"/>
            <a:r>
              <a:rPr lang="en-US" sz="1600" dirty="0"/>
              <a:t>form factors: energy transport between two patches</a:t>
            </a:r>
          </a:p>
          <a:p>
            <a:pPr lvl="1"/>
            <a:r>
              <a:rPr lang="en-US" sz="1600" dirty="0"/>
              <a:t>directional quantities: uniform </a:t>
            </a:r>
            <a:r>
              <a:rPr lang="en-US" sz="1600" dirty="0" err="1"/>
              <a:t>discretization</a:t>
            </a:r>
            <a:endParaRPr lang="en-US" sz="1600" dirty="0"/>
          </a:p>
        </p:txBody>
      </p:sp>
      <p:pic>
        <p:nvPicPr>
          <p:cNvPr id="35844" name="Picture 4" descr="fe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3650" y="3484563"/>
            <a:ext cx="4043363" cy="3235325"/>
          </a:xfrm>
          <a:prstGeom prst="rect">
            <a:avLst/>
          </a:prstGeom>
          <a:noFill/>
        </p:spPr>
      </p:pic>
      <p:sp>
        <p:nvSpPr>
          <p:cNvPr id="35845" name="Line 5"/>
          <p:cNvSpPr>
            <a:spLocks noChangeShapeType="1"/>
          </p:cNvSpPr>
          <p:nvPr/>
        </p:nvSpPr>
        <p:spPr bwMode="auto">
          <a:xfrm>
            <a:off x="2933700" y="4108450"/>
            <a:ext cx="285750" cy="889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 flipH="1" flipV="1">
            <a:off x="3219450" y="4184650"/>
            <a:ext cx="44450" cy="8699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 flipV="1">
            <a:off x="2978150" y="5060950"/>
            <a:ext cx="285750" cy="317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 flipH="1" flipV="1">
            <a:off x="2933700" y="4114800"/>
            <a:ext cx="44450" cy="9779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 flipV="1">
            <a:off x="5511800" y="4286250"/>
            <a:ext cx="425450" cy="63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 flipH="1">
            <a:off x="5918200" y="4292600"/>
            <a:ext cx="25400" cy="7239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51" name="Line 11"/>
          <p:cNvSpPr>
            <a:spLocks noChangeShapeType="1"/>
          </p:cNvSpPr>
          <p:nvPr/>
        </p:nvSpPr>
        <p:spPr bwMode="auto">
          <a:xfrm>
            <a:off x="5492750" y="5010150"/>
            <a:ext cx="425450" cy="63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52" name="Line 12"/>
          <p:cNvSpPr>
            <a:spLocks noChangeShapeType="1"/>
          </p:cNvSpPr>
          <p:nvPr/>
        </p:nvSpPr>
        <p:spPr bwMode="auto">
          <a:xfrm flipV="1">
            <a:off x="5505450" y="4292600"/>
            <a:ext cx="12700" cy="7239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53" name="Line 13"/>
          <p:cNvSpPr>
            <a:spLocks noChangeShapeType="1"/>
          </p:cNvSpPr>
          <p:nvPr/>
        </p:nvSpPr>
        <p:spPr bwMode="auto">
          <a:xfrm>
            <a:off x="3594100" y="6254750"/>
            <a:ext cx="1682750" cy="952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54" name="Line 14"/>
          <p:cNvSpPr>
            <a:spLocks noChangeShapeType="1"/>
          </p:cNvSpPr>
          <p:nvPr/>
        </p:nvSpPr>
        <p:spPr bwMode="auto">
          <a:xfrm flipH="1" flipV="1">
            <a:off x="5213350" y="5975350"/>
            <a:ext cx="69850" cy="3746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55" name="Line 15"/>
          <p:cNvSpPr>
            <a:spLocks noChangeShapeType="1"/>
          </p:cNvSpPr>
          <p:nvPr/>
        </p:nvSpPr>
        <p:spPr bwMode="auto">
          <a:xfrm flipV="1">
            <a:off x="3600450" y="5911850"/>
            <a:ext cx="311150" cy="3365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56" name="Line 16"/>
          <p:cNvSpPr>
            <a:spLocks noChangeShapeType="1"/>
          </p:cNvSpPr>
          <p:nvPr/>
        </p:nvSpPr>
        <p:spPr bwMode="auto">
          <a:xfrm>
            <a:off x="3911600" y="5918200"/>
            <a:ext cx="1301750" cy="63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57" name="Line 17"/>
          <p:cNvSpPr>
            <a:spLocks noChangeShapeType="1"/>
          </p:cNvSpPr>
          <p:nvPr/>
        </p:nvSpPr>
        <p:spPr bwMode="auto">
          <a:xfrm flipV="1">
            <a:off x="4527550" y="4603750"/>
            <a:ext cx="1200150" cy="153035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 type="triangle" w="med" len="med"/>
            <a:tailEnd type="triangle" w="med" len="med"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58" name="Line 18"/>
          <p:cNvSpPr>
            <a:spLocks noChangeShapeType="1"/>
          </p:cNvSpPr>
          <p:nvPr/>
        </p:nvSpPr>
        <p:spPr bwMode="auto">
          <a:xfrm>
            <a:off x="3613150" y="4318000"/>
            <a:ext cx="374650" cy="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59" name="Line 19"/>
          <p:cNvSpPr>
            <a:spLocks noChangeShapeType="1"/>
          </p:cNvSpPr>
          <p:nvPr/>
        </p:nvSpPr>
        <p:spPr bwMode="auto">
          <a:xfrm>
            <a:off x="3981450" y="4324350"/>
            <a:ext cx="19050" cy="6858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60" name="Line 20"/>
          <p:cNvSpPr>
            <a:spLocks noChangeShapeType="1"/>
          </p:cNvSpPr>
          <p:nvPr/>
        </p:nvSpPr>
        <p:spPr bwMode="auto">
          <a:xfrm>
            <a:off x="3613150" y="4324350"/>
            <a:ext cx="12700" cy="6731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61" name="Line 21"/>
          <p:cNvSpPr>
            <a:spLocks noChangeShapeType="1"/>
          </p:cNvSpPr>
          <p:nvPr/>
        </p:nvSpPr>
        <p:spPr bwMode="auto">
          <a:xfrm>
            <a:off x="3638550" y="4997450"/>
            <a:ext cx="361950" cy="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62" name="Line 22"/>
          <p:cNvSpPr>
            <a:spLocks noChangeShapeType="1"/>
          </p:cNvSpPr>
          <p:nvPr/>
        </p:nvSpPr>
        <p:spPr bwMode="auto">
          <a:xfrm>
            <a:off x="3619500" y="4660900"/>
            <a:ext cx="374650" cy="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63" name="Line 23"/>
          <p:cNvSpPr>
            <a:spLocks noChangeShapeType="1"/>
          </p:cNvSpPr>
          <p:nvPr/>
        </p:nvSpPr>
        <p:spPr bwMode="auto">
          <a:xfrm>
            <a:off x="3797300" y="4318000"/>
            <a:ext cx="12700" cy="6794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64" name="Line 24"/>
          <p:cNvSpPr>
            <a:spLocks noChangeShapeType="1"/>
          </p:cNvSpPr>
          <p:nvPr/>
        </p:nvSpPr>
        <p:spPr bwMode="auto">
          <a:xfrm>
            <a:off x="2965450" y="4610100"/>
            <a:ext cx="285750" cy="190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65" name="Line 25"/>
          <p:cNvSpPr>
            <a:spLocks noChangeShapeType="1"/>
          </p:cNvSpPr>
          <p:nvPr/>
        </p:nvSpPr>
        <p:spPr bwMode="auto">
          <a:xfrm>
            <a:off x="3086100" y="4152900"/>
            <a:ext cx="38100" cy="9271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66" name="Line 26"/>
          <p:cNvSpPr>
            <a:spLocks noChangeShapeType="1"/>
          </p:cNvSpPr>
          <p:nvPr/>
        </p:nvSpPr>
        <p:spPr bwMode="auto">
          <a:xfrm flipV="1">
            <a:off x="3181350" y="4800600"/>
            <a:ext cx="527050" cy="508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 type="triangle" w="med" len="med"/>
            <a:tailEnd type="triangle" w="med" len="med"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67" name="Line 27"/>
          <p:cNvSpPr>
            <a:spLocks noChangeShapeType="1"/>
          </p:cNvSpPr>
          <p:nvPr/>
        </p:nvSpPr>
        <p:spPr bwMode="auto">
          <a:xfrm>
            <a:off x="3181350" y="4845050"/>
            <a:ext cx="717550" cy="381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 type="triangle" w="med" len="med"/>
            <a:tailEnd type="triangle" w="med" len="med"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68" name="Line 28"/>
          <p:cNvSpPr>
            <a:spLocks noChangeShapeType="1"/>
          </p:cNvSpPr>
          <p:nvPr/>
        </p:nvSpPr>
        <p:spPr bwMode="auto">
          <a:xfrm flipV="1">
            <a:off x="3187700" y="4533900"/>
            <a:ext cx="711200" cy="317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 type="triangle" w="med" len="med"/>
            <a:tailEnd type="triangle" w="med" len="med"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69" name="Line 29"/>
          <p:cNvSpPr>
            <a:spLocks noChangeShapeType="1"/>
          </p:cNvSpPr>
          <p:nvPr/>
        </p:nvSpPr>
        <p:spPr bwMode="auto">
          <a:xfrm flipV="1">
            <a:off x="3187700" y="4464050"/>
            <a:ext cx="527050" cy="3873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 type="triangle" w="med" len="med"/>
            <a:tailEnd type="triangle" w="med" len="med"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nimBg="1"/>
      <p:bldP spid="35846" grpId="0" animBg="1"/>
      <p:bldP spid="35847" grpId="0" animBg="1"/>
      <p:bldP spid="35848" grpId="0" animBg="1"/>
      <p:bldP spid="35849" grpId="0" animBg="1"/>
      <p:bldP spid="35850" grpId="0" animBg="1"/>
      <p:bldP spid="35851" grpId="0" animBg="1"/>
      <p:bldP spid="35852" grpId="0" animBg="1"/>
      <p:bldP spid="35853" grpId="0" animBg="1"/>
      <p:bldP spid="35854" grpId="0" animBg="1"/>
      <p:bldP spid="35855" grpId="0" animBg="1"/>
      <p:bldP spid="35856" grpId="0" animBg="1"/>
      <p:bldP spid="35857" grpId="0" animBg="1"/>
      <p:bldP spid="35858" grpId="0" animBg="1"/>
      <p:bldP spid="35859" grpId="0" animBg="1"/>
      <p:bldP spid="35860" grpId="0" animBg="1"/>
      <p:bldP spid="35861" grpId="0" animBg="1"/>
      <p:bldP spid="35862" grpId="0" animBg="1"/>
      <p:bldP spid="35863" grpId="0" animBg="1"/>
      <p:bldP spid="35864" grpId="0" animBg="1"/>
      <p:bldP spid="35865" grpId="0" animBg="1"/>
      <p:bldP spid="35866" grpId="0" animBg="1"/>
      <p:bldP spid="35867" grpId="0" animBg="1"/>
      <p:bldP spid="35868" grpId="0" animBg="1"/>
      <p:bldP spid="3586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/>
          <a:p>
            <a:fld id="{64709013-7F72-48D2-8E3F-0E877425D6A3}" type="slidenum">
              <a:rPr lang="en-US"/>
              <a:pPr/>
              <a:t>47</a:t>
            </a:fld>
            <a:endParaRPr lang="en-US"/>
          </a:p>
        </p:txBody>
      </p:sp>
      <p:pic>
        <p:nvPicPr>
          <p:cNvPr id="37890" name="Picture 2" descr="unoccluded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88" y="1438412"/>
            <a:ext cx="8997950" cy="3598863"/>
          </a:xfrm>
          <a:prstGeom prst="rect">
            <a:avLst/>
          </a:prstGeom>
          <a:noFill/>
        </p:spPr>
      </p:pic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Computation</a:t>
            </a:r>
            <a:endParaRPr lang="fr-FR" altLang="ko-KR" sz="4000">
              <a:ea typeface="굴림" pitchFamily="50" charset="-127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2732088" y="2890975"/>
            <a:ext cx="441325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U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116138" y="3557725"/>
            <a:ext cx="1735137" cy="5826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transport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without occlusion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6072188" y="2230575"/>
            <a:ext cx="460375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K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5822950" y="2868750"/>
            <a:ext cx="1012825" cy="31273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reflection</a:t>
            </a: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6115050" y="3281500"/>
            <a:ext cx="361950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J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5735638" y="3905387"/>
            <a:ext cx="1185862" cy="582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go-through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operator</a:t>
            </a:r>
          </a:p>
        </p:txBody>
      </p:sp>
      <p:pic>
        <p:nvPicPr>
          <p:cNvPr id="37898" name="Picture 10" descr="unoccluded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88" y="1552712"/>
            <a:ext cx="89979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/>
          <a:p>
            <a:fld id="{FAB86864-3400-4851-A037-7DDEFBEB8E95}" type="slidenum">
              <a:rPr lang="en-US"/>
              <a:pPr/>
              <a:t>48</a:t>
            </a:fld>
            <a:endParaRPr lang="en-US"/>
          </a:p>
        </p:txBody>
      </p:sp>
      <p:pic>
        <p:nvPicPr>
          <p:cNvPr id="39938" name="Picture 2" descr="unoccluded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88" y="1542773"/>
            <a:ext cx="89979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 descr="unoccluded3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grayscl/>
          </a:blip>
          <a:srcRect/>
          <a:stretch>
            <a:fillRect/>
          </a:stretch>
        </p:blipFill>
        <p:spPr bwMode="auto">
          <a:xfrm>
            <a:off x="77788" y="1428473"/>
            <a:ext cx="8997950" cy="3598863"/>
          </a:xfrm>
          <a:prstGeom prst="rect">
            <a:avLst/>
          </a:prstGeom>
          <a:noFill/>
        </p:spPr>
      </p:pic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Computation</a:t>
            </a:r>
            <a:endParaRPr lang="fr-FR" altLang="ko-KR" sz="4000">
              <a:ea typeface="굴림" pitchFamily="50" charset="-127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2732088" y="2881036"/>
            <a:ext cx="441325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U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2116138" y="3547786"/>
            <a:ext cx="1735137" cy="5826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transport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without occlusion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250825" y="4449763"/>
            <a:ext cx="558165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777777"/>
            </a:outerShdw>
          </a:effectLst>
        </p:spPr>
        <p:txBody>
          <a:bodyPr anchor="b"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ko-KR" altLang="ko-KR" sz="320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3994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608013" y="4494213"/>
            <a:ext cx="8234362" cy="1905000"/>
          </a:xfrm>
          <a:noFill/>
          <a:ln/>
        </p:spPr>
        <p:txBody>
          <a:bodyPr/>
          <a:lstStyle/>
          <a:p>
            <a:r>
              <a:rPr lang="en-US" sz="2800"/>
              <a:t>global pass</a:t>
            </a:r>
          </a:p>
          <a:p>
            <a:pPr lvl="1"/>
            <a:r>
              <a:rPr lang="en-US" sz="2400"/>
              <a:t>propagate energy</a:t>
            </a:r>
          </a:p>
          <a:p>
            <a:pPr lvl="1"/>
            <a:r>
              <a:rPr lang="en-US" sz="2400"/>
              <a:t>hierarchical solver: links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/>
          <a:p>
            <a:fld id="{25CFA770-608D-4FE7-8EAA-EE41210956EA}" type="slidenum">
              <a:rPr lang="en-US"/>
              <a:pPr/>
              <a:t>49</a:t>
            </a:fld>
            <a:endParaRPr lang="en-US"/>
          </a:p>
        </p:txBody>
      </p:sp>
      <p:pic>
        <p:nvPicPr>
          <p:cNvPr id="41986" name="Picture 2" descr="unoccluded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88" y="1358900"/>
            <a:ext cx="8997950" cy="3598863"/>
          </a:xfrm>
          <a:prstGeom prst="rect">
            <a:avLst/>
          </a:prstGeom>
          <a:noFill/>
        </p:spPr>
      </p:pic>
      <p:pic>
        <p:nvPicPr>
          <p:cNvPr id="41987" name="Picture 3" descr="unoccluded1"/>
          <p:cNvPicPr>
            <a:picLocks noChangeAspect="1" noChangeArrowheads="1"/>
          </p:cNvPicPr>
          <p:nvPr/>
        </p:nvPicPr>
        <p:blipFill>
          <a:blip r:embed="rId4"/>
          <a:srcRect l="39978"/>
          <a:stretch>
            <a:fillRect/>
          </a:stretch>
        </p:blipFill>
        <p:spPr bwMode="auto">
          <a:xfrm>
            <a:off x="3676650" y="1473200"/>
            <a:ext cx="54006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unoccluded1"/>
          <p:cNvPicPr>
            <a:picLocks noChangeAspect="1" noChangeArrowheads="1"/>
          </p:cNvPicPr>
          <p:nvPr/>
        </p:nvPicPr>
        <p:blipFill>
          <a:blip r:embed="rId4">
            <a:lum bright="34000" contrast="-70000"/>
            <a:grayscl/>
          </a:blip>
          <a:srcRect r="74347"/>
          <a:stretch>
            <a:fillRect/>
          </a:stretch>
        </p:blipFill>
        <p:spPr bwMode="auto">
          <a:xfrm>
            <a:off x="77788" y="1473200"/>
            <a:ext cx="23082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Computation</a:t>
            </a:r>
            <a:endParaRPr lang="fr-FR" altLang="ko-KR" sz="4000">
              <a:ea typeface="굴림" pitchFamily="50" charset="-127"/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6072188" y="2151063"/>
            <a:ext cx="460375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K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5822950" y="2789238"/>
            <a:ext cx="1012825" cy="31273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reflection</a:t>
            </a: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6115050" y="3201988"/>
            <a:ext cx="361950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J</a:t>
            </a: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5735638" y="3825875"/>
            <a:ext cx="1185862" cy="582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go-through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operator</a:t>
            </a:r>
          </a:p>
        </p:txBody>
      </p:sp>
      <p:sp>
        <p:nvSpPr>
          <p:cNvPr id="41994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608013" y="4646613"/>
            <a:ext cx="8234362" cy="1905000"/>
          </a:xfrm>
          <a:noFill/>
          <a:ln/>
        </p:spPr>
        <p:txBody>
          <a:bodyPr/>
          <a:lstStyle/>
          <a:p>
            <a:r>
              <a:rPr lang="en-US" sz="2800"/>
              <a:t>local pass</a:t>
            </a:r>
          </a:p>
          <a:p>
            <a:pPr lvl="1"/>
            <a:r>
              <a:rPr lang="en-US" sz="2400"/>
              <a:t>transform incident energy into new exitant energy</a:t>
            </a:r>
          </a:p>
        </p:txBody>
      </p:sp>
      <p:pic>
        <p:nvPicPr>
          <p:cNvPr id="41995" name="Picture 11" descr="unoccluded1"/>
          <p:cNvPicPr>
            <a:picLocks noChangeAspect="1" noChangeArrowheads="1"/>
          </p:cNvPicPr>
          <p:nvPr/>
        </p:nvPicPr>
        <p:blipFill>
          <a:blip r:embed="rId4">
            <a:lum bright="34000" contrast="-70000"/>
            <a:grayscl/>
          </a:blip>
          <a:srcRect l="26152" r="60066"/>
          <a:stretch>
            <a:fillRect/>
          </a:stretch>
        </p:blipFill>
        <p:spPr bwMode="auto">
          <a:xfrm>
            <a:off x="2427288" y="1471613"/>
            <a:ext cx="123983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charset="-127"/>
              </a:rPr>
              <a:t>Goal and Key Idea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1"/>
            <a:ext cx="8318500" cy="307395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Goal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Add multiple bounces of indirect illumination.</a:t>
            </a:r>
          </a:p>
          <a:p>
            <a:pPr lvl="1">
              <a:lnSpc>
                <a:spcPct val="100000"/>
              </a:lnSpc>
            </a:pPr>
            <a:endParaRPr lang="en-US" dirty="0">
              <a:ea typeface="굴림" charset="-127"/>
            </a:endParaRPr>
          </a:p>
          <a:p>
            <a:pPr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Key Idea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Pre-compute direct-to-indirect transfer matrix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Compute indirect from direct on the fly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00000"/>
              </a:lnSpc>
            </a:pPr>
            <a:endParaRPr lang="en-US" b="0" dirty="0" smtClean="0">
              <a:ea typeface="굴림" charset="-127"/>
            </a:endParaRPr>
          </a:p>
        </p:txBody>
      </p:sp>
      <p:grpSp>
        <p:nvGrpSpPr>
          <p:cNvPr id="16" name="Group 21"/>
          <p:cNvGrpSpPr>
            <a:grpSpLocks/>
          </p:cNvGrpSpPr>
          <p:nvPr/>
        </p:nvGrpSpPr>
        <p:grpSpPr bwMode="auto">
          <a:xfrm>
            <a:off x="946962" y="4661453"/>
            <a:ext cx="6831496" cy="1529499"/>
            <a:chOff x="96" y="2916"/>
            <a:chExt cx="5580" cy="1408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240" y="3984"/>
              <a:ext cx="1026" cy="3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/>
                <a:t>Direct</a:t>
              </a: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2688" y="3984"/>
              <a:ext cx="1536" cy="3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/>
                <a:t>Indirect</a:t>
              </a:r>
            </a:p>
          </p:txBody>
        </p:sp>
        <p:sp>
          <p:nvSpPr>
            <p:cNvPr id="19" name="Text Box 6"/>
            <p:cNvSpPr txBox="1">
              <a:spLocks noChangeArrowheads="1"/>
            </p:cNvSpPr>
            <p:nvPr/>
          </p:nvSpPr>
          <p:spPr bwMode="auto">
            <a:xfrm>
              <a:off x="4369" y="3983"/>
              <a:ext cx="1247" cy="3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/>
                <a:t>Final</a:t>
              </a:r>
            </a:p>
          </p:txBody>
        </p:sp>
        <p:sp>
          <p:nvSpPr>
            <p:cNvPr id="20" name="Text Box 7"/>
            <p:cNvSpPr txBox="1">
              <a:spLocks noChangeArrowheads="1"/>
            </p:cNvSpPr>
            <p:nvPr/>
          </p:nvSpPr>
          <p:spPr bwMode="auto">
            <a:xfrm>
              <a:off x="1680" y="3150"/>
              <a:ext cx="864" cy="510"/>
            </a:xfrm>
            <a:prstGeom prst="rect">
              <a:avLst/>
            </a:prstGeom>
            <a:solidFill>
              <a:srgbClr val="00583D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500" dirty="0">
                  <a:solidFill>
                    <a:srgbClr val="FFFFFF"/>
                  </a:solidFill>
                </a:rPr>
                <a:t>Transfer matrix</a:t>
              </a:r>
            </a:p>
          </p:txBody>
        </p:sp>
        <p:pic>
          <p:nvPicPr>
            <p:cNvPr id="21" name="Picture 8" descr="still-in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32" y="2928"/>
              <a:ext cx="1296" cy="972"/>
            </a:xfrm>
            <a:prstGeom prst="rect">
              <a:avLst/>
            </a:prstGeom>
            <a:noFill/>
          </p:spPr>
        </p:pic>
        <p:pic>
          <p:nvPicPr>
            <p:cNvPr id="22" name="Picture 9" descr="still-both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80" y="2916"/>
              <a:ext cx="1296" cy="972"/>
            </a:xfrm>
            <a:prstGeom prst="rect">
              <a:avLst/>
            </a:prstGeom>
            <a:noFill/>
          </p:spPr>
        </p:pic>
        <p:pic>
          <p:nvPicPr>
            <p:cNvPr id="23" name="Picture 10" descr="still-dir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6" y="2928"/>
              <a:ext cx="1296" cy="972"/>
            </a:xfrm>
            <a:prstGeom prst="rect">
              <a:avLst/>
            </a:prstGeom>
            <a:noFill/>
          </p:spPr>
        </p:pic>
        <p:sp>
          <p:nvSpPr>
            <p:cNvPr id="24" name="Line 18"/>
            <p:cNvSpPr>
              <a:spLocks noChangeShapeType="1"/>
            </p:cNvSpPr>
            <p:nvPr/>
          </p:nvSpPr>
          <p:spPr bwMode="auto">
            <a:xfrm>
              <a:off x="2544" y="3408"/>
              <a:ext cx="288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" name="Line 19"/>
            <p:cNvSpPr>
              <a:spLocks noChangeShapeType="1"/>
            </p:cNvSpPr>
            <p:nvPr/>
          </p:nvSpPr>
          <p:spPr bwMode="auto">
            <a:xfrm>
              <a:off x="4091" y="3408"/>
              <a:ext cx="288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6" name="Line 20"/>
            <p:cNvSpPr>
              <a:spLocks noChangeShapeType="1"/>
            </p:cNvSpPr>
            <p:nvPr/>
          </p:nvSpPr>
          <p:spPr bwMode="auto">
            <a:xfrm>
              <a:off x="1392" y="3408"/>
              <a:ext cx="288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/>
          <a:p>
            <a:fld id="{AB586DB1-7A6F-4C59-8F2C-DAB98B5BDC7D}" type="slidenum">
              <a:rPr lang="en-US"/>
              <a:pPr/>
              <a:t>50</a:t>
            </a:fld>
            <a:endParaRPr lang="en-US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Iterative Solution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150" y="1483413"/>
            <a:ext cx="8347075" cy="5140325"/>
          </a:xfrm>
        </p:spPr>
        <p:txBody>
          <a:bodyPr/>
          <a:lstStyle/>
          <a:p>
            <a:r>
              <a:rPr lang="en-US" sz="2800"/>
              <a:t>symmetric iteration</a:t>
            </a:r>
          </a:p>
          <a:p>
            <a:pPr lvl="1"/>
            <a:endParaRPr lang="en-US" sz="2400"/>
          </a:p>
          <a:p>
            <a:pPr lvl="1"/>
            <a:endParaRPr lang="en-US" sz="2400"/>
          </a:p>
          <a:p>
            <a:pPr lvl="1"/>
            <a:endParaRPr lang="en-US" sz="2400"/>
          </a:p>
          <a:p>
            <a:pPr lvl="2"/>
            <a:endParaRPr lang="en-US" sz="2000"/>
          </a:p>
          <a:p>
            <a:pPr lvl="2"/>
            <a:endParaRPr lang="en-US" sz="2000"/>
          </a:p>
          <a:p>
            <a:pPr lvl="2"/>
            <a:endParaRPr lang="en-US" sz="2000"/>
          </a:p>
          <a:p>
            <a:pPr lvl="1"/>
            <a:endParaRPr lang="en-US" sz="2400"/>
          </a:p>
        </p:txBody>
      </p:sp>
      <p:pic>
        <p:nvPicPr>
          <p:cNvPr id="44036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1463" y="2086663"/>
            <a:ext cx="4325937" cy="9953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176534"/>
            <a:ext cx="1905000" cy="457200"/>
          </a:xfrm>
          <a:prstGeom prst="rect">
            <a:avLst/>
          </a:prstGeom>
        </p:spPr>
        <p:txBody>
          <a:bodyPr/>
          <a:lstStyle/>
          <a:p>
            <a:fld id="{CA48E4E6-ED69-4D0A-AFE6-2CB2C16FC435}" type="slidenum">
              <a:rPr lang="en-US"/>
              <a:pPr/>
              <a:t>51</a:t>
            </a:fld>
            <a:endParaRPr lang="en-US"/>
          </a:p>
        </p:txBody>
      </p:sp>
      <p:pic>
        <p:nvPicPr>
          <p:cNvPr id="46100" name="Picture 20" descr="cr_i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9938" y="4287284"/>
            <a:ext cx="2520950" cy="2520950"/>
          </a:xfrm>
          <a:prstGeom prst="rect">
            <a:avLst/>
          </a:prstGeom>
          <a:noFill/>
        </p:spPr>
      </p:pic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Symmetric Iteration</a:t>
            </a:r>
            <a:endParaRPr lang="fr-FR" altLang="ko-KR" sz="4000">
              <a:ea typeface="굴림" pitchFamily="50" charset="-127"/>
            </a:endParaRPr>
          </a:p>
        </p:txBody>
      </p:sp>
      <p:pic>
        <p:nvPicPr>
          <p:cNvPr id="46083" name="Picture 3" descr="cr_i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0700" y="1566583"/>
            <a:ext cx="2520950" cy="2520950"/>
          </a:xfrm>
          <a:prstGeom prst="rect">
            <a:avLst/>
          </a:prstGeom>
          <a:noFill/>
        </p:spPr>
      </p:pic>
      <p:pic>
        <p:nvPicPr>
          <p:cNvPr id="46084" name="Picture 4" descr="cr_i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11525" y="1566583"/>
            <a:ext cx="2520950" cy="2520950"/>
          </a:xfrm>
          <a:prstGeom prst="rect">
            <a:avLst/>
          </a:prstGeom>
          <a:noFill/>
        </p:spPr>
      </p:pic>
      <p:pic>
        <p:nvPicPr>
          <p:cNvPr id="46085" name="Picture 5" descr="cr_i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00763" y="1566583"/>
            <a:ext cx="2520950" cy="2520950"/>
          </a:xfrm>
          <a:prstGeom prst="rect">
            <a:avLst/>
          </a:prstGeom>
          <a:noFill/>
        </p:spPr>
      </p:pic>
      <p:pic>
        <p:nvPicPr>
          <p:cNvPr id="46086" name="Picture 6" descr="cr_i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700" y="4287284"/>
            <a:ext cx="2520950" cy="2520950"/>
          </a:xfrm>
          <a:prstGeom prst="rect">
            <a:avLst/>
          </a:prstGeom>
          <a:noFill/>
        </p:spPr>
      </p:pic>
      <p:pic>
        <p:nvPicPr>
          <p:cNvPr id="46088" name="Picture 8" descr="cr_re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00763" y="4287284"/>
            <a:ext cx="2520950" cy="2520950"/>
          </a:xfrm>
          <a:prstGeom prst="rect">
            <a:avLst/>
          </a:prstGeom>
          <a:noFill/>
        </p:spPr>
      </p:pic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4302125" y="3006445"/>
            <a:ext cx="1349375" cy="630238"/>
          </a:xfrm>
          <a:prstGeom prst="rect">
            <a:avLst/>
          </a:prstGeom>
          <a:noFill/>
          <a:ln w="19050" algn="ctr">
            <a:solidFill>
              <a:srgbClr val="FFFF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7092950" y="3006445"/>
            <a:ext cx="1349375" cy="630238"/>
          </a:xfrm>
          <a:prstGeom prst="rect">
            <a:avLst/>
          </a:prstGeom>
          <a:noFill/>
          <a:ln w="19050" algn="ctr">
            <a:solidFill>
              <a:srgbClr val="FFFF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4302125" y="5728734"/>
            <a:ext cx="1349375" cy="630237"/>
          </a:xfrm>
          <a:prstGeom prst="rect">
            <a:avLst/>
          </a:prstGeom>
          <a:noFill/>
          <a:ln w="19050" algn="ctr">
            <a:solidFill>
              <a:srgbClr val="FFFF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1512888" y="5728734"/>
            <a:ext cx="1349375" cy="630237"/>
          </a:xfrm>
          <a:prstGeom prst="rect">
            <a:avLst/>
          </a:prstGeom>
          <a:noFill/>
          <a:ln w="19050" algn="ctr">
            <a:solidFill>
              <a:srgbClr val="FFFF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431800" y="3757333"/>
            <a:ext cx="2430463" cy="4206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 algn="l">
              <a:spcBef>
                <a:spcPct val="50000"/>
              </a:spcBef>
              <a:buFont typeface="Wingdings" pitchFamily="2" charset="2"/>
              <a:buNone/>
            </a:pPr>
            <a:r>
              <a:rPr lang="de-DE" sz="2400">
                <a:solidFill>
                  <a:schemeClr val="bg1"/>
                </a:solidFill>
                <a:latin typeface="Tahoma" pitchFamily="34" charset="0"/>
              </a:rPr>
              <a:t>1</a:t>
            </a:r>
            <a:r>
              <a:rPr lang="de-DE" sz="2400" baseline="30000">
                <a:solidFill>
                  <a:schemeClr val="bg1"/>
                </a:solidFill>
                <a:latin typeface="Tahoma" pitchFamily="34" charset="0"/>
              </a:rPr>
              <a:t>st</a:t>
            </a:r>
            <a:r>
              <a:rPr lang="de-DE" sz="2400">
                <a:solidFill>
                  <a:schemeClr val="bg1"/>
                </a:solidFill>
                <a:latin typeface="Tahoma" pitchFamily="34" charset="0"/>
              </a:rPr>
              <a:t> iteration</a:t>
            </a:r>
            <a:endParaRPr lang="fr-FR" altLang="ko-KR" sz="2400">
              <a:solidFill>
                <a:schemeClr val="bg1"/>
              </a:solidFill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46094" name="Text Box 14"/>
          <p:cNvSpPr txBox="1">
            <a:spLocks noChangeArrowheads="1"/>
          </p:cNvSpPr>
          <p:nvPr/>
        </p:nvSpPr>
        <p:spPr bwMode="auto">
          <a:xfrm>
            <a:off x="3221038" y="3757333"/>
            <a:ext cx="2430462" cy="4206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 algn="l">
              <a:spcBef>
                <a:spcPct val="50000"/>
              </a:spcBef>
              <a:buFont typeface="Wingdings" pitchFamily="2" charset="2"/>
              <a:buNone/>
            </a:pPr>
            <a:r>
              <a:rPr lang="de-DE" sz="2400">
                <a:solidFill>
                  <a:schemeClr val="bg1"/>
                </a:solidFill>
                <a:latin typeface="Tahoma" pitchFamily="34" charset="0"/>
              </a:rPr>
              <a:t>2</a:t>
            </a:r>
            <a:r>
              <a:rPr lang="de-DE" sz="2400" baseline="30000">
                <a:solidFill>
                  <a:schemeClr val="bg1"/>
                </a:solidFill>
                <a:latin typeface="Tahoma" pitchFamily="34" charset="0"/>
              </a:rPr>
              <a:t>nd</a:t>
            </a:r>
            <a:r>
              <a:rPr lang="de-DE" sz="2400">
                <a:solidFill>
                  <a:schemeClr val="bg1"/>
                </a:solidFill>
                <a:latin typeface="Tahoma" pitchFamily="34" charset="0"/>
              </a:rPr>
              <a:t> iteration</a:t>
            </a:r>
            <a:endParaRPr lang="fr-FR" altLang="ko-KR" sz="2400">
              <a:solidFill>
                <a:schemeClr val="bg1"/>
              </a:solidFill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6011863" y="3757333"/>
            <a:ext cx="2430462" cy="4206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 algn="l">
              <a:spcBef>
                <a:spcPct val="50000"/>
              </a:spcBef>
              <a:buFont typeface="Wingdings" pitchFamily="2" charset="2"/>
              <a:buNone/>
            </a:pPr>
            <a:r>
              <a:rPr lang="de-DE" sz="2400">
                <a:solidFill>
                  <a:schemeClr val="bg1"/>
                </a:solidFill>
                <a:latin typeface="Tahoma" pitchFamily="34" charset="0"/>
              </a:rPr>
              <a:t>3</a:t>
            </a:r>
            <a:r>
              <a:rPr lang="de-DE" sz="2400" baseline="30000">
                <a:solidFill>
                  <a:schemeClr val="bg1"/>
                </a:solidFill>
                <a:latin typeface="Tahoma" pitchFamily="34" charset="0"/>
              </a:rPr>
              <a:t>rd</a:t>
            </a:r>
            <a:r>
              <a:rPr lang="de-DE" sz="2400">
                <a:solidFill>
                  <a:schemeClr val="bg1"/>
                </a:solidFill>
                <a:latin typeface="Tahoma" pitchFamily="34" charset="0"/>
              </a:rPr>
              <a:t> iteration</a:t>
            </a:r>
            <a:endParaRPr lang="fr-FR" altLang="ko-KR" sz="2400">
              <a:solidFill>
                <a:schemeClr val="bg1"/>
              </a:solidFill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431800" y="6478034"/>
            <a:ext cx="2430463" cy="4206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 algn="l">
              <a:spcBef>
                <a:spcPct val="50000"/>
              </a:spcBef>
              <a:buFont typeface="Wingdings" pitchFamily="2" charset="2"/>
              <a:buNone/>
            </a:pPr>
            <a:r>
              <a:rPr lang="de-DE" sz="2400">
                <a:solidFill>
                  <a:schemeClr val="bg1"/>
                </a:solidFill>
                <a:latin typeface="Tahoma" pitchFamily="34" charset="0"/>
              </a:rPr>
              <a:t>4</a:t>
            </a:r>
            <a:r>
              <a:rPr lang="de-DE" sz="2400" baseline="30000">
                <a:solidFill>
                  <a:schemeClr val="bg1"/>
                </a:solidFill>
                <a:latin typeface="Tahoma" pitchFamily="34" charset="0"/>
              </a:rPr>
              <a:t>th</a:t>
            </a:r>
            <a:r>
              <a:rPr lang="de-DE" sz="2400">
                <a:solidFill>
                  <a:schemeClr val="bg1"/>
                </a:solidFill>
                <a:latin typeface="Tahoma" pitchFamily="34" charset="0"/>
              </a:rPr>
              <a:t> iteration</a:t>
            </a:r>
            <a:endParaRPr lang="fr-FR" altLang="ko-KR" sz="2400">
              <a:solidFill>
                <a:schemeClr val="bg1"/>
              </a:solidFill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46097" name="Text Box 17"/>
          <p:cNvSpPr txBox="1">
            <a:spLocks noChangeArrowheads="1"/>
          </p:cNvSpPr>
          <p:nvPr/>
        </p:nvSpPr>
        <p:spPr bwMode="auto">
          <a:xfrm>
            <a:off x="3221038" y="6478034"/>
            <a:ext cx="2430462" cy="4206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 algn="l">
              <a:spcBef>
                <a:spcPct val="50000"/>
              </a:spcBef>
              <a:buFont typeface="Wingdings" pitchFamily="2" charset="2"/>
              <a:buNone/>
            </a:pPr>
            <a:r>
              <a:rPr lang="de-DE" sz="2400">
                <a:solidFill>
                  <a:schemeClr val="bg1"/>
                </a:solidFill>
                <a:latin typeface="Tahoma" pitchFamily="34" charset="0"/>
              </a:rPr>
              <a:t>8</a:t>
            </a:r>
            <a:r>
              <a:rPr lang="de-DE" sz="2400" baseline="30000">
                <a:solidFill>
                  <a:schemeClr val="bg1"/>
                </a:solidFill>
                <a:latin typeface="Tahoma" pitchFamily="34" charset="0"/>
              </a:rPr>
              <a:t>th</a:t>
            </a:r>
            <a:r>
              <a:rPr lang="de-DE" sz="2400">
                <a:solidFill>
                  <a:schemeClr val="bg1"/>
                </a:solidFill>
                <a:latin typeface="Tahoma" pitchFamily="34" charset="0"/>
              </a:rPr>
              <a:t> iteration</a:t>
            </a:r>
            <a:endParaRPr lang="fr-FR" altLang="ko-KR" sz="2400">
              <a:solidFill>
                <a:schemeClr val="bg1"/>
              </a:solidFill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46098" name="Text Box 18"/>
          <p:cNvSpPr txBox="1">
            <a:spLocks noChangeArrowheads="1"/>
          </p:cNvSpPr>
          <p:nvPr/>
        </p:nvSpPr>
        <p:spPr bwMode="auto">
          <a:xfrm>
            <a:off x="6011863" y="6208159"/>
            <a:ext cx="2430462" cy="4206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 algn="l">
              <a:spcBef>
                <a:spcPct val="50000"/>
              </a:spcBef>
              <a:buFont typeface="Wingdings" pitchFamily="2" charset="2"/>
              <a:buNone/>
            </a:pPr>
            <a:r>
              <a:rPr lang="de-DE" sz="2400">
                <a:solidFill>
                  <a:schemeClr val="bg1"/>
                </a:solidFill>
                <a:latin typeface="Tahoma" pitchFamily="34" charset="0"/>
              </a:rPr>
              <a:t>path tracing</a:t>
            </a:r>
            <a:endParaRPr lang="fr-FR" altLang="ko-KR" sz="2400">
              <a:solidFill>
                <a:schemeClr val="bg1"/>
              </a:solidFill>
              <a:latin typeface="Tahoma" pitchFamily="34" charset="0"/>
              <a:ea typeface="굴림" pitchFamily="50" charset="-127"/>
            </a:endParaRPr>
          </a:p>
        </p:txBody>
      </p:sp>
      <p:sp>
        <p:nvSpPr>
          <p:cNvPr id="46099" name="Text Box 19"/>
          <p:cNvSpPr txBox="1">
            <a:spLocks noChangeArrowheads="1"/>
          </p:cNvSpPr>
          <p:nvPr/>
        </p:nvSpPr>
        <p:spPr bwMode="auto">
          <a:xfrm>
            <a:off x="6011863" y="6478034"/>
            <a:ext cx="2430462" cy="4206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 algn="l">
              <a:spcBef>
                <a:spcPct val="50000"/>
              </a:spcBef>
              <a:buFont typeface="Wingdings" pitchFamily="2" charset="2"/>
              <a:buNone/>
            </a:pPr>
            <a:r>
              <a:rPr lang="de-DE" sz="2400">
                <a:solidFill>
                  <a:schemeClr val="bg1"/>
                </a:solidFill>
                <a:latin typeface="Tahoma" pitchFamily="34" charset="0"/>
              </a:rPr>
              <a:t>reference</a:t>
            </a:r>
            <a:endParaRPr lang="fr-FR" altLang="ko-KR" sz="2400">
              <a:solidFill>
                <a:schemeClr val="bg1"/>
              </a:solidFill>
              <a:latin typeface="Tahoma" pitchFamily="34" charset="0"/>
              <a:ea typeface="굴림" pitchFamily="50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 animBg="1"/>
      <p:bldP spid="46090" grpId="0" animBg="1"/>
      <p:bldP spid="46091" grpId="0" animBg="1"/>
      <p:bldP spid="46092" grpId="0" animBg="1"/>
      <p:bldP spid="46094" grpId="0"/>
      <p:bldP spid="46095" grpId="0"/>
      <p:bldP spid="46096" grpId="0"/>
      <p:bldP spid="46098" grpId="0"/>
      <p:bldP spid="4609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146717"/>
            <a:ext cx="1905000" cy="457200"/>
          </a:xfrm>
          <a:prstGeom prst="rect">
            <a:avLst/>
          </a:prstGeom>
        </p:spPr>
        <p:txBody>
          <a:bodyPr/>
          <a:lstStyle/>
          <a:p>
            <a:fld id="{9F7A7F18-3595-4062-BF1B-A99184E63F8B}" type="slidenum">
              <a:rPr lang="en-US"/>
              <a:pPr/>
              <a:t>52</a:t>
            </a:fld>
            <a:endParaRPr lang="en-US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Iterative Solution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150" y="1423779"/>
            <a:ext cx="8347075" cy="51403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symmetric iteration</a:t>
            </a:r>
          </a:p>
          <a:p>
            <a:pPr lvl="1">
              <a:lnSpc>
                <a:spcPct val="90000"/>
              </a:lnSpc>
            </a:pPr>
            <a:endParaRPr lang="en-US" sz="2400" dirty="0"/>
          </a:p>
          <a:p>
            <a:pPr lvl="1">
              <a:lnSpc>
                <a:spcPct val="90000"/>
              </a:lnSpc>
            </a:pPr>
            <a:endParaRPr lang="en-US" sz="2400" dirty="0"/>
          </a:p>
          <a:p>
            <a:pPr lvl="1">
              <a:lnSpc>
                <a:spcPct val="90000"/>
              </a:lnSpc>
            </a:pP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shadows are one 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/>
              <a:t>	step behind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fast convergence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 it </a:t>
            </a:r>
            <a:r>
              <a:rPr lang="en-US" sz="2000" dirty="0"/>
              <a:t>can diverge in </a:t>
            </a:r>
            <a:br>
              <a:rPr lang="en-US" sz="2000" dirty="0"/>
            </a:br>
            <a:r>
              <a:rPr lang="en-US" sz="2000" dirty="0"/>
              <a:t>contrived scenes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 converged </a:t>
            </a:r>
            <a:r>
              <a:rPr lang="en-US" sz="2000" dirty="0"/>
              <a:t>in all</a:t>
            </a:r>
            <a:br>
              <a:rPr lang="en-US" sz="2000" dirty="0"/>
            </a:br>
            <a:r>
              <a:rPr lang="en-US" sz="2000" dirty="0"/>
              <a:t>scenes tested</a:t>
            </a:r>
          </a:p>
          <a:p>
            <a:pPr lvl="2">
              <a:lnSpc>
                <a:spcPct val="90000"/>
              </a:lnSpc>
            </a:pPr>
            <a:endParaRPr lang="en-US" sz="2000" dirty="0"/>
          </a:p>
          <a:p>
            <a:pPr lvl="2">
              <a:lnSpc>
                <a:spcPct val="90000"/>
              </a:lnSpc>
            </a:pPr>
            <a:endParaRPr lang="en-US" sz="2000" dirty="0"/>
          </a:p>
          <a:p>
            <a:pPr lvl="2">
              <a:lnSpc>
                <a:spcPct val="90000"/>
              </a:lnSpc>
            </a:pPr>
            <a:endParaRPr lang="en-US" sz="2000" dirty="0"/>
          </a:p>
          <a:p>
            <a:pPr lvl="1"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48132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1463" y="2027029"/>
            <a:ext cx="4325937" cy="9953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pic>
        <p:nvPicPr>
          <p:cNvPr id="48133" name="Picture 5" descr="x4_8bounce copie"/>
          <p:cNvPicPr>
            <a:picLocks noChangeAspect="1" noChangeArrowheads="1"/>
          </p:cNvPicPr>
          <p:nvPr/>
        </p:nvPicPr>
        <p:blipFill>
          <a:blip r:embed="rId5">
            <a:lum bright="-6000"/>
          </a:blip>
          <a:srcRect/>
          <a:stretch>
            <a:fillRect/>
          </a:stretch>
        </p:blipFill>
        <p:spPr bwMode="auto">
          <a:xfrm>
            <a:off x="3417888" y="3671679"/>
            <a:ext cx="6013450" cy="30416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275924"/>
            <a:ext cx="1905000" cy="457200"/>
          </a:xfrm>
          <a:prstGeom prst="rect">
            <a:avLst/>
          </a:prstGeom>
        </p:spPr>
        <p:txBody>
          <a:bodyPr/>
          <a:lstStyle/>
          <a:p>
            <a:fld id="{9AD08B73-9251-4EA1-8093-7DA07360C24B}" type="slidenum">
              <a:rPr lang="en-US"/>
              <a:pPr/>
              <a:t>53</a:t>
            </a:fld>
            <a:endParaRPr lang="en-US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Iterative Solution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6538" y="1524411"/>
            <a:ext cx="8347075" cy="49403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asymmetric iteration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one step of radiance propagation</a:t>
            </a:r>
          </a:p>
          <a:p>
            <a:pPr lvl="1">
              <a:lnSpc>
                <a:spcPct val="90000"/>
              </a:lnSpc>
            </a:pPr>
            <a:endParaRPr lang="en-US" sz="2400"/>
          </a:p>
          <a:p>
            <a:pPr lvl="1">
              <a:lnSpc>
                <a:spcPct val="90000"/>
              </a:lnSpc>
            </a:pPr>
            <a:endParaRPr lang="en-US" sz="2400"/>
          </a:p>
          <a:p>
            <a:pPr lvl="1">
              <a:lnSpc>
                <a:spcPct val="90000"/>
              </a:lnSpc>
            </a:pPr>
            <a:r>
              <a:rPr lang="en-US" sz="2400"/>
              <a:t>multiple steps for antiradiance</a:t>
            </a:r>
          </a:p>
          <a:p>
            <a:pPr lvl="1">
              <a:lnSpc>
                <a:spcPct val="90000"/>
              </a:lnSpc>
            </a:pPr>
            <a:endParaRPr lang="en-US" sz="2400"/>
          </a:p>
          <a:p>
            <a:pPr lvl="1">
              <a:lnSpc>
                <a:spcPct val="90000"/>
              </a:lnSpc>
            </a:pPr>
            <a:endParaRPr lang="en-US" sz="2400"/>
          </a:p>
          <a:p>
            <a:pPr lvl="2">
              <a:lnSpc>
                <a:spcPct val="90000"/>
              </a:lnSpc>
            </a:pPr>
            <a:r>
              <a:rPr lang="en-US" sz="2000"/>
              <a:t>#iterations = depth complexity 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“emulate” one step of </a:t>
            </a:r>
            <a:r>
              <a:rPr lang="en-US" b="1">
                <a:latin typeface="Times New Roman" pitchFamily="18" charset="0"/>
              </a:rPr>
              <a:t>G</a:t>
            </a:r>
            <a:r>
              <a:rPr lang="en-US" i="1">
                <a:latin typeface="Times New Roman" pitchFamily="18" charset="0"/>
              </a:rPr>
              <a:t>L</a:t>
            </a:r>
          </a:p>
          <a:p>
            <a:pPr lvl="1">
              <a:lnSpc>
                <a:spcPct val="90000"/>
              </a:lnSpc>
            </a:pPr>
            <a:endParaRPr lang="en-US" sz="2400"/>
          </a:p>
        </p:txBody>
      </p:sp>
      <p:pic>
        <p:nvPicPr>
          <p:cNvPr id="50180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934"/>
          <a:stretch>
            <a:fillRect/>
          </a:stretch>
        </p:blipFill>
        <p:spPr bwMode="auto">
          <a:xfrm>
            <a:off x="1611313" y="3656424"/>
            <a:ext cx="4278312" cy="5381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pic>
        <p:nvPicPr>
          <p:cNvPr id="50181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9725" y="2610261"/>
            <a:ext cx="4257675" cy="4460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348413" y="3580224"/>
            <a:ext cx="904875" cy="2963862"/>
            <a:chOff x="604" y="1112"/>
            <a:chExt cx="919" cy="2324"/>
          </a:xfrm>
        </p:grpSpPr>
        <p:sp>
          <p:nvSpPr>
            <p:cNvPr id="50183" name="Rectangle 7"/>
            <p:cNvSpPr>
              <a:spLocks noChangeArrowheads="1"/>
            </p:cNvSpPr>
            <p:nvPr/>
          </p:nvSpPr>
          <p:spPr bwMode="auto">
            <a:xfrm>
              <a:off x="604" y="1112"/>
              <a:ext cx="919" cy="113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0184" name="Rectangle 8"/>
            <p:cNvSpPr>
              <a:spLocks noChangeArrowheads="1"/>
            </p:cNvSpPr>
            <p:nvPr/>
          </p:nvSpPr>
          <p:spPr bwMode="auto">
            <a:xfrm>
              <a:off x="604" y="1847"/>
              <a:ext cx="919" cy="11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0185" name="Rectangle 9"/>
            <p:cNvSpPr>
              <a:spLocks noChangeArrowheads="1"/>
            </p:cNvSpPr>
            <p:nvPr/>
          </p:nvSpPr>
          <p:spPr bwMode="auto">
            <a:xfrm>
              <a:off x="604" y="2585"/>
              <a:ext cx="919" cy="114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0186" name="Rectangle 10"/>
            <p:cNvSpPr>
              <a:spLocks noChangeArrowheads="1"/>
            </p:cNvSpPr>
            <p:nvPr/>
          </p:nvSpPr>
          <p:spPr bwMode="auto">
            <a:xfrm>
              <a:off x="604" y="3311"/>
              <a:ext cx="919" cy="12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50187" name="AutoShape 11"/>
          <p:cNvSpPr>
            <a:spLocks noChangeArrowheads="1"/>
          </p:cNvSpPr>
          <p:nvPr/>
        </p:nvSpPr>
        <p:spPr bwMode="auto">
          <a:xfrm>
            <a:off x="6746875" y="4013611"/>
            <a:ext cx="144463" cy="504825"/>
          </a:xfrm>
          <a:prstGeom prst="downArrow">
            <a:avLst>
              <a:gd name="adj1" fmla="val 50000"/>
              <a:gd name="adj2" fmla="val 87362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7469188" y="3580224"/>
            <a:ext cx="904875" cy="2963862"/>
            <a:chOff x="604" y="1112"/>
            <a:chExt cx="919" cy="2324"/>
          </a:xfrm>
        </p:grpSpPr>
        <p:sp>
          <p:nvSpPr>
            <p:cNvPr id="50189" name="Rectangle 13"/>
            <p:cNvSpPr>
              <a:spLocks noChangeArrowheads="1"/>
            </p:cNvSpPr>
            <p:nvPr/>
          </p:nvSpPr>
          <p:spPr bwMode="auto">
            <a:xfrm>
              <a:off x="604" y="1112"/>
              <a:ext cx="919" cy="113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0190" name="Rectangle 14"/>
            <p:cNvSpPr>
              <a:spLocks noChangeArrowheads="1"/>
            </p:cNvSpPr>
            <p:nvPr/>
          </p:nvSpPr>
          <p:spPr bwMode="auto">
            <a:xfrm>
              <a:off x="604" y="1847"/>
              <a:ext cx="919" cy="11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0191" name="Rectangle 15"/>
            <p:cNvSpPr>
              <a:spLocks noChangeArrowheads="1"/>
            </p:cNvSpPr>
            <p:nvPr/>
          </p:nvSpPr>
          <p:spPr bwMode="auto">
            <a:xfrm>
              <a:off x="604" y="2585"/>
              <a:ext cx="919" cy="114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0192" name="Rectangle 16"/>
            <p:cNvSpPr>
              <a:spLocks noChangeArrowheads="1"/>
            </p:cNvSpPr>
            <p:nvPr/>
          </p:nvSpPr>
          <p:spPr bwMode="auto">
            <a:xfrm>
              <a:off x="604" y="3311"/>
              <a:ext cx="919" cy="125"/>
            </a:xfrm>
            <a:prstGeom prst="rect">
              <a:avLst/>
            </a:prstGeom>
            <a:solidFill>
              <a:srgbClr val="99CCFF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50193" name="Text Box 17"/>
          <p:cNvSpPr txBox="1">
            <a:spLocks noChangeArrowheads="1"/>
          </p:cNvSpPr>
          <p:nvPr/>
        </p:nvSpPr>
        <p:spPr bwMode="auto">
          <a:xfrm>
            <a:off x="6350000" y="3219861"/>
            <a:ext cx="903288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 b="1">
                <a:latin typeface="Times New Roman" pitchFamily="18" charset="0"/>
              </a:rPr>
              <a:t>U</a:t>
            </a:r>
            <a:r>
              <a:rPr lang="de-DE" sz="2000" i="1">
                <a:latin typeface="Times New Roman" pitchFamily="18" charset="0"/>
              </a:rPr>
              <a:t>L</a:t>
            </a:r>
          </a:p>
        </p:txBody>
      </p:sp>
      <p:sp>
        <p:nvSpPr>
          <p:cNvPr id="50194" name="Text Box 18"/>
          <p:cNvSpPr txBox="1">
            <a:spLocks noChangeArrowheads="1"/>
          </p:cNvSpPr>
          <p:nvPr/>
        </p:nvSpPr>
        <p:spPr bwMode="auto">
          <a:xfrm>
            <a:off x="7469188" y="3219861"/>
            <a:ext cx="904875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de-DE" sz="2000" b="1">
                <a:latin typeface="Times New Roman" pitchFamily="18" charset="0"/>
              </a:rPr>
              <a:t>U</a:t>
            </a:r>
            <a:r>
              <a:rPr lang="de-DE" sz="2000" i="1">
                <a:latin typeface="Times New Roman" pitchFamily="18" charset="0"/>
              </a:rPr>
              <a:t>A</a:t>
            </a:r>
          </a:p>
        </p:txBody>
      </p:sp>
      <p:sp>
        <p:nvSpPr>
          <p:cNvPr id="50195" name="AutoShape 19"/>
          <p:cNvSpPr>
            <a:spLocks noChangeArrowheads="1"/>
          </p:cNvSpPr>
          <p:nvPr/>
        </p:nvSpPr>
        <p:spPr bwMode="auto">
          <a:xfrm>
            <a:off x="6746875" y="4953411"/>
            <a:ext cx="142875" cy="504825"/>
          </a:xfrm>
          <a:prstGeom prst="downArrow">
            <a:avLst>
              <a:gd name="adj1" fmla="val 50000"/>
              <a:gd name="adj2" fmla="val 88333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0196" name="AutoShape 20"/>
          <p:cNvSpPr>
            <a:spLocks noChangeArrowheads="1"/>
          </p:cNvSpPr>
          <p:nvPr/>
        </p:nvSpPr>
        <p:spPr bwMode="auto">
          <a:xfrm>
            <a:off x="6746875" y="5882099"/>
            <a:ext cx="142875" cy="504825"/>
          </a:xfrm>
          <a:prstGeom prst="downArrow">
            <a:avLst>
              <a:gd name="adj1" fmla="val 50000"/>
              <a:gd name="adj2" fmla="val 88333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0197" name="AutoShape 21"/>
          <p:cNvSpPr>
            <a:spLocks noChangeArrowheads="1"/>
          </p:cNvSpPr>
          <p:nvPr/>
        </p:nvSpPr>
        <p:spPr bwMode="auto">
          <a:xfrm>
            <a:off x="7869238" y="4943886"/>
            <a:ext cx="144462" cy="504825"/>
          </a:xfrm>
          <a:prstGeom prst="downArrow">
            <a:avLst>
              <a:gd name="adj1" fmla="val 50000"/>
              <a:gd name="adj2" fmla="val 87363"/>
            </a:avLst>
          </a:prstGeom>
          <a:solidFill>
            <a:srgbClr val="FF00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0198" name="AutoShape 22"/>
          <p:cNvSpPr>
            <a:spLocks noChangeArrowheads="1"/>
          </p:cNvSpPr>
          <p:nvPr/>
        </p:nvSpPr>
        <p:spPr bwMode="auto">
          <a:xfrm>
            <a:off x="7869238" y="5872574"/>
            <a:ext cx="142875" cy="504825"/>
          </a:xfrm>
          <a:prstGeom prst="downArrow">
            <a:avLst>
              <a:gd name="adj1" fmla="val 50000"/>
              <a:gd name="adj2" fmla="val 88333"/>
            </a:avLst>
          </a:prstGeom>
          <a:solidFill>
            <a:srgbClr val="FF00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265985"/>
            <a:ext cx="1905000" cy="457200"/>
          </a:xfrm>
          <a:prstGeom prst="rect">
            <a:avLst/>
          </a:prstGeom>
        </p:spPr>
        <p:txBody>
          <a:bodyPr/>
          <a:lstStyle/>
          <a:p>
            <a:fld id="{8FA5862A-C21C-4EC0-84AB-AB4E364FBE84}" type="slidenum">
              <a:rPr lang="en-US"/>
              <a:pPr/>
              <a:t>54</a:t>
            </a:fld>
            <a:endParaRPr lang="en-US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Convergence</a:t>
            </a:r>
            <a:endParaRPr lang="fr-FR" altLang="ko-KR" sz="4000">
              <a:ea typeface="굴림" pitchFamily="50" charset="-127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713" y="1416047"/>
            <a:ext cx="8347075" cy="4154488"/>
          </a:xfrm>
        </p:spPr>
        <p:txBody>
          <a:bodyPr/>
          <a:lstStyle/>
          <a:p>
            <a:r>
              <a:rPr lang="en-US" sz="2800"/>
              <a:t>office scene</a:t>
            </a:r>
          </a:p>
          <a:p>
            <a:pPr lvl="1"/>
            <a:r>
              <a:rPr lang="en-US" sz="2400"/>
              <a:t>symmetric: faster in the beginning</a:t>
            </a:r>
          </a:p>
          <a:p>
            <a:pPr lvl="1"/>
            <a:r>
              <a:rPr lang="en-US" sz="2400"/>
              <a:t>asymmetric: better &gt;90 steps</a:t>
            </a:r>
          </a:p>
          <a:p>
            <a:pPr lvl="1"/>
            <a:r>
              <a:rPr lang="en-US" sz="2400"/>
              <a:t>visually: 10 iterations suffice </a:t>
            </a:r>
          </a:p>
        </p:txBody>
      </p:sp>
      <p:pic>
        <p:nvPicPr>
          <p:cNvPr id="52228" name="Picture 4" descr="newconvfig"/>
          <p:cNvPicPr>
            <a:picLocks noChangeAspect="1" noChangeArrowheads="1"/>
          </p:cNvPicPr>
          <p:nvPr/>
        </p:nvPicPr>
        <p:blipFill>
          <a:blip r:embed="rId3"/>
          <a:srcRect r="51221"/>
          <a:stretch>
            <a:fillRect/>
          </a:stretch>
        </p:blipFill>
        <p:spPr bwMode="auto">
          <a:xfrm>
            <a:off x="20638" y="3409947"/>
            <a:ext cx="4968875" cy="3451225"/>
          </a:xfrm>
          <a:prstGeom prst="rect">
            <a:avLst/>
          </a:prstGeom>
          <a:noFill/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4"/>
          <a:srcRect t="6499" b="5775"/>
          <a:stretch>
            <a:fillRect/>
          </a:stretch>
        </p:blipFill>
        <p:spPr bwMode="auto">
          <a:xfrm>
            <a:off x="5054600" y="3343963"/>
            <a:ext cx="3968750" cy="34718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97022"/>
            <a:ext cx="1905000" cy="457200"/>
          </a:xfrm>
          <a:prstGeom prst="rect">
            <a:avLst/>
          </a:prstGeom>
        </p:spPr>
        <p:txBody>
          <a:bodyPr/>
          <a:lstStyle/>
          <a:p>
            <a:fld id="{4447DF28-A2C1-4195-BB57-1DE6F7ABEB6F}" type="slidenum">
              <a:rPr lang="en-US"/>
              <a:pPr/>
              <a:t>55</a:t>
            </a:fld>
            <a:endParaRPr lang="en-US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Data structures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971550" y="3895034"/>
            <a:ext cx="21605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exitant energy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3581400" y="3895034"/>
            <a:ext cx="21605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incident energy</a:t>
            </a: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5922963" y="3895034"/>
            <a:ext cx="2700337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emission+total reflection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65138" y="1439171"/>
            <a:ext cx="8234362" cy="2770188"/>
          </a:xfrm>
          <a:noFill/>
          <a:ln/>
        </p:spPr>
        <p:txBody>
          <a:bodyPr/>
          <a:lstStyle/>
          <a:p>
            <a:r>
              <a:rPr lang="en-US" sz="2400" dirty="0"/>
              <a:t>spatial and directional </a:t>
            </a:r>
            <a:r>
              <a:rPr lang="en-US" sz="2400" dirty="0" err="1"/>
              <a:t>discretization</a:t>
            </a:r>
            <a:endParaRPr lang="en-US" sz="2400" dirty="0"/>
          </a:p>
          <a:p>
            <a:pPr lvl="1"/>
            <a:r>
              <a:rPr lang="en-US" sz="2000" dirty="0"/>
              <a:t>simple 2D data structures</a:t>
            </a:r>
          </a:p>
          <a:p>
            <a:pPr lvl="1"/>
            <a:r>
              <a:rPr lang="en-US" sz="2000" dirty="0"/>
              <a:t>textures/render targets on </a:t>
            </a:r>
            <a:r>
              <a:rPr lang="en-US" sz="2000" dirty="0" smtClean="0"/>
              <a:t>GPUs</a:t>
            </a:r>
            <a:endParaRPr lang="en-US" dirty="0" smtClean="0"/>
          </a:p>
          <a:p>
            <a:r>
              <a:rPr lang="en-US" sz="2400" dirty="0" smtClean="0"/>
              <a:t>each </a:t>
            </a:r>
            <a:r>
              <a:rPr lang="en-US" sz="2400" dirty="0"/>
              <a:t>table stores </a:t>
            </a:r>
            <a:r>
              <a:rPr lang="en-US" sz="2400" i="1" dirty="0">
                <a:latin typeface="Times New Roman" pitchFamily="18" charset="0"/>
              </a:rPr>
              <a:t>L</a:t>
            </a:r>
            <a:r>
              <a:rPr lang="en-US" sz="2400" dirty="0"/>
              <a:t> and </a:t>
            </a:r>
            <a:r>
              <a:rPr lang="en-US" sz="2400" i="1" dirty="0">
                <a:latin typeface="Times New Roman" pitchFamily="18" charset="0"/>
              </a:rPr>
              <a:t>A</a:t>
            </a:r>
          </a:p>
          <a:p>
            <a:pPr lvl="1"/>
            <a:r>
              <a:rPr lang="en-US" sz="2000" b="1" dirty="0">
                <a:latin typeface="Times New Roman" pitchFamily="18" charset="0"/>
              </a:rPr>
              <a:t>K</a:t>
            </a:r>
            <a:r>
              <a:rPr lang="en-US" sz="2000" dirty="0"/>
              <a:t> and </a:t>
            </a:r>
            <a:r>
              <a:rPr lang="en-US" sz="2000" b="1" dirty="0">
                <a:latin typeface="Times New Roman" pitchFamily="18" charset="0"/>
              </a:rPr>
              <a:t>J</a:t>
            </a:r>
            <a:r>
              <a:rPr lang="en-US" sz="2000" dirty="0"/>
              <a:t> operate on separate hemispheres</a:t>
            </a:r>
            <a:r>
              <a:rPr lang="en-US" dirty="0"/>
              <a:t> 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581400" y="4207772"/>
            <a:ext cx="2160588" cy="2160587"/>
            <a:chOff x="6668" y="1029"/>
            <a:chExt cx="1361" cy="1361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6668" y="1331"/>
              <a:ext cx="1360" cy="153"/>
              <a:chOff x="3560" y="1762"/>
              <a:chExt cx="1361" cy="151"/>
            </a:xfrm>
          </p:grpSpPr>
          <p:sp>
            <p:nvSpPr>
              <p:cNvPr id="54281" name="Rectangle 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82" name="Rectangle 1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83" name="Rectangle 1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84" name="Rectangle 1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85" name="Rectangle 1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86" name="Rectangle 1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87" name="Rectangle 1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88" name="Rectangle 1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89" name="Rectangle 1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6668" y="1479"/>
              <a:ext cx="1360" cy="154"/>
              <a:chOff x="3560" y="1762"/>
              <a:chExt cx="1361" cy="151"/>
            </a:xfrm>
          </p:grpSpPr>
          <p:sp>
            <p:nvSpPr>
              <p:cNvPr id="54291" name="Rectangle 1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92" name="Rectangle 2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93" name="Rectangle 2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94" name="Rectangle 2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95" name="Rectangle 2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96" name="Rectangle 2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97" name="Rectangle 2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98" name="Rectangle 2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299" name="Rectangle 2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5" name="Group 28"/>
            <p:cNvGrpSpPr>
              <a:grpSpLocks/>
            </p:cNvGrpSpPr>
            <p:nvPr/>
          </p:nvGrpSpPr>
          <p:grpSpPr bwMode="auto">
            <a:xfrm>
              <a:off x="6668" y="1633"/>
              <a:ext cx="1360" cy="153"/>
              <a:chOff x="3560" y="1762"/>
              <a:chExt cx="1361" cy="151"/>
            </a:xfrm>
          </p:grpSpPr>
          <p:sp>
            <p:nvSpPr>
              <p:cNvPr id="54301" name="Rectangle 2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02" name="Rectangle 3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03" name="Rectangle 3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04" name="Rectangle 3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05" name="Rectangle 3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06" name="Rectangle 3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07" name="Rectangle 3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08" name="Rectangle 3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09" name="Rectangle 3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6" name="Group 38"/>
            <p:cNvGrpSpPr>
              <a:grpSpLocks/>
            </p:cNvGrpSpPr>
            <p:nvPr/>
          </p:nvGrpSpPr>
          <p:grpSpPr bwMode="auto">
            <a:xfrm>
              <a:off x="6668" y="1781"/>
              <a:ext cx="1360" cy="154"/>
              <a:chOff x="3560" y="1762"/>
              <a:chExt cx="1361" cy="151"/>
            </a:xfrm>
          </p:grpSpPr>
          <p:sp>
            <p:nvSpPr>
              <p:cNvPr id="54311" name="Rectangle 3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12" name="Rectangle 4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13" name="Rectangle 4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14" name="Rectangle 4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15" name="Rectangle 4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16" name="Rectangle 4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17" name="Rectangle 4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18" name="Rectangle 4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19" name="Rectangle 4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7" name="Group 48"/>
            <p:cNvGrpSpPr>
              <a:grpSpLocks/>
            </p:cNvGrpSpPr>
            <p:nvPr/>
          </p:nvGrpSpPr>
          <p:grpSpPr bwMode="auto">
            <a:xfrm>
              <a:off x="6668" y="1177"/>
              <a:ext cx="1360" cy="154"/>
              <a:chOff x="3560" y="1762"/>
              <a:chExt cx="1361" cy="151"/>
            </a:xfrm>
          </p:grpSpPr>
          <p:sp>
            <p:nvSpPr>
              <p:cNvPr id="54321" name="Rectangle 4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22" name="Rectangle 5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23" name="Rectangle 5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24" name="Rectangle 5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25" name="Rectangle 5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26" name="Rectangle 5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27" name="Rectangle 5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28" name="Rectangle 5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29" name="Rectangle 5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8" name="Group 58"/>
            <p:cNvGrpSpPr>
              <a:grpSpLocks/>
            </p:cNvGrpSpPr>
            <p:nvPr/>
          </p:nvGrpSpPr>
          <p:grpSpPr bwMode="auto">
            <a:xfrm>
              <a:off x="6668" y="1029"/>
              <a:ext cx="1360" cy="154"/>
              <a:chOff x="3560" y="1762"/>
              <a:chExt cx="1361" cy="151"/>
            </a:xfrm>
          </p:grpSpPr>
          <p:sp>
            <p:nvSpPr>
              <p:cNvPr id="54331" name="Rectangle 5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32" name="Rectangle 6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33" name="Rectangle 6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34" name="Rectangle 6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35" name="Rectangle 6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36" name="Rectangle 6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37" name="Rectangle 6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38" name="Rectangle 6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39" name="Rectangle 6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9" name="Group 68"/>
            <p:cNvGrpSpPr>
              <a:grpSpLocks/>
            </p:cNvGrpSpPr>
            <p:nvPr/>
          </p:nvGrpSpPr>
          <p:grpSpPr bwMode="auto">
            <a:xfrm>
              <a:off x="6668" y="2083"/>
              <a:ext cx="1360" cy="153"/>
              <a:chOff x="3560" y="1762"/>
              <a:chExt cx="1361" cy="151"/>
            </a:xfrm>
          </p:grpSpPr>
          <p:sp>
            <p:nvSpPr>
              <p:cNvPr id="54341" name="Rectangle 6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42" name="Rectangle 7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43" name="Rectangle 7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44" name="Rectangle 7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45" name="Rectangle 7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46" name="Rectangle 7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47" name="Rectangle 7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48" name="Rectangle 7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49" name="Rectangle 7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0" name="Group 78"/>
            <p:cNvGrpSpPr>
              <a:grpSpLocks/>
            </p:cNvGrpSpPr>
            <p:nvPr/>
          </p:nvGrpSpPr>
          <p:grpSpPr bwMode="auto">
            <a:xfrm>
              <a:off x="6668" y="2236"/>
              <a:ext cx="1360" cy="154"/>
              <a:chOff x="3560" y="1762"/>
              <a:chExt cx="1361" cy="151"/>
            </a:xfrm>
          </p:grpSpPr>
          <p:sp>
            <p:nvSpPr>
              <p:cNvPr id="54351" name="Rectangle 7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52" name="Rectangle 8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53" name="Rectangle 8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54" name="Rectangle 8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55" name="Rectangle 8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56" name="Rectangle 8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57" name="Rectangle 8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58" name="Rectangle 8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59" name="Rectangle 8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1" name="Group 88"/>
            <p:cNvGrpSpPr>
              <a:grpSpLocks/>
            </p:cNvGrpSpPr>
            <p:nvPr/>
          </p:nvGrpSpPr>
          <p:grpSpPr bwMode="auto">
            <a:xfrm>
              <a:off x="6668" y="1935"/>
              <a:ext cx="1360" cy="153"/>
              <a:chOff x="1973" y="2007"/>
              <a:chExt cx="1814" cy="204"/>
            </a:xfrm>
          </p:grpSpPr>
          <p:sp>
            <p:nvSpPr>
              <p:cNvPr id="54361" name="Rectangle 89"/>
              <p:cNvSpPr>
                <a:spLocks noChangeArrowheads="1"/>
              </p:cNvSpPr>
              <p:nvPr/>
            </p:nvSpPr>
            <p:spPr bwMode="auto">
              <a:xfrm>
                <a:off x="2577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62" name="Rectangle 90"/>
              <p:cNvSpPr>
                <a:spLocks noChangeArrowheads="1"/>
              </p:cNvSpPr>
              <p:nvPr/>
            </p:nvSpPr>
            <p:spPr bwMode="auto">
              <a:xfrm>
                <a:off x="2779" y="2007"/>
                <a:ext cx="203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63" name="Rectangle 91"/>
              <p:cNvSpPr>
                <a:spLocks noChangeArrowheads="1"/>
              </p:cNvSpPr>
              <p:nvPr/>
            </p:nvSpPr>
            <p:spPr bwMode="auto">
              <a:xfrm>
                <a:off x="2982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64" name="Rectangle 92"/>
              <p:cNvSpPr>
                <a:spLocks noChangeArrowheads="1"/>
              </p:cNvSpPr>
              <p:nvPr/>
            </p:nvSpPr>
            <p:spPr bwMode="auto">
              <a:xfrm>
                <a:off x="3183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65" name="Rectangle 93"/>
              <p:cNvSpPr>
                <a:spLocks noChangeArrowheads="1"/>
              </p:cNvSpPr>
              <p:nvPr/>
            </p:nvSpPr>
            <p:spPr bwMode="auto">
              <a:xfrm>
                <a:off x="3384" y="2007"/>
                <a:ext cx="202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66" name="Rectangle 94"/>
              <p:cNvSpPr>
                <a:spLocks noChangeArrowheads="1"/>
              </p:cNvSpPr>
              <p:nvPr/>
            </p:nvSpPr>
            <p:spPr bwMode="auto">
              <a:xfrm>
                <a:off x="3586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67" name="Rectangle 95"/>
              <p:cNvSpPr>
                <a:spLocks noChangeArrowheads="1"/>
              </p:cNvSpPr>
              <p:nvPr/>
            </p:nvSpPr>
            <p:spPr bwMode="auto">
              <a:xfrm>
                <a:off x="1973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68" name="Rectangle 96"/>
              <p:cNvSpPr>
                <a:spLocks noChangeArrowheads="1"/>
              </p:cNvSpPr>
              <p:nvPr/>
            </p:nvSpPr>
            <p:spPr bwMode="auto">
              <a:xfrm>
                <a:off x="2174" y="2007"/>
                <a:ext cx="202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69" name="Rectangle 97"/>
              <p:cNvSpPr>
                <a:spLocks noChangeArrowheads="1"/>
              </p:cNvSpPr>
              <p:nvPr/>
            </p:nvSpPr>
            <p:spPr bwMode="auto">
              <a:xfrm>
                <a:off x="2376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54370" name="Rectangle 98"/>
            <p:cNvSpPr>
              <a:spLocks noChangeArrowheads="1"/>
            </p:cNvSpPr>
            <p:nvPr/>
          </p:nvSpPr>
          <p:spPr bwMode="auto">
            <a:xfrm>
              <a:off x="6668" y="1029"/>
              <a:ext cx="1361" cy="1361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12" name="Group 99"/>
          <p:cNvGrpSpPr>
            <a:grpSpLocks/>
          </p:cNvGrpSpPr>
          <p:nvPr/>
        </p:nvGrpSpPr>
        <p:grpSpPr bwMode="auto">
          <a:xfrm>
            <a:off x="6192838" y="4209359"/>
            <a:ext cx="2160587" cy="2160588"/>
            <a:chOff x="5760" y="1438"/>
            <a:chExt cx="1361" cy="1361"/>
          </a:xfrm>
        </p:grpSpPr>
        <p:grpSp>
          <p:nvGrpSpPr>
            <p:cNvPr id="13" name="Group 100"/>
            <p:cNvGrpSpPr>
              <a:grpSpLocks/>
            </p:cNvGrpSpPr>
            <p:nvPr/>
          </p:nvGrpSpPr>
          <p:grpSpPr bwMode="auto">
            <a:xfrm>
              <a:off x="5760" y="1740"/>
              <a:ext cx="1360" cy="153"/>
              <a:chOff x="3560" y="1762"/>
              <a:chExt cx="1361" cy="151"/>
            </a:xfrm>
          </p:grpSpPr>
          <p:sp>
            <p:nvSpPr>
              <p:cNvPr id="54373" name="Rectangle 10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74" name="Rectangle 10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75" name="Rectangle 10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76" name="Rectangle 10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77" name="Rectangle 10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78" name="Rectangle 10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79" name="Rectangle 10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80" name="Rectangle 10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81" name="Rectangle 10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4" name="Group 110"/>
            <p:cNvGrpSpPr>
              <a:grpSpLocks/>
            </p:cNvGrpSpPr>
            <p:nvPr/>
          </p:nvGrpSpPr>
          <p:grpSpPr bwMode="auto">
            <a:xfrm>
              <a:off x="5760" y="1888"/>
              <a:ext cx="1360" cy="154"/>
              <a:chOff x="3560" y="1762"/>
              <a:chExt cx="1361" cy="151"/>
            </a:xfrm>
          </p:grpSpPr>
          <p:sp>
            <p:nvSpPr>
              <p:cNvPr id="54383" name="Rectangle 11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84" name="Rectangle 11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85" name="Rectangle 11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86" name="Rectangle 11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87" name="Rectangle 11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88" name="Rectangle 11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89" name="Rectangle 11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90" name="Rectangle 11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91" name="Rectangle 11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5" name="Group 120"/>
            <p:cNvGrpSpPr>
              <a:grpSpLocks/>
            </p:cNvGrpSpPr>
            <p:nvPr/>
          </p:nvGrpSpPr>
          <p:grpSpPr bwMode="auto">
            <a:xfrm>
              <a:off x="5760" y="2042"/>
              <a:ext cx="1360" cy="153"/>
              <a:chOff x="3560" y="1762"/>
              <a:chExt cx="1361" cy="151"/>
            </a:xfrm>
          </p:grpSpPr>
          <p:sp>
            <p:nvSpPr>
              <p:cNvPr id="54393" name="Rectangle 12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94" name="Rectangle 12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95" name="Rectangle 12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96" name="Rectangle 12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97" name="Rectangle 12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98" name="Rectangle 12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399" name="Rectangle 12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00" name="Rectangle 12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01" name="Rectangle 12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6" name="Group 130"/>
            <p:cNvGrpSpPr>
              <a:grpSpLocks/>
            </p:cNvGrpSpPr>
            <p:nvPr/>
          </p:nvGrpSpPr>
          <p:grpSpPr bwMode="auto">
            <a:xfrm>
              <a:off x="5760" y="2190"/>
              <a:ext cx="1360" cy="154"/>
              <a:chOff x="3560" y="1762"/>
              <a:chExt cx="1361" cy="151"/>
            </a:xfrm>
          </p:grpSpPr>
          <p:sp>
            <p:nvSpPr>
              <p:cNvPr id="54403" name="Rectangle 13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04" name="Rectangle 13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05" name="Rectangle 13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06" name="Rectangle 13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07" name="Rectangle 13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08" name="Rectangle 13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09" name="Rectangle 13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10" name="Rectangle 13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11" name="Rectangle 13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7" name="Group 140"/>
            <p:cNvGrpSpPr>
              <a:grpSpLocks/>
            </p:cNvGrpSpPr>
            <p:nvPr/>
          </p:nvGrpSpPr>
          <p:grpSpPr bwMode="auto">
            <a:xfrm>
              <a:off x="5760" y="1586"/>
              <a:ext cx="1360" cy="154"/>
              <a:chOff x="3560" y="1762"/>
              <a:chExt cx="1361" cy="151"/>
            </a:xfrm>
          </p:grpSpPr>
          <p:sp>
            <p:nvSpPr>
              <p:cNvPr id="54413" name="Rectangle 14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14" name="Rectangle 14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15" name="Rectangle 14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16" name="Rectangle 14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17" name="Rectangle 14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18" name="Rectangle 14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19" name="Rectangle 14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20" name="Rectangle 14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21" name="Rectangle 14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8" name="Group 150"/>
            <p:cNvGrpSpPr>
              <a:grpSpLocks/>
            </p:cNvGrpSpPr>
            <p:nvPr/>
          </p:nvGrpSpPr>
          <p:grpSpPr bwMode="auto">
            <a:xfrm>
              <a:off x="5760" y="1438"/>
              <a:ext cx="1360" cy="154"/>
              <a:chOff x="3560" y="1762"/>
              <a:chExt cx="1361" cy="151"/>
            </a:xfrm>
          </p:grpSpPr>
          <p:sp>
            <p:nvSpPr>
              <p:cNvPr id="54423" name="Rectangle 15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24" name="Rectangle 15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25" name="Rectangle 15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26" name="Rectangle 15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27" name="Rectangle 15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28" name="Rectangle 15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29" name="Rectangle 15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30" name="Rectangle 15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31" name="Rectangle 15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9" name="Group 160"/>
            <p:cNvGrpSpPr>
              <a:grpSpLocks/>
            </p:cNvGrpSpPr>
            <p:nvPr/>
          </p:nvGrpSpPr>
          <p:grpSpPr bwMode="auto">
            <a:xfrm>
              <a:off x="5760" y="2492"/>
              <a:ext cx="1360" cy="153"/>
              <a:chOff x="3560" y="1762"/>
              <a:chExt cx="1361" cy="151"/>
            </a:xfrm>
          </p:grpSpPr>
          <p:sp>
            <p:nvSpPr>
              <p:cNvPr id="54433" name="Rectangle 16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34" name="Rectangle 16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35" name="Rectangle 16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36" name="Rectangle 16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37" name="Rectangle 16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38" name="Rectangle 16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39" name="Rectangle 16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40" name="Rectangle 16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41" name="Rectangle 16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0" name="Group 170"/>
            <p:cNvGrpSpPr>
              <a:grpSpLocks/>
            </p:cNvGrpSpPr>
            <p:nvPr/>
          </p:nvGrpSpPr>
          <p:grpSpPr bwMode="auto">
            <a:xfrm>
              <a:off x="5760" y="2645"/>
              <a:ext cx="1360" cy="154"/>
              <a:chOff x="3560" y="1762"/>
              <a:chExt cx="1361" cy="151"/>
            </a:xfrm>
          </p:grpSpPr>
          <p:sp>
            <p:nvSpPr>
              <p:cNvPr id="54443" name="Rectangle 17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44" name="Rectangle 17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45" name="Rectangle 17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46" name="Rectangle 17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47" name="Rectangle 17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48" name="Rectangle 17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49" name="Rectangle 17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50" name="Rectangle 17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51" name="Rectangle 17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1" name="Group 180"/>
            <p:cNvGrpSpPr>
              <a:grpSpLocks/>
            </p:cNvGrpSpPr>
            <p:nvPr/>
          </p:nvGrpSpPr>
          <p:grpSpPr bwMode="auto">
            <a:xfrm>
              <a:off x="5760" y="2344"/>
              <a:ext cx="1360" cy="153"/>
              <a:chOff x="1973" y="2007"/>
              <a:chExt cx="1814" cy="204"/>
            </a:xfrm>
          </p:grpSpPr>
          <p:sp>
            <p:nvSpPr>
              <p:cNvPr id="54453" name="Rectangle 181"/>
              <p:cNvSpPr>
                <a:spLocks noChangeArrowheads="1"/>
              </p:cNvSpPr>
              <p:nvPr/>
            </p:nvSpPr>
            <p:spPr bwMode="auto">
              <a:xfrm>
                <a:off x="2577" y="2007"/>
                <a:ext cx="201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54" name="Rectangle 182"/>
              <p:cNvSpPr>
                <a:spLocks noChangeArrowheads="1"/>
              </p:cNvSpPr>
              <p:nvPr/>
            </p:nvSpPr>
            <p:spPr bwMode="auto">
              <a:xfrm>
                <a:off x="2779" y="2007"/>
                <a:ext cx="203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55" name="Rectangle 183"/>
              <p:cNvSpPr>
                <a:spLocks noChangeArrowheads="1"/>
              </p:cNvSpPr>
              <p:nvPr/>
            </p:nvSpPr>
            <p:spPr bwMode="auto">
              <a:xfrm>
                <a:off x="2982" y="2007"/>
                <a:ext cx="201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56" name="Rectangle 184"/>
              <p:cNvSpPr>
                <a:spLocks noChangeArrowheads="1"/>
              </p:cNvSpPr>
              <p:nvPr/>
            </p:nvSpPr>
            <p:spPr bwMode="auto">
              <a:xfrm>
                <a:off x="3183" y="2007"/>
                <a:ext cx="201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57" name="Rectangle 185"/>
              <p:cNvSpPr>
                <a:spLocks noChangeArrowheads="1"/>
              </p:cNvSpPr>
              <p:nvPr/>
            </p:nvSpPr>
            <p:spPr bwMode="auto">
              <a:xfrm>
                <a:off x="3384" y="2007"/>
                <a:ext cx="202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58" name="Rectangle 186"/>
              <p:cNvSpPr>
                <a:spLocks noChangeArrowheads="1"/>
              </p:cNvSpPr>
              <p:nvPr/>
            </p:nvSpPr>
            <p:spPr bwMode="auto">
              <a:xfrm>
                <a:off x="3586" y="2007"/>
                <a:ext cx="201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59" name="Rectangle 187"/>
              <p:cNvSpPr>
                <a:spLocks noChangeArrowheads="1"/>
              </p:cNvSpPr>
              <p:nvPr/>
            </p:nvSpPr>
            <p:spPr bwMode="auto">
              <a:xfrm>
                <a:off x="1973" y="2007"/>
                <a:ext cx="201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60" name="Rectangle 188"/>
              <p:cNvSpPr>
                <a:spLocks noChangeArrowheads="1"/>
              </p:cNvSpPr>
              <p:nvPr/>
            </p:nvSpPr>
            <p:spPr bwMode="auto">
              <a:xfrm>
                <a:off x="2174" y="2007"/>
                <a:ext cx="202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61" name="Rectangle 189"/>
              <p:cNvSpPr>
                <a:spLocks noChangeArrowheads="1"/>
              </p:cNvSpPr>
              <p:nvPr/>
            </p:nvSpPr>
            <p:spPr bwMode="auto">
              <a:xfrm>
                <a:off x="2376" y="2007"/>
                <a:ext cx="201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54462" name="Rectangle 190"/>
            <p:cNvSpPr>
              <a:spLocks noChangeArrowheads="1"/>
            </p:cNvSpPr>
            <p:nvPr/>
          </p:nvSpPr>
          <p:spPr bwMode="auto">
            <a:xfrm>
              <a:off x="5760" y="1438"/>
              <a:ext cx="1361" cy="1361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22" name="Group 191"/>
          <p:cNvGrpSpPr>
            <a:grpSpLocks/>
          </p:cNvGrpSpPr>
          <p:nvPr/>
        </p:nvGrpSpPr>
        <p:grpSpPr bwMode="auto">
          <a:xfrm>
            <a:off x="973138" y="4209359"/>
            <a:ext cx="2162175" cy="2160588"/>
            <a:chOff x="613" y="2614"/>
            <a:chExt cx="1362" cy="1361"/>
          </a:xfrm>
        </p:grpSpPr>
        <p:grpSp>
          <p:nvGrpSpPr>
            <p:cNvPr id="23" name="Group 192"/>
            <p:cNvGrpSpPr>
              <a:grpSpLocks/>
            </p:cNvGrpSpPr>
            <p:nvPr/>
          </p:nvGrpSpPr>
          <p:grpSpPr bwMode="auto">
            <a:xfrm>
              <a:off x="613" y="3519"/>
              <a:ext cx="1360" cy="154"/>
              <a:chOff x="3560" y="1762"/>
              <a:chExt cx="1361" cy="151"/>
            </a:xfrm>
          </p:grpSpPr>
          <p:sp>
            <p:nvSpPr>
              <p:cNvPr id="54465" name="Rectangle 193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66" name="Rectangle 194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67" name="Rectangle 195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68" name="Rectangle 196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69" name="Rectangle 197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70" name="Rectangle 198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71" name="Rectangle 199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72" name="Rectangle 200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73" name="Rectangle 201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4" name="Group 202"/>
            <p:cNvGrpSpPr>
              <a:grpSpLocks/>
            </p:cNvGrpSpPr>
            <p:nvPr/>
          </p:nvGrpSpPr>
          <p:grpSpPr bwMode="auto">
            <a:xfrm>
              <a:off x="613" y="2916"/>
              <a:ext cx="1360" cy="153"/>
              <a:chOff x="3560" y="1762"/>
              <a:chExt cx="1361" cy="151"/>
            </a:xfrm>
          </p:grpSpPr>
          <p:sp>
            <p:nvSpPr>
              <p:cNvPr id="54475" name="Rectangle 203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76" name="Rectangle 204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77" name="Rectangle 205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78" name="Rectangle 206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79" name="Rectangle 207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80" name="Rectangle 208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81" name="Rectangle 209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82" name="Rectangle 210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83" name="Rectangle 211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5" name="Group 212"/>
            <p:cNvGrpSpPr>
              <a:grpSpLocks/>
            </p:cNvGrpSpPr>
            <p:nvPr/>
          </p:nvGrpSpPr>
          <p:grpSpPr bwMode="auto">
            <a:xfrm>
              <a:off x="613" y="3064"/>
              <a:ext cx="1360" cy="154"/>
              <a:chOff x="3560" y="1762"/>
              <a:chExt cx="1361" cy="151"/>
            </a:xfrm>
          </p:grpSpPr>
          <p:sp>
            <p:nvSpPr>
              <p:cNvPr id="54485" name="Rectangle 213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86" name="Rectangle 214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87" name="Rectangle 215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88" name="Rectangle 216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89" name="Rectangle 217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90" name="Rectangle 218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91" name="Rectangle 219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92" name="Rectangle 220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93" name="Rectangle 221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6" name="Group 222"/>
            <p:cNvGrpSpPr>
              <a:grpSpLocks/>
            </p:cNvGrpSpPr>
            <p:nvPr/>
          </p:nvGrpSpPr>
          <p:grpSpPr bwMode="auto">
            <a:xfrm>
              <a:off x="613" y="3218"/>
              <a:ext cx="1360" cy="153"/>
              <a:chOff x="3560" y="1762"/>
              <a:chExt cx="1361" cy="151"/>
            </a:xfrm>
          </p:grpSpPr>
          <p:sp>
            <p:nvSpPr>
              <p:cNvPr id="54495" name="Rectangle 223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96" name="Rectangle 224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97" name="Rectangle 225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98" name="Rectangle 226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499" name="Rectangle 227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00" name="Rectangle 228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01" name="Rectangle 229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02" name="Rectangle 230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03" name="Rectangle 231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7" name="Group 232"/>
            <p:cNvGrpSpPr>
              <a:grpSpLocks/>
            </p:cNvGrpSpPr>
            <p:nvPr/>
          </p:nvGrpSpPr>
          <p:grpSpPr bwMode="auto">
            <a:xfrm>
              <a:off x="613" y="3366"/>
              <a:ext cx="1360" cy="154"/>
              <a:chOff x="3560" y="1762"/>
              <a:chExt cx="1361" cy="151"/>
            </a:xfrm>
          </p:grpSpPr>
          <p:sp>
            <p:nvSpPr>
              <p:cNvPr id="54505" name="Rectangle 233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06" name="Rectangle 234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07" name="Rectangle 235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08" name="Rectangle 236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09" name="Rectangle 237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10" name="Rectangle 238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11" name="Rectangle 239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12" name="Rectangle 240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13" name="Rectangle 241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8" name="Group 242"/>
            <p:cNvGrpSpPr>
              <a:grpSpLocks/>
            </p:cNvGrpSpPr>
            <p:nvPr/>
          </p:nvGrpSpPr>
          <p:grpSpPr bwMode="auto">
            <a:xfrm>
              <a:off x="613" y="2762"/>
              <a:ext cx="1360" cy="154"/>
              <a:chOff x="3560" y="1762"/>
              <a:chExt cx="1361" cy="151"/>
            </a:xfrm>
          </p:grpSpPr>
          <p:sp>
            <p:nvSpPr>
              <p:cNvPr id="54515" name="Rectangle 243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16" name="Rectangle 244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17" name="Rectangle 245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18" name="Rectangle 246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19" name="Rectangle 247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20" name="Rectangle 248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21" name="Rectangle 249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22" name="Rectangle 250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23" name="Rectangle 251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9" name="Group 252"/>
            <p:cNvGrpSpPr>
              <a:grpSpLocks/>
            </p:cNvGrpSpPr>
            <p:nvPr/>
          </p:nvGrpSpPr>
          <p:grpSpPr bwMode="auto">
            <a:xfrm>
              <a:off x="613" y="2614"/>
              <a:ext cx="1360" cy="154"/>
              <a:chOff x="3560" y="1762"/>
              <a:chExt cx="1361" cy="151"/>
            </a:xfrm>
          </p:grpSpPr>
          <p:sp>
            <p:nvSpPr>
              <p:cNvPr id="54525" name="Rectangle 253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26" name="Rectangle 254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27" name="Rectangle 255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28" name="Rectangle 256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29" name="Rectangle 257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30" name="Rectangle 258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31" name="Rectangle 259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32" name="Rectangle 260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33" name="Rectangle 261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30" name="Group 262"/>
            <p:cNvGrpSpPr>
              <a:grpSpLocks/>
            </p:cNvGrpSpPr>
            <p:nvPr/>
          </p:nvGrpSpPr>
          <p:grpSpPr bwMode="auto">
            <a:xfrm>
              <a:off x="613" y="3668"/>
              <a:ext cx="1360" cy="153"/>
              <a:chOff x="3560" y="1762"/>
              <a:chExt cx="1361" cy="151"/>
            </a:xfrm>
          </p:grpSpPr>
          <p:sp>
            <p:nvSpPr>
              <p:cNvPr id="54535" name="Rectangle 263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36" name="Rectangle 264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37" name="Rectangle 265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38" name="Rectangle 266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39" name="Rectangle 267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40" name="Rectangle 268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41" name="Rectangle 269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42" name="Rectangle 270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43" name="Rectangle 271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31" name="Group 272"/>
            <p:cNvGrpSpPr>
              <a:grpSpLocks/>
            </p:cNvGrpSpPr>
            <p:nvPr/>
          </p:nvGrpSpPr>
          <p:grpSpPr bwMode="auto">
            <a:xfrm>
              <a:off x="613" y="3821"/>
              <a:ext cx="1360" cy="154"/>
              <a:chOff x="3560" y="1762"/>
              <a:chExt cx="1361" cy="151"/>
            </a:xfrm>
          </p:grpSpPr>
          <p:sp>
            <p:nvSpPr>
              <p:cNvPr id="54545" name="Rectangle 273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46" name="Rectangle 274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47" name="Rectangle 275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48" name="Rectangle 276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49" name="Rectangle 277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50" name="Rectangle 278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51" name="Rectangle 279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52" name="Rectangle 280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553" name="Rectangle 281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BFD99D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54554" name="Rectangle 282"/>
            <p:cNvSpPr>
              <a:spLocks noChangeArrowheads="1"/>
            </p:cNvSpPr>
            <p:nvPr/>
          </p:nvSpPr>
          <p:spPr bwMode="auto">
            <a:xfrm>
              <a:off x="614" y="2614"/>
              <a:ext cx="1361" cy="1361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54555" name="Text Box 283"/>
          <p:cNvSpPr txBox="1">
            <a:spLocks noChangeArrowheads="1"/>
          </p:cNvSpPr>
          <p:nvPr/>
        </p:nvSpPr>
        <p:spPr bwMode="auto">
          <a:xfrm rot="16200000">
            <a:off x="-446087" y="5080896"/>
            <a:ext cx="2109788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elements</a:t>
            </a:r>
          </a:p>
        </p:txBody>
      </p:sp>
      <p:sp>
        <p:nvSpPr>
          <p:cNvPr id="54556" name="Text Box 284"/>
          <p:cNvSpPr txBox="1">
            <a:spLocks noChangeArrowheads="1"/>
          </p:cNvSpPr>
          <p:nvPr/>
        </p:nvSpPr>
        <p:spPr bwMode="auto">
          <a:xfrm>
            <a:off x="957263" y="6549334"/>
            <a:ext cx="2174875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directions</a:t>
            </a:r>
          </a:p>
        </p:txBody>
      </p:sp>
      <p:sp>
        <p:nvSpPr>
          <p:cNvPr id="54557" name="Line 285"/>
          <p:cNvSpPr>
            <a:spLocks noChangeShapeType="1"/>
          </p:cNvSpPr>
          <p:nvPr/>
        </p:nvSpPr>
        <p:spPr bwMode="auto">
          <a:xfrm>
            <a:off x="971550" y="6549334"/>
            <a:ext cx="2160588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4558" name="Line 286"/>
          <p:cNvSpPr>
            <a:spLocks noChangeShapeType="1"/>
          </p:cNvSpPr>
          <p:nvPr/>
        </p:nvSpPr>
        <p:spPr bwMode="auto">
          <a:xfrm>
            <a:off x="792163" y="4209359"/>
            <a:ext cx="0" cy="2159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  <p:bldP spid="54277" grpId="0"/>
      <p:bldP spid="54555" grpId="0"/>
      <p:bldP spid="54556" grpId="0"/>
      <p:bldP spid="54557" grpId="0" animBg="1"/>
      <p:bldP spid="5455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97022"/>
            <a:ext cx="1905000" cy="457200"/>
          </a:xfrm>
          <a:prstGeom prst="rect">
            <a:avLst/>
          </a:prstGeom>
        </p:spPr>
        <p:txBody>
          <a:bodyPr/>
          <a:lstStyle/>
          <a:p>
            <a:fld id="{B19685AB-35AF-4DF8-A903-E0BD44478345}" type="slidenum">
              <a:rPr lang="en-US"/>
              <a:pPr/>
              <a:t>56</a:t>
            </a:fld>
            <a:endParaRPr lang="en-US"/>
          </a:p>
        </p:txBody>
      </p:sp>
      <p:pic>
        <p:nvPicPr>
          <p:cNvPr id="56322" name="Picture 2" descr="gp2"/>
          <p:cNvPicPr>
            <a:picLocks noChangeAspect="1" noChangeArrowheads="1"/>
          </p:cNvPicPr>
          <p:nvPr/>
        </p:nvPicPr>
        <p:blipFill>
          <a:blip r:embed="rId3"/>
          <a:srcRect l="7933" r="7933"/>
          <a:stretch>
            <a:fillRect/>
          </a:stretch>
        </p:blipFill>
        <p:spPr bwMode="auto">
          <a:xfrm>
            <a:off x="6534150" y="1339779"/>
            <a:ext cx="1751013" cy="2617787"/>
          </a:xfrm>
          <a:prstGeom prst="rect">
            <a:avLst/>
          </a:prstGeom>
          <a:noFill/>
        </p:spPr>
      </p:pic>
      <p:pic>
        <p:nvPicPr>
          <p:cNvPr id="56323" name="Picture 3" descr="gp3"/>
          <p:cNvPicPr>
            <a:picLocks noChangeAspect="1" noChangeArrowheads="1"/>
          </p:cNvPicPr>
          <p:nvPr/>
        </p:nvPicPr>
        <p:blipFill>
          <a:blip r:embed="rId4"/>
          <a:srcRect l="7933" r="7323"/>
          <a:stretch>
            <a:fillRect/>
          </a:stretch>
        </p:blipFill>
        <p:spPr bwMode="auto">
          <a:xfrm>
            <a:off x="6534150" y="1339779"/>
            <a:ext cx="1763713" cy="2617787"/>
          </a:xfrm>
          <a:prstGeom prst="rect">
            <a:avLst/>
          </a:prstGeom>
          <a:noFill/>
        </p:spPr>
      </p:pic>
      <p:pic>
        <p:nvPicPr>
          <p:cNvPr id="56324" name="Picture 4" descr="gp4"/>
          <p:cNvPicPr>
            <a:picLocks noChangeAspect="1" noChangeArrowheads="1"/>
          </p:cNvPicPr>
          <p:nvPr/>
        </p:nvPicPr>
        <p:blipFill>
          <a:blip r:embed="rId5"/>
          <a:srcRect l="7933" r="7323"/>
          <a:stretch>
            <a:fillRect/>
          </a:stretch>
        </p:blipFill>
        <p:spPr bwMode="auto">
          <a:xfrm>
            <a:off x="6534150" y="1339779"/>
            <a:ext cx="1763713" cy="2619375"/>
          </a:xfrm>
          <a:prstGeom prst="rect">
            <a:avLst/>
          </a:prstGeom>
          <a:noFill/>
        </p:spPr>
      </p:pic>
      <p:pic>
        <p:nvPicPr>
          <p:cNvPr id="56325" name="Picture 5" descr="gp1"/>
          <p:cNvPicPr>
            <a:picLocks noChangeAspect="1" noChangeArrowheads="1"/>
          </p:cNvPicPr>
          <p:nvPr/>
        </p:nvPicPr>
        <p:blipFill>
          <a:blip r:embed="rId6"/>
          <a:srcRect l="8772" r="8315"/>
          <a:stretch>
            <a:fillRect/>
          </a:stretch>
        </p:blipFill>
        <p:spPr bwMode="auto">
          <a:xfrm>
            <a:off x="6551613" y="1339779"/>
            <a:ext cx="1725612" cy="261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Data structures (global pass)</a:t>
            </a:r>
            <a:endParaRPr lang="fr-FR" altLang="ko-KR" sz="4000">
              <a:ea typeface="굴림" pitchFamily="50" charset="-127"/>
            </a:endParaRP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957263" y="6549334"/>
            <a:ext cx="2174875" cy="3667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2000">
                <a:latin typeface="Tahoma" pitchFamily="34" charset="0"/>
              </a:rPr>
              <a:t>directions</a:t>
            </a:r>
          </a:p>
        </p:txBody>
      </p:sp>
      <p:sp>
        <p:nvSpPr>
          <p:cNvPr id="56328" name="Line 8"/>
          <p:cNvSpPr>
            <a:spLocks noChangeShapeType="1"/>
          </p:cNvSpPr>
          <p:nvPr/>
        </p:nvSpPr>
        <p:spPr bwMode="auto">
          <a:xfrm>
            <a:off x="971550" y="6549334"/>
            <a:ext cx="2160588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973138" y="5646047"/>
            <a:ext cx="2159000" cy="244475"/>
            <a:chOff x="3560" y="1762"/>
            <a:chExt cx="1361" cy="151"/>
          </a:xfrm>
        </p:grpSpPr>
        <p:sp>
          <p:nvSpPr>
            <p:cNvPr id="56330" name="Rectangle 10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31" name="Rectangle 11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32" name="Rectangle 12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33" name="Rectangle 13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34" name="Rectangle 14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35" name="Rectangle 15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36" name="Rectangle 16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37" name="Rectangle 17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38" name="Rectangle 18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973138" y="4688784"/>
            <a:ext cx="2159000" cy="242888"/>
            <a:chOff x="3560" y="1762"/>
            <a:chExt cx="1361" cy="151"/>
          </a:xfrm>
        </p:grpSpPr>
        <p:sp>
          <p:nvSpPr>
            <p:cNvPr id="56340" name="Rectangle 20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41" name="Rectangle 21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42" name="Rectangle 22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43" name="Rectangle 23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44" name="Rectangle 24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45" name="Rectangle 25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46" name="Rectangle 26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47" name="Rectangle 27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48" name="Rectangle 28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973138" y="4923734"/>
            <a:ext cx="2159000" cy="244475"/>
            <a:chOff x="3560" y="1762"/>
            <a:chExt cx="1361" cy="151"/>
          </a:xfrm>
        </p:grpSpPr>
        <p:sp>
          <p:nvSpPr>
            <p:cNvPr id="56350" name="Rectangle 30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51" name="Rectangle 31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52" name="Rectangle 32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53" name="Rectangle 33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54" name="Rectangle 34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55" name="Rectangle 35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56" name="Rectangle 36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57" name="Rectangle 37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58" name="Rectangle 38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973138" y="5168209"/>
            <a:ext cx="2159000" cy="242888"/>
            <a:chOff x="3560" y="1762"/>
            <a:chExt cx="1361" cy="151"/>
          </a:xfrm>
        </p:grpSpPr>
        <p:sp>
          <p:nvSpPr>
            <p:cNvPr id="56360" name="Rectangle 40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61" name="Rectangle 41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62" name="Rectangle 42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63" name="Rectangle 43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64" name="Rectangle 44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65" name="Rectangle 45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66" name="Rectangle 46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67" name="Rectangle 47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68" name="Rectangle 48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6" name="Group 49"/>
          <p:cNvGrpSpPr>
            <a:grpSpLocks/>
          </p:cNvGrpSpPr>
          <p:nvPr/>
        </p:nvGrpSpPr>
        <p:grpSpPr bwMode="auto">
          <a:xfrm>
            <a:off x="973138" y="5403159"/>
            <a:ext cx="2159000" cy="244475"/>
            <a:chOff x="3560" y="1762"/>
            <a:chExt cx="1361" cy="151"/>
          </a:xfrm>
        </p:grpSpPr>
        <p:sp>
          <p:nvSpPr>
            <p:cNvPr id="56370" name="Rectangle 50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71" name="Rectangle 51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72" name="Rectangle 52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73" name="Rectangle 53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74" name="Rectangle 54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75" name="Rectangle 55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76" name="Rectangle 56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77" name="Rectangle 57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78" name="Rectangle 58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7" name="Group 59"/>
          <p:cNvGrpSpPr>
            <a:grpSpLocks/>
          </p:cNvGrpSpPr>
          <p:nvPr/>
        </p:nvGrpSpPr>
        <p:grpSpPr bwMode="auto">
          <a:xfrm>
            <a:off x="973138" y="4444309"/>
            <a:ext cx="2159000" cy="244475"/>
            <a:chOff x="3560" y="1762"/>
            <a:chExt cx="1361" cy="151"/>
          </a:xfrm>
        </p:grpSpPr>
        <p:sp>
          <p:nvSpPr>
            <p:cNvPr id="56380" name="Rectangle 60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81" name="Rectangle 61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82" name="Rectangle 62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83" name="Rectangle 63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84" name="Rectangle 64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85" name="Rectangle 65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86" name="Rectangle 66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87" name="Rectangle 67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88" name="Rectangle 68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8" name="Group 69"/>
          <p:cNvGrpSpPr>
            <a:grpSpLocks/>
          </p:cNvGrpSpPr>
          <p:nvPr/>
        </p:nvGrpSpPr>
        <p:grpSpPr bwMode="auto">
          <a:xfrm>
            <a:off x="973138" y="4209359"/>
            <a:ext cx="2159000" cy="244475"/>
            <a:chOff x="3560" y="1762"/>
            <a:chExt cx="1361" cy="151"/>
          </a:xfrm>
        </p:grpSpPr>
        <p:sp>
          <p:nvSpPr>
            <p:cNvPr id="56390" name="Rectangle 70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91" name="Rectangle 71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92" name="Rectangle 72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93" name="Rectangle 73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94" name="Rectangle 74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95" name="Rectangle 75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96" name="Rectangle 76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97" name="Rectangle 77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398" name="Rectangle 78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9" name="Group 79"/>
          <p:cNvGrpSpPr>
            <a:grpSpLocks/>
          </p:cNvGrpSpPr>
          <p:nvPr/>
        </p:nvGrpSpPr>
        <p:grpSpPr bwMode="auto">
          <a:xfrm>
            <a:off x="973138" y="5882584"/>
            <a:ext cx="2159000" cy="242888"/>
            <a:chOff x="3560" y="1762"/>
            <a:chExt cx="1361" cy="151"/>
          </a:xfrm>
        </p:grpSpPr>
        <p:sp>
          <p:nvSpPr>
            <p:cNvPr id="56400" name="Rectangle 80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01" name="Rectangle 81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02" name="Rectangle 82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03" name="Rectangle 83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04" name="Rectangle 84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05" name="Rectangle 85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06" name="Rectangle 86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07" name="Rectangle 87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08" name="Rectangle 88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10" name="Group 89"/>
          <p:cNvGrpSpPr>
            <a:grpSpLocks/>
          </p:cNvGrpSpPr>
          <p:nvPr/>
        </p:nvGrpSpPr>
        <p:grpSpPr bwMode="auto">
          <a:xfrm>
            <a:off x="973138" y="6125472"/>
            <a:ext cx="2159000" cy="244475"/>
            <a:chOff x="3560" y="1762"/>
            <a:chExt cx="1361" cy="151"/>
          </a:xfrm>
        </p:grpSpPr>
        <p:sp>
          <p:nvSpPr>
            <p:cNvPr id="56410" name="Rectangle 90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11" name="Rectangle 91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12" name="Rectangle 92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13" name="Rectangle 93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14" name="Rectangle 94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15" name="Rectangle 95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16" name="Rectangle 96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17" name="Rectangle 97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418" name="Rectangle 98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11" name="Group 99"/>
          <p:cNvGrpSpPr>
            <a:grpSpLocks/>
          </p:cNvGrpSpPr>
          <p:nvPr/>
        </p:nvGrpSpPr>
        <p:grpSpPr bwMode="auto">
          <a:xfrm>
            <a:off x="3581400" y="4207772"/>
            <a:ext cx="2160588" cy="2160587"/>
            <a:chOff x="6668" y="1029"/>
            <a:chExt cx="1361" cy="1361"/>
          </a:xfrm>
        </p:grpSpPr>
        <p:grpSp>
          <p:nvGrpSpPr>
            <p:cNvPr id="12" name="Group 100"/>
            <p:cNvGrpSpPr>
              <a:grpSpLocks/>
            </p:cNvGrpSpPr>
            <p:nvPr/>
          </p:nvGrpSpPr>
          <p:grpSpPr bwMode="auto">
            <a:xfrm>
              <a:off x="6668" y="1331"/>
              <a:ext cx="1360" cy="153"/>
              <a:chOff x="3560" y="1762"/>
              <a:chExt cx="1361" cy="151"/>
            </a:xfrm>
          </p:grpSpPr>
          <p:sp>
            <p:nvSpPr>
              <p:cNvPr id="56421" name="Rectangle 10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22" name="Rectangle 10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23" name="Rectangle 10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24" name="Rectangle 10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25" name="Rectangle 10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26" name="Rectangle 10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27" name="Rectangle 10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28" name="Rectangle 10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29" name="Rectangle 10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3" name="Group 110"/>
            <p:cNvGrpSpPr>
              <a:grpSpLocks/>
            </p:cNvGrpSpPr>
            <p:nvPr/>
          </p:nvGrpSpPr>
          <p:grpSpPr bwMode="auto">
            <a:xfrm>
              <a:off x="6668" y="1479"/>
              <a:ext cx="1360" cy="154"/>
              <a:chOff x="3560" y="1762"/>
              <a:chExt cx="1361" cy="151"/>
            </a:xfrm>
          </p:grpSpPr>
          <p:sp>
            <p:nvSpPr>
              <p:cNvPr id="56431" name="Rectangle 11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32" name="Rectangle 11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33" name="Rectangle 11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34" name="Rectangle 11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35" name="Rectangle 11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36" name="Rectangle 11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37" name="Rectangle 11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38" name="Rectangle 11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39" name="Rectangle 11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4" name="Group 120"/>
            <p:cNvGrpSpPr>
              <a:grpSpLocks/>
            </p:cNvGrpSpPr>
            <p:nvPr/>
          </p:nvGrpSpPr>
          <p:grpSpPr bwMode="auto">
            <a:xfrm>
              <a:off x="6668" y="1633"/>
              <a:ext cx="1360" cy="153"/>
              <a:chOff x="3560" y="1762"/>
              <a:chExt cx="1361" cy="151"/>
            </a:xfrm>
          </p:grpSpPr>
          <p:sp>
            <p:nvSpPr>
              <p:cNvPr id="56441" name="Rectangle 12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42" name="Rectangle 12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43" name="Rectangle 12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44" name="Rectangle 12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45" name="Rectangle 12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46" name="Rectangle 12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47" name="Rectangle 12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48" name="Rectangle 12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49" name="Rectangle 12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5" name="Group 130"/>
            <p:cNvGrpSpPr>
              <a:grpSpLocks/>
            </p:cNvGrpSpPr>
            <p:nvPr/>
          </p:nvGrpSpPr>
          <p:grpSpPr bwMode="auto">
            <a:xfrm>
              <a:off x="6668" y="1781"/>
              <a:ext cx="1360" cy="154"/>
              <a:chOff x="3560" y="1762"/>
              <a:chExt cx="1361" cy="151"/>
            </a:xfrm>
          </p:grpSpPr>
          <p:sp>
            <p:nvSpPr>
              <p:cNvPr id="56451" name="Rectangle 13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52" name="Rectangle 13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53" name="Rectangle 13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54" name="Rectangle 13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55" name="Rectangle 13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56" name="Rectangle 13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57" name="Rectangle 13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58" name="Rectangle 13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59" name="Rectangle 13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6" name="Group 140"/>
            <p:cNvGrpSpPr>
              <a:grpSpLocks/>
            </p:cNvGrpSpPr>
            <p:nvPr/>
          </p:nvGrpSpPr>
          <p:grpSpPr bwMode="auto">
            <a:xfrm>
              <a:off x="6668" y="1177"/>
              <a:ext cx="1360" cy="154"/>
              <a:chOff x="3560" y="1762"/>
              <a:chExt cx="1361" cy="151"/>
            </a:xfrm>
          </p:grpSpPr>
          <p:sp>
            <p:nvSpPr>
              <p:cNvPr id="56461" name="Rectangle 14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62" name="Rectangle 14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63" name="Rectangle 14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64" name="Rectangle 14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65" name="Rectangle 14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66" name="Rectangle 14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67" name="Rectangle 14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68" name="Rectangle 14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69" name="Rectangle 14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7" name="Group 150"/>
            <p:cNvGrpSpPr>
              <a:grpSpLocks/>
            </p:cNvGrpSpPr>
            <p:nvPr/>
          </p:nvGrpSpPr>
          <p:grpSpPr bwMode="auto">
            <a:xfrm>
              <a:off x="6668" y="1029"/>
              <a:ext cx="1360" cy="154"/>
              <a:chOff x="3560" y="1762"/>
              <a:chExt cx="1361" cy="151"/>
            </a:xfrm>
          </p:grpSpPr>
          <p:sp>
            <p:nvSpPr>
              <p:cNvPr id="56471" name="Rectangle 15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72" name="Rectangle 15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73" name="Rectangle 15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74" name="Rectangle 15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75" name="Rectangle 15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76" name="Rectangle 15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77" name="Rectangle 15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78" name="Rectangle 15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79" name="Rectangle 15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8" name="Group 160"/>
            <p:cNvGrpSpPr>
              <a:grpSpLocks/>
            </p:cNvGrpSpPr>
            <p:nvPr/>
          </p:nvGrpSpPr>
          <p:grpSpPr bwMode="auto">
            <a:xfrm>
              <a:off x="6668" y="2083"/>
              <a:ext cx="1360" cy="153"/>
              <a:chOff x="3560" y="1762"/>
              <a:chExt cx="1361" cy="151"/>
            </a:xfrm>
          </p:grpSpPr>
          <p:sp>
            <p:nvSpPr>
              <p:cNvPr id="56481" name="Rectangle 16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82" name="Rectangle 16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83" name="Rectangle 16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84" name="Rectangle 16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85" name="Rectangle 16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86" name="Rectangle 16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87" name="Rectangle 16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88" name="Rectangle 16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89" name="Rectangle 16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9" name="Group 170"/>
            <p:cNvGrpSpPr>
              <a:grpSpLocks/>
            </p:cNvGrpSpPr>
            <p:nvPr/>
          </p:nvGrpSpPr>
          <p:grpSpPr bwMode="auto">
            <a:xfrm>
              <a:off x="6668" y="2236"/>
              <a:ext cx="1360" cy="154"/>
              <a:chOff x="3560" y="1762"/>
              <a:chExt cx="1361" cy="151"/>
            </a:xfrm>
          </p:grpSpPr>
          <p:sp>
            <p:nvSpPr>
              <p:cNvPr id="56491" name="Rectangle 171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92" name="Rectangle 172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93" name="Rectangle 173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94" name="Rectangle 174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95" name="Rectangle 175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96" name="Rectangle 176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97" name="Rectangle 177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98" name="Rectangle 178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499" name="Rectangle 179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0" name="Group 180"/>
            <p:cNvGrpSpPr>
              <a:grpSpLocks/>
            </p:cNvGrpSpPr>
            <p:nvPr/>
          </p:nvGrpSpPr>
          <p:grpSpPr bwMode="auto">
            <a:xfrm>
              <a:off x="6668" y="1935"/>
              <a:ext cx="1360" cy="153"/>
              <a:chOff x="1973" y="2007"/>
              <a:chExt cx="1814" cy="204"/>
            </a:xfrm>
          </p:grpSpPr>
          <p:sp>
            <p:nvSpPr>
              <p:cNvPr id="56501" name="Rectangle 181"/>
              <p:cNvSpPr>
                <a:spLocks noChangeArrowheads="1"/>
              </p:cNvSpPr>
              <p:nvPr/>
            </p:nvSpPr>
            <p:spPr bwMode="auto">
              <a:xfrm>
                <a:off x="2577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502" name="Rectangle 182"/>
              <p:cNvSpPr>
                <a:spLocks noChangeArrowheads="1"/>
              </p:cNvSpPr>
              <p:nvPr/>
            </p:nvSpPr>
            <p:spPr bwMode="auto">
              <a:xfrm>
                <a:off x="2779" y="2007"/>
                <a:ext cx="203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503" name="Rectangle 183"/>
              <p:cNvSpPr>
                <a:spLocks noChangeArrowheads="1"/>
              </p:cNvSpPr>
              <p:nvPr/>
            </p:nvSpPr>
            <p:spPr bwMode="auto">
              <a:xfrm>
                <a:off x="2982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504" name="Rectangle 184"/>
              <p:cNvSpPr>
                <a:spLocks noChangeArrowheads="1"/>
              </p:cNvSpPr>
              <p:nvPr/>
            </p:nvSpPr>
            <p:spPr bwMode="auto">
              <a:xfrm>
                <a:off x="3183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505" name="Rectangle 185"/>
              <p:cNvSpPr>
                <a:spLocks noChangeArrowheads="1"/>
              </p:cNvSpPr>
              <p:nvPr/>
            </p:nvSpPr>
            <p:spPr bwMode="auto">
              <a:xfrm>
                <a:off x="3384" y="2007"/>
                <a:ext cx="202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506" name="Rectangle 186"/>
              <p:cNvSpPr>
                <a:spLocks noChangeArrowheads="1"/>
              </p:cNvSpPr>
              <p:nvPr/>
            </p:nvSpPr>
            <p:spPr bwMode="auto">
              <a:xfrm>
                <a:off x="3586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507" name="Rectangle 187"/>
              <p:cNvSpPr>
                <a:spLocks noChangeArrowheads="1"/>
              </p:cNvSpPr>
              <p:nvPr/>
            </p:nvSpPr>
            <p:spPr bwMode="auto">
              <a:xfrm>
                <a:off x="1973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508" name="Rectangle 188"/>
              <p:cNvSpPr>
                <a:spLocks noChangeArrowheads="1"/>
              </p:cNvSpPr>
              <p:nvPr/>
            </p:nvSpPr>
            <p:spPr bwMode="auto">
              <a:xfrm>
                <a:off x="2174" y="2007"/>
                <a:ext cx="202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509" name="Rectangle 189"/>
              <p:cNvSpPr>
                <a:spLocks noChangeArrowheads="1"/>
              </p:cNvSpPr>
              <p:nvPr/>
            </p:nvSpPr>
            <p:spPr bwMode="auto">
              <a:xfrm>
                <a:off x="2376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56510" name="Rectangle 190"/>
            <p:cNvSpPr>
              <a:spLocks noChangeArrowheads="1"/>
            </p:cNvSpPr>
            <p:nvPr/>
          </p:nvSpPr>
          <p:spPr bwMode="auto">
            <a:xfrm>
              <a:off x="6668" y="1029"/>
              <a:ext cx="1361" cy="1361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56511" name="Rectangle 191"/>
          <p:cNvSpPr>
            <a:spLocks noChangeArrowheads="1"/>
          </p:cNvSpPr>
          <p:nvPr/>
        </p:nvSpPr>
        <p:spPr bwMode="auto">
          <a:xfrm>
            <a:off x="6911975" y="468878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12" name="Rectangle 192"/>
          <p:cNvSpPr>
            <a:spLocks noChangeArrowheads="1"/>
          </p:cNvSpPr>
          <p:nvPr/>
        </p:nvSpPr>
        <p:spPr bwMode="auto">
          <a:xfrm>
            <a:off x="7153275" y="468878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13" name="Rectangle 193"/>
          <p:cNvSpPr>
            <a:spLocks noChangeArrowheads="1"/>
          </p:cNvSpPr>
          <p:nvPr/>
        </p:nvSpPr>
        <p:spPr bwMode="auto">
          <a:xfrm>
            <a:off x="7392988" y="4688784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14" name="Rectangle 194"/>
          <p:cNvSpPr>
            <a:spLocks noChangeArrowheads="1"/>
          </p:cNvSpPr>
          <p:nvPr/>
        </p:nvSpPr>
        <p:spPr bwMode="auto">
          <a:xfrm>
            <a:off x="7632700" y="468878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15" name="Rectangle 195"/>
          <p:cNvSpPr>
            <a:spLocks noChangeArrowheads="1"/>
          </p:cNvSpPr>
          <p:nvPr/>
        </p:nvSpPr>
        <p:spPr bwMode="auto">
          <a:xfrm>
            <a:off x="7872413" y="4688784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16" name="Rectangle 196"/>
          <p:cNvSpPr>
            <a:spLocks noChangeArrowheads="1"/>
          </p:cNvSpPr>
          <p:nvPr/>
        </p:nvSpPr>
        <p:spPr bwMode="auto">
          <a:xfrm>
            <a:off x="8112125" y="468878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17" name="Rectangle 197"/>
          <p:cNvSpPr>
            <a:spLocks noChangeArrowheads="1"/>
          </p:cNvSpPr>
          <p:nvPr/>
        </p:nvSpPr>
        <p:spPr bwMode="auto">
          <a:xfrm>
            <a:off x="6192838" y="4688784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18" name="Rectangle 198"/>
          <p:cNvSpPr>
            <a:spLocks noChangeArrowheads="1"/>
          </p:cNvSpPr>
          <p:nvPr/>
        </p:nvSpPr>
        <p:spPr bwMode="auto">
          <a:xfrm>
            <a:off x="6432550" y="468878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19" name="Rectangle 199"/>
          <p:cNvSpPr>
            <a:spLocks noChangeArrowheads="1"/>
          </p:cNvSpPr>
          <p:nvPr/>
        </p:nvSpPr>
        <p:spPr bwMode="auto">
          <a:xfrm>
            <a:off x="6672263" y="4688784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20" name="Rectangle 200"/>
          <p:cNvSpPr>
            <a:spLocks noChangeArrowheads="1"/>
          </p:cNvSpPr>
          <p:nvPr/>
        </p:nvSpPr>
        <p:spPr bwMode="auto">
          <a:xfrm>
            <a:off x="6911975" y="4923734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21" name="Rectangle 201"/>
          <p:cNvSpPr>
            <a:spLocks noChangeArrowheads="1"/>
          </p:cNvSpPr>
          <p:nvPr/>
        </p:nvSpPr>
        <p:spPr bwMode="auto">
          <a:xfrm>
            <a:off x="7153275" y="4923734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22" name="Rectangle 202"/>
          <p:cNvSpPr>
            <a:spLocks noChangeArrowheads="1"/>
          </p:cNvSpPr>
          <p:nvPr/>
        </p:nvSpPr>
        <p:spPr bwMode="auto">
          <a:xfrm>
            <a:off x="7392988" y="4923734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23" name="Rectangle 203"/>
          <p:cNvSpPr>
            <a:spLocks noChangeArrowheads="1"/>
          </p:cNvSpPr>
          <p:nvPr/>
        </p:nvSpPr>
        <p:spPr bwMode="auto">
          <a:xfrm>
            <a:off x="7632700" y="4923734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24" name="Rectangle 204"/>
          <p:cNvSpPr>
            <a:spLocks noChangeArrowheads="1"/>
          </p:cNvSpPr>
          <p:nvPr/>
        </p:nvSpPr>
        <p:spPr bwMode="auto">
          <a:xfrm>
            <a:off x="7872413" y="4923734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25" name="Rectangle 205"/>
          <p:cNvSpPr>
            <a:spLocks noChangeArrowheads="1"/>
          </p:cNvSpPr>
          <p:nvPr/>
        </p:nvSpPr>
        <p:spPr bwMode="auto">
          <a:xfrm>
            <a:off x="8112125" y="4923734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26" name="Rectangle 206"/>
          <p:cNvSpPr>
            <a:spLocks noChangeArrowheads="1"/>
          </p:cNvSpPr>
          <p:nvPr/>
        </p:nvSpPr>
        <p:spPr bwMode="auto">
          <a:xfrm>
            <a:off x="6192838" y="4923734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27" name="Rectangle 207"/>
          <p:cNvSpPr>
            <a:spLocks noChangeArrowheads="1"/>
          </p:cNvSpPr>
          <p:nvPr/>
        </p:nvSpPr>
        <p:spPr bwMode="auto">
          <a:xfrm>
            <a:off x="6432550" y="4923734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28" name="Rectangle 208"/>
          <p:cNvSpPr>
            <a:spLocks noChangeArrowheads="1"/>
          </p:cNvSpPr>
          <p:nvPr/>
        </p:nvSpPr>
        <p:spPr bwMode="auto">
          <a:xfrm>
            <a:off x="6672263" y="4923734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29" name="Rectangle 209"/>
          <p:cNvSpPr>
            <a:spLocks noChangeArrowheads="1"/>
          </p:cNvSpPr>
          <p:nvPr/>
        </p:nvSpPr>
        <p:spPr bwMode="auto">
          <a:xfrm>
            <a:off x="6911975" y="5168209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30" name="Rectangle 210"/>
          <p:cNvSpPr>
            <a:spLocks noChangeArrowheads="1"/>
          </p:cNvSpPr>
          <p:nvPr/>
        </p:nvSpPr>
        <p:spPr bwMode="auto">
          <a:xfrm>
            <a:off x="7153275" y="5168209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31" name="Rectangle 211"/>
          <p:cNvSpPr>
            <a:spLocks noChangeArrowheads="1"/>
          </p:cNvSpPr>
          <p:nvPr/>
        </p:nvSpPr>
        <p:spPr bwMode="auto">
          <a:xfrm>
            <a:off x="7392988" y="5168209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32" name="Rectangle 212"/>
          <p:cNvSpPr>
            <a:spLocks noChangeArrowheads="1"/>
          </p:cNvSpPr>
          <p:nvPr/>
        </p:nvSpPr>
        <p:spPr bwMode="auto">
          <a:xfrm>
            <a:off x="7632700" y="5168209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33" name="Rectangle 213"/>
          <p:cNvSpPr>
            <a:spLocks noChangeArrowheads="1"/>
          </p:cNvSpPr>
          <p:nvPr/>
        </p:nvSpPr>
        <p:spPr bwMode="auto">
          <a:xfrm>
            <a:off x="7872413" y="5168209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34" name="Rectangle 214"/>
          <p:cNvSpPr>
            <a:spLocks noChangeArrowheads="1"/>
          </p:cNvSpPr>
          <p:nvPr/>
        </p:nvSpPr>
        <p:spPr bwMode="auto">
          <a:xfrm>
            <a:off x="8112125" y="5168209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35" name="Rectangle 215"/>
          <p:cNvSpPr>
            <a:spLocks noChangeArrowheads="1"/>
          </p:cNvSpPr>
          <p:nvPr/>
        </p:nvSpPr>
        <p:spPr bwMode="auto">
          <a:xfrm>
            <a:off x="6192838" y="5168209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36" name="Rectangle 216"/>
          <p:cNvSpPr>
            <a:spLocks noChangeArrowheads="1"/>
          </p:cNvSpPr>
          <p:nvPr/>
        </p:nvSpPr>
        <p:spPr bwMode="auto">
          <a:xfrm>
            <a:off x="6432550" y="5168209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37" name="Rectangle 217"/>
          <p:cNvSpPr>
            <a:spLocks noChangeArrowheads="1"/>
          </p:cNvSpPr>
          <p:nvPr/>
        </p:nvSpPr>
        <p:spPr bwMode="auto">
          <a:xfrm>
            <a:off x="6672263" y="5168209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38" name="Rectangle 218"/>
          <p:cNvSpPr>
            <a:spLocks noChangeArrowheads="1"/>
          </p:cNvSpPr>
          <p:nvPr/>
        </p:nvSpPr>
        <p:spPr bwMode="auto">
          <a:xfrm>
            <a:off x="6911975" y="540315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39" name="Rectangle 219"/>
          <p:cNvSpPr>
            <a:spLocks noChangeArrowheads="1"/>
          </p:cNvSpPr>
          <p:nvPr/>
        </p:nvSpPr>
        <p:spPr bwMode="auto">
          <a:xfrm>
            <a:off x="7153275" y="540315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40" name="Rectangle 220"/>
          <p:cNvSpPr>
            <a:spLocks noChangeArrowheads="1"/>
          </p:cNvSpPr>
          <p:nvPr/>
        </p:nvSpPr>
        <p:spPr bwMode="auto">
          <a:xfrm>
            <a:off x="7392988" y="5403159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41" name="Rectangle 221"/>
          <p:cNvSpPr>
            <a:spLocks noChangeArrowheads="1"/>
          </p:cNvSpPr>
          <p:nvPr/>
        </p:nvSpPr>
        <p:spPr bwMode="auto">
          <a:xfrm>
            <a:off x="7632700" y="540315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42" name="Rectangle 222"/>
          <p:cNvSpPr>
            <a:spLocks noChangeArrowheads="1"/>
          </p:cNvSpPr>
          <p:nvPr/>
        </p:nvSpPr>
        <p:spPr bwMode="auto">
          <a:xfrm>
            <a:off x="7872413" y="5403159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43" name="Rectangle 223"/>
          <p:cNvSpPr>
            <a:spLocks noChangeArrowheads="1"/>
          </p:cNvSpPr>
          <p:nvPr/>
        </p:nvSpPr>
        <p:spPr bwMode="auto">
          <a:xfrm>
            <a:off x="8112125" y="540315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44" name="Rectangle 224"/>
          <p:cNvSpPr>
            <a:spLocks noChangeArrowheads="1"/>
          </p:cNvSpPr>
          <p:nvPr/>
        </p:nvSpPr>
        <p:spPr bwMode="auto">
          <a:xfrm>
            <a:off x="6192838" y="5403159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45" name="Rectangle 225"/>
          <p:cNvSpPr>
            <a:spLocks noChangeArrowheads="1"/>
          </p:cNvSpPr>
          <p:nvPr/>
        </p:nvSpPr>
        <p:spPr bwMode="auto">
          <a:xfrm>
            <a:off x="6432550" y="540315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46" name="Rectangle 226"/>
          <p:cNvSpPr>
            <a:spLocks noChangeArrowheads="1"/>
          </p:cNvSpPr>
          <p:nvPr/>
        </p:nvSpPr>
        <p:spPr bwMode="auto">
          <a:xfrm>
            <a:off x="6672263" y="5403159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47" name="Rectangle 227"/>
          <p:cNvSpPr>
            <a:spLocks noChangeArrowheads="1"/>
          </p:cNvSpPr>
          <p:nvPr/>
        </p:nvSpPr>
        <p:spPr bwMode="auto">
          <a:xfrm>
            <a:off x="6911975" y="444430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48" name="Rectangle 228"/>
          <p:cNvSpPr>
            <a:spLocks noChangeArrowheads="1"/>
          </p:cNvSpPr>
          <p:nvPr/>
        </p:nvSpPr>
        <p:spPr bwMode="auto">
          <a:xfrm>
            <a:off x="7153275" y="444430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49" name="Rectangle 229"/>
          <p:cNvSpPr>
            <a:spLocks noChangeArrowheads="1"/>
          </p:cNvSpPr>
          <p:nvPr/>
        </p:nvSpPr>
        <p:spPr bwMode="auto">
          <a:xfrm>
            <a:off x="7392988" y="4444309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50" name="Rectangle 230"/>
          <p:cNvSpPr>
            <a:spLocks noChangeArrowheads="1"/>
          </p:cNvSpPr>
          <p:nvPr/>
        </p:nvSpPr>
        <p:spPr bwMode="auto">
          <a:xfrm>
            <a:off x="7632700" y="444430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51" name="Rectangle 231"/>
          <p:cNvSpPr>
            <a:spLocks noChangeArrowheads="1"/>
          </p:cNvSpPr>
          <p:nvPr/>
        </p:nvSpPr>
        <p:spPr bwMode="auto">
          <a:xfrm>
            <a:off x="7872413" y="4444309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52" name="Rectangle 232"/>
          <p:cNvSpPr>
            <a:spLocks noChangeArrowheads="1"/>
          </p:cNvSpPr>
          <p:nvPr/>
        </p:nvSpPr>
        <p:spPr bwMode="auto">
          <a:xfrm>
            <a:off x="8112125" y="444430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53" name="Rectangle 233"/>
          <p:cNvSpPr>
            <a:spLocks noChangeArrowheads="1"/>
          </p:cNvSpPr>
          <p:nvPr/>
        </p:nvSpPr>
        <p:spPr bwMode="auto">
          <a:xfrm>
            <a:off x="6192838" y="4444309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54" name="Rectangle 234"/>
          <p:cNvSpPr>
            <a:spLocks noChangeArrowheads="1"/>
          </p:cNvSpPr>
          <p:nvPr/>
        </p:nvSpPr>
        <p:spPr bwMode="auto">
          <a:xfrm>
            <a:off x="6432550" y="444430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55" name="Rectangle 235"/>
          <p:cNvSpPr>
            <a:spLocks noChangeArrowheads="1"/>
          </p:cNvSpPr>
          <p:nvPr/>
        </p:nvSpPr>
        <p:spPr bwMode="auto">
          <a:xfrm>
            <a:off x="6672263" y="4444309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56" name="Rectangle 236"/>
          <p:cNvSpPr>
            <a:spLocks noChangeArrowheads="1"/>
          </p:cNvSpPr>
          <p:nvPr/>
        </p:nvSpPr>
        <p:spPr bwMode="auto">
          <a:xfrm>
            <a:off x="6911975" y="420935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57" name="Rectangle 237"/>
          <p:cNvSpPr>
            <a:spLocks noChangeArrowheads="1"/>
          </p:cNvSpPr>
          <p:nvPr/>
        </p:nvSpPr>
        <p:spPr bwMode="auto">
          <a:xfrm>
            <a:off x="7153275" y="420935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58" name="Rectangle 238"/>
          <p:cNvSpPr>
            <a:spLocks noChangeArrowheads="1"/>
          </p:cNvSpPr>
          <p:nvPr/>
        </p:nvSpPr>
        <p:spPr bwMode="auto">
          <a:xfrm>
            <a:off x="7392988" y="4209359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59" name="Rectangle 239"/>
          <p:cNvSpPr>
            <a:spLocks noChangeArrowheads="1"/>
          </p:cNvSpPr>
          <p:nvPr/>
        </p:nvSpPr>
        <p:spPr bwMode="auto">
          <a:xfrm>
            <a:off x="7632700" y="420935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60" name="Rectangle 240"/>
          <p:cNvSpPr>
            <a:spLocks noChangeArrowheads="1"/>
          </p:cNvSpPr>
          <p:nvPr/>
        </p:nvSpPr>
        <p:spPr bwMode="auto">
          <a:xfrm>
            <a:off x="7872413" y="4209359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61" name="Rectangle 241"/>
          <p:cNvSpPr>
            <a:spLocks noChangeArrowheads="1"/>
          </p:cNvSpPr>
          <p:nvPr/>
        </p:nvSpPr>
        <p:spPr bwMode="auto">
          <a:xfrm>
            <a:off x="8112125" y="420935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62" name="Rectangle 242"/>
          <p:cNvSpPr>
            <a:spLocks noChangeArrowheads="1"/>
          </p:cNvSpPr>
          <p:nvPr/>
        </p:nvSpPr>
        <p:spPr bwMode="auto">
          <a:xfrm>
            <a:off x="6192838" y="4209359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63" name="Rectangle 243"/>
          <p:cNvSpPr>
            <a:spLocks noChangeArrowheads="1"/>
          </p:cNvSpPr>
          <p:nvPr/>
        </p:nvSpPr>
        <p:spPr bwMode="auto">
          <a:xfrm>
            <a:off x="6432550" y="4209359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64" name="Rectangle 244"/>
          <p:cNvSpPr>
            <a:spLocks noChangeArrowheads="1"/>
          </p:cNvSpPr>
          <p:nvPr/>
        </p:nvSpPr>
        <p:spPr bwMode="auto">
          <a:xfrm>
            <a:off x="6672263" y="4209359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65" name="Rectangle 245"/>
          <p:cNvSpPr>
            <a:spLocks noChangeArrowheads="1"/>
          </p:cNvSpPr>
          <p:nvPr/>
        </p:nvSpPr>
        <p:spPr bwMode="auto">
          <a:xfrm>
            <a:off x="6911975" y="588258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66" name="Rectangle 246"/>
          <p:cNvSpPr>
            <a:spLocks noChangeArrowheads="1"/>
          </p:cNvSpPr>
          <p:nvPr/>
        </p:nvSpPr>
        <p:spPr bwMode="auto">
          <a:xfrm>
            <a:off x="7153275" y="588258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67" name="Rectangle 247"/>
          <p:cNvSpPr>
            <a:spLocks noChangeArrowheads="1"/>
          </p:cNvSpPr>
          <p:nvPr/>
        </p:nvSpPr>
        <p:spPr bwMode="auto">
          <a:xfrm>
            <a:off x="7392988" y="5882584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68" name="Rectangle 248"/>
          <p:cNvSpPr>
            <a:spLocks noChangeArrowheads="1"/>
          </p:cNvSpPr>
          <p:nvPr/>
        </p:nvSpPr>
        <p:spPr bwMode="auto">
          <a:xfrm>
            <a:off x="7632700" y="588258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69" name="Rectangle 249"/>
          <p:cNvSpPr>
            <a:spLocks noChangeArrowheads="1"/>
          </p:cNvSpPr>
          <p:nvPr/>
        </p:nvSpPr>
        <p:spPr bwMode="auto">
          <a:xfrm>
            <a:off x="7872413" y="5882584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70" name="Rectangle 250"/>
          <p:cNvSpPr>
            <a:spLocks noChangeArrowheads="1"/>
          </p:cNvSpPr>
          <p:nvPr/>
        </p:nvSpPr>
        <p:spPr bwMode="auto">
          <a:xfrm>
            <a:off x="8112125" y="588258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71" name="Rectangle 251"/>
          <p:cNvSpPr>
            <a:spLocks noChangeArrowheads="1"/>
          </p:cNvSpPr>
          <p:nvPr/>
        </p:nvSpPr>
        <p:spPr bwMode="auto">
          <a:xfrm>
            <a:off x="6192838" y="5882584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72" name="Rectangle 252"/>
          <p:cNvSpPr>
            <a:spLocks noChangeArrowheads="1"/>
          </p:cNvSpPr>
          <p:nvPr/>
        </p:nvSpPr>
        <p:spPr bwMode="auto">
          <a:xfrm>
            <a:off x="6432550" y="588258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73" name="Rectangle 253"/>
          <p:cNvSpPr>
            <a:spLocks noChangeArrowheads="1"/>
          </p:cNvSpPr>
          <p:nvPr/>
        </p:nvSpPr>
        <p:spPr bwMode="auto">
          <a:xfrm>
            <a:off x="6672263" y="5882584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74" name="Rectangle 254"/>
          <p:cNvSpPr>
            <a:spLocks noChangeArrowheads="1"/>
          </p:cNvSpPr>
          <p:nvPr/>
        </p:nvSpPr>
        <p:spPr bwMode="auto">
          <a:xfrm>
            <a:off x="6911975" y="6125472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75" name="Rectangle 255"/>
          <p:cNvSpPr>
            <a:spLocks noChangeArrowheads="1"/>
          </p:cNvSpPr>
          <p:nvPr/>
        </p:nvSpPr>
        <p:spPr bwMode="auto">
          <a:xfrm>
            <a:off x="7153275" y="6125472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76" name="Rectangle 256"/>
          <p:cNvSpPr>
            <a:spLocks noChangeArrowheads="1"/>
          </p:cNvSpPr>
          <p:nvPr/>
        </p:nvSpPr>
        <p:spPr bwMode="auto">
          <a:xfrm>
            <a:off x="7392988" y="6125472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77" name="Rectangle 257"/>
          <p:cNvSpPr>
            <a:spLocks noChangeArrowheads="1"/>
          </p:cNvSpPr>
          <p:nvPr/>
        </p:nvSpPr>
        <p:spPr bwMode="auto">
          <a:xfrm>
            <a:off x="7632700" y="6125472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78" name="Rectangle 258"/>
          <p:cNvSpPr>
            <a:spLocks noChangeArrowheads="1"/>
          </p:cNvSpPr>
          <p:nvPr/>
        </p:nvSpPr>
        <p:spPr bwMode="auto">
          <a:xfrm>
            <a:off x="7872413" y="6125472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79" name="Rectangle 259"/>
          <p:cNvSpPr>
            <a:spLocks noChangeArrowheads="1"/>
          </p:cNvSpPr>
          <p:nvPr/>
        </p:nvSpPr>
        <p:spPr bwMode="auto">
          <a:xfrm>
            <a:off x="8112125" y="6125472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80" name="Rectangle 260"/>
          <p:cNvSpPr>
            <a:spLocks noChangeArrowheads="1"/>
          </p:cNvSpPr>
          <p:nvPr/>
        </p:nvSpPr>
        <p:spPr bwMode="auto">
          <a:xfrm>
            <a:off x="6192838" y="6125472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81" name="Rectangle 261"/>
          <p:cNvSpPr>
            <a:spLocks noChangeArrowheads="1"/>
          </p:cNvSpPr>
          <p:nvPr/>
        </p:nvSpPr>
        <p:spPr bwMode="auto">
          <a:xfrm>
            <a:off x="6432550" y="6125472"/>
            <a:ext cx="239713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82" name="Rectangle 262"/>
          <p:cNvSpPr>
            <a:spLocks noChangeArrowheads="1"/>
          </p:cNvSpPr>
          <p:nvPr/>
        </p:nvSpPr>
        <p:spPr bwMode="auto">
          <a:xfrm>
            <a:off x="6672263" y="6125472"/>
            <a:ext cx="239712" cy="244475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83" name="Rectangle 263"/>
          <p:cNvSpPr>
            <a:spLocks noChangeArrowheads="1"/>
          </p:cNvSpPr>
          <p:nvPr/>
        </p:nvSpPr>
        <p:spPr bwMode="auto">
          <a:xfrm>
            <a:off x="6911975" y="564763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84" name="Rectangle 264"/>
          <p:cNvSpPr>
            <a:spLocks noChangeArrowheads="1"/>
          </p:cNvSpPr>
          <p:nvPr/>
        </p:nvSpPr>
        <p:spPr bwMode="auto">
          <a:xfrm>
            <a:off x="7151688" y="5647634"/>
            <a:ext cx="241300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85" name="Rectangle 265"/>
          <p:cNvSpPr>
            <a:spLocks noChangeArrowheads="1"/>
          </p:cNvSpPr>
          <p:nvPr/>
        </p:nvSpPr>
        <p:spPr bwMode="auto">
          <a:xfrm>
            <a:off x="7392988" y="5647634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86" name="Rectangle 266"/>
          <p:cNvSpPr>
            <a:spLocks noChangeArrowheads="1"/>
          </p:cNvSpPr>
          <p:nvPr/>
        </p:nvSpPr>
        <p:spPr bwMode="auto">
          <a:xfrm>
            <a:off x="7632700" y="564763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87" name="Rectangle 267"/>
          <p:cNvSpPr>
            <a:spLocks noChangeArrowheads="1"/>
          </p:cNvSpPr>
          <p:nvPr/>
        </p:nvSpPr>
        <p:spPr bwMode="auto">
          <a:xfrm>
            <a:off x="7872413" y="5647634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88" name="Rectangle 268"/>
          <p:cNvSpPr>
            <a:spLocks noChangeArrowheads="1"/>
          </p:cNvSpPr>
          <p:nvPr/>
        </p:nvSpPr>
        <p:spPr bwMode="auto">
          <a:xfrm>
            <a:off x="8112125" y="564763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89" name="Rectangle 269"/>
          <p:cNvSpPr>
            <a:spLocks noChangeArrowheads="1"/>
          </p:cNvSpPr>
          <p:nvPr/>
        </p:nvSpPr>
        <p:spPr bwMode="auto">
          <a:xfrm>
            <a:off x="6192838" y="5647634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90" name="Rectangle 270"/>
          <p:cNvSpPr>
            <a:spLocks noChangeArrowheads="1"/>
          </p:cNvSpPr>
          <p:nvPr/>
        </p:nvSpPr>
        <p:spPr bwMode="auto">
          <a:xfrm>
            <a:off x="6432550" y="5647634"/>
            <a:ext cx="239713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91" name="Rectangle 271"/>
          <p:cNvSpPr>
            <a:spLocks noChangeArrowheads="1"/>
          </p:cNvSpPr>
          <p:nvPr/>
        </p:nvSpPr>
        <p:spPr bwMode="auto">
          <a:xfrm>
            <a:off x="6672263" y="5647634"/>
            <a:ext cx="239712" cy="242888"/>
          </a:xfrm>
          <a:prstGeom prst="rect">
            <a:avLst/>
          </a:prstGeom>
          <a:solidFill>
            <a:srgbClr val="DDDDDD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92" name="Rectangle 272"/>
          <p:cNvSpPr>
            <a:spLocks noChangeArrowheads="1"/>
          </p:cNvSpPr>
          <p:nvPr/>
        </p:nvSpPr>
        <p:spPr bwMode="auto">
          <a:xfrm>
            <a:off x="1511300" y="1657070"/>
            <a:ext cx="809625" cy="2160588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93" name="Rectangle 273"/>
          <p:cNvSpPr>
            <a:spLocks noChangeArrowheads="1"/>
          </p:cNvSpPr>
          <p:nvPr/>
        </p:nvSpPr>
        <p:spPr bwMode="auto">
          <a:xfrm>
            <a:off x="701675" y="1657070"/>
            <a:ext cx="809625" cy="2160588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94" name="Rectangle 274"/>
          <p:cNvSpPr>
            <a:spLocks noChangeArrowheads="1"/>
          </p:cNvSpPr>
          <p:nvPr/>
        </p:nvSpPr>
        <p:spPr bwMode="auto">
          <a:xfrm>
            <a:off x="2320925" y="1657070"/>
            <a:ext cx="811213" cy="2160588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95" name="Rectangle 275"/>
          <p:cNvSpPr>
            <a:spLocks noChangeArrowheads="1"/>
          </p:cNvSpPr>
          <p:nvPr/>
        </p:nvSpPr>
        <p:spPr bwMode="auto">
          <a:xfrm>
            <a:off x="700088" y="1657070"/>
            <a:ext cx="2430462" cy="639763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596" name="Text Box 276"/>
          <p:cNvSpPr txBox="1">
            <a:spLocks noChangeArrowheads="1"/>
          </p:cNvSpPr>
          <p:nvPr/>
        </p:nvSpPr>
        <p:spPr bwMode="auto">
          <a:xfrm>
            <a:off x="2228850" y="2884208"/>
            <a:ext cx="989013" cy="5826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receiver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patch</a:t>
            </a:r>
          </a:p>
        </p:txBody>
      </p:sp>
      <p:sp>
        <p:nvSpPr>
          <p:cNvPr id="56597" name="Text Box 277"/>
          <p:cNvSpPr txBox="1">
            <a:spLocks noChangeArrowheads="1"/>
          </p:cNvSpPr>
          <p:nvPr/>
        </p:nvSpPr>
        <p:spPr bwMode="auto">
          <a:xfrm>
            <a:off x="700088" y="2884208"/>
            <a:ext cx="808037" cy="5826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sender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patch</a:t>
            </a:r>
          </a:p>
        </p:txBody>
      </p:sp>
      <p:sp>
        <p:nvSpPr>
          <p:cNvPr id="56598" name="Text Box 278"/>
          <p:cNvSpPr txBox="1">
            <a:spLocks noChangeArrowheads="1"/>
          </p:cNvSpPr>
          <p:nvPr/>
        </p:nvSpPr>
        <p:spPr bwMode="auto">
          <a:xfrm>
            <a:off x="1508125" y="2884208"/>
            <a:ext cx="811213" cy="5826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form</a:t>
            </a:r>
          </a:p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factor</a:t>
            </a:r>
          </a:p>
        </p:txBody>
      </p:sp>
      <p:sp>
        <p:nvSpPr>
          <p:cNvPr id="56599" name="Text Box 279"/>
          <p:cNvSpPr txBox="1">
            <a:spLocks noChangeArrowheads="1"/>
          </p:cNvSpPr>
          <p:nvPr/>
        </p:nvSpPr>
        <p:spPr bwMode="auto">
          <a:xfrm>
            <a:off x="2319338" y="1704695"/>
            <a:ext cx="809625" cy="4206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2400">
                <a:latin typeface="Tahoma" pitchFamily="34" charset="0"/>
              </a:rPr>
              <a:t>P</a:t>
            </a:r>
          </a:p>
        </p:txBody>
      </p:sp>
      <p:sp>
        <p:nvSpPr>
          <p:cNvPr id="56600" name="Text Box 280"/>
          <p:cNvSpPr txBox="1">
            <a:spLocks noChangeArrowheads="1"/>
          </p:cNvSpPr>
          <p:nvPr/>
        </p:nvSpPr>
        <p:spPr bwMode="auto">
          <a:xfrm>
            <a:off x="700088" y="1704695"/>
            <a:ext cx="809625" cy="4206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2400">
                <a:latin typeface="Tahoma" pitchFamily="34" charset="0"/>
              </a:rPr>
              <a:t>Q</a:t>
            </a:r>
          </a:p>
        </p:txBody>
      </p:sp>
      <p:sp>
        <p:nvSpPr>
          <p:cNvPr id="56601" name="Text Box 281"/>
          <p:cNvSpPr txBox="1">
            <a:spLocks noChangeArrowheads="1"/>
          </p:cNvSpPr>
          <p:nvPr/>
        </p:nvSpPr>
        <p:spPr bwMode="auto">
          <a:xfrm>
            <a:off x="1509713" y="1704695"/>
            <a:ext cx="809625" cy="4206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2400">
                <a:latin typeface="Tahoma" pitchFamily="34" charset="0"/>
              </a:rPr>
              <a:t>F</a:t>
            </a:r>
            <a:r>
              <a:rPr lang="de-DE" sz="2400" baseline="-25000">
                <a:latin typeface="Tahoma" pitchFamily="34" charset="0"/>
              </a:rPr>
              <a:t>PQ</a:t>
            </a:r>
          </a:p>
        </p:txBody>
      </p:sp>
      <p:sp>
        <p:nvSpPr>
          <p:cNvPr id="56602" name="Text Box 282"/>
          <p:cNvSpPr txBox="1">
            <a:spLocks noChangeArrowheads="1"/>
          </p:cNvSpPr>
          <p:nvPr/>
        </p:nvSpPr>
        <p:spPr bwMode="auto">
          <a:xfrm>
            <a:off x="430213" y="1387195"/>
            <a:ext cx="2881312" cy="31273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link table</a:t>
            </a:r>
          </a:p>
        </p:txBody>
      </p:sp>
      <p:sp>
        <p:nvSpPr>
          <p:cNvPr id="56603" name="Rectangle 283"/>
          <p:cNvSpPr>
            <a:spLocks noChangeArrowheads="1"/>
          </p:cNvSpPr>
          <p:nvPr/>
        </p:nvSpPr>
        <p:spPr bwMode="auto">
          <a:xfrm>
            <a:off x="1781175" y="2466695"/>
            <a:ext cx="239713" cy="241300"/>
          </a:xfrm>
          <a:prstGeom prst="rect">
            <a:avLst/>
          </a:prstGeom>
          <a:solidFill>
            <a:srgbClr val="800080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604" name="Rectangle 284"/>
          <p:cNvSpPr>
            <a:spLocks noChangeArrowheads="1"/>
          </p:cNvSpPr>
          <p:nvPr/>
        </p:nvSpPr>
        <p:spPr bwMode="auto">
          <a:xfrm>
            <a:off x="974725" y="4209359"/>
            <a:ext cx="2160588" cy="216058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605" name="Rectangle 285"/>
          <p:cNvSpPr>
            <a:spLocks noChangeArrowheads="1"/>
          </p:cNvSpPr>
          <p:nvPr/>
        </p:nvSpPr>
        <p:spPr bwMode="auto">
          <a:xfrm>
            <a:off x="971550" y="3895034"/>
            <a:ext cx="21605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exitant energy</a:t>
            </a:r>
          </a:p>
        </p:txBody>
      </p:sp>
      <p:sp>
        <p:nvSpPr>
          <p:cNvPr id="56606" name="Rectangle 286"/>
          <p:cNvSpPr>
            <a:spLocks noChangeArrowheads="1"/>
          </p:cNvSpPr>
          <p:nvPr/>
        </p:nvSpPr>
        <p:spPr bwMode="auto">
          <a:xfrm>
            <a:off x="3581400" y="3895034"/>
            <a:ext cx="21605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incident energy</a:t>
            </a:r>
          </a:p>
        </p:txBody>
      </p:sp>
      <p:sp>
        <p:nvSpPr>
          <p:cNvPr id="56607" name="Rectangle 287"/>
          <p:cNvSpPr>
            <a:spLocks noChangeArrowheads="1"/>
          </p:cNvSpPr>
          <p:nvPr/>
        </p:nvSpPr>
        <p:spPr bwMode="auto">
          <a:xfrm>
            <a:off x="5922963" y="3895034"/>
            <a:ext cx="2700337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 sz="1600">
                <a:solidFill>
                  <a:srgbClr val="969696"/>
                </a:solidFill>
                <a:latin typeface="Tahoma" pitchFamily="34" charset="0"/>
              </a:rPr>
              <a:t>emission+total reflection</a:t>
            </a:r>
          </a:p>
        </p:txBody>
      </p:sp>
      <p:sp>
        <p:nvSpPr>
          <p:cNvPr id="56608" name="Rectangle 288"/>
          <p:cNvSpPr>
            <a:spLocks noChangeArrowheads="1"/>
          </p:cNvSpPr>
          <p:nvPr/>
        </p:nvSpPr>
        <p:spPr bwMode="auto">
          <a:xfrm>
            <a:off x="701675" y="1657070"/>
            <a:ext cx="2430463" cy="216058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609" name="Rectangle 289"/>
          <p:cNvSpPr>
            <a:spLocks noChangeArrowheads="1"/>
          </p:cNvSpPr>
          <p:nvPr/>
        </p:nvSpPr>
        <p:spPr bwMode="auto">
          <a:xfrm>
            <a:off x="1511300" y="1657070"/>
            <a:ext cx="809625" cy="216058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21" name="Group 290"/>
          <p:cNvGrpSpPr>
            <a:grpSpLocks/>
          </p:cNvGrpSpPr>
          <p:nvPr/>
        </p:nvGrpSpPr>
        <p:grpSpPr bwMode="auto">
          <a:xfrm>
            <a:off x="971550" y="5403159"/>
            <a:ext cx="2160588" cy="244475"/>
            <a:chOff x="612" y="2273"/>
            <a:chExt cx="1361" cy="154"/>
          </a:xfrm>
        </p:grpSpPr>
        <p:sp>
          <p:nvSpPr>
            <p:cNvPr id="56611" name="Rectangle 291"/>
            <p:cNvSpPr>
              <a:spLocks noChangeArrowheads="1"/>
            </p:cNvSpPr>
            <p:nvPr/>
          </p:nvSpPr>
          <p:spPr bwMode="auto">
            <a:xfrm>
              <a:off x="1065" y="2273"/>
              <a:ext cx="151" cy="154"/>
            </a:xfrm>
            <a:prstGeom prst="rect">
              <a:avLst/>
            </a:prstGeom>
            <a:solidFill>
              <a:srgbClr val="DDDDD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12" name="Rectangle 292"/>
            <p:cNvSpPr>
              <a:spLocks noChangeArrowheads="1"/>
            </p:cNvSpPr>
            <p:nvPr/>
          </p:nvSpPr>
          <p:spPr bwMode="auto">
            <a:xfrm>
              <a:off x="1217" y="2273"/>
              <a:ext cx="152" cy="154"/>
            </a:xfrm>
            <a:prstGeom prst="rect">
              <a:avLst/>
            </a:prstGeom>
            <a:solidFill>
              <a:srgbClr val="C0C0C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13" name="Rectangle 293"/>
            <p:cNvSpPr>
              <a:spLocks noChangeArrowheads="1"/>
            </p:cNvSpPr>
            <p:nvPr/>
          </p:nvSpPr>
          <p:spPr bwMode="auto">
            <a:xfrm>
              <a:off x="1369" y="2273"/>
              <a:ext cx="151" cy="154"/>
            </a:xfrm>
            <a:prstGeom prst="rect">
              <a:avLst/>
            </a:prstGeom>
            <a:solidFill>
              <a:srgbClr val="FFFFFF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14" name="Rectangle 294"/>
            <p:cNvSpPr>
              <a:spLocks noChangeArrowheads="1"/>
            </p:cNvSpPr>
            <p:nvPr/>
          </p:nvSpPr>
          <p:spPr bwMode="auto">
            <a:xfrm>
              <a:off x="1520" y="2273"/>
              <a:ext cx="151" cy="154"/>
            </a:xfrm>
            <a:prstGeom prst="rect">
              <a:avLst/>
            </a:prstGeom>
            <a:solidFill>
              <a:srgbClr val="C0C0C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15" name="Rectangle 295"/>
            <p:cNvSpPr>
              <a:spLocks noChangeArrowheads="1"/>
            </p:cNvSpPr>
            <p:nvPr/>
          </p:nvSpPr>
          <p:spPr bwMode="auto">
            <a:xfrm>
              <a:off x="1671" y="2273"/>
              <a:ext cx="151" cy="154"/>
            </a:xfrm>
            <a:prstGeom prst="rect">
              <a:avLst/>
            </a:prstGeom>
            <a:solidFill>
              <a:srgbClr val="80808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16" name="Rectangle 296"/>
            <p:cNvSpPr>
              <a:spLocks noChangeArrowheads="1"/>
            </p:cNvSpPr>
            <p:nvPr/>
          </p:nvSpPr>
          <p:spPr bwMode="auto">
            <a:xfrm>
              <a:off x="1822" y="2273"/>
              <a:ext cx="151" cy="154"/>
            </a:xfrm>
            <a:prstGeom prst="rect">
              <a:avLst/>
            </a:prstGeom>
            <a:solidFill>
              <a:srgbClr val="333333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17" name="Rectangle 297"/>
            <p:cNvSpPr>
              <a:spLocks noChangeArrowheads="1"/>
            </p:cNvSpPr>
            <p:nvPr/>
          </p:nvSpPr>
          <p:spPr bwMode="auto">
            <a:xfrm>
              <a:off x="612" y="2273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18" name="Rectangle 298"/>
            <p:cNvSpPr>
              <a:spLocks noChangeArrowheads="1"/>
            </p:cNvSpPr>
            <p:nvPr/>
          </p:nvSpPr>
          <p:spPr bwMode="auto">
            <a:xfrm>
              <a:off x="763" y="2273"/>
              <a:ext cx="151" cy="154"/>
            </a:xfrm>
            <a:prstGeom prst="rect">
              <a:avLst/>
            </a:prstGeom>
            <a:solidFill>
              <a:srgbClr val="4D4D4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19" name="Rectangle 299"/>
            <p:cNvSpPr>
              <a:spLocks noChangeArrowheads="1"/>
            </p:cNvSpPr>
            <p:nvPr/>
          </p:nvSpPr>
          <p:spPr bwMode="auto">
            <a:xfrm>
              <a:off x="914" y="2273"/>
              <a:ext cx="151" cy="154"/>
            </a:xfrm>
            <a:prstGeom prst="rect">
              <a:avLst/>
            </a:prstGeom>
            <a:solidFill>
              <a:srgbClr val="80808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56620" name="Rectangle 300"/>
          <p:cNvSpPr>
            <a:spLocks noChangeArrowheads="1"/>
          </p:cNvSpPr>
          <p:nvPr/>
        </p:nvSpPr>
        <p:spPr bwMode="auto">
          <a:xfrm>
            <a:off x="962025" y="5403159"/>
            <a:ext cx="2170113" cy="244475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22" name="Group 301"/>
          <p:cNvGrpSpPr>
            <a:grpSpLocks/>
          </p:cNvGrpSpPr>
          <p:nvPr/>
        </p:nvGrpSpPr>
        <p:grpSpPr bwMode="auto">
          <a:xfrm>
            <a:off x="3579813" y="2615509"/>
            <a:ext cx="2160587" cy="244475"/>
            <a:chOff x="3907" y="1506"/>
            <a:chExt cx="1361" cy="154"/>
          </a:xfrm>
        </p:grpSpPr>
        <p:sp>
          <p:nvSpPr>
            <p:cNvPr id="56622" name="Rectangle 302"/>
            <p:cNvSpPr>
              <a:spLocks noChangeArrowheads="1"/>
            </p:cNvSpPr>
            <p:nvPr/>
          </p:nvSpPr>
          <p:spPr bwMode="auto">
            <a:xfrm>
              <a:off x="4360" y="1506"/>
              <a:ext cx="151" cy="154"/>
            </a:xfrm>
            <a:prstGeom prst="rect">
              <a:avLst/>
            </a:prstGeom>
            <a:solidFill>
              <a:srgbClr val="30003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23" name="Rectangle 303"/>
            <p:cNvSpPr>
              <a:spLocks noChangeArrowheads="1"/>
            </p:cNvSpPr>
            <p:nvPr/>
          </p:nvSpPr>
          <p:spPr bwMode="auto">
            <a:xfrm>
              <a:off x="4512" y="1506"/>
              <a:ext cx="152" cy="154"/>
            </a:xfrm>
            <a:prstGeom prst="rect">
              <a:avLst/>
            </a:prstGeom>
            <a:solidFill>
              <a:srgbClr val="642964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24" name="Rectangle 304"/>
            <p:cNvSpPr>
              <a:spLocks noChangeArrowheads="1"/>
            </p:cNvSpPr>
            <p:nvPr/>
          </p:nvSpPr>
          <p:spPr bwMode="auto">
            <a:xfrm>
              <a:off x="4664" y="1506"/>
              <a:ext cx="151" cy="154"/>
            </a:xfrm>
            <a:prstGeom prst="rect">
              <a:avLst/>
            </a:prstGeom>
            <a:solidFill>
              <a:srgbClr val="BE32BE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25" name="Rectangle 305"/>
            <p:cNvSpPr>
              <a:spLocks noChangeArrowheads="1"/>
            </p:cNvSpPr>
            <p:nvPr/>
          </p:nvSpPr>
          <p:spPr bwMode="auto">
            <a:xfrm>
              <a:off x="4815" y="1506"/>
              <a:ext cx="151" cy="154"/>
            </a:xfrm>
            <a:prstGeom prst="rect">
              <a:avLst/>
            </a:prstGeom>
            <a:solidFill>
              <a:srgbClr val="D23CD2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26" name="Rectangle 306"/>
            <p:cNvSpPr>
              <a:spLocks noChangeArrowheads="1"/>
            </p:cNvSpPr>
            <p:nvPr/>
          </p:nvSpPr>
          <p:spPr bwMode="auto">
            <a:xfrm>
              <a:off x="4966" y="1506"/>
              <a:ext cx="151" cy="154"/>
            </a:xfrm>
            <a:prstGeom prst="rect">
              <a:avLst/>
            </a:prstGeom>
            <a:solidFill>
              <a:srgbClr val="762A76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27" name="Rectangle 307"/>
            <p:cNvSpPr>
              <a:spLocks noChangeArrowheads="1"/>
            </p:cNvSpPr>
            <p:nvPr/>
          </p:nvSpPr>
          <p:spPr bwMode="auto">
            <a:xfrm>
              <a:off x="5117" y="1506"/>
              <a:ext cx="151" cy="154"/>
            </a:xfrm>
            <a:prstGeom prst="rect">
              <a:avLst/>
            </a:prstGeom>
            <a:solidFill>
              <a:srgbClr val="4F294F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28" name="Rectangle 308"/>
            <p:cNvSpPr>
              <a:spLocks noChangeArrowheads="1"/>
            </p:cNvSpPr>
            <p:nvPr/>
          </p:nvSpPr>
          <p:spPr bwMode="auto">
            <a:xfrm>
              <a:off x="3907" y="1506"/>
              <a:ext cx="151" cy="154"/>
            </a:xfrm>
            <a:prstGeom prst="rect">
              <a:avLst/>
            </a:prstGeom>
            <a:solidFill>
              <a:srgbClr val="300030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29" name="Rectangle 309"/>
            <p:cNvSpPr>
              <a:spLocks noChangeArrowheads="1"/>
            </p:cNvSpPr>
            <p:nvPr/>
          </p:nvSpPr>
          <p:spPr bwMode="auto">
            <a:xfrm>
              <a:off x="4058" y="1506"/>
              <a:ext cx="151" cy="154"/>
            </a:xfrm>
            <a:prstGeom prst="rect">
              <a:avLst/>
            </a:prstGeom>
            <a:solidFill>
              <a:srgbClr val="30003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30" name="Rectangle 310"/>
            <p:cNvSpPr>
              <a:spLocks noChangeArrowheads="1"/>
            </p:cNvSpPr>
            <p:nvPr/>
          </p:nvSpPr>
          <p:spPr bwMode="auto">
            <a:xfrm>
              <a:off x="4209" y="1506"/>
              <a:ext cx="151" cy="154"/>
            </a:xfrm>
            <a:prstGeom prst="rect">
              <a:avLst/>
            </a:prstGeom>
            <a:solidFill>
              <a:srgbClr val="30003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56631" name="Text Box 311"/>
          <p:cNvSpPr txBox="1">
            <a:spLocks noChangeArrowheads="1"/>
          </p:cNvSpPr>
          <p:nvPr/>
        </p:nvSpPr>
        <p:spPr bwMode="auto">
          <a:xfrm>
            <a:off x="4271963" y="2885384"/>
            <a:ext cx="760412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>
                <a:latin typeface="Tahoma" pitchFamily="34" charset="0"/>
              </a:rPr>
              <a:t>*</a:t>
            </a:r>
          </a:p>
        </p:txBody>
      </p:sp>
      <p:cxnSp>
        <p:nvCxnSpPr>
          <p:cNvPr id="56632" name="AutoShape 312"/>
          <p:cNvCxnSpPr>
            <a:cxnSpLocks noChangeShapeType="1"/>
            <a:stCxn id="56608" idx="1"/>
            <a:endCxn id="56620" idx="1"/>
          </p:cNvCxnSpPr>
          <p:nvPr/>
        </p:nvCxnSpPr>
        <p:spPr bwMode="auto">
          <a:xfrm rot="10800000" flipH="1" flipV="1">
            <a:off x="701675" y="2737363"/>
            <a:ext cx="260350" cy="2788033"/>
          </a:xfrm>
          <a:prstGeom prst="bentConnector3">
            <a:avLst>
              <a:gd name="adj1" fmla="val -87805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cxnSp>
      <p:cxnSp>
        <p:nvCxnSpPr>
          <p:cNvPr id="56633" name="AutoShape 313"/>
          <p:cNvCxnSpPr>
            <a:cxnSpLocks noChangeShapeType="1"/>
          </p:cNvCxnSpPr>
          <p:nvPr/>
        </p:nvCxnSpPr>
        <p:spPr bwMode="auto">
          <a:xfrm>
            <a:off x="3141663" y="2963172"/>
            <a:ext cx="430212" cy="2070100"/>
          </a:xfrm>
          <a:prstGeom prst="bentConnector3">
            <a:avLst>
              <a:gd name="adj1" fmla="val 49815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</p:cxnSp>
      <p:grpSp>
        <p:nvGrpSpPr>
          <p:cNvPr id="23" name="Group 314"/>
          <p:cNvGrpSpPr>
            <a:grpSpLocks/>
          </p:cNvGrpSpPr>
          <p:nvPr/>
        </p:nvGrpSpPr>
        <p:grpSpPr bwMode="auto">
          <a:xfrm>
            <a:off x="3579813" y="2048772"/>
            <a:ext cx="2160587" cy="244475"/>
            <a:chOff x="2653" y="1309"/>
            <a:chExt cx="1361" cy="154"/>
          </a:xfrm>
        </p:grpSpPr>
        <p:sp>
          <p:nvSpPr>
            <p:cNvPr id="56635" name="Rectangle 315"/>
            <p:cNvSpPr>
              <a:spLocks noChangeArrowheads="1"/>
            </p:cNvSpPr>
            <p:nvPr/>
          </p:nvSpPr>
          <p:spPr bwMode="auto">
            <a:xfrm>
              <a:off x="3106" y="1309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36" name="Rectangle 316"/>
            <p:cNvSpPr>
              <a:spLocks noChangeArrowheads="1"/>
            </p:cNvSpPr>
            <p:nvPr/>
          </p:nvSpPr>
          <p:spPr bwMode="auto">
            <a:xfrm>
              <a:off x="3258" y="1309"/>
              <a:ext cx="152" cy="154"/>
            </a:xfrm>
            <a:prstGeom prst="rect">
              <a:avLst/>
            </a:prstGeom>
            <a:solidFill>
              <a:srgbClr val="333333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37" name="Rectangle 317"/>
            <p:cNvSpPr>
              <a:spLocks noChangeArrowheads="1"/>
            </p:cNvSpPr>
            <p:nvPr/>
          </p:nvSpPr>
          <p:spPr bwMode="auto">
            <a:xfrm>
              <a:off x="3410" y="1309"/>
              <a:ext cx="151" cy="154"/>
            </a:xfrm>
            <a:prstGeom prst="rect">
              <a:avLst/>
            </a:prstGeom>
            <a:solidFill>
              <a:srgbClr val="969696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38" name="Rectangle 318"/>
            <p:cNvSpPr>
              <a:spLocks noChangeArrowheads="1"/>
            </p:cNvSpPr>
            <p:nvPr/>
          </p:nvSpPr>
          <p:spPr bwMode="auto">
            <a:xfrm>
              <a:off x="3561" y="1309"/>
              <a:ext cx="151" cy="154"/>
            </a:xfrm>
            <a:prstGeom prst="rect">
              <a:avLst/>
            </a:prstGeom>
            <a:solidFill>
              <a:srgbClr val="FFFFFF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39" name="Rectangle 319"/>
            <p:cNvSpPr>
              <a:spLocks noChangeArrowheads="1"/>
            </p:cNvSpPr>
            <p:nvPr/>
          </p:nvSpPr>
          <p:spPr bwMode="auto">
            <a:xfrm>
              <a:off x="3712" y="1309"/>
              <a:ext cx="151" cy="154"/>
            </a:xfrm>
            <a:prstGeom prst="rect">
              <a:avLst/>
            </a:prstGeom>
            <a:solidFill>
              <a:srgbClr val="969696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40" name="Rectangle 320"/>
            <p:cNvSpPr>
              <a:spLocks noChangeArrowheads="1"/>
            </p:cNvSpPr>
            <p:nvPr/>
          </p:nvSpPr>
          <p:spPr bwMode="auto">
            <a:xfrm>
              <a:off x="3863" y="1309"/>
              <a:ext cx="151" cy="154"/>
            </a:xfrm>
            <a:prstGeom prst="rect">
              <a:avLst/>
            </a:prstGeom>
            <a:solidFill>
              <a:srgbClr val="333333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41" name="Rectangle 321"/>
            <p:cNvSpPr>
              <a:spLocks noChangeArrowheads="1"/>
            </p:cNvSpPr>
            <p:nvPr/>
          </p:nvSpPr>
          <p:spPr bwMode="auto">
            <a:xfrm>
              <a:off x="2653" y="1309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42" name="Rectangle 322"/>
            <p:cNvSpPr>
              <a:spLocks noChangeArrowheads="1"/>
            </p:cNvSpPr>
            <p:nvPr/>
          </p:nvSpPr>
          <p:spPr bwMode="auto">
            <a:xfrm>
              <a:off x="2804" y="1309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6643" name="Rectangle 323"/>
            <p:cNvSpPr>
              <a:spLocks noChangeArrowheads="1"/>
            </p:cNvSpPr>
            <p:nvPr/>
          </p:nvSpPr>
          <p:spPr bwMode="auto">
            <a:xfrm>
              <a:off x="2955" y="1309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56644" name="Text Box 324"/>
          <p:cNvSpPr txBox="1">
            <a:spLocks noChangeArrowheads="1"/>
          </p:cNvSpPr>
          <p:nvPr/>
        </p:nvSpPr>
        <p:spPr bwMode="auto">
          <a:xfrm>
            <a:off x="4271963" y="2291659"/>
            <a:ext cx="760412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>
                <a:latin typeface="Tahoma" pitchFamily="34" charset="0"/>
              </a:rPr>
              <a:t>*</a:t>
            </a:r>
          </a:p>
        </p:txBody>
      </p:sp>
      <p:sp>
        <p:nvSpPr>
          <p:cNvPr id="56645" name="Rectangle 325"/>
          <p:cNvSpPr>
            <a:spLocks noChangeArrowheads="1"/>
          </p:cNvSpPr>
          <p:nvPr/>
        </p:nvSpPr>
        <p:spPr bwMode="auto">
          <a:xfrm>
            <a:off x="3581400" y="1778897"/>
            <a:ext cx="216058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direction mask</a:t>
            </a:r>
          </a:p>
        </p:txBody>
      </p:sp>
      <p:sp>
        <p:nvSpPr>
          <p:cNvPr id="56646" name="AutoShape 326"/>
          <p:cNvSpPr>
            <a:spLocks noChangeArrowheads="1"/>
          </p:cNvSpPr>
          <p:nvPr/>
        </p:nvSpPr>
        <p:spPr bwMode="auto">
          <a:xfrm>
            <a:off x="1879600" y="1294709"/>
            <a:ext cx="2976563" cy="1073150"/>
          </a:xfrm>
          <a:prstGeom prst="wedgeRoundRectCallout">
            <a:avLst>
              <a:gd name="adj1" fmla="val -40986"/>
              <a:gd name="adj2" fmla="val 69972"/>
              <a:gd name="adj3" fmla="val 16667"/>
            </a:avLst>
          </a:prstGeom>
          <a:solidFill>
            <a:srgbClr val="ECE2B7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anchor="ctr"/>
          <a:lstStyle/>
          <a:p>
            <a:pPr marL="342900" indent="-342900">
              <a:buFont typeface="Wingdings" pitchFamily="2" charset="2"/>
              <a:buNone/>
            </a:pPr>
            <a:r>
              <a:rPr lang="en-US" sz="2400">
                <a:latin typeface="Tahoma" pitchFamily="34" charset="0"/>
              </a:rPr>
              <a:t>cheap, because</a:t>
            </a:r>
          </a:p>
          <a:p>
            <a:pPr marL="342900" indent="-342900">
              <a:buFont typeface="Wingdings" pitchFamily="2" charset="2"/>
              <a:buNone/>
            </a:pPr>
            <a:r>
              <a:rPr lang="en-US" sz="2400">
                <a:latin typeface="Tahoma" pitchFamily="34" charset="0"/>
              </a:rPr>
              <a:t>no visibility</a:t>
            </a:r>
            <a:endParaRPr lang="fr-FR" altLang="ko-KR" sz="2400">
              <a:latin typeface="Tahoma" pitchFamily="34" charset="0"/>
              <a:ea typeface="굴림" pitchFamily="50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6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6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6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6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6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56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1000" fill="hold"/>
                                        <p:tgtEl>
                                          <p:spTgt spid="565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D99D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565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565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1000" fill="hold"/>
                                        <p:tgtEl>
                                          <p:spTgt spid="565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1000" fill="hold"/>
                                        <p:tgtEl>
                                          <p:spTgt spid="565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0" fill="hold"/>
                                        <p:tgtEl>
                                          <p:spTgt spid="565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5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56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0.00185 L 0.28525 -0.40671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" y="-20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6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30226 0.14652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56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" y="73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1000" fill="hold"/>
                                        <p:tgtEl>
                                          <p:spTgt spid="565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64C0"/>
                                      </p:to>
                                    </p:animClr>
                                    <p:set>
                                      <p:cBhvr>
                                        <p:cTn id="109" dur="1000" fill="hold"/>
                                        <p:tgtEl>
                                          <p:spTgt spid="565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1000" fill="hold"/>
                                        <p:tgtEl>
                                          <p:spTgt spid="565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1000" fill="hold"/>
                                        <p:tgtEl>
                                          <p:spTgt spid="565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0" dur="1000" fill="hold"/>
                                        <p:tgtEl>
                                          <p:spTgt spid="565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1000" fill="hold"/>
                                        <p:tgtEl>
                                          <p:spTgt spid="565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56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56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56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56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38889E-6 0.08657 " pathEditMode="relative" rAng="0" ptsTypes="AA">
                                      <p:cBhvr>
                                        <p:cTn id="1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64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26 0.14652 L 0.30226 0.05879 " pathEditMode="relative" rAng="0" ptsTypes="AA">
                                      <p:cBhvr>
                                        <p:cTn id="142" dur="1000" fill="hold"/>
                                        <p:tgtEl>
                                          <p:spTgt spid="56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0023 L 1.38889E-6 0.33681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5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6" dur="1000" fill="hold"/>
                                        <p:tgtEl>
                                          <p:spTgt spid="565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DAB4"/>
                                      </p:to>
                                    </p:animClr>
                                    <p:set>
                                      <p:cBhvr>
                                        <p:cTn id="157" dur="1000" fill="hold"/>
                                        <p:tgtEl>
                                          <p:spTgt spid="565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1000" fill="hold"/>
                                        <p:tgtEl>
                                          <p:spTgt spid="565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1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1000" fill="hold"/>
                                        <p:tgtEl>
                                          <p:spTgt spid="565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2" dur="1000" fill="hold"/>
                                        <p:tgtEl>
                                          <p:spTgt spid="565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1000" fill="hold"/>
                                        <p:tgtEl>
                                          <p:spTgt spid="565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592" grpId="0" animBg="1"/>
      <p:bldP spid="56593" grpId="0" animBg="1"/>
      <p:bldP spid="56594" grpId="0" animBg="1"/>
      <p:bldP spid="56595" grpId="0" animBg="1"/>
      <p:bldP spid="56596" grpId="0"/>
      <p:bldP spid="56597" grpId="0"/>
      <p:bldP spid="56598" grpId="0"/>
      <p:bldP spid="56599" grpId="0"/>
      <p:bldP spid="56600" grpId="0"/>
      <p:bldP spid="56601" grpId="0"/>
      <p:bldP spid="56602" grpId="0"/>
      <p:bldP spid="56603" grpId="0" animBg="1"/>
      <p:bldP spid="56603" grpId="1" animBg="1"/>
      <p:bldP spid="56603" grpId="2" animBg="1"/>
      <p:bldP spid="56603" grpId="3" animBg="1"/>
      <p:bldP spid="56608" grpId="0" animBg="1"/>
      <p:bldP spid="56609" grpId="0" animBg="1"/>
      <p:bldP spid="56620" grpId="0" animBg="1"/>
      <p:bldP spid="56620" grpId="1" animBg="1"/>
      <p:bldP spid="56631" grpId="0"/>
      <p:bldP spid="56631" grpId="1"/>
      <p:bldP spid="56644" grpId="0"/>
      <p:bldP spid="56644" grpId="1"/>
      <p:bldP spid="56645" grpId="0"/>
      <p:bldP spid="56645" grpId="1"/>
      <p:bldP spid="56646" grpId="0" animBg="1"/>
      <p:bldP spid="56646" grpId="1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/>
          <a:p>
            <a:fld id="{CA76D1B4-50BF-4CBF-B45E-A5E793880EE1}" type="slidenum">
              <a:rPr lang="en-US"/>
              <a:pPr/>
              <a:t>57</a:t>
            </a:fld>
            <a:endParaRPr 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1467193"/>
            <a:ext cx="9144000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>
                <a:latin typeface="Tahoma" pitchFamily="34" charset="0"/>
              </a:rPr>
              <a:t>store radiance and antiradiance for next iteration</a:t>
            </a: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467193"/>
            <a:ext cx="9144000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>
                <a:latin typeface="Tahoma" pitchFamily="34" charset="0"/>
              </a:rPr>
              <a:t>accumulate reflected radiance for display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Data structures (local pass)</a:t>
            </a:r>
            <a:endParaRPr lang="fr-FR" altLang="ko-KR" sz="4000">
              <a:ea typeface="굴림" pitchFamily="50" charset="-127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73138" y="5785193"/>
            <a:ext cx="2159000" cy="244475"/>
            <a:chOff x="3560" y="1762"/>
            <a:chExt cx="1361" cy="151"/>
          </a:xfrm>
        </p:grpSpPr>
        <p:sp>
          <p:nvSpPr>
            <p:cNvPr id="58374" name="Rectangle 6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75" name="Rectangle 7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76" name="Rectangle 8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77" name="Rectangle 9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78" name="Rectangle 10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79" name="Rectangle 11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80" name="Rectangle 12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81" name="Rectangle 13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82" name="Rectangle 14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973138" y="4827930"/>
            <a:ext cx="2159000" cy="242888"/>
            <a:chOff x="3560" y="1762"/>
            <a:chExt cx="1361" cy="151"/>
          </a:xfrm>
        </p:grpSpPr>
        <p:sp>
          <p:nvSpPr>
            <p:cNvPr id="58384" name="Rectangle 16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85" name="Rectangle 17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86" name="Rectangle 18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87" name="Rectangle 19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88" name="Rectangle 20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89" name="Rectangle 21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90" name="Rectangle 22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91" name="Rectangle 23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92" name="Rectangle 24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973138" y="5062880"/>
            <a:ext cx="2159000" cy="244475"/>
            <a:chOff x="3560" y="1762"/>
            <a:chExt cx="1361" cy="151"/>
          </a:xfrm>
        </p:grpSpPr>
        <p:sp>
          <p:nvSpPr>
            <p:cNvPr id="58394" name="Rectangle 26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95" name="Rectangle 27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96" name="Rectangle 28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97" name="Rectangle 29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98" name="Rectangle 30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399" name="Rectangle 31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00" name="Rectangle 32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01" name="Rectangle 33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02" name="Rectangle 34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973138" y="5307355"/>
            <a:ext cx="2159000" cy="242888"/>
            <a:chOff x="3560" y="1762"/>
            <a:chExt cx="1361" cy="151"/>
          </a:xfrm>
        </p:grpSpPr>
        <p:sp>
          <p:nvSpPr>
            <p:cNvPr id="58404" name="Rectangle 36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05" name="Rectangle 37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06" name="Rectangle 38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07" name="Rectangle 39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08" name="Rectangle 40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09" name="Rectangle 41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10" name="Rectangle 42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11" name="Rectangle 43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12" name="Rectangle 44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>
            <a:off x="973138" y="5542305"/>
            <a:ext cx="2159000" cy="244475"/>
            <a:chOff x="3560" y="1762"/>
            <a:chExt cx="1361" cy="151"/>
          </a:xfrm>
        </p:grpSpPr>
        <p:sp>
          <p:nvSpPr>
            <p:cNvPr id="58414" name="Rectangle 46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15" name="Rectangle 47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16" name="Rectangle 48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17" name="Rectangle 49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18" name="Rectangle 50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19" name="Rectangle 51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20" name="Rectangle 52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21" name="Rectangle 53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22" name="Rectangle 54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7" name="Group 55"/>
          <p:cNvGrpSpPr>
            <a:grpSpLocks/>
          </p:cNvGrpSpPr>
          <p:nvPr/>
        </p:nvGrpSpPr>
        <p:grpSpPr bwMode="auto">
          <a:xfrm>
            <a:off x="973138" y="4583455"/>
            <a:ext cx="2159000" cy="244475"/>
            <a:chOff x="3560" y="1762"/>
            <a:chExt cx="1361" cy="151"/>
          </a:xfrm>
        </p:grpSpPr>
        <p:sp>
          <p:nvSpPr>
            <p:cNvPr id="58424" name="Rectangle 56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25" name="Rectangle 57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26" name="Rectangle 58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27" name="Rectangle 59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28" name="Rectangle 60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29" name="Rectangle 61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30" name="Rectangle 62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31" name="Rectangle 63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32" name="Rectangle 64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8" name="Group 65"/>
          <p:cNvGrpSpPr>
            <a:grpSpLocks/>
          </p:cNvGrpSpPr>
          <p:nvPr/>
        </p:nvGrpSpPr>
        <p:grpSpPr bwMode="auto">
          <a:xfrm>
            <a:off x="973138" y="4348505"/>
            <a:ext cx="2159000" cy="244475"/>
            <a:chOff x="3560" y="1762"/>
            <a:chExt cx="1361" cy="151"/>
          </a:xfrm>
        </p:grpSpPr>
        <p:sp>
          <p:nvSpPr>
            <p:cNvPr id="58434" name="Rectangle 66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35" name="Rectangle 67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36" name="Rectangle 68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37" name="Rectangle 69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38" name="Rectangle 70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39" name="Rectangle 71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40" name="Rectangle 72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41" name="Rectangle 73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42" name="Rectangle 74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9" name="Group 75"/>
          <p:cNvGrpSpPr>
            <a:grpSpLocks/>
          </p:cNvGrpSpPr>
          <p:nvPr/>
        </p:nvGrpSpPr>
        <p:grpSpPr bwMode="auto">
          <a:xfrm>
            <a:off x="973138" y="6021730"/>
            <a:ext cx="2159000" cy="242888"/>
            <a:chOff x="3560" y="1762"/>
            <a:chExt cx="1361" cy="151"/>
          </a:xfrm>
        </p:grpSpPr>
        <p:sp>
          <p:nvSpPr>
            <p:cNvPr id="58444" name="Rectangle 76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45" name="Rectangle 77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46" name="Rectangle 78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47" name="Rectangle 79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48" name="Rectangle 80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49" name="Rectangle 81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50" name="Rectangle 82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51" name="Rectangle 83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52" name="Rectangle 84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10" name="Group 85"/>
          <p:cNvGrpSpPr>
            <a:grpSpLocks/>
          </p:cNvGrpSpPr>
          <p:nvPr/>
        </p:nvGrpSpPr>
        <p:grpSpPr bwMode="auto">
          <a:xfrm>
            <a:off x="973138" y="6264618"/>
            <a:ext cx="2159000" cy="244475"/>
            <a:chOff x="3560" y="1762"/>
            <a:chExt cx="1361" cy="151"/>
          </a:xfrm>
        </p:grpSpPr>
        <p:sp>
          <p:nvSpPr>
            <p:cNvPr id="58454" name="Rectangle 86"/>
            <p:cNvSpPr>
              <a:spLocks noChangeArrowheads="1"/>
            </p:cNvSpPr>
            <p:nvPr/>
          </p:nvSpPr>
          <p:spPr bwMode="auto">
            <a:xfrm>
              <a:off x="4013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55" name="Rectangle 87"/>
            <p:cNvSpPr>
              <a:spLocks noChangeArrowheads="1"/>
            </p:cNvSpPr>
            <p:nvPr/>
          </p:nvSpPr>
          <p:spPr bwMode="auto">
            <a:xfrm>
              <a:off x="4165" y="1762"/>
              <a:ext cx="152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56" name="Rectangle 88"/>
            <p:cNvSpPr>
              <a:spLocks noChangeArrowheads="1"/>
            </p:cNvSpPr>
            <p:nvPr/>
          </p:nvSpPr>
          <p:spPr bwMode="auto">
            <a:xfrm>
              <a:off x="4317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57" name="Rectangle 89"/>
            <p:cNvSpPr>
              <a:spLocks noChangeArrowheads="1"/>
            </p:cNvSpPr>
            <p:nvPr/>
          </p:nvSpPr>
          <p:spPr bwMode="auto">
            <a:xfrm>
              <a:off x="4468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58" name="Rectangle 90"/>
            <p:cNvSpPr>
              <a:spLocks noChangeArrowheads="1"/>
            </p:cNvSpPr>
            <p:nvPr/>
          </p:nvSpPr>
          <p:spPr bwMode="auto">
            <a:xfrm>
              <a:off x="4619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59" name="Rectangle 91"/>
            <p:cNvSpPr>
              <a:spLocks noChangeArrowheads="1"/>
            </p:cNvSpPr>
            <p:nvPr/>
          </p:nvSpPr>
          <p:spPr bwMode="auto">
            <a:xfrm>
              <a:off x="477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60" name="Rectangle 92"/>
            <p:cNvSpPr>
              <a:spLocks noChangeArrowheads="1"/>
            </p:cNvSpPr>
            <p:nvPr/>
          </p:nvSpPr>
          <p:spPr bwMode="auto">
            <a:xfrm>
              <a:off x="3560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61" name="Rectangle 93"/>
            <p:cNvSpPr>
              <a:spLocks noChangeArrowheads="1"/>
            </p:cNvSpPr>
            <p:nvPr/>
          </p:nvSpPr>
          <p:spPr bwMode="auto">
            <a:xfrm>
              <a:off x="3711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462" name="Rectangle 94"/>
            <p:cNvSpPr>
              <a:spLocks noChangeArrowheads="1"/>
            </p:cNvSpPr>
            <p:nvPr/>
          </p:nvSpPr>
          <p:spPr bwMode="auto">
            <a:xfrm>
              <a:off x="3862" y="1762"/>
              <a:ext cx="151" cy="151"/>
            </a:xfrm>
            <a:prstGeom prst="rect">
              <a:avLst/>
            </a:prstGeom>
            <a:solidFill>
              <a:srgbClr val="BFD99D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11" name="Group 95"/>
          <p:cNvGrpSpPr>
            <a:grpSpLocks/>
          </p:cNvGrpSpPr>
          <p:nvPr/>
        </p:nvGrpSpPr>
        <p:grpSpPr bwMode="auto">
          <a:xfrm>
            <a:off x="3581400" y="4346918"/>
            <a:ext cx="2160588" cy="2160587"/>
            <a:chOff x="6668" y="1029"/>
            <a:chExt cx="1361" cy="1361"/>
          </a:xfrm>
        </p:grpSpPr>
        <p:grpSp>
          <p:nvGrpSpPr>
            <p:cNvPr id="12" name="Group 96"/>
            <p:cNvGrpSpPr>
              <a:grpSpLocks/>
            </p:cNvGrpSpPr>
            <p:nvPr/>
          </p:nvGrpSpPr>
          <p:grpSpPr bwMode="auto">
            <a:xfrm>
              <a:off x="6668" y="1331"/>
              <a:ext cx="1360" cy="153"/>
              <a:chOff x="3560" y="1762"/>
              <a:chExt cx="1361" cy="151"/>
            </a:xfrm>
          </p:grpSpPr>
          <p:sp>
            <p:nvSpPr>
              <p:cNvPr id="58465" name="Rectangle 97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66" name="Rectangle 98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67" name="Rectangle 99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68" name="Rectangle 100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69" name="Rectangle 101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70" name="Rectangle 102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71" name="Rectangle 103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72" name="Rectangle 104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73" name="Rectangle 105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3" name="Group 106"/>
            <p:cNvGrpSpPr>
              <a:grpSpLocks/>
            </p:cNvGrpSpPr>
            <p:nvPr/>
          </p:nvGrpSpPr>
          <p:grpSpPr bwMode="auto">
            <a:xfrm>
              <a:off x="6668" y="1479"/>
              <a:ext cx="1360" cy="154"/>
              <a:chOff x="3560" y="1762"/>
              <a:chExt cx="1361" cy="151"/>
            </a:xfrm>
          </p:grpSpPr>
          <p:sp>
            <p:nvSpPr>
              <p:cNvPr id="58475" name="Rectangle 107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76" name="Rectangle 108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77" name="Rectangle 109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78" name="Rectangle 110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79" name="Rectangle 111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80" name="Rectangle 112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81" name="Rectangle 113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82" name="Rectangle 114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83" name="Rectangle 115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4" name="Group 116"/>
            <p:cNvGrpSpPr>
              <a:grpSpLocks/>
            </p:cNvGrpSpPr>
            <p:nvPr/>
          </p:nvGrpSpPr>
          <p:grpSpPr bwMode="auto">
            <a:xfrm>
              <a:off x="6668" y="1633"/>
              <a:ext cx="1360" cy="153"/>
              <a:chOff x="3560" y="1762"/>
              <a:chExt cx="1361" cy="151"/>
            </a:xfrm>
          </p:grpSpPr>
          <p:sp>
            <p:nvSpPr>
              <p:cNvPr id="58485" name="Rectangle 117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86" name="Rectangle 118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87" name="Rectangle 119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88" name="Rectangle 120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89" name="Rectangle 121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90" name="Rectangle 122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91" name="Rectangle 123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92" name="Rectangle 124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93" name="Rectangle 125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5" name="Group 126"/>
            <p:cNvGrpSpPr>
              <a:grpSpLocks/>
            </p:cNvGrpSpPr>
            <p:nvPr/>
          </p:nvGrpSpPr>
          <p:grpSpPr bwMode="auto">
            <a:xfrm>
              <a:off x="6668" y="1781"/>
              <a:ext cx="1360" cy="154"/>
              <a:chOff x="3560" y="1762"/>
              <a:chExt cx="1361" cy="151"/>
            </a:xfrm>
          </p:grpSpPr>
          <p:sp>
            <p:nvSpPr>
              <p:cNvPr id="58495" name="Rectangle 127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96" name="Rectangle 128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97" name="Rectangle 129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98" name="Rectangle 130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499" name="Rectangle 131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00" name="Rectangle 132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01" name="Rectangle 133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02" name="Rectangle 134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03" name="Rectangle 135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6" name="Group 136"/>
            <p:cNvGrpSpPr>
              <a:grpSpLocks/>
            </p:cNvGrpSpPr>
            <p:nvPr/>
          </p:nvGrpSpPr>
          <p:grpSpPr bwMode="auto">
            <a:xfrm>
              <a:off x="6668" y="1177"/>
              <a:ext cx="1360" cy="154"/>
              <a:chOff x="3560" y="1762"/>
              <a:chExt cx="1361" cy="151"/>
            </a:xfrm>
          </p:grpSpPr>
          <p:sp>
            <p:nvSpPr>
              <p:cNvPr id="58505" name="Rectangle 137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06" name="Rectangle 138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07" name="Rectangle 139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08" name="Rectangle 140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09" name="Rectangle 141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10" name="Rectangle 142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11" name="Rectangle 143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12" name="Rectangle 144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13" name="Rectangle 145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7" name="Group 146"/>
            <p:cNvGrpSpPr>
              <a:grpSpLocks/>
            </p:cNvGrpSpPr>
            <p:nvPr/>
          </p:nvGrpSpPr>
          <p:grpSpPr bwMode="auto">
            <a:xfrm>
              <a:off x="6668" y="1029"/>
              <a:ext cx="1360" cy="154"/>
              <a:chOff x="3560" y="1762"/>
              <a:chExt cx="1361" cy="151"/>
            </a:xfrm>
          </p:grpSpPr>
          <p:sp>
            <p:nvSpPr>
              <p:cNvPr id="58515" name="Rectangle 147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16" name="Rectangle 148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17" name="Rectangle 149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18" name="Rectangle 150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19" name="Rectangle 151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20" name="Rectangle 152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21" name="Rectangle 153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22" name="Rectangle 154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23" name="Rectangle 155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8" name="Group 156"/>
            <p:cNvGrpSpPr>
              <a:grpSpLocks/>
            </p:cNvGrpSpPr>
            <p:nvPr/>
          </p:nvGrpSpPr>
          <p:grpSpPr bwMode="auto">
            <a:xfrm>
              <a:off x="6668" y="2083"/>
              <a:ext cx="1360" cy="153"/>
              <a:chOff x="3560" y="1762"/>
              <a:chExt cx="1361" cy="151"/>
            </a:xfrm>
          </p:grpSpPr>
          <p:sp>
            <p:nvSpPr>
              <p:cNvPr id="58525" name="Rectangle 157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26" name="Rectangle 158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27" name="Rectangle 159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28" name="Rectangle 160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29" name="Rectangle 161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30" name="Rectangle 162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31" name="Rectangle 163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32" name="Rectangle 164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33" name="Rectangle 165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9" name="Group 166"/>
            <p:cNvGrpSpPr>
              <a:grpSpLocks/>
            </p:cNvGrpSpPr>
            <p:nvPr/>
          </p:nvGrpSpPr>
          <p:grpSpPr bwMode="auto">
            <a:xfrm>
              <a:off x="6668" y="2236"/>
              <a:ext cx="1360" cy="154"/>
              <a:chOff x="3560" y="1762"/>
              <a:chExt cx="1361" cy="151"/>
            </a:xfrm>
          </p:grpSpPr>
          <p:sp>
            <p:nvSpPr>
              <p:cNvPr id="58535" name="Rectangle 167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36" name="Rectangle 168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37" name="Rectangle 169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38" name="Rectangle 170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39" name="Rectangle 171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40" name="Rectangle 172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41" name="Rectangle 173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42" name="Rectangle 174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43" name="Rectangle 175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0" name="Group 176"/>
            <p:cNvGrpSpPr>
              <a:grpSpLocks/>
            </p:cNvGrpSpPr>
            <p:nvPr/>
          </p:nvGrpSpPr>
          <p:grpSpPr bwMode="auto">
            <a:xfrm>
              <a:off x="6668" y="1935"/>
              <a:ext cx="1360" cy="153"/>
              <a:chOff x="1973" y="2007"/>
              <a:chExt cx="1814" cy="204"/>
            </a:xfrm>
          </p:grpSpPr>
          <p:sp>
            <p:nvSpPr>
              <p:cNvPr id="58545" name="Rectangle 177"/>
              <p:cNvSpPr>
                <a:spLocks noChangeArrowheads="1"/>
              </p:cNvSpPr>
              <p:nvPr/>
            </p:nvSpPr>
            <p:spPr bwMode="auto">
              <a:xfrm>
                <a:off x="2577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46" name="Rectangle 178"/>
              <p:cNvSpPr>
                <a:spLocks noChangeArrowheads="1"/>
              </p:cNvSpPr>
              <p:nvPr/>
            </p:nvSpPr>
            <p:spPr bwMode="auto">
              <a:xfrm>
                <a:off x="2779" y="2007"/>
                <a:ext cx="203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47" name="Rectangle 179"/>
              <p:cNvSpPr>
                <a:spLocks noChangeArrowheads="1"/>
              </p:cNvSpPr>
              <p:nvPr/>
            </p:nvSpPr>
            <p:spPr bwMode="auto">
              <a:xfrm>
                <a:off x="2982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48" name="Rectangle 180"/>
              <p:cNvSpPr>
                <a:spLocks noChangeArrowheads="1"/>
              </p:cNvSpPr>
              <p:nvPr/>
            </p:nvSpPr>
            <p:spPr bwMode="auto">
              <a:xfrm>
                <a:off x="3183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49" name="Rectangle 181"/>
              <p:cNvSpPr>
                <a:spLocks noChangeArrowheads="1"/>
              </p:cNvSpPr>
              <p:nvPr/>
            </p:nvSpPr>
            <p:spPr bwMode="auto">
              <a:xfrm>
                <a:off x="3384" y="2007"/>
                <a:ext cx="202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50" name="Rectangle 182"/>
              <p:cNvSpPr>
                <a:spLocks noChangeArrowheads="1"/>
              </p:cNvSpPr>
              <p:nvPr/>
            </p:nvSpPr>
            <p:spPr bwMode="auto">
              <a:xfrm>
                <a:off x="3586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51" name="Rectangle 183"/>
              <p:cNvSpPr>
                <a:spLocks noChangeArrowheads="1"/>
              </p:cNvSpPr>
              <p:nvPr/>
            </p:nvSpPr>
            <p:spPr bwMode="auto">
              <a:xfrm>
                <a:off x="1973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52" name="Rectangle 184"/>
              <p:cNvSpPr>
                <a:spLocks noChangeArrowheads="1"/>
              </p:cNvSpPr>
              <p:nvPr/>
            </p:nvSpPr>
            <p:spPr bwMode="auto">
              <a:xfrm>
                <a:off x="2174" y="2007"/>
                <a:ext cx="202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53" name="Rectangle 185"/>
              <p:cNvSpPr>
                <a:spLocks noChangeArrowheads="1"/>
              </p:cNvSpPr>
              <p:nvPr/>
            </p:nvSpPr>
            <p:spPr bwMode="auto">
              <a:xfrm>
                <a:off x="2376" y="2007"/>
                <a:ext cx="201" cy="204"/>
              </a:xfrm>
              <a:prstGeom prst="rect">
                <a:avLst/>
              </a:prstGeom>
              <a:solidFill>
                <a:srgbClr val="F8DAB4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58554" name="Rectangle 186"/>
            <p:cNvSpPr>
              <a:spLocks noChangeArrowheads="1"/>
            </p:cNvSpPr>
            <p:nvPr/>
          </p:nvSpPr>
          <p:spPr bwMode="auto">
            <a:xfrm>
              <a:off x="6668" y="1029"/>
              <a:ext cx="1361" cy="1361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21" name="Group 187"/>
          <p:cNvGrpSpPr>
            <a:grpSpLocks/>
          </p:cNvGrpSpPr>
          <p:nvPr/>
        </p:nvGrpSpPr>
        <p:grpSpPr bwMode="auto">
          <a:xfrm>
            <a:off x="6192838" y="4348505"/>
            <a:ext cx="2160587" cy="2160588"/>
            <a:chOff x="5760" y="1438"/>
            <a:chExt cx="1361" cy="1361"/>
          </a:xfrm>
        </p:grpSpPr>
        <p:grpSp>
          <p:nvGrpSpPr>
            <p:cNvPr id="22" name="Group 188"/>
            <p:cNvGrpSpPr>
              <a:grpSpLocks/>
            </p:cNvGrpSpPr>
            <p:nvPr/>
          </p:nvGrpSpPr>
          <p:grpSpPr bwMode="auto">
            <a:xfrm>
              <a:off x="5760" y="1740"/>
              <a:ext cx="1360" cy="153"/>
              <a:chOff x="3560" y="1762"/>
              <a:chExt cx="1361" cy="151"/>
            </a:xfrm>
          </p:grpSpPr>
          <p:sp>
            <p:nvSpPr>
              <p:cNvPr id="58557" name="Rectangle 18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58" name="Rectangle 19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59" name="Rectangle 19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60" name="Rectangle 19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61" name="Rectangle 19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62" name="Rectangle 19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63" name="Rectangle 19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64" name="Rectangle 19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65" name="Rectangle 19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3" name="Group 198"/>
            <p:cNvGrpSpPr>
              <a:grpSpLocks/>
            </p:cNvGrpSpPr>
            <p:nvPr/>
          </p:nvGrpSpPr>
          <p:grpSpPr bwMode="auto">
            <a:xfrm>
              <a:off x="5760" y="1888"/>
              <a:ext cx="1360" cy="154"/>
              <a:chOff x="3560" y="1762"/>
              <a:chExt cx="1361" cy="151"/>
            </a:xfrm>
          </p:grpSpPr>
          <p:sp>
            <p:nvSpPr>
              <p:cNvPr id="58567" name="Rectangle 19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68" name="Rectangle 20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69" name="Rectangle 20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70" name="Rectangle 20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71" name="Rectangle 20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72" name="Rectangle 20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73" name="Rectangle 20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74" name="Rectangle 20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75" name="Rectangle 20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4" name="Group 208"/>
            <p:cNvGrpSpPr>
              <a:grpSpLocks/>
            </p:cNvGrpSpPr>
            <p:nvPr/>
          </p:nvGrpSpPr>
          <p:grpSpPr bwMode="auto">
            <a:xfrm>
              <a:off x="5760" y="2042"/>
              <a:ext cx="1360" cy="153"/>
              <a:chOff x="3560" y="1762"/>
              <a:chExt cx="1361" cy="151"/>
            </a:xfrm>
          </p:grpSpPr>
          <p:sp>
            <p:nvSpPr>
              <p:cNvPr id="58577" name="Rectangle 20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78" name="Rectangle 21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79" name="Rectangle 21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80" name="Rectangle 21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81" name="Rectangle 21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82" name="Rectangle 21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83" name="Rectangle 21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84" name="Rectangle 21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85" name="Rectangle 21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5" name="Group 218"/>
            <p:cNvGrpSpPr>
              <a:grpSpLocks/>
            </p:cNvGrpSpPr>
            <p:nvPr/>
          </p:nvGrpSpPr>
          <p:grpSpPr bwMode="auto">
            <a:xfrm>
              <a:off x="5760" y="2190"/>
              <a:ext cx="1360" cy="154"/>
              <a:chOff x="3560" y="1762"/>
              <a:chExt cx="1361" cy="151"/>
            </a:xfrm>
          </p:grpSpPr>
          <p:sp>
            <p:nvSpPr>
              <p:cNvPr id="58587" name="Rectangle 21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88" name="Rectangle 22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89" name="Rectangle 22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90" name="Rectangle 22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91" name="Rectangle 22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92" name="Rectangle 22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93" name="Rectangle 22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94" name="Rectangle 22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95" name="Rectangle 22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6" name="Group 228"/>
            <p:cNvGrpSpPr>
              <a:grpSpLocks/>
            </p:cNvGrpSpPr>
            <p:nvPr/>
          </p:nvGrpSpPr>
          <p:grpSpPr bwMode="auto">
            <a:xfrm>
              <a:off x="5760" y="1586"/>
              <a:ext cx="1360" cy="154"/>
              <a:chOff x="3560" y="1762"/>
              <a:chExt cx="1361" cy="151"/>
            </a:xfrm>
          </p:grpSpPr>
          <p:sp>
            <p:nvSpPr>
              <p:cNvPr id="58597" name="Rectangle 22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98" name="Rectangle 23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599" name="Rectangle 23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00" name="Rectangle 23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01" name="Rectangle 23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02" name="Rectangle 23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03" name="Rectangle 23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04" name="Rectangle 23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05" name="Rectangle 23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7" name="Group 238"/>
            <p:cNvGrpSpPr>
              <a:grpSpLocks/>
            </p:cNvGrpSpPr>
            <p:nvPr/>
          </p:nvGrpSpPr>
          <p:grpSpPr bwMode="auto">
            <a:xfrm>
              <a:off x="5760" y="1438"/>
              <a:ext cx="1360" cy="154"/>
              <a:chOff x="3560" y="1762"/>
              <a:chExt cx="1361" cy="151"/>
            </a:xfrm>
          </p:grpSpPr>
          <p:sp>
            <p:nvSpPr>
              <p:cNvPr id="58607" name="Rectangle 23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08" name="Rectangle 24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09" name="Rectangle 24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10" name="Rectangle 24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11" name="Rectangle 24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12" name="Rectangle 24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13" name="Rectangle 24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14" name="Rectangle 24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15" name="Rectangle 24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8" name="Group 248"/>
            <p:cNvGrpSpPr>
              <a:grpSpLocks/>
            </p:cNvGrpSpPr>
            <p:nvPr/>
          </p:nvGrpSpPr>
          <p:grpSpPr bwMode="auto">
            <a:xfrm>
              <a:off x="5760" y="2492"/>
              <a:ext cx="1360" cy="153"/>
              <a:chOff x="3560" y="1762"/>
              <a:chExt cx="1361" cy="151"/>
            </a:xfrm>
          </p:grpSpPr>
          <p:sp>
            <p:nvSpPr>
              <p:cNvPr id="58617" name="Rectangle 24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18" name="Rectangle 25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19" name="Rectangle 25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20" name="Rectangle 25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21" name="Rectangle 25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22" name="Rectangle 25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23" name="Rectangle 25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24" name="Rectangle 25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25" name="Rectangle 25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29" name="Group 258"/>
            <p:cNvGrpSpPr>
              <a:grpSpLocks/>
            </p:cNvGrpSpPr>
            <p:nvPr/>
          </p:nvGrpSpPr>
          <p:grpSpPr bwMode="auto">
            <a:xfrm>
              <a:off x="5760" y="2645"/>
              <a:ext cx="1360" cy="154"/>
              <a:chOff x="3560" y="1762"/>
              <a:chExt cx="1361" cy="151"/>
            </a:xfrm>
          </p:grpSpPr>
          <p:sp>
            <p:nvSpPr>
              <p:cNvPr id="58627" name="Rectangle 259"/>
              <p:cNvSpPr>
                <a:spLocks noChangeArrowheads="1"/>
              </p:cNvSpPr>
              <p:nvPr/>
            </p:nvSpPr>
            <p:spPr bwMode="auto">
              <a:xfrm>
                <a:off x="4013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28" name="Rectangle 260"/>
              <p:cNvSpPr>
                <a:spLocks noChangeArrowheads="1"/>
              </p:cNvSpPr>
              <p:nvPr/>
            </p:nvSpPr>
            <p:spPr bwMode="auto">
              <a:xfrm>
                <a:off x="4165" y="1762"/>
                <a:ext cx="152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29" name="Rectangle 261"/>
              <p:cNvSpPr>
                <a:spLocks noChangeArrowheads="1"/>
              </p:cNvSpPr>
              <p:nvPr/>
            </p:nvSpPr>
            <p:spPr bwMode="auto">
              <a:xfrm>
                <a:off x="4317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30" name="Rectangle 262"/>
              <p:cNvSpPr>
                <a:spLocks noChangeArrowheads="1"/>
              </p:cNvSpPr>
              <p:nvPr/>
            </p:nvSpPr>
            <p:spPr bwMode="auto">
              <a:xfrm>
                <a:off x="4468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31" name="Rectangle 263"/>
              <p:cNvSpPr>
                <a:spLocks noChangeArrowheads="1"/>
              </p:cNvSpPr>
              <p:nvPr/>
            </p:nvSpPr>
            <p:spPr bwMode="auto">
              <a:xfrm>
                <a:off x="4619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32" name="Rectangle 264"/>
              <p:cNvSpPr>
                <a:spLocks noChangeArrowheads="1"/>
              </p:cNvSpPr>
              <p:nvPr/>
            </p:nvSpPr>
            <p:spPr bwMode="auto">
              <a:xfrm>
                <a:off x="477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33" name="Rectangle 265"/>
              <p:cNvSpPr>
                <a:spLocks noChangeArrowheads="1"/>
              </p:cNvSpPr>
              <p:nvPr/>
            </p:nvSpPr>
            <p:spPr bwMode="auto">
              <a:xfrm>
                <a:off x="3560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34" name="Rectangle 266"/>
              <p:cNvSpPr>
                <a:spLocks noChangeArrowheads="1"/>
              </p:cNvSpPr>
              <p:nvPr/>
            </p:nvSpPr>
            <p:spPr bwMode="auto">
              <a:xfrm>
                <a:off x="3711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35" name="Rectangle 267"/>
              <p:cNvSpPr>
                <a:spLocks noChangeArrowheads="1"/>
              </p:cNvSpPr>
              <p:nvPr/>
            </p:nvSpPr>
            <p:spPr bwMode="auto">
              <a:xfrm>
                <a:off x="3862" y="1762"/>
                <a:ext cx="151" cy="151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30" name="Group 268"/>
            <p:cNvGrpSpPr>
              <a:grpSpLocks/>
            </p:cNvGrpSpPr>
            <p:nvPr/>
          </p:nvGrpSpPr>
          <p:grpSpPr bwMode="auto">
            <a:xfrm>
              <a:off x="5760" y="2344"/>
              <a:ext cx="1360" cy="153"/>
              <a:chOff x="1973" y="2007"/>
              <a:chExt cx="1814" cy="204"/>
            </a:xfrm>
          </p:grpSpPr>
          <p:sp>
            <p:nvSpPr>
              <p:cNvPr id="58637" name="Rectangle 269"/>
              <p:cNvSpPr>
                <a:spLocks noChangeArrowheads="1"/>
              </p:cNvSpPr>
              <p:nvPr/>
            </p:nvSpPr>
            <p:spPr bwMode="auto">
              <a:xfrm>
                <a:off x="2577" y="2007"/>
                <a:ext cx="201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38" name="Rectangle 270"/>
              <p:cNvSpPr>
                <a:spLocks noChangeArrowheads="1"/>
              </p:cNvSpPr>
              <p:nvPr/>
            </p:nvSpPr>
            <p:spPr bwMode="auto">
              <a:xfrm>
                <a:off x="2779" y="2007"/>
                <a:ext cx="203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39" name="Rectangle 271"/>
              <p:cNvSpPr>
                <a:spLocks noChangeArrowheads="1"/>
              </p:cNvSpPr>
              <p:nvPr/>
            </p:nvSpPr>
            <p:spPr bwMode="auto">
              <a:xfrm>
                <a:off x="2982" y="2007"/>
                <a:ext cx="201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40" name="Rectangle 272"/>
              <p:cNvSpPr>
                <a:spLocks noChangeArrowheads="1"/>
              </p:cNvSpPr>
              <p:nvPr/>
            </p:nvSpPr>
            <p:spPr bwMode="auto">
              <a:xfrm>
                <a:off x="3183" y="2007"/>
                <a:ext cx="201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41" name="Rectangle 273"/>
              <p:cNvSpPr>
                <a:spLocks noChangeArrowheads="1"/>
              </p:cNvSpPr>
              <p:nvPr/>
            </p:nvSpPr>
            <p:spPr bwMode="auto">
              <a:xfrm>
                <a:off x="3384" y="2007"/>
                <a:ext cx="202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42" name="Rectangle 274"/>
              <p:cNvSpPr>
                <a:spLocks noChangeArrowheads="1"/>
              </p:cNvSpPr>
              <p:nvPr/>
            </p:nvSpPr>
            <p:spPr bwMode="auto">
              <a:xfrm>
                <a:off x="3586" y="2007"/>
                <a:ext cx="201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43" name="Rectangle 275"/>
              <p:cNvSpPr>
                <a:spLocks noChangeArrowheads="1"/>
              </p:cNvSpPr>
              <p:nvPr/>
            </p:nvSpPr>
            <p:spPr bwMode="auto">
              <a:xfrm>
                <a:off x="1973" y="2007"/>
                <a:ext cx="201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44" name="Rectangle 276"/>
              <p:cNvSpPr>
                <a:spLocks noChangeArrowheads="1"/>
              </p:cNvSpPr>
              <p:nvPr/>
            </p:nvSpPr>
            <p:spPr bwMode="auto">
              <a:xfrm>
                <a:off x="2174" y="2007"/>
                <a:ext cx="202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645" name="Rectangle 277"/>
              <p:cNvSpPr>
                <a:spLocks noChangeArrowheads="1"/>
              </p:cNvSpPr>
              <p:nvPr/>
            </p:nvSpPr>
            <p:spPr bwMode="auto">
              <a:xfrm>
                <a:off x="2376" y="2007"/>
                <a:ext cx="201" cy="204"/>
              </a:xfrm>
              <a:prstGeom prst="rect">
                <a:avLst/>
              </a:prstGeom>
              <a:solidFill>
                <a:srgbClr val="E95E60"/>
              </a:solidFill>
              <a:ln w="63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7961" dir="2700000" algn="ctr" rotWithShape="0">
                  <a:srgbClr val="979797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58646" name="Rectangle 278"/>
            <p:cNvSpPr>
              <a:spLocks noChangeArrowheads="1"/>
            </p:cNvSpPr>
            <p:nvPr/>
          </p:nvSpPr>
          <p:spPr bwMode="auto">
            <a:xfrm>
              <a:off x="5760" y="1438"/>
              <a:ext cx="1361" cy="1361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58647" name="Rectangle 279"/>
          <p:cNvSpPr>
            <a:spLocks noChangeArrowheads="1"/>
          </p:cNvSpPr>
          <p:nvPr/>
        </p:nvSpPr>
        <p:spPr bwMode="auto">
          <a:xfrm>
            <a:off x="974725" y="4348505"/>
            <a:ext cx="2160588" cy="216058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8648" name="Rectangle 280"/>
          <p:cNvSpPr>
            <a:spLocks noChangeArrowheads="1"/>
          </p:cNvSpPr>
          <p:nvPr/>
        </p:nvSpPr>
        <p:spPr bwMode="auto">
          <a:xfrm>
            <a:off x="971550" y="4034180"/>
            <a:ext cx="21605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exitant energy</a:t>
            </a:r>
          </a:p>
        </p:txBody>
      </p:sp>
      <p:sp>
        <p:nvSpPr>
          <p:cNvPr id="58649" name="Rectangle 281"/>
          <p:cNvSpPr>
            <a:spLocks noChangeArrowheads="1"/>
          </p:cNvSpPr>
          <p:nvPr/>
        </p:nvSpPr>
        <p:spPr bwMode="auto">
          <a:xfrm>
            <a:off x="3581400" y="4034180"/>
            <a:ext cx="21605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incident energy</a:t>
            </a:r>
          </a:p>
        </p:txBody>
      </p:sp>
      <p:sp>
        <p:nvSpPr>
          <p:cNvPr id="58650" name="Rectangle 282"/>
          <p:cNvSpPr>
            <a:spLocks noChangeArrowheads="1"/>
          </p:cNvSpPr>
          <p:nvPr/>
        </p:nvSpPr>
        <p:spPr bwMode="auto">
          <a:xfrm>
            <a:off x="5922963" y="4034180"/>
            <a:ext cx="2700337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emission+total reflection</a:t>
            </a:r>
          </a:p>
        </p:txBody>
      </p:sp>
      <p:grpSp>
        <p:nvGrpSpPr>
          <p:cNvPr id="31" name="Group 283"/>
          <p:cNvGrpSpPr>
            <a:grpSpLocks/>
          </p:cNvGrpSpPr>
          <p:nvPr/>
        </p:nvGrpSpPr>
        <p:grpSpPr bwMode="auto">
          <a:xfrm>
            <a:off x="3579813" y="5542305"/>
            <a:ext cx="2160587" cy="244475"/>
            <a:chOff x="1183" y="1790"/>
            <a:chExt cx="1361" cy="154"/>
          </a:xfrm>
        </p:grpSpPr>
        <p:sp>
          <p:nvSpPr>
            <p:cNvPr id="58652" name="Rectangle 284"/>
            <p:cNvSpPr>
              <a:spLocks noChangeArrowheads="1"/>
            </p:cNvSpPr>
            <p:nvPr/>
          </p:nvSpPr>
          <p:spPr bwMode="auto">
            <a:xfrm>
              <a:off x="1636" y="1790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53" name="Rectangle 285"/>
            <p:cNvSpPr>
              <a:spLocks noChangeArrowheads="1"/>
            </p:cNvSpPr>
            <p:nvPr/>
          </p:nvSpPr>
          <p:spPr bwMode="auto">
            <a:xfrm>
              <a:off x="1788" y="1790"/>
              <a:ext cx="152" cy="154"/>
            </a:xfrm>
            <a:prstGeom prst="rect">
              <a:avLst/>
            </a:prstGeom>
            <a:solidFill>
              <a:srgbClr val="333333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54" name="Rectangle 286"/>
            <p:cNvSpPr>
              <a:spLocks noChangeArrowheads="1"/>
            </p:cNvSpPr>
            <p:nvPr/>
          </p:nvSpPr>
          <p:spPr bwMode="auto">
            <a:xfrm>
              <a:off x="1940" y="1790"/>
              <a:ext cx="151" cy="154"/>
            </a:xfrm>
            <a:prstGeom prst="rect">
              <a:avLst/>
            </a:prstGeom>
            <a:solidFill>
              <a:srgbClr val="80808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55" name="Rectangle 287"/>
            <p:cNvSpPr>
              <a:spLocks noChangeArrowheads="1"/>
            </p:cNvSpPr>
            <p:nvPr/>
          </p:nvSpPr>
          <p:spPr bwMode="auto">
            <a:xfrm>
              <a:off x="2091" y="1790"/>
              <a:ext cx="151" cy="154"/>
            </a:xfrm>
            <a:prstGeom prst="rect">
              <a:avLst/>
            </a:prstGeom>
            <a:solidFill>
              <a:srgbClr val="FFFFFF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56" name="Rectangle 288"/>
            <p:cNvSpPr>
              <a:spLocks noChangeArrowheads="1"/>
            </p:cNvSpPr>
            <p:nvPr/>
          </p:nvSpPr>
          <p:spPr bwMode="auto">
            <a:xfrm>
              <a:off x="2242" y="1790"/>
              <a:ext cx="151" cy="154"/>
            </a:xfrm>
            <a:prstGeom prst="rect">
              <a:avLst/>
            </a:prstGeom>
            <a:solidFill>
              <a:srgbClr val="80808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57" name="Rectangle 289"/>
            <p:cNvSpPr>
              <a:spLocks noChangeArrowheads="1"/>
            </p:cNvSpPr>
            <p:nvPr/>
          </p:nvSpPr>
          <p:spPr bwMode="auto">
            <a:xfrm>
              <a:off x="2393" y="1790"/>
              <a:ext cx="151" cy="154"/>
            </a:xfrm>
            <a:prstGeom prst="rect">
              <a:avLst/>
            </a:prstGeom>
            <a:solidFill>
              <a:srgbClr val="333333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58" name="Rectangle 290"/>
            <p:cNvSpPr>
              <a:spLocks noChangeArrowheads="1"/>
            </p:cNvSpPr>
            <p:nvPr/>
          </p:nvSpPr>
          <p:spPr bwMode="auto">
            <a:xfrm>
              <a:off x="1183" y="1790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59" name="Rectangle 291"/>
            <p:cNvSpPr>
              <a:spLocks noChangeArrowheads="1"/>
            </p:cNvSpPr>
            <p:nvPr/>
          </p:nvSpPr>
          <p:spPr bwMode="auto">
            <a:xfrm>
              <a:off x="1334" y="1790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60" name="Rectangle 292"/>
            <p:cNvSpPr>
              <a:spLocks noChangeArrowheads="1"/>
            </p:cNvSpPr>
            <p:nvPr/>
          </p:nvSpPr>
          <p:spPr bwMode="auto">
            <a:xfrm>
              <a:off x="1485" y="1790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58368" name="Group 293"/>
          <p:cNvGrpSpPr>
            <a:grpSpLocks/>
          </p:cNvGrpSpPr>
          <p:nvPr/>
        </p:nvGrpSpPr>
        <p:grpSpPr bwMode="auto">
          <a:xfrm>
            <a:off x="2298700" y="2476843"/>
            <a:ext cx="2160588" cy="244475"/>
            <a:chOff x="1168" y="1127"/>
            <a:chExt cx="1361" cy="154"/>
          </a:xfrm>
        </p:grpSpPr>
        <p:sp>
          <p:nvSpPr>
            <p:cNvPr id="58662" name="Rectangle 294"/>
            <p:cNvSpPr>
              <a:spLocks noChangeArrowheads="1"/>
            </p:cNvSpPr>
            <p:nvPr/>
          </p:nvSpPr>
          <p:spPr bwMode="auto">
            <a:xfrm>
              <a:off x="1621" y="1127"/>
              <a:ext cx="151" cy="154"/>
            </a:xfrm>
            <a:prstGeom prst="rect">
              <a:avLst/>
            </a:prstGeom>
            <a:solidFill>
              <a:srgbClr val="8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63" name="Rectangle 295"/>
            <p:cNvSpPr>
              <a:spLocks noChangeArrowheads="1"/>
            </p:cNvSpPr>
            <p:nvPr/>
          </p:nvSpPr>
          <p:spPr bwMode="auto">
            <a:xfrm>
              <a:off x="1773" y="1127"/>
              <a:ext cx="152" cy="154"/>
            </a:xfrm>
            <a:prstGeom prst="rect">
              <a:avLst/>
            </a:prstGeom>
            <a:solidFill>
              <a:srgbClr val="4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64" name="Rectangle 296"/>
            <p:cNvSpPr>
              <a:spLocks noChangeArrowheads="1"/>
            </p:cNvSpPr>
            <p:nvPr/>
          </p:nvSpPr>
          <p:spPr bwMode="auto">
            <a:xfrm>
              <a:off x="1925" y="1127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65" name="Rectangle 297"/>
            <p:cNvSpPr>
              <a:spLocks noChangeArrowheads="1"/>
            </p:cNvSpPr>
            <p:nvPr/>
          </p:nvSpPr>
          <p:spPr bwMode="auto">
            <a:xfrm>
              <a:off x="2076" y="1127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66" name="Rectangle 298"/>
            <p:cNvSpPr>
              <a:spLocks noChangeArrowheads="1"/>
            </p:cNvSpPr>
            <p:nvPr/>
          </p:nvSpPr>
          <p:spPr bwMode="auto">
            <a:xfrm>
              <a:off x="2227" y="1127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67" name="Rectangle 299"/>
            <p:cNvSpPr>
              <a:spLocks noChangeArrowheads="1"/>
            </p:cNvSpPr>
            <p:nvPr/>
          </p:nvSpPr>
          <p:spPr bwMode="auto">
            <a:xfrm>
              <a:off x="2378" y="1127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68" name="Rectangle 300"/>
            <p:cNvSpPr>
              <a:spLocks noChangeArrowheads="1"/>
            </p:cNvSpPr>
            <p:nvPr/>
          </p:nvSpPr>
          <p:spPr bwMode="auto">
            <a:xfrm>
              <a:off x="1168" y="1127"/>
              <a:ext cx="151" cy="154"/>
            </a:xfrm>
            <a:prstGeom prst="rect">
              <a:avLst/>
            </a:prstGeom>
            <a:solidFill>
              <a:srgbClr val="400000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69" name="Rectangle 301"/>
            <p:cNvSpPr>
              <a:spLocks noChangeArrowheads="1"/>
            </p:cNvSpPr>
            <p:nvPr/>
          </p:nvSpPr>
          <p:spPr bwMode="auto">
            <a:xfrm>
              <a:off x="1319" y="1127"/>
              <a:ext cx="151" cy="154"/>
            </a:xfrm>
            <a:prstGeom prst="rect">
              <a:avLst/>
            </a:prstGeom>
            <a:solidFill>
              <a:srgbClr val="8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70" name="Rectangle 302"/>
            <p:cNvSpPr>
              <a:spLocks noChangeArrowheads="1"/>
            </p:cNvSpPr>
            <p:nvPr/>
          </p:nvSpPr>
          <p:spPr bwMode="auto">
            <a:xfrm>
              <a:off x="1470" y="1127"/>
              <a:ext cx="151" cy="154"/>
            </a:xfrm>
            <a:prstGeom prst="rect">
              <a:avLst/>
            </a:prstGeom>
            <a:solidFill>
              <a:srgbClr val="FF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58369" name="Group 303"/>
          <p:cNvGrpSpPr>
            <a:grpSpLocks/>
          </p:cNvGrpSpPr>
          <p:nvPr/>
        </p:nvGrpSpPr>
        <p:grpSpPr bwMode="auto">
          <a:xfrm>
            <a:off x="4813300" y="2476843"/>
            <a:ext cx="2163763" cy="244475"/>
            <a:chOff x="1036" y="1551"/>
            <a:chExt cx="1363" cy="154"/>
          </a:xfrm>
        </p:grpSpPr>
        <p:sp>
          <p:nvSpPr>
            <p:cNvPr id="58672" name="Rectangle 304"/>
            <p:cNvSpPr>
              <a:spLocks noChangeArrowheads="1"/>
            </p:cNvSpPr>
            <p:nvPr/>
          </p:nvSpPr>
          <p:spPr bwMode="auto">
            <a:xfrm>
              <a:off x="1642" y="1551"/>
              <a:ext cx="151" cy="154"/>
            </a:xfrm>
            <a:prstGeom prst="rect">
              <a:avLst/>
            </a:prstGeom>
            <a:solidFill>
              <a:srgbClr val="969696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73" name="Rectangle 305"/>
            <p:cNvSpPr>
              <a:spLocks noChangeArrowheads="1"/>
            </p:cNvSpPr>
            <p:nvPr/>
          </p:nvSpPr>
          <p:spPr bwMode="auto">
            <a:xfrm>
              <a:off x="1794" y="1551"/>
              <a:ext cx="152" cy="154"/>
            </a:xfrm>
            <a:prstGeom prst="rect">
              <a:avLst/>
            </a:prstGeom>
            <a:solidFill>
              <a:srgbClr val="C0C0C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74" name="Rectangle 306"/>
            <p:cNvSpPr>
              <a:spLocks noChangeArrowheads="1"/>
            </p:cNvSpPr>
            <p:nvPr/>
          </p:nvSpPr>
          <p:spPr bwMode="auto">
            <a:xfrm>
              <a:off x="1946" y="1551"/>
              <a:ext cx="151" cy="154"/>
            </a:xfrm>
            <a:prstGeom prst="rect">
              <a:avLst/>
            </a:prstGeom>
            <a:solidFill>
              <a:srgbClr val="FFFFFF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75" name="Rectangle 307"/>
            <p:cNvSpPr>
              <a:spLocks noChangeArrowheads="1"/>
            </p:cNvSpPr>
            <p:nvPr/>
          </p:nvSpPr>
          <p:spPr bwMode="auto">
            <a:xfrm>
              <a:off x="2097" y="1551"/>
              <a:ext cx="151" cy="154"/>
            </a:xfrm>
            <a:prstGeom prst="rect">
              <a:avLst/>
            </a:prstGeom>
            <a:solidFill>
              <a:srgbClr val="C0C0C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76" name="Rectangle 308"/>
            <p:cNvSpPr>
              <a:spLocks noChangeArrowheads="1"/>
            </p:cNvSpPr>
            <p:nvPr/>
          </p:nvSpPr>
          <p:spPr bwMode="auto">
            <a:xfrm>
              <a:off x="2248" y="1551"/>
              <a:ext cx="151" cy="154"/>
            </a:xfrm>
            <a:prstGeom prst="rect">
              <a:avLst/>
            </a:prstGeom>
            <a:solidFill>
              <a:srgbClr val="80808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77" name="Rectangle 309"/>
            <p:cNvSpPr>
              <a:spLocks noChangeArrowheads="1"/>
            </p:cNvSpPr>
            <p:nvPr/>
          </p:nvSpPr>
          <p:spPr bwMode="auto">
            <a:xfrm>
              <a:off x="1036" y="1551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78" name="Rectangle 310"/>
            <p:cNvSpPr>
              <a:spLocks noChangeArrowheads="1"/>
            </p:cNvSpPr>
            <p:nvPr/>
          </p:nvSpPr>
          <p:spPr bwMode="auto">
            <a:xfrm>
              <a:off x="1189" y="1551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79" name="Rectangle 311"/>
            <p:cNvSpPr>
              <a:spLocks noChangeArrowheads="1"/>
            </p:cNvSpPr>
            <p:nvPr/>
          </p:nvSpPr>
          <p:spPr bwMode="auto">
            <a:xfrm>
              <a:off x="1340" y="1551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80" name="Rectangle 312"/>
            <p:cNvSpPr>
              <a:spLocks noChangeArrowheads="1"/>
            </p:cNvSpPr>
            <p:nvPr/>
          </p:nvSpPr>
          <p:spPr bwMode="auto">
            <a:xfrm>
              <a:off x="1491" y="1551"/>
              <a:ext cx="151" cy="154"/>
            </a:xfrm>
            <a:prstGeom prst="rect">
              <a:avLst/>
            </a:prstGeom>
            <a:solidFill>
              <a:srgbClr val="333333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58681" name="AutoShape 313"/>
          <p:cNvSpPr>
            <a:spLocks noChangeArrowheads="1"/>
          </p:cNvSpPr>
          <p:nvPr/>
        </p:nvSpPr>
        <p:spPr bwMode="auto">
          <a:xfrm rot="13200000">
            <a:off x="4978400" y="2819743"/>
            <a:ext cx="179388" cy="628650"/>
          </a:xfrm>
          <a:prstGeom prst="downArrow">
            <a:avLst>
              <a:gd name="adj1" fmla="val 50000"/>
              <a:gd name="adj2" fmla="val 87610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8682" name="AutoShape 314"/>
          <p:cNvSpPr>
            <a:spLocks noChangeArrowheads="1"/>
          </p:cNvSpPr>
          <p:nvPr/>
        </p:nvSpPr>
        <p:spPr bwMode="auto">
          <a:xfrm rot="8400000">
            <a:off x="4129088" y="2819743"/>
            <a:ext cx="179387" cy="628650"/>
          </a:xfrm>
          <a:prstGeom prst="downArrow">
            <a:avLst>
              <a:gd name="adj1" fmla="val 50000"/>
              <a:gd name="adj2" fmla="val 87611"/>
            </a:avLst>
          </a:prstGeom>
          <a:solidFill>
            <a:srgbClr val="FF00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8683" name="Text Box 315"/>
          <p:cNvSpPr txBox="1">
            <a:spLocks noChangeArrowheads="1"/>
          </p:cNvSpPr>
          <p:nvPr/>
        </p:nvSpPr>
        <p:spPr bwMode="auto">
          <a:xfrm>
            <a:off x="5233988" y="2934043"/>
            <a:ext cx="460375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K</a:t>
            </a:r>
          </a:p>
        </p:txBody>
      </p:sp>
      <p:sp>
        <p:nvSpPr>
          <p:cNvPr id="58684" name="Text Box 316"/>
          <p:cNvSpPr txBox="1">
            <a:spLocks noChangeArrowheads="1"/>
          </p:cNvSpPr>
          <p:nvPr/>
        </p:nvSpPr>
        <p:spPr bwMode="auto">
          <a:xfrm>
            <a:off x="3676650" y="2934043"/>
            <a:ext cx="361950" cy="4762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de-DE" b="1">
                <a:latin typeface="Times New Roman" pitchFamily="18" charset="0"/>
              </a:rPr>
              <a:t>J</a:t>
            </a:r>
          </a:p>
        </p:txBody>
      </p:sp>
      <p:sp>
        <p:nvSpPr>
          <p:cNvPr id="58685" name="Rectangle 317"/>
          <p:cNvSpPr>
            <a:spLocks noChangeArrowheads="1"/>
          </p:cNvSpPr>
          <p:nvPr/>
        </p:nvSpPr>
        <p:spPr bwMode="auto">
          <a:xfrm>
            <a:off x="3579813" y="5542305"/>
            <a:ext cx="2170112" cy="244475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17961" dir="2700000" algn="ctr" rotWithShape="0">
              <a:srgbClr val="979797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58373" name="Group 318"/>
          <p:cNvGrpSpPr>
            <a:grpSpLocks/>
          </p:cNvGrpSpPr>
          <p:nvPr/>
        </p:nvGrpSpPr>
        <p:grpSpPr bwMode="auto">
          <a:xfrm>
            <a:off x="2298700" y="2476843"/>
            <a:ext cx="958850" cy="244475"/>
            <a:chOff x="2256" y="799"/>
            <a:chExt cx="604" cy="154"/>
          </a:xfrm>
        </p:grpSpPr>
        <p:sp>
          <p:nvSpPr>
            <p:cNvPr id="58687" name="Rectangle 319"/>
            <p:cNvSpPr>
              <a:spLocks noChangeArrowheads="1"/>
            </p:cNvSpPr>
            <p:nvPr/>
          </p:nvSpPr>
          <p:spPr bwMode="auto">
            <a:xfrm>
              <a:off x="2709" y="799"/>
              <a:ext cx="151" cy="154"/>
            </a:xfrm>
            <a:prstGeom prst="rect">
              <a:avLst/>
            </a:prstGeom>
            <a:solidFill>
              <a:srgbClr val="8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88" name="Rectangle 320"/>
            <p:cNvSpPr>
              <a:spLocks noChangeArrowheads="1"/>
            </p:cNvSpPr>
            <p:nvPr/>
          </p:nvSpPr>
          <p:spPr bwMode="auto">
            <a:xfrm>
              <a:off x="2256" y="799"/>
              <a:ext cx="151" cy="154"/>
            </a:xfrm>
            <a:prstGeom prst="rect">
              <a:avLst/>
            </a:prstGeom>
            <a:solidFill>
              <a:srgbClr val="400000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89" name="Rectangle 321"/>
            <p:cNvSpPr>
              <a:spLocks noChangeArrowheads="1"/>
            </p:cNvSpPr>
            <p:nvPr/>
          </p:nvSpPr>
          <p:spPr bwMode="auto">
            <a:xfrm>
              <a:off x="2407" y="799"/>
              <a:ext cx="151" cy="154"/>
            </a:xfrm>
            <a:prstGeom prst="rect">
              <a:avLst/>
            </a:prstGeom>
            <a:solidFill>
              <a:srgbClr val="8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90" name="Rectangle 322"/>
            <p:cNvSpPr>
              <a:spLocks noChangeArrowheads="1"/>
            </p:cNvSpPr>
            <p:nvPr/>
          </p:nvSpPr>
          <p:spPr bwMode="auto">
            <a:xfrm>
              <a:off x="2558" y="799"/>
              <a:ext cx="151" cy="154"/>
            </a:xfrm>
            <a:prstGeom prst="rect">
              <a:avLst/>
            </a:prstGeom>
            <a:solidFill>
              <a:srgbClr val="FF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58383" name="Group 323"/>
          <p:cNvGrpSpPr>
            <a:grpSpLocks/>
          </p:cNvGrpSpPr>
          <p:nvPr/>
        </p:nvGrpSpPr>
        <p:grpSpPr bwMode="auto">
          <a:xfrm>
            <a:off x="5775325" y="2476843"/>
            <a:ext cx="1201738" cy="244475"/>
            <a:chOff x="2862" y="799"/>
            <a:chExt cx="757" cy="154"/>
          </a:xfrm>
        </p:grpSpPr>
        <p:sp>
          <p:nvSpPr>
            <p:cNvPr id="58692" name="Rectangle 324"/>
            <p:cNvSpPr>
              <a:spLocks noChangeArrowheads="1"/>
            </p:cNvSpPr>
            <p:nvPr/>
          </p:nvSpPr>
          <p:spPr bwMode="auto">
            <a:xfrm>
              <a:off x="2862" y="799"/>
              <a:ext cx="151" cy="154"/>
            </a:xfrm>
            <a:prstGeom prst="rect">
              <a:avLst/>
            </a:prstGeom>
            <a:solidFill>
              <a:srgbClr val="969696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93" name="Rectangle 325"/>
            <p:cNvSpPr>
              <a:spLocks noChangeArrowheads="1"/>
            </p:cNvSpPr>
            <p:nvPr/>
          </p:nvSpPr>
          <p:spPr bwMode="auto">
            <a:xfrm>
              <a:off x="3014" y="799"/>
              <a:ext cx="152" cy="154"/>
            </a:xfrm>
            <a:prstGeom prst="rect">
              <a:avLst/>
            </a:prstGeom>
            <a:solidFill>
              <a:srgbClr val="C0C0C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94" name="Rectangle 326"/>
            <p:cNvSpPr>
              <a:spLocks noChangeArrowheads="1"/>
            </p:cNvSpPr>
            <p:nvPr/>
          </p:nvSpPr>
          <p:spPr bwMode="auto">
            <a:xfrm>
              <a:off x="3166" y="799"/>
              <a:ext cx="151" cy="154"/>
            </a:xfrm>
            <a:prstGeom prst="rect">
              <a:avLst/>
            </a:prstGeom>
            <a:solidFill>
              <a:srgbClr val="FFFFFF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95" name="Rectangle 327"/>
            <p:cNvSpPr>
              <a:spLocks noChangeArrowheads="1"/>
            </p:cNvSpPr>
            <p:nvPr/>
          </p:nvSpPr>
          <p:spPr bwMode="auto">
            <a:xfrm>
              <a:off x="3317" y="799"/>
              <a:ext cx="151" cy="154"/>
            </a:xfrm>
            <a:prstGeom prst="rect">
              <a:avLst/>
            </a:prstGeom>
            <a:solidFill>
              <a:srgbClr val="C0C0C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96" name="Rectangle 328"/>
            <p:cNvSpPr>
              <a:spLocks noChangeArrowheads="1"/>
            </p:cNvSpPr>
            <p:nvPr/>
          </p:nvSpPr>
          <p:spPr bwMode="auto">
            <a:xfrm>
              <a:off x="3468" y="799"/>
              <a:ext cx="151" cy="154"/>
            </a:xfrm>
            <a:prstGeom prst="rect">
              <a:avLst/>
            </a:prstGeom>
            <a:solidFill>
              <a:srgbClr val="80808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58393" name="Group 329"/>
          <p:cNvGrpSpPr>
            <a:grpSpLocks/>
          </p:cNvGrpSpPr>
          <p:nvPr/>
        </p:nvGrpSpPr>
        <p:grpSpPr bwMode="auto">
          <a:xfrm>
            <a:off x="4810125" y="2476843"/>
            <a:ext cx="2163763" cy="244475"/>
            <a:chOff x="1036" y="1551"/>
            <a:chExt cx="1363" cy="154"/>
          </a:xfrm>
        </p:grpSpPr>
        <p:sp>
          <p:nvSpPr>
            <p:cNvPr id="58698" name="Rectangle 330"/>
            <p:cNvSpPr>
              <a:spLocks noChangeArrowheads="1"/>
            </p:cNvSpPr>
            <p:nvPr/>
          </p:nvSpPr>
          <p:spPr bwMode="auto">
            <a:xfrm>
              <a:off x="1642" y="1551"/>
              <a:ext cx="151" cy="154"/>
            </a:xfrm>
            <a:prstGeom prst="rect">
              <a:avLst/>
            </a:prstGeom>
            <a:solidFill>
              <a:srgbClr val="969696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699" name="Rectangle 331"/>
            <p:cNvSpPr>
              <a:spLocks noChangeArrowheads="1"/>
            </p:cNvSpPr>
            <p:nvPr/>
          </p:nvSpPr>
          <p:spPr bwMode="auto">
            <a:xfrm>
              <a:off x="1794" y="1551"/>
              <a:ext cx="152" cy="154"/>
            </a:xfrm>
            <a:prstGeom prst="rect">
              <a:avLst/>
            </a:prstGeom>
            <a:solidFill>
              <a:srgbClr val="C0C0C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700" name="Rectangle 332"/>
            <p:cNvSpPr>
              <a:spLocks noChangeArrowheads="1"/>
            </p:cNvSpPr>
            <p:nvPr/>
          </p:nvSpPr>
          <p:spPr bwMode="auto">
            <a:xfrm>
              <a:off x="1946" y="1551"/>
              <a:ext cx="151" cy="154"/>
            </a:xfrm>
            <a:prstGeom prst="rect">
              <a:avLst/>
            </a:prstGeom>
            <a:solidFill>
              <a:srgbClr val="FFFFFF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701" name="Rectangle 333"/>
            <p:cNvSpPr>
              <a:spLocks noChangeArrowheads="1"/>
            </p:cNvSpPr>
            <p:nvPr/>
          </p:nvSpPr>
          <p:spPr bwMode="auto">
            <a:xfrm>
              <a:off x="2097" y="1551"/>
              <a:ext cx="151" cy="154"/>
            </a:xfrm>
            <a:prstGeom prst="rect">
              <a:avLst/>
            </a:prstGeom>
            <a:solidFill>
              <a:srgbClr val="C0C0C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702" name="Rectangle 334"/>
            <p:cNvSpPr>
              <a:spLocks noChangeArrowheads="1"/>
            </p:cNvSpPr>
            <p:nvPr/>
          </p:nvSpPr>
          <p:spPr bwMode="auto">
            <a:xfrm>
              <a:off x="2248" y="1551"/>
              <a:ext cx="151" cy="154"/>
            </a:xfrm>
            <a:prstGeom prst="rect">
              <a:avLst/>
            </a:prstGeom>
            <a:solidFill>
              <a:srgbClr val="80808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703" name="Rectangle 335"/>
            <p:cNvSpPr>
              <a:spLocks noChangeArrowheads="1"/>
            </p:cNvSpPr>
            <p:nvPr/>
          </p:nvSpPr>
          <p:spPr bwMode="auto">
            <a:xfrm>
              <a:off x="1036" y="1551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704" name="Rectangle 336"/>
            <p:cNvSpPr>
              <a:spLocks noChangeArrowheads="1"/>
            </p:cNvSpPr>
            <p:nvPr/>
          </p:nvSpPr>
          <p:spPr bwMode="auto">
            <a:xfrm>
              <a:off x="1189" y="1551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705" name="Rectangle 337"/>
            <p:cNvSpPr>
              <a:spLocks noChangeArrowheads="1"/>
            </p:cNvSpPr>
            <p:nvPr/>
          </p:nvSpPr>
          <p:spPr bwMode="auto">
            <a:xfrm>
              <a:off x="1340" y="1551"/>
              <a:ext cx="151" cy="154"/>
            </a:xfrm>
            <a:prstGeom prst="rect">
              <a:avLst/>
            </a:prstGeom>
            <a:solidFill>
              <a:srgbClr val="00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8706" name="Rectangle 338"/>
            <p:cNvSpPr>
              <a:spLocks noChangeArrowheads="1"/>
            </p:cNvSpPr>
            <p:nvPr/>
          </p:nvSpPr>
          <p:spPr bwMode="auto">
            <a:xfrm>
              <a:off x="1491" y="1551"/>
              <a:ext cx="151" cy="154"/>
            </a:xfrm>
            <a:prstGeom prst="rect">
              <a:avLst/>
            </a:prstGeom>
            <a:solidFill>
              <a:srgbClr val="333333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979797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58707" name="Rectangle 339"/>
          <p:cNvSpPr>
            <a:spLocks noChangeArrowheads="1"/>
          </p:cNvSpPr>
          <p:nvPr/>
        </p:nvSpPr>
        <p:spPr bwMode="auto">
          <a:xfrm>
            <a:off x="2293938" y="2167280"/>
            <a:ext cx="2160587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new antiradiance</a:t>
            </a:r>
          </a:p>
        </p:txBody>
      </p:sp>
      <p:sp>
        <p:nvSpPr>
          <p:cNvPr id="58708" name="Rectangle 340"/>
          <p:cNvSpPr>
            <a:spLocks noChangeArrowheads="1"/>
          </p:cNvSpPr>
          <p:nvPr/>
        </p:nvSpPr>
        <p:spPr bwMode="auto">
          <a:xfrm>
            <a:off x="4795838" y="2167280"/>
            <a:ext cx="2160587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 sz="1600">
                <a:latin typeface="Tahoma" pitchFamily="34" charset="0"/>
              </a:rPr>
              <a:t>new radiance</a:t>
            </a:r>
          </a:p>
        </p:txBody>
      </p:sp>
      <p:sp>
        <p:nvSpPr>
          <p:cNvPr id="58709" name="Rectangle 341"/>
          <p:cNvSpPr>
            <a:spLocks noChangeArrowheads="1"/>
          </p:cNvSpPr>
          <p:nvPr/>
        </p:nvSpPr>
        <p:spPr bwMode="auto">
          <a:xfrm>
            <a:off x="0" y="1467193"/>
            <a:ext cx="9144000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de-DE">
                <a:latin typeface="Tahoma" pitchFamily="34" charset="0"/>
              </a:rPr>
              <a:t>apply local operators to incident energy of each patch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6.35838E-7 L 1.38889E-6 -0.28347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8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58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-0.14497 0.4476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22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 L -0.41979 0.4474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" y="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85185E-6 L 0.15139 0.44815 " pathEditMode="relative" ptsTypes="AA">
                                      <p:cBhvr>
                                        <p:cTn id="65" dur="2000" fill="hold"/>
                                        <p:tgtEl>
                                          <p:spTgt spid="58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0" grpId="1"/>
      <p:bldP spid="58371" grpId="0"/>
      <p:bldP spid="58681" grpId="0" animBg="1"/>
      <p:bldP spid="58682" grpId="0" animBg="1"/>
      <p:bldP spid="58683" grpId="0"/>
      <p:bldP spid="58684" grpId="0"/>
      <p:bldP spid="58685" grpId="0" animBg="1"/>
      <p:bldP spid="58707" grpId="0"/>
      <p:bldP spid="58708" grpId="0"/>
      <p:bldP spid="58709" grpId="0"/>
      <p:bldP spid="58709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77075" y="7295802"/>
            <a:ext cx="1905000" cy="457200"/>
          </a:xfrm>
        </p:spPr>
        <p:txBody>
          <a:bodyPr/>
          <a:lstStyle/>
          <a:p>
            <a:fld id="{DB2C5F6F-74B4-40C8-9443-C091BC25847E}" type="slidenum">
              <a:rPr lang="en-US"/>
              <a:pPr/>
              <a:t>58</a:t>
            </a:fld>
            <a:endParaRPr lang="en-US"/>
          </a:p>
        </p:txBody>
      </p:sp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608013" y="1372908"/>
            <a:ext cx="823436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 algn="l">
              <a:lnSpc>
                <a:spcPct val="100000"/>
              </a:lnSpc>
              <a:buFont typeface="Wingdings" pitchFamily="2" charset="2"/>
              <a:buBlip>
                <a:blip r:embed="rId4"/>
              </a:buBlip>
            </a:pPr>
            <a:r>
              <a:rPr lang="en-US" dirty="0">
                <a:latin typeface="+mn-lt"/>
              </a:rPr>
              <a:t>separate direct and indirect illumination</a:t>
            </a:r>
          </a:p>
          <a:p>
            <a:pPr marL="742950" lvl="1" indent="-285750" algn="l">
              <a:lnSpc>
                <a:spcPct val="100000"/>
              </a:lnSpc>
              <a:buClr>
                <a:schemeClr val="hlink"/>
              </a:buClr>
              <a:buSzPct val="55000"/>
              <a:buFont typeface="Wingdings" pitchFamily="2" charset="2"/>
              <a:buBlip>
                <a:blip r:embed="rId4"/>
              </a:buBlip>
            </a:pPr>
            <a:r>
              <a:rPr lang="en-US" sz="2400" dirty="0">
                <a:latin typeface="+mn-lt"/>
              </a:rPr>
              <a:t>initialize from environment maps</a:t>
            </a:r>
          </a:p>
          <a:p>
            <a:pPr marL="742950" lvl="1" indent="-285750" algn="l">
              <a:lnSpc>
                <a:spcPct val="100000"/>
              </a:lnSpc>
              <a:buClr>
                <a:schemeClr val="hlink"/>
              </a:buClr>
              <a:buSzPct val="55000"/>
              <a:buFont typeface="Wingdings" pitchFamily="2" charset="2"/>
              <a:buBlip>
                <a:blip r:embed="rId4"/>
              </a:buBlip>
            </a:pPr>
            <a:r>
              <a:rPr lang="en-US" sz="2400" dirty="0">
                <a:latin typeface="+mn-lt"/>
              </a:rPr>
              <a:t>evaluate direct light with shadow maps </a:t>
            </a:r>
          </a:p>
          <a:p>
            <a:pPr marL="742950" lvl="1" indent="-285750" algn="l">
              <a:lnSpc>
                <a:spcPct val="100000"/>
              </a:lnSpc>
              <a:buClr>
                <a:schemeClr val="hlink"/>
              </a:buClr>
              <a:buSzPct val="55000"/>
              <a:buFont typeface="Wingdings" pitchFamily="2" charset="2"/>
              <a:buBlip>
                <a:blip r:embed="rId4"/>
              </a:buBlip>
            </a:pPr>
            <a:endParaRPr lang="en-US" sz="2400" dirty="0">
              <a:latin typeface="+mn-lt"/>
            </a:endParaRPr>
          </a:p>
          <a:p>
            <a:pPr marL="742950" lvl="1" indent="-285750" algn="l">
              <a:lnSpc>
                <a:spcPct val="100000"/>
              </a:lnSpc>
              <a:buClr>
                <a:schemeClr val="hlink"/>
              </a:buClr>
              <a:buSzPct val="55000"/>
              <a:buFont typeface="Wingdings" pitchFamily="2" charset="2"/>
              <a:buBlip>
                <a:blip r:embed="rId4"/>
              </a:buBlip>
            </a:pPr>
            <a:endParaRPr lang="en-US" sz="2400" dirty="0">
              <a:latin typeface="+mn-lt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Results</a:t>
            </a:r>
          </a:p>
        </p:txBody>
      </p:sp>
      <p:pic>
        <p:nvPicPr>
          <p:cNvPr id="60420" name="dsdd_asia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733550" y="2584587"/>
            <a:ext cx="5643563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07" fill="hold"/>
                                        <p:tgtEl>
                                          <p:spTgt spid="604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042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04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04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0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904C7-4B1F-43EF-B889-5CF11304FB86}" type="slidenum">
              <a:rPr lang="en-US"/>
              <a:pPr/>
              <a:t>59</a:t>
            </a:fld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Results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8013" y="1512539"/>
            <a:ext cx="8234362" cy="4154488"/>
          </a:xfrm>
        </p:spPr>
        <p:txBody>
          <a:bodyPr/>
          <a:lstStyle/>
          <a:p>
            <a:r>
              <a:rPr lang="en-US" sz="2800" dirty="0"/>
              <a:t>glossy materials</a:t>
            </a:r>
          </a:p>
          <a:p>
            <a:r>
              <a:rPr lang="en-US" sz="2800" dirty="0"/>
              <a:t>comparison to path tracing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5272088" y="2543175"/>
          <a:ext cx="3598862" cy="3533775"/>
        </p:xfrm>
        <a:graphic>
          <a:graphicData uri="http://schemas.openxmlformats.org/presentationml/2006/ole">
            <p:oleObj spid="_x0000_s809986" name="Image" r:id="rId5" imgW="7034921" imgH="6907937" progId="Photoshop.Image.9">
              <p:embed/>
            </p:oleObj>
          </a:graphicData>
        </a:graphic>
      </p:graphicFrame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352425" y="6130925"/>
            <a:ext cx="4681538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100000"/>
              </a:lnSpc>
              <a:buFont typeface="Wingdings" pitchFamily="2" charset="2"/>
              <a:buNone/>
            </a:pPr>
            <a:r>
              <a:rPr lang="de-DE" sz="2400">
                <a:latin typeface="Tahoma" pitchFamily="34" charset="0"/>
              </a:rPr>
              <a:t> GPU (11 fps)</a:t>
            </a: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5946775" y="6138863"/>
            <a:ext cx="2262188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>
              <a:lnSpc>
                <a:spcPct val="100000"/>
              </a:lnSpc>
              <a:buFont typeface="Wingdings" pitchFamily="2" charset="2"/>
              <a:buNone/>
            </a:pPr>
            <a:r>
              <a:rPr lang="en-US" sz="2400">
                <a:latin typeface="Tahoma" pitchFamily="34" charset="0"/>
              </a:rPr>
              <a:t>path tracing</a:t>
            </a:r>
          </a:p>
        </p:txBody>
      </p:sp>
      <p:pic>
        <p:nvPicPr>
          <p:cNvPr id="62471" name="dsdd_glossy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38150" y="2541588"/>
            <a:ext cx="4714875" cy="353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82" fill="hold"/>
                                        <p:tgtEl>
                                          <p:spTgt spid="624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247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24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24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7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charset="-127"/>
              </a:rPr>
              <a:t>Assumptions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1"/>
            <a:ext cx="8318500" cy="496238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Fixed camera</a:t>
            </a:r>
          </a:p>
          <a:p>
            <a:pPr>
              <a:lnSpc>
                <a:spcPct val="100000"/>
              </a:lnSpc>
            </a:pPr>
            <a:endParaRPr lang="en-US" b="0" dirty="0">
              <a:ea typeface="굴림" charset="-127"/>
            </a:endParaRPr>
          </a:p>
          <a:p>
            <a:pPr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Fast direct lighting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Black Box method </a:t>
            </a:r>
            <a:r>
              <a:rPr lang="en-US" b="0" dirty="0" smtClean="0">
                <a:ea typeface="굴림" charset="-127"/>
              </a:rPr>
              <a:t>to compute direct illumination</a:t>
            </a:r>
          </a:p>
          <a:p>
            <a:pPr>
              <a:lnSpc>
                <a:spcPct val="100000"/>
              </a:lnSpc>
            </a:pPr>
            <a:endParaRPr lang="en-US" b="0" dirty="0">
              <a:ea typeface="굴림" charset="-127"/>
            </a:endParaRPr>
          </a:p>
          <a:p>
            <a:pPr>
              <a:lnSpc>
                <a:spcPct val="100000"/>
              </a:lnSpc>
            </a:pPr>
            <a:r>
              <a:rPr lang="en-US" dirty="0">
                <a:ea typeface="굴림" charset="-127"/>
              </a:rPr>
              <a:t>D</a:t>
            </a:r>
            <a:r>
              <a:rPr lang="en-US" dirty="0" smtClean="0">
                <a:ea typeface="굴림" charset="-127"/>
              </a:rPr>
              <a:t>iffuse direct </a:t>
            </a:r>
            <a:r>
              <a:rPr lang="en-US" dirty="0" smtClean="0">
                <a:ea typeface="굴림" charset="-127"/>
              </a:rPr>
              <a:t>r</a:t>
            </a:r>
            <a:r>
              <a:rPr lang="en-US" dirty="0" smtClean="0">
                <a:ea typeface="굴림" charset="-127"/>
              </a:rPr>
              <a:t>adiance</a:t>
            </a:r>
          </a:p>
          <a:p>
            <a:pPr lvl="1">
              <a:lnSpc>
                <a:spcPct val="100000"/>
              </a:lnSpc>
            </a:pPr>
            <a:r>
              <a:rPr lang="en-US" b="0" dirty="0" smtClean="0">
                <a:ea typeface="굴림" charset="-127"/>
              </a:rPr>
              <a:t>do </a:t>
            </a:r>
            <a:r>
              <a:rPr lang="en-US" dirty="0" smtClean="0">
                <a:ea typeface="굴림" charset="-127"/>
              </a:rPr>
              <a:t>not</a:t>
            </a:r>
            <a:r>
              <a:rPr lang="en-US" b="0" dirty="0" smtClean="0">
                <a:ea typeface="굴림" charset="-127"/>
              </a:rPr>
              <a:t> capture </a:t>
            </a:r>
            <a:r>
              <a:rPr lang="en-US" dirty="0" smtClean="0">
                <a:ea typeface="굴림" charset="-127"/>
              </a:rPr>
              <a:t>caustic </a:t>
            </a:r>
            <a:r>
              <a:rPr lang="en-US" b="0" dirty="0" smtClean="0">
                <a:ea typeface="굴림" charset="-127"/>
              </a:rPr>
              <a:t>or </a:t>
            </a:r>
            <a:r>
              <a:rPr lang="en-US" dirty="0" smtClean="0">
                <a:ea typeface="굴림" charset="-127"/>
              </a:rPr>
              <a:t>caustic-dependent light path</a:t>
            </a:r>
            <a:endParaRPr lang="en-US" dirty="0" smtClean="0">
              <a:ea typeface="굴림" charset="-127"/>
            </a:endParaRPr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>
            <p:ph type="sldNum" sz="quarter" idx="4294967295"/>
          </p:nvPr>
        </p:nvSpPr>
        <p:spPr>
          <a:xfrm>
            <a:off x="7077075" y="7037388"/>
            <a:ext cx="1905000" cy="457200"/>
          </a:xfrm>
          <a:prstGeom prst="rect">
            <a:avLst/>
          </a:prstGeom>
        </p:spPr>
        <p:txBody>
          <a:bodyPr/>
          <a:lstStyle/>
          <a:p>
            <a:fld id="{30053B60-B804-4160-BC1E-CF1A4979C5B9}" type="slidenum">
              <a:rPr lang="en-US"/>
              <a:pPr/>
              <a:t>60</a:t>
            </a:fld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608013" y="1427437"/>
            <a:ext cx="83470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777777"/>
            </a:outerShdw>
          </a:effectLst>
        </p:spPr>
        <p:txBody>
          <a:bodyPr/>
          <a:lstStyle/>
          <a:p>
            <a:pPr marL="342900" indent="-342900" algn="l">
              <a:lnSpc>
                <a:spcPct val="100000"/>
              </a:lnSpc>
              <a:buFont typeface="Wingdings" pitchFamily="2" charset="2"/>
              <a:buBlip>
                <a:blip r:embed="rId3"/>
              </a:buBlip>
            </a:pPr>
            <a:r>
              <a:rPr lang="en-US" b="1" dirty="0">
                <a:latin typeface="Tahoma" pitchFamily="34" charset="0"/>
              </a:rPr>
              <a:t>rendering equation with implicit visibility</a:t>
            </a:r>
          </a:p>
          <a:p>
            <a:pPr marL="342900" indent="-342900" algn="l">
              <a:lnSpc>
                <a:spcPct val="100000"/>
              </a:lnSpc>
              <a:buFont typeface="Wingdings" pitchFamily="2" charset="2"/>
              <a:buBlip>
                <a:blip r:embed="rId3"/>
              </a:buBlip>
            </a:pPr>
            <a:r>
              <a:rPr lang="en-US" b="1" dirty="0">
                <a:latin typeface="Tahoma" pitchFamily="34" charset="0"/>
              </a:rPr>
              <a:t>directional quantity </a:t>
            </a:r>
            <a:r>
              <a:rPr lang="en-US" b="1" dirty="0" err="1">
                <a:latin typeface="Tahoma" pitchFamily="34" charset="0"/>
              </a:rPr>
              <a:t>antiradiance</a:t>
            </a:r>
            <a:endParaRPr lang="en-US" b="1" dirty="0">
              <a:latin typeface="Tahoma" pitchFamily="34" charset="0"/>
            </a:endParaRPr>
          </a:p>
          <a:p>
            <a:pPr marL="342900" indent="-342900" algn="l">
              <a:lnSpc>
                <a:spcPct val="100000"/>
              </a:lnSpc>
              <a:buFont typeface="Wingdings" pitchFamily="2" charset="2"/>
              <a:buBlip>
                <a:blip r:embed="rId3"/>
              </a:buBlip>
            </a:pPr>
            <a:r>
              <a:rPr lang="en-US" b="1" dirty="0">
                <a:latin typeface="Tahoma" pitchFamily="34" charset="0"/>
              </a:rPr>
              <a:t>reorganized global illumination computation</a:t>
            </a:r>
          </a:p>
          <a:p>
            <a:pPr marL="742950" lvl="1" indent="-285750" algn="l">
              <a:lnSpc>
                <a:spcPct val="100000"/>
              </a:lnSpc>
              <a:buClr>
                <a:schemeClr val="hlink"/>
              </a:buClr>
              <a:buSzPct val="55000"/>
              <a:buFont typeface="Wingdings" pitchFamily="2" charset="2"/>
              <a:buBlip>
                <a:blip r:embed="rId3"/>
              </a:buBlip>
            </a:pPr>
            <a:r>
              <a:rPr lang="en-US" sz="2400" b="1" dirty="0">
                <a:latin typeface="Tahoma" pitchFamily="34" charset="0"/>
              </a:rPr>
              <a:t>interactive updates</a:t>
            </a:r>
          </a:p>
          <a:p>
            <a:pPr marL="742950" lvl="1" indent="-285750" algn="l">
              <a:lnSpc>
                <a:spcPct val="100000"/>
              </a:lnSpc>
              <a:buClr>
                <a:schemeClr val="hlink"/>
              </a:buClr>
              <a:buSzPct val="55000"/>
              <a:buFont typeface="Wingdings" pitchFamily="2" charset="2"/>
              <a:buBlip>
                <a:blip r:embed="rId3"/>
              </a:buBlip>
            </a:pPr>
            <a:r>
              <a:rPr lang="en-US" sz="2400" b="1" dirty="0">
                <a:latin typeface="Tahoma" pitchFamily="34" charset="0"/>
              </a:rPr>
              <a:t>moving objects, lights</a:t>
            </a:r>
          </a:p>
          <a:p>
            <a:pPr marL="742950" lvl="1" indent="-285750" algn="l">
              <a:lnSpc>
                <a:spcPct val="100000"/>
              </a:lnSpc>
              <a:buClr>
                <a:schemeClr val="hlink"/>
              </a:buClr>
              <a:buSzPct val="55000"/>
              <a:buFont typeface="Wingdings" pitchFamily="2" charset="2"/>
              <a:buBlip>
                <a:blip r:embed="rId3"/>
              </a:buBlip>
            </a:pPr>
            <a:r>
              <a:rPr lang="en-US" sz="2400" b="1" dirty="0">
                <a:latin typeface="Tahoma" pitchFamily="34" charset="0"/>
              </a:rPr>
              <a:t>glossy surfaces</a:t>
            </a:r>
          </a:p>
          <a:p>
            <a:pPr marL="342900" indent="-342900" algn="l">
              <a:lnSpc>
                <a:spcPct val="100000"/>
              </a:lnSpc>
              <a:buFont typeface="Wingdings" pitchFamily="2" charset="2"/>
              <a:buBlip>
                <a:blip r:embed="rId3"/>
              </a:buBlip>
            </a:pPr>
            <a:endParaRPr lang="en-US" b="1" dirty="0">
              <a:latin typeface="Tahoma" pitchFamily="34" charset="0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/>
              <a:t>Conclusion</a:t>
            </a:r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3250" y="4598988"/>
            <a:ext cx="1985963" cy="198913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</p:pic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2175" y="4598988"/>
            <a:ext cx="1985963" cy="198913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</p:pic>
      <p:pic>
        <p:nvPicPr>
          <p:cNvPr id="686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52688" y="4598988"/>
            <a:ext cx="1985962" cy="198913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</p:pic>
      <p:pic>
        <p:nvPicPr>
          <p:cNvPr id="6861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6850" y="4598988"/>
            <a:ext cx="1985963" cy="198913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altLang="ko-KR" dirty="0" smtClean="0"/>
              <a:t> </a:t>
            </a:r>
          </a:p>
          <a:p>
            <a:pPr algn="ctr">
              <a:buNone/>
            </a:pPr>
            <a:endParaRPr lang="en-US" altLang="ko-KR" dirty="0"/>
          </a:p>
          <a:p>
            <a:pPr algn="ctr">
              <a:buNone/>
            </a:pPr>
            <a:endParaRPr lang="en-US" altLang="ko-KR" dirty="0" smtClean="0"/>
          </a:p>
          <a:p>
            <a:pPr algn="ctr">
              <a:buNone/>
            </a:pPr>
            <a:endParaRPr lang="en-US" altLang="ko-KR" dirty="0"/>
          </a:p>
          <a:p>
            <a:pPr algn="ctr">
              <a:buNone/>
            </a:pPr>
            <a:r>
              <a:rPr lang="en-US" altLang="ko-KR" sz="4000" dirty="0" smtClean="0"/>
              <a:t>Thank you for your attention!</a:t>
            </a:r>
            <a:endParaRPr lang="ko-KR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charset="-127"/>
              </a:rPr>
              <a:t>Outline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0"/>
            <a:ext cx="8318500" cy="47337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00FF"/>
                </a:solidFill>
                <a:ea typeface="굴림" charset="-127"/>
              </a:rPr>
              <a:t>Key concepts</a:t>
            </a:r>
            <a:endParaRPr lang="en-US" dirty="0" smtClean="0">
              <a:solidFill>
                <a:srgbClr val="0000FF"/>
              </a:solidFill>
              <a:ea typeface="굴림" charset="-127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Transfer Matrix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Efficient pre-computation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Efficient compression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Efficient evaluation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Result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ea typeface="굴림" charset="-127"/>
              </a:rPr>
              <a:t>Conclusion and Future work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50000"/>
              </a:lnSpc>
            </a:pPr>
            <a:endParaRPr lang="en-US" dirty="0" smtClean="0">
              <a:ea typeface="굴림" charset="-127"/>
            </a:endParaRPr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Concepts</a:t>
            </a:r>
            <a:endParaRPr lang="en-US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587500"/>
            <a:ext cx="8318500" cy="473378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Gather samples ( G )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Points distributed around the scene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View samples ( V )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Points visible from the view-point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Transfer : a large matrix</a:t>
            </a:r>
          </a:p>
          <a:p>
            <a:pPr lvl="1">
              <a:lnSpc>
                <a:spcPct val="100000"/>
              </a:lnSpc>
            </a:pPr>
            <a:r>
              <a:rPr lang="en-US" dirty="0" smtClean="0">
                <a:ea typeface="굴림" charset="-127"/>
              </a:rPr>
              <a:t>Contributions</a:t>
            </a:r>
            <a:r>
              <a:rPr lang="en-US" b="0" dirty="0" smtClean="0">
                <a:ea typeface="굴림" charset="-127"/>
              </a:rPr>
              <a:t> of </a:t>
            </a:r>
            <a:r>
              <a:rPr lang="en-US" dirty="0" smtClean="0">
                <a:ea typeface="굴림" charset="-127"/>
              </a:rPr>
              <a:t>gather samples to view samples</a:t>
            </a:r>
            <a:endParaRPr lang="en-US" dirty="0" smtClean="0">
              <a:ea typeface="굴림" charset="-127"/>
            </a:endParaRPr>
          </a:p>
          <a:p>
            <a:pPr>
              <a:lnSpc>
                <a:spcPct val="100000"/>
              </a:lnSpc>
            </a:pPr>
            <a:endParaRPr lang="en-US" b="0" dirty="0" smtClean="0">
              <a:ea typeface="굴림" charset="-127"/>
            </a:endParaRP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2110410" y="4860239"/>
            <a:ext cx="4143375" cy="1636713"/>
            <a:chOff x="1440" y="3216"/>
            <a:chExt cx="2610" cy="1031"/>
          </a:xfrm>
        </p:grpSpPr>
        <p:sp>
          <p:nvSpPr>
            <p:cNvPr id="5" name="Text Box 15"/>
            <p:cNvSpPr txBox="1">
              <a:spLocks noChangeArrowheads="1"/>
            </p:cNvSpPr>
            <p:nvPr/>
          </p:nvSpPr>
          <p:spPr bwMode="auto">
            <a:xfrm>
              <a:off x="1440" y="3216"/>
              <a:ext cx="2592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dirty="0" err="1"/>
                <a:t>i</a:t>
              </a:r>
              <a:r>
                <a:rPr lang="en-US" sz="3200" dirty="0"/>
                <a:t> = T d</a:t>
              </a:r>
            </a:p>
          </p:txBody>
        </p:sp>
        <p:sp>
          <p:nvSpPr>
            <p:cNvPr id="6" name="Text Box 16"/>
            <p:cNvSpPr txBox="1">
              <a:spLocks noChangeArrowheads="1"/>
            </p:cNvSpPr>
            <p:nvPr/>
          </p:nvSpPr>
          <p:spPr bwMode="auto">
            <a:xfrm>
              <a:off x="1632" y="3840"/>
              <a:ext cx="624" cy="407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/>
                <a:t>Indirect on view</a:t>
              </a:r>
            </a:p>
          </p:txBody>
        </p:sp>
        <p:sp>
          <p:nvSpPr>
            <p:cNvPr id="7" name="Text Box 18"/>
            <p:cNvSpPr txBox="1">
              <a:spLocks noChangeArrowheads="1"/>
            </p:cNvSpPr>
            <p:nvPr/>
          </p:nvSpPr>
          <p:spPr bwMode="auto">
            <a:xfrm>
              <a:off x="2418" y="3840"/>
              <a:ext cx="720" cy="407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/>
                <a:t>Transfer matrix</a:t>
              </a:r>
            </a:p>
          </p:txBody>
        </p:sp>
        <p:sp>
          <p:nvSpPr>
            <p:cNvPr id="8" name="Text Box 19"/>
            <p:cNvSpPr txBox="1">
              <a:spLocks noChangeArrowheads="1"/>
            </p:cNvSpPr>
            <p:nvPr/>
          </p:nvSpPr>
          <p:spPr bwMode="auto">
            <a:xfrm>
              <a:off x="3282" y="3840"/>
              <a:ext cx="768" cy="407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/>
                <a:t>Direct on gather</a:t>
              </a:r>
            </a:p>
          </p:txBody>
        </p:sp>
        <p:sp>
          <p:nvSpPr>
            <p:cNvPr id="9" name="Line 20"/>
            <p:cNvSpPr>
              <a:spLocks noChangeShapeType="1"/>
            </p:cNvSpPr>
            <p:nvPr/>
          </p:nvSpPr>
          <p:spPr bwMode="auto">
            <a:xfrm flipV="1">
              <a:off x="2160" y="3578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" name="Line 21"/>
            <p:cNvSpPr>
              <a:spLocks noChangeShapeType="1"/>
            </p:cNvSpPr>
            <p:nvPr/>
          </p:nvSpPr>
          <p:spPr bwMode="auto">
            <a:xfrm flipV="1">
              <a:off x="2796" y="3578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1" name="Line 22"/>
            <p:cNvSpPr>
              <a:spLocks noChangeShapeType="1"/>
            </p:cNvSpPr>
            <p:nvPr/>
          </p:nvSpPr>
          <p:spPr bwMode="auto">
            <a:xfrm flipH="1" flipV="1">
              <a:off x="3072" y="3578"/>
              <a:ext cx="28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Concepts – Gather Samples</a:t>
            </a:r>
            <a:endParaRPr lang="en-US" dirty="0"/>
          </a:p>
        </p:txBody>
      </p:sp>
      <p:sp>
        <p:nvSpPr>
          <p:cNvPr id="38" name="Freeform 4"/>
          <p:cNvSpPr>
            <a:spLocks/>
          </p:cNvSpPr>
          <p:nvPr/>
        </p:nvSpPr>
        <p:spPr bwMode="auto">
          <a:xfrm>
            <a:off x="1143000" y="1828800"/>
            <a:ext cx="6858000" cy="4892675"/>
          </a:xfrm>
          <a:custGeom>
            <a:avLst/>
            <a:gdLst/>
            <a:ahLst/>
            <a:cxnLst>
              <a:cxn ang="0">
                <a:pos x="447" y="1200"/>
              </a:cxn>
              <a:cxn ang="0">
                <a:pos x="1484" y="32"/>
              </a:cxn>
              <a:cxn ang="0">
                <a:pos x="2277" y="1006"/>
              </a:cxn>
              <a:cxn ang="0">
                <a:pos x="3192" y="162"/>
              </a:cxn>
              <a:cxn ang="0">
                <a:pos x="4290" y="1589"/>
              </a:cxn>
              <a:cxn ang="0">
                <a:pos x="3009" y="2238"/>
              </a:cxn>
              <a:cxn ang="0">
                <a:pos x="3680" y="2692"/>
              </a:cxn>
              <a:cxn ang="0">
                <a:pos x="1606" y="2952"/>
              </a:cxn>
              <a:cxn ang="0">
                <a:pos x="1308" y="1912"/>
              </a:cxn>
              <a:cxn ang="0">
                <a:pos x="569" y="2173"/>
              </a:cxn>
              <a:cxn ang="0">
                <a:pos x="20" y="1589"/>
              </a:cxn>
              <a:cxn ang="0">
                <a:pos x="447" y="1200"/>
              </a:cxn>
            </a:cxnLst>
            <a:rect l="0" t="0" r="r" b="b"/>
            <a:pathLst>
              <a:path w="4320" h="3082">
                <a:moveTo>
                  <a:pt x="447" y="1200"/>
                </a:moveTo>
                <a:cubicBezTo>
                  <a:pt x="691" y="941"/>
                  <a:pt x="1179" y="65"/>
                  <a:pt x="1484" y="32"/>
                </a:cubicBezTo>
                <a:cubicBezTo>
                  <a:pt x="1789" y="0"/>
                  <a:pt x="1992" y="984"/>
                  <a:pt x="2277" y="1006"/>
                </a:cubicBezTo>
                <a:cubicBezTo>
                  <a:pt x="2562" y="1027"/>
                  <a:pt x="2856" y="65"/>
                  <a:pt x="3192" y="162"/>
                </a:cubicBezTo>
                <a:cubicBezTo>
                  <a:pt x="3527" y="259"/>
                  <a:pt x="4320" y="1243"/>
                  <a:pt x="4290" y="1589"/>
                </a:cubicBezTo>
                <a:cubicBezTo>
                  <a:pt x="4259" y="1935"/>
                  <a:pt x="3110" y="2054"/>
                  <a:pt x="3009" y="2238"/>
                </a:cubicBezTo>
                <a:cubicBezTo>
                  <a:pt x="2907" y="2422"/>
                  <a:pt x="3913" y="2573"/>
                  <a:pt x="3680" y="2692"/>
                </a:cubicBezTo>
                <a:cubicBezTo>
                  <a:pt x="3446" y="2811"/>
                  <a:pt x="2001" y="3082"/>
                  <a:pt x="1606" y="2952"/>
                </a:cubicBezTo>
                <a:cubicBezTo>
                  <a:pt x="1211" y="2822"/>
                  <a:pt x="1481" y="2042"/>
                  <a:pt x="1308" y="1912"/>
                </a:cubicBezTo>
                <a:cubicBezTo>
                  <a:pt x="1135" y="1782"/>
                  <a:pt x="784" y="2227"/>
                  <a:pt x="569" y="2173"/>
                </a:cubicBezTo>
                <a:cubicBezTo>
                  <a:pt x="354" y="2119"/>
                  <a:pt x="41" y="1752"/>
                  <a:pt x="20" y="1589"/>
                </a:cubicBezTo>
                <a:cubicBezTo>
                  <a:pt x="0" y="1427"/>
                  <a:pt x="203" y="1460"/>
                  <a:pt x="447" y="1200"/>
                </a:cubicBez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304800" y="5867400"/>
            <a:ext cx="1295400" cy="45720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A scene</a:t>
            </a:r>
          </a:p>
        </p:txBody>
      </p:sp>
      <p:sp>
        <p:nvSpPr>
          <p:cNvPr id="40" name="Line 6"/>
          <p:cNvSpPr>
            <a:spLocks noChangeShapeType="1"/>
          </p:cNvSpPr>
          <p:nvPr/>
        </p:nvSpPr>
        <p:spPr bwMode="auto">
          <a:xfrm flipV="1">
            <a:off x="1066800" y="52578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" name="Oval 7"/>
          <p:cNvSpPr>
            <a:spLocks noChangeArrowheads="1"/>
          </p:cNvSpPr>
          <p:nvPr/>
        </p:nvSpPr>
        <p:spPr bwMode="auto">
          <a:xfrm rot="21377816">
            <a:off x="4721225" y="6461125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Line 8"/>
          <p:cNvSpPr>
            <a:spLocks noChangeShapeType="1"/>
          </p:cNvSpPr>
          <p:nvPr/>
        </p:nvSpPr>
        <p:spPr bwMode="auto">
          <a:xfrm flipH="1" flipV="1">
            <a:off x="4856163" y="6183313"/>
            <a:ext cx="26987" cy="3349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Oval 9"/>
          <p:cNvSpPr>
            <a:spLocks noChangeArrowheads="1"/>
          </p:cNvSpPr>
          <p:nvPr/>
        </p:nvSpPr>
        <p:spPr bwMode="auto">
          <a:xfrm rot="20810077">
            <a:off x="5638800" y="63246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4" name="Line 10"/>
          <p:cNvSpPr>
            <a:spLocks noChangeShapeType="1"/>
          </p:cNvSpPr>
          <p:nvPr/>
        </p:nvSpPr>
        <p:spPr bwMode="auto">
          <a:xfrm rot="21048776" flipH="1" flipV="1">
            <a:off x="5734050" y="6065838"/>
            <a:ext cx="26988" cy="3349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5" name="Oval 11"/>
          <p:cNvSpPr>
            <a:spLocks noChangeArrowheads="1"/>
          </p:cNvSpPr>
          <p:nvPr/>
        </p:nvSpPr>
        <p:spPr bwMode="auto">
          <a:xfrm rot="20839459">
            <a:off x="6616700" y="4954588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6" name="Line 12"/>
          <p:cNvSpPr>
            <a:spLocks noChangeShapeType="1"/>
          </p:cNvSpPr>
          <p:nvPr/>
        </p:nvSpPr>
        <p:spPr bwMode="auto">
          <a:xfrm rot="21077703" flipH="1" flipV="1">
            <a:off x="6686550" y="4684713"/>
            <a:ext cx="57150" cy="3460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7" name="Oval 13"/>
          <p:cNvSpPr>
            <a:spLocks noChangeArrowheads="1"/>
          </p:cNvSpPr>
          <p:nvPr/>
        </p:nvSpPr>
        <p:spPr bwMode="auto">
          <a:xfrm rot="205317">
            <a:off x="3810000" y="64770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8" name="Line 14"/>
          <p:cNvSpPr>
            <a:spLocks noChangeShapeType="1"/>
          </p:cNvSpPr>
          <p:nvPr/>
        </p:nvSpPr>
        <p:spPr bwMode="auto">
          <a:xfrm rot="451946" flipH="1" flipV="1">
            <a:off x="3962400" y="6208713"/>
            <a:ext cx="26988" cy="3349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9" name="Oval 15"/>
          <p:cNvSpPr>
            <a:spLocks noChangeArrowheads="1"/>
          </p:cNvSpPr>
          <p:nvPr/>
        </p:nvSpPr>
        <p:spPr bwMode="auto">
          <a:xfrm rot="19752083">
            <a:off x="2514600" y="49530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0" name="Line 16"/>
          <p:cNvSpPr>
            <a:spLocks noChangeShapeType="1"/>
          </p:cNvSpPr>
          <p:nvPr/>
        </p:nvSpPr>
        <p:spPr bwMode="auto">
          <a:xfrm rot="19995378" flipH="1" flipV="1">
            <a:off x="2562225" y="4705350"/>
            <a:ext cx="26988" cy="3349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" name="Oval 17"/>
          <p:cNvSpPr>
            <a:spLocks noChangeArrowheads="1"/>
          </p:cNvSpPr>
          <p:nvPr/>
        </p:nvSpPr>
        <p:spPr bwMode="auto">
          <a:xfrm rot="5031617">
            <a:off x="3200400" y="56388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2" name="Line 18"/>
          <p:cNvSpPr>
            <a:spLocks noChangeShapeType="1"/>
          </p:cNvSpPr>
          <p:nvPr/>
        </p:nvSpPr>
        <p:spPr bwMode="auto">
          <a:xfrm rot="5268852" flipH="1" flipV="1">
            <a:off x="3506788" y="5522912"/>
            <a:ext cx="26988" cy="3349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3" name="Oval 19"/>
          <p:cNvSpPr>
            <a:spLocks noChangeArrowheads="1"/>
          </p:cNvSpPr>
          <p:nvPr/>
        </p:nvSpPr>
        <p:spPr bwMode="auto">
          <a:xfrm rot="19367713">
            <a:off x="7667625" y="44958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4" name="Line 20"/>
          <p:cNvSpPr>
            <a:spLocks noChangeShapeType="1"/>
          </p:cNvSpPr>
          <p:nvPr/>
        </p:nvSpPr>
        <p:spPr bwMode="auto">
          <a:xfrm rot="19596570" flipH="1" flipV="1">
            <a:off x="7696200" y="4267200"/>
            <a:ext cx="26988" cy="3349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5" name="Oval 21"/>
          <p:cNvSpPr>
            <a:spLocks noChangeArrowheads="1"/>
          </p:cNvSpPr>
          <p:nvPr/>
        </p:nvSpPr>
        <p:spPr bwMode="auto">
          <a:xfrm rot="11880602">
            <a:off x="6324600" y="5686425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6" name="Line 22"/>
          <p:cNvSpPr>
            <a:spLocks noChangeShapeType="1"/>
          </p:cNvSpPr>
          <p:nvPr/>
        </p:nvSpPr>
        <p:spPr bwMode="auto">
          <a:xfrm rot="12663018" flipH="1" flipV="1">
            <a:off x="6391275" y="5753100"/>
            <a:ext cx="5080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7" name="Oval 23"/>
          <p:cNvSpPr>
            <a:spLocks noChangeArrowheads="1"/>
          </p:cNvSpPr>
          <p:nvPr/>
        </p:nvSpPr>
        <p:spPr bwMode="auto">
          <a:xfrm rot="14499214">
            <a:off x="4114800" y="28194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8" name="Line 24"/>
          <p:cNvSpPr>
            <a:spLocks noChangeShapeType="1"/>
          </p:cNvSpPr>
          <p:nvPr/>
        </p:nvSpPr>
        <p:spPr bwMode="auto">
          <a:xfrm rot="15231824" flipH="1" flipV="1">
            <a:off x="4078288" y="2789237"/>
            <a:ext cx="5080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9" name="Oval 25"/>
          <p:cNvSpPr>
            <a:spLocks noChangeArrowheads="1"/>
          </p:cNvSpPr>
          <p:nvPr/>
        </p:nvSpPr>
        <p:spPr bwMode="auto">
          <a:xfrm rot="10800000">
            <a:off x="3352800" y="18288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0" name="Line 26"/>
          <p:cNvSpPr>
            <a:spLocks noChangeShapeType="1"/>
          </p:cNvSpPr>
          <p:nvPr/>
        </p:nvSpPr>
        <p:spPr bwMode="auto">
          <a:xfrm rot="10800000" flipH="1" flipV="1">
            <a:off x="3505200" y="1905000"/>
            <a:ext cx="0" cy="3159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1" name="Oval 27"/>
          <p:cNvSpPr>
            <a:spLocks noChangeArrowheads="1"/>
          </p:cNvSpPr>
          <p:nvPr/>
        </p:nvSpPr>
        <p:spPr bwMode="auto">
          <a:xfrm rot="13862034">
            <a:off x="7543800" y="35814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2" name="Line 28"/>
          <p:cNvSpPr>
            <a:spLocks noChangeShapeType="1"/>
          </p:cNvSpPr>
          <p:nvPr/>
        </p:nvSpPr>
        <p:spPr bwMode="auto">
          <a:xfrm rot="14559467" flipH="1" flipV="1">
            <a:off x="7535863" y="3589337"/>
            <a:ext cx="5080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3" name="Oval 29"/>
          <p:cNvSpPr>
            <a:spLocks noChangeArrowheads="1"/>
          </p:cNvSpPr>
          <p:nvPr/>
        </p:nvSpPr>
        <p:spPr bwMode="auto">
          <a:xfrm rot="13647454">
            <a:off x="6781800" y="25908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4" name="Line 30"/>
          <p:cNvSpPr>
            <a:spLocks noChangeShapeType="1"/>
          </p:cNvSpPr>
          <p:nvPr/>
        </p:nvSpPr>
        <p:spPr bwMode="auto">
          <a:xfrm rot="14302917" flipH="1" flipV="1">
            <a:off x="6773863" y="2598737"/>
            <a:ext cx="5080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5" name="Oval 31"/>
          <p:cNvSpPr>
            <a:spLocks noChangeArrowheads="1"/>
          </p:cNvSpPr>
          <p:nvPr/>
        </p:nvSpPr>
        <p:spPr bwMode="auto">
          <a:xfrm rot="2734741">
            <a:off x="1428750" y="489585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6" name="Line 32"/>
          <p:cNvSpPr>
            <a:spLocks noChangeShapeType="1"/>
          </p:cNvSpPr>
          <p:nvPr/>
        </p:nvSpPr>
        <p:spPr bwMode="auto">
          <a:xfrm rot="3710804" flipH="1" flipV="1">
            <a:off x="1677987" y="4675188"/>
            <a:ext cx="80963" cy="350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7" name="Oval 33"/>
          <p:cNvSpPr>
            <a:spLocks noChangeArrowheads="1"/>
          </p:cNvSpPr>
          <p:nvPr/>
        </p:nvSpPr>
        <p:spPr bwMode="auto">
          <a:xfrm rot="7888494">
            <a:off x="2562225" y="25146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8" name="Line 34"/>
          <p:cNvSpPr>
            <a:spLocks noChangeShapeType="1"/>
          </p:cNvSpPr>
          <p:nvPr/>
        </p:nvSpPr>
        <p:spPr bwMode="auto">
          <a:xfrm rot="8009594" flipH="1" flipV="1">
            <a:off x="2821781" y="2532857"/>
            <a:ext cx="36513" cy="336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9" name="Oval 35"/>
          <p:cNvSpPr>
            <a:spLocks noChangeArrowheads="1"/>
          </p:cNvSpPr>
          <p:nvPr/>
        </p:nvSpPr>
        <p:spPr bwMode="auto">
          <a:xfrm rot="8107627">
            <a:off x="1828800" y="35052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0" name="Line 36"/>
          <p:cNvSpPr>
            <a:spLocks noChangeShapeType="1"/>
          </p:cNvSpPr>
          <p:nvPr/>
        </p:nvSpPr>
        <p:spPr bwMode="auto">
          <a:xfrm rot="8238255" flipH="1" flipV="1">
            <a:off x="2087563" y="3524250"/>
            <a:ext cx="36512" cy="336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1" name="Oval 37"/>
          <p:cNvSpPr>
            <a:spLocks noChangeArrowheads="1"/>
          </p:cNvSpPr>
          <p:nvPr/>
        </p:nvSpPr>
        <p:spPr bwMode="auto">
          <a:xfrm rot="8107627">
            <a:off x="5638800" y="22098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2" name="Line 38"/>
          <p:cNvSpPr>
            <a:spLocks noChangeShapeType="1"/>
          </p:cNvSpPr>
          <p:nvPr/>
        </p:nvSpPr>
        <p:spPr bwMode="auto">
          <a:xfrm rot="8238255" flipH="1" flipV="1">
            <a:off x="5897563" y="2228850"/>
            <a:ext cx="36512" cy="336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3" name="Oval 39"/>
          <p:cNvSpPr>
            <a:spLocks noChangeArrowheads="1"/>
          </p:cNvSpPr>
          <p:nvPr/>
        </p:nvSpPr>
        <p:spPr bwMode="auto">
          <a:xfrm rot="8107627">
            <a:off x="4914900" y="3200400"/>
            <a:ext cx="304800" cy="152400"/>
          </a:xfrm>
          <a:prstGeom prst="ellipse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4" name="Line 40"/>
          <p:cNvSpPr>
            <a:spLocks noChangeShapeType="1"/>
          </p:cNvSpPr>
          <p:nvPr/>
        </p:nvSpPr>
        <p:spPr bwMode="auto">
          <a:xfrm rot="8238255" flipH="1" flipV="1">
            <a:off x="5173663" y="3219450"/>
            <a:ext cx="36512" cy="336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5" name="Text Box 41"/>
          <p:cNvSpPr txBox="1">
            <a:spLocks noChangeArrowheads="1"/>
          </p:cNvSpPr>
          <p:nvPr/>
        </p:nvSpPr>
        <p:spPr bwMode="auto">
          <a:xfrm>
            <a:off x="3810000" y="4054475"/>
            <a:ext cx="1676400" cy="830997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Gather samples</a:t>
            </a:r>
          </a:p>
        </p:txBody>
      </p:sp>
      <p:sp>
        <p:nvSpPr>
          <p:cNvPr id="76" name="Line 42"/>
          <p:cNvSpPr>
            <a:spLocks noChangeShapeType="1"/>
          </p:cNvSpPr>
          <p:nvPr/>
        </p:nvSpPr>
        <p:spPr bwMode="auto">
          <a:xfrm flipH="1" flipV="1">
            <a:off x="2895600" y="3505200"/>
            <a:ext cx="990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7" name="Line 43"/>
          <p:cNvSpPr>
            <a:spLocks noChangeShapeType="1"/>
          </p:cNvSpPr>
          <p:nvPr/>
        </p:nvSpPr>
        <p:spPr bwMode="auto">
          <a:xfrm flipV="1">
            <a:off x="5334000" y="3581400"/>
            <a:ext cx="1219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8" name="Line 44"/>
          <p:cNvSpPr>
            <a:spLocks noChangeShapeType="1"/>
          </p:cNvSpPr>
          <p:nvPr/>
        </p:nvSpPr>
        <p:spPr bwMode="auto">
          <a:xfrm>
            <a:off x="4648200" y="50292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 advTm="35581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\mathbf{x}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9,875"/>
  <p:tag name="PICTUREFILESIZE" val="26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\mathbf{G}L\,\,=\,\,\mathbf{U}L\,\,-\,\,\mathbf{U}A&#10;\end{split}&#10;\end{displaymath}&#10;&#10;%\\&#10; %&amp;=\mathbf{U}(L-A)&#10;&#10;\end{document}&#10;"/>
  <p:tag name="EXTERNALNAME" val="txp_fig"/>
  <p:tag name="BLEND" val="Faux"/>
  <p:tag name="TRANSPARENT" val="Vrai"/>
  <p:tag name="KEEPFILES" val="Faux"/>
  <p:tag name="DEBUGPAUSE" val="Faux"/>
  <p:tag name="RESOLUTION" val="6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166"/>
  <p:tag name="PICTUREFILESIZE" val="176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A &amp;= \mathbf{JG}L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79,875"/>
  <p:tag name="PICTUREFILESIZE" val="61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=\mathbf{U}(L-A)&#10;\end{split}&#10;\end{displaymath}&#10;&#10;%\\&#10; %&amp;=\mathbf{U}(L-A)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104,875"/>
  <p:tag name="PICTUREFILESIZE" val="72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&amp;= \mathbf{JU}(L-A)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112,75"/>
  <p:tag name="PICTUREFILESIZE" val="78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\begin{displaymath}&#10;\begin{split}&#10;L&amp;=E+\mathbf{KG}L \\&#10; &amp;=E+\mathbf{K}(\mathbf{U}L-\mathbf{UJG}L) \\&#10; &amp;=E+\mathbf{K}(\mathbf{U}L-\mathbf{U}A) \\&#10; &amp;=E+\mathbf{KU}(L-A) \\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212,875"/>
  <p:tag name="PICTUREFILESIZE" val="359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\begin{displaymath}&#10;\begin{split}&#10;L&amp;=E+\mathbf{KG}L \\&#10; &amp;=E+\mathbf{K}(\mathbf{U}L-\mathbf{UJG}L) \\&#10; &amp;=E+\mathbf{K}(\mathbf{U}L-\mathbf{U}A) \\&#10; &amp;=E+\mathbf{KU}(L-A) \\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212,875"/>
  <p:tag name="PICTUREFILESIZE" val="359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\mathbf{G}L=\mathbf{U}L-\mathbf{U}A&#10;\end{split}&#10;\end{displaymath}&#10;&#10;%\\&#10; %&amp;=\mathbf{U}(L-A)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139,875"/>
  <p:tag name="PICTUREFILESIZE" val="82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(L-A)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66"/>
  <p:tag name="PICTUREFILESIZE" val="60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A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14,875"/>
  <p:tag name="PICTUREFILESIZE" val="28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L= \\&#10;A=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37"/>
  <p:tag name="PICTUREFILESIZE" val="43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\mathbf{x}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9,875"/>
  <p:tag name="PICTUREFILESIZE" val="26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E+\mathbf{KU}&amp;(L-A) \\&#10;\mathbf{JU}&amp;(L-A)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135,875"/>
  <p:tag name="PICTUREFILESIZE" val="147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\begin{displaymath}&#10;\begin{split}&#10;L^{(i+1)}&amp;=E+\mathbf{KU}(L^{(i)}-A^{(i)}) \\&#10;A^{(i+1)}&amp;=\,\,\,\,\,\,\,\,\,\,\,\,\,\mathbf{JU}(L^{(i)}-A^{(i)})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260,875"/>
  <p:tag name="PICTUREFILESIZE" val="347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\begin{displaymath}&#10;\begin{split}&#10;L^{(i+1)}&amp;=E+\mathbf{KU}(L^{(i)}-A^{(i)}) \\&#10;A^{(i+1)}&amp;=\,\,\,\,\,\,\,\,\,\,\,\,\,\mathbf{JU}(L^{(i)}-A^{(i)})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260,875"/>
  <p:tag name="PICTUREFILESIZE" val="347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\begin{displaymath}&#10;\begin{split}&#10;L^{(i+1)}&amp;=E+\mathbf{SU}(L^{(i)}-A^{(j)}) \\&#10;A^{(j+1)}&amp;=\mathbf{JU}(L^{(i)}-A^{(j)})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258"/>
  <p:tag name="PICTUREFILESIZE" val="397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\begin{displaymath}&#10;\begin{split}&#10;L^{(i+1)}&amp;=E+\mathbf{KU}(L^{(i)}-A^{(j)}) 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256,75"/>
  <p:tag name="PICTUREFILESIZE" val="215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\mathbf{y}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12"/>
  <p:tag name="PICTUREFILESIZE" val="27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\mathbf{y}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12"/>
  <p:tag name="PICTUREFILESIZE" val="2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V(\mathbf{x},\mathbf{y})=1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6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97,875"/>
  <p:tag name="PICTUREFILESIZE" val="206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V(\mathbf{x},\mathbf{y})=0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6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99"/>
  <p:tag name="PICTUREFILESIZE" val="22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L(\scriptstyle\mathbf{x}\displaystyle,\,&amp;\scriptstyle{\omega}\displaystyle)=E(\scriptstyle\mathbf{x}\displaystyle,\,\scriptstyle{\omega}\displaystyle)+\\&#10;&amp;\int\limits_{\mathbf{y}\in S}&#10;f(\scriptstyle\mathbf{x}\displaystyle,\,\scriptstyle{\omega_i}\rightarrow{\omega}\displaystyle)&#10;\,\,L(\scriptstyle\mathbf{y}\displaystyle,\,\scriptstyle-{\omega_i}\displaystyle)&#10;\,\,G(\scriptstyle\mathbf{x}\displaystyle,\,\scriptstyle\mathbf{y}\displaystyle)&#10;\,\,V(\scriptstyle\mathbf{x}\displaystyle,\,\scriptstyle\mathbf{y}\displaystyle)&#10;\,\,dA_{\mathbf{y}}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6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426"/>
  <p:tag name="PICTUREFILESIZE" val="1539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\begin{displaymath}&#10;\begin{split}&#10;L=E+\mathbf{KG}L&#10;\end{split}&#10;\end{displaymath}&#10;&#10;\end{document}&#10;"/>
  <p:tag name="EXTERNALNAME" val="txp_fig"/>
  <p:tag name="BLEND" val="Faux"/>
  <p:tag name="TRANSPARENT" val="Vrai"/>
  <p:tag name="KEEPFILES" val="Faux"/>
  <p:tag name="DEBUGPAUSE" val="Faux"/>
  <p:tag name="RESOLUTION" val="3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121"/>
  <p:tag name="PICTUREFILESIZE" val="76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&#10;\usepackage{amsmath}&#10;\usepackage{amssymb}&#10;\usepackage{palatino}&#10;\usepackage{mathpazo} &#10;&#10;\begin{document}&#10;&#10;%\begin{equation}&#10;%L(x,\omega)=L_e(x,\omega)+\int_{y\in S}f(x, \omega_{in}\rightarrow\omega)L(y, \omega)V(x,y)G(x,y)dA&#10;%\end{equation}&#10;&#10;\begin{displaymath}&#10;\begin{split}&#10;\mathbf{G}L\,\,=\,\,\mathbf{U}L\,\,-\,\,\mathbf{U}A&#10;\end{split}&#10;\end{displaymath}&#10;&#10;%\\&#10; %&amp;=\mathbf{U}(L-A)&#10;&#10;\end{document}&#10;"/>
  <p:tag name="EXTERNALNAME" val="txp_fig"/>
  <p:tag name="BLEND" val="Faux"/>
  <p:tag name="TRANSPARENT" val="Vrai"/>
  <p:tag name="KEEPFILES" val="Faux"/>
  <p:tag name="DEBUGPAUSE" val="Faux"/>
  <p:tag name="RESOLUTION" val="600"/>
  <p:tag name="TIMEOUT" val="(none)"/>
  <p:tag name="BOXWIDTH" val="490"/>
  <p:tag name="BOXHEIGHT" val="471"/>
  <p:tag name="BOXFONT" val="10"/>
  <p:tag name="BOXWRAP" val="Faux"/>
  <p:tag name="WORKAROUNDTRANSPARENCYBUG" val="Faux"/>
  <p:tag name="ALLOWFONTSUBSTITUTION" val="Faux"/>
  <p:tag name="BITMAPFORMAT" val="pngmono"/>
  <p:tag name="ORIGWIDTH" val="166"/>
  <p:tag name="PICTUREFILESIZE" val="1761"/>
</p:tagLst>
</file>

<file path=ppt/theme/theme1.xml><?xml version="1.0" encoding="utf-8"?>
<a:theme xmlns:a="http://schemas.openxmlformats.org/drawingml/2006/main" name="untitled 1">
  <a:themeElements>
    <a:clrScheme name="">
      <a:dk1>
        <a:srgbClr val="000000"/>
      </a:dk1>
      <a:lt1>
        <a:srgbClr val="FFFFFF"/>
      </a:lt1>
      <a:dk2>
        <a:srgbClr val="006B61"/>
      </a:dk2>
      <a:lt2>
        <a:srgbClr val="C0C0C0"/>
      </a:lt2>
      <a:accent1>
        <a:srgbClr val="FF00FF"/>
      </a:accent1>
      <a:accent2>
        <a:srgbClr val="00C0C0"/>
      </a:accent2>
      <a:accent3>
        <a:srgbClr val="FFFFFF"/>
      </a:accent3>
      <a:accent4>
        <a:srgbClr val="000000"/>
      </a:accent4>
      <a:accent5>
        <a:srgbClr val="FFAAFF"/>
      </a:accent5>
      <a:accent6>
        <a:srgbClr val="00AEAE"/>
      </a:accent6>
      <a:hlink>
        <a:srgbClr val="00C000"/>
      </a:hlink>
      <a:folHlink>
        <a:srgbClr val="800080"/>
      </a:folHlink>
    </a:clrScheme>
    <a:fontScheme name="untitled 1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untitled 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titled 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Porky:Words:ASCI:PSE:Budgets FY97:LC.BRev.FY97</Template>
  <TotalTime>19702</TotalTime>
  <Pages>3</Pages>
  <Words>1432</Words>
  <Application>Microsoft PowerPoint 4.0</Application>
  <PresentationFormat>화면 슬라이드 쇼(4:3)</PresentationFormat>
  <Paragraphs>566</Paragraphs>
  <Slides>61</Slides>
  <Notes>60</Notes>
  <HiddenSlides>0</HiddenSlides>
  <MMClips>5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61</vt:i4>
      </vt:variant>
    </vt:vector>
  </HeadingPairs>
  <TitlesOfParts>
    <vt:vector size="69" baseType="lpstr">
      <vt:lpstr>Times</vt:lpstr>
      <vt:lpstr>Arial</vt:lpstr>
      <vt:lpstr>Tahoma</vt:lpstr>
      <vt:lpstr>Times New Roman</vt:lpstr>
      <vt:lpstr>굴림</vt:lpstr>
      <vt:lpstr>Wingdings</vt:lpstr>
      <vt:lpstr>untitled 1</vt:lpstr>
      <vt:lpstr>Adobe Photoshop Image</vt:lpstr>
      <vt:lpstr>슬라이드 1</vt:lpstr>
      <vt:lpstr>Real-time Rendering</vt:lpstr>
      <vt:lpstr>Papers</vt:lpstr>
      <vt:lpstr>슬라이드 4</vt:lpstr>
      <vt:lpstr>Goal and Key Idea</vt:lpstr>
      <vt:lpstr>Assumptions</vt:lpstr>
      <vt:lpstr>Outline</vt:lpstr>
      <vt:lpstr>Key Concepts</vt:lpstr>
      <vt:lpstr>Key Concepts – Gather Samples</vt:lpstr>
      <vt:lpstr>Key Concepts – View Samples</vt:lpstr>
      <vt:lpstr>Key Concepts – Transfer Matrix</vt:lpstr>
      <vt:lpstr>Conceptual Overview</vt:lpstr>
      <vt:lpstr>Outline</vt:lpstr>
      <vt:lpstr>Why is Pre-Computation Hard</vt:lpstr>
      <vt:lpstr>Multi-bounce and Final Gather</vt:lpstr>
      <vt:lpstr>Final Gather Matrix</vt:lpstr>
      <vt:lpstr>Multiple-bounce Matrix</vt:lpstr>
      <vt:lpstr>Multiple-bounce Matrix: sparse approximation</vt:lpstr>
      <vt:lpstr>Multiple-bounce Matrix: Computing by Photon Mapping</vt:lpstr>
      <vt:lpstr>Conceptual Overview, Updated</vt:lpstr>
      <vt:lpstr>Outline</vt:lpstr>
      <vt:lpstr>Defining a Wavelet Basis</vt:lpstr>
      <vt:lpstr>Hierarchical Partitioning for Flattening</vt:lpstr>
      <vt:lpstr>Wavelet Compression</vt:lpstr>
      <vt:lpstr>Full System Overview</vt:lpstr>
      <vt:lpstr>Outline</vt:lpstr>
      <vt:lpstr>Sparse Matrix-Vector Multiplication</vt:lpstr>
      <vt:lpstr>Sparse Matrix-Vector Multiplication on GPU</vt:lpstr>
      <vt:lpstr>Result : Still Life</vt:lpstr>
      <vt:lpstr>Result : Temple</vt:lpstr>
      <vt:lpstr>Result : Hair Ball</vt:lpstr>
      <vt:lpstr>Result : Comparison</vt:lpstr>
      <vt:lpstr>Conclusion and Future Work</vt:lpstr>
      <vt:lpstr>Implicit Visibility and Antiradiance for Interactive Global Illumination </vt:lpstr>
      <vt:lpstr>Light Transport</vt:lpstr>
      <vt:lpstr>Rendering Equation</vt:lpstr>
      <vt:lpstr>Rendering Equation</vt:lpstr>
      <vt:lpstr>Goal: alleviate visibility computation</vt:lpstr>
      <vt:lpstr>New operator</vt:lpstr>
      <vt:lpstr>From occluded to unoccluded transport</vt:lpstr>
      <vt:lpstr>From occluded to unoccluded transport</vt:lpstr>
      <vt:lpstr>Antiradiance</vt:lpstr>
      <vt:lpstr>Occluded vs. unoccluded transport</vt:lpstr>
      <vt:lpstr>Recap</vt:lpstr>
      <vt:lpstr>Practical implementation</vt:lpstr>
      <vt:lpstr>Finite Elements</vt:lpstr>
      <vt:lpstr>Computation</vt:lpstr>
      <vt:lpstr>Computation</vt:lpstr>
      <vt:lpstr>Computation</vt:lpstr>
      <vt:lpstr>Iterative Solution</vt:lpstr>
      <vt:lpstr>Symmetric Iteration</vt:lpstr>
      <vt:lpstr>Iterative Solution</vt:lpstr>
      <vt:lpstr>Iterative Solution</vt:lpstr>
      <vt:lpstr>Convergence</vt:lpstr>
      <vt:lpstr>Data structures</vt:lpstr>
      <vt:lpstr>Data structures (global pass)</vt:lpstr>
      <vt:lpstr>Data structures (local pass)</vt:lpstr>
      <vt:lpstr>Results</vt:lpstr>
      <vt:lpstr>Results</vt:lpstr>
      <vt:lpstr>Conclusion</vt:lpstr>
      <vt:lpstr>슬라이드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Steven F. Ashby Center for Applied Scientific Computing  Month DD, 1997</dc:title>
  <dc:subject/>
  <dc:creator>Computations</dc:creator>
  <cp:keywords/>
  <dc:description/>
  <cp:lastModifiedBy>Feel</cp:lastModifiedBy>
  <cp:revision>1854</cp:revision>
  <cp:lastPrinted>1998-03-18T16:08:13Z</cp:lastPrinted>
  <dcterms:created xsi:type="dcterms:W3CDTF">1998-03-18T13:44:31Z</dcterms:created>
  <dcterms:modified xsi:type="dcterms:W3CDTF">2008-11-05T13:21:09Z</dcterms:modified>
</cp:coreProperties>
</file>