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27.xml" ContentType="application/vnd.openxmlformats-officedocument.presentationml.notesSlide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notesSlides/notesSlide16.xml" ContentType="application/vnd.openxmlformats-officedocument.presentationml.notesSlide+xml"/>
  <Override PartName="/ppt/notesSlides/notesSlide34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37.xml" ContentType="application/vnd.openxmlformats-officedocument.presentationml.notesSlide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3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33.xml" ContentType="application/vnd.openxmlformats-officedocument.presentationml.notesSlide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notesSlides/notesSlide29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Layouts/slideLayout15.xml" ContentType="application/vnd.openxmlformats-officedocument.presentationml.slideLayout+xml"/>
  <Default Extension="wmf" ContentType="image/x-wmf"/>
  <Override PartName="/ppt/notesSlides/notesSlide18.xml" ContentType="application/vnd.openxmlformats-officedocument.presentationml.notesSlide+xml"/>
  <Override PartName="/ppt/notesSlides/notesSlide36.xml" ContentType="application/vnd.openxmlformats-officedocument.presentationml.notesSlide+xml"/>
  <Default Extension="rels" ContentType="application/vnd.openxmlformats-package.relationships+xml"/>
  <Override PartName="/ppt/slides/slide23.xml" ContentType="application/vnd.openxmlformats-officedocument.presentationml.slide+xml"/>
  <Override PartName="/ppt/slideLayouts/slideLayout22.xml" ContentType="application/vnd.openxmlformats-officedocument.presentationml.slideLayout+xml"/>
  <Override PartName="/ppt/notesSlides/notesSlide25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  <p:sldMasterId id="2147483660" r:id="rId2"/>
  </p:sldMasterIdLst>
  <p:notesMasterIdLst>
    <p:notesMasterId r:id="rId40"/>
  </p:notesMasterIdLst>
  <p:handoutMasterIdLst>
    <p:handoutMasterId r:id="rId41"/>
  </p:handoutMasterIdLst>
  <p:sldIdLst>
    <p:sldId id="256" r:id="rId3"/>
    <p:sldId id="490" r:id="rId4"/>
    <p:sldId id="491" r:id="rId5"/>
    <p:sldId id="492" r:id="rId6"/>
    <p:sldId id="488" r:id="rId7"/>
    <p:sldId id="487" r:id="rId8"/>
    <p:sldId id="495" r:id="rId9"/>
    <p:sldId id="503" r:id="rId10"/>
    <p:sldId id="496" r:id="rId11"/>
    <p:sldId id="504" r:id="rId12"/>
    <p:sldId id="497" r:id="rId13"/>
    <p:sldId id="498" r:id="rId14"/>
    <p:sldId id="499" r:id="rId15"/>
    <p:sldId id="506" r:id="rId16"/>
    <p:sldId id="500" r:id="rId17"/>
    <p:sldId id="507" r:id="rId18"/>
    <p:sldId id="502" r:id="rId19"/>
    <p:sldId id="501" r:id="rId20"/>
    <p:sldId id="489" r:id="rId21"/>
    <p:sldId id="493" r:id="rId22"/>
    <p:sldId id="509" r:id="rId23"/>
    <p:sldId id="520" r:id="rId24"/>
    <p:sldId id="521" r:id="rId25"/>
    <p:sldId id="522" r:id="rId26"/>
    <p:sldId id="510" r:id="rId27"/>
    <p:sldId id="511" r:id="rId28"/>
    <p:sldId id="512" r:id="rId29"/>
    <p:sldId id="513" r:id="rId30"/>
    <p:sldId id="508" r:id="rId31"/>
    <p:sldId id="514" r:id="rId32"/>
    <p:sldId id="516" r:id="rId33"/>
    <p:sldId id="524" r:id="rId34"/>
    <p:sldId id="523" r:id="rId35"/>
    <p:sldId id="525" r:id="rId36"/>
    <p:sldId id="518" r:id="rId37"/>
    <p:sldId id="526" r:id="rId38"/>
    <p:sldId id="519" r:id="rId39"/>
  </p:sldIdLst>
  <p:sldSz cx="9144000" cy="6858000" type="screen4x3"/>
  <p:notesSz cx="6858000" cy="9199563"/>
  <p:kinsoku lang="ja-JP" invalStChars="、。，．・：；？！゛゜ヽヾゝゞ々ー’”）〕］｝〉》」』】°‰′″℃￠％ぁぃぅぇぉっゃゅょゎァィゥェォッャュョヮヵヶ!%),.:;?]}｡｣､･ｧｨｩｪｫｬｭｮｯｰﾞﾟ" invalEndChars="‘“（〔［｛〈《「『【￥＄$([\{｢￡"/>
  <p:defaultTextStyle>
    <a:defPPr>
      <a:defRPr lang="en-US"/>
    </a:defPPr>
    <a:lvl1pPr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chemeClr val="tx1"/>
    </p:penClr>
  </p:showPr>
  <p:clrMru>
    <a:srgbClr val="CCECFF"/>
    <a:srgbClr val="CCCCFF"/>
    <a:srgbClr val="99CCFF"/>
    <a:srgbClr val="0000FF"/>
    <a:srgbClr val="00FFFF"/>
    <a:srgbClr val="EA8B00"/>
    <a:srgbClr val="FF0000"/>
    <a:srgbClr val="80808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4129" autoAdjust="0"/>
    <p:restoredTop sz="83237" autoAdjust="0"/>
  </p:normalViewPr>
  <p:slideViewPr>
    <p:cSldViewPr snapToGrid="0" snapToObjects="1">
      <p:cViewPr>
        <p:scale>
          <a:sx n="53" d="100"/>
          <a:sy n="53" d="100"/>
        </p:scale>
        <p:origin x="-1704" y="-150"/>
      </p:cViewPr>
      <p:guideLst>
        <p:guide orient="horz"/>
        <p:guide pos="263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50" d="100"/>
        <a:sy n="50" d="100"/>
      </p:scale>
      <p:origin x="0" y="1038"/>
    </p:cViewPr>
  </p:sorterViewPr>
  <p:notesViewPr>
    <p:cSldViewPr snapToGrid="0" snapToObjects="1">
      <p:cViewPr varScale="1">
        <p:scale>
          <a:sx n="80" d="100"/>
          <a:sy n="80" d="100"/>
        </p:scale>
        <p:origin x="-1632" y="-120"/>
      </p:cViewPr>
      <p:guideLst>
        <p:guide orient="horz" pos="2899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notesMaster" Target="notesMasters/notesMaster1.xml"/><Relationship Id="rId45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image" Target="../media/image11.wmf"/><Relationship Id="rId1" Type="http://schemas.openxmlformats.org/officeDocument/2006/relationships/image" Target="../media/image10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2813" y="4368800"/>
            <a:ext cx="5030787" cy="4140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5843" tIns="47921" rIns="95843" bIns="4792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notes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051" name="Rectangle 3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138238" y="695325"/>
            <a:ext cx="4583112" cy="3436938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</p:spPr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96361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69900" algn="l" defTabSz="96361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38213" algn="l" defTabSz="96361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408113" algn="l" defTabSz="96361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76425" algn="l" defTabSz="96361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5123" name="Rectangle 3"/>
          <p:cNvSpPr>
            <a:spLocks noChangeArrowheads="1"/>
          </p:cNvSpPr>
          <p:nvPr/>
        </p:nvSpPr>
        <p:spPr bwMode="auto">
          <a:xfrm>
            <a:off x="3886200" y="8740775"/>
            <a:ext cx="2971800" cy="45878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19169" tIns="0" rIns="19169" bIns="0" anchor="b"/>
          <a:lstStyle/>
          <a:p>
            <a:pPr algn="r" defTabSz="969963"/>
            <a:r>
              <a:rPr lang="en-US" sz="1000" i="1">
                <a:latin typeface="Times New Roman" pitchFamily="18" charset="0"/>
              </a:rPr>
              <a:t>1</a:t>
            </a:r>
          </a:p>
        </p:txBody>
      </p:sp>
      <p:sp>
        <p:nvSpPr>
          <p:cNvPr id="5124" name="Rectangle 4"/>
          <p:cNvSpPr>
            <a:spLocks noChangeArrowheads="1"/>
          </p:cNvSpPr>
          <p:nvPr/>
        </p:nvSpPr>
        <p:spPr bwMode="auto">
          <a:xfrm>
            <a:off x="0" y="8740775"/>
            <a:ext cx="2970213" cy="45878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5125" name="Rectangle 5"/>
          <p:cNvSpPr>
            <a:spLocks noChangeArrowheads="1"/>
          </p:cNvSpPr>
          <p:nvPr/>
        </p:nvSpPr>
        <p:spPr bwMode="auto">
          <a:xfrm>
            <a:off x="0" y="0"/>
            <a:ext cx="2970213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5126" name="Rectangle 6"/>
          <p:cNvSpPr>
            <a:spLocks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5127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912813" y="4371975"/>
            <a:ext cx="5030787" cy="4137025"/>
          </a:xfrm>
          <a:noFill/>
          <a:ln/>
        </p:spPr>
        <p:txBody>
          <a:bodyPr lIns="99037" tIns="49519" rIns="99037" bIns="49519"/>
          <a:lstStyle/>
          <a:p>
            <a:pPr defTabSz="974725"/>
            <a:endParaRPr lang="en-US">
              <a:sym typeface="Wingdings" pitchFamily="2" charset="2"/>
            </a:endParaRPr>
          </a:p>
          <a:p>
            <a:pPr defTabSz="974725"/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4546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45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4546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45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4546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45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4546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45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4546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45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4546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45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4546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45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4546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45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4546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45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rtl="0" eaLnBrk="0" fontAlgn="base" hangingPunct="0">
              <a:spcBef>
                <a:spcPct val="0"/>
              </a:spcBef>
              <a:spcAft>
                <a:spcPct val="0"/>
              </a:spcAft>
            </a:pPr>
            <a:endParaRPr lang="fr-FR" sz="2400" kern="1200">
              <a:solidFill>
                <a:prstClr val="black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5123" name="Rectangle 3"/>
          <p:cNvSpPr>
            <a:spLocks noChangeArrowheads="1"/>
          </p:cNvSpPr>
          <p:nvPr/>
        </p:nvSpPr>
        <p:spPr bwMode="auto">
          <a:xfrm>
            <a:off x="3886200" y="8740775"/>
            <a:ext cx="2971800" cy="45878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19169" tIns="0" rIns="19169" bIns="0" anchor="b"/>
          <a:lstStyle/>
          <a:p>
            <a:pPr algn="r" defTabSz="969963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000" i="1" kern="1200">
                <a:solidFill>
                  <a:prstClr val="black"/>
                </a:solidFill>
                <a:latin typeface="Times New Roman" pitchFamily="18" charset="0"/>
                <a:ea typeface="+mn-ea"/>
                <a:cs typeface="+mn-cs"/>
              </a:rPr>
              <a:t>1</a:t>
            </a:r>
          </a:p>
        </p:txBody>
      </p:sp>
      <p:sp>
        <p:nvSpPr>
          <p:cNvPr id="5124" name="Rectangle 4"/>
          <p:cNvSpPr>
            <a:spLocks noChangeArrowheads="1"/>
          </p:cNvSpPr>
          <p:nvPr/>
        </p:nvSpPr>
        <p:spPr bwMode="auto">
          <a:xfrm>
            <a:off x="0" y="8740775"/>
            <a:ext cx="2970213" cy="45878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rtl="0" eaLnBrk="0" fontAlgn="base" hangingPunct="0">
              <a:spcBef>
                <a:spcPct val="0"/>
              </a:spcBef>
              <a:spcAft>
                <a:spcPct val="0"/>
              </a:spcAft>
            </a:pPr>
            <a:endParaRPr lang="fr-FR" sz="2400" kern="1200">
              <a:solidFill>
                <a:prstClr val="black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5125" name="Rectangle 5"/>
          <p:cNvSpPr>
            <a:spLocks noChangeArrowheads="1"/>
          </p:cNvSpPr>
          <p:nvPr/>
        </p:nvSpPr>
        <p:spPr bwMode="auto">
          <a:xfrm>
            <a:off x="0" y="0"/>
            <a:ext cx="2970213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rtl="0" eaLnBrk="0" fontAlgn="base" hangingPunct="0">
              <a:spcBef>
                <a:spcPct val="0"/>
              </a:spcBef>
              <a:spcAft>
                <a:spcPct val="0"/>
              </a:spcAft>
            </a:pPr>
            <a:endParaRPr lang="fr-FR" sz="2400" kern="1200">
              <a:solidFill>
                <a:prstClr val="black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5126" name="Rectangle 6"/>
          <p:cNvSpPr>
            <a:spLocks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5127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912813" y="4371975"/>
            <a:ext cx="5030787" cy="4137025"/>
          </a:xfrm>
          <a:noFill/>
          <a:ln/>
        </p:spPr>
        <p:txBody>
          <a:bodyPr lIns="99037" tIns="49519" rIns="99037" bIns="49519"/>
          <a:lstStyle/>
          <a:p>
            <a:pPr defTabSz="974725"/>
            <a:endParaRPr lang="en-US">
              <a:sym typeface="Wingdings" pitchFamily="2" charset="2"/>
            </a:endParaRPr>
          </a:p>
          <a:p>
            <a:pPr defTabSz="974725"/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4546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45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4546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45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4546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45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4546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45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4546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45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4546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45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4546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45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4546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45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4546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45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4546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45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4546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45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4546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45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4546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45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4546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45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4546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45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4546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45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4546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45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4546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45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4546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45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4546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45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4546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45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rtl="0" eaLnBrk="0" fontAlgn="base" hangingPunct="0">
              <a:spcBef>
                <a:spcPct val="0"/>
              </a:spcBef>
              <a:spcAft>
                <a:spcPct val="0"/>
              </a:spcAft>
            </a:pPr>
            <a:endParaRPr lang="fr-FR" sz="2400" kern="1200">
              <a:solidFill>
                <a:prstClr val="black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5123" name="Rectangle 3"/>
          <p:cNvSpPr>
            <a:spLocks noChangeArrowheads="1"/>
          </p:cNvSpPr>
          <p:nvPr/>
        </p:nvSpPr>
        <p:spPr bwMode="auto">
          <a:xfrm>
            <a:off x="3886200" y="8740775"/>
            <a:ext cx="2971800" cy="45878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19169" tIns="0" rIns="19169" bIns="0" anchor="b"/>
          <a:lstStyle/>
          <a:p>
            <a:pPr algn="r" defTabSz="969963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000" i="1" kern="1200">
                <a:solidFill>
                  <a:prstClr val="black"/>
                </a:solidFill>
                <a:latin typeface="Times New Roman" pitchFamily="18" charset="0"/>
                <a:ea typeface="+mn-ea"/>
                <a:cs typeface="+mn-cs"/>
              </a:rPr>
              <a:t>1</a:t>
            </a:r>
          </a:p>
        </p:txBody>
      </p:sp>
      <p:sp>
        <p:nvSpPr>
          <p:cNvPr id="5124" name="Rectangle 4"/>
          <p:cNvSpPr>
            <a:spLocks noChangeArrowheads="1"/>
          </p:cNvSpPr>
          <p:nvPr/>
        </p:nvSpPr>
        <p:spPr bwMode="auto">
          <a:xfrm>
            <a:off x="0" y="8740775"/>
            <a:ext cx="2970213" cy="45878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rtl="0" eaLnBrk="0" fontAlgn="base" hangingPunct="0">
              <a:spcBef>
                <a:spcPct val="0"/>
              </a:spcBef>
              <a:spcAft>
                <a:spcPct val="0"/>
              </a:spcAft>
            </a:pPr>
            <a:endParaRPr lang="fr-FR" sz="2400" kern="1200">
              <a:solidFill>
                <a:prstClr val="black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5125" name="Rectangle 5"/>
          <p:cNvSpPr>
            <a:spLocks noChangeArrowheads="1"/>
          </p:cNvSpPr>
          <p:nvPr/>
        </p:nvSpPr>
        <p:spPr bwMode="auto">
          <a:xfrm>
            <a:off x="0" y="0"/>
            <a:ext cx="2970213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rtl="0" eaLnBrk="0" fontAlgn="base" hangingPunct="0">
              <a:spcBef>
                <a:spcPct val="0"/>
              </a:spcBef>
              <a:spcAft>
                <a:spcPct val="0"/>
              </a:spcAft>
            </a:pPr>
            <a:endParaRPr lang="fr-FR" sz="2400" kern="1200">
              <a:solidFill>
                <a:prstClr val="black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5126" name="Rectangle 6"/>
          <p:cNvSpPr>
            <a:spLocks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5127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912813" y="4371975"/>
            <a:ext cx="5030787" cy="4137025"/>
          </a:xfrm>
          <a:noFill/>
          <a:ln/>
        </p:spPr>
        <p:txBody>
          <a:bodyPr lIns="99037" tIns="49519" rIns="99037" bIns="49519"/>
          <a:lstStyle/>
          <a:p>
            <a:pPr defTabSz="974725"/>
            <a:endParaRPr lang="en-US">
              <a:sym typeface="Wingdings" pitchFamily="2" charset="2"/>
            </a:endParaRPr>
          </a:p>
          <a:p>
            <a:pPr defTabSz="974725"/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4546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45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4546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45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4546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45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4546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45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57975" y="298450"/>
            <a:ext cx="2079625" cy="6356350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19100" y="298450"/>
            <a:ext cx="6086475" cy="6356350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19100" y="1587500"/>
            <a:ext cx="4083050" cy="50673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54550" y="1587500"/>
            <a:ext cx="4083050" cy="50673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57975" y="298450"/>
            <a:ext cx="2079625" cy="6356350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19100" y="298450"/>
            <a:ext cx="6086475" cy="6356350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19100" y="1587500"/>
            <a:ext cx="4083050" cy="50673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54550" y="1587500"/>
            <a:ext cx="4083050" cy="50673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19100" y="298450"/>
            <a:ext cx="8280400" cy="9080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0487" tIns="44450" rIns="90487" bIns="4445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19100" y="1587500"/>
            <a:ext cx="8318500" cy="50673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0487" tIns="44450" rIns="90487" bIns="4445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93663" y="6519863"/>
            <a:ext cx="307975" cy="2127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0" tIns="0" rIns="0" bIns="0" anchor="b">
            <a:spAutoFit/>
          </a:bodyPr>
          <a:lstStyle/>
          <a:p>
            <a:pPr algn="l"/>
            <a:r>
              <a:rPr lang="en-US" sz="1400"/>
              <a:t> </a:t>
            </a:r>
            <a:fld id="{52A7657A-9F5F-4051-B0D7-6A156F60A52E}" type="slidenum">
              <a:rPr lang="en-US" sz="1400"/>
              <a:pPr algn="l"/>
              <a:t>‹N°›</a:t>
            </a:fld>
            <a:endParaRPr lang="en-US" sz="1400"/>
          </a:p>
        </p:txBody>
      </p:sp>
      <p:grpSp>
        <p:nvGrpSpPr>
          <p:cNvPr id="1032" name="Group 8"/>
          <p:cNvGrpSpPr>
            <a:grpSpLocks/>
          </p:cNvGrpSpPr>
          <p:nvPr/>
        </p:nvGrpSpPr>
        <p:grpSpPr bwMode="auto">
          <a:xfrm>
            <a:off x="419100" y="1250950"/>
            <a:ext cx="8305800" cy="196850"/>
            <a:chOff x="264" y="788"/>
            <a:chExt cx="5232" cy="124"/>
          </a:xfrm>
        </p:grpSpPr>
        <p:sp>
          <p:nvSpPr>
            <p:cNvPr id="1030" name="Rectangle 6"/>
            <p:cNvSpPr>
              <a:spLocks noChangeArrowheads="1"/>
            </p:cNvSpPr>
            <p:nvPr/>
          </p:nvSpPr>
          <p:spPr bwMode="auto">
            <a:xfrm>
              <a:off x="264" y="788"/>
              <a:ext cx="5232" cy="61"/>
            </a:xfrm>
            <a:prstGeom prst="rect">
              <a:avLst/>
            </a:prstGeom>
            <a:gradFill rotWithShape="0">
              <a:gsLst>
                <a:gs pos="0">
                  <a:srgbClr val="12C2E9">
                    <a:gamma/>
                    <a:shade val="80000"/>
                    <a:invGamma/>
                  </a:srgbClr>
                </a:gs>
                <a:gs pos="50000">
                  <a:srgbClr val="12C2E9"/>
                </a:gs>
                <a:gs pos="100000">
                  <a:srgbClr val="12C2E9">
                    <a:gamma/>
                    <a:shade val="80000"/>
                    <a:invGamma/>
                  </a:srgbClr>
                </a:gs>
              </a:gsLst>
              <a:lin ang="5400000" scaled="1"/>
            </a:gradFill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031" name="Rectangle 7"/>
            <p:cNvSpPr>
              <a:spLocks noChangeArrowheads="1"/>
            </p:cNvSpPr>
            <p:nvPr/>
          </p:nvSpPr>
          <p:spPr bwMode="auto">
            <a:xfrm>
              <a:off x="264" y="881"/>
              <a:ext cx="5232" cy="31"/>
            </a:xfrm>
            <a:prstGeom prst="rect">
              <a:avLst/>
            </a:prstGeom>
            <a:gradFill rotWithShape="0">
              <a:gsLst>
                <a:gs pos="0">
                  <a:srgbClr val="FF00FF">
                    <a:gamma/>
                    <a:shade val="69804"/>
                    <a:invGamma/>
                  </a:srgbClr>
                </a:gs>
                <a:gs pos="50000">
                  <a:srgbClr val="FF00FF"/>
                </a:gs>
                <a:gs pos="100000">
                  <a:srgbClr val="FF00FF">
                    <a:gamma/>
                    <a:shade val="69804"/>
                    <a:invGamma/>
                  </a:srgbClr>
                </a:gs>
              </a:gsLst>
              <a:lin ang="0" scaled="1"/>
            </a:gradFill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</p:grpSp>
      <p:pic>
        <p:nvPicPr>
          <p:cNvPr id="1036" name="Picture 12" descr="KAIST-1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7832725" y="6437313"/>
            <a:ext cx="1219200" cy="338137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eaLnBrk="0" fontAlgn="base" hangingPunct="0">
        <a:lnSpc>
          <a:spcPts val="3600"/>
        </a:lnSpc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ts val="3600"/>
        </a:lnSpc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Arial" charset="0"/>
        </a:defRPr>
      </a:lvl2pPr>
      <a:lvl3pPr algn="l" rtl="0" eaLnBrk="0" fontAlgn="base" hangingPunct="0">
        <a:lnSpc>
          <a:spcPts val="3600"/>
        </a:lnSpc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Arial" charset="0"/>
        </a:defRPr>
      </a:lvl3pPr>
      <a:lvl4pPr algn="l" rtl="0" eaLnBrk="0" fontAlgn="base" hangingPunct="0">
        <a:lnSpc>
          <a:spcPts val="3600"/>
        </a:lnSpc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Arial" charset="0"/>
        </a:defRPr>
      </a:lvl4pPr>
      <a:lvl5pPr algn="l" rtl="0" eaLnBrk="0" fontAlgn="base" hangingPunct="0">
        <a:lnSpc>
          <a:spcPts val="3600"/>
        </a:lnSpc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Arial" charset="0"/>
        </a:defRPr>
      </a:lvl5pPr>
      <a:lvl6pPr marL="457200" algn="l" rtl="0" eaLnBrk="0" fontAlgn="base" hangingPunct="0">
        <a:lnSpc>
          <a:spcPts val="3600"/>
        </a:lnSpc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Arial" charset="0"/>
        </a:defRPr>
      </a:lvl6pPr>
      <a:lvl7pPr marL="914400" algn="l" rtl="0" eaLnBrk="0" fontAlgn="base" hangingPunct="0">
        <a:lnSpc>
          <a:spcPts val="3600"/>
        </a:lnSpc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Arial" charset="0"/>
        </a:defRPr>
      </a:lvl7pPr>
      <a:lvl8pPr marL="1371600" algn="l" rtl="0" eaLnBrk="0" fontAlgn="base" hangingPunct="0">
        <a:lnSpc>
          <a:spcPts val="3600"/>
        </a:lnSpc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Arial" charset="0"/>
        </a:defRPr>
      </a:lvl8pPr>
      <a:lvl9pPr marL="1828800" algn="l" rtl="0" eaLnBrk="0" fontAlgn="base" hangingPunct="0">
        <a:lnSpc>
          <a:spcPts val="3600"/>
        </a:lnSpc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Arial" charset="0"/>
        </a:defRPr>
      </a:lvl9pPr>
    </p:titleStyle>
    <p:bodyStyle>
      <a:lvl1pPr marL="292100" indent="-292100" algn="l" rtl="0" eaLnBrk="0" fontAlgn="base" hangingPunct="0">
        <a:lnSpc>
          <a:spcPts val="2700"/>
        </a:lnSpc>
        <a:spcBef>
          <a:spcPts val="600"/>
        </a:spcBef>
        <a:spcAft>
          <a:spcPts val="400"/>
        </a:spcAft>
        <a:buClr>
          <a:srgbClr val="0C7B9C"/>
        </a:buClr>
        <a:buFont typeface="Arial" charset="0"/>
        <a:buChar char="●"/>
        <a:defRPr sz="2800" b="1">
          <a:solidFill>
            <a:schemeClr val="tx1"/>
          </a:solidFill>
          <a:latin typeface="+mn-lt"/>
          <a:ea typeface="+mn-ea"/>
          <a:cs typeface="+mn-cs"/>
        </a:defRPr>
      </a:lvl1pPr>
      <a:lvl2pPr marL="800100" indent="-342900" algn="l" rtl="0" eaLnBrk="0" fontAlgn="base" hangingPunct="0">
        <a:lnSpc>
          <a:spcPts val="2700"/>
        </a:lnSpc>
        <a:spcBef>
          <a:spcPct val="0"/>
        </a:spcBef>
        <a:spcAft>
          <a:spcPts val="400"/>
        </a:spcAft>
        <a:buClr>
          <a:srgbClr val="0C7B9C"/>
        </a:buClr>
        <a:buFont typeface="Arial" charset="0"/>
        <a:buChar char="●"/>
        <a:defRPr sz="2400" b="1">
          <a:solidFill>
            <a:schemeClr val="tx1"/>
          </a:solidFill>
          <a:latin typeface="+mn-lt"/>
        </a:defRPr>
      </a:lvl2pPr>
      <a:lvl3pPr marL="914400" algn="l" rtl="0" eaLnBrk="0" fontAlgn="base" hangingPunct="0">
        <a:lnSpc>
          <a:spcPts val="2700"/>
        </a:lnSpc>
        <a:spcBef>
          <a:spcPct val="0"/>
        </a:spcBef>
        <a:spcAft>
          <a:spcPts val="400"/>
        </a:spcAft>
        <a:buClr>
          <a:srgbClr val="0C7B9C"/>
        </a:buClr>
        <a:buFont typeface="Arial" charset="0"/>
        <a:buChar char="●"/>
        <a:defRPr sz="2400" b="1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–"/>
        <a:defRPr sz="2000">
          <a:solidFill>
            <a:schemeClr val="tx1"/>
          </a:solidFill>
          <a:latin typeface="Times New Roman" pitchFamily="18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•"/>
        <a:defRPr sz="2000">
          <a:solidFill>
            <a:schemeClr val="tx1"/>
          </a:solidFill>
          <a:latin typeface="Times New Roman" pitchFamily="18" charset="0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•"/>
        <a:defRPr sz="2000">
          <a:solidFill>
            <a:schemeClr val="tx1"/>
          </a:solidFill>
          <a:latin typeface="Times New Roman" pitchFamily="18" charset="0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•"/>
        <a:defRPr sz="2000">
          <a:solidFill>
            <a:schemeClr val="tx1"/>
          </a:solidFill>
          <a:latin typeface="Times New Roman" pitchFamily="18" charset="0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•"/>
        <a:defRPr sz="2000">
          <a:solidFill>
            <a:schemeClr val="tx1"/>
          </a:solidFill>
          <a:latin typeface="Times New Roman" pitchFamily="18" charset="0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•"/>
        <a:defRPr sz="2000">
          <a:solidFill>
            <a:schemeClr val="tx1"/>
          </a:solidFill>
          <a:latin typeface="Times New Roman" pitchFamily="18" charset="0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19100" y="298450"/>
            <a:ext cx="8280400" cy="9080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0487" tIns="44450" rIns="90487" bIns="4445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19100" y="1587500"/>
            <a:ext cx="8318500" cy="50673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0487" tIns="44450" rIns="90487" bIns="4445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93663" y="6519863"/>
            <a:ext cx="307975" cy="2127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0" tIns="0" rIns="0" bIns="0" anchor="b">
            <a:spAutoFit/>
          </a:bodyPr>
          <a:lstStyle/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400" kern="120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t> </a:t>
            </a:r>
            <a:fld id="{52A7657A-9F5F-4051-B0D7-6A156F60A52E}" type="slidenum">
              <a:rPr lang="en-US" sz="1400" kern="120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pPr algn="l" rtl="0" eaLnBrk="0" fontAlgn="base" hangingPunct="0">
                <a:spcBef>
                  <a:spcPct val="0"/>
                </a:spcBef>
                <a:spcAft>
                  <a:spcPct val="0"/>
                </a:spcAft>
              </a:pPr>
              <a:t>‹N°›</a:t>
            </a:fld>
            <a:endParaRPr lang="en-US" sz="1400" kern="1200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  <p:grpSp>
        <p:nvGrpSpPr>
          <p:cNvPr id="2" name="Group 8"/>
          <p:cNvGrpSpPr>
            <a:grpSpLocks/>
          </p:cNvGrpSpPr>
          <p:nvPr/>
        </p:nvGrpSpPr>
        <p:grpSpPr bwMode="auto">
          <a:xfrm>
            <a:off x="419100" y="1250950"/>
            <a:ext cx="8305800" cy="196850"/>
            <a:chOff x="264" y="788"/>
            <a:chExt cx="5232" cy="124"/>
          </a:xfrm>
        </p:grpSpPr>
        <p:sp>
          <p:nvSpPr>
            <p:cNvPr id="1030" name="Rectangle 6"/>
            <p:cNvSpPr>
              <a:spLocks noChangeArrowheads="1"/>
            </p:cNvSpPr>
            <p:nvPr/>
          </p:nvSpPr>
          <p:spPr bwMode="auto">
            <a:xfrm>
              <a:off x="264" y="788"/>
              <a:ext cx="5232" cy="61"/>
            </a:xfrm>
            <a:prstGeom prst="rect">
              <a:avLst/>
            </a:prstGeom>
            <a:gradFill rotWithShape="0">
              <a:gsLst>
                <a:gs pos="0">
                  <a:srgbClr val="12C2E9">
                    <a:gamma/>
                    <a:shade val="80000"/>
                    <a:invGamma/>
                  </a:srgbClr>
                </a:gs>
                <a:gs pos="50000">
                  <a:srgbClr val="12C2E9"/>
                </a:gs>
                <a:gs pos="100000">
                  <a:srgbClr val="12C2E9">
                    <a:gamma/>
                    <a:shade val="80000"/>
                    <a:invGamma/>
                  </a:srgbClr>
                </a:gs>
              </a:gsLst>
              <a:lin ang="5400000" scaled="1"/>
            </a:gradFill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rtl="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fr-FR" sz="2400" kern="1200">
                <a:solidFill>
                  <a:srgbClr val="000000"/>
                </a:solidFill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1031" name="Rectangle 7"/>
            <p:cNvSpPr>
              <a:spLocks noChangeArrowheads="1"/>
            </p:cNvSpPr>
            <p:nvPr/>
          </p:nvSpPr>
          <p:spPr bwMode="auto">
            <a:xfrm>
              <a:off x="264" y="881"/>
              <a:ext cx="5232" cy="31"/>
            </a:xfrm>
            <a:prstGeom prst="rect">
              <a:avLst/>
            </a:prstGeom>
            <a:gradFill rotWithShape="0">
              <a:gsLst>
                <a:gs pos="0">
                  <a:srgbClr val="FF00FF">
                    <a:gamma/>
                    <a:shade val="69804"/>
                    <a:invGamma/>
                  </a:srgbClr>
                </a:gs>
                <a:gs pos="50000">
                  <a:srgbClr val="FF00FF"/>
                </a:gs>
                <a:gs pos="100000">
                  <a:srgbClr val="FF00FF">
                    <a:gamma/>
                    <a:shade val="69804"/>
                    <a:invGamma/>
                  </a:srgbClr>
                </a:gs>
              </a:gsLst>
              <a:lin ang="0" scaled="1"/>
            </a:gradFill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rtl="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fr-FR" sz="2400" kern="1200">
                <a:solidFill>
                  <a:srgbClr val="000000"/>
                </a:solidFill>
                <a:latin typeface="Arial" charset="0"/>
                <a:ea typeface="+mn-ea"/>
                <a:cs typeface="+mn-cs"/>
              </a:endParaRPr>
            </a:p>
          </p:txBody>
        </p:sp>
      </p:grpSp>
      <p:pic>
        <p:nvPicPr>
          <p:cNvPr id="1036" name="Picture 12" descr="KAIST-1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7832725" y="6437313"/>
            <a:ext cx="1219200" cy="338137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0" fontAlgn="base" hangingPunct="0">
        <a:lnSpc>
          <a:spcPts val="3600"/>
        </a:lnSpc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ts val="3600"/>
        </a:lnSpc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Arial" charset="0"/>
        </a:defRPr>
      </a:lvl2pPr>
      <a:lvl3pPr algn="l" rtl="0" eaLnBrk="0" fontAlgn="base" hangingPunct="0">
        <a:lnSpc>
          <a:spcPts val="3600"/>
        </a:lnSpc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Arial" charset="0"/>
        </a:defRPr>
      </a:lvl3pPr>
      <a:lvl4pPr algn="l" rtl="0" eaLnBrk="0" fontAlgn="base" hangingPunct="0">
        <a:lnSpc>
          <a:spcPts val="3600"/>
        </a:lnSpc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Arial" charset="0"/>
        </a:defRPr>
      </a:lvl4pPr>
      <a:lvl5pPr algn="l" rtl="0" eaLnBrk="0" fontAlgn="base" hangingPunct="0">
        <a:lnSpc>
          <a:spcPts val="3600"/>
        </a:lnSpc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Arial" charset="0"/>
        </a:defRPr>
      </a:lvl5pPr>
      <a:lvl6pPr marL="457200" algn="l" rtl="0" eaLnBrk="0" fontAlgn="base" hangingPunct="0">
        <a:lnSpc>
          <a:spcPts val="3600"/>
        </a:lnSpc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Arial" charset="0"/>
        </a:defRPr>
      </a:lvl6pPr>
      <a:lvl7pPr marL="914400" algn="l" rtl="0" eaLnBrk="0" fontAlgn="base" hangingPunct="0">
        <a:lnSpc>
          <a:spcPts val="3600"/>
        </a:lnSpc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Arial" charset="0"/>
        </a:defRPr>
      </a:lvl7pPr>
      <a:lvl8pPr marL="1371600" algn="l" rtl="0" eaLnBrk="0" fontAlgn="base" hangingPunct="0">
        <a:lnSpc>
          <a:spcPts val="3600"/>
        </a:lnSpc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Arial" charset="0"/>
        </a:defRPr>
      </a:lvl8pPr>
      <a:lvl9pPr marL="1828800" algn="l" rtl="0" eaLnBrk="0" fontAlgn="base" hangingPunct="0">
        <a:lnSpc>
          <a:spcPts val="3600"/>
        </a:lnSpc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Arial" charset="0"/>
        </a:defRPr>
      </a:lvl9pPr>
    </p:titleStyle>
    <p:bodyStyle>
      <a:lvl1pPr marL="292100" indent="-292100" algn="l" rtl="0" eaLnBrk="0" fontAlgn="base" hangingPunct="0">
        <a:lnSpc>
          <a:spcPts val="2700"/>
        </a:lnSpc>
        <a:spcBef>
          <a:spcPts val="600"/>
        </a:spcBef>
        <a:spcAft>
          <a:spcPts val="400"/>
        </a:spcAft>
        <a:buClr>
          <a:srgbClr val="0C7B9C"/>
        </a:buClr>
        <a:buFont typeface="Arial" charset="0"/>
        <a:buChar char="●"/>
        <a:defRPr sz="2800" b="1">
          <a:solidFill>
            <a:schemeClr val="tx1"/>
          </a:solidFill>
          <a:latin typeface="+mn-lt"/>
          <a:ea typeface="+mn-ea"/>
          <a:cs typeface="+mn-cs"/>
        </a:defRPr>
      </a:lvl1pPr>
      <a:lvl2pPr marL="800100" indent="-342900" algn="l" rtl="0" eaLnBrk="0" fontAlgn="base" hangingPunct="0">
        <a:lnSpc>
          <a:spcPts val="2700"/>
        </a:lnSpc>
        <a:spcBef>
          <a:spcPct val="0"/>
        </a:spcBef>
        <a:spcAft>
          <a:spcPts val="400"/>
        </a:spcAft>
        <a:buClr>
          <a:srgbClr val="0C7B9C"/>
        </a:buClr>
        <a:buFont typeface="Arial" charset="0"/>
        <a:buChar char="●"/>
        <a:defRPr sz="2400" b="1">
          <a:solidFill>
            <a:schemeClr val="tx1"/>
          </a:solidFill>
          <a:latin typeface="+mn-lt"/>
        </a:defRPr>
      </a:lvl2pPr>
      <a:lvl3pPr marL="914400" algn="l" rtl="0" eaLnBrk="0" fontAlgn="base" hangingPunct="0">
        <a:lnSpc>
          <a:spcPts val="2700"/>
        </a:lnSpc>
        <a:spcBef>
          <a:spcPct val="0"/>
        </a:spcBef>
        <a:spcAft>
          <a:spcPts val="400"/>
        </a:spcAft>
        <a:buClr>
          <a:srgbClr val="0C7B9C"/>
        </a:buClr>
        <a:buFont typeface="Arial" charset="0"/>
        <a:buChar char="●"/>
        <a:defRPr sz="2400" b="1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–"/>
        <a:defRPr sz="2000">
          <a:solidFill>
            <a:schemeClr val="tx1"/>
          </a:solidFill>
          <a:latin typeface="Times New Roman" pitchFamily="18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•"/>
        <a:defRPr sz="2000">
          <a:solidFill>
            <a:schemeClr val="tx1"/>
          </a:solidFill>
          <a:latin typeface="Times New Roman" pitchFamily="18" charset="0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•"/>
        <a:defRPr sz="2000">
          <a:solidFill>
            <a:schemeClr val="tx1"/>
          </a:solidFill>
          <a:latin typeface="Times New Roman" pitchFamily="18" charset="0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•"/>
        <a:defRPr sz="2000">
          <a:solidFill>
            <a:schemeClr val="tx1"/>
          </a:solidFill>
          <a:latin typeface="Times New Roman" pitchFamily="18" charset="0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•"/>
        <a:defRPr sz="2000">
          <a:solidFill>
            <a:schemeClr val="tx1"/>
          </a:solidFill>
          <a:latin typeface="Times New Roman" pitchFamily="18" charset="0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•"/>
        <a:defRPr sz="2000">
          <a:solidFill>
            <a:schemeClr val="tx1"/>
          </a:solidFill>
          <a:latin typeface="Times New Roman" pitchFamily="18" charset="0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5" Type="http://schemas.openxmlformats.org/officeDocument/2006/relationships/oleObject" Target="../embeddings/oleObject2.bin"/><Relationship Id="rId4" Type="http://schemas.openxmlformats.org/officeDocument/2006/relationships/image" Target="../media/image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7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4.bin"/><Relationship Id="rId5" Type="http://schemas.openxmlformats.org/officeDocument/2006/relationships/oleObject" Target="../embeddings/oleObject3.bin"/><Relationship Id="rId4" Type="http://schemas.openxmlformats.org/officeDocument/2006/relationships/image" Target="../media/image1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16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1.bin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105" name="Group 9"/>
          <p:cNvGrpSpPr>
            <a:grpSpLocks/>
          </p:cNvGrpSpPr>
          <p:nvPr/>
        </p:nvGrpSpPr>
        <p:grpSpPr bwMode="auto">
          <a:xfrm>
            <a:off x="50800" y="2713038"/>
            <a:ext cx="9075738" cy="152400"/>
            <a:chOff x="296" y="1676"/>
            <a:chExt cx="5088" cy="96"/>
          </a:xfrm>
        </p:grpSpPr>
        <p:sp>
          <p:nvSpPr>
            <p:cNvPr id="4103" name="Rectangle 7"/>
            <p:cNvSpPr>
              <a:spLocks noChangeArrowheads="1"/>
            </p:cNvSpPr>
            <p:nvPr/>
          </p:nvSpPr>
          <p:spPr bwMode="auto">
            <a:xfrm>
              <a:off x="296" y="1676"/>
              <a:ext cx="5088" cy="47"/>
            </a:xfrm>
            <a:prstGeom prst="rect">
              <a:avLst/>
            </a:prstGeom>
            <a:gradFill rotWithShape="0">
              <a:gsLst>
                <a:gs pos="0">
                  <a:srgbClr val="12C2E9">
                    <a:gamma/>
                    <a:shade val="80000"/>
                    <a:invGamma/>
                  </a:srgbClr>
                </a:gs>
                <a:gs pos="50000">
                  <a:srgbClr val="12C2E9"/>
                </a:gs>
                <a:gs pos="100000">
                  <a:srgbClr val="12C2E9">
                    <a:gamma/>
                    <a:shade val="80000"/>
                    <a:invGamma/>
                  </a:srgbClr>
                </a:gs>
              </a:gsLst>
              <a:lin ang="5400000" scaled="1"/>
            </a:gradFill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4104" name="Rectangle 8"/>
            <p:cNvSpPr>
              <a:spLocks noChangeArrowheads="1"/>
            </p:cNvSpPr>
            <p:nvPr/>
          </p:nvSpPr>
          <p:spPr bwMode="auto">
            <a:xfrm>
              <a:off x="296" y="1748"/>
              <a:ext cx="5088" cy="24"/>
            </a:xfrm>
            <a:prstGeom prst="rect">
              <a:avLst/>
            </a:prstGeom>
            <a:gradFill rotWithShape="0">
              <a:gsLst>
                <a:gs pos="0">
                  <a:srgbClr val="FF00FF">
                    <a:gamma/>
                    <a:shade val="69804"/>
                    <a:invGamma/>
                  </a:srgbClr>
                </a:gs>
                <a:gs pos="50000">
                  <a:srgbClr val="FF00FF"/>
                </a:gs>
                <a:gs pos="100000">
                  <a:srgbClr val="FF00FF">
                    <a:gamma/>
                    <a:shade val="69804"/>
                    <a:invGamma/>
                  </a:srgbClr>
                </a:gs>
              </a:gsLst>
              <a:lin ang="0" scaled="1"/>
            </a:gradFill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</p:grpSp>
      <p:sp>
        <p:nvSpPr>
          <p:cNvPr id="4106" name="Rectangle 10"/>
          <p:cNvSpPr>
            <a:spLocks noChangeArrowheads="1"/>
          </p:cNvSpPr>
          <p:nvPr/>
        </p:nvSpPr>
        <p:spPr bwMode="auto">
          <a:xfrm>
            <a:off x="0" y="842963"/>
            <a:ext cx="9144000" cy="19685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0487" tIns="44450" rIns="90487" bIns="44450" anchor="ctr"/>
          <a:lstStyle/>
          <a:p>
            <a:pPr>
              <a:lnSpc>
                <a:spcPts val="4200"/>
              </a:lnSpc>
            </a:pPr>
            <a:r>
              <a:rPr lang="en-US" altLang="ko-KR" sz="4000" b="1" dirty="0" smtClean="0">
                <a:solidFill>
                  <a:srgbClr val="0000FF"/>
                </a:solidFill>
                <a:ea typeface="굴림" charset="-127"/>
              </a:rPr>
              <a:t>Shadow Maps</a:t>
            </a:r>
            <a:endParaRPr lang="en-US" altLang="ko-KR" sz="4000" b="1" dirty="0">
              <a:solidFill>
                <a:srgbClr val="0000FF"/>
              </a:solidFill>
              <a:ea typeface="굴림" charset="-127"/>
            </a:endParaRPr>
          </a:p>
        </p:txBody>
      </p:sp>
      <p:sp>
        <p:nvSpPr>
          <p:cNvPr id="4110" name="Text Box 14"/>
          <p:cNvSpPr txBox="1">
            <a:spLocks noChangeArrowheads="1"/>
          </p:cNvSpPr>
          <p:nvPr/>
        </p:nvSpPr>
        <p:spPr bwMode="auto">
          <a:xfrm>
            <a:off x="496888" y="3527425"/>
            <a:ext cx="8153400" cy="1860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ko-KR" sz="3600" b="1" dirty="0" smtClean="0">
                <a:solidFill>
                  <a:srgbClr val="EA8B00"/>
                </a:solidFill>
                <a:ea typeface="굴림" charset="-127"/>
              </a:rPr>
              <a:t>Hubert Mohr-</a:t>
            </a:r>
            <a:r>
              <a:rPr lang="en-US" altLang="ko-KR" sz="3600" b="1" dirty="0" err="1" smtClean="0">
                <a:solidFill>
                  <a:srgbClr val="EA8B00"/>
                </a:solidFill>
                <a:ea typeface="굴림" charset="-127"/>
              </a:rPr>
              <a:t>Daurat</a:t>
            </a:r>
            <a:endParaRPr lang="en-US" sz="3600" b="1" dirty="0">
              <a:solidFill>
                <a:srgbClr val="EA8B00"/>
              </a:solidFill>
            </a:endParaRPr>
          </a:p>
          <a:p>
            <a:pPr>
              <a:spcBef>
                <a:spcPct val="50000"/>
              </a:spcBef>
            </a:pPr>
            <a:r>
              <a:rPr lang="en-US" altLang="ko-KR" sz="3200" dirty="0">
                <a:ea typeface="굴림" charset="-127"/>
              </a:rPr>
              <a:t>KAIST (Korea Advanced Institute of Science and Technology)</a:t>
            </a:r>
            <a:endParaRPr lang="en-US" sz="3200" dirty="0"/>
          </a:p>
        </p:txBody>
      </p:sp>
      <p:grpSp>
        <p:nvGrpSpPr>
          <p:cNvPr id="4121" name="Group 25"/>
          <p:cNvGrpSpPr>
            <a:grpSpLocks/>
          </p:cNvGrpSpPr>
          <p:nvPr/>
        </p:nvGrpSpPr>
        <p:grpSpPr bwMode="auto">
          <a:xfrm>
            <a:off x="68263" y="842963"/>
            <a:ext cx="9075737" cy="152400"/>
            <a:chOff x="296" y="1676"/>
            <a:chExt cx="5088" cy="96"/>
          </a:xfrm>
        </p:grpSpPr>
        <p:sp>
          <p:nvSpPr>
            <p:cNvPr id="4122" name="Rectangle 26"/>
            <p:cNvSpPr>
              <a:spLocks noChangeArrowheads="1"/>
            </p:cNvSpPr>
            <p:nvPr/>
          </p:nvSpPr>
          <p:spPr bwMode="auto">
            <a:xfrm>
              <a:off x="296" y="1676"/>
              <a:ext cx="5088" cy="47"/>
            </a:xfrm>
            <a:prstGeom prst="rect">
              <a:avLst/>
            </a:prstGeom>
            <a:gradFill rotWithShape="0">
              <a:gsLst>
                <a:gs pos="0">
                  <a:srgbClr val="12C2E9">
                    <a:gamma/>
                    <a:shade val="80000"/>
                    <a:invGamma/>
                  </a:srgbClr>
                </a:gs>
                <a:gs pos="50000">
                  <a:srgbClr val="12C2E9"/>
                </a:gs>
                <a:gs pos="100000">
                  <a:srgbClr val="12C2E9">
                    <a:gamma/>
                    <a:shade val="80000"/>
                    <a:invGamma/>
                  </a:srgbClr>
                </a:gs>
              </a:gsLst>
              <a:lin ang="5400000" scaled="1"/>
            </a:gradFill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4123" name="Rectangle 27"/>
            <p:cNvSpPr>
              <a:spLocks noChangeArrowheads="1"/>
            </p:cNvSpPr>
            <p:nvPr/>
          </p:nvSpPr>
          <p:spPr bwMode="auto">
            <a:xfrm>
              <a:off x="296" y="1748"/>
              <a:ext cx="5088" cy="24"/>
            </a:xfrm>
            <a:prstGeom prst="rect">
              <a:avLst/>
            </a:prstGeom>
            <a:gradFill rotWithShape="0">
              <a:gsLst>
                <a:gs pos="0">
                  <a:srgbClr val="FF00FF">
                    <a:gamma/>
                    <a:shade val="69804"/>
                    <a:invGamma/>
                  </a:srgbClr>
                </a:gs>
                <a:gs pos="50000">
                  <a:srgbClr val="FF00FF"/>
                </a:gs>
                <a:gs pos="100000">
                  <a:srgbClr val="FF00FF">
                    <a:gamma/>
                    <a:shade val="69804"/>
                    <a:invGamma/>
                  </a:srgbClr>
                </a:gs>
              </a:gsLst>
              <a:lin ang="0" scaled="1"/>
            </a:gradFill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</p:grpSp>
      <p:pic>
        <p:nvPicPr>
          <p:cNvPr id="4124" name="Picture 28" descr="KAIST-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915150" y="6113463"/>
            <a:ext cx="1927225" cy="533400"/>
          </a:xfrm>
          <a:prstGeom prst="rect">
            <a:avLst/>
          </a:prstGeom>
          <a:noFill/>
        </p:spPr>
      </p:pic>
    </p:spTree>
  </p:cSld>
  <p:clrMapOvr>
    <a:masterClrMapping/>
  </p:clrMapOvr>
  <p:transition advTm="14831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32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>
                <a:ea typeface="굴림" charset="-127"/>
              </a:rPr>
              <a:t>Overview of the method</a:t>
            </a:r>
            <a:endParaRPr lang="en-US" dirty="0"/>
          </a:p>
        </p:txBody>
      </p:sp>
      <p:sp>
        <p:nvSpPr>
          <p:cNvPr id="3532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19100" y="1587500"/>
            <a:ext cx="8543844" cy="5067300"/>
          </a:xfrm>
        </p:spPr>
        <p:txBody>
          <a:bodyPr/>
          <a:lstStyle/>
          <a:p>
            <a:r>
              <a:rPr lang="en-US" altLang="ko-KR" dirty="0" smtClean="0">
                <a:ea typeface="굴림" charset="-127"/>
              </a:rPr>
              <a:t>Example of an ideal case</a:t>
            </a:r>
          </a:p>
          <a:p>
            <a:pPr lvl="1"/>
            <a:r>
              <a:rPr lang="en-US" dirty="0" smtClean="0">
                <a:ea typeface="굴림" charset="-127"/>
              </a:rPr>
              <a:t>One vertical directional light source</a:t>
            </a:r>
          </a:p>
          <a:p>
            <a:pPr lvl="1"/>
            <a:r>
              <a:rPr lang="en-US" dirty="0" smtClean="0">
                <a:ea typeface="굴림" charset="-127"/>
              </a:rPr>
              <a:t>The light remains the same after transformation</a:t>
            </a:r>
          </a:p>
          <a:p>
            <a:pPr lvl="1"/>
            <a:r>
              <a:rPr lang="en-US" dirty="0" smtClean="0">
                <a:ea typeface="굴림" charset="-127"/>
              </a:rPr>
              <a:t>Perspective aliasing is completely avoided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>
              <a:buFont typeface="Arial" charset="0"/>
              <a:buNone/>
            </a:pPr>
            <a:endParaRPr lang="en-US" dirty="0"/>
          </a:p>
        </p:txBody>
      </p:sp>
      <p:grpSp>
        <p:nvGrpSpPr>
          <p:cNvPr id="95" name="Groupe 94"/>
          <p:cNvGrpSpPr/>
          <p:nvPr/>
        </p:nvGrpSpPr>
        <p:grpSpPr>
          <a:xfrm>
            <a:off x="1980413" y="3779747"/>
            <a:ext cx="1586731" cy="2580604"/>
            <a:chOff x="2248435" y="4032003"/>
            <a:chExt cx="1586731" cy="2580604"/>
          </a:xfrm>
        </p:grpSpPr>
        <p:grpSp>
          <p:nvGrpSpPr>
            <p:cNvPr id="20" name="Group 106"/>
            <p:cNvGrpSpPr>
              <a:grpSpLocks/>
            </p:cNvGrpSpPr>
            <p:nvPr/>
          </p:nvGrpSpPr>
          <p:grpSpPr bwMode="auto">
            <a:xfrm>
              <a:off x="2248435" y="4861645"/>
              <a:ext cx="1586731" cy="1750962"/>
              <a:chOff x="288" y="1632"/>
              <a:chExt cx="2400" cy="2160"/>
            </a:xfrm>
          </p:grpSpPr>
          <p:grpSp>
            <p:nvGrpSpPr>
              <p:cNvPr id="21" name="Group 90"/>
              <p:cNvGrpSpPr>
                <a:grpSpLocks/>
              </p:cNvGrpSpPr>
              <p:nvPr/>
            </p:nvGrpSpPr>
            <p:grpSpPr bwMode="auto">
              <a:xfrm>
                <a:off x="1008" y="2184"/>
                <a:ext cx="1680" cy="960"/>
                <a:chOff x="528" y="2400"/>
                <a:chExt cx="1680" cy="960"/>
              </a:xfrm>
            </p:grpSpPr>
            <p:sp>
              <p:nvSpPr>
                <p:cNvPr id="27" name="Line 91"/>
                <p:cNvSpPr>
                  <a:spLocks noChangeShapeType="1"/>
                </p:cNvSpPr>
                <p:nvPr/>
              </p:nvSpPr>
              <p:spPr bwMode="auto">
                <a:xfrm>
                  <a:off x="528" y="3360"/>
                  <a:ext cx="1680" cy="0"/>
                </a:xfrm>
                <a:prstGeom prst="line">
                  <a:avLst/>
                </a:prstGeom>
                <a:noFill/>
                <a:ln w="38100">
                  <a:solidFill>
                    <a:schemeClr val="accent1"/>
                  </a:solidFill>
                  <a:round/>
                  <a:headEnd/>
                  <a:tailEnd/>
                </a:ln>
                <a:effectLst/>
              </p:spPr>
              <p:txBody>
                <a:bodyPr>
                  <a:spAutoFit/>
                </a:bodyPr>
                <a:lstStyle/>
                <a:p>
                  <a:endParaRPr lang="fr-FR"/>
                </a:p>
              </p:txBody>
            </p:sp>
            <p:grpSp>
              <p:nvGrpSpPr>
                <p:cNvPr id="28" name="Group 92"/>
                <p:cNvGrpSpPr>
                  <a:grpSpLocks/>
                </p:cNvGrpSpPr>
                <p:nvPr/>
              </p:nvGrpSpPr>
              <p:grpSpPr bwMode="auto">
                <a:xfrm>
                  <a:off x="624" y="2400"/>
                  <a:ext cx="432" cy="960"/>
                  <a:chOff x="1728" y="2640"/>
                  <a:chExt cx="432" cy="960"/>
                </a:xfrm>
              </p:grpSpPr>
              <p:sp>
                <p:nvSpPr>
                  <p:cNvPr id="35" name="Rectangle 93"/>
                  <p:cNvSpPr>
                    <a:spLocks noChangeArrowheads="1"/>
                  </p:cNvSpPr>
                  <p:nvPr/>
                </p:nvSpPr>
                <p:spPr bwMode="auto">
                  <a:xfrm>
                    <a:off x="1920" y="3360"/>
                    <a:ext cx="48" cy="240"/>
                  </a:xfrm>
                  <a:prstGeom prst="rect">
                    <a:avLst/>
                  </a:prstGeom>
                  <a:solidFill>
                    <a:schemeClr val="accent1"/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anchor="ctr">
                    <a:spAutoFit/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36" name="AutoShape 94"/>
                  <p:cNvSpPr>
                    <a:spLocks noChangeArrowheads="1"/>
                  </p:cNvSpPr>
                  <p:nvPr/>
                </p:nvSpPr>
                <p:spPr bwMode="auto">
                  <a:xfrm>
                    <a:off x="1728" y="2640"/>
                    <a:ext cx="432" cy="720"/>
                  </a:xfrm>
                  <a:prstGeom prst="flowChartExtract">
                    <a:avLst/>
                  </a:prstGeom>
                  <a:gradFill rotWithShape="0">
                    <a:gsLst>
                      <a:gs pos="0">
                        <a:srgbClr val="33CC33"/>
                      </a:gs>
                      <a:gs pos="100000">
                        <a:srgbClr val="33CC33">
                          <a:gamma/>
                          <a:shade val="46275"/>
                          <a:invGamma/>
                        </a:srgbClr>
                      </a:gs>
                    </a:gsLst>
                    <a:lin ang="2700000" scaled="1"/>
                  </a:gra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 anchor="ctr">
                    <a:spAutoFit/>
                  </a:bodyPr>
                  <a:lstStyle/>
                  <a:p>
                    <a:endParaRPr lang="fr-FR"/>
                  </a:p>
                </p:txBody>
              </p:sp>
            </p:grpSp>
            <p:grpSp>
              <p:nvGrpSpPr>
                <p:cNvPr id="29" name="Group 95"/>
                <p:cNvGrpSpPr>
                  <a:grpSpLocks/>
                </p:cNvGrpSpPr>
                <p:nvPr/>
              </p:nvGrpSpPr>
              <p:grpSpPr bwMode="auto">
                <a:xfrm>
                  <a:off x="1152" y="2400"/>
                  <a:ext cx="432" cy="960"/>
                  <a:chOff x="1728" y="2640"/>
                  <a:chExt cx="432" cy="960"/>
                </a:xfrm>
              </p:grpSpPr>
              <p:sp>
                <p:nvSpPr>
                  <p:cNvPr id="33" name="Rectangle 96"/>
                  <p:cNvSpPr>
                    <a:spLocks noChangeArrowheads="1"/>
                  </p:cNvSpPr>
                  <p:nvPr/>
                </p:nvSpPr>
                <p:spPr bwMode="auto">
                  <a:xfrm>
                    <a:off x="1920" y="3360"/>
                    <a:ext cx="48" cy="240"/>
                  </a:xfrm>
                  <a:prstGeom prst="rect">
                    <a:avLst/>
                  </a:prstGeom>
                  <a:solidFill>
                    <a:schemeClr val="accent1"/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anchor="ctr">
                    <a:spAutoFit/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34" name="AutoShape 97"/>
                  <p:cNvSpPr>
                    <a:spLocks noChangeArrowheads="1"/>
                  </p:cNvSpPr>
                  <p:nvPr/>
                </p:nvSpPr>
                <p:spPr bwMode="auto">
                  <a:xfrm>
                    <a:off x="1728" y="2640"/>
                    <a:ext cx="432" cy="720"/>
                  </a:xfrm>
                  <a:prstGeom prst="flowChartExtract">
                    <a:avLst/>
                  </a:prstGeom>
                  <a:gradFill rotWithShape="0">
                    <a:gsLst>
                      <a:gs pos="0">
                        <a:srgbClr val="33CC33"/>
                      </a:gs>
                      <a:gs pos="100000">
                        <a:srgbClr val="33CC33">
                          <a:gamma/>
                          <a:shade val="46275"/>
                          <a:invGamma/>
                        </a:srgbClr>
                      </a:gs>
                    </a:gsLst>
                    <a:lin ang="2700000" scaled="1"/>
                  </a:gra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 anchor="ctr">
                    <a:spAutoFit/>
                  </a:bodyPr>
                  <a:lstStyle/>
                  <a:p>
                    <a:endParaRPr lang="fr-FR"/>
                  </a:p>
                </p:txBody>
              </p:sp>
            </p:grpSp>
            <p:grpSp>
              <p:nvGrpSpPr>
                <p:cNvPr id="30" name="Group 98"/>
                <p:cNvGrpSpPr>
                  <a:grpSpLocks/>
                </p:cNvGrpSpPr>
                <p:nvPr/>
              </p:nvGrpSpPr>
              <p:grpSpPr bwMode="auto">
                <a:xfrm>
                  <a:off x="1680" y="2400"/>
                  <a:ext cx="432" cy="960"/>
                  <a:chOff x="1728" y="2640"/>
                  <a:chExt cx="432" cy="960"/>
                </a:xfrm>
              </p:grpSpPr>
              <p:sp>
                <p:nvSpPr>
                  <p:cNvPr id="31" name="Rectangle 99"/>
                  <p:cNvSpPr>
                    <a:spLocks noChangeArrowheads="1"/>
                  </p:cNvSpPr>
                  <p:nvPr/>
                </p:nvSpPr>
                <p:spPr bwMode="auto">
                  <a:xfrm>
                    <a:off x="1920" y="3360"/>
                    <a:ext cx="48" cy="240"/>
                  </a:xfrm>
                  <a:prstGeom prst="rect">
                    <a:avLst/>
                  </a:prstGeom>
                  <a:solidFill>
                    <a:schemeClr val="accent1"/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anchor="ctr">
                    <a:spAutoFit/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32" name="AutoShape 100"/>
                  <p:cNvSpPr>
                    <a:spLocks noChangeArrowheads="1"/>
                  </p:cNvSpPr>
                  <p:nvPr/>
                </p:nvSpPr>
                <p:spPr bwMode="auto">
                  <a:xfrm>
                    <a:off x="1728" y="2640"/>
                    <a:ext cx="432" cy="720"/>
                  </a:xfrm>
                  <a:prstGeom prst="flowChartExtract">
                    <a:avLst/>
                  </a:prstGeom>
                  <a:gradFill rotWithShape="0">
                    <a:gsLst>
                      <a:gs pos="0">
                        <a:srgbClr val="33CC33"/>
                      </a:gs>
                      <a:gs pos="100000">
                        <a:srgbClr val="33CC33">
                          <a:gamma/>
                          <a:shade val="46275"/>
                          <a:invGamma/>
                        </a:srgbClr>
                      </a:gs>
                    </a:gsLst>
                    <a:lin ang="2700000" scaled="1"/>
                  </a:gra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 anchor="ctr">
                    <a:spAutoFit/>
                  </a:bodyPr>
                  <a:lstStyle/>
                  <a:p>
                    <a:endParaRPr lang="fr-FR"/>
                  </a:p>
                </p:txBody>
              </p:sp>
            </p:grpSp>
          </p:grpSp>
          <p:grpSp>
            <p:nvGrpSpPr>
              <p:cNvPr id="22" name="Group 101"/>
              <p:cNvGrpSpPr>
                <a:grpSpLocks/>
              </p:cNvGrpSpPr>
              <p:nvPr/>
            </p:nvGrpSpPr>
            <p:grpSpPr bwMode="auto">
              <a:xfrm>
                <a:off x="288" y="1632"/>
                <a:ext cx="2400" cy="2160"/>
                <a:chOff x="288" y="1848"/>
                <a:chExt cx="2400" cy="2160"/>
              </a:xfrm>
            </p:grpSpPr>
            <p:sp>
              <p:nvSpPr>
                <p:cNvPr id="23" name="Line 102"/>
                <p:cNvSpPr>
                  <a:spLocks noChangeShapeType="1"/>
                </p:cNvSpPr>
                <p:nvPr/>
              </p:nvSpPr>
              <p:spPr bwMode="auto">
                <a:xfrm flipH="1" flipV="1">
                  <a:off x="288" y="2928"/>
                  <a:ext cx="2400" cy="1080"/>
                </a:xfrm>
                <a:prstGeom prst="line">
                  <a:avLst/>
                </a:prstGeom>
                <a:noFill/>
                <a:ln w="38100">
                  <a:solidFill>
                    <a:srgbClr val="99CCFF"/>
                  </a:solidFill>
                  <a:round/>
                  <a:headEnd/>
                  <a:tailEnd/>
                </a:ln>
                <a:effectLst/>
              </p:spPr>
              <p:txBody>
                <a:bodyPr>
                  <a:spAutoFit/>
                </a:bodyPr>
                <a:lstStyle/>
                <a:p>
                  <a:endParaRPr lang="fr-FR"/>
                </a:p>
              </p:txBody>
            </p:sp>
            <p:sp>
              <p:nvSpPr>
                <p:cNvPr id="24" name="Line 103"/>
                <p:cNvSpPr>
                  <a:spLocks noChangeShapeType="1"/>
                </p:cNvSpPr>
                <p:nvPr/>
              </p:nvSpPr>
              <p:spPr bwMode="auto">
                <a:xfrm flipH="1">
                  <a:off x="288" y="1848"/>
                  <a:ext cx="2400" cy="1080"/>
                </a:xfrm>
                <a:prstGeom prst="line">
                  <a:avLst/>
                </a:prstGeom>
                <a:noFill/>
                <a:ln w="38100">
                  <a:solidFill>
                    <a:srgbClr val="99CCFF"/>
                  </a:solidFill>
                  <a:round/>
                  <a:headEnd/>
                  <a:tailEnd/>
                </a:ln>
                <a:effectLst/>
              </p:spPr>
              <p:txBody>
                <a:bodyPr>
                  <a:spAutoFit/>
                </a:bodyPr>
                <a:lstStyle/>
                <a:p>
                  <a:endParaRPr lang="fr-FR"/>
                </a:p>
              </p:txBody>
            </p:sp>
            <p:sp>
              <p:nvSpPr>
                <p:cNvPr id="25" name="Line 104"/>
                <p:cNvSpPr>
                  <a:spLocks noChangeShapeType="1"/>
                </p:cNvSpPr>
                <p:nvPr/>
              </p:nvSpPr>
              <p:spPr bwMode="auto">
                <a:xfrm flipH="1">
                  <a:off x="2688" y="1848"/>
                  <a:ext cx="0" cy="2160"/>
                </a:xfrm>
                <a:prstGeom prst="line">
                  <a:avLst/>
                </a:prstGeom>
                <a:noFill/>
                <a:ln w="38100">
                  <a:solidFill>
                    <a:srgbClr val="99CCFF"/>
                  </a:solidFill>
                  <a:round/>
                  <a:headEnd/>
                  <a:tailEnd/>
                </a:ln>
                <a:effectLst/>
              </p:spPr>
              <p:txBody>
                <a:bodyPr>
                  <a:spAutoFit/>
                </a:bodyPr>
                <a:lstStyle/>
                <a:p>
                  <a:endParaRPr lang="fr-FR"/>
                </a:p>
              </p:txBody>
            </p:sp>
            <p:sp>
              <p:nvSpPr>
                <p:cNvPr id="26" name="Line 105"/>
                <p:cNvSpPr>
                  <a:spLocks noChangeShapeType="1"/>
                </p:cNvSpPr>
                <p:nvPr/>
              </p:nvSpPr>
              <p:spPr bwMode="auto">
                <a:xfrm flipH="1">
                  <a:off x="912" y="2664"/>
                  <a:ext cx="0" cy="528"/>
                </a:xfrm>
                <a:prstGeom prst="line">
                  <a:avLst/>
                </a:prstGeom>
                <a:noFill/>
                <a:ln w="38100">
                  <a:solidFill>
                    <a:srgbClr val="99CCFF"/>
                  </a:solidFill>
                  <a:round/>
                  <a:headEnd/>
                  <a:tailEnd/>
                </a:ln>
                <a:effectLst/>
              </p:spPr>
              <p:txBody>
                <a:bodyPr>
                  <a:spAutoFit/>
                </a:bodyPr>
                <a:lstStyle/>
                <a:p>
                  <a:endParaRPr lang="fr-FR"/>
                </a:p>
              </p:txBody>
            </p:sp>
          </p:grpSp>
        </p:grpSp>
        <p:grpSp>
          <p:nvGrpSpPr>
            <p:cNvPr id="37" name="Group 121"/>
            <p:cNvGrpSpPr>
              <a:grpSpLocks/>
            </p:cNvGrpSpPr>
            <p:nvPr/>
          </p:nvGrpSpPr>
          <p:grpSpPr bwMode="auto">
            <a:xfrm>
              <a:off x="2893220" y="4032003"/>
              <a:ext cx="897092" cy="467534"/>
              <a:chOff x="2640" y="1292"/>
              <a:chExt cx="960" cy="408"/>
            </a:xfrm>
          </p:grpSpPr>
          <p:sp>
            <p:nvSpPr>
              <p:cNvPr id="38" name="Line 109"/>
              <p:cNvSpPr>
                <a:spLocks noChangeShapeType="1"/>
              </p:cNvSpPr>
              <p:nvPr/>
            </p:nvSpPr>
            <p:spPr bwMode="auto">
              <a:xfrm flipH="1">
                <a:off x="2640" y="1292"/>
                <a:ext cx="0" cy="408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>
                <a:spAutoFit/>
              </a:bodyPr>
              <a:lstStyle/>
              <a:p>
                <a:endParaRPr lang="fr-FR"/>
              </a:p>
            </p:txBody>
          </p:sp>
          <p:sp>
            <p:nvSpPr>
              <p:cNvPr id="39" name="Line 115"/>
              <p:cNvSpPr>
                <a:spLocks noChangeShapeType="1"/>
              </p:cNvSpPr>
              <p:nvPr/>
            </p:nvSpPr>
            <p:spPr bwMode="auto">
              <a:xfrm flipH="1">
                <a:off x="2832" y="1292"/>
                <a:ext cx="0" cy="408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>
                <a:spAutoFit/>
              </a:bodyPr>
              <a:lstStyle/>
              <a:p>
                <a:endParaRPr lang="fr-FR"/>
              </a:p>
            </p:txBody>
          </p:sp>
          <p:sp>
            <p:nvSpPr>
              <p:cNvPr id="40" name="Line 116"/>
              <p:cNvSpPr>
                <a:spLocks noChangeShapeType="1"/>
              </p:cNvSpPr>
              <p:nvPr/>
            </p:nvSpPr>
            <p:spPr bwMode="auto">
              <a:xfrm flipH="1">
                <a:off x="3024" y="1292"/>
                <a:ext cx="0" cy="408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>
                <a:spAutoFit/>
              </a:bodyPr>
              <a:lstStyle/>
              <a:p>
                <a:endParaRPr lang="fr-FR"/>
              </a:p>
            </p:txBody>
          </p:sp>
          <p:sp>
            <p:nvSpPr>
              <p:cNvPr id="41" name="Line 117"/>
              <p:cNvSpPr>
                <a:spLocks noChangeShapeType="1"/>
              </p:cNvSpPr>
              <p:nvPr/>
            </p:nvSpPr>
            <p:spPr bwMode="auto">
              <a:xfrm flipH="1">
                <a:off x="3216" y="1292"/>
                <a:ext cx="0" cy="408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>
                <a:spAutoFit/>
              </a:bodyPr>
              <a:lstStyle/>
              <a:p>
                <a:endParaRPr lang="fr-FR"/>
              </a:p>
            </p:txBody>
          </p:sp>
          <p:sp>
            <p:nvSpPr>
              <p:cNvPr id="42" name="Line 118"/>
              <p:cNvSpPr>
                <a:spLocks noChangeShapeType="1"/>
              </p:cNvSpPr>
              <p:nvPr/>
            </p:nvSpPr>
            <p:spPr bwMode="auto">
              <a:xfrm flipH="1">
                <a:off x="3408" y="1292"/>
                <a:ext cx="0" cy="408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>
                <a:spAutoFit/>
              </a:bodyPr>
              <a:lstStyle/>
              <a:p>
                <a:endParaRPr lang="fr-FR"/>
              </a:p>
            </p:txBody>
          </p:sp>
          <p:sp>
            <p:nvSpPr>
              <p:cNvPr id="43" name="Line 119"/>
              <p:cNvSpPr>
                <a:spLocks noChangeShapeType="1"/>
              </p:cNvSpPr>
              <p:nvPr/>
            </p:nvSpPr>
            <p:spPr bwMode="auto">
              <a:xfrm flipH="1">
                <a:off x="3600" y="1292"/>
                <a:ext cx="0" cy="408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>
                <a:spAutoFit/>
              </a:bodyPr>
              <a:lstStyle/>
              <a:p>
                <a:endParaRPr lang="fr-FR"/>
              </a:p>
            </p:txBody>
          </p:sp>
        </p:grpSp>
      </p:grpSp>
      <p:grpSp>
        <p:nvGrpSpPr>
          <p:cNvPr id="92" name="Groupe 91"/>
          <p:cNvGrpSpPr/>
          <p:nvPr/>
        </p:nvGrpSpPr>
        <p:grpSpPr>
          <a:xfrm>
            <a:off x="5026277" y="3779747"/>
            <a:ext cx="1685019" cy="2580602"/>
            <a:chOff x="4900149" y="4063537"/>
            <a:chExt cx="1685019" cy="2580602"/>
          </a:xfrm>
        </p:grpSpPr>
        <p:grpSp>
          <p:nvGrpSpPr>
            <p:cNvPr id="9" name="Group 131"/>
            <p:cNvGrpSpPr>
              <a:grpSpLocks/>
            </p:cNvGrpSpPr>
            <p:nvPr/>
          </p:nvGrpSpPr>
          <p:grpSpPr bwMode="auto">
            <a:xfrm>
              <a:off x="5367552" y="5049022"/>
              <a:ext cx="1217616" cy="1595117"/>
              <a:chOff x="3641" y="2400"/>
              <a:chExt cx="1502" cy="1488"/>
            </a:xfrm>
          </p:grpSpPr>
          <p:grpSp>
            <p:nvGrpSpPr>
              <p:cNvPr id="10" name="Group 4"/>
              <p:cNvGrpSpPr>
                <a:grpSpLocks/>
              </p:cNvGrpSpPr>
              <p:nvPr/>
            </p:nvGrpSpPr>
            <p:grpSpPr bwMode="auto">
              <a:xfrm>
                <a:off x="3648" y="2400"/>
                <a:ext cx="1495" cy="1488"/>
                <a:chOff x="3216" y="2256"/>
                <a:chExt cx="1680" cy="1488"/>
              </a:xfrm>
            </p:grpSpPr>
            <p:sp>
              <p:nvSpPr>
                <p:cNvPr id="12" name="Line 5"/>
                <p:cNvSpPr>
                  <a:spLocks noChangeShapeType="1"/>
                </p:cNvSpPr>
                <p:nvPr/>
              </p:nvSpPr>
              <p:spPr bwMode="auto">
                <a:xfrm flipV="1">
                  <a:off x="3312" y="3216"/>
                  <a:ext cx="1440" cy="360"/>
                </a:xfrm>
                <a:prstGeom prst="line">
                  <a:avLst/>
                </a:prstGeom>
                <a:noFill/>
                <a:ln w="38100">
                  <a:solidFill>
                    <a:schemeClr val="accent1"/>
                  </a:solidFill>
                  <a:round/>
                  <a:headEnd/>
                  <a:tailEnd/>
                </a:ln>
                <a:effectLst/>
              </p:spPr>
              <p:txBody>
                <a:bodyPr>
                  <a:spAutoFit/>
                </a:bodyPr>
                <a:lstStyle/>
                <a:p>
                  <a:endParaRPr lang="fr-FR"/>
                </a:p>
              </p:txBody>
            </p:sp>
            <p:sp>
              <p:nvSpPr>
                <p:cNvPr id="13" name="Rectangle 6"/>
                <p:cNvSpPr>
                  <a:spLocks noChangeArrowheads="1"/>
                </p:cNvSpPr>
                <p:nvPr/>
              </p:nvSpPr>
              <p:spPr bwMode="auto">
                <a:xfrm>
                  <a:off x="3600" y="3168"/>
                  <a:ext cx="47" cy="336"/>
                </a:xfrm>
                <a:prstGeom prst="rect">
                  <a:avLst/>
                </a:prstGeom>
                <a:solidFill>
                  <a:schemeClr val="accent1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anchor="ctr">
                  <a:spAutoFit/>
                </a:bodyPr>
                <a:lstStyle/>
                <a:p>
                  <a:endParaRPr lang="fr-FR"/>
                </a:p>
              </p:txBody>
            </p:sp>
            <p:sp>
              <p:nvSpPr>
                <p:cNvPr id="14" name="Freeform 7"/>
                <p:cNvSpPr>
                  <a:spLocks/>
                </p:cNvSpPr>
                <p:nvPr/>
              </p:nvSpPr>
              <p:spPr bwMode="auto">
                <a:xfrm>
                  <a:off x="3348" y="2352"/>
                  <a:ext cx="475" cy="871"/>
                </a:xfrm>
                <a:custGeom>
                  <a:avLst/>
                  <a:gdLst/>
                  <a:ahLst/>
                  <a:cxnLst>
                    <a:cxn ang="0">
                      <a:pos x="235" y="0"/>
                    </a:cxn>
                    <a:cxn ang="0">
                      <a:pos x="0" y="871"/>
                    </a:cxn>
                    <a:cxn ang="0">
                      <a:pos x="475" y="818"/>
                    </a:cxn>
                    <a:cxn ang="0">
                      <a:pos x="235" y="0"/>
                    </a:cxn>
                  </a:cxnLst>
                  <a:rect l="0" t="0" r="r" b="b"/>
                  <a:pathLst>
                    <a:path w="475" h="871">
                      <a:moveTo>
                        <a:pt x="235" y="0"/>
                      </a:moveTo>
                      <a:lnTo>
                        <a:pt x="0" y="871"/>
                      </a:lnTo>
                      <a:lnTo>
                        <a:pt x="475" y="818"/>
                      </a:lnTo>
                      <a:lnTo>
                        <a:pt x="235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rgbClr val="33CC33"/>
                    </a:gs>
                    <a:gs pos="100000">
                      <a:srgbClr val="33CC33">
                        <a:gamma/>
                        <a:shade val="46275"/>
                        <a:invGamma/>
                      </a:srgbClr>
                    </a:gs>
                  </a:gsLst>
                  <a:lin ang="2700000" scaled="1"/>
                </a:gradFill>
                <a:ln w="9525" cap="flat" cmpd="sng">
                  <a:noFill/>
                  <a:prstDash val="solid"/>
                  <a:round/>
                  <a:headEnd/>
                  <a:tailEnd/>
                </a:ln>
                <a:effectLst/>
              </p:spPr>
              <p:txBody>
                <a:bodyPr>
                  <a:spAutoFit/>
                </a:bodyPr>
                <a:lstStyle/>
                <a:p>
                  <a:endParaRPr lang="fr-FR"/>
                </a:p>
              </p:txBody>
            </p:sp>
            <p:sp>
              <p:nvSpPr>
                <p:cNvPr id="15" name="Rectangle 8"/>
                <p:cNvSpPr>
                  <a:spLocks noChangeArrowheads="1"/>
                </p:cNvSpPr>
                <p:nvPr/>
              </p:nvSpPr>
              <p:spPr bwMode="auto">
                <a:xfrm>
                  <a:off x="4080" y="3072"/>
                  <a:ext cx="48" cy="300"/>
                </a:xfrm>
                <a:prstGeom prst="rect">
                  <a:avLst/>
                </a:prstGeom>
                <a:solidFill>
                  <a:schemeClr val="accent1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anchor="ctr">
                  <a:spAutoFit/>
                </a:bodyPr>
                <a:lstStyle/>
                <a:p>
                  <a:endParaRPr lang="fr-FR"/>
                </a:p>
              </p:txBody>
            </p:sp>
            <p:sp>
              <p:nvSpPr>
                <p:cNvPr id="16" name="Freeform 9"/>
                <p:cNvSpPr>
                  <a:spLocks/>
                </p:cNvSpPr>
                <p:nvPr/>
              </p:nvSpPr>
              <p:spPr bwMode="auto">
                <a:xfrm>
                  <a:off x="3936" y="2520"/>
                  <a:ext cx="357" cy="626"/>
                </a:xfrm>
                <a:custGeom>
                  <a:avLst/>
                  <a:gdLst/>
                  <a:ahLst/>
                  <a:cxnLst>
                    <a:cxn ang="0">
                      <a:pos x="0" y="626"/>
                    </a:cxn>
                    <a:cxn ang="0">
                      <a:pos x="357" y="592"/>
                    </a:cxn>
                    <a:cxn ang="0">
                      <a:pos x="178" y="0"/>
                    </a:cxn>
                    <a:cxn ang="0">
                      <a:pos x="0" y="626"/>
                    </a:cxn>
                  </a:cxnLst>
                  <a:rect l="0" t="0" r="r" b="b"/>
                  <a:pathLst>
                    <a:path w="357" h="626">
                      <a:moveTo>
                        <a:pt x="0" y="626"/>
                      </a:moveTo>
                      <a:lnTo>
                        <a:pt x="357" y="592"/>
                      </a:lnTo>
                      <a:lnTo>
                        <a:pt x="178" y="0"/>
                      </a:lnTo>
                      <a:lnTo>
                        <a:pt x="0" y="626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rgbClr val="33CC33"/>
                    </a:gs>
                    <a:gs pos="100000">
                      <a:srgbClr val="33CC33">
                        <a:gamma/>
                        <a:shade val="46275"/>
                        <a:invGamma/>
                      </a:srgbClr>
                    </a:gs>
                  </a:gsLst>
                  <a:lin ang="2700000" scaled="1"/>
                </a:gradFill>
                <a:ln w="9525" cap="flat" cmpd="sng">
                  <a:noFill/>
                  <a:prstDash val="solid"/>
                  <a:round/>
                  <a:headEnd/>
                  <a:tailEnd/>
                </a:ln>
                <a:effectLst/>
              </p:spPr>
              <p:txBody>
                <a:bodyPr>
                  <a:spAutoFit/>
                </a:bodyPr>
                <a:lstStyle/>
                <a:p>
                  <a:endParaRPr lang="fr-FR"/>
                </a:p>
              </p:txBody>
            </p:sp>
            <p:sp>
              <p:nvSpPr>
                <p:cNvPr id="17" name="Rectangle 10"/>
                <p:cNvSpPr>
                  <a:spLocks noChangeArrowheads="1"/>
                </p:cNvSpPr>
                <p:nvPr/>
              </p:nvSpPr>
              <p:spPr bwMode="auto">
                <a:xfrm>
                  <a:off x="3216" y="2256"/>
                  <a:ext cx="1680" cy="148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>
                  <a:spAutoFit/>
                </a:bodyPr>
                <a:lstStyle/>
                <a:p>
                  <a:endParaRPr lang="fr-FR"/>
                </a:p>
              </p:txBody>
            </p:sp>
            <p:sp>
              <p:nvSpPr>
                <p:cNvPr id="18" name="Rectangle 11"/>
                <p:cNvSpPr>
                  <a:spLocks noChangeArrowheads="1"/>
                </p:cNvSpPr>
                <p:nvPr/>
              </p:nvSpPr>
              <p:spPr bwMode="auto">
                <a:xfrm>
                  <a:off x="4512" y="2976"/>
                  <a:ext cx="48" cy="300"/>
                </a:xfrm>
                <a:prstGeom prst="rect">
                  <a:avLst/>
                </a:prstGeom>
                <a:solidFill>
                  <a:schemeClr val="accent1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anchor="ctr">
                  <a:spAutoFit/>
                </a:bodyPr>
                <a:lstStyle/>
                <a:p>
                  <a:endParaRPr lang="fr-FR"/>
                </a:p>
              </p:txBody>
            </p:sp>
            <p:sp>
              <p:nvSpPr>
                <p:cNvPr id="19" name="Freeform 12"/>
                <p:cNvSpPr>
                  <a:spLocks/>
                </p:cNvSpPr>
                <p:nvPr/>
              </p:nvSpPr>
              <p:spPr bwMode="auto">
                <a:xfrm>
                  <a:off x="4421" y="2659"/>
                  <a:ext cx="209" cy="439"/>
                </a:xfrm>
                <a:custGeom>
                  <a:avLst/>
                  <a:gdLst/>
                  <a:ahLst/>
                  <a:cxnLst>
                    <a:cxn ang="0">
                      <a:pos x="0" y="439"/>
                    </a:cxn>
                    <a:cxn ang="0">
                      <a:pos x="209" y="418"/>
                    </a:cxn>
                    <a:cxn ang="0">
                      <a:pos x="122" y="0"/>
                    </a:cxn>
                    <a:cxn ang="0">
                      <a:pos x="0" y="439"/>
                    </a:cxn>
                  </a:cxnLst>
                  <a:rect l="0" t="0" r="r" b="b"/>
                  <a:pathLst>
                    <a:path w="209" h="439">
                      <a:moveTo>
                        <a:pt x="0" y="439"/>
                      </a:moveTo>
                      <a:lnTo>
                        <a:pt x="209" y="418"/>
                      </a:lnTo>
                      <a:lnTo>
                        <a:pt x="122" y="0"/>
                      </a:lnTo>
                      <a:lnTo>
                        <a:pt x="0" y="439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rgbClr val="33CC33"/>
                    </a:gs>
                    <a:gs pos="100000">
                      <a:srgbClr val="33CC33">
                        <a:gamma/>
                        <a:shade val="46275"/>
                        <a:invGamma/>
                      </a:srgbClr>
                    </a:gs>
                  </a:gsLst>
                  <a:lin ang="2700000" scaled="1"/>
                </a:gradFill>
                <a:ln w="9525" cap="flat" cmpd="sng">
                  <a:noFill/>
                  <a:prstDash val="solid"/>
                  <a:round/>
                  <a:headEnd/>
                  <a:tailEnd/>
                </a:ln>
                <a:effectLst/>
              </p:spPr>
              <p:txBody>
                <a:bodyPr>
                  <a:spAutoFit/>
                </a:bodyPr>
                <a:lstStyle/>
                <a:p>
                  <a:endParaRPr lang="fr-FR"/>
                </a:p>
              </p:txBody>
            </p:sp>
          </p:grpSp>
          <p:sp>
            <p:nvSpPr>
              <p:cNvPr id="11" name="Rectangle 14"/>
              <p:cNvSpPr>
                <a:spLocks noChangeArrowheads="1"/>
              </p:cNvSpPr>
              <p:nvPr/>
            </p:nvSpPr>
            <p:spPr bwMode="auto">
              <a:xfrm>
                <a:off x="3641" y="2400"/>
                <a:ext cx="1435" cy="1344"/>
              </a:xfrm>
              <a:prstGeom prst="rect">
                <a:avLst/>
              </a:prstGeom>
              <a:noFill/>
              <a:ln w="38100">
                <a:solidFill>
                  <a:srgbClr val="99CCFF"/>
                </a:solidFill>
                <a:miter lim="800000"/>
                <a:headEnd/>
                <a:tailEnd/>
              </a:ln>
              <a:effectLst/>
            </p:spPr>
            <p:txBody>
              <a:bodyPr anchor="ctr">
                <a:spAutoFit/>
              </a:bodyPr>
              <a:lstStyle/>
              <a:p>
                <a:endParaRPr lang="fr-FR"/>
              </a:p>
            </p:txBody>
          </p:sp>
        </p:grpSp>
        <p:grpSp>
          <p:nvGrpSpPr>
            <p:cNvPr id="44" name="Group 123"/>
            <p:cNvGrpSpPr>
              <a:grpSpLocks/>
            </p:cNvGrpSpPr>
            <p:nvPr/>
          </p:nvGrpSpPr>
          <p:grpSpPr bwMode="auto">
            <a:xfrm>
              <a:off x="5502115" y="4063537"/>
              <a:ext cx="897092" cy="467535"/>
              <a:chOff x="2640" y="1436"/>
              <a:chExt cx="960" cy="408"/>
            </a:xfrm>
          </p:grpSpPr>
          <p:sp>
            <p:nvSpPr>
              <p:cNvPr id="45" name="Line 124"/>
              <p:cNvSpPr>
                <a:spLocks noChangeShapeType="1"/>
              </p:cNvSpPr>
              <p:nvPr/>
            </p:nvSpPr>
            <p:spPr bwMode="auto">
              <a:xfrm flipH="1">
                <a:off x="2640" y="1436"/>
                <a:ext cx="0" cy="408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>
                <a:spAutoFit/>
              </a:bodyPr>
              <a:lstStyle/>
              <a:p>
                <a:endParaRPr lang="fr-FR"/>
              </a:p>
            </p:txBody>
          </p:sp>
          <p:sp>
            <p:nvSpPr>
              <p:cNvPr id="46" name="Line 125"/>
              <p:cNvSpPr>
                <a:spLocks noChangeShapeType="1"/>
              </p:cNvSpPr>
              <p:nvPr/>
            </p:nvSpPr>
            <p:spPr bwMode="auto">
              <a:xfrm flipH="1">
                <a:off x="2832" y="1436"/>
                <a:ext cx="0" cy="408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>
                <a:spAutoFit/>
              </a:bodyPr>
              <a:lstStyle/>
              <a:p>
                <a:endParaRPr lang="fr-FR"/>
              </a:p>
            </p:txBody>
          </p:sp>
          <p:sp>
            <p:nvSpPr>
              <p:cNvPr id="47" name="Line 126"/>
              <p:cNvSpPr>
                <a:spLocks noChangeShapeType="1"/>
              </p:cNvSpPr>
              <p:nvPr/>
            </p:nvSpPr>
            <p:spPr bwMode="auto">
              <a:xfrm flipH="1">
                <a:off x="3024" y="1436"/>
                <a:ext cx="0" cy="408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>
                <a:spAutoFit/>
              </a:bodyPr>
              <a:lstStyle/>
              <a:p>
                <a:endParaRPr lang="fr-FR"/>
              </a:p>
            </p:txBody>
          </p:sp>
          <p:sp>
            <p:nvSpPr>
              <p:cNvPr id="48" name="Line 127"/>
              <p:cNvSpPr>
                <a:spLocks noChangeShapeType="1"/>
              </p:cNvSpPr>
              <p:nvPr/>
            </p:nvSpPr>
            <p:spPr bwMode="auto">
              <a:xfrm flipH="1">
                <a:off x="3216" y="1436"/>
                <a:ext cx="0" cy="408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>
                <a:spAutoFit/>
              </a:bodyPr>
              <a:lstStyle/>
              <a:p>
                <a:endParaRPr lang="fr-FR"/>
              </a:p>
            </p:txBody>
          </p:sp>
          <p:sp>
            <p:nvSpPr>
              <p:cNvPr id="49" name="Line 128"/>
              <p:cNvSpPr>
                <a:spLocks noChangeShapeType="1"/>
              </p:cNvSpPr>
              <p:nvPr/>
            </p:nvSpPr>
            <p:spPr bwMode="auto">
              <a:xfrm flipH="1">
                <a:off x="3408" y="1436"/>
                <a:ext cx="0" cy="408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>
                <a:spAutoFit/>
              </a:bodyPr>
              <a:lstStyle/>
              <a:p>
                <a:endParaRPr lang="fr-FR"/>
              </a:p>
            </p:txBody>
          </p:sp>
          <p:sp>
            <p:nvSpPr>
              <p:cNvPr id="50" name="Line 129"/>
              <p:cNvSpPr>
                <a:spLocks noChangeShapeType="1"/>
              </p:cNvSpPr>
              <p:nvPr/>
            </p:nvSpPr>
            <p:spPr bwMode="auto">
              <a:xfrm flipH="1">
                <a:off x="3600" y="1436"/>
                <a:ext cx="0" cy="408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>
                <a:spAutoFit/>
              </a:bodyPr>
              <a:lstStyle/>
              <a:p>
                <a:endParaRPr lang="fr-FR"/>
              </a:p>
            </p:txBody>
          </p:sp>
        </p:grpSp>
        <p:grpSp>
          <p:nvGrpSpPr>
            <p:cNvPr id="51" name="Group 158"/>
            <p:cNvGrpSpPr>
              <a:grpSpLocks/>
            </p:cNvGrpSpPr>
            <p:nvPr/>
          </p:nvGrpSpPr>
          <p:grpSpPr bwMode="auto">
            <a:xfrm>
              <a:off x="5367552" y="4783169"/>
              <a:ext cx="1166219" cy="110008"/>
              <a:chOff x="3744" y="2304"/>
              <a:chExt cx="1248" cy="96"/>
            </a:xfrm>
          </p:grpSpPr>
          <p:sp>
            <p:nvSpPr>
              <p:cNvPr id="52" name="Line 133"/>
              <p:cNvSpPr>
                <a:spLocks noChangeShapeType="1"/>
              </p:cNvSpPr>
              <p:nvPr/>
            </p:nvSpPr>
            <p:spPr bwMode="auto">
              <a:xfrm>
                <a:off x="3744" y="2352"/>
                <a:ext cx="1248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endParaRPr lang="fr-FR"/>
              </a:p>
            </p:txBody>
          </p:sp>
          <p:sp>
            <p:nvSpPr>
              <p:cNvPr id="53" name="Line 134"/>
              <p:cNvSpPr>
                <a:spLocks noChangeShapeType="1"/>
              </p:cNvSpPr>
              <p:nvPr/>
            </p:nvSpPr>
            <p:spPr bwMode="auto">
              <a:xfrm>
                <a:off x="3744" y="2304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endParaRPr lang="fr-FR"/>
              </a:p>
            </p:txBody>
          </p:sp>
          <p:sp>
            <p:nvSpPr>
              <p:cNvPr id="54" name="Line 135"/>
              <p:cNvSpPr>
                <a:spLocks noChangeShapeType="1"/>
              </p:cNvSpPr>
              <p:nvPr/>
            </p:nvSpPr>
            <p:spPr bwMode="auto">
              <a:xfrm>
                <a:off x="3840" y="2304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endParaRPr lang="fr-FR"/>
              </a:p>
            </p:txBody>
          </p:sp>
          <p:sp>
            <p:nvSpPr>
              <p:cNvPr id="55" name="Line 136"/>
              <p:cNvSpPr>
                <a:spLocks noChangeShapeType="1"/>
              </p:cNvSpPr>
              <p:nvPr/>
            </p:nvSpPr>
            <p:spPr bwMode="auto">
              <a:xfrm>
                <a:off x="3936" y="2304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endParaRPr lang="fr-FR"/>
              </a:p>
            </p:txBody>
          </p:sp>
          <p:sp>
            <p:nvSpPr>
              <p:cNvPr id="56" name="Line 137"/>
              <p:cNvSpPr>
                <a:spLocks noChangeShapeType="1"/>
              </p:cNvSpPr>
              <p:nvPr/>
            </p:nvSpPr>
            <p:spPr bwMode="auto">
              <a:xfrm>
                <a:off x="4032" y="2304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endParaRPr lang="fr-FR"/>
              </a:p>
            </p:txBody>
          </p:sp>
          <p:sp>
            <p:nvSpPr>
              <p:cNvPr id="57" name="Line 138"/>
              <p:cNvSpPr>
                <a:spLocks noChangeShapeType="1"/>
              </p:cNvSpPr>
              <p:nvPr/>
            </p:nvSpPr>
            <p:spPr bwMode="auto">
              <a:xfrm>
                <a:off x="4128" y="2304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endParaRPr lang="fr-FR"/>
              </a:p>
            </p:txBody>
          </p:sp>
          <p:sp>
            <p:nvSpPr>
              <p:cNvPr id="58" name="Line 139"/>
              <p:cNvSpPr>
                <a:spLocks noChangeShapeType="1"/>
              </p:cNvSpPr>
              <p:nvPr/>
            </p:nvSpPr>
            <p:spPr bwMode="auto">
              <a:xfrm>
                <a:off x="4224" y="2304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endParaRPr lang="fr-FR"/>
              </a:p>
            </p:txBody>
          </p:sp>
          <p:sp>
            <p:nvSpPr>
              <p:cNvPr id="59" name="Line 140"/>
              <p:cNvSpPr>
                <a:spLocks noChangeShapeType="1"/>
              </p:cNvSpPr>
              <p:nvPr/>
            </p:nvSpPr>
            <p:spPr bwMode="auto">
              <a:xfrm>
                <a:off x="4320" y="2304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endParaRPr lang="fr-FR"/>
              </a:p>
            </p:txBody>
          </p:sp>
          <p:sp>
            <p:nvSpPr>
              <p:cNvPr id="60" name="Line 141"/>
              <p:cNvSpPr>
                <a:spLocks noChangeShapeType="1"/>
              </p:cNvSpPr>
              <p:nvPr/>
            </p:nvSpPr>
            <p:spPr bwMode="auto">
              <a:xfrm>
                <a:off x="4416" y="2304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endParaRPr lang="fr-FR"/>
              </a:p>
            </p:txBody>
          </p:sp>
          <p:sp>
            <p:nvSpPr>
              <p:cNvPr id="61" name="Line 142"/>
              <p:cNvSpPr>
                <a:spLocks noChangeShapeType="1"/>
              </p:cNvSpPr>
              <p:nvPr/>
            </p:nvSpPr>
            <p:spPr bwMode="auto">
              <a:xfrm>
                <a:off x="4512" y="2304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endParaRPr lang="fr-FR"/>
              </a:p>
            </p:txBody>
          </p:sp>
          <p:sp>
            <p:nvSpPr>
              <p:cNvPr id="62" name="Line 143"/>
              <p:cNvSpPr>
                <a:spLocks noChangeShapeType="1"/>
              </p:cNvSpPr>
              <p:nvPr/>
            </p:nvSpPr>
            <p:spPr bwMode="auto">
              <a:xfrm>
                <a:off x="4608" y="2304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endParaRPr lang="fr-FR"/>
              </a:p>
            </p:txBody>
          </p:sp>
          <p:sp>
            <p:nvSpPr>
              <p:cNvPr id="63" name="Line 144"/>
              <p:cNvSpPr>
                <a:spLocks noChangeShapeType="1"/>
              </p:cNvSpPr>
              <p:nvPr/>
            </p:nvSpPr>
            <p:spPr bwMode="auto">
              <a:xfrm>
                <a:off x="4704" y="2304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endParaRPr lang="fr-FR"/>
              </a:p>
            </p:txBody>
          </p:sp>
          <p:sp>
            <p:nvSpPr>
              <p:cNvPr id="64" name="Line 145"/>
              <p:cNvSpPr>
                <a:spLocks noChangeShapeType="1"/>
              </p:cNvSpPr>
              <p:nvPr/>
            </p:nvSpPr>
            <p:spPr bwMode="auto">
              <a:xfrm>
                <a:off x="4800" y="2304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endParaRPr lang="fr-FR"/>
              </a:p>
            </p:txBody>
          </p:sp>
          <p:sp>
            <p:nvSpPr>
              <p:cNvPr id="65" name="Line 146"/>
              <p:cNvSpPr>
                <a:spLocks noChangeShapeType="1"/>
              </p:cNvSpPr>
              <p:nvPr/>
            </p:nvSpPr>
            <p:spPr bwMode="auto">
              <a:xfrm>
                <a:off x="4896" y="2304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endParaRPr lang="fr-FR"/>
              </a:p>
            </p:txBody>
          </p:sp>
          <p:sp>
            <p:nvSpPr>
              <p:cNvPr id="66" name="Line 147"/>
              <p:cNvSpPr>
                <a:spLocks noChangeShapeType="1"/>
              </p:cNvSpPr>
              <p:nvPr/>
            </p:nvSpPr>
            <p:spPr bwMode="auto">
              <a:xfrm>
                <a:off x="4992" y="2304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endParaRPr lang="fr-FR"/>
              </a:p>
            </p:txBody>
          </p:sp>
        </p:grpSp>
        <p:grpSp>
          <p:nvGrpSpPr>
            <p:cNvPr id="67" name="Group 156"/>
            <p:cNvGrpSpPr>
              <a:grpSpLocks/>
            </p:cNvGrpSpPr>
            <p:nvPr/>
          </p:nvGrpSpPr>
          <p:grpSpPr bwMode="auto">
            <a:xfrm>
              <a:off x="5185331" y="4838173"/>
              <a:ext cx="1082117" cy="1368226"/>
              <a:chOff x="3549" y="2352"/>
              <a:chExt cx="1158" cy="1194"/>
            </a:xfrm>
          </p:grpSpPr>
          <p:sp>
            <p:nvSpPr>
              <p:cNvPr id="68" name="Freeform 148"/>
              <p:cNvSpPr>
                <a:spLocks/>
              </p:cNvSpPr>
              <p:nvPr/>
            </p:nvSpPr>
            <p:spPr bwMode="auto">
              <a:xfrm>
                <a:off x="4608" y="2352"/>
                <a:ext cx="99" cy="118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180"/>
                  </a:cxn>
                  <a:cxn ang="0">
                    <a:pos x="99" y="1157"/>
                  </a:cxn>
                  <a:cxn ang="0">
                    <a:pos x="96" y="0"/>
                  </a:cxn>
                </a:cxnLst>
                <a:rect l="0" t="0" r="r" b="b"/>
                <a:pathLst>
                  <a:path w="99" h="1180">
                    <a:moveTo>
                      <a:pt x="0" y="0"/>
                    </a:moveTo>
                    <a:lnTo>
                      <a:pt x="0" y="1180"/>
                    </a:lnTo>
                    <a:lnTo>
                      <a:pt x="99" y="1157"/>
                    </a:lnTo>
                    <a:lnTo>
                      <a:pt x="96" y="0"/>
                    </a:lnTo>
                  </a:path>
                </a:pathLst>
              </a:custGeom>
              <a:solidFill>
                <a:srgbClr val="FFFF00">
                  <a:alpha val="50000"/>
                </a:srgbClr>
              </a:solidFill>
              <a:ln w="9525" cap="flat" cmpd="sng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endParaRPr lang="fr-FR"/>
              </a:p>
            </p:txBody>
          </p:sp>
          <p:sp>
            <p:nvSpPr>
              <p:cNvPr id="69" name="Freeform 149"/>
              <p:cNvSpPr>
                <a:spLocks/>
              </p:cNvSpPr>
              <p:nvPr/>
            </p:nvSpPr>
            <p:spPr bwMode="auto">
              <a:xfrm>
                <a:off x="3549" y="3501"/>
                <a:ext cx="1155" cy="4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155" y="3"/>
                  </a:cxn>
                  <a:cxn ang="0">
                    <a:pos x="1056" y="39"/>
                  </a:cxn>
                  <a:cxn ang="0">
                    <a:pos x="0" y="45"/>
                  </a:cxn>
                </a:cxnLst>
                <a:rect l="0" t="0" r="r" b="b"/>
                <a:pathLst>
                  <a:path w="1155" h="45">
                    <a:moveTo>
                      <a:pt x="0" y="0"/>
                    </a:moveTo>
                    <a:lnTo>
                      <a:pt x="1155" y="3"/>
                    </a:lnTo>
                    <a:lnTo>
                      <a:pt x="1056" y="39"/>
                    </a:lnTo>
                    <a:lnTo>
                      <a:pt x="0" y="45"/>
                    </a:lnTo>
                  </a:path>
                </a:pathLst>
              </a:custGeom>
              <a:solidFill>
                <a:srgbClr val="FFFF00">
                  <a:alpha val="50000"/>
                </a:srgbClr>
              </a:solidFill>
              <a:ln w="9525" cap="flat" cmpd="sng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endParaRPr lang="fr-FR"/>
              </a:p>
            </p:txBody>
          </p:sp>
        </p:grpSp>
        <p:grpSp>
          <p:nvGrpSpPr>
            <p:cNvPr id="70" name="Group 155"/>
            <p:cNvGrpSpPr>
              <a:grpSpLocks/>
            </p:cNvGrpSpPr>
            <p:nvPr/>
          </p:nvGrpSpPr>
          <p:grpSpPr bwMode="auto">
            <a:xfrm>
              <a:off x="5188134" y="4834735"/>
              <a:ext cx="361640" cy="1622619"/>
              <a:chOff x="3552" y="2349"/>
              <a:chExt cx="387" cy="1416"/>
            </a:xfrm>
          </p:grpSpPr>
          <p:sp>
            <p:nvSpPr>
              <p:cNvPr id="71" name="Freeform 153"/>
              <p:cNvSpPr>
                <a:spLocks/>
              </p:cNvSpPr>
              <p:nvPr/>
            </p:nvSpPr>
            <p:spPr bwMode="auto">
              <a:xfrm>
                <a:off x="3837" y="2349"/>
                <a:ext cx="99" cy="1413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0" y="1413"/>
                  </a:cxn>
                  <a:cxn ang="0">
                    <a:pos x="99" y="1374"/>
                  </a:cxn>
                  <a:cxn ang="0">
                    <a:pos x="96" y="0"/>
                  </a:cxn>
                </a:cxnLst>
                <a:rect l="0" t="0" r="r" b="b"/>
                <a:pathLst>
                  <a:path w="99" h="1413">
                    <a:moveTo>
                      <a:pt x="0" y="6"/>
                    </a:moveTo>
                    <a:lnTo>
                      <a:pt x="0" y="1413"/>
                    </a:lnTo>
                    <a:lnTo>
                      <a:pt x="99" y="1374"/>
                    </a:lnTo>
                    <a:lnTo>
                      <a:pt x="96" y="0"/>
                    </a:lnTo>
                  </a:path>
                </a:pathLst>
              </a:custGeom>
              <a:solidFill>
                <a:srgbClr val="FFFF00">
                  <a:alpha val="50000"/>
                </a:srgbClr>
              </a:solidFill>
              <a:ln w="9525" cap="flat" cmpd="sng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endParaRPr lang="fr-FR"/>
              </a:p>
            </p:txBody>
          </p:sp>
          <p:sp>
            <p:nvSpPr>
              <p:cNvPr id="72" name="Freeform 154"/>
              <p:cNvSpPr>
                <a:spLocks/>
              </p:cNvSpPr>
              <p:nvPr/>
            </p:nvSpPr>
            <p:spPr bwMode="auto">
              <a:xfrm>
                <a:off x="3552" y="3720"/>
                <a:ext cx="387" cy="45"/>
              </a:xfrm>
              <a:custGeom>
                <a:avLst/>
                <a:gdLst/>
                <a:ahLst/>
                <a:cxnLst>
                  <a:cxn ang="0">
                    <a:pos x="3" y="0"/>
                  </a:cxn>
                  <a:cxn ang="0">
                    <a:pos x="387" y="0"/>
                  </a:cxn>
                  <a:cxn ang="0">
                    <a:pos x="285" y="45"/>
                  </a:cxn>
                  <a:cxn ang="0">
                    <a:pos x="0" y="42"/>
                  </a:cxn>
                </a:cxnLst>
                <a:rect l="0" t="0" r="r" b="b"/>
                <a:pathLst>
                  <a:path w="387" h="45">
                    <a:moveTo>
                      <a:pt x="3" y="0"/>
                    </a:moveTo>
                    <a:lnTo>
                      <a:pt x="387" y="0"/>
                    </a:lnTo>
                    <a:lnTo>
                      <a:pt x="285" y="45"/>
                    </a:lnTo>
                    <a:lnTo>
                      <a:pt x="0" y="42"/>
                    </a:lnTo>
                  </a:path>
                </a:pathLst>
              </a:custGeom>
              <a:solidFill>
                <a:srgbClr val="FFFF00">
                  <a:alpha val="50000"/>
                </a:srgbClr>
              </a:solidFill>
              <a:ln w="9525" cap="flat" cmpd="sng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endParaRPr lang="fr-FR"/>
              </a:p>
            </p:txBody>
          </p:sp>
        </p:grpSp>
        <p:grpSp>
          <p:nvGrpSpPr>
            <p:cNvPr id="73" name="Group 159"/>
            <p:cNvGrpSpPr>
              <a:grpSpLocks/>
            </p:cNvGrpSpPr>
            <p:nvPr/>
          </p:nvGrpSpPr>
          <p:grpSpPr bwMode="auto">
            <a:xfrm rot="16200000">
              <a:off x="4473082" y="5728387"/>
              <a:ext cx="1430105" cy="89709"/>
              <a:chOff x="3744" y="2304"/>
              <a:chExt cx="1248" cy="96"/>
            </a:xfrm>
          </p:grpSpPr>
          <p:sp>
            <p:nvSpPr>
              <p:cNvPr id="74" name="Line 160"/>
              <p:cNvSpPr>
                <a:spLocks noChangeShapeType="1"/>
              </p:cNvSpPr>
              <p:nvPr/>
            </p:nvSpPr>
            <p:spPr bwMode="auto">
              <a:xfrm>
                <a:off x="3744" y="2352"/>
                <a:ext cx="1248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endParaRPr lang="fr-FR"/>
              </a:p>
            </p:txBody>
          </p:sp>
          <p:sp>
            <p:nvSpPr>
              <p:cNvPr id="75" name="Line 161"/>
              <p:cNvSpPr>
                <a:spLocks noChangeShapeType="1"/>
              </p:cNvSpPr>
              <p:nvPr/>
            </p:nvSpPr>
            <p:spPr bwMode="auto">
              <a:xfrm>
                <a:off x="3744" y="2304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endParaRPr lang="fr-FR"/>
              </a:p>
            </p:txBody>
          </p:sp>
          <p:sp>
            <p:nvSpPr>
              <p:cNvPr id="76" name="Line 162"/>
              <p:cNvSpPr>
                <a:spLocks noChangeShapeType="1"/>
              </p:cNvSpPr>
              <p:nvPr/>
            </p:nvSpPr>
            <p:spPr bwMode="auto">
              <a:xfrm>
                <a:off x="3840" y="2304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endParaRPr lang="fr-FR"/>
              </a:p>
            </p:txBody>
          </p:sp>
          <p:sp>
            <p:nvSpPr>
              <p:cNvPr id="77" name="Line 163"/>
              <p:cNvSpPr>
                <a:spLocks noChangeShapeType="1"/>
              </p:cNvSpPr>
              <p:nvPr/>
            </p:nvSpPr>
            <p:spPr bwMode="auto">
              <a:xfrm>
                <a:off x="3936" y="2304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endParaRPr lang="fr-FR"/>
              </a:p>
            </p:txBody>
          </p:sp>
          <p:sp>
            <p:nvSpPr>
              <p:cNvPr id="78" name="Line 164"/>
              <p:cNvSpPr>
                <a:spLocks noChangeShapeType="1"/>
              </p:cNvSpPr>
              <p:nvPr/>
            </p:nvSpPr>
            <p:spPr bwMode="auto">
              <a:xfrm>
                <a:off x="4032" y="2304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endParaRPr lang="fr-FR"/>
              </a:p>
            </p:txBody>
          </p:sp>
          <p:sp>
            <p:nvSpPr>
              <p:cNvPr id="79" name="Line 165"/>
              <p:cNvSpPr>
                <a:spLocks noChangeShapeType="1"/>
              </p:cNvSpPr>
              <p:nvPr/>
            </p:nvSpPr>
            <p:spPr bwMode="auto">
              <a:xfrm>
                <a:off x="4128" y="2304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endParaRPr lang="fr-FR"/>
              </a:p>
            </p:txBody>
          </p:sp>
          <p:sp>
            <p:nvSpPr>
              <p:cNvPr id="80" name="Line 166"/>
              <p:cNvSpPr>
                <a:spLocks noChangeShapeType="1"/>
              </p:cNvSpPr>
              <p:nvPr/>
            </p:nvSpPr>
            <p:spPr bwMode="auto">
              <a:xfrm>
                <a:off x="4224" y="2304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endParaRPr lang="fr-FR"/>
              </a:p>
            </p:txBody>
          </p:sp>
          <p:sp>
            <p:nvSpPr>
              <p:cNvPr id="81" name="Line 167"/>
              <p:cNvSpPr>
                <a:spLocks noChangeShapeType="1"/>
              </p:cNvSpPr>
              <p:nvPr/>
            </p:nvSpPr>
            <p:spPr bwMode="auto">
              <a:xfrm>
                <a:off x="4320" y="2304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endParaRPr lang="fr-FR"/>
              </a:p>
            </p:txBody>
          </p:sp>
          <p:sp>
            <p:nvSpPr>
              <p:cNvPr id="82" name="Line 168"/>
              <p:cNvSpPr>
                <a:spLocks noChangeShapeType="1"/>
              </p:cNvSpPr>
              <p:nvPr/>
            </p:nvSpPr>
            <p:spPr bwMode="auto">
              <a:xfrm>
                <a:off x="4416" y="2304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endParaRPr lang="fr-FR"/>
              </a:p>
            </p:txBody>
          </p:sp>
          <p:sp>
            <p:nvSpPr>
              <p:cNvPr id="83" name="Line 169"/>
              <p:cNvSpPr>
                <a:spLocks noChangeShapeType="1"/>
              </p:cNvSpPr>
              <p:nvPr/>
            </p:nvSpPr>
            <p:spPr bwMode="auto">
              <a:xfrm>
                <a:off x="4512" y="2304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endParaRPr lang="fr-FR"/>
              </a:p>
            </p:txBody>
          </p:sp>
          <p:sp>
            <p:nvSpPr>
              <p:cNvPr id="84" name="Line 170"/>
              <p:cNvSpPr>
                <a:spLocks noChangeShapeType="1"/>
              </p:cNvSpPr>
              <p:nvPr/>
            </p:nvSpPr>
            <p:spPr bwMode="auto">
              <a:xfrm>
                <a:off x="4608" y="2304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endParaRPr lang="fr-FR"/>
              </a:p>
            </p:txBody>
          </p:sp>
          <p:sp>
            <p:nvSpPr>
              <p:cNvPr id="85" name="Line 171"/>
              <p:cNvSpPr>
                <a:spLocks noChangeShapeType="1"/>
              </p:cNvSpPr>
              <p:nvPr/>
            </p:nvSpPr>
            <p:spPr bwMode="auto">
              <a:xfrm>
                <a:off x="4704" y="2304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endParaRPr lang="fr-FR"/>
              </a:p>
            </p:txBody>
          </p:sp>
          <p:sp>
            <p:nvSpPr>
              <p:cNvPr id="86" name="Line 172"/>
              <p:cNvSpPr>
                <a:spLocks noChangeShapeType="1"/>
              </p:cNvSpPr>
              <p:nvPr/>
            </p:nvSpPr>
            <p:spPr bwMode="auto">
              <a:xfrm>
                <a:off x="4800" y="2304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endParaRPr lang="fr-FR"/>
              </a:p>
            </p:txBody>
          </p:sp>
          <p:sp>
            <p:nvSpPr>
              <p:cNvPr id="87" name="Line 173"/>
              <p:cNvSpPr>
                <a:spLocks noChangeShapeType="1"/>
              </p:cNvSpPr>
              <p:nvPr/>
            </p:nvSpPr>
            <p:spPr bwMode="auto">
              <a:xfrm>
                <a:off x="4896" y="2304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endParaRPr lang="fr-FR"/>
              </a:p>
            </p:txBody>
          </p:sp>
          <p:sp>
            <p:nvSpPr>
              <p:cNvPr id="88" name="Line 174"/>
              <p:cNvSpPr>
                <a:spLocks noChangeShapeType="1"/>
              </p:cNvSpPr>
              <p:nvPr/>
            </p:nvSpPr>
            <p:spPr bwMode="auto">
              <a:xfrm>
                <a:off x="4992" y="2304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endParaRPr lang="fr-FR"/>
              </a:p>
            </p:txBody>
          </p:sp>
        </p:grpSp>
        <p:sp>
          <p:nvSpPr>
            <p:cNvPr id="89" name="Text Box 175"/>
            <p:cNvSpPr txBox="1">
              <a:spLocks noChangeArrowheads="1"/>
            </p:cNvSpPr>
            <p:nvPr/>
          </p:nvSpPr>
          <p:spPr bwMode="auto">
            <a:xfrm>
              <a:off x="5372144" y="4533169"/>
              <a:ext cx="1189749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400" dirty="0">
                  <a:latin typeface="Tahoma" pitchFamily="34" charset="0"/>
                </a:rPr>
                <a:t>shadow map</a:t>
              </a:r>
            </a:p>
          </p:txBody>
        </p:sp>
        <p:sp>
          <p:nvSpPr>
            <p:cNvPr id="90" name="Text Box 176"/>
            <p:cNvSpPr txBox="1">
              <a:spLocks noChangeArrowheads="1"/>
            </p:cNvSpPr>
            <p:nvPr/>
          </p:nvSpPr>
          <p:spPr bwMode="auto">
            <a:xfrm rot="16200000">
              <a:off x="4721254" y="5493303"/>
              <a:ext cx="665567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400" dirty="0">
                  <a:latin typeface="Tahoma" pitchFamily="34" charset="0"/>
                </a:rPr>
                <a:t>image</a:t>
              </a:r>
            </a:p>
          </p:txBody>
        </p:sp>
      </p:grpSp>
      <p:sp>
        <p:nvSpPr>
          <p:cNvPr id="97" name="ZoneTexte 96"/>
          <p:cNvSpPr txBox="1"/>
          <p:nvPr/>
        </p:nvSpPr>
        <p:spPr>
          <a:xfrm>
            <a:off x="363374" y="4882620"/>
            <a:ext cx="127791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world space</a:t>
            </a:r>
            <a:endParaRPr lang="en-US" sz="1600" dirty="0"/>
          </a:p>
        </p:txBody>
      </p:sp>
      <p:sp>
        <p:nvSpPr>
          <p:cNvPr id="98" name="Accolade ouvrante 97"/>
          <p:cNvSpPr/>
          <p:nvPr/>
        </p:nvSpPr>
        <p:spPr bwMode="auto">
          <a:xfrm>
            <a:off x="1749957" y="3779747"/>
            <a:ext cx="230456" cy="2580602"/>
          </a:xfrm>
          <a:prstGeom prst="leftBrac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99" name="Accolade ouvrante 98"/>
          <p:cNvSpPr/>
          <p:nvPr/>
        </p:nvSpPr>
        <p:spPr bwMode="auto">
          <a:xfrm flipH="1">
            <a:off x="6984894" y="3779747"/>
            <a:ext cx="230456" cy="2580602"/>
          </a:xfrm>
          <a:prstGeom prst="leftBrac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00" name="ZoneTexte 99"/>
          <p:cNvSpPr txBox="1"/>
          <p:nvPr/>
        </p:nvSpPr>
        <p:spPr>
          <a:xfrm>
            <a:off x="7215350" y="4759510"/>
            <a:ext cx="174759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600" dirty="0" smtClean="0"/>
              <a:t>post-perspective </a:t>
            </a:r>
            <a:br>
              <a:rPr lang="en-US" sz="1600" dirty="0" smtClean="0"/>
            </a:br>
            <a:r>
              <a:rPr lang="en-US" sz="1600" dirty="0" smtClean="0"/>
              <a:t>space</a:t>
            </a:r>
            <a:endParaRPr lang="en-US" sz="1600" dirty="0"/>
          </a:p>
        </p:txBody>
      </p:sp>
      <p:sp>
        <p:nvSpPr>
          <p:cNvPr id="102" name="ZoneTexte 101"/>
          <p:cNvSpPr txBox="1"/>
          <p:nvPr/>
        </p:nvSpPr>
        <p:spPr>
          <a:xfrm>
            <a:off x="419100" y="6522160"/>
            <a:ext cx="240001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 smtClean="0"/>
              <a:t>(</a:t>
            </a:r>
            <a:r>
              <a:rPr lang="fr-FR" sz="1600" dirty="0" err="1" smtClean="0"/>
              <a:t>from</a:t>
            </a:r>
            <a:r>
              <a:rPr lang="fr-FR" sz="1600" dirty="0" smtClean="0"/>
              <a:t> the </a:t>
            </a:r>
            <a:r>
              <a:rPr lang="fr-FR" sz="1600" dirty="0" err="1" smtClean="0"/>
              <a:t>authors</a:t>
            </a:r>
            <a:r>
              <a:rPr lang="fr-FR" sz="1600" dirty="0" smtClean="0"/>
              <a:t> </a:t>
            </a:r>
            <a:r>
              <a:rPr lang="fr-FR" sz="1600" dirty="0" err="1" smtClean="0"/>
              <a:t>slides</a:t>
            </a:r>
            <a:r>
              <a:rPr lang="fr-FR" sz="1600" dirty="0" smtClean="0"/>
              <a:t>)</a:t>
            </a:r>
            <a:endParaRPr lang="fr-FR" sz="1600" dirty="0"/>
          </a:p>
        </p:txBody>
      </p:sp>
    </p:spTree>
  </p:cSld>
  <p:clrMapOvr>
    <a:masterClrMapping/>
  </p:clrMapOvr>
  <p:transition advTm="35581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32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z="3600" dirty="0" smtClean="0">
                <a:ea typeface="굴림" charset="-127"/>
              </a:rPr>
              <a:t>Transformation of light sources (1/2)</a:t>
            </a:r>
            <a:endParaRPr lang="en-US" sz="3600" dirty="0"/>
          </a:p>
        </p:txBody>
      </p:sp>
      <p:sp>
        <p:nvSpPr>
          <p:cNvPr id="3532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Directional </a:t>
            </a:r>
            <a:r>
              <a:rPr lang="en-US" dirty="0"/>
              <a:t>l</a:t>
            </a:r>
            <a:r>
              <a:rPr lang="en-US" dirty="0" smtClean="0"/>
              <a:t>ight sources</a:t>
            </a:r>
          </a:p>
          <a:p>
            <a:pPr lvl="1"/>
            <a:r>
              <a:rPr lang="en-US" dirty="0" smtClean="0"/>
              <a:t>Result is better when the light direction is closer to the vertical</a:t>
            </a:r>
          </a:p>
          <a:p>
            <a:pPr lvl="1"/>
            <a:r>
              <a:rPr lang="en-US" dirty="0" smtClean="0"/>
              <a:t>Horizontal light is the worst case, but equivalent to standard shadow mapping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>
              <a:buFont typeface="Arial" charset="0"/>
              <a:buNone/>
            </a:pPr>
            <a:endParaRPr lang="en-US" dirty="0"/>
          </a:p>
        </p:txBody>
      </p:sp>
      <p:pic>
        <p:nvPicPr>
          <p:cNvPr id="813058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115794" y="3476075"/>
            <a:ext cx="4894372" cy="3334627"/>
          </a:xfrm>
          <a:prstGeom prst="rect">
            <a:avLst/>
          </a:prstGeom>
          <a:noFill/>
          <a:ln w="38100" cap="flat" cmpd="sng" algn="ctr">
            <a:noFill/>
            <a:prstDash val="solid"/>
            <a:miter lim="800000"/>
            <a:headEnd/>
            <a:tailEnd/>
          </a:ln>
          <a:effectLst/>
        </p:spPr>
      </p:pic>
      <p:cxnSp>
        <p:nvCxnSpPr>
          <p:cNvPr id="6" name="Connecteur droit avec flèche 5"/>
          <p:cNvCxnSpPr/>
          <p:nvPr/>
        </p:nvCxnSpPr>
        <p:spPr bwMode="auto">
          <a:xfrm rot="10800000" flipV="1">
            <a:off x="5123798" y="4859922"/>
            <a:ext cx="1094441" cy="643995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sm"/>
            <a:tailEnd type="arrow" w="med" len="sm"/>
          </a:ln>
          <a:effectLst/>
        </p:spPr>
      </p:cxnSp>
      <p:sp>
        <p:nvSpPr>
          <p:cNvPr id="9" name="ZoneTexte 8"/>
          <p:cNvSpPr txBox="1"/>
          <p:nvPr/>
        </p:nvSpPr>
        <p:spPr>
          <a:xfrm>
            <a:off x="6161088" y="4677458"/>
            <a:ext cx="118974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 err="1" smtClean="0"/>
              <a:t>Infinity</a:t>
            </a:r>
            <a:r>
              <a:rPr lang="fr-FR" sz="1400" dirty="0" smtClean="0"/>
              <a:t> plane</a:t>
            </a:r>
            <a:endParaRPr lang="fr-FR" sz="1400" dirty="0"/>
          </a:p>
        </p:txBody>
      </p:sp>
      <p:graphicFrame>
        <p:nvGraphicFramePr>
          <p:cNvPr id="10" name="Objet 9"/>
          <p:cNvGraphicFramePr>
            <a:graphicFrameLocks noChangeAspect="1"/>
          </p:cNvGraphicFramePr>
          <p:nvPr/>
        </p:nvGraphicFramePr>
        <p:xfrm>
          <a:off x="6218238" y="5005774"/>
          <a:ext cx="2481262" cy="683639"/>
        </p:xfrm>
        <a:graphic>
          <a:graphicData uri="http://schemas.openxmlformats.org/presentationml/2006/ole">
            <p:oleObj spid="_x0000_s813059" name="Équation" r:id="rId5" imgW="1841400" imgH="507960" progId="Equation.3">
              <p:embed/>
            </p:oleObj>
          </a:graphicData>
        </a:graphic>
      </p:graphicFrame>
      <p:sp>
        <p:nvSpPr>
          <p:cNvPr id="12" name="ZoneTexte 11"/>
          <p:cNvSpPr txBox="1"/>
          <p:nvPr/>
        </p:nvSpPr>
        <p:spPr>
          <a:xfrm>
            <a:off x="6010166" y="6472148"/>
            <a:ext cx="165943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 smtClean="0"/>
              <a:t>(</a:t>
            </a:r>
            <a:r>
              <a:rPr lang="fr-FR" sz="1600" dirty="0" err="1" smtClean="0"/>
              <a:t>from</a:t>
            </a:r>
            <a:r>
              <a:rPr lang="fr-FR" sz="1600" dirty="0" smtClean="0"/>
              <a:t> the </a:t>
            </a:r>
            <a:r>
              <a:rPr lang="fr-FR" sz="1600" dirty="0" err="1" smtClean="0"/>
              <a:t>paper</a:t>
            </a:r>
            <a:r>
              <a:rPr lang="fr-FR" sz="1600" dirty="0" smtClean="0"/>
              <a:t>)</a:t>
            </a:r>
            <a:endParaRPr lang="fr-FR" sz="1600" dirty="0"/>
          </a:p>
        </p:txBody>
      </p:sp>
    </p:spTree>
  </p:cSld>
  <p:clrMapOvr>
    <a:masterClrMapping/>
  </p:clrMapOvr>
  <p:transition advTm="35581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32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z="3600" dirty="0" smtClean="0">
                <a:ea typeface="굴림" charset="-127"/>
              </a:rPr>
              <a:t>Transformation of light sources (2/2)</a:t>
            </a:r>
            <a:endParaRPr lang="en-US" sz="3600" dirty="0"/>
          </a:p>
        </p:txBody>
      </p:sp>
      <p:sp>
        <p:nvSpPr>
          <p:cNvPr id="3532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ko-KR" dirty="0" smtClean="0">
                <a:ea typeface="굴림" charset="-127"/>
              </a:rPr>
              <a:t>Point lights sources</a:t>
            </a:r>
            <a:endParaRPr lang="en-US" altLang="ko-KR" dirty="0" smtClean="0"/>
          </a:p>
          <a:p>
            <a:pPr lvl="1"/>
            <a:r>
              <a:rPr lang="en-US" altLang="ko-KR" dirty="0" smtClean="0">
                <a:ea typeface="굴림" charset="-127"/>
              </a:rPr>
              <a:t>Result is better when the light is far away from the viewing frustum</a:t>
            </a:r>
          </a:p>
          <a:p>
            <a:pPr lvl="1"/>
            <a:r>
              <a:rPr lang="en-US" altLang="ko-KR" dirty="0" smtClean="0">
                <a:ea typeface="굴림" charset="-127"/>
              </a:rPr>
              <a:t>Point light in the camera plane is an ideal case, as well as for standard shadow mapping</a:t>
            </a:r>
          </a:p>
        </p:txBody>
      </p:sp>
      <p:pic>
        <p:nvPicPr>
          <p:cNvPr id="81408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69913" y="3728095"/>
            <a:ext cx="4821936" cy="2690812"/>
          </a:xfrm>
          <a:prstGeom prst="rect">
            <a:avLst/>
          </a:prstGeom>
          <a:noFill/>
          <a:ln w="38100" cap="flat" cmpd="sng" algn="ctr">
            <a:noFill/>
            <a:prstDash val="solid"/>
            <a:miter lim="800000"/>
            <a:headEnd/>
            <a:tailEnd/>
          </a:ln>
          <a:effectLst/>
        </p:spPr>
      </p:pic>
      <p:sp>
        <p:nvSpPr>
          <p:cNvPr id="6" name="ZoneTexte 5"/>
          <p:cNvSpPr txBox="1"/>
          <p:nvPr/>
        </p:nvSpPr>
        <p:spPr>
          <a:xfrm>
            <a:off x="6010166" y="6472148"/>
            <a:ext cx="165943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 smtClean="0"/>
              <a:t>(</a:t>
            </a:r>
            <a:r>
              <a:rPr lang="fr-FR" sz="1600" dirty="0" err="1" smtClean="0"/>
              <a:t>from</a:t>
            </a:r>
            <a:r>
              <a:rPr lang="fr-FR" sz="1600" dirty="0" smtClean="0"/>
              <a:t> the </a:t>
            </a:r>
            <a:r>
              <a:rPr lang="fr-FR" sz="1600" dirty="0" err="1" smtClean="0"/>
              <a:t>paper</a:t>
            </a:r>
            <a:r>
              <a:rPr lang="fr-FR" sz="1600" dirty="0" smtClean="0"/>
              <a:t>)</a:t>
            </a:r>
            <a:endParaRPr lang="fr-FR" sz="1600" dirty="0"/>
          </a:p>
        </p:txBody>
      </p:sp>
    </p:spTree>
  </p:cSld>
  <p:clrMapOvr>
    <a:masterClrMapping/>
  </p:clrMapOvr>
  <p:transition advTm="35581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32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>
                <a:ea typeface="굴림" charset="-127"/>
              </a:rPr>
              <a:t>Problem of an </a:t>
            </a:r>
            <a:r>
              <a:rPr lang="en-US" sz="3600" dirty="0" err="1" smtClean="0">
                <a:ea typeface="굴림" charset="-127"/>
              </a:rPr>
              <a:t>occluder</a:t>
            </a:r>
            <a:r>
              <a:rPr lang="en-US" sz="3600" dirty="0" smtClean="0">
                <a:ea typeface="굴림" charset="-127"/>
              </a:rPr>
              <a:t> outside the camera view</a:t>
            </a:r>
            <a:endParaRPr lang="en-US" sz="3600" dirty="0" smtClean="0">
              <a:ea typeface="굴림" charset="-127"/>
            </a:endParaRPr>
          </a:p>
        </p:txBody>
      </p:sp>
      <p:sp>
        <p:nvSpPr>
          <p:cNvPr id="3532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ko-KR" dirty="0" smtClean="0">
                <a:ea typeface="굴림" charset="-127"/>
              </a:rPr>
              <a:t>The shadow map contains only objects inside the viewing frustum</a:t>
            </a:r>
          </a:p>
          <a:p>
            <a:pPr lvl="1"/>
            <a:r>
              <a:rPr lang="en-US" dirty="0" smtClean="0">
                <a:ea typeface="굴림" charset="-127"/>
              </a:rPr>
              <a:t>Some objects outside the viewing frustum may cast shadows onto any visible objects</a:t>
            </a:r>
          </a:p>
          <a:p>
            <a:pPr lvl="1"/>
            <a:r>
              <a:rPr lang="en-US" dirty="0" smtClean="0">
                <a:ea typeface="굴림" charset="-127"/>
              </a:rPr>
              <a:t>They have to be included in the shadow map</a:t>
            </a:r>
            <a:endParaRPr lang="en-US" dirty="0">
              <a:ea typeface="굴림" charset="-127"/>
            </a:endParaRPr>
          </a:p>
          <a:p>
            <a:r>
              <a:rPr lang="en-US" dirty="0" smtClean="0">
                <a:ea typeface="굴림" charset="-127"/>
              </a:rPr>
              <a:t>The set of points H that need to be visible in the shadow map are computed</a:t>
            </a:r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>
              <a:buFont typeface="Arial" charset="0"/>
              <a:buNone/>
            </a:pPr>
            <a:endParaRPr lang="en-US" dirty="0"/>
          </a:p>
        </p:txBody>
      </p:sp>
      <p:pic>
        <p:nvPicPr>
          <p:cNvPr id="815106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79144" y="4440338"/>
            <a:ext cx="5591175" cy="1695450"/>
          </a:xfrm>
          <a:prstGeom prst="rect">
            <a:avLst/>
          </a:prstGeom>
          <a:noFill/>
          <a:ln w="38100" cap="flat" cmpd="sng" algn="ctr">
            <a:noFill/>
            <a:prstDash val="solid"/>
            <a:miter lim="800000"/>
            <a:headEnd/>
            <a:tailEnd/>
          </a:ln>
          <a:effectLst/>
        </p:spPr>
      </p:pic>
      <p:sp>
        <p:nvSpPr>
          <p:cNvPr id="6" name="ZoneTexte 5"/>
          <p:cNvSpPr txBox="1"/>
          <p:nvPr/>
        </p:nvSpPr>
        <p:spPr>
          <a:xfrm>
            <a:off x="6137367" y="6359278"/>
            <a:ext cx="165943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 smtClean="0"/>
              <a:t>(</a:t>
            </a:r>
            <a:r>
              <a:rPr lang="fr-FR" sz="1600" dirty="0" err="1" smtClean="0"/>
              <a:t>from</a:t>
            </a:r>
            <a:r>
              <a:rPr lang="fr-FR" sz="1600" dirty="0" smtClean="0"/>
              <a:t> the </a:t>
            </a:r>
            <a:r>
              <a:rPr lang="fr-FR" sz="1600" dirty="0" err="1" smtClean="0"/>
              <a:t>paper</a:t>
            </a:r>
            <a:r>
              <a:rPr lang="fr-FR" sz="1600" dirty="0" smtClean="0"/>
              <a:t>)</a:t>
            </a:r>
            <a:endParaRPr lang="fr-FR" sz="1600" dirty="0"/>
          </a:p>
        </p:txBody>
      </p:sp>
      <p:graphicFrame>
        <p:nvGraphicFramePr>
          <p:cNvPr id="7" name="Objet 6"/>
          <p:cNvGraphicFramePr>
            <a:graphicFrameLocks noChangeAspect="1"/>
          </p:cNvGraphicFramePr>
          <p:nvPr/>
        </p:nvGraphicFramePr>
        <p:xfrm>
          <a:off x="2117402" y="6125438"/>
          <a:ext cx="2387600" cy="309563"/>
        </p:xfrm>
        <a:graphic>
          <a:graphicData uri="http://schemas.openxmlformats.org/presentationml/2006/ole">
            <p:oleObj spid="_x0000_s815108" name="Équation" r:id="rId5" imgW="1574640" imgH="203040" progId="Equation.3">
              <p:embed/>
            </p:oleObj>
          </a:graphicData>
        </a:graphic>
      </p:graphicFrame>
      <p:graphicFrame>
        <p:nvGraphicFramePr>
          <p:cNvPr id="8" name="Objet 7"/>
          <p:cNvGraphicFramePr>
            <a:graphicFrameLocks noChangeAspect="1"/>
          </p:cNvGraphicFramePr>
          <p:nvPr/>
        </p:nvGraphicFramePr>
        <p:xfrm>
          <a:off x="6137367" y="4426996"/>
          <a:ext cx="2796080" cy="812269"/>
        </p:xfrm>
        <a:graphic>
          <a:graphicData uri="http://schemas.openxmlformats.org/presentationml/2006/ole">
            <p:oleObj spid="_x0000_s815109" name="Équation" r:id="rId6" imgW="2273040" imgH="660240" progId="Equation.3">
              <p:embed/>
            </p:oleObj>
          </a:graphicData>
        </a:graphic>
      </p:graphicFrame>
      <p:graphicFrame>
        <p:nvGraphicFramePr>
          <p:cNvPr id="9" name="Objet 8"/>
          <p:cNvGraphicFramePr>
            <a:graphicFrameLocks noChangeAspect="1"/>
          </p:cNvGraphicFramePr>
          <p:nvPr/>
        </p:nvGraphicFramePr>
        <p:xfrm>
          <a:off x="4773687" y="6125327"/>
          <a:ext cx="1496632" cy="252444"/>
        </p:xfrm>
        <a:graphic>
          <a:graphicData uri="http://schemas.openxmlformats.org/presentationml/2006/ole">
            <p:oleObj spid="_x0000_s815110" name="Équation" r:id="rId7" imgW="1054080" imgH="177480" progId="Equation.3">
              <p:embed/>
            </p:oleObj>
          </a:graphicData>
        </a:graphic>
      </p:graphicFrame>
    </p:spTree>
  </p:cSld>
  <p:clrMapOvr>
    <a:masterClrMapping/>
  </p:clrMapOvr>
  <p:transition advTm="35581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32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>
                <a:ea typeface="굴림" charset="-127"/>
              </a:rPr>
              <a:t>Problem of an </a:t>
            </a:r>
            <a:r>
              <a:rPr lang="en-US" sz="3600" dirty="0" err="1" smtClean="0">
                <a:ea typeface="굴림" charset="-127"/>
              </a:rPr>
              <a:t>occluder</a:t>
            </a:r>
            <a:r>
              <a:rPr lang="en-US" sz="3600" dirty="0" smtClean="0">
                <a:ea typeface="굴림" charset="-127"/>
              </a:rPr>
              <a:t> outside the camera view</a:t>
            </a:r>
            <a:endParaRPr lang="en-US" sz="3600" dirty="0" smtClean="0">
              <a:ea typeface="굴림" charset="-127"/>
            </a:endParaRPr>
          </a:p>
        </p:txBody>
      </p:sp>
      <p:sp>
        <p:nvSpPr>
          <p:cNvPr id="3532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ko-KR" dirty="0" smtClean="0">
                <a:ea typeface="굴림" charset="-127"/>
              </a:rPr>
              <a:t>H also needs to be transformed to the post-perspective space</a:t>
            </a:r>
            <a:endParaRPr lang="en-US" dirty="0"/>
          </a:p>
          <a:p>
            <a:pPr lvl="1"/>
            <a:r>
              <a:rPr lang="en-US" dirty="0" smtClean="0"/>
              <a:t>But points behind the camera plane are projected beyond the infinity plane</a:t>
            </a:r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>
              <a:buFont typeface="Arial" charset="0"/>
              <a:buNone/>
            </a:pPr>
            <a:endParaRPr lang="en-US" dirty="0"/>
          </a:p>
        </p:txBody>
      </p:sp>
      <p:pic>
        <p:nvPicPr>
          <p:cNvPr id="816133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63069" y="3662077"/>
            <a:ext cx="476250" cy="2876550"/>
          </a:xfrm>
          <a:prstGeom prst="rect">
            <a:avLst/>
          </a:prstGeom>
          <a:noFill/>
          <a:ln w="38100" cap="flat" cmpd="sng" algn="ctr">
            <a:noFill/>
            <a:prstDash val="solid"/>
            <a:miter lim="800000"/>
            <a:headEnd/>
            <a:tailEnd/>
          </a:ln>
          <a:effectLst/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066925" y="3430017"/>
            <a:ext cx="2505075" cy="3457860"/>
          </a:xfrm>
          <a:prstGeom prst="rect">
            <a:avLst/>
          </a:prstGeom>
          <a:noFill/>
          <a:ln w="38100" cap="flat" cmpd="sng" algn="ctr">
            <a:noFill/>
            <a:prstDash val="solid"/>
            <a:miter lim="800000"/>
            <a:headEnd/>
            <a:tailEnd/>
          </a:ln>
          <a:effectLst/>
        </p:spPr>
      </p:pic>
      <p:sp>
        <p:nvSpPr>
          <p:cNvPr id="10" name="ZoneTexte 9"/>
          <p:cNvSpPr txBox="1"/>
          <p:nvPr/>
        </p:nvSpPr>
        <p:spPr>
          <a:xfrm>
            <a:off x="882354" y="6369350"/>
            <a:ext cx="165943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 smtClean="0"/>
              <a:t>(</a:t>
            </a:r>
            <a:r>
              <a:rPr lang="fr-FR" sz="1600" dirty="0" err="1" smtClean="0"/>
              <a:t>from</a:t>
            </a:r>
            <a:r>
              <a:rPr lang="fr-FR" sz="1600" dirty="0" smtClean="0"/>
              <a:t> the </a:t>
            </a:r>
            <a:r>
              <a:rPr lang="fr-FR" sz="1600" dirty="0" err="1" smtClean="0"/>
              <a:t>paper</a:t>
            </a:r>
            <a:r>
              <a:rPr lang="fr-FR" sz="1600" dirty="0" smtClean="0"/>
              <a:t>)</a:t>
            </a:r>
            <a:endParaRPr lang="fr-FR" sz="1600" dirty="0"/>
          </a:p>
        </p:txBody>
      </p:sp>
    </p:spTree>
  </p:cSld>
  <p:clrMapOvr>
    <a:masterClrMapping/>
  </p:clrMapOvr>
  <p:transition advTm="35581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32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>
                <a:ea typeface="굴림" charset="-127"/>
              </a:rPr>
              <a:t>Problem of an </a:t>
            </a:r>
            <a:r>
              <a:rPr lang="en-US" sz="3600" dirty="0" err="1" smtClean="0">
                <a:ea typeface="굴림" charset="-127"/>
              </a:rPr>
              <a:t>occluder</a:t>
            </a:r>
            <a:r>
              <a:rPr lang="en-US" sz="3600" dirty="0" smtClean="0">
                <a:ea typeface="굴림" charset="-127"/>
              </a:rPr>
              <a:t> outside the camera view</a:t>
            </a:r>
            <a:endParaRPr lang="en-US" sz="3600" dirty="0" smtClean="0">
              <a:ea typeface="굴림" charset="-127"/>
            </a:endParaRPr>
          </a:p>
        </p:txBody>
      </p:sp>
      <p:sp>
        <p:nvSpPr>
          <p:cNvPr id="3532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ko-KR" dirty="0" smtClean="0">
                <a:ea typeface="굴림" charset="-127"/>
              </a:rPr>
              <a:t>The best solution is to compute a virtual camera shift</a:t>
            </a:r>
          </a:p>
          <a:p>
            <a:pPr lvl="1"/>
            <a:r>
              <a:rPr lang="en-US" altLang="ko-KR" dirty="0" smtClean="0">
                <a:ea typeface="굴림" charset="-127"/>
              </a:rPr>
              <a:t>Only for the generation of the shadow map</a:t>
            </a:r>
          </a:p>
          <a:p>
            <a:pPr lvl="1"/>
            <a:r>
              <a:rPr lang="en-US" dirty="0" smtClean="0">
                <a:ea typeface="굴림" charset="-127"/>
              </a:rPr>
              <a:t>Such that all the points in H are in the camera view</a:t>
            </a:r>
          </a:p>
          <a:p>
            <a:pPr lvl="1"/>
            <a:endParaRPr lang="en-US" dirty="0" smtClean="0">
              <a:ea typeface="굴림" charset="-127"/>
            </a:endParaRPr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>
              <a:buFont typeface="Arial" charset="0"/>
              <a:buNone/>
            </a:pPr>
            <a:endParaRPr lang="en-US" dirty="0"/>
          </a:p>
        </p:txBody>
      </p:sp>
      <p:pic>
        <p:nvPicPr>
          <p:cNvPr id="81613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66925" y="3430017"/>
            <a:ext cx="2505075" cy="3457860"/>
          </a:xfrm>
          <a:prstGeom prst="rect">
            <a:avLst/>
          </a:prstGeom>
          <a:noFill/>
          <a:ln w="38100" cap="flat" cmpd="sng" algn="ctr">
            <a:noFill/>
            <a:prstDash val="solid"/>
            <a:miter lim="800000"/>
            <a:headEnd/>
            <a:tailEnd/>
          </a:ln>
          <a:effectLst/>
        </p:spPr>
      </p:pic>
      <p:pic>
        <p:nvPicPr>
          <p:cNvPr id="816132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72000" y="3662077"/>
            <a:ext cx="2733675" cy="3181350"/>
          </a:xfrm>
          <a:prstGeom prst="rect">
            <a:avLst/>
          </a:prstGeom>
          <a:noFill/>
          <a:ln w="38100" cap="flat" cmpd="sng" algn="ctr">
            <a:noFill/>
            <a:prstDash val="solid"/>
            <a:miter lim="800000"/>
            <a:headEnd/>
            <a:tailEnd/>
          </a:ln>
          <a:effectLst/>
        </p:spPr>
      </p:pic>
      <p:pic>
        <p:nvPicPr>
          <p:cNvPr id="816133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496175" y="3662077"/>
            <a:ext cx="476250" cy="2876550"/>
          </a:xfrm>
          <a:prstGeom prst="rect">
            <a:avLst/>
          </a:prstGeom>
          <a:noFill/>
          <a:ln w="38100" cap="flat" cmpd="sng" algn="ctr">
            <a:noFill/>
            <a:prstDash val="solid"/>
            <a:miter lim="800000"/>
            <a:headEnd/>
            <a:tailEnd/>
          </a:ln>
          <a:effectLst/>
        </p:spPr>
      </p:pic>
      <p:sp>
        <p:nvSpPr>
          <p:cNvPr id="13" name="ZoneTexte 12"/>
          <p:cNvSpPr txBox="1"/>
          <p:nvPr/>
        </p:nvSpPr>
        <p:spPr>
          <a:xfrm>
            <a:off x="882354" y="6369350"/>
            <a:ext cx="165943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 smtClean="0"/>
              <a:t>(</a:t>
            </a:r>
            <a:r>
              <a:rPr lang="fr-FR" sz="1600" dirty="0" err="1" smtClean="0"/>
              <a:t>from</a:t>
            </a:r>
            <a:r>
              <a:rPr lang="fr-FR" sz="1600" dirty="0" smtClean="0"/>
              <a:t> the </a:t>
            </a:r>
            <a:r>
              <a:rPr lang="fr-FR" sz="1600" dirty="0" err="1" smtClean="0"/>
              <a:t>paper</a:t>
            </a:r>
            <a:r>
              <a:rPr lang="fr-FR" sz="1600" dirty="0" smtClean="0"/>
              <a:t>)</a:t>
            </a:r>
            <a:endParaRPr lang="fr-FR" sz="1600" dirty="0"/>
          </a:p>
        </p:txBody>
      </p:sp>
    </p:spTree>
  </p:cSld>
  <p:clrMapOvr>
    <a:masterClrMapping/>
  </p:clrMapOvr>
  <p:transition advTm="35581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32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ea typeface="굴림" charset="-127"/>
              </a:rPr>
              <a:t>Results (1/2)</a:t>
            </a:r>
            <a:endParaRPr lang="en-US" dirty="0" smtClean="0">
              <a:ea typeface="굴림" charset="-127"/>
            </a:endParaRPr>
          </a:p>
        </p:txBody>
      </p:sp>
      <p:sp>
        <p:nvSpPr>
          <p:cNvPr id="3532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19100" y="1659216"/>
            <a:ext cx="8318500" cy="5067300"/>
          </a:xfrm>
        </p:spPr>
        <p:txBody>
          <a:bodyPr/>
          <a:lstStyle/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>
              <a:buNone/>
            </a:pPr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Shadow maps of size 1024 x 1024</a:t>
            </a:r>
          </a:p>
          <a:p>
            <a:pPr lvl="1"/>
            <a:r>
              <a:rPr lang="en-US" dirty="0" smtClean="0"/>
              <a:t>Left image and right halve of the right image generated with a perspective shadow map</a:t>
            </a:r>
            <a:br>
              <a:rPr lang="en-US" dirty="0" smtClean="0"/>
            </a:br>
            <a:r>
              <a:rPr lang="en-US" dirty="0" smtClean="0"/>
              <a:t>at about 15 frames per second</a:t>
            </a:r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>
              <a:buNone/>
            </a:pPr>
            <a:endParaRPr lang="en-US" dirty="0"/>
          </a:p>
        </p:txBody>
      </p:sp>
      <p:pic>
        <p:nvPicPr>
          <p:cNvPr id="818179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78003" y="1587500"/>
            <a:ext cx="6739218" cy="3387344"/>
          </a:xfrm>
          <a:prstGeom prst="rect">
            <a:avLst/>
          </a:prstGeom>
          <a:noFill/>
          <a:ln w="38100" cap="flat" cmpd="sng" algn="ctr">
            <a:noFill/>
            <a:prstDash val="solid"/>
            <a:miter lim="800000"/>
            <a:headEnd/>
            <a:tailEnd/>
          </a:ln>
          <a:effectLst/>
        </p:spPr>
      </p:pic>
      <p:sp>
        <p:nvSpPr>
          <p:cNvPr id="7" name="ZoneTexte 6"/>
          <p:cNvSpPr txBox="1"/>
          <p:nvPr/>
        </p:nvSpPr>
        <p:spPr>
          <a:xfrm>
            <a:off x="6157791" y="4921057"/>
            <a:ext cx="165943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 smtClean="0"/>
              <a:t>(</a:t>
            </a:r>
            <a:r>
              <a:rPr lang="fr-FR" sz="1600" dirty="0" err="1" smtClean="0"/>
              <a:t>from</a:t>
            </a:r>
            <a:r>
              <a:rPr lang="fr-FR" sz="1600" dirty="0" smtClean="0"/>
              <a:t> the </a:t>
            </a:r>
            <a:r>
              <a:rPr lang="fr-FR" sz="1600" dirty="0" err="1" smtClean="0"/>
              <a:t>paper</a:t>
            </a:r>
            <a:r>
              <a:rPr lang="fr-FR" sz="1600" dirty="0" smtClean="0"/>
              <a:t>)</a:t>
            </a:r>
            <a:endParaRPr lang="fr-FR" sz="1600" dirty="0"/>
          </a:p>
        </p:txBody>
      </p:sp>
    </p:spTree>
  </p:cSld>
  <p:clrMapOvr>
    <a:masterClrMapping/>
  </p:clrMapOvr>
  <p:transition advTm="35581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32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ea typeface="굴림" charset="-127"/>
              </a:rPr>
              <a:t>Results (2/2)</a:t>
            </a:r>
            <a:endParaRPr lang="en-US" dirty="0" smtClean="0">
              <a:ea typeface="굴림" charset="-127"/>
            </a:endParaRPr>
          </a:p>
        </p:txBody>
      </p:sp>
      <p:sp>
        <p:nvSpPr>
          <p:cNvPr id="3532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More than 20 millions triangles</a:t>
            </a:r>
          </a:p>
          <a:p>
            <a:pPr lvl="1"/>
            <a:r>
              <a:rPr lang="en-US" dirty="0" smtClean="0"/>
              <a:t>Generated without shadow (left) in 1 second</a:t>
            </a:r>
          </a:p>
          <a:p>
            <a:pPr lvl="1"/>
            <a:r>
              <a:rPr lang="en-US" dirty="0" smtClean="0"/>
              <a:t>Generated with perspective shadow map (right) in 1.2 seconds</a:t>
            </a:r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>
              <a:buNone/>
            </a:pPr>
            <a:endParaRPr lang="en-US" dirty="0"/>
          </a:p>
        </p:txBody>
      </p:sp>
      <p:pic>
        <p:nvPicPr>
          <p:cNvPr id="817158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19100" y="1796870"/>
            <a:ext cx="8280400" cy="2507495"/>
          </a:xfrm>
          <a:prstGeom prst="rect">
            <a:avLst/>
          </a:prstGeom>
          <a:noFill/>
          <a:ln w="38100" cap="flat" cmpd="sng" algn="ctr">
            <a:noFill/>
            <a:prstDash val="solid"/>
            <a:miter lim="800000"/>
            <a:headEnd/>
            <a:tailEnd/>
          </a:ln>
          <a:effectLst/>
        </p:spPr>
      </p:pic>
      <p:sp>
        <p:nvSpPr>
          <p:cNvPr id="14" name="ZoneTexte 13"/>
          <p:cNvSpPr txBox="1"/>
          <p:nvPr/>
        </p:nvSpPr>
        <p:spPr>
          <a:xfrm>
            <a:off x="7040070" y="4304365"/>
            <a:ext cx="165943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 smtClean="0"/>
              <a:t>(</a:t>
            </a:r>
            <a:r>
              <a:rPr lang="fr-FR" sz="1600" dirty="0" err="1" smtClean="0"/>
              <a:t>from</a:t>
            </a:r>
            <a:r>
              <a:rPr lang="fr-FR" sz="1600" dirty="0" smtClean="0"/>
              <a:t> the </a:t>
            </a:r>
            <a:r>
              <a:rPr lang="fr-FR" sz="1600" dirty="0" err="1" smtClean="0"/>
              <a:t>paper</a:t>
            </a:r>
            <a:r>
              <a:rPr lang="fr-FR" sz="1600" dirty="0" smtClean="0"/>
              <a:t>)</a:t>
            </a:r>
            <a:endParaRPr lang="fr-FR" sz="1600" dirty="0"/>
          </a:p>
        </p:txBody>
      </p:sp>
    </p:spTree>
  </p:cSld>
  <p:clrMapOvr>
    <a:masterClrMapping/>
  </p:clrMapOvr>
  <p:transition advTm="35581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32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ea typeface="굴림" charset="-127"/>
              </a:rPr>
              <a:t>Conclusion</a:t>
            </a:r>
            <a:endParaRPr lang="en-US" dirty="0" smtClean="0">
              <a:ea typeface="굴림" charset="-127"/>
            </a:endParaRPr>
          </a:p>
        </p:txBody>
      </p:sp>
      <p:sp>
        <p:nvSpPr>
          <p:cNvPr id="3532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ko-KR" dirty="0" smtClean="0">
                <a:ea typeface="굴림" charset="-127"/>
              </a:rPr>
              <a:t>Good-looking hard shadows with a minimal overhead</a:t>
            </a:r>
          </a:p>
          <a:p>
            <a:r>
              <a:rPr lang="en-US" dirty="0" smtClean="0">
                <a:ea typeface="굴림" charset="-127"/>
              </a:rPr>
              <a:t>Need computation of the shadow map at each frame</a:t>
            </a:r>
          </a:p>
          <a:p>
            <a:r>
              <a:rPr lang="en-US" dirty="0" smtClean="0">
                <a:ea typeface="굴림" charset="-127"/>
              </a:rPr>
              <a:t>Can be efficiently use with point rendering methods</a:t>
            </a:r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>
              <a:buFont typeface="Arial" charset="0"/>
              <a:buNone/>
            </a:pPr>
            <a:endParaRPr lang="en-US" dirty="0"/>
          </a:p>
        </p:txBody>
      </p:sp>
    </p:spTree>
  </p:cSld>
  <p:clrMapOvr>
    <a:masterClrMapping/>
  </p:clrMapOvr>
  <p:transition advTm="35581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9"/>
          <p:cNvGrpSpPr>
            <a:grpSpLocks/>
          </p:cNvGrpSpPr>
          <p:nvPr/>
        </p:nvGrpSpPr>
        <p:grpSpPr bwMode="auto">
          <a:xfrm>
            <a:off x="50800" y="2713038"/>
            <a:ext cx="9075738" cy="152400"/>
            <a:chOff x="296" y="1676"/>
            <a:chExt cx="5088" cy="96"/>
          </a:xfrm>
        </p:grpSpPr>
        <p:sp>
          <p:nvSpPr>
            <p:cNvPr id="4103" name="Rectangle 7"/>
            <p:cNvSpPr>
              <a:spLocks noChangeArrowheads="1"/>
            </p:cNvSpPr>
            <p:nvPr/>
          </p:nvSpPr>
          <p:spPr bwMode="auto">
            <a:xfrm>
              <a:off x="296" y="1676"/>
              <a:ext cx="5088" cy="47"/>
            </a:xfrm>
            <a:prstGeom prst="rect">
              <a:avLst/>
            </a:prstGeom>
            <a:gradFill rotWithShape="0">
              <a:gsLst>
                <a:gs pos="0">
                  <a:srgbClr val="12C2E9">
                    <a:gamma/>
                    <a:shade val="80000"/>
                    <a:invGamma/>
                  </a:srgbClr>
                </a:gs>
                <a:gs pos="50000">
                  <a:srgbClr val="12C2E9"/>
                </a:gs>
                <a:gs pos="100000">
                  <a:srgbClr val="12C2E9">
                    <a:gamma/>
                    <a:shade val="80000"/>
                    <a:invGamma/>
                  </a:srgbClr>
                </a:gs>
              </a:gsLst>
              <a:lin ang="5400000" scaled="1"/>
            </a:gradFill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rtl="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fr-FR" sz="2400" kern="1200">
                <a:solidFill>
                  <a:srgbClr val="000000"/>
                </a:solidFill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4104" name="Rectangle 8"/>
            <p:cNvSpPr>
              <a:spLocks noChangeArrowheads="1"/>
            </p:cNvSpPr>
            <p:nvPr/>
          </p:nvSpPr>
          <p:spPr bwMode="auto">
            <a:xfrm>
              <a:off x="296" y="1748"/>
              <a:ext cx="5088" cy="24"/>
            </a:xfrm>
            <a:prstGeom prst="rect">
              <a:avLst/>
            </a:prstGeom>
            <a:gradFill rotWithShape="0">
              <a:gsLst>
                <a:gs pos="0">
                  <a:srgbClr val="FF00FF">
                    <a:gamma/>
                    <a:shade val="69804"/>
                    <a:invGamma/>
                  </a:srgbClr>
                </a:gs>
                <a:gs pos="50000">
                  <a:srgbClr val="FF00FF"/>
                </a:gs>
                <a:gs pos="100000">
                  <a:srgbClr val="FF00FF">
                    <a:gamma/>
                    <a:shade val="69804"/>
                    <a:invGamma/>
                  </a:srgbClr>
                </a:gs>
              </a:gsLst>
              <a:lin ang="0" scaled="1"/>
            </a:gradFill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rtl="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fr-FR" sz="2400" kern="1200">
                <a:solidFill>
                  <a:srgbClr val="000000"/>
                </a:solidFill>
                <a:latin typeface="Arial" charset="0"/>
                <a:ea typeface="+mn-ea"/>
                <a:cs typeface="+mn-cs"/>
              </a:endParaRPr>
            </a:p>
          </p:txBody>
        </p:sp>
      </p:grpSp>
      <p:sp>
        <p:nvSpPr>
          <p:cNvPr id="4106" name="Rectangle 10"/>
          <p:cNvSpPr>
            <a:spLocks noChangeArrowheads="1"/>
          </p:cNvSpPr>
          <p:nvPr/>
        </p:nvSpPr>
        <p:spPr bwMode="auto">
          <a:xfrm>
            <a:off x="0" y="842963"/>
            <a:ext cx="9144000" cy="19685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0487" tIns="44450" rIns="90487" bIns="44450" anchor="ctr"/>
          <a:lstStyle/>
          <a:p>
            <a:pPr algn="ctr" rtl="0" eaLnBrk="0" fontAlgn="base" hangingPunct="0">
              <a:lnSpc>
                <a:spcPts val="42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ko-KR" sz="3400" b="1" kern="1200" dirty="0" smtClean="0">
                <a:solidFill>
                  <a:srgbClr val="0000FF"/>
                </a:solidFill>
                <a:latin typeface="Arial" charset="0"/>
                <a:ea typeface="굴림" charset="-127"/>
                <a:cs typeface="+mn-cs"/>
              </a:rPr>
              <a:t>Sample Based Visibility for Soft Shadows using Alias-free Shadow Maps</a:t>
            </a:r>
            <a:endParaRPr lang="en-US" altLang="ko-KR" sz="3400" b="1" kern="1200" dirty="0">
              <a:solidFill>
                <a:srgbClr val="0000FF"/>
              </a:solidFill>
              <a:latin typeface="Arial" charset="0"/>
              <a:ea typeface="굴림" charset="-127"/>
              <a:cs typeface="+mn-cs"/>
            </a:endParaRPr>
          </a:p>
        </p:txBody>
      </p:sp>
      <p:sp>
        <p:nvSpPr>
          <p:cNvPr id="4110" name="Text Box 14"/>
          <p:cNvSpPr txBox="1">
            <a:spLocks noChangeArrowheads="1"/>
          </p:cNvSpPr>
          <p:nvPr/>
        </p:nvSpPr>
        <p:spPr bwMode="auto">
          <a:xfrm>
            <a:off x="496888" y="3527425"/>
            <a:ext cx="8153400" cy="193899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rtl="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altLang="ko-KR" sz="3600" b="1" kern="1200" dirty="0" smtClean="0">
                <a:solidFill>
                  <a:srgbClr val="EA8B00"/>
                </a:solidFill>
                <a:latin typeface="Arial" charset="0"/>
                <a:ea typeface="굴림" charset="-127"/>
                <a:cs typeface="+mn-cs"/>
              </a:rPr>
              <a:t>Erik </a:t>
            </a:r>
            <a:r>
              <a:rPr lang="en-US" altLang="ko-KR" sz="3600" b="1" kern="1200" dirty="0" err="1" smtClean="0">
                <a:solidFill>
                  <a:srgbClr val="EA8B00"/>
                </a:solidFill>
                <a:latin typeface="Arial" charset="0"/>
                <a:ea typeface="굴림" charset="-127"/>
                <a:cs typeface="+mn-cs"/>
              </a:rPr>
              <a:t>Sintorn</a:t>
            </a:r>
            <a:r>
              <a:rPr lang="en-US" altLang="ko-KR" sz="3600" b="1" kern="1200" dirty="0" smtClean="0">
                <a:solidFill>
                  <a:srgbClr val="EA8B00"/>
                </a:solidFill>
                <a:latin typeface="Arial" charset="0"/>
                <a:ea typeface="굴림" charset="-127"/>
                <a:cs typeface="+mn-cs"/>
              </a:rPr>
              <a:t>, </a:t>
            </a:r>
            <a:r>
              <a:rPr lang="en-US" altLang="ko-KR" sz="3600" b="1" kern="1200" dirty="0" err="1" smtClean="0">
                <a:solidFill>
                  <a:srgbClr val="EA8B00"/>
                </a:solidFill>
                <a:latin typeface="Arial" charset="0"/>
                <a:ea typeface="굴림" charset="-127"/>
                <a:cs typeface="+mn-cs"/>
              </a:rPr>
              <a:t>Elmar</a:t>
            </a:r>
            <a:r>
              <a:rPr lang="en-US" altLang="ko-KR" sz="3600" b="1" kern="1200" dirty="0" smtClean="0">
                <a:solidFill>
                  <a:srgbClr val="EA8B00"/>
                </a:solidFill>
                <a:latin typeface="Arial" charset="0"/>
                <a:ea typeface="굴림" charset="-127"/>
                <a:cs typeface="+mn-cs"/>
              </a:rPr>
              <a:t> </a:t>
            </a:r>
            <a:r>
              <a:rPr lang="en-US" altLang="ko-KR" sz="3600" b="1" kern="1200" dirty="0" err="1" smtClean="0">
                <a:solidFill>
                  <a:srgbClr val="EA8B00"/>
                </a:solidFill>
                <a:latin typeface="Arial" charset="0"/>
                <a:ea typeface="굴림" charset="-127"/>
                <a:cs typeface="+mn-cs"/>
              </a:rPr>
              <a:t>Eisemann</a:t>
            </a:r>
            <a:r>
              <a:rPr lang="en-US" altLang="ko-KR" sz="3600" b="1" kern="1200" dirty="0" smtClean="0">
                <a:solidFill>
                  <a:srgbClr val="EA8B00"/>
                </a:solidFill>
                <a:latin typeface="Arial" charset="0"/>
                <a:ea typeface="굴림" charset="-127"/>
                <a:cs typeface="+mn-cs"/>
              </a:rPr>
              <a:t>, </a:t>
            </a:r>
            <a:br>
              <a:rPr lang="en-US" altLang="ko-KR" sz="3600" b="1" kern="1200" dirty="0" smtClean="0">
                <a:solidFill>
                  <a:srgbClr val="EA8B00"/>
                </a:solidFill>
                <a:latin typeface="Arial" charset="0"/>
                <a:ea typeface="굴림" charset="-127"/>
                <a:cs typeface="+mn-cs"/>
              </a:rPr>
            </a:br>
            <a:r>
              <a:rPr lang="en-US" altLang="ko-KR" sz="3600" b="1" kern="1200" dirty="0" smtClean="0">
                <a:solidFill>
                  <a:srgbClr val="EA8B00"/>
                </a:solidFill>
                <a:latin typeface="Arial" charset="0"/>
                <a:ea typeface="굴림" charset="-127"/>
                <a:cs typeface="+mn-cs"/>
              </a:rPr>
              <a:t>Ulf </a:t>
            </a:r>
            <a:r>
              <a:rPr lang="en-US" altLang="ko-KR" sz="3600" b="1" kern="1200" dirty="0" err="1" smtClean="0">
                <a:solidFill>
                  <a:srgbClr val="EA8B00"/>
                </a:solidFill>
                <a:latin typeface="Arial" charset="0"/>
                <a:ea typeface="굴림" charset="-127"/>
                <a:cs typeface="+mn-cs"/>
              </a:rPr>
              <a:t>Assarsson</a:t>
            </a:r>
            <a:endParaRPr lang="en-US" sz="3600" b="1" kern="1200" dirty="0">
              <a:solidFill>
                <a:srgbClr val="EA8B00"/>
              </a:solidFill>
              <a:latin typeface="Arial" charset="0"/>
              <a:ea typeface="+mn-ea"/>
              <a:cs typeface="+mn-cs"/>
            </a:endParaRPr>
          </a:p>
          <a:p>
            <a:pPr algn="ctr" rtl="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altLang="ko-KR" sz="3200" kern="1200" dirty="0" smtClean="0">
                <a:solidFill>
                  <a:srgbClr val="000000"/>
                </a:solidFill>
                <a:latin typeface="Arial" charset="0"/>
                <a:ea typeface="굴림" charset="-127"/>
                <a:cs typeface="+mn-cs"/>
              </a:rPr>
              <a:t>EGSR 08</a:t>
            </a:r>
            <a:endParaRPr lang="en-US" sz="3200" kern="1200" dirty="0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  <p:grpSp>
        <p:nvGrpSpPr>
          <p:cNvPr id="3" name="Group 25"/>
          <p:cNvGrpSpPr>
            <a:grpSpLocks/>
          </p:cNvGrpSpPr>
          <p:nvPr/>
        </p:nvGrpSpPr>
        <p:grpSpPr bwMode="auto">
          <a:xfrm>
            <a:off x="68263" y="842963"/>
            <a:ext cx="9075737" cy="152400"/>
            <a:chOff x="296" y="1676"/>
            <a:chExt cx="5088" cy="96"/>
          </a:xfrm>
        </p:grpSpPr>
        <p:sp>
          <p:nvSpPr>
            <p:cNvPr id="4122" name="Rectangle 26"/>
            <p:cNvSpPr>
              <a:spLocks noChangeArrowheads="1"/>
            </p:cNvSpPr>
            <p:nvPr/>
          </p:nvSpPr>
          <p:spPr bwMode="auto">
            <a:xfrm>
              <a:off x="296" y="1676"/>
              <a:ext cx="5088" cy="47"/>
            </a:xfrm>
            <a:prstGeom prst="rect">
              <a:avLst/>
            </a:prstGeom>
            <a:gradFill rotWithShape="0">
              <a:gsLst>
                <a:gs pos="0">
                  <a:srgbClr val="12C2E9">
                    <a:gamma/>
                    <a:shade val="80000"/>
                    <a:invGamma/>
                  </a:srgbClr>
                </a:gs>
                <a:gs pos="50000">
                  <a:srgbClr val="12C2E9"/>
                </a:gs>
                <a:gs pos="100000">
                  <a:srgbClr val="12C2E9">
                    <a:gamma/>
                    <a:shade val="80000"/>
                    <a:invGamma/>
                  </a:srgbClr>
                </a:gs>
              </a:gsLst>
              <a:lin ang="5400000" scaled="1"/>
            </a:gradFill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rtl="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fr-FR" sz="2400" kern="1200">
                <a:solidFill>
                  <a:srgbClr val="000000"/>
                </a:solidFill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4123" name="Rectangle 27"/>
            <p:cNvSpPr>
              <a:spLocks noChangeArrowheads="1"/>
            </p:cNvSpPr>
            <p:nvPr/>
          </p:nvSpPr>
          <p:spPr bwMode="auto">
            <a:xfrm>
              <a:off x="296" y="1748"/>
              <a:ext cx="5088" cy="24"/>
            </a:xfrm>
            <a:prstGeom prst="rect">
              <a:avLst/>
            </a:prstGeom>
            <a:gradFill rotWithShape="0">
              <a:gsLst>
                <a:gs pos="0">
                  <a:srgbClr val="FF00FF">
                    <a:gamma/>
                    <a:shade val="69804"/>
                    <a:invGamma/>
                  </a:srgbClr>
                </a:gs>
                <a:gs pos="50000">
                  <a:srgbClr val="FF00FF"/>
                </a:gs>
                <a:gs pos="100000">
                  <a:srgbClr val="FF00FF">
                    <a:gamma/>
                    <a:shade val="69804"/>
                    <a:invGamma/>
                  </a:srgbClr>
                </a:gs>
              </a:gsLst>
              <a:lin ang="0" scaled="1"/>
            </a:gradFill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rtl="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fr-FR" sz="2400" kern="1200">
                <a:solidFill>
                  <a:srgbClr val="000000"/>
                </a:solidFill>
                <a:latin typeface="Arial" charset="0"/>
                <a:ea typeface="+mn-ea"/>
                <a:cs typeface="+mn-cs"/>
              </a:endParaRPr>
            </a:p>
          </p:txBody>
        </p:sp>
      </p:grpSp>
      <p:pic>
        <p:nvPicPr>
          <p:cNvPr id="4124" name="Picture 28" descr="KAIST-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915150" y="6113463"/>
            <a:ext cx="1927225" cy="533400"/>
          </a:xfrm>
          <a:prstGeom prst="rect">
            <a:avLst/>
          </a:prstGeom>
          <a:noFill/>
        </p:spPr>
      </p:pic>
    </p:spTree>
  </p:cSld>
  <p:clrMapOvr>
    <a:masterClrMapping/>
  </p:clrMapOvr>
  <p:transition advTm="14831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32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>
                <a:ea typeface="굴림" charset="-127"/>
              </a:rPr>
              <a:t>Part I</a:t>
            </a:r>
            <a:endParaRPr lang="en-US" dirty="0"/>
          </a:p>
        </p:txBody>
      </p:sp>
      <p:sp>
        <p:nvSpPr>
          <p:cNvPr id="3532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ko-KR" dirty="0" smtClean="0">
                <a:ea typeface="굴림" charset="-127"/>
              </a:rPr>
              <a:t>Shadow maps for hard shadows</a:t>
            </a:r>
          </a:p>
          <a:p>
            <a:r>
              <a:rPr lang="en-US" dirty="0" smtClean="0">
                <a:ea typeface="굴림" charset="-127"/>
              </a:rPr>
              <a:t>How to avoid aliasing</a:t>
            </a:r>
          </a:p>
          <a:p>
            <a:endParaRPr lang="en-US" dirty="0">
              <a:ea typeface="굴림" charset="-127"/>
            </a:endParaRPr>
          </a:p>
          <a:p>
            <a:endParaRPr lang="en-US" dirty="0" smtClean="0">
              <a:ea typeface="굴림" charset="-127"/>
            </a:endParaRPr>
          </a:p>
          <a:p>
            <a:r>
              <a:rPr lang="en-US" dirty="0" smtClean="0">
                <a:ea typeface="굴림" charset="-127"/>
              </a:rPr>
              <a:t>Related papers :</a:t>
            </a:r>
            <a:endParaRPr lang="en-US" dirty="0" smtClean="0">
              <a:ea typeface="굴림" charset="-127"/>
            </a:endParaRPr>
          </a:p>
          <a:p>
            <a:pPr lvl="1"/>
            <a:r>
              <a:rPr lang="en-US" dirty="0" smtClean="0">
                <a:ea typeface="굴림" charset="-127"/>
              </a:rPr>
              <a:t>Marc </a:t>
            </a:r>
            <a:r>
              <a:rPr lang="en-US" dirty="0" err="1" smtClean="0">
                <a:ea typeface="굴림" charset="-127"/>
              </a:rPr>
              <a:t>Stamminger</a:t>
            </a:r>
            <a:r>
              <a:rPr lang="en-US" dirty="0" smtClean="0">
                <a:ea typeface="굴림" charset="-127"/>
              </a:rPr>
              <a:t> and George </a:t>
            </a:r>
            <a:r>
              <a:rPr lang="en-US" dirty="0" err="1" smtClean="0">
                <a:ea typeface="굴림" charset="-127"/>
              </a:rPr>
              <a:t>Drettakis</a:t>
            </a:r>
            <a:r>
              <a:rPr lang="en-US" dirty="0" smtClean="0">
                <a:ea typeface="굴림" charset="-127"/>
              </a:rPr>
              <a:t>, Perspective Shadow Maps, SIG 02</a:t>
            </a:r>
          </a:p>
          <a:p>
            <a:pPr lvl="1"/>
            <a:r>
              <a:rPr lang="fr-FR" dirty="0" smtClean="0"/>
              <a:t>Erik </a:t>
            </a:r>
            <a:r>
              <a:rPr lang="fr-FR" dirty="0" err="1" smtClean="0"/>
              <a:t>Sintorn</a:t>
            </a:r>
            <a:r>
              <a:rPr lang="fr-FR" dirty="0" smtClean="0"/>
              <a:t>, </a:t>
            </a:r>
            <a:r>
              <a:rPr lang="fr-FR" dirty="0" err="1" smtClean="0"/>
              <a:t>Elmar</a:t>
            </a:r>
            <a:r>
              <a:rPr lang="fr-FR" dirty="0" smtClean="0"/>
              <a:t> </a:t>
            </a:r>
            <a:r>
              <a:rPr lang="fr-FR" dirty="0" err="1" smtClean="0"/>
              <a:t>Eisemann</a:t>
            </a:r>
            <a:r>
              <a:rPr lang="fr-FR" dirty="0" smtClean="0"/>
              <a:t>, Ulf </a:t>
            </a:r>
            <a:r>
              <a:rPr lang="fr-FR" dirty="0" err="1" smtClean="0"/>
              <a:t>Assarsson</a:t>
            </a:r>
            <a:r>
              <a:rPr lang="fr-FR" dirty="0" smtClean="0"/>
              <a:t>, </a:t>
            </a:r>
            <a:r>
              <a:rPr lang="en-US" dirty="0" smtClean="0"/>
              <a:t>Sample Based Visibility for Soft Shadows using Alias-Free Shadow Maps, </a:t>
            </a:r>
            <a:r>
              <a:rPr lang="fr-FR" dirty="0" smtClean="0"/>
              <a:t>EGSR 08</a:t>
            </a:r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>
              <a:buFont typeface="Arial" charset="0"/>
              <a:buNone/>
            </a:pPr>
            <a:endParaRPr lang="en-US" dirty="0"/>
          </a:p>
        </p:txBody>
      </p:sp>
    </p:spTree>
  </p:cSld>
  <p:clrMapOvr>
    <a:masterClrMapping/>
  </p:clrMapOvr>
  <p:transition advTm="35581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32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marL="742950" indent="-742950">
              <a:buFont typeface="+mj-lt"/>
              <a:buAutoNum type="arabicPeriod"/>
            </a:pPr>
            <a:r>
              <a:rPr lang="en-US" altLang="ko-KR" dirty="0" smtClean="0">
                <a:ea typeface="굴림" charset="-127"/>
              </a:rPr>
              <a:t>Alias-free Shadow Maps for Hard Shadows</a:t>
            </a:r>
            <a:endParaRPr lang="en-US" dirty="0"/>
          </a:p>
        </p:txBody>
      </p:sp>
      <p:sp>
        <p:nvSpPr>
          <p:cNvPr id="3532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ko-KR" dirty="0" smtClean="0">
                <a:ea typeface="굴림" charset="-127"/>
              </a:rPr>
              <a:t>A Different approach to avoid aliasing</a:t>
            </a:r>
          </a:p>
          <a:p>
            <a:r>
              <a:rPr lang="en-US" altLang="ko-KR" dirty="0" smtClean="0">
                <a:ea typeface="굴림" charset="-127"/>
              </a:rPr>
              <a:t>Overview of the method</a:t>
            </a:r>
          </a:p>
          <a:p>
            <a:r>
              <a:rPr lang="en-US" dirty="0" smtClean="0">
                <a:ea typeface="굴림" charset="-127"/>
              </a:rPr>
              <a:t>Constructing and storing the shadow map lists</a:t>
            </a:r>
          </a:p>
          <a:p>
            <a:r>
              <a:rPr lang="en-US" dirty="0" smtClean="0">
                <a:ea typeface="굴림" charset="-127"/>
              </a:rPr>
              <a:t>Evaluating visibility</a:t>
            </a:r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>
              <a:buFont typeface="Arial" charset="0"/>
              <a:buNone/>
            </a:pPr>
            <a:endParaRPr lang="en-US" dirty="0"/>
          </a:p>
        </p:txBody>
      </p:sp>
    </p:spTree>
  </p:cSld>
  <p:clrMapOvr>
    <a:masterClrMapping/>
  </p:clrMapOvr>
  <p:transition advTm="35581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32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>
                <a:ea typeface="굴림" charset="-127"/>
              </a:rPr>
              <a:t>A Different approach to avoid aliasing</a:t>
            </a:r>
            <a:endParaRPr lang="en-US" altLang="ko-KR" dirty="0" smtClean="0">
              <a:ea typeface="굴림" charset="-127"/>
            </a:endParaRPr>
          </a:p>
        </p:txBody>
      </p:sp>
      <p:sp>
        <p:nvSpPr>
          <p:cNvPr id="3532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Several pixels in the final image can fall in the same pixel in the shadow map</a:t>
            </a:r>
          </a:p>
          <a:p>
            <a:pPr lvl="1"/>
            <a:r>
              <a:rPr lang="en-US" dirty="0" smtClean="0"/>
              <a:t>It is the source of aliasing in shadow mapping</a:t>
            </a:r>
          </a:p>
          <a:p>
            <a:pPr lvl="1"/>
            <a:endParaRPr lang="en-US" dirty="0"/>
          </a:p>
          <a:p>
            <a:r>
              <a:rPr lang="en-US" dirty="0" smtClean="0"/>
              <a:t>It is possible to avoid aliasing by storing a list of visible points for each shadow map pixel</a:t>
            </a:r>
          </a:p>
          <a:p>
            <a:pPr lvl="1"/>
            <a:r>
              <a:rPr lang="en-US" dirty="0" smtClean="0"/>
              <a:t>Those points depends on the camera view</a:t>
            </a:r>
          </a:p>
          <a:p>
            <a:pPr lvl="1"/>
            <a:r>
              <a:rPr lang="en-US" dirty="0" smtClean="0"/>
              <a:t>They are called view-samples</a:t>
            </a:r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>
              <a:buFont typeface="Arial" charset="0"/>
              <a:buNone/>
            </a:pPr>
            <a:endParaRPr lang="en-US" dirty="0"/>
          </a:p>
        </p:txBody>
      </p:sp>
    </p:spTree>
  </p:cSld>
  <p:clrMapOvr>
    <a:masterClrMapping/>
  </p:clrMapOvr>
  <p:transition advTm="35581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32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marL="742950" indent="-742950"/>
            <a:r>
              <a:rPr lang="en-US" altLang="ko-KR" dirty="0" smtClean="0">
                <a:ea typeface="굴림" charset="-127"/>
              </a:rPr>
              <a:t>Overview</a:t>
            </a:r>
            <a:endParaRPr lang="en-US" dirty="0"/>
          </a:p>
        </p:txBody>
      </p:sp>
      <p:sp>
        <p:nvSpPr>
          <p:cNvPr id="3532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The scene is rendered from the camera view to compute the view-samples</a:t>
            </a:r>
          </a:p>
          <a:p>
            <a:pPr lvl="1"/>
            <a:r>
              <a:rPr lang="en-US" dirty="0" smtClean="0"/>
              <a:t>Only visible and light front-facing points</a:t>
            </a:r>
          </a:p>
          <a:p>
            <a:pPr lvl="1"/>
            <a:endParaRPr lang="en-US" dirty="0"/>
          </a:p>
          <a:p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>
              <a:buFont typeface="Arial" charset="0"/>
              <a:buNone/>
            </a:pPr>
            <a:endParaRPr lang="en-US" dirty="0"/>
          </a:p>
        </p:txBody>
      </p:sp>
      <p:pic>
        <p:nvPicPr>
          <p:cNvPr id="81920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77441" y="2743200"/>
            <a:ext cx="3629025" cy="1371600"/>
          </a:xfrm>
          <a:prstGeom prst="rect">
            <a:avLst/>
          </a:prstGeom>
          <a:noFill/>
          <a:ln w="38100" cap="flat" cmpd="sng" algn="ctr">
            <a:noFill/>
            <a:prstDash val="solid"/>
            <a:miter lim="800000"/>
            <a:headEnd/>
            <a:tailEnd/>
          </a:ln>
          <a:effectLst/>
        </p:spPr>
      </p:pic>
      <p:sp>
        <p:nvSpPr>
          <p:cNvPr id="5" name="ZoneTexte 4"/>
          <p:cNvSpPr txBox="1"/>
          <p:nvPr/>
        </p:nvSpPr>
        <p:spPr>
          <a:xfrm>
            <a:off x="6076751" y="4114800"/>
            <a:ext cx="165943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 smtClean="0"/>
              <a:t>(</a:t>
            </a:r>
            <a:r>
              <a:rPr lang="fr-FR" sz="1600" dirty="0" err="1" smtClean="0"/>
              <a:t>from</a:t>
            </a:r>
            <a:r>
              <a:rPr lang="fr-FR" sz="1600" dirty="0" smtClean="0"/>
              <a:t> the </a:t>
            </a:r>
            <a:r>
              <a:rPr lang="fr-FR" sz="1600" dirty="0" err="1" smtClean="0"/>
              <a:t>paper</a:t>
            </a:r>
            <a:r>
              <a:rPr lang="fr-FR" sz="1600" dirty="0" smtClean="0"/>
              <a:t>)</a:t>
            </a:r>
            <a:endParaRPr lang="fr-FR" sz="1600" dirty="0"/>
          </a:p>
        </p:txBody>
      </p:sp>
    </p:spTree>
  </p:cSld>
  <p:clrMapOvr>
    <a:masterClrMapping/>
  </p:clrMapOvr>
  <p:transition advTm="35581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32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marL="742950" indent="-742950"/>
            <a:r>
              <a:rPr lang="en-US" altLang="ko-KR" dirty="0" smtClean="0">
                <a:ea typeface="굴림" charset="-127"/>
              </a:rPr>
              <a:t>Overview</a:t>
            </a:r>
            <a:endParaRPr lang="en-US" dirty="0"/>
          </a:p>
        </p:txBody>
      </p:sp>
      <p:sp>
        <p:nvSpPr>
          <p:cNvPr id="3532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The scene is rendered from the camera view to compute the view-samples</a:t>
            </a:r>
          </a:p>
          <a:p>
            <a:pPr lvl="1"/>
            <a:r>
              <a:rPr lang="en-US" dirty="0" smtClean="0"/>
              <a:t>Only visible and light front-facing points</a:t>
            </a:r>
          </a:p>
          <a:p>
            <a:pPr lvl="1"/>
            <a:endParaRPr lang="en-US" dirty="0"/>
          </a:p>
          <a:p>
            <a:r>
              <a:rPr lang="en-US" dirty="0" smtClean="0"/>
              <a:t>View-samples are projected and stored in the shadow map</a:t>
            </a:r>
          </a:p>
          <a:p>
            <a:pPr lvl="1"/>
            <a:r>
              <a:rPr lang="en-US" dirty="0" smtClean="0"/>
              <a:t>each pixel in the shadow map is a list of view-samples</a:t>
            </a:r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>
              <a:buFont typeface="Arial" charset="0"/>
              <a:buNone/>
            </a:pPr>
            <a:endParaRPr lang="en-US" dirty="0"/>
          </a:p>
        </p:txBody>
      </p:sp>
      <p:pic>
        <p:nvPicPr>
          <p:cNvPr id="8202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0" y="4428566"/>
            <a:ext cx="1123950" cy="933450"/>
          </a:xfrm>
          <a:prstGeom prst="rect">
            <a:avLst/>
          </a:prstGeom>
          <a:noFill/>
          <a:ln w="38100" cap="flat" cmpd="sng" algn="ctr">
            <a:noFill/>
            <a:prstDash val="solid"/>
            <a:miter lim="800000"/>
            <a:headEnd/>
            <a:tailEnd/>
          </a:ln>
          <a:effectLst/>
        </p:spPr>
      </p:pic>
      <p:sp>
        <p:nvSpPr>
          <p:cNvPr id="5" name="ZoneTexte 4"/>
          <p:cNvSpPr txBox="1"/>
          <p:nvPr/>
        </p:nvSpPr>
        <p:spPr>
          <a:xfrm>
            <a:off x="5328076" y="5362016"/>
            <a:ext cx="165943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 smtClean="0"/>
              <a:t>(</a:t>
            </a:r>
            <a:r>
              <a:rPr lang="fr-FR" sz="1600" dirty="0" err="1" smtClean="0"/>
              <a:t>from</a:t>
            </a:r>
            <a:r>
              <a:rPr lang="fr-FR" sz="1600" dirty="0" smtClean="0"/>
              <a:t> the </a:t>
            </a:r>
            <a:r>
              <a:rPr lang="fr-FR" sz="1600" dirty="0" err="1" smtClean="0"/>
              <a:t>paper</a:t>
            </a:r>
            <a:r>
              <a:rPr lang="fr-FR" sz="1600" dirty="0" smtClean="0"/>
              <a:t>)</a:t>
            </a:r>
            <a:endParaRPr lang="fr-FR" sz="1600" dirty="0"/>
          </a:p>
        </p:txBody>
      </p:sp>
    </p:spTree>
  </p:cSld>
  <p:clrMapOvr>
    <a:masterClrMapping/>
  </p:clrMapOvr>
  <p:transition advTm="35581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32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marL="742950" indent="-742950"/>
            <a:r>
              <a:rPr lang="en-US" altLang="ko-KR" dirty="0" smtClean="0">
                <a:ea typeface="굴림" charset="-127"/>
              </a:rPr>
              <a:t>Overview</a:t>
            </a:r>
            <a:endParaRPr lang="en-US" dirty="0"/>
          </a:p>
        </p:txBody>
      </p:sp>
      <p:sp>
        <p:nvSpPr>
          <p:cNvPr id="3532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The scene is rendered from the camera view to compute the view-samples</a:t>
            </a:r>
          </a:p>
          <a:p>
            <a:pPr lvl="1"/>
            <a:r>
              <a:rPr lang="en-US" dirty="0" smtClean="0"/>
              <a:t>Only visible and light front-facing points</a:t>
            </a:r>
          </a:p>
          <a:p>
            <a:pPr lvl="1"/>
            <a:endParaRPr lang="en-US" dirty="0"/>
          </a:p>
          <a:p>
            <a:r>
              <a:rPr lang="en-US" dirty="0" smtClean="0"/>
              <a:t>View-samples are projected and stored in the shadow map</a:t>
            </a:r>
            <a:endParaRPr lang="en-US" dirty="0" smtClean="0"/>
          </a:p>
          <a:p>
            <a:pPr lvl="1"/>
            <a:r>
              <a:rPr lang="en-US" dirty="0" smtClean="0"/>
              <a:t>each pixel in the shadow map is a list of view-samples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For each triangle in the scene, covered shadow map pixels are computed</a:t>
            </a:r>
          </a:p>
          <a:p>
            <a:r>
              <a:rPr lang="en-US" dirty="0" smtClean="0"/>
              <a:t>Visibility test is performed for each view-sample in the lists of the covered pixels</a:t>
            </a:r>
          </a:p>
          <a:p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>
              <a:buFont typeface="Arial" charset="0"/>
              <a:buNone/>
            </a:pPr>
            <a:endParaRPr lang="en-US" dirty="0"/>
          </a:p>
        </p:txBody>
      </p:sp>
    </p:spTree>
  </p:cSld>
  <p:clrMapOvr>
    <a:masterClrMapping/>
  </p:clrMapOvr>
  <p:transition advTm="35581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32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ea typeface="굴림" charset="-127"/>
              </a:rPr>
              <a:t>Constructing and storing the shadow map lists (1/2)</a:t>
            </a:r>
            <a:endParaRPr lang="en-US" dirty="0" smtClean="0">
              <a:ea typeface="굴림" charset="-127"/>
            </a:endParaRPr>
          </a:p>
        </p:txBody>
      </p:sp>
      <p:sp>
        <p:nvSpPr>
          <p:cNvPr id="3532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Construction</a:t>
            </a:r>
          </a:p>
          <a:p>
            <a:pPr lvl="1"/>
            <a:r>
              <a:rPr lang="en-US" dirty="0" smtClean="0"/>
              <a:t>Each pixel in the shadow map contains a list length and a list offset</a:t>
            </a:r>
          </a:p>
          <a:p>
            <a:pPr lvl="1"/>
            <a:r>
              <a:rPr lang="en-US" dirty="0" smtClean="0"/>
              <a:t>The list offset points to a global array I</a:t>
            </a:r>
            <a:r>
              <a:rPr lang="en-US" baseline="-25000" dirty="0" smtClean="0"/>
              <a:t>A</a:t>
            </a:r>
            <a:r>
              <a:rPr lang="en-US" dirty="0" smtClean="0"/>
              <a:t> containing the view-samples’ information</a:t>
            </a:r>
          </a:p>
          <a:p>
            <a:pPr lvl="1"/>
            <a:r>
              <a:rPr lang="en-US" dirty="0" smtClean="0"/>
              <a:t>An offset to each view-sample in </a:t>
            </a:r>
            <a:r>
              <a:rPr lang="en-US" dirty="0" smtClean="0"/>
              <a:t>I</a:t>
            </a:r>
            <a:r>
              <a:rPr lang="en-US" baseline="-25000" dirty="0" smtClean="0"/>
              <a:t>A</a:t>
            </a:r>
            <a:r>
              <a:rPr lang="en-US" dirty="0" smtClean="0"/>
              <a:t> is also stored in a view-texture</a:t>
            </a:r>
            <a:endParaRPr lang="en-US" dirty="0"/>
          </a:p>
          <a:p>
            <a:pPr lvl="1"/>
            <a:endParaRPr lang="en-US" dirty="0"/>
          </a:p>
          <a:p>
            <a:pPr lvl="1">
              <a:buFont typeface="Arial" charset="0"/>
              <a:buNone/>
            </a:pPr>
            <a:endParaRPr lang="en-US" dirty="0"/>
          </a:p>
        </p:txBody>
      </p:sp>
      <p:pic>
        <p:nvPicPr>
          <p:cNvPr id="82125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25119" y="4462467"/>
            <a:ext cx="6268771" cy="1454242"/>
          </a:xfrm>
          <a:prstGeom prst="rect">
            <a:avLst/>
          </a:prstGeom>
          <a:noFill/>
          <a:ln w="38100" cap="flat" cmpd="sng" algn="ctr">
            <a:noFill/>
            <a:prstDash val="solid"/>
            <a:miter lim="800000"/>
            <a:headEnd/>
            <a:tailEnd/>
          </a:ln>
          <a:effectLst/>
        </p:spPr>
      </p:pic>
      <p:sp>
        <p:nvSpPr>
          <p:cNvPr id="6" name="ZoneTexte 5"/>
          <p:cNvSpPr txBox="1"/>
          <p:nvPr/>
        </p:nvSpPr>
        <p:spPr>
          <a:xfrm>
            <a:off x="695404" y="6316246"/>
            <a:ext cx="165943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 smtClean="0"/>
              <a:t>(</a:t>
            </a:r>
            <a:r>
              <a:rPr lang="fr-FR" sz="1600" dirty="0" err="1" smtClean="0"/>
              <a:t>from</a:t>
            </a:r>
            <a:r>
              <a:rPr lang="fr-FR" sz="1600" dirty="0" smtClean="0"/>
              <a:t> the </a:t>
            </a:r>
            <a:r>
              <a:rPr lang="fr-FR" sz="1600" dirty="0" err="1" smtClean="0"/>
              <a:t>paper</a:t>
            </a:r>
            <a:r>
              <a:rPr lang="fr-FR" sz="1600" dirty="0" smtClean="0"/>
              <a:t>)</a:t>
            </a:r>
            <a:endParaRPr lang="fr-FR" sz="1600" dirty="0"/>
          </a:p>
        </p:txBody>
      </p:sp>
      <p:sp>
        <p:nvSpPr>
          <p:cNvPr id="7" name="ZoneTexte 6"/>
          <p:cNvSpPr txBox="1"/>
          <p:nvPr/>
        </p:nvSpPr>
        <p:spPr>
          <a:xfrm>
            <a:off x="5981393" y="5916709"/>
            <a:ext cx="63511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kern="0" dirty="0">
                <a:solidFill>
                  <a:srgbClr val="000000"/>
                </a:solidFill>
                <a:latin typeface="Tahoma"/>
              </a:rPr>
              <a:t> </a:t>
            </a:r>
            <a:r>
              <a:rPr lang="en-US" kern="0" dirty="0">
                <a:solidFill>
                  <a:srgbClr val="000000"/>
                </a:solidFill>
                <a:latin typeface="Tahoma"/>
              </a:rPr>
              <a:t>I</a:t>
            </a:r>
            <a:r>
              <a:rPr lang="en-US" kern="0" baseline="-25000" dirty="0">
                <a:solidFill>
                  <a:srgbClr val="000000"/>
                </a:solidFill>
                <a:latin typeface="Tahoma"/>
              </a:rPr>
              <a:t>A</a:t>
            </a:r>
            <a:r>
              <a:rPr lang="en-US" sz="2800" b="1" kern="0" dirty="0">
                <a:solidFill>
                  <a:srgbClr val="000000"/>
                </a:solidFill>
                <a:latin typeface="Tahoma"/>
              </a:rPr>
              <a:t> </a:t>
            </a:r>
            <a:endParaRPr lang="fr-FR" sz="1600" dirty="0"/>
          </a:p>
        </p:txBody>
      </p:sp>
      <p:sp>
        <p:nvSpPr>
          <p:cNvPr id="9" name="ZoneTexte 8"/>
          <p:cNvSpPr txBox="1"/>
          <p:nvPr/>
        </p:nvSpPr>
        <p:spPr>
          <a:xfrm>
            <a:off x="3251200" y="5916709"/>
            <a:ext cx="193193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shadow map</a:t>
            </a:r>
            <a:endParaRPr lang="fr-FR" dirty="0"/>
          </a:p>
        </p:txBody>
      </p:sp>
    </p:spTree>
  </p:cSld>
  <p:clrMapOvr>
    <a:masterClrMapping/>
  </p:clrMapOvr>
  <p:transition advTm="35581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32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ea typeface="굴림" charset="-127"/>
              </a:rPr>
              <a:t>Constructing and storing the shadow map lists (2/2)</a:t>
            </a:r>
            <a:endParaRPr lang="en-US" dirty="0" smtClean="0">
              <a:ea typeface="굴림" charset="-127"/>
            </a:endParaRPr>
          </a:p>
        </p:txBody>
      </p:sp>
      <p:sp>
        <p:nvSpPr>
          <p:cNvPr id="3532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Storage</a:t>
            </a:r>
          </a:p>
          <a:p>
            <a:pPr lvl="1"/>
            <a:r>
              <a:rPr lang="en-US" dirty="0" smtClean="0"/>
              <a:t>The stored data for each view-sample is world position and lit/shadowed state</a:t>
            </a:r>
          </a:p>
          <a:p>
            <a:pPr lvl="1"/>
            <a:r>
              <a:rPr lang="en-US" dirty="0" smtClean="0"/>
              <a:t>The global array </a:t>
            </a:r>
            <a:r>
              <a:rPr lang="en-US" dirty="0" smtClean="0"/>
              <a:t>I</a:t>
            </a:r>
            <a:r>
              <a:rPr lang="en-US" baseline="-25000" dirty="0" smtClean="0"/>
              <a:t>A</a:t>
            </a:r>
            <a:r>
              <a:rPr lang="en-US" dirty="0" smtClean="0"/>
              <a:t> is split in separate arrays using the same offsets</a:t>
            </a:r>
          </a:p>
          <a:p>
            <a:pPr lvl="1"/>
            <a:r>
              <a:rPr lang="en-US" dirty="0" smtClean="0"/>
              <a:t>Each one is an array of single bits</a:t>
            </a:r>
          </a:p>
          <a:p>
            <a:pPr lvl="1"/>
            <a:r>
              <a:rPr lang="en-US" dirty="0" smtClean="0"/>
              <a:t>It is so possible to use hardware bitwise blending operation</a:t>
            </a:r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>
              <a:buFont typeface="Arial" charset="0"/>
              <a:buNone/>
            </a:pPr>
            <a:endParaRPr lang="en-US" dirty="0"/>
          </a:p>
        </p:txBody>
      </p:sp>
    </p:spTree>
  </p:cSld>
  <p:clrMapOvr>
    <a:masterClrMapping/>
  </p:clrMapOvr>
  <p:transition advTm="35581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32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ea typeface="굴림" charset="-127"/>
              </a:rPr>
              <a:t>Evaluating visibility (1/2)</a:t>
            </a:r>
            <a:endParaRPr lang="en-US" dirty="0" smtClean="0">
              <a:ea typeface="굴림" charset="-127"/>
            </a:endParaRPr>
          </a:p>
        </p:txBody>
      </p:sp>
      <p:sp>
        <p:nvSpPr>
          <p:cNvPr id="3532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The scene is rendered from the light source</a:t>
            </a:r>
          </a:p>
          <a:p>
            <a:r>
              <a:rPr lang="en-US" dirty="0" smtClean="0"/>
              <a:t>Each triangle is </a:t>
            </a:r>
            <a:r>
              <a:rPr lang="en-US" dirty="0" err="1" smtClean="0"/>
              <a:t>rasterized</a:t>
            </a:r>
            <a:endParaRPr lang="en-US" dirty="0" smtClean="0"/>
          </a:p>
          <a:p>
            <a:pPr lvl="1"/>
            <a:r>
              <a:rPr lang="en-US" dirty="0" smtClean="0"/>
              <a:t>To find shadow map pixel partially covered by its projection</a:t>
            </a:r>
          </a:p>
          <a:p>
            <a:pPr lvl="1"/>
            <a:r>
              <a:rPr lang="en-US" dirty="0" smtClean="0"/>
              <a:t>Using conservative </a:t>
            </a:r>
            <a:r>
              <a:rPr lang="en-US" dirty="0" err="1" smtClean="0"/>
              <a:t>rasterization</a:t>
            </a:r>
            <a:endParaRPr lang="en-US" dirty="0" smtClean="0"/>
          </a:p>
          <a:p>
            <a:pPr lvl="1"/>
            <a:endParaRPr lang="en-US" dirty="0"/>
          </a:p>
          <a:p>
            <a:r>
              <a:rPr lang="en-US" dirty="0" smtClean="0"/>
              <a:t>Conservative </a:t>
            </a:r>
            <a:r>
              <a:rPr lang="en-US" dirty="0" err="1" smtClean="0"/>
              <a:t>Rasterization</a:t>
            </a:r>
            <a:endParaRPr lang="en-US" dirty="0" smtClean="0"/>
          </a:p>
          <a:p>
            <a:pPr lvl="1"/>
            <a:r>
              <a:rPr lang="en-US" dirty="0" smtClean="0"/>
              <a:t>Needed to consider not only pixels whose center is inside the triangle</a:t>
            </a:r>
          </a:p>
          <a:p>
            <a:pPr lvl="1"/>
            <a:r>
              <a:rPr lang="en-US" dirty="0" smtClean="0"/>
              <a:t>Computed by convex hull algorithm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>
              <a:buFont typeface="Arial" charset="0"/>
              <a:buNone/>
            </a:pPr>
            <a:endParaRPr lang="en-US" dirty="0"/>
          </a:p>
        </p:txBody>
      </p:sp>
      <p:pic>
        <p:nvPicPr>
          <p:cNvPr id="82227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14600" y="5616575"/>
            <a:ext cx="4114800" cy="1038225"/>
          </a:xfrm>
          <a:prstGeom prst="rect">
            <a:avLst/>
          </a:prstGeom>
          <a:noFill/>
          <a:ln w="38100" cap="flat" cmpd="sng" algn="ctr">
            <a:noFill/>
            <a:prstDash val="solid"/>
            <a:miter lim="800000"/>
            <a:headEnd/>
            <a:tailEnd/>
          </a:ln>
          <a:effectLst/>
        </p:spPr>
      </p:pic>
      <p:sp>
        <p:nvSpPr>
          <p:cNvPr id="5" name="ZoneTexte 4"/>
          <p:cNvSpPr txBox="1"/>
          <p:nvPr/>
        </p:nvSpPr>
        <p:spPr>
          <a:xfrm>
            <a:off x="695404" y="6316246"/>
            <a:ext cx="165943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 smtClean="0"/>
              <a:t>(</a:t>
            </a:r>
            <a:r>
              <a:rPr lang="fr-FR" sz="1600" dirty="0" err="1" smtClean="0"/>
              <a:t>from</a:t>
            </a:r>
            <a:r>
              <a:rPr lang="fr-FR" sz="1600" dirty="0" smtClean="0"/>
              <a:t> the </a:t>
            </a:r>
            <a:r>
              <a:rPr lang="fr-FR" sz="1600" dirty="0" err="1" smtClean="0"/>
              <a:t>paper</a:t>
            </a:r>
            <a:r>
              <a:rPr lang="fr-FR" sz="1600" dirty="0" smtClean="0"/>
              <a:t>)</a:t>
            </a:r>
            <a:endParaRPr lang="fr-FR" sz="1600" dirty="0"/>
          </a:p>
        </p:txBody>
      </p:sp>
    </p:spTree>
  </p:cSld>
  <p:clrMapOvr>
    <a:masterClrMapping/>
  </p:clrMapOvr>
  <p:transition advTm="35581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32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ea typeface="굴림" charset="-127"/>
              </a:rPr>
              <a:t>Evaluating visibility (2/2)</a:t>
            </a:r>
            <a:endParaRPr lang="en-US" dirty="0" smtClean="0">
              <a:ea typeface="굴림" charset="-127"/>
            </a:endParaRPr>
          </a:p>
        </p:txBody>
      </p:sp>
      <p:sp>
        <p:nvSpPr>
          <p:cNvPr id="3532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Then for each covered shadow map pixel</a:t>
            </a:r>
          </a:p>
          <a:p>
            <a:pPr lvl="1"/>
            <a:r>
              <a:rPr lang="en-US" dirty="0" smtClean="0"/>
              <a:t>Visibility is evaluated for each view-sample in the list</a:t>
            </a:r>
          </a:p>
          <a:p>
            <a:pPr lvl="1"/>
            <a:endParaRPr lang="en-US" dirty="0"/>
          </a:p>
          <a:p>
            <a:r>
              <a:rPr lang="en-US" dirty="0" smtClean="0"/>
              <a:t>After each pass (each triangle)</a:t>
            </a:r>
          </a:p>
          <a:p>
            <a:pPr lvl="1"/>
            <a:r>
              <a:rPr lang="en-US" dirty="0" smtClean="0"/>
              <a:t>I</a:t>
            </a:r>
            <a:r>
              <a:rPr lang="en-US" baseline="-25000" dirty="0" smtClean="0"/>
              <a:t>A</a:t>
            </a:r>
            <a:r>
              <a:rPr lang="en-US" dirty="0" smtClean="0"/>
              <a:t> is updated by combining the new value and the value from the preceding geometry</a:t>
            </a:r>
          </a:p>
          <a:p>
            <a:pPr lvl="1"/>
            <a:endParaRPr lang="en-US" dirty="0"/>
          </a:p>
          <a:p>
            <a:endParaRPr lang="en-US" dirty="0"/>
          </a:p>
          <a:p>
            <a:pPr lvl="1"/>
            <a:endParaRPr lang="en-US" dirty="0"/>
          </a:p>
          <a:p>
            <a:pPr lvl="1">
              <a:buFont typeface="Arial" charset="0"/>
              <a:buNone/>
            </a:pPr>
            <a:endParaRPr lang="en-US" dirty="0"/>
          </a:p>
        </p:txBody>
      </p:sp>
    </p:spTree>
  </p:cSld>
  <p:clrMapOvr>
    <a:masterClrMapping/>
  </p:clrMapOvr>
  <p:transition advTm="35581"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32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marL="742950" indent="-742950">
              <a:buFont typeface="+mj-lt"/>
              <a:buAutoNum type="arabicPeriod" startAt="2"/>
            </a:pPr>
            <a:r>
              <a:rPr lang="en-US" altLang="ko-KR" dirty="0" smtClean="0">
                <a:ea typeface="굴림" charset="-127"/>
              </a:rPr>
              <a:t>Sample Based Visibility for   Soft Shadows</a:t>
            </a:r>
            <a:endParaRPr lang="en-US" dirty="0"/>
          </a:p>
        </p:txBody>
      </p:sp>
      <p:sp>
        <p:nvSpPr>
          <p:cNvPr id="3532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ko-KR" dirty="0" smtClean="0">
                <a:ea typeface="굴림" charset="-127"/>
              </a:rPr>
              <a:t>Soft Shadows </a:t>
            </a:r>
          </a:p>
          <a:p>
            <a:r>
              <a:rPr lang="en-US" dirty="0" smtClean="0">
                <a:ea typeface="굴림" charset="-127"/>
              </a:rPr>
              <a:t>Step 1 : modifying the conservative </a:t>
            </a:r>
            <a:r>
              <a:rPr lang="en-US" dirty="0" err="1" smtClean="0">
                <a:ea typeface="굴림" charset="-127"/>
              </a:rPr>
              <a:t>rasterization</a:t>
            </a:r>
            <a:endParaRPr lang="en-US" dirty="0" smtClean="0">
              <a:ea typeface="굴림" charset="-127"/>
            </a:endParaRPr>
          </a:p>
          <a:p>
            <a:r>
              <a:rPr lang="en-US" dirty="0" smtClean="0">
                <a:ea typeface="굴림" charset="-127"/>
              </a:rPr>
              <a:t>Step 2 : modifying visibility test</a:t>
            </a:r>
          </a:p>
          <a:p>
            <a:r>
              <a:rPr lang="en-US" dirty="0" smtClean="0">
                <a:ea typeface="굴림" charset="-127"/>
              </a:rPr>
              <a:t>Optimization</a:t>
            </a:r>
          </a:p>
          <a:p>
            <a:r>
              <a:rPr lang="en-US" dirty="0" smtClean="0">
                <a:ea typeface="굴림" charset="-127"/>
              </a:rPr>
              <a:t>Results</a:t>
            </a:r>
          </a:p>
          <a:p>
            <a:r>
              <a:rPr lang="en-US" dirty="0" smtClean="0">
                <a:ea typeface="굴림" charset="-127"/>
              </a:rPr>
              <a:t>Conclusion</a:t>
            </a:r>
          </a:p>
          <a:p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>
              <a:buFont typeface="Arial" charset="0"/>
              <a:buNone/>
            </a:pPr>
            <a:endParaRPr lang="en-US" dirty="0"/>
          </a:p>
        </p:txBody>
      </p:sp>
    </p:spTree>
  </p:cSld>
  <p:clrMapOvr>
    <a:masterClrMapping/>
  </p:clrMapOvr>
  <p:transition advTm="35581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32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>
                <a:ea typeface="굴림" charset="-127"/>
              </a:rPr>
              <a:t>Part II</a:t>
            </a:r>
            <a:endParaRPr lang="en-US" dirty="0"/>
          </a:p>
        </p:txBody>
      </p:sp>
      <p:sp>
        <p:nvSpPr>
          <p:cNvPr id="3532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ko-KR" dirty="0" smtClean="0">
                <a:ea typeface="굴림" charset="-127"/>
              </a:rPr>
              <a:t>Soft Shadows</a:t>
            </a:r>
          </a:p>
          <a:p>
            <a:pPr lvl="1"/>
            <a:r>
              <a:rPr lang="en-US" dirty="0" smtClean="0">
                <a:ea typeface="굴림" charset="-127"/>
              </a:rPr>
              <a:t>f</a:t>
            </a:r>
            <a:r>
              <a:rPr lang="en-US" dirty="0" smtClean="0">
                <a:ea typeface="굴림" charset="-127"/>
              </a:rPr>
              <a:t>or multiple or extended light sources</a:t>
            </a:r>
          </a:p>
          <a:p>
            <a:pPr lvl="1"/>
            <a:r>
              <a:rPr lang="en-US" dirty="0" smtClean="0">
                <a:ea typeface="굴림" charset="-127"/>
              </a:rPr>
              <a:t>Need to generate penumbra areas</a:t>
            </a:r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>
              <a:buFont typeface="Arial" charset="0"/>
              <a:buNone/>
            </a:pPr>
            <a:endParaRPr lang="en-US" dirty="0"/>
          </a:p>
        </p:txBody>
      </p:sp>
    </p:spTree>
  </p:cSld>
  <p:clrMapOvr>
    <a:masterClrMapping/>
  </p:clrMapOvr>
  <p:transition advTm="35581"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32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ea typeface="굴림" charset="-127"/>
              </a:rPr>
              <a:t>Soft Shadows</a:t>
            </a:r>
            <a:endParaRPr lang="en-US" dirty="0" smtClean="0">
              <a:ea typeface="굴림" charset="-127"/>
            </a:endParaRPr>
          </a:p>
        </p:txBody>
      </p:sp>
      <p:sp>
        <p:nvSpPr>
          <p:cNvPr id="3532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Only minor changes are required</a:t>
            </a:r>
          </a:p>
          <a:p>
            <a:endParaRPr lang="en-US" dirty="0"/>
          </a:p>
          <a:p>
            <a:r>
              <a:rPr lang="en-US" dirty="0" smtClean="0"/>
              <a:t>Need to modify the conservative </a:t>
            </a:r>
            <a:r>
              <a:rPr lang="en-US" dirty="0" err="1" smtClean="0"/>
              <a:t>rasterization</a:t>
            </a:r>
            <a:r>
              <a:rPr lang="en-US" dirty="0" smtClean="0"/>
              <a:t> </a:t>
            </a:r>
          </a:p>
          <a:p>
            <a:pPr lvl="1"/>
            <a:r>
              <a:rPr lang="en-US" dirty="0" smtClean="0"/>
              <a:t>to consider the penumbra region generated by the geometry of the source light</a:t>
            </a:r>
          </a:p>
          <a:p>
            <a:endParaRPr lang="en-US" dirty="0" smtClean="0"/>
          </a:p>
          <a:p>
            <a:r>
              <a:rPr lang="en-US" dirty="0" smtClean="0"/>
              <a:t>Need to modify the visibility test</a:t>
            </a:r>
          </a:p>
          <a:p>
            <a:pPr lvl="1"/>
            <a:r>
              <a:rPr lang="en-US" dirty="0" smtClean="0"/>
              <a:t>By sampling the light source</a:t>
            </a:r>
          </a:p>
          <a:p>
            <a:pPr lvl="1"/>
            <a:endParaRPr lang="en-US" dirty="0"/>
          </a:p>
          <a:p>
            <a:pPr lvl="1">
              <a:buFont typeface="Arial" charset="0"/>
              <a:buNone/>
            </a:pPr>
            <a:endParaRPr lang="en-US" dirty="0"/>
          </a:p>
        </p:txBody>
      </p:sp>
    </p:spTree>
  </p:cSld>
  <p:clrMapOvr>
    <a:masterClrMapping/>
  </p:clrMapOvr>
  <p:transition advTm="35581"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32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ea typeface="굴림" charset="-127"/>
              </a:rPr>
              <a:t>Step 1 : modifying the conservative </a:t>
            </a:r>
            <a:r>
              <a:rPr lang="en-US" dirty="0" err="1" smtClean="0">
                <a:ea typeface="굴림" charset="-127"/>
              </a:rPr>
              <a:t>rasterization</a:t>
            </a:r>
            <a:r>
              <a:rPr lang="en-US" dirty="0" smtClean="0">
                <a:ea typeface="굴림" charset="-127"/>
              </a:rPr>
              <a:t> (1/2)</a:t>
            </a:r>
            <a:endParaRPr lang="en-US" dirty="0" smtClean="0">
              <a:ea typeface="굴림" charset="-127"/>
            </a:endParaRPr>
          </a:p>
        </p:txBody>
      </p:sp>
      <p:sp>
        <p:nvSpPr>
          <p:cNvPr id="3532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For each triangle, an influence region has to be computed</a:t>
            </a:r>
          </a:p>
          <a:p>
            <a:r>
              <a:rPr lang="en-US" dirty="0" smtClean="0"/>
              <a:t>Special case of a spherical light source</a:t>
            </a:r>
          </a:p>
          <a:p>
            <a:pPr lvl="1"/>
            <a:r>
              <a:rPr lang="en-US" dirty="0" smtClean="0"/>
              <a:t>Arbitrary far plane  is chosen</a:t>
            </a:r>
          </a:p>
          <a:p>
            <a:pPr lvl="1"/>
            <a:r>
              <a:rPr lang="en-US" dirty="0" smtClean="0"/>
              <a:t>Project bounding </a:t>
            </a:r>
            <a:r>
              <a:rPr lang="en-US" dirty="0" err="1" smtClean="0"/>
              <a:t>polygone</a:t>
            </a:r>
            <a:r>
              <a:rPr lang="en-US" dirty="0" smtClean="0"/>
              <a:t> of the light’s silhouette through each vertex onto the far plane</a:t>
            </a:r>
          </a:p>
          <a:p>
            <a:pPr lvl="1"/>
            <a:r>
              <a:rPr lang="en-US" dirty="0" smtClean="0"/>
              <a:t>Compute the convex hull</a:t>
            </a:r>
          </a:p>
          <a:p>
            <a:pPr lvl="1"/>
            <a:endParaRPr lang="en-US" dirty="0" smtClean="0"/>
          </a:p>
        </p:txBody>
      </p:sp>
      <p:pic>
        <p:nvPicPr>
          <p:cNvPr id="82329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65205" y="1677145"/>
            <a:ext cx="5501520" cy="1532221"/>
          </a:xfrm>
          <a:prstGeom prst="rect">
            <a:avLst/>
          </a:prstGeom>
          <a:noFill/>
          <a:ln w="38100" cap="flat" cmpd="sng" algn="ctr">
            <a:noFill/>
            <a:prstDash val="solid"/>
            <a:miter lim="800000"/>
            <a:headEnd/>
            <a:tailEnd/>
          </a:ln>
          <a:effectLst/>
        </p:spPr>
      </p:pic>
      <p:sp>
        <p:nvSpPr>
          <p:cNvPr id="5" name="ZoneTexte 4"/>
          <p:cNvSpPr txBox="1"/>
          <p:nvPr/>
        </p:nvSpPr>
        <p:spPr>
          <a:xfrm>
            <a:off x="7166725" y="2870812"/>
            <a:ext cx="165943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 smtClean="0"/>
              <a:t>(</a:t>
            </a:r>
            <a:r>
              <a:rPr lang="fr-FR" sz="1600" dirty="0" err="1" smtClean="0"/>
              <a:t>from</a:t>
            </a:r>
            <a:r>
              <a:rPr lang="fr-FR" sz="1600" dirty="0" smtClean="0"/>
              <a:t> the </a:t>
            </a:r>
            <a:r>
              <a:rPr lang="fr-FR" sz="1600" dirty="0" err="1" smtClean="0"/>
              <a:t>paper</a:t>
            </a:r>
            <a:r>
              <a:rPr lang="fr-FR" sz="1600" dirty="0" smtClean="0"/>
              <a:t>)</a:t>
            </a:r>
            <a:endParaRPr lang="fr-FR" sz="1600" dirty="0"/>
          </a:p>
        </p:txBody>
      </p:sp>
    </p:spTree>
  </p:cSld>
  <p:clrMapOvr>
    <a:masterClrMapping/>
  </p:clrMapOvr>
  <p:transition advTm="35581"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32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ea typeface="굴림" charset="-127"/>
              </a:rPr>
              <a:t>Step 1 : modifying the conservative </a:t>
            </a:r>
            <a:r>
              <a:rPr lang="en-US" dirty="0" err="1" smtClean="0">
                <a:ea typeface="굴림" charset="-127"/>
              </a:rPr>
              <a:t>rasterization</a:t>
            </a:r>
            <a:r>
              <a:rPr lang="en-US" dirty="0" smtClean="0">
                <a:ea typeface="굴림" charset="-127"/>
              </a:rPr>
              <a:t> (2/2)</a:t>
            </a:r>
            <a:endParaRPr lang="en-US" dirty="0" smtClean="0">
              <a:ea typeface="굴림" charset="-127"/>
            </a:endParaRPr>
          </a:p>
        </p:txBody>
      </p:sp>
      <p:sp>
        <p:nvSpPr>
          <p:cNvPr id="3532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Can be adapted to any volumetric light source</a:t>
            </a:r>
          </a:p>
          <a:p>
            <a:pPr lvl="1"/>
            <a:r>
              <a:rPr lang="en-US" dirty="0" smtClean="0"/>
              <a:t>Approximate it as an ellipsoid</a:t>
            </a:r>
          </a:p>
          <a:p>
            <a:pPr lvl="1"/>
            <a:r>
              <a:rPr lang="en-US" dirty="0" smtClean="0"/>
              <a:t>Virtually scale the entire scene to obtain a spherical light source</a:t>
            </a:r>
          </a:p>
        </p:txBody>
      </p:sp>
    </p:spTree>
  </p:cSld>
  <p:clrMapOvr>
    <a:masterClrMapping/>
  </p:clrMapOvr>
  <p:transition advTm="35581"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32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>
                <a:ea typeface="굴림" charset="-127"/>
              </a:rPr>
              <a:t>Step 2 : modifying visibility test (1/2)</a:t>
            </a:r>
            <a:endParaRPr lang="en-US" sz="3600" dirty="0" smtClean="0">
              <a:ea typeface="굴림" charset="-127"/>
            </a:endParaRPr>
          </a:p>
        </p:txBody>
      </p:sp>
      <p:sp>
        <p:nvSpPr>
          <p:cNvPr id="3532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The light source is sampled</a:t>
            </a:r>
          </a:p>
          <a:p>
            <a:pPr lvl="1"/>
            <a:r>
              <a:rPr lang="en-US" dirty="0" smtClean="0"/>
              <a:t>Samples are arbitrarily located</a:t>
            </a:r>
          </a:p>
          <a:p>
            <a:pPr lvl="1"/>
            <a:r>
              <a:rPr lang="en-US" dirty="0" smtClean="0"/>
              <a:t>Replace t</a:t>
            </a:r>
            <a:r>
              <a:rPr lang="en-US" dirty="0" smtClean="0"/>
              <a:t>he single bit used for visibility by a bitmask considering the visibility of all the light samples</a:t>
            </a:r>
          </a:p>
          <a:p>
            <a:pPr lvl="1"/>
            <a:r>
              <a:rPr lang="en-US" dirty="0" err="1" smtClean="0"/>
              <a:t>Multipass</a:t>
            </a:r>
            <a:r>
              <a:rPr lang="en-US" dirty="0" smtClean="0"/>
              <a:t> rendering is computed for all the samples</a:t>
            </a:r>
            <a:endParaRPr lang="en-US" dirty="0" smtClean="0"/>
          </a:p>
          <a:p>
            <a:endParaRPr lang="en-US" dirty="0" smtClean="0"/>
          </a:p>
          <a:p>
            <a:pPr lvl="1"/>
            <a:endParaRPr lang="en-US" dirty="0"/>
          </a:p>
        </p:txBody>
      </p:sp>
    </p:spTree>
  </p:cSld>
  <p:clrMapOvr>
    <a:masterClrMapping/>
  </p:clrMapOvr>
  <p:transition advTm="35581"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32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>
                <a:ea typeface="굴림" charset="-127"/>
              </a:rPr>
              <a:t>Step 2 : modifying visibility test (2/2)</a:t>
            </a:r>
            <a:endParaRPr lang="en-US" sz="3600" dirty="0" smtClean="0">
              <a:ea typeface="굴림" charset="-127"/>
            </a:endParaRPr>
          </a:p>
        </p:txBody>
      </p:sp>
      <p:sp>
        <p:nvSpPr>
          <p:cNvPr id="3532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For each view-sample to test</a:t>
            </a:r>
          </a:p>
          <a:p>
            <a:pPr lvl="1"/>
            <a:r>
              <a:rPr lang="en-US" dirty="0" smtClean="0"/>
              <a:t>Use the texture lookup table LU to get the visibility bitmask for given screen sample and triangle edge</a:t>
            </a:r>
          </a:p>
          <a:p>
            <a:pPr lvl="1"/>
            <a:r>
              <a:rPr lang="en-US" dirty="0" smtClean="0"/>
              <a:t>Combine bitmasks of edges using AND operator</a:t>
            </a:r>
          </a:p>
          <a:p>
            <a:pPr lvl="1"/>
            <a:r>
              <a:rPr lang="en-US" dirty="0" smtClean="0"/>
              <a:t>Combine  bitmasks of triangles using bitwise OR operator (as for the hard shadows)</a:t>
            </a:r>
          </a:p>
          <a:p>
            <a:pPr lvl="1"/>
            <a:endParaRPr lang="en-US" dirty="0" smtClean="0"/>
          </a:p>
          <a:p>
            <a:endParaRPr lang="en-US" dirty="0" smtClean="0"/>
          </a:p>
          <a:p>
            <a:pPr lvl="1"/>
            <a:endParaRPr lang="en-US" dirty="0"/>
          </a:p>
        </p:txBody>
      </p:sp>
      <p:pic>
        <p:nvPicPr>
          <p:cNvPr id="82432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18192" y="1562099"/>
            <a:ext cx="4551549" cy="2281595"/>
          </a:xfrm>
          <a:prstGeom prst="rect">
            <a:avLst/>
          </a:prstGeom>
          <a:noFill/>
          <a:ln w="38100" cap="flat" cmpd="sng" algn="ctr">
            <a:noFill/>
            <a:prstDash val="solid"/>
            <a:miter lim="800000"/>
            <a:headEnd/>
            <a:tailEnd/>
          </a:ln>
          <a:effectLst/>
        </p:spPr>
      </p:pic>
      <p:sp>
        <p:nvSpPr>
          <p:cNvPr id="5" name="ZoneTexte 4"/>
          <p:cNvSpPr txBox="1"/>
          <p:nvPr/>
        </p:nvSpPr>
        <p:spPr>
          <a:xfrm>
            <a:off x="6669741" y="3209366"/>
            <a:ext cx="165943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 smtClean="0"/>
              <a:t>(</a:t>
            </a:r>
            <a:r>
              <a:rPr lang="fr-FR" sz="1600" dirty="0" err="1" smtClean="0"/>
              <a:t>from</a:t>
            </a:r>
            <a:r>
              <a:rPr lang="fr-FR" sz="1600" dirty="0" smtClean="0"/>
              <a:t> the </a:t>
            </a:r>
            <a:r>
              <a:rPr lang="fr-FR" sz="1600" dirty="0" err="1" smtClean="0"/>
              <a:t>paper</a:t>
            </a:r>
            <a:r>
              <a:rPr lang="fr-FR" sz="1600" dirty="0" smtClean="0"/>
              <a:t>)</a:t>
            </a:r>
            <a:endParaRPr lang="fr-FR" sz="1600" dirty="0"/>
          </a:p>
        </p:txBody>
      </p:sp>
    </p:spTree>
  </p:cSld>
  <p:clrMapOvr>
    <a:masterClrMapping/>
  </p:clrMapOvr>
  <p:transition advTm="35581"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32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ea typeface="굴림" charset="-127"/>
              </a:rPr>
              <a:t>Results</a:t>
            </a:r>
            <a:endParaRPr lang="en-US" dirty="0" smtClean="0">
              <a:ea typeface="굴림" charset="-127"/>
            </a:endParaRPr>
          </a:p>
        </p:txBody>
      </p:sp>
      <p:sp>
        <p:nvSpPr>
          <p:cNvPr id="3532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r>
              <a:rPr lang="en-US" dirty="0" smtClean="0"/>
              <a:t>256 lights samples</a:t>
            </a:r>
          </a:p>
          <a:p>
            <a:r>
              <a:rPr lang="en-US" dirty="0" smtClean="0"/>
              <a:t>73k triangles</a:t>
            </a:r>
          </a:p>
          <a:p>
            <a:r>
              <a:rPr lang="en-US" dirty="0" smtClean="0"/>
              <a:t>2.6 fps (9 seconds in [ORM07])</a:t>
            </a:r>
            <a:endParaRPr lang="en-US" dirty="0"/>
          </a:p>
          <a:p>
            <a:pPr lvl="1"/>
            <a:endParaRPr lang="en-US" dirty="0"/>
          </a:p>
          <a:p>
            <a:pPr lvl="1">
              <a:buFont typeface="Arial" charset="0"/>
              <a:buNone/>
            </a:pPr>
            <a:endParaRPr lang="en-US" dirty="0"/>
          </a:p>
        </p:txBody>
      </p:sp>
      <p:pic>
        <p:nvPicPr>
          <p:cNvPr id="82534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07241" y="1587500"/>
            <a:ext cx="5497605" cy="2970679"/>
          </a:xfrm>
          <a:prstGeom prst="rect">
            <a:avLst/>
          </a:prstGeom>
          <a:noFill/>
          <a:ln w="38100" cap="flat" cmpd="sng" algn="ctr">
            <a:noFill/>
            <a:prstDash val="solid"/>
            <a:miter lim="800000"/>
            <a:headEnd/>
            <a:tailEnd/>
          </a:ln>
          <a:effectLst/>
        </p:spPr>
      </p:pic>
      <p:sp>
        <p:nvSpPr>
          <p:cNvPr id="5" name="ZoneTexte 4"/>
          <p:cNvSpPr txBox="1"/>
          <p:nvPr/>
        </p:nvSpPr>
        <p:spPr>
          <a:xfrm>
            <a:off x="5507295" y="4388902"/>
            <a:ext cx="165943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 smtClean="0"/>
              <a:t>(</a:t>
            </a:r>
            <a:r>
              <a:rPr lang="fr-FR" sz="1600" dirty="0" err="1" smtClean="0"/>
              <a:t>from</a:t>
            </a:r>
            <a:r>
              <a:rPr lang="fr-FR" sz="1600" dirty="0" smtClean="0"/>
              <a:t> the </a:t>
            </a:r>
            <a:r>
              <a:rPr lang="fr-FR" sz="1600" dirty="0" err="1" smtClean="0"/>
              <a:t>paper</a:t>
            </a:r>
            <a:r>
              <a:rPr lang="fr-FR" sz="1600" dirty="0" smtClean="0"/>
              <a:t>)</a:t>
            </a:r>
            <a:endParaRPr lang="fr-FR" sz="1600" dirty="0"/>
          </a:p>
        </p:txBody>
      </p:sp>
    </p:spTree>
  </p:cSld>
  <p:clrMapOvr>
    <a:masterClrMapping/>
  </p:clrMapOvr>
  <p:transition advTm="35581"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32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ea typeface="굴림" charset="-127"/>
              </a:rPr>
              <a:t>Results</a:t>
            </a:r>
            <a:endParaRPr lang="en-US" dirty="0" smtClean="0">
              <a:ea typeface="굴림" charset="-127"/>
            </a:endParaRPr>
          </a:p>
        </p:txBody>
      </p:sp>
      <p:sp>
        <p:nvSpPr>
          <p:cNvPr id="3532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>
              <a:buNone/>
            </a:pPr>
            <a:endParaRPr lang="en-US" dirty="0" smtClean="0"/>
          </a:p>
          <a:p>
            <a:pPr>
              <a:buNone/>
            </a:pPr>
            <a:r>
              <a:rPr lang="en-US" sz="2400" dirty="0" smtClean="0"/>
              <a:t>Left to right :</a:t>
            </a:r>
          </a:p>
          <a:p>
            <a:r>
              <a:rPr lang="en-US" sz="2400" dirty="0" smtClean="0"/>
              <a:t>90k triangles, 7fps</a:t>
            </a:r>
          </a:p>
          <a:p>
            <a:r>
              <a:rPr lang="en-US" sz="2400" dirty="0" smtClean="0"/>
              <a:t>Zoomed, 4.5fps</a:t>
            </a:r>
          </a:p>
          <a:p>
            <a:r>
              <a:rPr lang="en-US" sz="2400" dirty="0" smtClean="0"/>
              <a:t>70k triangles, 4.8fps</a:t>
            </a:r>
          </a:p>
          <a:p>
            <a:r>
              <a:rPr lang="en-US" sz="2400" dirty="0" smtClean="0"/>
              <a:t>379k triangles, 0.65fps (75 seconds in [LAA*05])</a:t>
            </a:r>
            <a:endParaRPr lang="en-US" sz="2400" dirty="0"/>
          </a:p>
          <a:p>
            <a:pPr lvl="1"/>
            <a:endParaRPr lang="en-US" dirty="0"/>
          </a:p>
          <a:p>
            <a:pPr lvl="1">
              <a:buFont typeface="Arial" charset="0"/>
              <a:buNone/>
            </a:pPr>
            <a:endParaRPr lang="en-US" dirty="0"/>
          </a:p>
        </p:txBody>
      </p:sp>
      <p:pic>
        <p:nvPicPr>
          <p:cNvPr id="82637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38125" y="1893794"/>
            <a:ext cx="8667750" cy="2209800"/>
          </a:xfrm>
          <a:prstGeom prst="rect">
            <a:avLst/>
          </a:prstGeom>
          <a:noFill/>
          <a:ln w="38100" cap="flat" cmpd="sng" algn="ctr">
            <a:noFill/>
            <a:prstDash val="solid"/>
            <a:miter lim="800000"/>
            <a:headEnd/>
            <a:tailEnd/>
          </a:ln>
          <a:effectLst/>
        </p:spPr>
      </p:pic>
      <p:sp>
        <p:nvSpPr>
          <p:cNvPr id="6" name="ZoneTexte 5"/>
          <p:cNvSpPr txBox="1"/>
          <p:nvPr/>
        </p:nvSpPr>
        <p:spPr>
          <a:xfrm>
            <a:off x="7166725" y="4103594"/>
            <a:ext cx="165943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 smtClean="0"/>
              <a:t>(</a:t>
            </a:r>
            <a:r>
              <a:rPr lang="fr-FR" sz="1600" dirty="0" err="1" smtClean="0"/>
              <a:t>from</a:t>
            </a:r>
            <a:r>
              <a:rPr lang="fr-FR" sz="1600" dirty="0" smtClean="0"/>
              <a:t> the </a:t>
            </a:r>
            <a:r>
              <a:rPr lang="fr-FR" sz="1600" dirty="0" err="1" smtClean="0"/>
              <a:t>paper</a:t>
            </a:r>
            <a:r>
              <a:rPr lang="fr-FR" sz="1600" dirty="0" smtClean="0"/>
              <a:t>)</a:t>
            </a:r>
            <a:endParaRPr lang="fr-FR" sz="1600" dirty="0"/>
          </a:p>
        </p:txBody>
      </p:sp>
    </p:spTree>
  </p:cSld>
  <p:clrMapOvr>
    <a:masterClrMapping/>
  </p:clrMapOvr>
  <p:transition advTm="35581"/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32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ea typeface="굴림" charset="-127"/>
              </a:rPr>
              <a:t>Conclusion</a:t>
            </a:r>
            <a:endParaRPr lang="en-US" dirty="0" smtClean="0">
              <a:ea typeface="굴림" charset="-127"/>
            </a:endParaRPr>
          </a:p>
        </p:txBody>
      </p:sp>
      <p:sp>
        <p:nvSpPr>
          <p:cNvPr id="3532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Lots of contributions :</a:t>
            </a:r>
          </a:p>
          <a:p>
            <a:pPr lvl="1"/>
            <a:r>
              <a:rPr lang="en-US" dirty="0" smtClean="0"/>
              <a:t>Alias-free</a:t>
            </a:r>
          </a:p>
          <a:p>
            <a:pPr lvl="1"/>
            <a:r>
              <a:rPr lang="en-US" dirty="0" smtClean="0"/>
              <a:t>Soft shadows</a:t>
            </a:r>
          </a:p>
          <a:p>
            <a:pPr lvl="1"/>
            <a:r>
              <a:rPr lang="en-US" dirty="0" smtClean="0"/>
              <a:t>No depth bias</a:t>
            </a:r>
          </a:p>
          <a:p>
            <a:pPr lvl="1"/>
            <a:r>
              <a:rPr lang="en-US" dirty="0" smtClean="0"/>
              <a:t>Sample list representation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Lots of optimizations also possible</a:t>
            </a:r>
          </a:p>
          <a:p>
            <a:endParaRPr lang="en-US" dirty="0"/>
          </a:p>
          <a:p>
            <a:r>
              <a:rPr lang="en-US" dirty="0" smtClean="0"/>
              <a:t>But there are also other very different methods to compute soft shadows</a:t>
            </a:r>
          </a:p>
          <a:p>
            <a:endParaRPr lang="en-US" dirty="0"/>
          </a:p>
          <a:p>
            <a:endParaRPr lang="en-US" dirty="0" smtClean="0"/>
          </a:p>
          <a:p>
            <a:pPr lvl="1">
              <a:buNone/>
            </a:pPr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>
              <a:buFont typeface="Arial" charset="0"/>
              <a:buNone/>
            </a:pPr>
            <a:endParaRPr lang="en-US" dirty="0"/>
          </a:p>
        </p:txBody>
      </p:sp>
    </p:spTree>
  </p:cSld>
  <p:clrMapOvr>
    <a:masterClrMapping/>
  </p:clrMapOvr>
  <p:transition advTm="35581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32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>
                <a:ea typeface="굴림" charset="-127"/>
              </a:rPr>
              <a:t>Part II</a:t>
            </a:r>
            <a:endParaRPr lang="en-US" dirty="0"/>
          </a:p>
        </p:txBody>
      </p:sp>
      <p:sp>
        <p:nvSpPr>
          <p:cNvPr id="3532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>
                <a:ea typeface="굴림" charset="-127"/>
              </a:rPr>
              <a:t>Related papers :</a:t>
            </a:r>
            <a:endParaRPr lang="en-US" dirty="0" smtClean="0">
              <a:ea typeface="굴림" charset="-127"/>
            </a:endParaRPr>
          </a:p>
          <a:p>
            <a:pPr lvl="1"/>
            <a:r>
              <a:rPr lang="fr-FR" dirty="0" smtClean="0"/>
              <a:t>Erik </a:t>
            </a:r>
            <a:r>
              <a:rPr lang="fr-FR" dirty="0" err="1" smtClean="0"/>
              <a:t>Sintorn</a:t>
            </a:r>
            <a:r>
              <a:rPr lang="fr-FR" dirty="0" smtClean="0"/>
              <a:t>, </a:t>
            </a:r>
            <a:r>
              <a:rPr lang="fr-FR" dirty="0" err="1" smtClean="0"/>
              <a:t>Elmar</a:t>
            </a:r>
            <a:r>
              <a:rPr lang="fr-FR" dirty="0" smtClean="0"/>
              <a:t> </a:t>
            </a:r>
            <a:r>
              <a:rPr lang="fr-FR" dirty="0" err="1" smtClean="0"/>
              <a:t>Eisemann</a:t>
            </a:r>
            <a:r>
              <a:rPr lang="fr-FR" dirty="0" smtClean="0"/>
              <a:t>, Ulf </a:t>
            </a:r>
            <a:r>
              <a:rPr lang="fr-FR" dirty="0" err="1" smtClean="0"/>
              <a:t>Assarsson</a:t>
            </a:r>
            <a:r>
              <a:rPr lang="fr-FR" dirty="0" smtClean="0"/>
              <a:t>, </a:t>
            </a:r>
            <a:r>
              <a:rPr lang="en-US" dirty="0" smtClean="0"/>
              <a:t>Sample Based Visibility for Soft Shadows using Alias-Free Shadow Maps, </a:t>
            </a:r>
            <a:r>
              <a:rPr lang="fr-FR" dirty="0" smtClean="0"/>
              <a:t>EGSR 08</a:t>
            </a:r>
          </a:p>
          <a:p>
            <a:pPr lvl="1"/>
            <a:r>
              <a:rPr lang="fi-FI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Samuli Laine, Timo Aila, Ulf Assarsson, Jaakko Lehtinen, </a:t>
            </a:r>
            <a:r>
              <a:rPr lang="fr-FR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Tomas </a:t>
            </a:r>
            <a:r>
              <a:rPr lang="fr-FR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Akenine</a:t>
            </a:r>
            <a:r>
              <a:rPr lang="fr-FR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-</a:t>
            </a:r>
            <a:r>
              <a:rPr lang="fr-FR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Moller</a:t>
            </a:r>
            <a:r>
              <a:rPr lang="fr-FR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Soft 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Shadow Volumes for Ray 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Tracing </a:t>
            </a:r>
            <a:r>
              <a:rPr lang="fi-FI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fr-FR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SIGGRAPH 2005</a:t>
            </a:r>
          </a:p>
          <a:p>
            <a:pPr lvl="1"/>
            <a:r>
              <a:rPr lang="en-US" dirty="0" smtClean="0"/>
              <a:t> </a:t>
            </a:r>
            <a:r>
              <a:rPr lang="fr-FR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Cyril </a:t>
            </a:r>
            <a:r>
              <a:rPr lang="fr-FR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Soler</a:t>
            </a:r>
            <a:r>
              <a:rPr lang="fr-FR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and </a:t>
            </a:r>
            <a:r>
              <a:rPr lang="fr-FR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Francois</a:t>
            </a:r>
            <a:r>
              <a:rPr lang="fr-FR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X. </a:t>
            </a:r>
            <a:r>
              <a:rPr lang="fr-FR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Sillion</a:t>
            </a:r>
            <a:r>
              <a:rPr lang="fr-FR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br>
              <a:rPr lang="fr-FR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</a:b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Fast Calculation of Soft Shadow Textures </a:t>
            </a:r>
            <a:r>
              <a:rPr lang="fr-FR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Using</a:t>
            </a:r>
            <a:r>
              <a:rPr lang="fr-FR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Convolution, SIG 98</a:t>
            </a:r>
          </a:p>
          <a:p>
            <a:pPr lvl="1"/>
            <a:r>
              <a:rPr lang="fr-FR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Thomas </a:t>
            </a:r>
            <a:r>
              <a:rPr lang="fr-FR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Annen</a:t>
            </a:r>
            <a:r>
              <a:rPr lang="fr-FR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, Zhao Dong Tom </a:t>
            </a:r>
            <a:r>
              <a:rPr lang="fr-FR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ertens</a:t>
            </a:r>
            <a:r>
              <a:rPr lang="fr-FR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, Philippe Bekaert, </a:t>
            </a:r>
            <a:r>
              <a:rPr lang="fr-FR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Hans-Peter</a:t>
            </a:r>
            <a:r>
              <a:rPr lang="fr-FR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Seidel, Jan </a:t>
            </a:r>
            <a:r>
              <a:rPr lang="fr-FR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Kautz</a:t>
            </a:r>
            <a:r>
              <a:rPr lang="fr-FR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,  </a:t>
            </a:r>
            <a:r>
              <a:rPr lang="fr-FR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Real-Time</a:t>
            </a:r>
            <a:r>
              <a:rPr lang="fr-FR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All-</a:t>
            </a:r>
            <a:r>
              <a:rPr lang="fr-FR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Frequency</a:t>
            </a:r>
            <a:r>
              <a:rPr lang="fr-FR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Shadows</a:t>
            </a:r>
            <a:r>
              <a:rPr lang="fr-FR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fr-FR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in </a:t>
            </a:r>
            <a:r>
              <a:rPr lang="fr-FR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Dynamic</a:t>
            </a:r>
            <a:r>
              <a:rPr lang="fr-FR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fr-FR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Scenes</a:t>
            </a:r>
            <a:r>
              <a:rPr lang="fr-FR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, SIG 08</a:t>
            </a:r>
            <a:endParaRPr lang="en-US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>
              <a:buFont typeface="Arial" charset="0"/>
              <a:buNone/>
            </a:pPr>
            <a:endParaRPr lang="en-US" dirty="0"/>
          </a:p>
        </p:txBody>
      </p:sp>
    </p:spTree>
  </p:cSld>
  <p:clrMapOvr>
    <a:masterClrMapping/>
  </p:clrMapOvr>
  <p:transition advTm="35581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9"/>
          <p:cNvGrpSpPr>
            <a:grpSpLocks/>
          </p:cNvGrpSpPr>
          <p:nvPr/>
        </p:nvGrpSpPr>
        <p:grpSpPr bwMode="auto">
          <a:xfrm>
            <a:off x="50800" y="2713038"/>
            <a:ext cx="9075738" cy="152400"/>
            <a:chOff x="296" y="1676"/>
            <a:chExt cx="5088" cy="96"/>
          </a:xfrm>
        </p:grpSpPr>
        <p:sp>
          <p:nvSpPr>
            <p:cNvPr id="4103" name="Rectangle 7"/>
            <p:cNvSpPr>
              <a:spLocks noChangeArrowheads="1"/>
            </p:cNvSpPr>
            <p:nvPr/>
          </p:nvSpPr>
          <p:spPr bwMode="auto">
            <a:xfrm>
              <a:off x="296" y="1676"/>
              <a:ext cx="5088" cy="47"/>
            </a:xfrm>
            <a:prstGeom prst="rect">
              <a:avLst/>
            </a:prstGeom>
            <a:gradFill rotWithShape="0">
              <a:gsLst>
                <a:gs pos="0">
                  <a:srgbClr val="12C2E9">
                    <a:gamma/>
                    <a:shade val="80000"/>
                    <a:invGamma/>
                  </a:srgbClr>
                </a:gs>
                <a:gs pos="50000">
                  <a:srgbClr val="12C2E9"/>
                </a:gs>
                <a:gs pos="100000">
                  <a:srgbClr val="12C2E9">
                    <a:gamma/>
                    <a:shade val="80000"/>
                    <a:invGamma/>
                  </a:srgbClr>
                </a:gs>
              </a:gsLst>
              <a:lin ang="5400000" scaled="1"/>
            </a:gradFill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rtl="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fr-FR" sz="2400" kern="1200">
                <a:solidFill>
                  <a:srgbClr val="000000"/>
                </a:solidFill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4104" name="Rectangle 8"/>
            <p:cNvSpPr>
              <a:spLocks noChangeArrowheads="1"/>
            </p:cNvSpPr>
            <p:nvPr/>
          </p:nvSpPr>
          <p:spPr bwMode="auto">
            <a:xfrm>
              <a:off x="296" y="1748"/>
              <a:ext cx="5088" cy="24"/>
            </a:xfrm>
            <a:prstGeom prst="rect">
              <a:avLst/>
            </a:prstGeom>
            <a:gradFill rotWithShape="0">
              <a:gsLst>
                <a:gs pos="0">
                  <a:srgbClr val="FF00FF">
                    <a:gamma/>
                    <a:shade val="69804"/>
                    <a:invGamma/>
                  </a:srgbClr>
                </a:gs>
                <a:gs pos="50000">
                  <a:srgbClr val="FF00FF"/>
                </a:gs>
                <a:gs pos="100000">
                  <a:srgbClr val="FF00FF">
                    <a:gamma/>
                    <a:shade val="69804"/>
                    <a:invGamma/>
                  </a:srgbClr>
                </a:gs>
              </a:gsLst>
              <a:lin ang="0" scaled="1"/>
            </a:gradFill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rtl="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fr-FR" sz="2400" kern="1200">
                <a:solidFill>
                  <a:srgbClr val="000000"/>
                </a:solidFill>
                <a:latin typeface="Arial" charset="0"/>
                <a:ea typeface="+mn-ea"/>
                <a:cs typeface="+mn-cs"/>
              </a:endParaRPr>
            </a:p>
          </p:txBody>
        </p:sp>
      </p:grpSp>
      <p:sp>
        <p:nvSpPr>
          <p:cNvPr id="4106" name="Rectangle 10"/>
          <p:cNvSpPr>
            <a:spLocks noChangeArrowheads="1"/>
          </p:cNvSpPr>
          <p:nvPr/>
        </p:nvSpPr>
        <p:spPr bwMode="auto">
          <a:xfrm>
            <a:off x="0" y="842963"/>
            <a:ext cx="9144000" cy="19685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0487" tIns="44450" rIns="90487" bIns="44450" anchor="ctr"/>
          <a:lstStyle/>
          <a:p>
            <a:pPr algn="ctr" rtl="0" eaLnBrk="0" fontAlgn="base" hangingPunct="0">
              <a:lnSpc>
                <a:spcPts val="42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ko-KR" sz="4000" b="1" kern="1200" dirty="0" smtClean="0">
                <a:solidFill>
                  <a:srgbClr val="0000FF"/>
                </a:solidFill>
                <a:latin typeface="Arial" charset="0"/>
                <a:ea typeface="굴림" charset="-127"/>
                <a:cs typeface="+mn-cs"/>
              </a:rPr>
              <a:t>Perspective Shadow Maps</a:t>
            </a:r>
            <a:endParaRPr lang="en-US" altLang="ko-KR" sz="4000" b="1" kern="1200" dirty="0">
              <a:solidFill>
                <a:srgbClr val="0000FF"/>
              </a:solidFill>
              <a:latin typeface="Arial" charset="0"/>
              <a:ea typeface="굴림" charset="-127"/>
              <a:cs typeface="+mn-cs"/>
            </a:endParaRPr>
          </a:p>
        </p:txBody>
      </p:sp>
      <p:sp>
        <p:nvSpPr>
          <p:cNvPr id="4110" name="Text Box 14"/>
          <p:cNvSpPr txBox="1">
            <a:spLocks noChangeArrowheads="1"/>
          </p:cNvSpPr>
          <p:nvPr/>
        </p:nvSpPr>
        <p:spPr bwMode="auto">
          <a:xfrm>
            <a:off x="496888" y="3527425"/>
            <a:ext cx="8153400" cy="193899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rtl="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altLang="ko-KR" sz="3600" b="1" kern="1200" dirty="0" smtClean="0">
                <a:solidFill>
                  <a:srgbClr val="EA8B00"/>
                </a:solidFill>
                <a:latin typeface="Arial" charset="0"/>
                <a:ea typeface="굴림" charset="-127"/>
                <a:cs typeface="+mn-cs"/>
              </a:rPr>
              <a:t>Marc </a:t>
            </a:r>
            <a:r>
              <a:rPr lang="en-US" altLang="ko-KR" sz="3600" b="1" kern="1200" dirty="0" err="1" smtClean="0">
                <a:solidFill>
                  <a:srgbClr val="EA8B00"/>
                </a:solidFill>
                <a:latin typeface="Arial" charset="0"/>
                <a:ea typeface="굴림" charset="-127"/>
                <a:cs typeface="+mn-cs"/>
              </a:rPr>
              <a:t>Stamminger</a:t>
            </a:r>
            <a:r>
              <a:rPr lang="en-US" altLang="ko-KR" sz="3600" b="1" dirty="0">
                <a:solidFill>
                  <a:srgbClr val="EA8B00"/>
                </a:solidFill>
                <a:ea typeface="굴림" charset="-127"/>
              </a:rPr>
              <a:t> </a:t>
            </a:r>
            <a:r>
              <a:rPr lang="en-US" altLang="ko-KR" sz="3600" b="1" dirty="0" smtClean="0">
                <a:solidFill>
                  <a:srgbClr val="EA8B00"/>
                </a:solidFill>
                <a:ea typeface="굴림" charset="-127"/>
              </a:rPr>
              <a:t/>
            </a:r>
            <a:br>
              <a:rPr lang="en-US" altLang="ko-KR" sz="3600" b="1" dirty="0" smtClean="0">
                <a:solidFill>
                  <a:srgbClr val="EA8B00"/>
                </a:solidFill>
                <a:ea typeface="굴림" charset="-127"/>
              </a:rPr>
            </a:br>
            <a:r>
              <a:rPr lang="en-US" altLang="ko-KR" sz="3600" b="1" dirty="0" smtClean="0">
                <a:solidFill>
                  <a:srgbClr val="EA8B00"/>
                </a:solidFill>
                <a:ea typeface="굴림" charset="-127"/>
              </a:rPr>
              <a:t>and George </a:t>
            </a:r>
            <a:r>
              <a:rPr lang="en-US" altLang="ko-KR" sz="3600" b="1" dirty="0" err="1" smtClean="0">
                <a:solidFill>
                  <a:srgbClr val="EA8B00"/>
                </a:solidFill>
                <a:ea typeface="굴림" charset="-127"/>
              </a:rPr>
              <a:t>Drettakis</a:t>
            </a:r>
            <a:endParaRPr lang="en-US" sz="3600" b="1" kern="1200" dirty="0">
              <a:solidFill>
                <a:srgbClr val="EA8B00"/>
              </a:solidFill>
              <a:latin typeface="Arial" charset="0"/>
              <a:ea typeface="+mn-ea"/>
              <a:cs typeface="+mn-cs"/>
            </a:endParaRPr>
          </a:p>
          <a:p>
            <a:pPr algn="ctr" rtl="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altLang="ko-KR" sz="3200" kern="1200" dirty="0" smtClean="0">
                <a:solidFill>
                  <a:srgbClr val="000000"/>
                </a:solidFill>
                <a:latin typeface="Arial" charset="0"/>
                <a:ea typeface="굴림" charset="-127"/>
                <a:cs typeface="+mn-cs"/>
              </a:rPr>
              <a:t>SIG 02</a:t>
            </a:r>
            <a:endParaRPr lang="en-US" sz="3200" kern="1200" dirty="0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  <p:grpSp>
        <p:nvGrpSpPr>
          <p:cNvPr id="3" name="Group 25"/>
          <p:cNvGrpSpPr>
            <a:grpSpLocks/>
          </p:cNvGrpSpPr>
          <p:nvPr/>
        </p:nvGrpSpPr>
        <p:grpSpPr bwMode="auto">
          <a:xfrm>
            <a:off x="68263" y="842963"/>
            <a:ext cx="9075737" cy="152400"/>
            <a:chOff x="296" y="1676"/>
            <a:chExt cx="5088" cy="96"/>
          </a:xfrm>
        </p:grpSpPr>
        <p:sp>
          <p:nvSpPr>
            <p:cNvPr id="4122" name="Rectangle 26"/>
            <p:cNvSpPr>
              <a:spLocks noChangeArrowheads="1"/>
            </p:cNvSpPr>
            <p:nvPr/>
          </p:nvSpPr>
          <p:spPr bwMode="auto">
            <a:xfrm>
              <a:off x="296" y="1676"/>
              <a:ext cx="5088" cy="47"/>
            </a:xfrm>
            <a:prstGeom prst="rect">
              <a:avLst/>
            </a:prstGeom>
            <a:gradFill rotWithShape="0">
              <a:gsLst>
                <a:gs pos="0">
                  <a:srgbClr val="12C2E9">
                    <a:gamma/>
                    <a:shade val="80000"/>
                    <a:invGamma/>
                  </a:srgbClr>
                </a:gs>
                <a:gs pos="50000">
                  <a:srgbClr val="12C2E9"/>
                </a:gs>
                <a:gs pos="100000">
                  <a:srgbClr val="12C2E9">
                    <a:gamma/>
                    <a:shade val="80000"/>
                    <a:invGamma/>
                  </a:srgbClr>
                </a:gs>
              </a:gsLst>
              <a:lin ang="5400000" scaled="1"/>
            </a:gradFill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rtl="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fr-FR" sz="2400" kern="1200">
                <a:solidFill>
                  <a:srgbClr val="000000"/>
                </a:solidFill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4123" name="Rectangle 27"/>
            <p:cNvSpPr>
              <a:spLocks noChangeArrowheads="1"/>
            </p:cNvSpPr>
            <p:nvPr/>
          </p:nvSpPr>
          <p:spPr bwMode="auto">
            <a:xfrm>
              <a:off x="296" y="1748"/>
              <a:ext cx="5088" cy="24"/>
            </a:xfrm>
            <a:prstGeom prst="rect">
              <a:avLst/>
            </a:prstGeom>
            <a:gradFill rotWithShape="0">
              <a:gsLst>
                <a:gs pos="0">
                  <a:srgbClr val="FF00FF">
                    <a:gamma/>
                    <a:shade val="69804"/>
                    <a:invGamma/>
                  </a:srgbClr>
                </a:gs>
                <a:gs pos="50000">
                  <a:srgbClr val="FF00FF"/>
                </a:gs>
                <a:gs pos="100000">
                  <a:srgbClr val="FF00FF">
                    <a:gamma/>
                    <a:shade val="69804"/>
                    <a:invGamma/>
                  </a:srgbClr>
                </a:gs>
              </a:gsLst>
              <a:lin ang="0" scaled="1"/>
            </a:gradFill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rtl="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fr-FR" sz="2400" kern="1200">
                <a:solidFill>
                  <a:srgbClr val="000000"/>
                </a:solidFill>
                <a:latin typeface="Arial" charset="0"/>
                <a:ea typeface="+mn-ea"/>
                <a:cs typeface="+mn-cs"/>
              </a:endParaRPr>
            </a:p>
          </p:txBody>
        </p:sp>
      </p:grpSp>
      <p:pic>
        <p:nvPicPr>
          <p:cNvPr id="4124" name="Picture 28" descr="KAIST-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915150" y="6113463"/>
            <a:ext cx="1927225" cy="533400"/>
          </a:xfrm>
          <a:prstGeom prst="rect">
            <a:avLst/>
          </a:prstGeom>
          <a:noFill/>
        </p:spPr>
      </p:pic>
    </p:spTree>
  </p:cSld>
  <p:clrMapOvr>
    <a:masterClrMapping/>
  </p:clrMapOvr>
  <p:transition advTm="14831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32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>
                <a:ea typeface="굴림" charset="-127"/>
              </a:rPr>
              <a:t>Outline</a:t>
            </a:r>
            <a:endParaRPr lang="en-US" dirty="0"/>
          </a:p>
        </p:txBody>
      </p:sp>
      <p:sp>
        <p:nvSpPr>
          <p:cNvPr id="3532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ko-KR" dirty="0" smtClean="0">
                <a:ea typeface="굴림" charset="-127"/>
              </a:rPr>
              <a:t>Formalization of the problem</a:t>
            </a:r>
          </a:p>
          <a:p>
            <a:r>
              <a:rPr lang="en-US" dirty="0" smtClean="0">
                <a:ea typeface="굴림" charset="-127"/>
              </a:rPr>
              <a:t>Overview of the method</a:t>
            </a:r>
          </a:p>
          <a:p>
            <a:r>
              <a:rPr lang="en-US" dirty="0" smtClean="0">
                <a:ea typeface="굴림" charset="-127"/>
              </a:rPr>
              <a:t>Transformation of light sources</a:t>
            </a:r>
          </a:p>
          <a:p>
            <a:pPr lvl="1"/>
            <a:r>
              <a:rPr lang="en-US" dirty="0" smtClean="0">
                <a:ea typeface="굴림" charset="-127"/>
              </a:rPr>
              <a:t>Directional light sources</a:t>
            </a:r>
          </a:p>
          <a:p>
            <a:pPr lvl="1"/>
            <a:r>
              <a:rPr lang="en-US" dirty="0" smtClean="0">
                <a:ea typeface="굴림" charset="-127"/>
              </a:rPr>
              <a:t>Point light sources</a:t>
            </a:r>
          </a:p>
          <a:p>
            <a:r>
              <a:rPr lang="en-US" dirty="0" smtClean="0">
                <a:ea typeface="굴림" charset="-127"/>
              </a:rPr>
              <a:t>Problem of an </a:t>
            </a:r>
            <a:r>
              <a:rPr lang="en-US" dirty="0" err="1" smtClean="0">
                <a:ea typeface="굴림" charset="-127"/>
              </a:rPr>
              <a:t>occluder</a:t>
            </a:r>
            <a:r>
              <a:rPr lang="en-US" dirty="0" smtClean="0">
                <a:ea typeface="굴림" charset="-127"/>
              </a:rPr>
              <a:t> outside the camera view</a:t>
            </a:r>
          </a:p>
          <a:p>
            <a:r>
              <a:rPr lang="en-US" dirty="0" smtClean="0">
                <a:ea typeface="굴림" charset="-127"/>
              </a:rPr>
              <a:t>Results</a:t>
            </a:r>
          </a:p>
          <a:p>
            <a:r>
              <a:rPr lang="en-US" dirty="0" smtClean="0">
                <a:ea typeface="굴림" charset="-127"/>
              </a:rPr>
              <a:t>Conclusion</a:t>
            </a:r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>
              <a:buFont typeface="Arial" charset="0"/>
              <a:buNone/>
            </a:pPr>
            <a:endParaRPr lang="en-US" dirty="0"/>
          </a:p>
        </p:txBody>
      </p:sp>
    </p:spTree>
  </p:cSld>
  <p:clrMapOvr>
    <a:masterClrMapping/>
  </p:clrMapOvr>
  <p:transition advTm="35581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32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>
                <a:ea typeface="굴림" charset="-127"/>
              </a:rPr>
              <a:t>Formalization of the problem</a:t>
            </a:r>
            <a:endParaRPr lang="en-US" dirty="0"/>
          </a:p>
        </p:txBody>
      </p:sp>
      <p:sp>
        <p:nvSpPr>
          <p:cNvPr id="3532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ko-KR" dirty="0" smtClean="0">
              <a:ea typeface="굴림" charset="-127"/>
            </a:endParaRPr>
          </a:p>
          <a:p>
            <a:endParaRPr lang="en-US" altLang="ko-KR" dirty="0">
              <a:ea typeface="굴림" charset="-127"/>
            </a:endParaRPr>
          </a:p>
          <a:p>
            <a:endParaRPr lang="en-US" altLang="ko-KR" dirty="0" smtClean="0">
              <a:ea typeface="굴림" charset="-127"/>
            </a:endParaRPr>
          </a:p>
          <a:p>
            <a:endParaRPr lang="en-US" altLang="ko-KR" dirty="0">
              <a:ea typeface="굴림" charset="-127"/>
            </a:endParaRPr>
          </a:p>
          <a:p>
            <a:endParaRPr lang="en-US" altLang="ko-KR" dirty="0" smtClean="0">
              <a:ea typeface="굴림" charset="-127"/>
            </a:endParaRPr>
          </a:p>
          <a:p>
            <a:r>
              <a:rPr lang="en-US" altLang="ko-KR" dirty="0">
                <a:ea typeface="굴림" charset="-127"/>
              </a:rPr>
              <a:t>d</a:t>
            </a:r>
            <a:r>
              <a:rPr lang="en-US" altLang="ko-KR" dirty="0" smtClean="0">
                <a:ea typeface="굴림" charset="-127"/>
              </a:rPr>
              <a:t> is the resolution of one shadow map pixel in the final image</a:t>
            </a:r>
          </a:p>
          <a:p>
            <a:r>
              <a:rPr lang="en-US" altLang="ko-KR" dirty="0" err="1" smtClean="0">
                <a:ea typeface="굴림" charset="-127"/>
              </a:rPr>
              <a:t>Undersampling</a:t>
            </a:r>
            <a:r>
              <a:rPr lang="en-US" altLang="ko-KR" dirty="0" smtClean="0">
                <a:ea typeface="굴림" charset="-127"/>
              </a:rPr>
              <a:t> appears when :</a:t>
            </a:r>
          </a:p>
          <a:p>
            <a:pPr lvl="1"/>
            <a:r>
              <a:rPr lang="en-US" altLang="ko-KR" sz="2200" dirty="0" err="1" smtClean="0">
                <a:ea typeface="굴림" charset="-127"/>
              </a:rPr>
              <a:t>r</a:t>
            </a:r>
            <a:r>
              <a:rPr lang="en-US" altLang="ko-KR" sz="2200" baseline="-25000" dirty="0" err="1" smtClean="0">
                <a:ea typeface="굴림" charset="-127"/>
              </a:rPr>
              <a:t>s</a:t>
            </a:r>
            <a:r>
              <a:rPr lang="en-US" altLang="ko-KR" sz="2200" dirty="0" smtClean="0">
                <a:ea typeface="굴림" charset="-127"/>
              </a:rPr>
              <a:t> /</a:t>
            </a:r>
            <a:r>
              <a:rPr lang="en-US" altLang="ko-KR" sz="2200" dirty="0" smtClean="0">
                <a:ea typeface="굴림" charset="-127"/>
              </a:rPr>
              <a:t> </a:t>
            </a:r>
            <a:r>
              <a:rPr lang="en-US" altLang="ko-KR" sz="2200" dirty="0" err="1" smtClean="0">
                <a:ea typeface="굴림" charset="-127"/>
              </a:rPr>
              <a:t>r</a:t>
            </a:r>
            <a:r>
              <a:rPr lang="en-US" altLang="ko-KR" sz="2200" baseline="-25000" dirty="0" err="1" smtClean="0">
                <a:ea typeface="굴림" charset="-127"/>
              </a:rPr>
              <a:t>i</a:t>
            </a:r>
            <a:r>
              <a:rPr lang="en-US" altLang="ko-KR" sz="2200" dirty="0" smtClean="0">
                <a:ea typeface="굴림" charset="-127"/>
              </a:rPr>
              <a:t> </a:t>
            </a:r>
            <a:r>
              <a:rPr lang="en-US" altLang="ko-KR" sz="2200" dirty="0" smtClean="0">
                <a:ea typeface="굴림" charset="-127"/>
              </a:rPr>
              <a:t>becomes large </a:t>
            </a:r>
            <a:r>
              <a:rPr lang="en-US" altLang="ko-KR" sz="2200" dirty="0" smtClean="0">
                <a:ea typeface="굴림" charset="-127"/>
              </a:rPr>
              <a:t>(perspective aliasing)</a:t>
            </a:r>
          </a:p>
          <a:p>
            <a:pPr lvl="1"/>
            <a:r>
              <a:rPr lang="en-US" altLang="ko-KR" sz="2200" dirty="0" err="1" smtClean="0">
                <a:ea typeface="굴림" charset="-127"/>
              </a:rPr>
              <a:t>cos</a:t>
            </a:r>
            <a:r>
              <a:rPr lang="en-US" altLang="ko-KR" sz="2200" dirty="0" smtClean="0">
                <a:ea typeface="굴림" charset="-127"/>
              </a:rPr>
              <a:t>(</a:t>
            </a:r>
            <a:r>
              <a:rPr lang="el-GR" altLang="ko-KR" sz="2200" dirty="0" smtClean="0">
                <a:ea typeface="굴림" charset="-127"/>
              </a:rPr>
              <a:t>β</a:t>
            </a:r>
            <a:r>
              <a:rPr lang="fr-FR" altLang="ko-KR" sz="2200" dirty="0" smtClean="0">
                <a:ea typeface="굴림" charset="-127"/>
              </a:rPr>
              <a:t>)/cos(</a:t>
            </a:r>
            <a:r>
              <a:rPr lang="el-GR" altLang="ko-KR" sz="2200" dirty="0" smtClean="0">
                <a:ea typeface="굴림" charset="-127"/>
              </a:rPr>
              <a:t>α</a:t>
            </a:r>
            <a:r>
              <a:rPr lang="fr-FR" altLang="ko-KR" sz="2200" dirty="0" smtClean="0">
                <a:ea typeface="굴림" charset="-127"/>
              </a:rPr>
              <a:t>) </a:t>
            </a:r>
            <a:r>
              <a:rPr lang="fr-FR" altLang="ko-KR" sz="2200" dirty="0" err="1" smtClean="0">
                <a:ea typeface="굴림" charset="-127"/>
              </a:rPr>
              <a:t>becomes</a:t>
            </a:r>
            <a:r>
              <a:rPr lang="fr-FR" altLang="ko-KR" sz="2200" dirty="0" smtClean="0">
                <a:ea typeface="굴림" charset="-127"/>
              </a:rPr>
              <a:t> large (projection aliasing)</a:t>
            </a:r>
            <a:endParaRPr lang="en-US" altLang="ko-KR" sz="2200" dirty="0" smtClean="0">
              <a:ea typeface="굴림" charset="-127"/>
            </a:endParaRPr>
          </a:p>
          <a:p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>
              <a:buFont typeface="Arial" charset="0"/>
              <a:buNone/>
            </a:pPr>
            <a:endParaRPr lang="en-US" dirty="0"/>
          </a:p>
        </p:txBody>
      </p:sp>
      <p:pic>
        <p:nvPicPr>
          <p:cNvPr id="808963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84278" y="1621366"/>
            <a:ext cx="1666875" cy="2200275"/>
          </a:xfrm>
          <a:prstGeom prst="rect">
            <a:avLst/>
          </a:prstGeom>
          <a:noFill/>
          <a:ln w="38100" cap="flat" cmpd="sng" algn="ctr">
            <a:noFill/>
            <a:prstDash val="solid"/>
            <a:miter lim="800000"/>
            <a:headEnd/>
            <a:tailEnd/>
          </a:ln>
          <a:effectLst/>
        </p:spPr>
      </p:pic>
      <p:pic>
        <p:nvPicPr>
          <p:cNvPr id="808964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337494" y="1512360"/>
            <a:ext cx="2638425" cy="2190750"/>
          </a:xfrm>
          <a:prstGeom prst="rect">
            <a:avLst/>
          </a:prstGeom>
          <a:noFill/>
          <a:ln w="38100" cap="flat" cmpd="sng" algn="ctr">
            <a:noFill/>
            <a:prstDash val="solid"/>
            <a:miter lim="800000"/>
            <a:headEnd/>
            <a:tailEnd/>
          </a:ln>
          <a:effectLst/>
        </p:spPr>
      </p:pic>
      <p:graphicFrame>
        <p:nvGraphicFramePr>
          <p:cNvPr id="808966" name="Object 6"/>
          <p:cNvGraphicFramePr>
            <a:graphicFrameLocks noChangeAspect="1"/>
          </p:cNvGraphicFramePr>
          <p:nvPr/>
        </p:nvGraphicFramePr>
        <p:xfrm>
          <a:off x="6696077" y="2348443"/>
          <a:ext cx="1851025" cy="992523"/>
        </p:xfrm>
        <a:graphic>
          <a:graphicData uri="http://schemas.openxmlformats.org/presentationml/2006/ole">
            <p:oleObj spid="_x0000_s808966" name="Équation" r:id="rId6" imgW="1015920" imgH="545760" progId="Equation.3">
              <p:embed/>
            </p:oleObj>
          </a:graphicData>
        </a:graphic>
      </p:graphicFrame>
      <p:sp>
        <p:nvSpPr>
          <p:cNvPr id="25" name="ZoneTexte 24"/>
          <p:cNvSpPr txBox="1"/>
          <p:nvPr/>
        </p:nvSpPr>
        <p:spPr>
          <a:xfrm>
            <a:off x="721755" y="3483087"/>
            <a:ext cx="165943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 smtClean="0"/>
              <a:t>(</a:t>
            </a:r>
            <a:r>
              <a:rPr lang="fr-FR" sz="1600" dirty="0" err="1" smtClean="0"/>
              <a:t>from</a:t>
            </a:r>
            <a:r>
              <a:rPr lang="fr-FR" sz="1600" dirty="0" smtClean="0"/>
              <a:t> the </a:t>
            </a:r>
            <a:r>
              <a:rPr lang="fr-FR" sz="1600" dirty="0" err="1" smtClean="0"/>
              <a:t>paper</a:t>
            </a:r>
            <a:r>
              <a:rPr lang="fr-FR" sz="1600" dirty="0" smtClean="0"/>
              <a:t>)</a:t>
            </a:r>
            <a:endParaRPr lang="fr-FR" sz="1600" dirty="0"/>
          </a:p>
        </p:txBody>
      </p:sp>
    </p:spTree>
  </p:cSld>
  <p:clrMapOvr>
    <a:masterClrMapping/>
  </p:clrMapOvr>
  <p:transition advTm="35581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32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>
                <a:ea typeface="굴림" charset="-127"/>
              </a:rPr>
              <a:t>Formalization of the problem</a:t>
            </a:r>
            <a:endParaRPr lang="en-US" dirty="0"/>
          </a:p>
        </p:txBody>
      </p:sp>
      <p:sp>
        <p:nvSpPr>
          <p:cNvPr id="3532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587500"/>
            <a:ext cx="5765800" cy="5067300"/>
          </a:xfrm>
        </p:spPr>
        <p:txBody>
          <a:bodyPr/>
          <a:lstStyle/>
          <a:p>
            <a:r>
              <a:rPr lang="en-US" altLang="ko-KR" dirty="0" smtClean="0">
                <a:ea typeface="굴림" charset="-127"/>
              </a:rPr>
              <a:t>Projection aliasing</a:t>
            </a:r>
          </a:p>
          <a:p>
            <a:pPr lvl="1" algn="just"/>
            <a:r>
              <a:rPr lang="en-US" altLang="ko-KR" dirty="0" smtClean="0">
                <a:ea typeface="굴림" charset="-127"/>
              </a:rPr>
              <a:t>Typically happens when the user zooms into a shadow boundary</a:t>
            </a:r>
          </a:p>
          <a:p>
            <a:pPr lvl="1" algn="just"/>
            <a:r>
              <a:rPr lang="en-US" altLang="ko-KR" dirty="0" smtClean="0">
                <a:ea typeface="굴림" charset="-127"/>
              </a:rPr>
              <a:t>The only type of aliasing corrected  with the method in this paper</a:t>
            </a:r>
          </a:p>
          <a:p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>
              <a:buFont typeface="Arial" charset="0"/>
              <a:buNone/>
            </a:pPr>
            <a:endParaRPr lang="en-US" dirty="0"/>
          </a:p>
        </p:txBody>
      </p:sp>
      <p:sp>
        <p:nvSpPr>
          <p:cNvPr id="9" name="Rectangle 7"/>
          <p:cNvSpPr>
            <a:spLocks noChangeArrowheads="1"/>
          </p:cNvSpPr>
          <p:nvPr/>
        </p:nvSpPr>
        <p:spPr bwMode="auto">
          <a:xfrm>
            <a:off x="7437982" y="5353050"/>
            <a:ext cx="9144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fr-FR"/>
          </a:p>
        </p:txBody>
      </p:sp>
      <p:pic>
        <p:nvPicPr>
          <p:cNvPr id="33" name="Picture 5" descr="chess_usmview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668557" y="1845733"/>
            <a:ext cx="1524000" cy="1524000"/>
          </a:xfrm>
          <a:prstGeom prst="rect">
            <a:avLst/>
          </a:prstGeom>
          <a:noFill/>
        </p:spPr>
      </p:pic>
      <p:pic>
        <p:nvPicPr>
          <p:cNvPr id="34" name="Picture 6" descr="chess_usmview"/>
          <p:cNvPicPr>
            <a:picLocks noChangeAspect="1" noChangeArrowheads="1"/>
          </p:cNvPicPr>
          <p:nvPr/>
        </p:nvPicPr>
        <p:blipFill>
          <a:blip r:embed="rId3"/>
          <a:srcRect l="34416" t="60315" r="23070" b="2826"/>
          <a:stretch>
            <a:fillRect/>
          </a:stretch>
        </p:blipFill>
        <p:spPr bwMode="auto">
          <a:xfrm>
            <a:off x="6439957" y="4055533"/>
            <a:ext cx="1933575" cy="1676400"/>
          </a:xfrm>
          <a:prstGeom prst="rect">
            <a:avLst/>
          </a:prstGeom>
          <a:noFill/>
        </p:spPr>
      </p:pic>
      <p:sp>
        <p:nvSpPr>
          <p:cNvPr id="35" name="Rectangle 7"/>
          <p:cNvSpPr>
            <a:spLocks noChangeArrowheads="1"/>
          </p:cNvSpPr>
          <p:nvPr/>
        </p:nvSpPr>
        <p:spPr bwMode="auto">
          <a:xfrm>
            <a:off x="7049557" y="4893733"/>
            <a:ext cx="9144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fr-FR"/>
          </a:p>
        </p:txBody>
      </p:sp>
      <p:grpSp>
        <p:nvGrpSpPr>
          <p:cNvPr id="46" name="Groupe 45"/>
          <p:cNvGrpSpPr/>
          <p:nvPr/>
        </p:nvGrpSpPr>
        <p:grpSpPr>
          <a:xfrm>
            <a:off x="6439957" y="2760133"/>
            <a:ext cx="1905000" cy="2971800"/>
            <a:chOff x="6439957" y="2760133"/>
            <a:chExt cx="1905000" cy="2971800"/>
          </a:xfrm>
        </p:grpSpPr>
        <p:sp>
          <p:nvSpPr>
            <p:cNvPr id="36" name="Rectangle 8"/>
            <p:cNvSpPr>
              <a:spLocks noChangeArrowheads="1"/>
            </p:cNvSpPr>
            <p:nvPr/>
          </p:nvSpPr>
          <p:spPr bwMode="auto">
            <a:xfrm>
              <a:off x="7125757" y="2760133"/>
              <a:ext cx="762000" cy="533400"/>
            </a:xfrm>
            <a:prstGeom prst="rect">
              <a:avLst/>
            </a:prstGeom>
            <a:noFill/>
            <a:ln w="25400">
              <a:solidFill>
                <a:srgbClr val="C00000"/>
              </a:solidFill>
              <a:miter lim="800000"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fr-FR"/>
            </a:p>
          </p:txBody>
        </p:sp>
        <p:sp>
          <p:nvSpPr>
            <p:cNvPr id="37" name="Rectangle 9"/>
            <p:cNvSpPr>
              <a:spLocks noChangeArrowheads="1"/>
            </p:cNvSpPr>
            <p:nvPr/>
          </p:nvSpPr>
          <p:spPr bwMode="auto">
            <a:xfrm>
              <a:off x="6439957" y="4055533"/>
              <a:ext cx="1905000" cy="1676400"/>
            </a:xfrm>
            <a:prstGeom prst="rect">
              <a:avLst/>
            </a:prstGeom>
            <a:noFill/>
            <a:ln w="25400">
              <a:solidFill>
                <a:srgbClr val="C00000"/>
              </a:solidFill>
              <a:miter lim="800000"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fr-FR"/>
            </a:p>
          </p:txBody>
        </p:sp>
        <p:sp>
          <p:nvSpPr>
            <p:cNvPr id="38" name="Line 10"/>
            <p:cNvSpPr>
              <a:spLocks noChangeShapeType="1"/>
            </p:cNvSpPr>
            <p:nvPr/>
          </p:nvSpPr>
          <p:spPr bwMode="auto">
            <a:xfrm flipH="1">
              <a:off x="6439957" y="2760133"/>
              <a:ext cx="685800" cy="1295400"/>
            </a:xfrm>
            <a:prstGeom prst="line">
              <a:avLst/>
            </a:prstGeom>
            <a:noFill/>
            <a:ln w="9525">
              <a:solidFill>
                <a:srgbClr val="C00000"/>
              </a:solidFill>
              <a:round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endParaRPr lang="fr-FR"/>
            </a:p>
          </p:txBody>
        </p:sp>
        <p:sp>
          <p:nvSpPr>
            <p:cNvPr id="39" name="Line 11"/>
            <p:cNvSpPr>
              <a:spLocks noChangeShapeType="1"/>
            </p:cNvSpPr>
            <p:nvPr/>
          </p:nvSpPr>
          <p:spPr bwMode="auto">
            <a:xfrm>
              <a:off x="7887757" y="2760133"/>
              <a:ext cx="457200" cy="1295400"/>
            </a:xfrm>
            <a:prstGeom prst="line">
              <a:avLst/>
            </a:prstGeom>
            <a:noFill/>
            <a:ln w="9525">
              <a:solidFill>
                <a:srgbClr val="C00000"/>
              </a:solidFill>
              <a:round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endParaRPr lang="fr-FR"/>
            </a:p>
          </p:txBody>
        </p:sp>
        <p:sp>
          <p:nvSpPr>
            <p:cNvPr id="40" name="Line 12"/>
            <p:cNvSpPr>
              <a:spLocks noChangeShapeType="1"/>
            </p:cNvSpPr>
            <p:nvPr/>
          </p:nvSpPr>
          <p:spPr bwMode="auto">
            <a:xfrm>
              <a:off x="7887757" y="3293533"/>
              <a:ext cx="228600" cy="762000"/>
            </a:xfrm>
            <a:prstGeom prst="line">
              <a:avLst/>
            </a:prstGeom>
            <a:noFill/>
            <a:ln w="9525">
              <a:solidFill>
                <a:srgbClr val="C00000"/>
              </a:solidFill>
              <a:round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endParaRPr lang="fr-FR"/>
            </a:p>
          </p:txBody>
        </p:sp>
        <p:sp>
          <p:nvSpPr>
            <p:cNvPr id="41" name="Line 13"/>
            <p:cNvSpPr>
              <a:spLocks noChangeShapeType="1"/>
            </p:cNvSpPr>
            <p:nvPr/>
          </p:nvSpPr>
          <p:spPr bwMode="auto">
            <a:xfrm flipH="1">
              <a:off x="6897157" y="3293533"/>
              <a:ext cx="228600" cy="762000"/>
            </a:xfrm>
            <a:prstGeom prst="line">
              <a:avLst/>
            </a:prstGeom>
            <a:noFill/>
            <a:ln w="9525">
              <a:solidFill>
                <a:srgbClr val="C00000"/>
              </a:solidFill>
              <a:round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endParaRPr lang="fr-FR"/>
            </a:p>
          </p:txBody>
        </p:sp>
      </p:grpSp>
      <p:grpSp>
        <p:nvGrpSpPr>
          <p:cNvPr id="42" name="Group 24"/>
          <p:cNvGrpSpPr>
            <a:grpSpLocks/>
          </p:cNvGrpSpPr>
          <p:nvPr/>
        </p:nvGrpSpPr>
        <p:grpSpPr bwMode="auto">
          <a:xfrm>
            <a:off x="1317095" y="4622271"/>
            <a:ext cx="5489576" cy="709612"/>
            <a:chOff x="787" y="2901"/>
            <a:chExt cx="3458" cy="447"/>
          </a:xfrm>
        </p:grpSpPr>
        <p:sp>
          <p:nvSpPr>
            <p:cNvPr id="43" name="Freeform 18"/>
            <p:cNvSpPr>
              <a:spLocks/>
            </p:cNvSpPr>
            <p:nvPr/>
          </p:nvSpPr>
          <p:spPr bwMode="auto">
            <a:xfrm>
              <a:off x="4143" y="3261"/>
              <a:ext cx="102" cy="87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0" y="84"/>
                </a:cxn>
                <a:cxn ang="0">
                  <a:pos x="90" y="87"/>
                </a:cxn>
                <a:cxn ang="0">
                  <a:pos x="102" y="0"/>
                </a:cxn>
                <a:cxn ang="0">
                  <a:pos x="9" y="0"/>
                </a:cxn>
              </a:cxnLst>
              <a:rect l="0" t="0" r="r" b="b"/>
              <a:pathLst>
                <a:path w="102" h="87">
                  <a:moveTo>
                    <a:pt x="9" y="0"/>
                  </a:moveTo>
                  <a:lnTo>
                    <a:pt x="0" y="84"/>
                  </a:lnTo>
                  <a:lnTo>
                    <a:pt x="90" y="87"/>
                  </a:lnTo>
                  <a:lnTo>
                    <a:pt x="102" y="0"/>
                  </a:lnTo>
                  <a:lnTo>
                    <a:pt x="9" y="0"/>
                  </a:lnTo>
                  <a:close/>
                </a:path>
              </a:pathLst>
            </a:custGeom>
            <a:solidFill>
              <a:schemeClr val="bg1"/>
            </a:solidFill>
            <a:ln w="9525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endParaRPr lang="fr-FR"/>
            </a:p>
          </p:txBody>
        </p:sp>
        <p:sp>
          <p:nvSpPr>
            <p:cNvPr id="44" name="Text Box 22"/>
            <p:cNvSpPr txBox="1">
              <a:spLocks noChangeArrowheads="1"/>
            </p:cNvSpPr>
            <p:nvPr/>
          </p:nvSpPr>
          <p:spPr bwMode="auto">
            <a:xfrm>
              <a:off x="787" y="2901"/>
              <a:ext cx="2189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dirty="0">
                  <a:latin typeface="Tahoma" pitchFamily="34" charset="0"/>
                </a:rPr>
                <a:t>single shadow map pixel</a:t>
              </a:r>
            </a:p>
          </p:txBody>
        </p:sp>
        <p:sp>
          <p:nvSpPr>
            <p:cNvPr id="45" name="Line 23"/>
            <p:cNvSpPr>
              <a:spLocks noChangeShapeType="1"/>
            </p:cNvSpPr>
            <p:nvPr/>
          </p:nvSpPr>
          <p:spPr bwMode="auto">
            <a:xfrm>
              <a:off x="2976" y="3072"/>
              <a:ext cx="1152" cy="24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lg" len="lg"/>
            </a:ln>
            <a:effectLst/>
          </p:spPr>
          <p:txBody>
            <a:bodyPr>
              <a:spAutoFit/>
            </a:bodyPr>
            <a:lstStyle/>
            <a:p>
              <a:endParaRPr lang="fr-FR"/>
            </a:p>
          </p:txBody>
        </p:sp>
      </p:grpSp>
      <p:sp>
        <p:nvSpPr>
          <p:cNvPr id="47" name="ZoneTexte 46"/>
          <p:cNvSpPr txBox="1"/>
          <p:nvPr/>
        </p:nvSpPr>
        <p:spPr>
          <a:xfrm>
            <a:off x="6299483" y="5928896"/>
            <a:ext cx="240001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 smtClean="0"/>
              <a:t>(</a:t>
            </a:r>
            <a:r>
              <a:rPr lang="fr-FR" sz="1600" dirty="0" err="1" smtClean="0"/>
              <a:t>from</a:t>
            </a:r>
            <a:r>
              <a:rPr lang="fr-FR" sz="1600" dirty="0" smtClean="0"/>
              <a:t> the </a:t>
            </a:r>
            <a:r>
              <a:rPr lang="fr-FR" sz="1600" dirty="0" err="1" smtClean="0"/>
              <a:t>authors</a:t>
            </a:r>
            <a:r>
              <a:rPr lang="fr-FR" sz="1600" dirty="0" smtClean="0"/>
              <a:t> </a:t>
            </a:r>
            <a:r>
              <a:rPr lang="fr-FR" sz="1600" dirty="0" err="1" smtClean="0"/>
              <a:t>slides</a:t>
            </a:r>
            <a:r>
              <a:rPr lang="fr-FR" sz="1600" dirty="0" smtClean="0"/>
              <a:t>)</a:t>
            </a:r>
            <a:endParaRPr lang="fr-FR" sz="1600" dirty="0"/>
          </a:p>
        </p:txBody>
      </p:sp>
    </p:spTree>
  </p:cSld>
  <p:clrMapOvr>
    <a:masterClrMapping/>
  </p:clrMapOvr>
  <p:transition advTm="35581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32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>
                <a:ea typeface="굴림" charset="-127"/>
              </a:rPr>
              <a:t>Overview of the method</a:t>
            </a:r>
            <a:endParaRPr lang="en-US" dirty="0"/>
          </a:p>
        </p:txBody>
      </p:sp>
      <p:sp>
        <p:nvSpPr>
          <p:cNvPr id="3532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ko-KR" dirty="0" smtClean="0">
                <a:ea typeface="굴림" charset="-127"/>
              </a:rPr>
              <a:t>Perspective shadow maps are computed </a:t>
            </a:r>
            <a:r>
              <a:rPr lang="en-US" altLang="ko-KR" u="sng" dirty="0" smtClean="0">
                <a:ea typeface="굴림" charset="-127"/>
              </a:rPr>
              <a:t>after </a:t>
            </a:r>
            <a:r>
              <a:rPr lang="en-US" altLang="ko-KR" dirty="0" smtClean="0">
                <a:ea typeface="굴림" charset="-127"/>
              </a:rPr>
              <a:t> perspective transformation </a:t>
            </a:r>
          </a:p>
          <a:p>
            <a:pPr lvl="1"/>
            <a:r>
              <a:rPr lang="en-US" dirty="0" smtClean="0">
                <a:ea typeface="굴림" charset="-127"/>
              </a:rPr>
              <a:t>Lights are projected into the space of normalized device coordinates</a:t>
            </a:r>
          </a:p>
          <a:p>
            <a:pPr lvl="1"/>
            <a:r>
              <a:rPr lang="en-US" dirty="0" smtClean="0">
                <a:ea typeface="굴림" charset="-127"/>
              </a:rPr>
              <a:t>Shadow maps can be computed as before using the post-perspective light sources</a:t>
            </a:r>
            <a:endParaRPr lang="en-US" dirty="0" smtClean="0">
              <a:ea typeface="굴림" charset="-127"/>
            </a:endParaRPr>
          </a:p>
          <a:p>
            <a:pPr lvl="1"/>
            <a:r>
              <a:rPr lang="en-US" dirty="0" smtClean="0">
                <a:ea typeface="굴림" charset="-127"/>
              </a:rPr>
              <a:t>Perspective aliasing can significantly decrease</a:t>
            </a:r>
            <a:endParaRPr lang="en-US" dirty="0" smtClean="0">
              <a:ea typeface="굴림" charset="-127"/>
            </a:endParaRPr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>
              <a:buFont typeface="Arial" charset="0"/>
              <a:buNone/>
            </a:pPr>
            <a:endParaRPr lang="en-US" dirty="0"/>
          </a:p>
        </p:txBody>
      </p:sp>
    </p:spTree>
  </p:cSld>
  <p:clrMapOvr>
    <a:masterClrMapping/>
  </p:clrMapOvr>
  <p:transition advTm="35581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untitled 1">
  <a:themeElements>
    <a:clrScheme name="">
      <a:dk1>
        <a:srgbClr val="000000"/>
      </a:dk1>
      <a:lt1>
        <a:srgbClr val="FFFFFF"/>
      </a:lt1>
      <a:dk2>
        <a:srgbClr val="006B61"/>
      </a:dk2>
      <a:lt2>
        <a:srgbClr val="C0C0C0"/>
      </a:lt2>
      <a:accent1>
        <a:srgbClr val="FF00FF"/>
      </a:accent1>
      <a:accent2>
        <a:srgbClr val="00C0C0"/>
      </a:accent2>
      <a:accent3>
        <a:srgbClr val="FFFFFF"/>
      </a:accent3>
      <a:accent4>
        <a:srgbClr val="000000"/>
      </a:accent4>
      <a:accent5>
        <a:srgbClr val="FFAAFF"/>
      </a:accent5>
      <a:accent6>
        <a:srgbClr val="00AEAE"/>
      </a:accent6>
      <a:hlink>
        <a:srgbClr val="00C000"/>
      </a:hlink>
      <a:folHlink>
        <a:srgbClr val="800080"/>
      </a:folHlink>
    </a:clrScheme>
    <a:fontScheme name="untitled 1">
      <a:majorFont>
        <a:latin typeface="Arial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381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381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untitled 1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ntitled 1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untitled 1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ntitled 1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ntitled 1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ntitled 1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ntitled 1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untitled 1">
  <a:themeElements>
    <a:clrScheme name="">
      <a:dk1>
        <a:srgbClr val="000000"/>
      </a:dk1>
      <a:lt1>
        <a:srgbClr val="FFFFFF"/>
      </a:lt1>
      <a:dk2>
        <a:srgbClr val="006B61"/>
      </a:dk2>
      <a:lt2>
        <a:srgbClr val="C0C0C0"/>
      </a:lt2>
      <a:accent1>
        <a:srgbClr val="FF00FF"/>
      </a:accent1>
      <a:accent2>
        <a:srgbClr val="00C0C0"/>
      </a:accent2>
      <a:accent3>
        <a:srgbClr val="FFFFFF"/>
      </a:accent3>
      <a:accent4>
        <a:srgbClr val="000000"/>
      </a:accent4>
      <a:accent5>
        <a:srgbClr val="FFAAFF"/>
      </a:accent5>
      <a:accent6>
        <a:srgbClr val="00AEAE"/>
      </a:accent6>
      <a:hlink>
        <a:srgbClr val="00C000"/>
      </a:hlink>
      <a:folHlink>
        <a:srgbClr val="800080"/>
      </a:folHlink>
    </a:clrScheme>
    <a:fontScheme name="untitled 1">
      <a:majorFont>
        <a:latin typeface="Arial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381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381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untitled 1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ntitled 1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untitled 1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ntitled 1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ntitled 1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ntitled 1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ntitled 1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Porky:Words:ASCI:PSE:Budgets FY97:LC.BRev.FY97</Template>
  <TotalTime>19214</TotalTime>
  <Pages>3</Pages>
  <Words>1437</Words>
  <Application>Microsoft PowerPoint 4.0</Application>
  <PresentationFormat>Affichage à l'écran (4:3)</PresentationFormat>
  <Paragraphs>334</Paragraphs>
  <Slides>37</Slides>
  <Notes>37</Notes>
  <HiddenSlides>0</HiddenSlides>
  <MMClips>0</MMClips>
  <ScaleCrop>false</ScaleCrop>
  <HeadingPairs>
    <vt:vector size="8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2</vt:i4>
      </vt:variant>
      <vt:variant>
        <vt:lpstr>Serveurs OLE incorporés</vt:lpstr>
      </vt:variant>
      <vt:variant>
        <vt:i4>1</vt:i4>
      </vt:variant>
      <vt:variant>
        <vt:lpstr>Titres des diapositives</vt:lpstr>
      </vt:variant>
      <vt:variant>
        <vt:i4>37</vt:i4>
      </vt:variant>
    </vt:vector>
  </HeadingPairs>
  <TitlesOfParts>
    <vt:vector size="46" baseType="lpstr">
      <vt:lpstr>Times</vt:lpstr>
      <vt:lpstr>Arial</vt:lpstr>
      <vt:lpstr>Tahoma</vt:lpstr>
      <vt:lpstr>Times New Roman</vt:lpstr>
      <vt:lpstr>굴림</vt:lpstr>
      <vt:lpstr>Wingdings</vt:lpstr>
      <vt:lpstr>untitled 1</vt:lpstr>
      <vt:lpstr>1_untitled 1</vt:lpstr>
      <vt:lpstr>Microsoft Éditeur d'équations 3.0</vt:lpstr>
      <vt:lpstr>Diapositive 1</vt:lpstr>
      <vt:lpstr>Part I</vt:lpstr>
      <vt:lpstr>Part II</vt:lpstr>
      <vt:lpstr>Part II</vt:lpstr>
      <vt:lpstr>Diapositive 5</vt:lpstr>
      <vt:lpstr>Outline</vt:lpstr>
      <vt:lpstr>Formalization of the problem</vt:lpstr>
      <vt:lpstr>Formalization of the problem</vt:lpstr>
      <vt:lpstr>Overview of the method</vt:lpstr>
      <vt:lpstr>Overview of the method</vt:lpstr>
      <vt:lpstr>Transformation of light sources (1/2)</vt:lpstr>
      <vt:lpstr>Transformation of light sources (2/2)</vt:lpstr>
      <vt:lpstr>Problem of an occluder outside the camera view</vt:lpstr>
      <vt:lpstr>Problem of an occluder outside the camera view</vt:lpstr>
      <vt:lpstr>Problem of an occluder outside the camera view</vt:lpstr>
      <vt:lpstr>Results (1/2)</vt:lpstr>
      <vt:lpstr>Results (2/2)</vt:lpstr>
      <vt:lpstr>Conclusion</vt:lpstr>
      <vt:lpstr>Diapositive 19</vt:lpstr>
      <vt:lpstr>Alias-free Shadow Maps for Hard Shadows</vt:lpstr>
      <vt:lpstr>A Different approach to avoid aliasing</vt:lpstr>
      <vt:lpstr>Overview</vt:lpstr>
      <vt:lpstr>Overview</vt:lpstr>
      <vt:lpstr>Overview</vt:lpstr>
      <vt:lpstr>Constructing and storing the shadow map lists (1/2)</vt:lpstr>
      <vt:lpstr>Constructing and storing the shadow map lists (2/2)</vt:lpstr>
      <vt:lpstr>Evaluating visibility (1/2)</vt:lpstr>
      <vt:lpstr>Evaluating visibility (2/2)</vt:lpstr>
      <vt:lpstr>Sample Based Visibility for   Soft Shadows</vt:lpstr>
      <vt:lpstr>Soft Shadows</vt:lpstr>
      <vt:lpstr>Step 1 : modifying the conservative rasterization (1/2)</vt:lpstr>
      <vt:lpstr>Step 1 : modifying the conservative rasterization (2/2)</vt:lpstr>
      <vt:lpstr>Step 2 : modifying visibility test (1/2)</vt:lpstr>
      <vt:lpstr>Step 2 : modifying visibility test (2/2)</vt:lpstr>
      <vt:lpstr>Results</vt:lpstr>
      <vt:lpstr>Results</vt:lpstr>
      <vt:lpstr>Conclusion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Steven F. Ashby Center for Applied Scientific Computing  Month DD, 1997</dc:title>
  <dc:subject/>
  <dc:creator>Computations</dc:creator>
  <cp:keywords/>
  <dc:description/>
  <cp:lastModifiedBy>Hubert Mohr-Daurat</cp:lastModifiedBy>
  <cp:revision>1876</cp:revision>
  <cp:lastPrinted>1998-03-18T16:08:13Z</cp:lastPrinted>
  <dcterms:created xsi:type="dcterms:W3CDTF">1998-03-18T13:44:31Z</dcterms:created>
  <dcterms:modified xsi:type="dcterms:W3CDTF">2008-11-10T20:22:45Z</dcterms:modified>
</cp:coreProperties>
</file>