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1" r:id="rId3"/>
    <p:sldId id="277" r:id="rId4"/>
    <p:sldId id="278" r:id="rId5"/>
    <p:sldId id="279" r:id="rId6"/>
    <p:sldId id="282" r:id="rId7"/>
    <p:sldId id="283" r:id="rId8"/>
    <p:sldId id="280" r:id="rId9"/>
    <p:sldId id="263" r:id="rId10"/>
    <p:sldId id="257" r:id="rId11"/>
    <p:sldId id="258" r:id="rId12"/>
    <p:sldId id="259" r:id="rId13"/>
    <p:sldId id="260" r:id="rId14"/>
    <p:sldId id="261" r:id="rId15"/>
    <p:sldId id="264" r:id="rId16"/>
    <p:sldId id="265" r:id="rId17"/>
    <p:sldId id="266" r:id="rId18"/>
    <p:sldId id="272" r:id="rId19"/>
    <p:sldId id="268" r:id="rId20"/>
    <p:sldId id="269" r:id="rId21"/>
    <p:sldId id="270" r:id="rId22"/>
    <p:sldId id="271" r:id="rId23"/>
    <p:sldId id="276" r:id="rId24"/>
    <p:sldId id="273" r:id="rId25"/>
    <p:sldId id="274" r:id="rId26"/>
    <p:sldId id="275" r:id="rId27"/>
    <p:sldId id="284" r:id="rId28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ECFF"/>
    <a:srgbClr val="CCCCFF"/>
    <a:srgbClr val="99CCFF"/>
    <a:srgbClr val="0000FF"/>
    <a:srgbClr val="00FFFF"/>
    <a:srgbClr val="EA8B00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74" autoAdjust="0"/>
    <p:restoredTop sz="83276" autoAdjust="0"/>
  </p:normalViewPr>
  <p:slideViewPr>
    <p:cSldViewPr snapToGrid="0" snapToObjects="1">
      <p:cViewPr varScale="1">
        <p:scale>
          <a:sx n="93" d="100"/>
          <a:sy n="93" d="100"/>
        </p:scale>
        <p:origin x="-1092" y="-102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 dirty="0">
              <a:sym typeface="Wingdings" pitchFamily="2" charset="2"/>
            </a:endParaRPr>
          </a:p>
          <a:p>
            <a:pPr defTabSz="974725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  <a:ln/>
        </p:spPr>
        <p:txBody>
          <a:bodyPr/>
          <a:lstStyle/>
          <a:p>
            <a:fld id="{BAC21133-5387-4842-AC99-5891125C161A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151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  <a:ln/>
        </p:spPr>
        <p:txBody>
          <a:bodyPr/>
          <a:lstStyle/>
          <a:p>
            <a:fld id="{DFE27BE8-F44F-4C6F-8CF5-B8E5815FD37E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153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  <a:ln/>
        </p:spPr>
        <p:txBody>
          <a:bodyPr/>
          <a:lstStyle/>
          <a:p>
            <a:fld id="{8B361F64-D9C9-4D6D-B2A4-68D910EC7F08}" type="slidenum">
              <a:rPr lang="en-US" altLang="ko-KR"/>
              <a:pPr/>
              <a:t>22</a:t>
            </a:fld>
            <a:endParaRPr lang="en-US" altLang="ko-KR"/>
          </a:p>
        </p:txBody>
      </p:sp>
      <p:sp>
        <p:nvSpPr>
          <p:cNvPr id="155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  <a:ln/>
        </p:spPr>
        <p:txBody>
          <a:bodyPr/>
          <a:lstStyle/>
          <a:p>
            <a:fld id="{35E9E892-FDFA-48CD-91E4-78F4E5545212}" type="slidenum">
              <a:rPr lang="en-US" altLang="ko-KR"/>
              <a:pPr/>
              <a:t>24</a:t>
            </a:fld>
            <a:endParaRPr lang="en-US" altLang="ko-KR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fi-FI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  <a:ln/>
        </p:spPr>
        <p:txBody>
          <a:bodyPr/>
          <a:lstStyle/>
          <a:p>
            <a:fld id="{DA183743-2167-4D05-BE49-F292C538CB93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fi-FI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  <a:ln/>
        </p:spPr>
        <p:txBody>
          <a:bodyPr/>
          <a:lstStyle/>
          <a:p>
            <a:fld id="{312877A5-22E9-4FCB-9EDB-1C19CAC96CD3}" type="slidenum">
              <a:rPr lang="en-US" altLang="ko-KR"/>
              <a:pPr/>
              <a:t>26</a:t>
            </a:fld>
            <a:endParaRPr lang="en-US" altLang="ko-KR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 dirty="0">
              <a:sym typeface="Wingdings" pitchFamily="2" charset="2"/>
            </a:endParaRPr>
          </a:p>
          <a:p>
            <a:pPr defTabSz="974725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…</a:t>
            </a:r>
          </a:p>
          <a:p>
            <a:r>
              <a:rPr lang="en-US" altLang="ko-KR" dirty="0" smtClean="0"/>
              <a:t>All we need</a:t>
            </a:r>
            <a:r>
              <a:rPr lang="en-US" altLang="ko-KR" baseline="0" dirty="0" smtClean="0"/>
              <a:t> to consider at this point is about the distribution of virtual point lights</a:t>
            </a:r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The quality of the VPL distribution is controlled by application-defined budget for constructing new VPLs. Two values are specified: minimum and maximum number of new VPLs created each frame</a:t>
            </a:r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…</a:t>
            </a:r>
          </a:p>
          <a:p>
            <a:r>
              <a:rPr lang="en-US" altLang="ko-KR" dirty="0" smtClean="0"/>
              <a:t>From</a:t>
            </a:r>
            <a:r>
              <a:rPr lang="en-US" altLang="ko-KR" baseline="0" dirty="0" smtClean="0"/>
              <a:t> now, I will show an example with 180’ spotlight</a:t>
            </a:r>
            <a:endParaRPr lang="ko-KR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  <a:ln/>
        </p:spPr>
        <p:txBody>
          <a:bodyPr/>
          <a:lstStyle/>
          <a:p>
            <a:fld id="{2EA0D2AA-60C7-4384-88AE-EF954B382FCD}" type="slidenum">
              <a:rPr lang="en-US" altLang="ko-KR"/>
              <a:pPr/>
              <a:t>18</a:t>
            </a:fld>
            <a:endParaRPr lang="en-US" altLang="ko-KR"/>
          </a:p>
        </p:txBody>
      </p:sp>
      <p:sp>
        <p:nvSpPr>
          <p:cNvPr id="147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  <a:ln/>
        </p:spPr>
        <p:txBody>
          <a:bodyPr/>
          <a:lstStyle/>
          <a:p>
            <a:fld id="{C6A4D0B5-DD13-4845-A756-9295ACD68E5D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149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32ADBC90-CA9E-48B8-9BF4-E49BC49EFFC2}" type="slidenum">
              <a:rPr lang="en-US" sz="1400"/>
              <a:pPr algn="l"/>
              <a:t>‹#›</a:t>
            </a:fld>
            <a:endParaRPr lang="en-US" sz="140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Radiosity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Kim Tae Joon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>
                <a:ea typeface="굴림" charset="-127"/>
              </a:rPr>
              <a:t>KAIST (Korea Advanced Institute of Science and Technology)</a:t>
            </a:r>
            <a:endParaRPr lang="en-US" sz="3200" dirty="0"/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Trace light paths from light source</a:t>
            </a:r>
          </a:p>
          <a:p>
            <a:r>
              <a:rPr lang="fi-FI" dirty="0" smtClean="0"/>
              <a:t>Place virtual point lights (VPLs) at intersections</a:t>
            </a:r>
          </a:p>
          <a:p>
            <a:r>
              <a:rPr lang="fi-FI" dirty="0" smtClean="0"/>
              <a:t>Render scene, use VPLs as 180</a:t>
            </a:r>
            <a:r>
              <a:rPr lang="fi-FI" baseline="30000" dirty="0" smtClean="0"/>
              <a:t>o</a:t>
            </a:r>
            <a:r>
              <a:rPr lang="fi-FI" dirty="0" smtClean="0"/>
              <a:t> spots </a:t>
            </a:r>
          </a:p>
          <a:p>
            <a:pPr lvl="1"/>
            <a:r>
              <a:rPr lang="fi-FI" dirty="0" smtClean="0"/>
              <a:t>Done by common graphics hardware</a:t>
            </a:r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Main Idea</a:t>
            </a:r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 bwMode="auto">
          <a:xfrm>
            <a:off x="945738" y="3871538"/>
            <a:ext cx="7226157" cy="2519737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1578524" y="4200525"/>
            <a:ext cx="5197475" cy="1885950"/>
            <a:chOff x="1578524" y="4200525"/>
            <a:chExt cx="5197475" cy="1885950"/>
          </a:xfrm>
        </p:grpSpPr>
        <p:sp>
          <p:nvSpPr>
            <p:cNvPr id="4" name="Freeform 2"/>
            <p:cNvSpPr>
              <a:spLocks/>
            </p:cNvSpPr>
            <p:nvPr/>
          </p:nvSpPr>
          <p:spPr bwMode="auto">
            <a:xfrm>
              <a:off x="2159549" y="4267200"/>
              <a:ext cx="4616450" cy="1724025"/>
            </a:xfrm>
            <a:custGeom>
              <a:avLst/>
              <a:gdLst/>
              <a:ahLst/>
              <a:cxnLst>
                <a:cxn ang="0">
                  <a:pos x="2002" y="1086"/>
                </a:cxn>
                <a:cxn ang="0">
                  <a:pos x="40" y="378"/>
                </a:cxn>
                <a:cxn ang="0">
                  <a:pos x="46" y="246"/>
                </a:cxn>
                <a:cxn ang="0">
                  <a:pos x="106" y="234"/>
                </a:cxn>
                <a:cxn ang="0">
                  <a:pos x="238" y="222"/>
                </a:cxn>
                <a:cxn ang="0">
                  <a:pos x="340" y="90"/>
                </a:cxn>
                <a:cxn ang="0">
                  <a:pos x="646" y="72"/>
                </a:cxn>
                <a:cxn ang="0">
                  <a:pos x="1084" y="0"/>
                </a:cxn>
                <a:cxn ang="0">
                  <a:pos x="1162" y="12"/>
                </a:cxn>
                <a:cxn ang="0">
                  <a:pos x="1294" y="90"/>
                </a:cxn>
                <a:cxn ang="0">
                  <a:pos x="1480" y="126"/>
                </a:cxn>
                <a:cxn ang="0">
                  <a:pos x="1714" y="96"/>
                </a:cxn>
                <a:cxn ang="0">
                  <a:pos x="1834" y="84"/>
                </a:cxn>
                <a:cxn ang="0">
                  <a:pos x="2080" y="90"/>
                </a:cxn>
                <a:cxn ang="0">
                  <a:pos x="2128" y="150"/>
                </a:cxn>
                <a:cxn ang="0">
                  <a:pos x="2176" y="174"/>
                </a:cxn>
                <a:cxn ang="0">
                  <a:pos x="2458" y="132"/>
                </a:cxn>
                <a:cxn ang="0">
                  <a:pos x="2662" y="72"/>
                </a:cxn>
                <a:cxn ang="0">
                  <a:pos x="2698" y="54"/>
                </a:cxn>
                <a:cxn ang="0">
                  <a:pos x="2596" y="144"/>
                </a:cxn>
                <a:cxn ang="0">
                  <a:pos x="2908" y="756"/>
                </a:cxn>
                <a:cxn ang="0">
                  <a:pos x="2002" y="1086"/>
                </a:cxn>
              </a:cxnLst>
              <a:rect l="0" t="0" r="r" b="b"/>
              <a:pathLst>
                <a:path w="2908" h="1086">
                  <a:moveTo>
                    <a:pt x="2002" y="1086"/>
                  </a:moveTo>
                  <a:cubicBezTo>
                    <a:pt x="1348" y="850"/>
                    <a:pt x="679" y="652"/>
                    <a:pt x="40" y="378"/>
                  </a:cubicBezTo>
                  <a:cubicBezTo>
                    <a:pt x="0" y="361"/>
                    <a:pt x="37" y="289"/>
                    <a:pt x="46" y="246"/>
                  </a:cubicBezTo>
                  <a:cubicBezTo>
                    <a:pt x="50" y="226"/>
                    <a:pt x="86" y="236"/>
                    <a:pt x="106" y="234"/>
                  </a:cubicBezTo>
                  <a:cubicBezTo>
                    <a:pt x="150" y="229"/>
                    <a:pt x="194" y="226"/>
                    <a:pt x="238" y="222"/>
                  </a:cubicBezTo>
                  <a:cubicBezTo>
                    <a:pt x="258" y="161"/>
                    <a:pt x="269" y="108"/>
                    <a:pt x="340" y="90"/>
                  </a:cubicBezTo>
                  <a:cubicBezTo>
                    <a:pt x="419" y="42"/>
                    <a:pt x="570" y="70"/>
                    <a:pt x="646" y="72"/>
                  </a:cubicBezTo>
                  <a:cubicBezTo>
                    <a:pt x="821" y="94"/>
                    <a:pt x="937" y="73"/>
                    <a:pt x="1084" y="0"/>
                  </a:cubicBezTo>
                  <a:cubicBezTo>
                    <a:pt x="1110" y="4"/>
                    <a:pt x="1137" y="5"/>
                    <a:pt x="1162" y="12"/>
                  </a:cubicBezTo>
                  <a:cubicBezTo>
                    <a:pt x="1213" y="26"/>
                    <a:pt x="1238" y="76"/>
                    <a:pt x="1294" y="90"/>
                  </a:cubicBezTo>
                  <a:cubicBezTo>
                    <a:pt x="1385" y="113"/>
                    <a:pt x="1367" y="119"/>
                    <a:pt x="1480" y="126"/>
                  </a:cubicBezTo>
                  <a:cubicBezTo>
                    <a:pt x="1564" y="122"/>
                    <a:pt x="1633" y="107"/>
                    <a:pt x="1714" y="96"/>
                  </a:cubicBezTo>
                  <a:cubicBezTo>
                    <a:pt x="1754" y="91"/>
                    <a:pt x="1834" y="84"/>
                    <a:pt x="1834" y="84"/>
                  </a:cubicBezTo>
                  <a:cubicBezTo>
                    <a:pt x="1916" y="86"/>
                    <a:pt x="2000" y="72"/>
                    <a:pt x="2080" y="90"/>
                  </a:cubicBezTo>
                  <a:cubicBezTo>
                    <a:pt x="2105" y="96"/>
                    <a:pt x="2112" y="130"/>
                    <a:pt x="2128" y="150"/>
                  </a:cubicBezTo>
                  <a:cubicBezTo>
                    <a:pt x="2139" y="164"/>
                    <a:pt x="2176" y="174"/>
                    <a:pt x="2176" y="174"/>
                  </a:cubicBezTo>
                  <a:cubicBezTo>
                    <a:pt x="2274" y="165"/>
                    <a:pt x="2362" y="144"/>
                    <a:pt x="2458" y="132"/>
                  </a:cubicBezTo>
                  <a:cubicBezTo>
                    <a:pt x="2516" y="97"/>
                    <a:pt x="2595" y="80"/>
                    <a:pt x="2662" y="72"/>
                  </a:cubicBezTo>
                  <a:cubicBezTo>
                    <a:pt x="2700" y="59"/>
                    <a:pt x="2698" y="73"/>
                    <a:pt x="2698" y="54"/>
                  </a:cubicBezTo>
                  <a:lnTo>
                    <a:pt x="2596" y="144"/>
                  </a:lnTo>
                  <a:lnTo>
                    <a:pt x="2908" y="756"/>
                  </a:lnTo>
                  <a:lnTo>
                    <a:pt x="2002" y="1086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578524" y="4200525"/>
              <a:ext cx="5178425" cy="1800225"/>
            </a:xfrm>
            <a:custGeom>
              <a:avLst/>
              <a:gdLst/>
              <a:ahLst/>
              <a:cxnLst>
                <a:cxn ang="0">
                  <a:pos x="3262" y="804"/>
                </a:cxn>
                <a:cxn ang="0">
                  <a:pos x="2368" y="1134"/>
                </a:cxn>
                <a:cxn ang="0">
                  <a:pos x="1468" y="804"/>
                </a:cxn>
                <a:cxn ang="0">
                  <a:pos x="472" y="912"/>
                </a:cxn>
                <a:cxn ang="0">
                  <a:pos x="454" y="804"/>
                </a:cxn>
                <a:cxn ang="0">
                  <a:pos x="40" y="822"/>
                </a:cxn>
                <a:cxn ang="0">
                  <a:pos x="46" y="750"/>
                </a:cxn>
                <a:cxn ang="0">
                  <a:pos x="226" y="624"/>
                </a:cxn>
                <a:cxn ang="0">
                  <a:pos x="202" y="444"/>
                </a:cxn>
                <a:cxn ang="0">
                  <a:pos x="220" y="318"/>
                </a:cxn>
                <a:cxn ang="0">
                  <a:pos x="298" y="252"/>
                </a:cxn>
                <a:cxn ang="0">
                  <a:pos x="424" y="156"/>
                </a:cxn>
                <a:cxn ang="0">
                  <a:pos x="430" y="0"/>
                </a:cxn>
                <a:cxn ang="0">
                  <a:pos x="2968" y="192"/>
                </a:cxn>
                <a:cxn ang="0">
                  <a:pos x="3262" y="804"/>
                </a:cxn>
              </a:cxnLst>
              <a:rect l="0" t="0" r="r" b="b"/>
              <a:pathLst>
                <a:path w="3262" h="1134">
                  <a:moveTo>
                    <a:pt x="3262" y="804"/>
                  </a:moveTo>
                  <a:lnTo>
                    <a:pt x="2368" y="1134"/>
                  </a:lnTo>
                  <a:lnTo>
                    <a:pt x="1468" y="804"/>
                  </a:lnTo>
                  <a:lnTo>
                    <a:pt x="472" y="912"/>
                  </a:lnTo>
                  <a:lnTo>
                    <a:pt x="454" y="804"/>
                  </a:lnTo>
                  <a:cubicBezTo>
                    <a:pt x="316" y="810"/>
                    <a:pt x="178" y="822"/>
                    <a:pt x="40" y="822"/>
                  </a:cubicBezTo>
                  <a:cubicBezTo>
                    <a:pt x="0" y="822"/>
                    <a:pt x="30" y="760"/>
                    <a:pt x="46" y="750"/>
                  </a:cubicBezTo>
                  <a:cubicBezTo>
                    <a:pt x="112" y="706"/>
                    <a:pt x="187" y="703"/>
                    <a:pt x="226" y="624"/>
                  </a:cubicBezTo>
                  <a:cubicBezTo>
                    <a:pt x="219" y="563"/>
                    <a:pt x="214" y="504"/>
                    <a:pt x="202" y="444"/>
                  </a:cubicBezTo>
                  <a:cubicBezTo>
                    <a:pt x="206" y="405"/>
                    <a:pt x="209" y="356"/>
                    <a:pt x="220" y="318"/>
                  </a:cubicBezTo>
                  <a:cubicBezTo>
                    <a:pt x="230" y="284"/>
                    <a:pt x="271" y="268"/>
                    <a:pt x="298" y="252"/>
                  </a:cubicBezTo>
                  <a:cubicBezTo>
                    <a:pt x="344" y="224"/>
                    <a:pt x="386" y="194"/>
                    <a:pt x="424" y="156"/>
                  </a:cubicBezTo>
                  <a:cubicBezTo>
                    <a:pt x="445" y="94"/>
                    <a:pt x="430" y="144"/>
                    <a:pt x="430" y="0"/>
                  </a:cubicBezTo>
                  <a:lnTo>
                    <a:pt x="2968" y="192"/>
                  </a:lnTo>
                  <a:lnTo>
                    <a:pt x="3262" y="804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661074" y="4467225"/>
              <a:ext cx="4219575" cy="1619250"/>
            </a:xfrm>
            <a:custGeom>
              <a:avLst/>
              <a:gdLst/>
              <a:ahLst/>
              <a:cxnLst>
                <a:cxn ang="0">
                  <a:pos x="504" y="1020"/>
                </a:cxn>
                <a:cxn ang="0">
                  <a:pos x="408" y="642"/>
                </a:cxn>
                <a:cxn ang="0">
                  <a:pos x="6" y="588"/>
                </a:cxn>
                <a:cxn ang="0">
                  <a:pos x="12" y="570"/>
                </a:cxn>
                <a:cxn ang="0">
                  <a:pos x="60" y="522"/>
                </a:cxn>
                <a:cxn ang="0">
                  <a:pos x="120" y="408"/>
                </a:cxn>
                <a:cxn ang="0">
                  <a:pos x="264" y="168"/>
                </a:cxn>
                <a:cxn ang="0">
                  <a:pos x="420" y="114"/>
                </a:cxn>
                <a:cxn ang="0">
                  <a:pos x="576" y="168"/>
                </a:cxn>
                <a:cxn ang="0">
                  <a:pos x="678" y="180"/>
                </a:cxn>
                <a:cxn ang="0">
                  <a:pos x="870" y="162"/>
                </a:cxn>
                <a:cxn ang="0">
                  <a:pos x="1146" y="36"/>
                </a:cxn>
                <a:cxn ang="0">
                  <a:pos x="1332" y="0"/>
                </a:cxn>
                <a:cxn ang="0">
                  <a:pos x="1428" y="12"/>
                </a:cxn>
                <a:cxn ang="0">
                  <a:pos x="1560" y="108"/>
                </a:cxn>
                <a:cxn ang="0">
                  <a:pos x="1698" y="144"/>
                </a:cxn>
                <a:cxn ang="0">
                  <a:pos x="2172" y="84"/>
                </a:cxn>
                <a:cxn ang="0">
                  <a:pos x="2358" y="96"/>
                </a:cxn>
                <a:cxn ang="0">
                  <a:pos x="2628" y="102"/>
                </a:cxn>
                <a:cxn ang="0">
                  <a:pos x="2658" y="120"/>
                </a:cxn>
                <a:cxn ang="0">
                  <a:pos x="1422" y="636"/>
                </a:cxn>
                <a:cxn ang="0">
                  <a:pos x="504" y="1020"/>
                </a:cxn>
              </a:cxnLst>
              <a:rect l="0" t="0" r="r" b="b"/>
              <a:pathLst>
                <a:path w="2658" h="1020">
                  <a:moveTo>
                    <a:pt x="504" y="1020"/>
                  </a:moveTo>
                  <a:lnTo>
                    <a:pt x="408" y="642"/>
                  </a:lnTo>
                  <a:cubicBezTo>
                    <a:pt x="274" y="624"/>
                    <a:pt x="139" y="612"/>
                    <a:pt x="6" y="588"/>
                  </a:cubicBezTo>
                  <a:cubicBezTo>
                    <a:pt x="0" y="587"/>
                    <a:pt x="8" y="575"/>
                    <a:pt x="12" y="570"/>
                  </a:cubicBezTo>
                  <a:cubicBezTo>
                    <a:pt x="26" y="552"/>
                    <a:pt x="44" y="538"/>
                    <a:pt x="60" y="522"/>
                  </a:cubicBezTo>
                  <a:cubicBezTo>
                    <a:pt x="79" y="503"/>
                    <a:pt x="116" y="416"/>
                    <a:pt x="120" y="408"/>
                  </a:cubicBezTo>
                  <a:cubicBezTo>
                    <a:pt x="160" y="327"/>
                    <a:pt x="193" y="229"/>
                    <a:pt x="264" y="168"/>
                  </a:cubicBezTo>
                  <a:cubicBezTo>
                    <a:pt x="301" y="136"/>
                    <a:pt x="374" y="121"/>
                    <a:pt x="420" y="114"/>
                  </a:cubicBezTo>
                  <a:cubicBezTo>
                    <a:pt x="492" y="122"/>
                    <a:pt x="516" y="152"/>
                    <a:pt x="576" y="168"/>
                  </a:cubicBezTo>
                  <a:cubicBezTo>
                    <a:pt x="582" y="170"/>
                    <a:pt x="675" y="180"/>
                    <a:pt x="678" y="180"/>
                  </a:cubicBezTo>
                  <a:cubicBezTo>
                    <a:pt x="742" y="174"/>
                    <a:pt x="807" y="175"/>
                    <a:pt x="870" y="162"/>
                  </a:cubicBezTo>
                  <a:cubicBezTo>
                    <a:pt x="969" y="142"/>
                    <a:pt x="1051" y="68"/>
                    <a:pt x="1146" y="36"/>
                  </a:cubicBezTo>
                  <a:cubicBezTo>
                    <a:pt x="1210" y="15"/>
                    <a:pt x="1265" y="8"/>
                    <a:pt x="1332" y="0"/>
                  </a:cubicBezTo>
                  <a:cubicBezTo>
                    <a:pt x="1364" y="4"/>
                    <a:pt x="1397" y="2"/>
                    <a:pt x="1428" y="12"/>
                  </a:cubicBezTo>
                  <a:cubicBezTo>
                    <a:pt x="1461" y="22"/>
                    <a:pt x="1522" y="92"/>
                    <a:pt x="1560" y="108"/>
                  </a:cubicBezTo>
                  <a:cubicBezTo>
                    <a:pt x="1627" y="137"/>
                    <a:pt x="1626" y="132"/>
                    <a:pt x="1698" y="144"/>
                  </a:cubicBezTo>
                  <a:cubicBezTo>
                    <a:pt x="1858" y="132"/>
                    <a:pt x="2013" y="96"/>
                    <a:pt x="2172" y="84"/>
                  </a:cubicBezTo>
                  <a:cubicBezTo>
                    <a:pt x="2243" y="64"/>
                    <a:pt x="2291" y="93"/>
                    <a:pt x="2358" y="96"/>
                  </a:cubicBezTo>
                  <a:cubicBezTo>
                    <a:pt x="2448" y="100"/>
                    <a:pt x="2538" y="100"/>
                    <a:pt x="2628" y="102"/>
                  </a:cubicBezTo>
                  <a:cubicBezTo>
                    <a:pt x="2654" y="121"/>
                    <a:pt x="2642" y="120"/>
                    <a:pt x="2658" y="120"/>
                  </a:cubicBezTo>
                  <a:lnTo>
                    <a:pt x="1422" y="636"/>
                  </a:lnTo>
                  <a:lnTo>
                    <a:pt x="504" y="102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156624" y="5295900"/>
            <a:ext cx="914400" cy="914400"/>
          </a:xfrm>
          <a:prstGeom prst="ellipse">
            <a:avLst/>
          </a:prstGeom>
          <a:solidFill>
            <a:srgbClr val="FFCC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6147349" y="4667250"/>
            <a:ext cx="914400" cy="914400"/>
          </a:xfrm>
          <a:prstGeom prst="ellipse">
            <a:avLst/>
          </a:prstGeom>
          <a:solidFill>
            <a:srgbClr val="FFCC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528349" y="4343400"/>
            <a:ext cx="1447800" cy="457200"/>
          </a:xfrm>
          <a:prstGeom prst="rect">
            <a:avLst/>
          </a:prstGeom>
          <a:solidFill>
            <a:schemeClr val="tx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994574" y="5172075"/>
            <a:ext cx="914400" cy="914400"/>
          </a:xfrm>
          <a:prstGeom prst="ellipse">
            <a:avLst/>
          </a:prstGeom>
          <a:solidFill>
            <a:srgbClr val="FFCC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918374" y="5934075"/>
            <a:ext cx="2238375" cy="457200"/>
          </a:xfrm>
          <a:prstGeom prst="rect">
            <a:avLst/>
          </a:prstGeom>
          <a:solidFill>
            <a:schemeClr val="tx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41" name="그룹 40"/>
          <p:cNvGrpSpPr/>
          <p:nvPr/>
        </p:nvGrpSpPr>
        <p:grpSpPr>
          <a:xfrm>
            <a:off x="1089574" y="4943475"/>
            <a:ext cx="457200" cy="609600"/>
            <a:chOff x="1089574" y="4943475"/>
            <a:chExt cx="457200" cy="609600"/>
          </a:xfrm>
        </p:grpSpPr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1089574" y="4943475"/>
              <a:ext cx="457200" cy="457200"/>
            </a:xfrm>
            <a:prstGeom prst="ellipse">
              <a:avLst/>
            </a:prstGeom>
            <a:solidFill>
              <a:srgbClr val="FFFF00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1241974" y="5400675"/>
              <a:ext cx="152400" cy="152400"/>
            </a:xfrm>
            <a:prstGeom prst="rect">
              <a:avLst/>
            </a:prstGeom>
            <a:solidFill>
              <a:srgbClr val="C0C0C0"/>
            </a:solidFill>
            <a:ln w="38100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1470574" y="4486275"/>
            <a:ext cx="6553200" cy="1844675"/>
            <a:chOff x="1470574" y="4486275"/>
            <a:chExt cx="6553200" cy="1844675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470574" y="5476875"/>
              <a:ext cx="1174750" cy="736600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192" y="48"/>
                </a:cxn>
                <a:cxn ang="0">
                  <a:pos x="528" y="0"/>
                </a:cxn>
                <a:cxn ang="0">
                  <a:pos x="456" y="378"/>
                </a:cxn>
                <a:cxn ang="0">
                  <a:pos x="294" y="414"/>
                </a:cxn>
                <a:cxn ang="0">
                  <a:pos x="204" y="432"/>
                </a:cxn>
                <a:cxn ang="0">
                  <a:pos x="0" y="432"/>
                </a:cxn>
              </a:cxnLst>
              <a:rect l="0" t="0" r="r" b="b"/>
              <a:pathLst>
                <a:path w="740" h="464">
                  <a:moveTo>
                    <a:pt x="0" y="432"/>
                  </a:moveTo>
                  <a:lnTo>
                    <a:pt x="192" y="48"/>
                  </a:lnTo>
                  <a:lnTo>
                    <a:pt x="528" y="0"/>
                  </a:lnTo>
                  <a:cubicBezTo>
                    <a:pt x="644" y="464"/>
                    <a:pt x="740" y="366"/>
                    <a:pt x="456" y="378"/>
                  </a:cubicBezTo>
                  <a:cubicBezTo>
                    <a:pt x="403" y="396"/>
                    <a:pt x="349" y="408"/>
                    <a:pt x="294" y="414"/>
                  </a:cubicBezTo>
                  <a:cubicBezTo>
                    <a:pt x="262" y="422"/>
                    <a:pt x="238" y="428"/>
                    <a:pt x="204" y="432"/>
                  </a:cubicBezTo>
                  <a:cubicBezTo>
                    <a:pt x="141" y="453"/>
                    <a:pt x="60" y="462"/>
                    <a:pt x="0" y="432"/>
                  </a:cubicBezTo>
                  <a:close/>
                </a:path>
              </a:pathLst>
            </a:custGeom>
            <a:solidFill>
              <a:srgbClr val="333333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461174" y="4486275"/>
              <a:ext cx="5562600" cy="1844675"/>
            </a:xfrm>
            <a:custGeom>
              <a:avLst/>
              <a:gdLst/>
              <a:ahLst/>
              <a:cxnLst>
                <a:cxn ang="0">
                  <a:pos x="0" y="1008"/>
                </a:cxn>
                <a:cxn ang="0">
                  <a:pos x="720" y="624"/>
                </a:cxn>
                <a:cxn ang="0">
                  <a:pos x="1440" y="960"/>
                </a:cxn>
                <a:cxn ang="0">
                  <a:pos x="2160" y="624"/>
                </a:cxn>
                <a:cxn ang="0">
                  <a:pos x="1920" y="0"/>
                </a:cxn>
                <a:cxn ang="0">
                  <a:pos x="2151" y="153"/>
                </a:cxn>
                <a:cxn ang="0">
                  <a:pos x="2478" y="161"/>
                </a:cxn>
                <a:cxn ang="0">
                  <a:pos x="2556" y="231"/>
                </a:cxn>
                <a:cxn ang="0">
                  <a:pos x="2649" y="363"/>
                </a:cxn>
                <a:cxn ang="0">
                  <a:pos x="2742" y="433"/>
                </a:cxn>
                <a:cxn ang="0">
                  <a:pos x="2789" y="534"/>
                </a:cxn>
                <a:cxn ang="0">
                  <a:pos x="2781" y="612"/>
                </a:cxn>
                <a:cxn ang="0">
                  <a:pos x="2704" y="729"/>
                </a:cxn>
                <a:cxn ang="0">
                  <a:pos x="2011" y="970"/>
                </a:cxn>
                <a:cxn ang="0">
                  <a:pos x="1816" y="1110"/>
                </a:cxn>
                <a:cxn ang="0">
                  <a:pos x="1668" y="1157"/>
                </a:cxn>
                <a:cxn ang="0">
                  <a:pos x="1419" y="1134"/>
                </a:cxn>
                <a:cxn ang="0">
                  <a:pos x="1194" y="1033"/>
                </a:cxn>
                <a:cxn ang="0">
                  <a:pos x="851" y="1009"/>
                </a:cxn>
                <a:cxn ang="0">
                  <a:pos x="758" y="970"/>
                </a:cxn>
                <a:cxn ang="0">
                  <a:pos x="0" y="1008"/>
                </a:cxn>
              </a:cxnLst>
              <a:rect l="0" t="0" r="r" b="b"/>
              <a:pathLst>
                <a:path w="2789" h="1162">
                  <a:moveTo>
                    <a:pt x="0" y="1008"/>
                  </a:moveTo>
                  <a:lnTo>
                    <a:pt x="720" y="624"/>
                  </a:lnTo>
                  <a:lnTo>
                    <a:pt x="1440" y="960"/>
                  </a:lnTo>
                  <a:lnTo>
                    <a:pt x="2160" y="624"/>
                  </a:lnTo>
                  <a:lnTo>
                    <a:pt x="1920" y="0"/>
                  </a:lnTo>
                  <a:cubicBezTo>
                    <a:pt x="1999" y="36"/>
                    <a:pt x="2050" y="148"/>
                    <a:pt x="2151" y="153"/>
                  </a:cubicBezTo>
                  <a:cubicBezTo>
                    <a:pt x="2260" y="158"/>
                    <a:pt x="2369" y="158"/>
                    <a:pt x="2478" y="161"/>
                  </a:cubicBezTo>
                  <a:cubicBezTo>
                    <a:pt x="2515" y="179"/>
                    <a:pt x="2531" y="198"/>
                    <a:pt x="2556" y="231"/>
                  </a:cubicBezTo>
                  <a:cubicBezTo>
                    <a:pt x="2569" y="275"/>
                    <a:pt x="2612" y="334"/>
                    <a:pt x="2649" y="363"/>
                  </a:cubicBezTo>
                  <a:cubicBezTo>
                    <a:pt x="2674" y="383"/>
                    <a:pt x="2718" y="408"/>
                    <a:pt x="2742" y="433"/>
                  </a:cubicBezTo>
                  <a:cubicBezTo>
                    <a:pt x="2765" y="457"/>
                    <a:pt x="2778" y="503"/>
                    <a:pt x="2789" y="534"/>
                  </a:cubicBezTo>
                  <a:cubicBezTo>
                    <a:pt x="2786" y="560"/>
                    <a:pt x="2787" y="587"/>
                    <a:pt x="2781" y="612"/>
                  </a:cubicBezTo>
                  <a:cubicBezTo>
                    <a:pt x="2776" y="636"/>
                    <a:pt x="2719" y="704"/>
                    <a:pt x="2704" y="729"/>
                  </a:cubicBezTo>
                  <a:cubicBezTo>
                    <a:pt x="2630" y="1014"/>
                    <a:pt x="2225" y="965"/>
                    <a:pt x="2011" y="970"/>
                  </a:cubicBezTo>
                  <a:cubicBezTo>
                    <a:pt x="1941" y="1006"/>
                    <a:pt x="1887" y="1071"/>
                    <a:pt x="1816" y="1110"/>
                  </a:cubicBezTo>
                  <a:cubicBezTo>
                    <a:pt x="1771" y="1135"/>
                    <a:pt x="1668" y="1157"/>
                    <a:pt x="1668" y="1157"/>
                  </a:cubicBezTo>
                  <a:cubicBezTo>
                    <a:pt x="1558" y="1152"/>
                    <a:pt x="1508" y="1162"/>
                    <a:pt x="1419" y="1134"/>
                  </a:cubicBezTo>
                  <a:cubicBezTo>
                    <a:pt x="1340" y="1109"/>
                    <a:pt x="1274" y="1053"/>
                    <a:pt x="1194" y="1033"/>
                  </a:cubicBezTo>
                  <a:cubicBezTo>
                    <a:pt x="1083" y="1006"/>
                    <a:pt x="965" y="1016"/>
                    <a:pt x="851" y="1009"/>
                  </a:cubicBezTo>
                  <a:cubicBezTo>
                    <a:pt x="820" y="997"/>
                    <a:pt x="792" y="972"/>
                    <a:pt x="758" y="970"/>
                  </a:cubicBezTo>
                  <a:cubicBezTo>
                    <a:pt x="512" y="957"/>
                    <a:pt x="244" y="991"/>
                    <a:pt x="0" y="1008"/>
                  </a:cubicBezTo>
                  <a:close/>
                </a:path>
              </a:pathLst>
            </a:custGeom>
            <a:solidFill>
              <a:srgbClr val="333333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6" name="Freeform 16"/>
          <p:cNvSpPr>
            <a:spLocks/>
          </p:cNvSpPr>
          <p:nvPr/>
        </p:nvSpPr>
        <p:spPr bwMode="auto">
          <a:xfrm>
            <a:off x="2461174" y="4486275"/>
            <a:ext cx="4308475" cy="1600200"/>
          </a:xfrm>
          <a:custGeom>
            <a:avLst/>
            <a:gdLst/>
            <a:ahLst/>
            <a:cxnLst>
              <a:cxn ang="0">
                <a:pos x="0" y="1008"/>
              </a:cxn>
              <a:cxn ang="0">
                <a:pos x="720" y="624"/>
              </a:cxn>
              <a:cxn ang="0">
                <a:pos x="1440" y="960"/>
              </a:cxn>
              <a:cxn ang="0">
                <a:pos x="2160" y="624"/>
              </a:cxn>
              <a:cxn ang="0">
                <a:pos x="1920" y="0"/>
              </a:cxn>
            </a:cxnLst>
            <a:rect l="0" t="0" r="r" b="b"/>
            <a:pathLst>
              <a:path w="2160" h="1008">
                <a:moveTo>
                  <a:pt x="0" y="1008"/>
                </a:moveTo>
                <a:lnTo>
                  <a:pt x="720" y="624"/>
                </a:lnTo>
                <a:lnTo>
                  <a:pt x="1440" y="960"/>
                </a:lnTo>
                <a:lnTo>
                  <a:pt x="2160" y="624"/>
                </a:lnTo>
                <a:lnTo>
                  <a:pt x="1920" y="0"/>
                </a:lnTo>
              </a:path>
            </a:pathLst>
          </a:custGeom>
          <a:noFill/>
          <a:ln w="38100" cap="flat" cmpd="sng">
            <a:solidFill>
              <a:srgbClr val="3399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grpSp>
        <p:nvGrpSpPr>
          <p:cNvPr id="38" name="그룹 37"/>
          <p:cNvGrpSpPr/>
          <p:nvPr/>
        </p:nvGrpSpPr>
        <p:grpSpPr>
          <a:xfrm>
            <a:off x="1699174" y="4257675"/>
            <a:ext cx="4933950" cy="1473200"/>
            <a:chOff x="1699174" y="4257675"/>
            <a:chExt cx="4933950" cy="1473200"/>
          </a:xfrm>
        </p:grpSpPr>
        <p:grpSp>
          <p:nvGrpSpPr>
            <p:cNvPr id="20" name="Group 17"/>
            <p:cNvGrpSpPr>
              <a:grpSpLocks/>
            </p:cNvGrpSpPr>
            <p:nvPr/>
          </p:nvGrpSpPr>
          <p:grpSpPr bwMode="auto">
            <a:xfrm>
              <a:off x="1699174" y="4257675"/>
              <a:ext cx="2209800" cy="1371600"/>
              <a:chOff x="1152" y="2832"/>
              <a:chExt cx="1392" cy="864"/>
            </a:xfrm>
          </p:grpSpPr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1152" y="3408"/>
                <a:ext cx="1104" cy="28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 flipV="1">
                <a:off x="2256" y="2832"/>
                <a:ext cx="288" cy="86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26" name="Group 20"/>
            <p:cNvGrpSpPr>
              <a:grpSpLocks/>
            </p:cNvGrpSpPr>
            <p:nvPr/>
          </p:nvGrpSpPr>
          <p:grpSpPr bwMode="auto">
            <a:xfrm>
              <a:off x="1711874" y="5051425"/>
              <a:ext cx="4921250" cy="679450"/>
              <a:chOff x="1160" y="3332"/>
              <a:chExt cx="3100" cy="428"/>
            </a:xfrm>
          </p:grpSpPr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1160" y="3332"/>
                <a:ext cx="3100" cy="5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 flipH="1">
                <a:off x="2995" y="3390"/>
                <a:ext cx="1265" cy="37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sp>
        <p:nvSpPr>
          <p:cNvPr id="24" name="Freeform 24"/>
          <p:cNvSpPr>
            <a:spLocks/>
          </p:cNvSpPr>
          <p:nvPr/>
        </p:nvSpPr>
        <p:spPr bwMode="auto">
          <a:xfrm>
            <a:off x="1470574" y="5476875"/>
            <a:ext cx="990600" cy="685800"/>
          </a:xfrm>
          <a:custGeom>
            <a:avLst/>
            <a:gdLst/>
            <a:ahLst/>
            <a:cxnLst>
              <a:cxn ang="0">
                <a:pos x="624" y="384"/>
              </a:cxn>
              <a:cxn ang="0">
                <a:pos x="528" y="0"/>
              </a:cxn>
              <a:cxn ang="0">
                <a:pos x="192" y="48"/>
              </a:cxn>
              <a:cxn ang="0">
                <a:pos x="0" y="432"/>
              </a:cxn>
            </a:cxnLst>
            <a:rect l="0" t="0" r="r" b="b"/>
            <a:pathLst>
              <a:path w="624" h="432">
                <a:moveTo>
                  <a:pt x="624" y="384"/>
                </a:moveTo>
                <a:lnTo>
                  <a:pt x="528" y="0"/>
                </a:lnTo>
                <a:lnTo>
                  <a:pt x="192" y="48"/>
                </a:lnTo>
                <a:lnTo>
                  <a:pt x="0" y="432"/>
                </a:lnTo>
              </a:path>
            </a:pathLst>
          </a:custGeom>
          <a:noFill/>
          <a:ln w="38100" cap="flat" cmpd="sng">
            <a:solidFill>
              <a:srgbClr val="3399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2308774" y="5476875"/>
            <a:ext cx="152400" cy="60960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grpSp>
        <p:nvGrpSpPr>
          <p:cNvPr id="34" name="Group 26"/>
          <p:cNvGrpSpPr>
            <a:grpSpLocks/>
          </p:cNvGrpSpPr>
          <p:nvPr/>
        </p:nvGrpSpPr>
        <p:grpSpPr bwMode="auto">
          <a:xfrm>
            <a:off x="2299249" y="5467350"/>
            <a:ext cx="4467225" cy="542925"/>
            <a:chOff x="1530" y="3594"/>
            <a:chExt cx="2814" cy="342"/>
          </a:xfrm>
        </p:grpSpPr>
        <p:sp>
          <p:nvSpPr>
            <p:cNvPr id="27" name="Line 27"/>
            <p:cNvSpPr>
              <a:spLocks noChangeShapeType="1"/>
            </p:cNvSpPr>
            <p:nvPr/>
          </p:nvSpPr>
          <p:spPr bwMode="auto">
            <a:xfrm flipH="1">
              <a:off x="3450" y="3594"/>
              <a:ext cx="894" cy="336"/>
            </a:xfrm>
            <a:prstGeom prst="line">
              <a:avLst/>
            </a:prstGeom>
            <a:noFill/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 flipH="1" flipV="1">
              <a:off x="2544" y="3600"/>
              <a:ext cx="912" cy="336"/>
            </a:xfrm>
            <a:prstGeom prst="line">
              <a:avLst/>
            </a:prstGeom>
            <a:noFill/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1530" y="3600"/>
              <a:ext cx="30" cy="120"/>
            </a:xfrm>
            <a:prstGeom prst="line">
              <a:avLst/>
            </a:prstGeom>
            <a:noFill/>
            <a:ln w="635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31" name="Freeform 31"/>
          <p:cNvSpPr>
            <a:spLocks/>
          </p:cNvSpPr>
          <p:nvPr/>
        </p:nvSpPr>
        <p:spPr bwMode="auto">
          <a:xfrm>
            <a:off x="5337724" y="4495800"/>
            <a:ext cx="1428750" cy="1504950"/>
          </a:xfrm>
          <a:custGeom>
            <a:avLst/>
            <a:gdLst/>
            <a:ahLst/>
            <a:cxnLst>
              <a:cxn ang="0">
                <a:pos x="0" y="948"/>
              </a:cxn>
              <a:cxn ang="0">
                <a:pos x="900" y="606"/>
              </a:cxn>
              <a:cxn ang="0">
                <a:pos x="606" y="0"/>
              </a:cxn>
            </a:cxnLst>
            <a:rect l="0" t="0" r="r" b="b"/>
            <a:pathLst>
              <a:path w="900" h="948">
                <a:moveTo>
                  <a:pt x="0" y="948"/>
                </a:moveTo>
                <a:lnTo>
                  <a:pt x="900" y="606"/>
                </a:lnTo>
                <a:lnTo>
                  <a:pt x="606" y="0"/>
                </a:lnTo>
              </a:path>
            </a:pathLst>
          </a:custGeom>
          <a:noFill/>
          <a:ln w="635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grpSp>
        <p:nvGrpSpPr>
          <p:cNvPr id="40" name="그룹 39"/>
          <p:cNvGrpSpPr/>
          <p:nvPr/>
        </p:nvGrpSpPr>
        <p:grpSpPr>
          <a:xfrm>
            <a:off x="3337474" y="5019675"/>
            <a:ext cx="3390900" cy="838200"/>
            <a:chOff x="3337474" y="5019675"/>
            <a:chExt cx="3390900" cy="838200"/>
          </a:xfrm>
        </p:grpSpPr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3337474" y="5505450"/>
              <a:ext cx="228600" cy="228600"/>
            </a:xfrm>
            <a:prstGeom prst="ellipse">
              <a:avLst/>
            </a:prstGeom>
            <a:solidFill>
              <a:srgbClr val="FF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4509049" y="5629275"/>
              <a:ext cx="228600" cy="228600"/>
            </a:xfrm>
            <a:prstGeom prst="ellipse">
              <a:avLst/>
            </a:prstGeom>
            <a:solidFill>
              <a:srgbClr val="FF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2" name="Oval 32"/>
            <p:cNvSpPr>
              <a:spLocks noChangeArrowheads="1"/>
            </p:cNvSpPr>
            <p:nvPr/>
          </p:nvSpPr>
          <p:spPr bwMode="auto">
            <a:xfrm>
              <a:off x="6499774" y="5019675"/>
              <a:ext cx="228600" cy="228600"/>
            </a:xfrm>
            <a:prstGeom prst="ellipse">
              <a:avLst/>
            </a:prstGeom>
            <a:solidFill>
              <a:srgbClr val="FF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uiExpand="1" animBg="1"/>
      <p:bldP spid="8" grpId="0" uiExpand="1" animBg="1"/>
      <p:bldP spid="10" grpId="0" uiExpan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Radical Inverse Function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x</a:t>
            </a:r>
            <a:r>
              <a:rPr lang="en-US" altLang="ko-KR" baseline="-25000" dirty="0" smtClean="0"/>
              <a:t>i</a:t>
            </a:r>
            <a:r>
              <a:rPr lang="en-US" altLang="ko-KR" dirty="0" smtClean="0"/>
              <a:t>=</a:t>
            </a:r>
            <a:r>
              <a:rPr lang="el-GR" altLang="ko-KR" dirty="0" smtClean="0"/>
              <a:t>Φ</a:t>
            </a:r>
            <a:r>
              <a:rPr lang="el-GR" altLang="ko-KR" baseline="-25000" dirty="0" smtClean="0"/>
              <a:t>2</a:t>
            </a:r>
            <a:r>
              <a:rPr lang="el-GR" altLang="ko-KR" dirty="0" smtClean="0"/>
              <a:t>(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)</a:t>
            </a:r>
          </a:p>
          <a:p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1700" y="2263460"/>
            <a:ext cx="48006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387119" y="6020656"/>
            <a:ext cx="1730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Yoon’s slide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Halton</a:t>
            </a:r>
            <a:r>
              <a:rPr lang="en-US" altLang="ko-KR" dirty="0" smtClean="0"/>
              <a:t> sequence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n-NO" altLang="ko-KR" dirty="0" smtClean="0"/>
              <a:t>x</a:t>
            </a:r>
            <a:r>
              <a:rPr lang="nn-NO" altLang="ko-KR" baseline="-25000" dirty="0" smtClean="0"/>
              <a:t>i</a:t>
            </a:r>
            <a:r>
              <a:rPr lang="nn-NO" altLang="ko-KR" dirty="0" smtClean="0"/>
              <a:t>=(Φ</a:t>
            </a:r>
            <a:r>
              <a:rPr lang="nn-NO" altLang="ko-KR" baseline="-25000" dirty="0" smtClean="0"/>
              <a:t>2</a:t>
            </a:r>
            <a:r>
              <a:rPr lang="nn-NO" altLang="ko-KR" dirty="0" smtClean="0"/>
              <a:t>(i), Φ</a:t>
            </a:r>
            <a:r>
              <a:rPr lang="nn-NO" altLang="ko-KR" baseline="-25000" dirty="0" smtClean="0"/>
              <a:t>3</a:t>
            </a:r>
            <a:r>
              <a:rPr lang="nn-NO" altLang="ko-KR" dirty="0" smtClean="0"/>
              <a:t>(i), Φ</a:t>
            </a:r>
            <a:r>
              <a:rPr lang="nn-NO" altLang="ko-KR" baseline="-25000" dirty="0" smtClean="0"/>
              <a:t>5</a:t>
            </a:r>
            <a:r>
              <a:rPr lang="nn-NO" altLang="ko-KR" dirty="0" smtClean="0"/>
              <a:t>(i), …, Φ</a:t>
            </a:r>
            <a:r>
              <a:rPr lang="nn-NO" altLang="ko-KR" baseline="-25000" dirty="0" smtClean="0"/>
              <a:t>prime</a:t>
            </a:r>
            <a:r>
              <a:rPr lang="nn-NO" altLang="ko-KR" dirty="0" smtClean="0"/>
              <a:t>(i))</a:t>
            </a:r>
          </a:p>
          <a:p>
            <a:endParaRPr lang="ko-KR" altLang="en-US" dirty="0" smtClean="0"/>
          </a:p>
          <a:p>
            <a:endParaRPr lang="ko-KR" altLang="en-US" dirty="0"/>
          </a:p>
        </p:txBody>
      </p:sp>
      <p:pic>
        <p:nvPicPr>
          <p:cNvPr id="2050" name="Picture 2"/>
          <p:cNvPicPr preferRelativeResize="0">
            <a:picLocks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91829" y="2677381"/>
            <a:ext cx="288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387119" y="6020656"/>
            <a:ext cx="1730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Yoon’s slide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Sampling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 smtClean="0"/>
          </a:p>
          <a:p>
            <a:endParaRPr lang="ko-KR" altLang="en-US" dirty="0"/>
          </a:p>
        </p:txBody>
      </p:sp>
      <p:pic>
        <p:nvPicPr>
          <p:cNvPr id="2050" name="Picture 2"/>
          <p:cNvPicPr preferRelativeResize="0">
            <a:picLocks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76044" y="2744591"/>
            <a:ext cx="2880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373330"/>
            <a:ext cx="38671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오른쪽 화살표 5"/>
          <p:cNvSpPr/>
          <p:nvPr/>
        </p:nvSpPr>
        <p:spPr bwMode="auto">
          <a:xfrm>
            <a:off x="4099389" y="4043309"/>
            <a:ext cx="472611" cy="380144"/>
          </a:xfrm>
          <a:prstGeom prst="rightArrow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직선 화살표 연결선 7"/>
          <p:cNvCxnSpPr/>
          <p:nvPr/>
        </p:nvCxnSpPr>
        <p:spPr bwMode="auto">
          <a:xfrm>
            <a:off x="976044" y="5769368"/>
            <a:ext cx="2880000" cy="158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직선 화살표 연결선 9"/>
          <p:cNvCxnSpPr/>
          <p:nvPr/>
        </p:nvCxnSpPr>
        <p:spPr bwMode="auto">
          <a:xfrm rot="5400000" flipH="1" flipV="1">
            <a:off x="-610470" y="4247529"/>
            <a:ext cx="2752536" cy="158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4274" y="5954730"/>
            <a:ext cx="180975" cy="3905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4032928"/>
            <a:ext cx="238125" cy="390525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0" name="내용 개체 틀 2"/>
          <p:cNvSpPr txBox="1">
            <a:spLocks/>
          </p:cNvSpPr>
          <p:nvPr/>
        </p:nvSpPr>
        <p:spPr bwMode="auto">
          <a:xfrm>
            <a:off x="571500" y="17399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Sample on spherical</a:t>
            </a:r>
            <a:r>
              <a:rPr kumimoji="0" lang="en-US" altLang="ko-KR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coordinate domain</a:t>
            </a:r>
            <a:endParaRPr kumimoji="0" lang="ko-KR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endParaRPr kumimoji="0" lang="ko-KR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Generate VPLs and shadow maps at every frame</a:t>
            </a:r>
          </a:p>
          <a:p>
            <a:pPr lvl="1"/>
            <a:r>
              <a:rPr lang="en-US" altLang="ko-KR" dirty="0" smtClean="0"/>
              <a:t>Static vs. dynamic scene</a:t>
            </a:r>
          </a:p>
          <a:p>
            <a:r>
              <a:rPr lang="en-US" altLang="ko-KR" dirty="0" smtClean="0"/>
              <a:t>A lot of shadow map lookups are necessary per pixel</a:t>
            </a:r>
          </a:p>
          <a:p>
            <a:r>
              <a:rPr lang="en-US" altLang="ko-KR" dirty="0" smtClean="0"/>
              <a:t>Can we reuse VPLs from previous frame?</a:t>
            </a:r>
          </a:p>
          <a:p>
            <a:pPr lvl="1"/>
            <a:r>
              <a:rPr lang="en-US" altLang="ko-KR" dirty="0" smtClean="0"/>
              <a:t>-&gt; Next paper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Incremental Instant Radiosity for Real-Time Indirect Illumination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Samuli</a:t>
            </a: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 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Laine</a:t>
            </a: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 et al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 smtClean="0">
                <a:ea typeface="굴림" charset="-127"/>
              </a:rPr>
              <a:t>EGSR 2007</a:t>
            </a:r>
            <a:endParaRPr lang="en-US" sz="3200" dirty="0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VPL Reuse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Reuse VPLs from previous frame</a:t>
            </a:r>
          </a:p>
          <a:p>
            <a:pPr lvl="1"/>
            <a:r>
              <a:rPr lang="fi-FI" dirty="0" smtClean="0"/>
              <a:t>Generate as few new VPLs as possible</a:t>
            </a:r>
          </a:p>
          <a:p>
            <a:pPr lvl="1"/>
            <a:r>
              <a:rPr lang="fi-FI" dirty="0" smtClean="0"/>
              <a:t>Stay within budget, e.g. 4-8 new VPLs/frame</a:t>
            </a:r>
          </a:p>
          <a:p>
            <a:pPr>
              <a:buFontTx/>
              <a:buNone/>
            </a:pPr>
            <a:r>
              <a:rPr lang="fi-FI" dirty="0" smtClean="0">
                <a:solidFill>
                  <a:schemeClr val="folHlink"/>
                </a:solidFill>
              </a:rPr>
              <a:t>+	</a:t>
            </a:r>
            <a:r>
              <a:rPr lang="fi-FI" dirty="0" smtClean="0"/>
              <a:t>Benefit: Can reuse shadow </a:t>
            </a:r>
            <a:r>
              <a:rPr lang="fi-FI" dirty="0" smtClean="0"/>
              <a:t>maps</a:t>
            </a:r>
            <a:endParaRPr lang="fi-FI" dirty="0" smtClean="0"/>
          </a:p>
          <a:p>
            <a:pPr>
              <a:buFontTx/>
              <a:buNone/>
            </a:pPr>
            <a:r>
              <a:rPr lang="fi-FI" sz="1600" dirty="0" smtClean="0">
                <a:solidFill>
                  <a:srgbClr val="FF0000"/>
                </a:solidFill>
              </a:rPr>
              <a:t> </a:t>
            </a:r>
            <a:r>
              <a:rPr lang="fi-FI" dirty="0" smtClean="0">
                <a:solidFill>
                  <a:srgbClr val="FF0000"/>
                </a:solidFill>
              </a:rPr>
              <a:t>!	</a:t>
            </a:r>
            <a:r>
              <a:rPr lang="fi-FI" dirty="0" smtClean="0"/>
              <a:t>Disclaimer: Scene needs to be </a:t>
            </a:r>
            <a:r>
              <a:rPr lang="fi-FI" dirty="0" smtClean="0"/>
              <a:t>static</a:t>
            </a:r>
            <a:endParaRPr lang="fi-FI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797396" y="6020656"/>
            <a:ext cx="2346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</a:t>
            </a:r>
            <a:r>
              <a:rPr lang="en-US" altLang="ko-KR" sz="1600" dirty="0" err="1" smtClean="0"/>
              <a:t>Samuli</a:t>
            </a:r>
            <a:r>
              <a:rPr lang="en-US" altLang="ko-KR" sz="1600" dirty="0" smtClean="0"/>
              <a:t> et </a:t>
            </a:r>
            <a:r>
              <a:rPr lang="en-US" altLang="ko-KR" sz="1600" dirty="0" err="1" smtClean="0"/>
              <a:t>al’s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slide</a:t>
            </a:r>
            <a:endParaRPr lang="ko-KR" alt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19100" y="5122003"/>
            <a:ext cx="8467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굴림"/>
                <a:ea typeface="굴림"/>
              </a:rPr>
              <a:t>※</a:t>
            </a:r>
            <a:r>
              <a:rPr lang="en-US" altLang="ko-KR" dirty="0" smtClean="0"/>
              <a:t>Budget : User specified min and max number of new VPLs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How To Reuse VPLs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Every frame, do the following:</a:t>
            </a:r>
          </a:p>
          <a:p>
            <a:pPr lvl="1"/>
            <a:r>
              <a:rPr lang="fi-FI" dirty="0" smtClean="0"/>
              <a:t>Delete invalid VPLs</a:t>
            </a:r>
          </a:p>
          <a:p>
            <a:pPr lvl="1"/>
            <a:r>
              <a:rPr lang="fi-FI" dirty="0" smtClean="0"/>
              <a:t>Reproject existing VPLs to a 2D domain according to the new light source position</a:t>
            </a:r>
          </a:p>
          <a:p>
            <a:pPr lvl="1"/>
            <a:r>
              <a:rPr lang="fi-FI" dirty="0" smtClean="0"/>
              <a:t>Delete more VPLs if the budget says so</a:t>
            </a:r>
          </a:p>
          <a:p>
            <a:pPr lvl="1"/>
            <a:r>
              <a:rPr lang="fi-FI" dirty="0" smtClean="0"/>
              <a:t>Create new VPLs</a:t>
            </a:r>
          </a:p>
          <a:p>
            <a:pPr lvl="1"/>
            <a:r>
              <a:rPr lang="fi-FI" dirty="0" smtClean="0"/>
              <a:t>Compute VPL intensities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97396" y="6020656"/>
            <a:ext cx="2346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</a:t>
            </a:r>
            <a:r>
              <a:rPr lang="en-US" altLang="ko-KR" sz="1600" dirty="0" err="1" smtClean="0"/>
              <a:t>Samuli</a:t>
            </a:r>
            <a:r>
              <a:rPr lang="en-US" altLang="ko-KR" sz="1600" dirty="0" smtClean="0"/>
              <a:t> et </a:t>
            </a:r>
            <a:r>
              <a:rPr lang="en-US" altLang="ko-KR" sz="1600" dirty="0" err="1" smtClean="0"/>
              <a:t>al’s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slide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직사각형 48"/>
          <p:cNvSpPr/>
          <p:nvPr/>
        </p:nvSpPr>
        <p:spPr bwMode="auto">
          <a:xfrm>
            <a:off x="565468" y="3543300"/>
            <a:ext cx="8222751" cy="31242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 rot="-23160480">
            <a:off x="4133850" y="4343400"/>
            <a:ext cx="1752600" cy="1828800"/>
            <a:chOff x="1152" y="2880"/>
            <a:chExt cx="1104" cy="1152"/>
          </a:xfrm>
        </p:grpSpPr>
        <p:sp>
          <p:nvSpPr>
            <p:cNvPr id="146469" name="Oval 37"/>
            <p:cNvSpPr>
              <a:spLocks noChangeArrowheads="1"/>
            </p:cNvSpPr>
            <p:nvPr/>
          </p:nvSpPr>
          <p:spPr bwMode="auto">
            <a:xfrm>
              <a:off x="1200" y="2928"/>
              <a:ext cx="1056" cy="1056"/>
            </a:xfrm>
            <a:prstGeom prst="ellipse">
              <a:avLst/>
            </a:prstGeom>
            <a:noFill/>
            <a:ln w="38100" algn="ctr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472" name="Rectangle 40"/>
            <p:cNvSpPr>
              <a:spLocks noChangeArrowheads="1"/>
            </p:cNvSpPr>
            <p:nvPr/>
          </p:nvSpPr>
          <p:spPr bwMode="auto">
            <a:xfrm>
              <a:off x="1152" y="2880"/>
              <a:ext cx="576" cy="1152"/>
            </a:xfrm>
            <a:prstGeom prst="rect">
              <a:avLst/>
            </a:prstGeom>
            <a:solidFill>
              <a:schemeClr val="tx1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471" name="Line 39"/>
            <p:cNvSpPr>
              <a:spLocks noChangeShapeType="1"/>
            </p:cNvSpPr>
            <p:nvPr/>
          </p:nvSpPr>
          <p:spPr bwMode="auto">
            <a:xfrm flipV="1">
              <a:off x="1728" y="2928"/>
              <a:ext cx="0" cy="1056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038600" y="3429000"/>
            <a:ext cx="4800600" cy="2755900"/>
            <a:chOff x="2784" y="2445"/>
            <a:chExt cx="2630" cy="1451"/>
          </a:xfrm>
        </p:grpSpPr>
        <p:sp>
          <p:nvSpPr>
            <p:cNvPr id="146444" name="Freeform 12"/>
            <p:cNvSpPr>
              <a:spLocks/>
            </p:cNvSpPr>
            <p:nvPr/>
          </p:nvSpPr>
          <p:spPr bwMode="auto">
            <a:xfrm>
              <a:off x="2794" y="2445"/>
              <a:ext cx="2620" cy="1451"/>
            </a:xfrm>
            <a:custGeom>
              <a:avLst/>
              <a:gdLst/>
              <a:ahLst/>
              <a:cxnLst>
                <a:cxn ang="0">
                  <a:pos x="0" y="513"/>
                </a:cxn>
                <a:cxn ang="0">
                  <a:pos x="109" y="419"/>
                </a:cxn>
                <a:cxn ang="0">
                  <a:pos x="172" y="373"/>
                </a:cxn>
                <a:cxn ang="0">
                  <a:pos x="195" y="357"/>
                </a:cxn>
                <a:cxn ang="0">
                  <a:pos x="343" y="194"/>
                </a:cxn>
                <a:cxn ang="0">
                  <a:pos x="553" y="131"/>
                </a:cxn>
                <a:cxn ang="0">
                  <a:pos x="818" y="85"/>
                </a:cxn>
                <a:cxn ang="0">
                  <a:pos x="1184" y="85"/>
                </a:cxn>
                <a:cxn ang="0">
                  <a:pos x="1612" y="15"/>
                </a:cxn>
                <a:cxn ang="0">
                  <a:pos x="1682" y="100"/>
                </a:cxn>
                <a:cxn ang="0">
                  <a:pos x="1775" y="155"/>
                </a:cxn>
                <a:cxn ang="0">
                  <a:pos x="2421" y="279"/>
                </a:cxn>
                <a:cxn ang="0">
                  <a:pos x="2406" y="505"/>
                </a:cxn>
                <a:cxn ang="0">
                  <a:pos x="2460" y="645"/>
                </a:cxn>
                <a:cxn ang="0">
                  <a:pos x="2553" y="700"/>
                </a:cxn>
                <a:cxn ang="0">
                  <a:pos x="2507" y="995"/>
                </a:cxn>
                <a:cxn ang="0">
                  <a:pos x="2515" y="1167"/>
                </a:cxn>
                <a:cxn ang="0">
                  <a:pos x="2429" y="1299"/>
                </a:cxn>
                <a:cxn ang="0">
                  <a:pos x="2016" y="1408"/>
                </a:cxn>
                <a:cxn ang="0">
                  <a:pos x="1907" y="1416"/>
                </a:cxn>
                <a:cxn ang="0">
                  <a:pos x="1760" y="1424"/>
                </a:cxn>
                <a:cxn ang="0">
                  <a:pos x="1339" y="1431"/>
                </a:cxn>
                <a:cxn ang="0">
                  <a:pos x="1285" y="1416"/>
                </a:cxn>
                <a:cxn ang="0">
                  <a:pos x="1254" y="1392"/>
                </a:cxn>
                <a:cxn ang="0">
                  <a:pos x="1145" y="1392"/>
                </a:cxn>
                <a:cxn ang="0">
                  <a:pos x="2198" y="1155"/>
                </a:cxn>
                <a:cxn ang="0">
                  <a:pos x="1766" y="435"/>
                </a:cxn>
                <a:cxn ang="0">
                  <a:pos x="1430" y="819"/>
                </a:cxn>
                <a:cxn ang="0">
                  <a:pos x="950" y="243"/>
                </a:cxn>
                <a:cxn ang="0">
                  <a:pos x="0" y="513"/>
                </a:cxn>
              </a:cxnLst>
              <a:rect l="0" t="0" r="r" b="b"/>
              <a:pathLst>
                <a:path w="2620" h="1451">
                  <a:moveTo>
                    <a:pt x="0" y="513"/>
                  </a:moveTo>
                  <a:cubicBezTo>
                    <a:pt x="34" y="480"/>
                    <a:pt x="72" y="449"/>
                    <a:pt x="109" y="419"/>
                  </a:cubicBezTo>
                  <a:cubicBezTo>
                    <a:pt x="129" y="402"/>
                    <a:pt x="151" y="388"/>
                    <a:pt x="172" y="373"/>
                  </a:cubicBezTo>
                  <a:cubicBezTo>
                    <a:pt x="180" y="368"/>
                    <a:pt x="195" y="357"/>
                    <a:pt x="195" y="357"/>
                  </a:cubicBezTo>
                  <a:cubicBezTo>
                    <a:pt x="237" y="298"/>
                    <a:pt x="279" y="233"/>
                    <a:pt x="343" y="194"/>
                  </a:cubicBezTo>
                  <a:cubicBezTo>
                    <a:pt x="419" y="147"/>
                    <a:pt x="468" y="148"/>
                    <a:pt x="553" y="131"/>
                  </a:cubicBezTo>
                  <a:cubicBezTo>
                    <a:pt x="641" y="114"/>
                    <a:pt x="728" y="95"/>
                    <a:pt x="818" y="85"/>
                  </a:cubicBezTo>
                  <a:cubicBezTo>
                    <a:pt x="980" y="93"/>
                    <a:pt x="1007" y="99"/>
                    <a:pt x="1184" y="85"/>
                  </a:cubicBezTo>
                  <a:cubicBezTo>
                    <a:pt x="1328" y="73"/>
                    <a:pt x="1468" y="31"/>
                    <a:pt x="1612" y="15"/>
                  </a:cubicBezTo>
                  <a:cubicBezTo>
                    <a:pt x="1713" y="28"/>
                    <a:pt x="1632" y="0"/>
                    <a:pt x="1682" y="100"/>
                  </a:cubicBezTo>
                  <a:cubicBezTo>
                    <a:pt x="1693" y="122"/>
                    <a:pt x="1757" y="149"/>
                    <a:pt x="1775" y="155"/>
                  </a:cubicBezTo>
                  <a:cubicBezTo>
                    <a:pt x="1979" y="224"/>
                    <a:pt x="2232" y="156"/>
                    <a:pt x="2421" y="279"/>
                  </a:cubicBezTo>
                  <a:cubicBezTo>
                    <a:pt x="2440" y="352"/>
                    <a:pt x="2419" y="432"/>
                    <a:pt x="2406" y="505"/>
                  </a:cubicBezTo>
                  <a:cubicBezTo>
                    <a:pt x="2428" y="608"/>
                    <a:pt x="2404" y="596"/>
                    <a:pt x="2460" y="645"/>
                  </a:cubicBezTo>
                  <a:cubicBezTo>
                    <a:pt x="2487" y="669"/>
                    <a:pt x="2553" y="700"/>
                    <a:pt x="2553" y="700"/>
                  </a:cubicBezTo>
                  <a:cubicBezTo>
                    <a:pt x="2620" y="787"/>
                    <a:pt x="2544" y="908"/>
                    <a:pt x="2507" y="995"/>
                  </a:cubicBezTo>
                  <a:cubicBezTo>
                    <a:pt x="2492" y="1069"/>
                    <a:pt x="2443" y="1095"/>
                    <a:pt x="2515" y="1167"/>
                  </a:cubicBezTo>
                  <a:cubicBezTo>
                    <a:pt x="2536" y="1235"/>
                    <a:pt x="2483" y="1268"/>
                    <a:pt x="2429" y="1299"/>
                  </a:cubicBezTo>
                  <a:cubicBezTo>
                    <a:pt x="2302" y="1371"/>
                    <a:pt x="2159" y="1395"/>
                    <a:pt x="2016" y="1408"/>
                  </a:cubicBezTo>
                  <a:cubicBezTo>
                    <a:pt x="1980" y="1411"/>
                    <a:pt x="1943" y="1414"/>
                    <a:pt x="1907" y="1416"/>
                  </a:cubicBezTo>
                  <a:cubicBezTo>
                    <a:pt x="1858" y="1419"/>
                    <a:pt x="1809" y="1421"/>
                    <a:pt x="1760" y="1424"/>
                  </a:cubicBezTo>
                  <a:cubicBezTo>
                    <a:pt x="1610" y="1451"/>
                    <a:pt x="1523" y="1435"/>
                    <a:pt x="1339" y="1431"/>
                  </a:cubicBezTo>
                  <a:cubicBezTo>
                    <a:pt x="1329" y="1429"/>
                    <a:pt x="1296" y="1423"/>
                    <a:pt x="1285" y="1416"/>
                  </a:cubicBezTo>
                  <a:cubicBezTo>
                    <a:pt x="1274" y="1409"/>
                    <a:pt x="1267" y="1394"/>
                    <a:pt x="1254" y="1392"/>
                  </a:cubicBezTo>
                  <a:cubicBezTo>
                    <a:pt x="1218" y="1386"/>
                    <a:pt x="1181" y="1392"/>
                    <a:pt x="1145" y="1392"/>
                  </a:cubicBezTo>
                  <a:lnTo>
                    <a:pt x="2198" y="1155"/>
                  </a:lnTo>
                  <a:lnTo>
                    <a:pt x="1766" y="435"/>
                  </a:lnTo>
                  <a:lnTo>
                    <a:pt x="1430" y="819"/>
                  </a:lnTo>
                  <a:lnTo>
                    <a:pt x="950" y="243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333333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6441" name="Freeform 9"/>
            <p:cNvSpPr>
              <a:spLocks/>
            </p:cNvSpPr>
            <p:nvPr/>
          </p:nvSpPr>
          <p:spPr bwMode="auto">
            <a:xfrm>
              <a:off x="2784" y="2688"/>
              <a:ext cx="2208" cy="1152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960" y="0"/>
                </a:cxn>
                <a:cxn ang="0">
                  <a:pos x="1440" y="576"/>
                </a:cxn>
                <a:cxn ang="0">
                  <a:pos x="1776" y="192"/>
                </a:cxn>
                <a:cxn ang="0">
                  <a:pos x="2208" y="912"/>
                </a:cxn>
                <a:cxn ang="0">
                  <a:pos x="1200" y="1152"/>
                </a:cxn>
              </a:cxnLst>
              <a:rect l="0" t="0" r="r" b="b"/>
              <a:pathLst>
                <a:path w="2208" h="1152">
                  <a:moveTo>
                    <a:pt x="0" y="288"/>
                  </a:moveTo>
                  <a:lnTo>
                    <a:pt x="960" y="0"/>
                  </a:lnTo>
                  <a:lnTo>
                    <a:pt x="1440" y="576"/>
                  </a:lnTo>
                  <a:lnTo>
                    <a:pt x="1776" y="192"/>
                  </a:lnTo>
                  <a:lnTo>
                    <a:pt x="2208" y="912"/>
                  </a:lnTo>
                  <a:lnTo>
                    <a:pt x="1200" y="1152"/>
                  </a:lnTo>
                </a:path>
              </a:pathLst>
            </a:custGeom>
            <a:noFill/>
            <a:ln w="38100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46463" name="Line 31"/>
          <p:cNvSpPr>
            <a:spLocks noChangeShapeType="1"/>
          </p:cNvSpPr>
          <p:nvPr/>
        </p:nvSpPr>
        <p:spPr bwMode="auto">
          <a:xfrm flipV="1">
            <a:off x="5057775" y="3981450"/>
            <a:ext cx="495300" cy="1295400"/>
          </a:xfrm>
          <a:prstGeom prst="line">
            <a:avLst/>
          </a:prstGeom>
          <a:noFill/>
          <a:ln w="38100">
            <a:solidFill>
              <a:srgbClr val="00FF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64" name="Line 32"/>
          <p:cNvSpPr>
            <a:spLocks noChangeShapeType="1"/>
          </p:cNvSpPr>
          <p:nvPr/>
        </p:nvSpPr>
        <p:spPr bwMode="auto">
          <a:xfrm flipH="1">
            <a:off x="5048250" y="4638675"/>
            <a:ext cx="1323975" cy="638175"/>
          </a:xfrm>
          <a:prstGeom prst="line">
            <a:avLst/>
          </a:prstGeom>
          <a:noFill/>
          <a:ln w="38100">
            <a:solidFill>
              <a:srgbClr val="00FF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65" name="Line 33"/>
          <p:cNvSpPr>
            <a:spLocks noChangeShapeType="1"/>
          </p:cNvSpPr>
          <p:nvPr/>
        </p:nvSpPr>
        <p:spPr bwMode="auto">
          <a:xfrm flipH="1">
            <a:off x="5038725" y="4524375"/>
            <a:ext cx="2390775" cy="7620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66" name="Line 34"/>
          <p:cNvSpPr>
            <a:spLocks noChangeShapeType="1"/>
          </p:cNvSpPr>
          <p:nvPr/>
        </p:nvSpPr>
        <p:spPr bwMode="auto">
          <a:xfrm flipH="1" flipV="1">
            <a:off x="5048250" y="5295900"/>
            <a:ext cx="2085975" cy="561975"/>
          </a:xfrm>
          <a:prstGeom prst="line">
            <a:avLst/>
          </a:prstGeom>
          <a:noFill/>
          <a:ln w="38100">
            <a:solidFill>
              <a:srgbClr val="00FF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Reprojecting VPLs</a:t>
            </a:r>
            <a:endParaRPr lang="en-US" altLang="ko-KR" dirty="0">
              <a:ea typeface="굴림" pitchFamily="50" charset="-127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fi-FI" dirty="0"/>
              <a:t>So we have VPLs from previous frame</a:t>
            </a:r>
          </a:p>
          <a:p>
            <a:r>
              <a:rPr lang="fi-FI" dirty="0"/>
              <a:t>Discard ones behind the spot light</a:t>
            </a:r>
          </a:p>
          <a:p>
            <a:r>
              <a:rPr lang="fi-FI" dirty="0"/>
              <a:t>Discard ones behind obstacles</a:t>
            </a:r>
          </a:p>
          <a:p>
            <a:r>
              <a:rPr lang="fi-FI" dirty="0"/>
              <a:t>Reproject the rest</a:t>
            </a:r>
          </a:p>
        </p:txBody>
      </p:sp>
      <p:sp>
        <p:nvSpPr>
          <p:cNvPr id="146450" name="Oval 18"/>
          <p:cNvSpPr>
            <a:spLocks noChangeArrowheads="1"/>
          </p:cNvSpPr>
          <p:nvPr/>
        </p:nvSpPr>
        <p:spPr bwMode="auto">
          <a:xfrm>
            <a:off x="4295775" y="4210050"/>
            <a:ext cx="228600" cy="228600"/>
          </a:xfrm>
          <a:prstGeom prst="ellipse">
            <a:avLst/>
          </a:prstGeom>
          <a:solidFill>
            <a:srgbClr val="FF0000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52" name="Oval 20"/>
          <p:cNvSpPr>
            <a:spLocks noChangeArrowheads="1"/>
          </p:cNvSpPr>
          <p:nvPr/>
        </p:nvSpPr>
        <p:spPr bwMode="auto">
          <a:xfrm>
            <a:off x="5448300" y="3848100"/>
            <a:ext cx="228600" cy="228600"/>
          </a:xfrm>
          <a:prstGeom prst="ellipse">
            <a:avLst/>
          </a:prstGeom>
          <a:solidFill>
            <a:srgbClr val="FF0000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53" name="Oval 21"/>
          <p:cNvSpPr>
            <a:spLocks noChangeArrowheads="1"/>
          </p:cNvSpPr>
          <p:nvPr/>
        </p:nvSpPr>
        <p:spPr bwMode="auto">
          <a:xfrm>
            <a:off x="6257925" y="4524375"/>
            <a:ext cx="228600" cy="228600"/>
          </a:xfrm>
          <a:prstGeom prst="ellipse">
            <a:avLst/>
          </a:prstGeom>
          <a:solidFill>
            <a:srgbClr val="FF0000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54" name="Oval 22"/>
          <p:cNvSpPr>
            <a:spLocks noChangeArrowheads="1"/>
          </p:cNvSpPr>
          <p:nvPr/>
        </p:nvSpPr>
        <p:spPr bwMode="auto">
          <a:xfrm>
            <a:off x="7315200" y="4410075"/>
            <a:ext cx="228600" cy="228600"/>
          </a:xfrm>
          <a:prstGeom prst="ellipse">
            <a:avLst/>
          </a:prstGeom>
          <a:solidFill>
            <a:srgbClr val="FF0000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55" name="Oval 23"/>
          <p:cNvSpPr>
            <a:spLocks noChangeArrowheads="1"/>
          </p:cNvSpPr>
          <p:nvPr/>
        </p:nvSpPr>
        <p:spPr bwMode="auto">
          <a:xfrm>
            <a:off x="7019925" y="5743575"/>
            <a:ext cx="228600" cy="228600"/>
          </a:xfrm>
          <a:prstGeom prst="ellipse">
            <a:avLst/>
          </a:prstGeom>
          <a:solidFill>
            <a:srgbClr val="FF0000"/>
          </a:solidFill>
          <a:ln w="254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56" name="Line 24"/>
          <p:cNvSpPr>
            <a:spLocks noChangeShapeType="1"/>
          </p:cNvSpPr>
          <p:nvPr/>
        </p:nvSpPr>
        <p:spPr bwMode="auto">
          <a:xfrm>
            <a:off x="4324350" y="3752850"/>
            <a:ext cx="1371600" cy="2800350"/>
          </a:xfrm>
          <a:prstGeom prst="line">
            <a:avLst/>
          </a:prstGeom>
          <a:noFill/>
          <a:ln w="25400">
            <a:solidFill>
              <a:srgbClr val="FF99CC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 rot="3828254">
            <a:off x="4600575" y="5181600"/>
            <a:ext cx="609600" cy="381000"/>
            <a:chOff x="2400" y="3264"/>
            <a:chExt cx="384" cy="240"/>
          </a:xfrm>
        </p:grpSpPr>
        <p:sp>
          <p:nvSpPr>
            <p:cNvPr id="146448" name="Freeform 16"/>
            <p:cNvSpPr>
              <a:spLocks/>
            </p:cNvSpPr>
            <p:nvPr/>
          </p:nvSpPr>
          <p:spPr bwMode="auto">
            <a:xfrm>
              <a:off x="2400" y="3264"/>
              <a:ext cx="384" cy="192"/>
            </a:xfrm>
            <a:custGeom>
              <a:avLst/>
              <a:gdLst/>
              <a:ahLst/>
              <a:cxnLst>
                <a:cxn ang="0">
                  <a:pos x="192" y="192"/>
                </a:cxn>
                <a:cxn ang="0">
                  <a:pos x="0" y="0"/>
                </a:cxn>
                <a:cxn ang="0">
                  <a:pos x="384" y="0"/>
                </a:cxn>
                <a:cxn ang="0">
                  <a:pos x="192" y="192"/>
                </a:cxn>
              </a:cxnLst>
              <a:rect l="0" t="0" r="r" b="b"/>
              <a:pathLst>
                <a:path w="384" h="192">
                  <a:moveTo>
                    <a:pt x="192" y="192"/>
                  </a:moveTo>
                  <a:lnTo>
                    <a:pt x="0" y="0"/>
                  </a:lnTo>
                  <a:lnTo>
                    <a:pt x="384" y="0"/>
                  </a:lnTo>
                  <a:lnTo>
                    <a:pt x="192" y="192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446" name="Rectangle 14"/>
            <p:cNvSpPr>
              <a:spLocks noChangeArrowheads="1"/>
            </p:cNvSpPr>
            <p:nvPr/>
          </p:nvSpPr>
          <p:spPr bwMode="auto">
            <a:xfrm>
              <a:off x="2544" y="3408"/>
              <a:ext cx="96" cy="96"/>
            </a:xfrm>
            <a:prstGeom prst="rect">
              <a:avLst/>
            </a:prstGeom>
            <a:solidFill>
              <a:srgbClr val="C0C0C0"/>
            </a:solidFill>
            <a:ln w="38100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4181475" y="4152900"/>
            <a:ext cx="400050" cy="304800"/>
            <a:chOff x="1968" y="3030"/>
            <a:chExt cx="384" cy="324"/>
          </a:xfrm>
        </p:grpSpPr>
        <p:sp>
          <p:nvSpPr>
            <p:cNvPr id="146457" name="Line 25"/>
            <p:cNvSpPr>
              <a:spLocks noChangeShapeType="1"/>
            </p:cNvSpPr>
            <p:nvPr/>
          </p:nvSpPr>
          <p:spPr bwMode="auto">
            <a:xfrm>
              <a:off x="1968" y="3078"/>
              <a:ext cx="384" cy="252"/>
            </a:xfrm>
            <a:prstGeom prst="line">
              <a:avLst/>
            </a:prstGeom>
            <a:noFill/>
            <a:ln w="79375">
              <a:solidFill>
                <a:srgbClr val="FF99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458" name="Line 26"/>
            <p:cNvSpPr>
              <a:spLocks noChangeShapeType="1"/>
            </p:cNvSpPr>
            <p:nvPr/>
          </p:nvSpPr>
          <p:spPr bwMode="auto">
            <a:xfrm flipH="1">
              <a:off x="2016" y="3030"/>
              <a:ext cx="324" cy="324"/>
            </a:xfrm>
            <a:prstGeom prst="line">
              <a:avLst/>
            </a:prstGeom>
            <a:noFill/>
            <a:ln w="79375">
              <a:solidFill>
                <a:srgbClr val="FF99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7219950" y="4371975"/>
            <a:ext cx="400050" cy="304800"/>
            <a:chOff x="1968" y="3030"/>
            <a:chExt cx="384" cy="324"/>
          </a:xfrm>
        </p:grpSpPr>
        <p:sp>
          <p:nvSpPr>
            <p:cNvPr id="146461" name="Line 29"/>
            <p:cNvSpPr>
              <a:spLocks noChangeShapeType="1"/>
            </p:cNvSpPr>
            <p:nvPr/>
          </p:nvSpPr>
          <p:spPr bwMode="auto">
            <a:xfrm>
              <a:off x="1968" y="3078"/>
              <a:ext cx="384" cy="252"/>
            </a:xfrm>
            <a:prstGeom prst="line">
              <a:avLst/>
            </a:prstGeom>
            <a:noFill/>
            <a:ln w="79375">
              <a:solidFill>
                <a:srgbClr val="FF99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462" name="Line 30"/>
            <p:cNvSpPr>
              <a:spLocks noChangeShapeType="1"/>
            </p:cNvSpPr>
            <p:nvPr/>
          </p:nvSpPr>
          <p:spPr bwMode="auto">
            <a:xfrm flipH="1">
              <a:off x="2016" y="3030"/>
              <a:ext cx="324" cy="324"/>
            </a:xfrm>
            <a:prstGeom prst="line">
              <a:avLst/>
            </a:prstGeom>
            <a:noFill/>
            <a:ln w="79375">
              <a:solidFill>
                <a:srgbClr val="FF99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46475" name="Line 43"/>
          <p:cNvSpPr>
            <a:spLocks noChangeShapeType="1"/>
          </p:cNvSpPr>
          <p:nvPr/>
        </p:nvSpPr>
        <p:spPr bwMode="auto">
          <a:xfrm>
            <a:off x="4686300" y="4486275"/>
            <a:ext cx="733425" cy="1514475"/>
          </a:xfrm>
          <a:prstGeom prst="line">
            <a:avLst/>
          </a:prstGeom>
          <a:noFill/>
          <a:ln w="63500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7" name="Group 56"/>
          <p:cNvGrpSpPr>
            <a:grpSpLocks/>
          </p:cNvGrpSpPr>
          <p:nvPr/>
        </p:nvGrpSpPr>
        <p:grpSpPr bwMode="auto">
          <a:xfrm>
            <a:off x="4846638" y="4473575"/>
            <a:ext cx="998537" cy="1249363"/>
            <a:chOff x="3053" y="2818"/>
            <a:chExt cx="629" cy="787"/>
          </a:xfrm>
        </p:grpSpPr>
        <p:sp>
          <p:nvSpPr>
            <p:cNvPr id="146482" name="Line 50"/>
            <p:cNvSpPr>
              <a:spLocks noChangeShapeType="1"/>
            </p:cNvSpPr>
            <p:nvPr/>
          </p:nvSpPr>
          <p:spPr bwMode="auto">
            <a:xfrm flipH="1">
              <a:off x="3053" y="2818"/>
              <a:ext cx="331" cy="15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483" name="Line 51"/>
            <p:cNvSpPr>
              <a:spLocks noChangeShapeType="1"/>
            </p:cNvSpPr>
            <p:nvPr/>
          </p:nvSpPr>
          <p:spPr bwMode="auto">
            <a:xfrm flipH="1">
              <a:off x="3207" y="3091"/>
              <a:ext cx="460" cy="20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484" name="Line 52"/>
            <p:cNvSpPr>
              <a:spLocks noChangeShapeType="1"/>
            </p:cNvSpPr>
            <p:nvPr/>
          </p:nvSpPr>
          <p:spPr bwMode="auto">
            <a:xfrm flipH="1">
              <a:off x="3384" y="3470"/>
              <a:ext cx="298" cy="13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8" name="Group 57"/>
          <p:cNvGrpSpPr>
            <a:grpSpLocks/>
          </p:cNvGrpSpPr>
          <p:nvPr/>
        </p:nvGrpSpPr>
        <p:grpSpPr bwMode="auto">
          <a:xfrm>
            <a:off x="4729163" y="4670425"/>
            <a:ext cx="638175" cy="1155700"/>
            <a:chOff x="2979" y="2942"/>
            <a:chExt cx="402" cy="728"/>
          </a:xfrm>
        </p:grpSpPr>
        <p:sp>
          <p:nvSpPr>
            <p:cNvPr id="146485" name="Oval 53"/>
            <p:cNvSpPr>
              <a:spLocks noChangeArrowheads="1"/>
            </p:cNvSpPr>
            <p:nvPr/>
          </p:nvSpPr>
          <p:spPr bwMode="auto">
            <a:xfrm>
              <a:off x="2979" y="2942"/>
              <a:ext cx="81" cy="81"/>
            </a:xfrm>
            <a:prstGeom prst="ellipse">
              <a:avLst/>
            </a:prstGeom>
            <a:solidFill>
              <a:srgbClr val="FFFF00"/>
            </a:solidFill>
            <a:ln w="158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486" name="Oval 54"/>
            <p:cNvSpPr>
              <a:spLocks noChangeArrowheads="1"/>
            </p:cNvSpPr>
            <p:nvPr/>
          </p:nvSpPr>
          <p:spPr bwMode="auto">
            <a:xfrm>
              <a:off x="3137" y="3273"/>
              <a:ext cx="81" cy="81"/>
            </a:xfrm>
            <a:prstGeom prst="ellipse">
              <a:avLst/>
            </a:prstGeom>
            <a:solidFill>
              <a:srgbClr val="FFFF00"/>
            </a:solidFill>
            <a:ln w="158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6487" name="Oval 55"/>
            <p:cNvSpPr>
              <a:spLocks noChangeArrowheads="1"/>
            </p:cNvSpPr>
            <p:nvPr/>
          </p:nvSpPr>
          <p:spPr bwMode="auto">
            <a:xfrm>
              <a:off x="3300" y="3589"/>
              <a:ext cx="81" cy="81"/>
            </a:xfrm>
            <a:prstGeom prst="ellipse">
              <a:avLst/>
            </a:prstGeom>
            <a:solidFill>
              <a:srgbClr val="FFFF00"/>
            </a:solidFill>
            <a:ln w="158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46491" name="Oval 59"/>
          <p:cNvSpPr>
            <a:spLocks noChangeArrowheads="1"/>
          </p:cNvSpPr>
          <p:nvPr/>
        </p:nvSpPr>
        <p:spPr bwMode="auto">
          <a:xfrm>
            <a:off x="1343025" y="4381500"/>
            <a:ext cx="2085975" cy="2085975"/>
          </a:xfrm>
          <a:prstGeom prst="ellipse">
            <a:avLst/>
          </a:prstGeom>
          <a:noFill/>
          <a:ln w="38100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92" name="Oval 60"/>
          <p:cNvSpPr>
            <a:spLocks noChangeArrowheads="1"/>
          </p:cNvSpPr>
          <p:nvPr/>
        </p:nvSpPr>
        <p:spPr bwMode="auto">
          <a:xfrm>
            <a:off x="1828800" y="4781550"/>
            <a:ext cx="180975" cy="180975"/>
          </a:xfrm>
          <a:prstGeom prst="ellipse">
            <a:avLst/>
          </a:prstGeom>
          <a:solidFill>
            <a:srgbClr val="FFFF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93" name="Oval 61"/>
          <p:cNvSpPr>
            <a:spLocks noChangeArrowheads="1"/>
          </p:cNvSpPr>
          <p:nvPr/>
        </p:nvSpPr>
        <p:spPr bwMode="auto">
          <a:xfrm>
            <a:off x="2114550" y="5105400"/>
            <a:ext cx="180975" cy="180975"/>
          </a:xfrm>
          <a:prstGeom prst="ellipse">
            <a:avLst/>
          </a:prstGeom>
          <a:solidFill>
            <a:srgbClr val="FFFF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94" name="Oval 62"/>
          <p:cNvSpPr>
            <a:spLocks noChangeArrowheads="1"/>
          </p:cNvSpPr>
          <p:nvPr/>
        </p:nvSpPr>
        <p:spPr bwMode="auto">
          <a:xfrm>
            <a:off x="2343150" y="4514850"/>
            <a:ext cx="180975" cy="180975"/>
          </a:xfrm>
          <a:prstGeom prst="ellipse">
            <a:avLst/>
          </a:prstGeom>
          <a:solidFill>
            <a:srgbClr val="FFFF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95" name="Oval 63"/>
          <p:cNvSpPr>
            <a:spLocks noChangeArrowheads="1"/>
          </p:cNvSpPr>
          <p:nvPr/>
        </p:nvSpPr>
        <p:spPr bwMode="auto">
          <a:xfrm>
            <a:off x="1581150" y="5248275"/>
            <a:ext cx="180975" cy="180975"/>
          </a:xfrm>
          <a:prstGeom prst="ellipse">
            <a:avLst/>
          </a:prstGeom>
          <a:solidFill>
            <a:srgbClr val="FFFF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96" name="Oval 64"/>
          <p:cNvSpPr>
            <a:spLocks noChangeArrowheads="1"/>
          </p:cNvSpPr>
          <p:nvPr/>
        </p:nvSpPr>
        <p:spPr bwMode="auto">
          <a:xfrm>
            <a:off x="2857500" y="4848225"/>
            <a:ext cx="180975" cy="180975"/>
          </a:xfrm>
          <a:prstGeom prst="ellipse">
            <a:avLst/>
          </a:prstGeom>
          <a:solidFill>
            <a:srgbClr val="FFFF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97" name="Oval 65"/>
          <p:cNvSpPr>
            <a:spLocks noChangeArrowheads="1"/>
          </p:cNvSpPr>
          <p:nvPr/>
        </p:nvSpPr>
        <p:spPr bwMode="auto">
          <a:xfrm>
            <a:off x="3086100" y="5657850"/>
            <a:ext cx="180975" cy="180975"/>
          </a:xfrm>
          <a:prstGeom prst="ellipse">
            <a:avLst/>
          </a:prstGeom>
          <a:solidFill>
            <a:srgbClr val="FFFF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98" name="Oval 66"/>
          <p:cNvSpPr>
            <a:spLocks noChangeArrowheads="1"/>
          </p:cNvSpPr>
          <p:nvPr/>
        </p:nvSpPr>
        <p:spPr bwMode="auto">
          <a:xfrm>
            <a:off x="2124075" y="6038850"/>
            <a:ext cx="180975" cy="180975"/>
          </a:xfrm>
          <a:prstGeom prst="ellipse">
            <a:avLst/>
          </a:prstGeom>
          <a:solidFill>
            <a:srgbClr val="FFFF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6499" name="Line 67"/>
          <p:cNvSpPr>
            <a:spLocks noChangeShapeType="1"/>
          </p:cNvSpPr>
          <p:nvPr/>
        </p:nvSpPr>
        <p:spPr bwMode="auto">
          <a:xfrm flipH="1">
            <a:off x="3765550" y="5011738"/>
            <a:ext cx="655638" cy="219075"/>
          </a:xfrm>
          <a:prstGeom prst="line">
            <a:avLst/>
          </a:prstGeom>
          <a:noFill/>
          <a:ln w="127000">
            <a:solidFill>
              <a:srgbClr val="96969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46500" name="Oval 68"/>
          <p:cNvSpPr>
            <a:spLocks noChangeArrowheads="1"/>
          </p:cNvSpPr>
          <p:nvPr/>
        </p:nvSpPr>
        <p:spPr bwMode="auto">
          <a:xfrm>
            <a:off x="2146300" y="4743450"/>
            <a:ext cx="180975" cy="180975"/>
          </a:xfrm>
          <a:prstGeom prst="ellipse">
            <a:avLst/>
          </a:prstGeom>
          <a:solidFill>
            <a:srgbClr val="FFFF00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6797396" y="3090446"/>
            <a:ext cx="2346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</a:t>
            </a:r>
            <a:r>
              <a:rPr lang="en-US" altLang="ko-KR" sz="1600" dirty="0" err="1" smtClean="0"/>
              <a:t>Samuli</a:t>
            </a:r>
            <a:r>
              <a:rPr lang="en-US" altLang="ko-KR" sz="1600" dirty="0" smtClean="0"/>
              <a:t> et </a:t>
            </a:r>
            <a:r>
              <a:rPr lang="en-US" altLang="ko-KR" sz="1600" dirty="0" err="1" smtClean="0"/>
              <a:t>al’s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slide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63" grpId="0" animBg="1"/>
      <p:bldP spid="146464" grpId="0" animBg="1"/>
      <p:bldP spid="146465" grpId="0" animBg="1"/>
      <p:bldP spid="146465" grpId="1" animBg="1"/>
      <p:bldP spid="146466" grpId="0" animBg="1"/>
      <p:bldP spid="146456" grpId="0" animBg="1"/>
      <p:bldP spid="146456" grpId="1" animBg="1"/>
      <p:bldP spid="146475" grpId="0" animBg="1"/>
      <p:bldP spid="146491" grpId="0" animBg="1"/>
      <p:bldP spid="146492" grpId="0" animBg="1"/>
      <p:bldP spid="146493" grpId="0" animBg="1"/>
      <p:bldP spid="146494" grpId="0" animBg="1"/>
      <p:bldP spid="146495" grpId="0" animBg="1"/>
      <p:bldP spid="146496" grpId="0" animBg="1"/>
      <p:bldP spid="146497" grpId="0" animBg="1"/>
      <p:bldP spid="146498" grpId="0" animBg="1"/>
      <p:bldP spid="146499" grpId="0" animBg="1"/>
      <p:bldP spid="14650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직사각형 44"/>
          <p:cNvSpPr/>
          <p:nvPr/>
        </p:nvSpPr>
        <p:spPr bwMode="auto">
          <a:xfrm>
            <a:off x="519362" y="2848840"/>
            <a:ext cx="8222751" cy="3833669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849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Spatial Data Structures</a:t>
            </a:r>
            <a:endParaRPr lang="en-US" altLang="ko-KR">
              <a:ea typeface="굴림" pitchFamily="50" charset="-127"/>
            </a:endParaRPr>
          </a:p>
        </p:txBody>
      </p:sp>
      <p:sp>
        <p:nvSpPr>
          <p:cNvPr id="148494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152525"/>
          </a:xfrm>
        </p:spPr>
        <p:txBody>
          <a:bodyPr/>
          <a:lstStyle/>
          <a:p>
            <a:r>
              <a:rPr lang="fi-FI"/>
              <a:t>Compute Voronoi diagram and Delaunay triangulation for the VPL point set</a:t>
            </a:r>
          </a:p>
        </p:txBody>
      </p:sp>
      <p:sp>
        <p:nvSpPr>
          <p:cNvPr id="148543" name="Oval 63"/>
          <p:cNvSpPr>
            <a:spLocks noChangeArrowheads="1"/>
          </p:cNvSpPr>
          <p:nvPr/>
        </p:nvSpPr>
        <p:spPr bwMode="auto">
          <a:xfrm>
            <a:off x="3101975" y="3121025"/>
            <a:ext cx="3314700" cy="3314700"/>
          </a:xfrm>
          <a:prstGeom prst="ellipse">
            <a:avLst/>
          </a:prstGeom>
          <a:noFill/>
          <a:ln w="63500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109"/>
          <p:cNvGrpSpPr>
            <a:grpSpLocks/>
          </p:cNvGrpSpPr>
          <p:nvPr/>
        </p:nvGrpSpPr>
        <p:grpSpPr bwMode="auto">
          <a:xfrm>
            <a:off x="3292475" y="3200400"/>
            <a:ext cx="3086100" cy="3035300"/>
            <a:chOff x="2074" y="2016"/>
            <a:chExt cx="1944" cy="1912"/>
          </a:xfrm>
        </p:grpSpPr>
        <p:sp>
          <p:nvSpPr>
            <p:cNvPr id="148552" name="Line 72"/>
            <p:cNvSpPr>
              <a:spLocks noChangeShapeType="1"/>
            </p:cNvSpPr>
            <p:nvPr/>
          </p:nvSpPr>
          <p:spPr bwMode="auto">
            <a:xfrm flipH="1">
              <a:off x="3186" y="2074"/>
              <a:ext cx="280" cy="420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53" name="Line 73"/>
            <p:cNvSpPr>
              <a:spLocks noChangeShapeType="1"/>
            </p:cNvSpPr>
            <p:nvPr/>
          </p:nvSpPr>
          <p:spPr bwMode="auto">
            <a:xfrm>
              <a:off x="2074" y="2524"/>
              <a:ext cx="472" cy="222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55" name="Line 75"/>
            <p:cNvSpPr>
              <a:spLocks noChangeShapeType="1"/>
            </p:cNvSpPr>
            <p:nvPr/>
          </p:nvSpPr>
          <p:spPr bwMode="auto">
            <a:xfrm flipH="1">
              <a:off x="2536" y="2554"/>
              <a:ext cx="170" cy="19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56" name="Line 76"/>
            <p:cNvSpPr>
              <a:spLocks noChangeShapeType="1"/>
            </p:cNvSpPr>
            <p:nvPr/>
          </p:nvSpPr>
          <p:spPr bwMode="auto">
            <a:xfrm flipH="1">
              <a:off x="2628" y="3226"/>
              <a:ext cx="530" cy="12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57" name="Line 77"/>
            <p:cNvSpPr>
              <a:spLocks noChangeShapeType="1"/>
            </p:cNvSpPr>
            <p:nvPr/>
          </p:nvSpPr>
          <p:spPr bwMode="auto">
            <a:xfrm flipV="1">
              <a:off x="2116" y="3224"/>
              <a:ext cx="520" cy="34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58" name="Line 78"/>
            <p:cNvSpPr>
              <a:spLocks noChangeShapeType="1"/>
            </p:cNvSpPr>
            <p:nvPr/>
          </p:nvSpPr>
          <p:spPr bwMode="auto">
            <a:xfrm>
              <a:off x="2538" y="2744"/>
              <a:ext cx="86" cy="498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59" name="Line 79"/>
            <p:cNvSpPr>
              <a:spLocks noChangeShapeType="1"/>
            </p:cNvSpPr>
            <p:nvPr/>
          </p:nvSpPr>
          <p:spPr bwMode="auto">
            <a:xfrm>
              <a:off x="3146" y="3224"/>
              <a:ext cx="356" cy="70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60" name="Line 80"/>
            <p:cNvSpPr>
              <a:spLocks noChangeShapeType="1"/>
            </p:cNvSpPr>
            <p:nvPr/>
          </p:nvSpPr>
          <p:spPr bwMode="auto">
            <a:xfrm flipV="1">
              <a:off x="3296" y="2800"/>
              <a:ext cx="722" cy="20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61" name="Line 81"/>
            <p:cNvSpPr>
              <a:spLocks noChangeShapeType="1"/>
            </p:cNvSpPr>
            <p:nvPr/>
          </p:nvSpPr>
          <p:spPr bwMode="auto">
            <a:xfrm flipH="1">
              <a:off x="3138" y="3002"/>
              <a:ext cx="158" cy="228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62" name="Line 82"/>
            <p:cNvSpPr>
              <a:spLocks noChangeShapeType="1"/>
            </p:cNvSpPr>
            <p:nvPr/>
          </p:nvSpPr>
          <p:spPr bwMode="auto">
            <a:xfrm>
              <a:off x="3160" y="2616"/>
              <a:ext cx="134" cy="386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82" name="Line 102"/>
            <p:cNvSpPr>
              <a:spLocks noChangeShapeType="1"/>
            </p:cNvSpPr>
            <p:nvPr/>
          </p:nvSpPr>
          <p:spPr bwMode="auto">
            <a:xfrm>
              <a:off x="2648" y="2036"/>
              <a:ext cx="528" cy="456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83" name="Line 103"/>
            <p:cNvSpPr>
              <a:spLocks noChangeShapeType="1"/>
            </p:cNvSpPr>
            <p:nvPr/>
          </p:nvSpPr>
          <p:spPr bwMode="auto">
            <a:xfrm>
              <a:off x="2716" y="2568"/>
              <a:ext cx="440" cy="56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84" name="Line 104"/>
            <p:cNvSpPr>
              <a:spLocks noChangeShapeType="1"/>
            </p:cNvSpPr>
            <p:nvPr/>
          </p:nvSpPr>
          <p:spPr bwMode="auto">
            <a:xfrm>
              <a:off x="2644" y="2016"/>
              <a:ext cx="68" cy="56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85" name="Line 105"/>
            <p:cNvSpPr>
              <a:spLocks noChangeShapeType="1"/>
            </p:cNvSpPr>
            <p:nvPr/>
          </p:nvSpPr>
          <p:spPr bwMode="auto">
            <a:xfrm flipH="1">
              <a:off x="3160" y="2488"/>
              <a:ext cx="24" cy="136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" name="Group 110"/>
          <p:cNvGrpSpPr>
            <a:grpSpLocks/>
          </p:cNvGrpSpPr>
          <p:nvPr/>
        </p:nvGrpSpPr>
        <p:grpSpPr bwMode="auto">
          <a:xfrm>
            <a:off x="3619500" y="3460750"/>
            <a:ext cx="2409825" cy="2446338"/>
            <a:chOff x="2280" y="2180"/>
            <a:chExt cx="1518" cy="1541"/>
          </a:xfrm>
        </p:grpSpPr>
        <p:sp>
          <p:nvSpPr>
            <p:cNvPr id="148571" name="Line 91"/>
            <p:cNvSpPr>
              <a:spLocks noChangeShapeType="1"/>
            </p:cNvSpPr>
            <p:nvPr/>
          </p:nvSpPr>
          <p:spPr bwMode="auto">
            <a:xfrm flipH="1">
              <a:off x="2280" y="2787"/>
              <a:ext cx="537" cy="14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64" name="Line 84"/>
            <p:cNvSpPr>
              <a:spLocks noChangeShapeType="1"/>
            </p:cNvSpPr>
            <p:nvPr/>
          </p:nvSpPr>
          <p:spPr bwMode="auto">
            <a:xfrm flipH="1">
              <a:off x="2280" y="2452"/>
              <a:ext cx="249" cy="467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66" name="Line 86"/>
            <p:cNvSpPr>
              <a:spLocks noChangeShapeType="1"/>
            </p:cNvSpPr>
            <p:nvPr/>
          </p:nvSpPr>
          <p:spPr bwMode="auto">
            <a:xfrm>
              <a:off x="2522" y="2452"/>
              <a:ext cx="303" cy="335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67" name="Line 87"/>
            <p:cNvSpPr>
              <a:spLocks noChangeShapeType="1"/>
            </p:cNvSpPr>
            <p:nvPr/>
          </p:nvSpPr>
          <p:spPr bwMode="auto">
            <a:xfrm flipV="1">
              <a:off x="2857" y="2188"/>
              <a:ext cx="186" cy="215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68" name="Line 88"/>
            <p:cNvSpPr>
              <a:spLocks noChangeShapeType="1"/>
            </p:cNvSpPr>
            <p:nvPr/>
          </p:nvSpPr>
          <p:spPr bwMode="auto">
            <a:xfrm flipV="1">
              <a:off x="2825" y="2522"/>
              <a:ext cx="740" cy="273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69" name="Line 89"/>
            <p:cNvSpPr>
              <a:spLocks noChangeShapeType="1"/>
            </p:cNvSpPr>
            <p:nvPr/>
          </p:nvSpPr>
          <p:spPr bwMode="auto">
            <a:xfrm>
              <a:off x="2817" y="2795"/>
              <a:ext cx="973" cy="545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70" name="Line 90"/>
            <p:cNvSpPr>
              <a:spLocks noChangeShapeType="1"/>
            </p:cNvSpPr>
            <p:nvPr/>
          </p:nvSpPr>
          <p:spPr bwMode="auto">
            <a:xfrm>
              <a:off x="2817" y="2795"/>
              <a:ext cx="8" cy="92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72" name="Line 92"/>
            <p:cNvSpPr>
              <a:spLocks noChangeShapeType="1"/>
            </p:cNvSpPr>
            <p:nvPr/>
          </p:nvSpPr>
          <p:spPr bwMode="auto">
            <a:xfrm flipV="1">
              <a:off x="2522" y="2400"/>
              <a:ext cx="333" cy="5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73" name="Line 93"/>
            <p:cNvSpPr>
              <a:spLocks noChangeShapeType="1"/>
            </p:cNvSpPr>
            <p:nvPr/>
          </p:nvSpPr>
          <p:spPr bwMode="auto">
            <a:xfrm>
              <a:off x="3043" y="2180"/>
              <a:ext cx="522" cy="34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74" name="Line 94"/>
            <p:cNvSpPr>
              <a:spLocks noChangeShapeType="1"/>
            </p:cNvSpPr>
            <p:nvPr/>
          </p:nvSpPr>
          <p:spPr bwMode="auto">
            <a:xfrm>
              <a:off x="3565" y="2522"/>
              <a:ext cx="225" cy="81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75" name="Line 95"/>
            <p:cNvSpPr>
              <a:spLocks noChangeShapeType="1"/>
            </p:cNvSpPr>
            <p:nvPr/>
          </p:nvSpPr>
          <p:spPr bwMode="auto">
            <a:xfrm flipH="1">
              <a:off x="2817" y="3340"/>
              <a:ext cx="981" cy="373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76" name="Line 96"/>
            <p:cNvSpPr>
              <a:spLocks noChangeShapeType="1"/>
            </p:cNvSpPr>
            <p:nvPr/>
          </p:nvSpPr>
          <p:spPr bwMode="auto">
            <a:xfrm flipH="1" flipV="1">
              <a:off x="2280" y="2919"/>
              <a:ext cx="537" cy="80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86" name="Line 106"/>
            <p:cNvSpPr>
              <a:spLocks noChangeShapeType="1"/>
            </p:cNvSpPr>
            <p:nvPr/>
          </p:nvSpPr>
          <p:spPr bwMode="auto">
            <a:xfrm flipH="1">
              <a:off x="2812" y="2404"/>
              <a:ext cx="40" cy="37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87" name="Line 107"/>
            <p:cNvSpPr>
              <a:spLocks noChangeShapeType="1"/>
            </p:cNvSpPr>
            <p:nvPr/>
          </p:nvSpPr>
          <p:spPr bwMode="auto">
            <a:xfrm>
              <a:off x="2852" y="2400"/>
              <a:ext cx="704" cy="12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88" name="Line 108"/>
            <p:cNvSpPr>
              <a:spLocks noChangeShapeType="1"/>
            </p:cNvSpPr>
            <p:nvPr/>
          </p:nvSpPr>
          <p:spPr bwMode="auto">
            <a:xfrm flipV="1">
              <a:off x="2524" y="2188"/>
              <a:ext cx="520" cy="27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4" name="Group 111"/>
          <p:cNvGrpSpPr>
            <a:grpSpLocks/>
          </p:cNvGrpSpPr>
          <p:nvPr/>
        </p:nvGrpSpPr>
        <p:grpSpPr bwMode="auto">
          <a:xfrm>
            <a:off x="3479800" y="3332163"/>
            <a:ext cx="2679700" cy="2709862"/>
            <a:chOff x="2192" y="2099"/>
            <a:chExt cx="1688" cy="1707"/>
          </a:xfrm>
        </p:grpSpPr>
        <p:sp>
          <p:nvSpPr>
            <p:cNvPr id="148544" name="Oval 64"/>
            <p:cNvSpPr>
              <a:spLocks noChangeArrowheads="1"/>
            </p:cNvSpPr>
            <p:nvPr/>
          </p:nvSpPr>
          <p:spPr bwMode="auto">
            <a:xfrm>
              <a:off x="2440" y="2366"/>
              <a:ext cx="181" cy="182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45" name="Oval 65"/>
            <p:cNvSpPr>
              <a:spLocks noChangeArrowheads="1"/>
            </p:cNvSpPr>
            <p:nvPr/>
          </p:nvSpPr>
          <p:spPr bwMode="auto">
            <a:xfrm>
              <a:off x="2726" y="2691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46" name="Oval 66"/>
            <p:cNvSpPr>
              <a:spLocks noChangeArrowheads="1"/>
            </p:cNvSpPr>
            <p:nvPr/>
          </p:nvSpPr>
          <p:spPr bwMode="auto">
            <a:xfrm>
              <a:off x="2955" y="2099"/>
              <a:ext cx="181" cy="182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47" name="Oval 67"/>
            <p:cNvSpPr>
              <a:spLocks noChangeArrowheads="1"/>
            </p:cNvSpPr>
            <p:nvPr/>
          </p:nvSpPr>
          <p:spPr bwMode="auto">
            <a:xfrm>
              <a:off x="2192" y="2834"/>
              <a:ext cx="182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48" name="Oval 68"/>
            <p:cNvSpPr>
              <a:spLocks noChangeArrowheads="1"/>
            </p:cNvSpPr>
            <p:nvPr/>
          </p:nvSpPr>
          <p:spPr bwMode="auto">
            <a:xfrm>
              <a:off x="3470" y="2433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49" name="Oval 69"/>
            <p:cNvSpPr>
              <a:spLocks noChangeArrowheads="1"/>
            </p:cNvSpPr>
            <p:nvPr/>
          </p:nvSpPr>
          <p:spPr bwMode="auto">
            <a:xfrm>
              <a:off x="3699" y="3244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50" name="Oval 70"/>
            <p:cNvSpPr>
              <a:spLocks noChangeArrowheads="1"/>
            </p:cNvSpPr>
            <p:nvPr/>
          </p:nvSpPr>
          <p:spPr bwMode="auto">
            <a:xfrm>
              <a:off x="2736" y="3625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8581" name="Oval 101"/>
            <p:cNvSpPr>
              <a:spLocks noChangeArrowheads="1"/>
            </p:cNvSpPr>
            <p:nvPr/>
          </p:nvSpPr>
          <p:spPr bwMode="auto">
            <a:xfrm>
              <a:off x="2766" y="2311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6797396" y="2510286"/>
            <a:ext cx="2346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</a:t>
            </a:r>
            <a:r>
              <a:rPr lang="en-US" altLang="ko-KR" sz="1600" dirty="0" err="1" smtClean="0"/>
              <a:t>Samuli</a:t>
            </a:r>
            <a:r>
              <a:rPr lang="en-US" altLang="ko-KR" sz="1600" dirty="0" smtClean="0"/>
              <a:t> et </a:t>
            </a:r>
            <a:r>
              <a:rPr lang="en-US" altLang="ko-KR" sz="1600" dirty="0" err="1" smtClean="0"/>
              <a:t>al’s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slide</a:t>
            </a:r>
            <a:endParaRPr lang="ko-KR" alt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Paper list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 Rapid Hierarchical Radiosity Algorithm</a:t>
            </a:r>
          </a:p>
          <a:p>
            <a:r>
              <a:rPr lang="en-US" altLang="ko-KR" dirty="0" smtClean="0"/>
              <a:t>Instant Radiosity</a:t>
            </a:r>
          </a:p>
          <a:p>
            <a:r>
              <a:rPr lang="en-US" altLang="ko-KR" dirty="0" smtClean="0"/>
              <a:t>Incremental Instant Radiosity for Real-Time Indirect Illumination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직사각형 46"/>
          <p:cNvSpPr/>
          <p:nvPr/>
        </p:nvSpPr>
        <p:spPr bwMode="auto">
          <a:xfrm>
            <a:off x="519362" y="2848840"/>
            <a:ext cx="8222751" cy="3833669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Deleting VPLs</a:t>
            </a:r>
            <a:endParaRPr lang="en-US" altLang="ko-KR">
              <a:ea typeface="굴림" pitchFamily="50" charset="-127"/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152525"/>
          </a:xfrm>
        </p:spPr>
        <p:txBody>
          <a:bodyPr/>
          <a:lstStyle/>
          <a:p>
            <a:r>
              <a:rPr lang="fi-FI"/>
              <a:t>Greedily choose the ”worst” VPL</a:t>
            </a:r>
          </a:p>
          <a:p>
            <a:pPr lvl="1">
              <a:buFontTx/>
              <a:buNone/>
            </a:pPr>
            <a:r>
              <a:rPr lang="fi-FI"/>
              <a:t>= The one with shortest Delaunay edges</a:t>
            </a:r>
          </a:p>
        </p:txBody>
      </p:sp>
      <p:sp>
        <p:nvSpPr>
          <p:cNvPr id="150559" name="Oval 31"/>
          <p:cNvSpPr>
            <a:spLocks noChangeArrowheads="1"/>
          </p:cNvSpPr>
          <p:nvPr/>
        </p:nvSpPr>
        <p:spPr bwMode="auto">
          <a:xfrm>
            <a:off x="3101975" y="3121025"/>
            <a:ext cx="3314700" cy="3314700"/>
          </a:xfrm>
          <a:prstGeom prst="ellipse">
            <a:avLst/>
          </a:prstGeom>
          <a:noFill/>
          <a:ln w="63500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3619500" y="3460750"/>
            <a:ext cx="2409825" cy="2446338"/>
            <a:chOff x="2280" y="2180"/>
            <a:chExt cx="1518" cy="1541"/>
          </a:xfrm>
        </p:grpSpPr>
        <p:sp>
          <p:nvSpPr>
            <p:cNvPr id="150577" name="Line 49"/>
            <p:cNvSpPr>
              <a:spLocks noChangeShapeType="1"/>
            </p:cNvSpPr>
            <p:nvPr/>
          </p:nvSpPr>
          <p:spPr bwMode="auto">
            <a:xfrm flipH="1">
              <a:off x="2280" y="2787"/>
              <a:ext cx="537" cy="14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78" name="Line 50"/>
            <p:cNvSpPr>
              <a:spLocks noChangeShapeType="1"/>
            </p:cNvSpPr>
            <p:nvPr/>
          </p:nvSpPr>
          <p:spPr bwMode="auto">
            <a:xfrm flipH="1">
              <a:off x="2280" y="2452"/>
              <a:ext cx="249" cy="467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79" name="Line 51"/>
            <p:cNvSpPr>
              <a:spLocks noChangeShapeType="1"/>
            </p:cNvSpPr>
            <p:nvPr/>
          </p:nvSpPr>
          <p:spPr bwMode="auto">
            <a:xfrm>
              <a:off x="2522" y="2452"/>
              <a:ext cx="303" cy="335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0" name="Line 52"/>
            <p:cNvSpPr>
              <a:spLocks noChangeShapeType="1"/>
            </p:cNvSpPr>
            <p:nvPr/>
          </p:nvSpPr>
          <p:spPr bwMode="auto">
            <a:xfrm flipV="1">
              <a:off x="2857" y="2188"/>
              <a:ext cx="186" cy="215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1" name="Line 53"/>
            <p:cNvSpPr>
              <a:spLocks noChangeShapeType="1"/>
            </p:cNvSpPr>
            <p:nvPr/>
          </p:nvSpPr>
          <p:spPr bwMode="auto">
            <a:xfrm flipV="1">
              <a:off x="2825" y="2522"/>
              <a:ext cx="740" cy="273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2" name="Line 54"/>
            <p:cNvSpPr>
              <a:spLocks noChangeShapeType="1"/>
            </p:cNvSpPr>
            <p:nvPr/>
          </p:nvSpPr>
          <p:spPr bwMode="auto">
            <a:xfrm>
              <a:off x="2817" y="2795"/>
              <a:ext cx="973" cy="545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3" name="Line 55"/>
            <p:cNvSpPr>
              <a:spLocks noChangeShapeType="1"/>
            </p:cNvSpPr>
            <p:nvPr/>
          </p:nvSpPr>
          <p:spPr bwMode="auto">
            <a:xfrm>
              <a:off x="2817" y="2795"/>
              <a:ext cx="8" cy="92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4" name="Line 56"/>
            <p:cNvSpPr>
              <a:spLocks noChangeShapeType="1"/>
            </p:cNvSpPr>
            <p:nvPr/>
          </p:nvSpPr>
          <p:spPr bwMode="auto">
            <a:xfrm flipV="1">
              <a:off x="2522" y="2400"/>
              <a:ext cx="333" cy="5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5" name="Line 57"/>
            <p:cNvSpPr>
              <a:spLocks noChangeShapeType="1"/>
            </p:cNvSpPr>
            <p:nvPr/>
          </p:nvSpPr>
          <p:spPr bwMode="auto">
            <a:xfrm>
              <a:off x="3043" y="2180"/>
              <a:ext cx="522" cy="34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6" name="Line 58"/>
            <p:cNvSpPr>
              <a:spLocks noChangeShapeType="1"/>
            </p:cNvSpPr>
            <p:nvPr/>
          </p:nvSpPr>
          <p:spPr bwMode="auto">
            <a:xfrm>
              <a:off x="3565" y="2522"/>
              <a:ext cx="225" cy="81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7" name="Line 59"/>
            <p:cNvSpPr>
              <a:spLocks noChangeShapeType="1"/>
            </p:cNvSpPr>
            <p:nvPr/>
          </p:nvSpPr>
          <p:spPr bwMode="auto">
            <a:xfrm flipH="1">
              <a:off x="2817" y="3340"/>
              <a:ext cx="981" cy="373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8" name="Line 60"/>
            <p:cNvSpPr>
              <a:spLocks noChangeShapeType="1"/>
            </p:cNvSpPr>
            <p:nvPr/>
          </p:nvSpPr>
          <p:spPr bwMode="auto">
            <a:xfrm flipH="1" flipV="1">
              <a:off x="2280" y="2919"/>
              <a:ext cx="537" cy="80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89" name="Line 61"/>
            <p:cNvSpPr>
              <a:spLocks noChangeShapeType="1"/>
            </p:cNvSpPr>
            <p:nvPr/>
          </p:nvSpPr>
          <p:spPr bwMode="auto">
            <a:xfrm flipH="1">
              <a:off x="2812" y="2404"/>
              <a:ext cx="40" cy="37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90" name="Line 62"/>
            <p:cNvSpPr>
              <a:spLocks noChangeShapeType="1"/>
            </p:cNvSpPr>
            <p:nvPr/>
          </p:nvSpPr>
          <p:spPr bwMode="auto">
            <a:xfrm>
              <a:off x="2852" y="2400"/>
              <a:ext cx="704" cy="12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91" name="Line 63"/>
            <p:cNvSpPr>
              <a:spLocks noChangeShapeType="1"/>
            </p:cNvSpPr>
            <p:nvPr/>
          </p:nvSpPr>
          <p:spPr bwMode="auto">
            <a:xfrm flipV="1">
              <a:off x="2524" y="2188"/>
              <a:ext cx="520" cy="27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" name="Group 73"/>
          <p:cNvGrpSpPr>
            <a:grpSpLocks/>
          </p:cNvGrpSpPr>
          <p:nvPr/>
        </p:nvGrpSpPr>
        <p:grpSpPr bwMode="auto">
          <a:xfrm>
            <a:off x="3975100" y="3454400"/>
            <a:ext cx="1689100" cy="552450"/>
            <a:chOff x="2504" y="2176"/>
            <a:chExt cx="1064" cy="348"/>
          </a:xfrm>
        </p:grpSpPr>
        <p:sp>
          <p:nvSpPr>
            <p:cNvPr id="150571" name="Line 43"/>
            <p:cNvSpPr>
              <a:spLocks noChangeShapeType="1"/>
            </p:cNvSpPr>
            <p:nvPr/>
          </p:nvSpPr>
          <p:spPr bwMode="auto">
            <a:xfrm flipH="1" flipV="1">
              <a:off x="3036" y="2176"/>
              <a:ext cx="532" cy="348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72" name="Line 44"/>
            <p:cNvSpPr>
              <a:spLocks noChangeShapeType="1"/>
            </p:cNvSpPr>
            <p:nvPr/>
          </p:nvSpPr>
          <p:spPr bwMode="auto">
            <a:xfrm flipH="1" flipV="1">
              <a:off x="2820" y="2392"/>
              <a:ext cx="740" cy="128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73" name="Line 45"/>
            <p:cNvSpPr>
              <a:spLocks noChangeShapeType="1"/>
            </p:cNvSpPr>
            <p:nvPr/>
          </p:nvSpPr>
          <p:spPr bwMode="auto">
            <a:xfrm flipH="1">
              <a:off x="2528" y="2184"/>
              <a:ext cx="524" cy="268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74" name="Line 46"/>
            <p:cNvSpPr>
              <a:spLocks noChangeShapeType="1"/>
            </p:cNvSpPr>
            <p:nvPr/>
          </p:nvSpPr>
          <p:spPr bwMode="auto">
            <a:xfrm flipV="1">
              <a:off x="2504" y="2408"/>
              <a:ext cx="348" cy="4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50568" name="Line 40"/>
          <p:cNvSpPr>
            <a:spLocks noChangeShapeType="1"/>
          </p:cNvSpPr>
          <p:nvPr/>
        </p:nvSpPr>
        <p:spPr bwMode="auto">
          <a:xfrm flipH="1">
            <a:off x="4524375" y="3467100"/>
            <a:ext cx="311150" cy="334963"/>
          </a:xfrm>
          <a:prstGeom prst="line">
            <a:avLst/>
          </a:prstGeom>
          <a:noFill/>
          <a:ln w="1016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0570" name="Line 42"/>
          <p:cNvSpPr>
            <a:spLocks noChangeShapeType="1"/>
          </p:cNvSpPr>
          <p:nvPr/>
        </p:nvSpPr>
        <p:spPr bwMode="auto">
          <a:xfrm flipV="1">
            <a:off x="3951288" y="3816350"/>
            <a:ext cx="566737" cy="74613"/>
          </a:xfrm>
          <a:prstGeom prst="line">
            <a:avLst/>
          </a:prstGeom>
          <a:noFill/>
          <a:ln w="1016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0610" name="Line 82"/>
          <p:cNvSpPr>
            <a:spLocks noChangeShapeType="1"/>
          </p:cNvSpPr>
          <p:nvPr/>
        </p:nvSpPr>
        <p:spPr bwMode="auto">
          <a:xfrm flipV="1">
            <a:off x="4467225" y="3805238"/>
            <a:ext cx="61913" cy="6096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3479800" y="3332163"/>
            <a:ext cx="2679700" cy="2709862"/>
            <a:chOff x="2192" y="2099"/>
            <a:chExt cx="1688" cy="1707"/>
          </a:xfrm>
        </p:grpSpPr>
        <p:sp>
          <p:nvSpPr>
            <p:cNvPr id="150593" name="Oval 65"/>
            <p:cNvSpPr>
              <a:spLocks noChangeArrowheads="1"/>
            </p:cNvSpPr>
            <p:nvPr/>
          </p:nvSpPr>
          <p:spPr bwMode="auto">
            <a:xfrm>
              <a:off x="2440" y="2366"/>
              <a:ext cx="181" cy="182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94" name="Oval 66"/>
            <p:cNvSpPr>
              <a:spLocks noChangeArrowheads="1"/>
            </p:cNvSpPr>
            <p:nvPr/>
          </p:nvSpPr>
          <p:spPr bwMode="auto">
            <a:xfrm>
              <a:off x="2726" y="2691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95" name="Oval 67"/>
            <p:cNvSpPr>
              <a:spLocks noChangeArrowheads="1"/>
            </p:cNvSpPr>
            <p:nvPr/>
          </p:nvSpPr>
          <p:spPr bwMode="auto">
            <a:xfrm>
              <a:off x="2955" y="2099"/>
              <a:ext cx="181" cy="182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96" name="Oval 68"/>
            <p:cNvSpPr>
              <a:spLocks noChangeArrowheads="1"/>
            </p:cNvSpPr>
            <p:nvPr/>
          </p:nvSpPr>
          <p:spPr bwMode="auto">
            <a:xfrm>
              <a:off x="2192" y="2834"/>
              <a:ext cx="182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97" name="Oval 69"/>
            <p:cNvSpPr>
              <a:spLocks noChangeArrowheads="1"/>
            </p:cNvSpPr>
            <p:nvPr/>
          </p:nvSpPr>
          <p:spPr bwMode="auto">
            <a:xfrm>
              <a:off x="3470" y="2433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98" name="Oval 70"/>
            <p:cNvSpPr>
              <a:spLocks noChangeArrowheads="1"/>
            </p:cNvSpPr>
            <p:nvPr/>
          </p:nvSpPr>
          <p:spPr bwMode="auto">
            <a:xfrm>
              <a:off x="3699" y="3244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599" name="Oval 71"/>
            <p:cNvSpPr>
              <a:spLocks noChangeArrowheads="1"/>
            </p:cNvSpPr>
            <p:nvPr/>
          </p:nvSpPr>
          <p:spPr bwMode="auto">
            <a:xfrm>
              <a:off x="2736" y="3625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600" name="Oval 72"/>
            <p:cNvSpPr>
              <a:spLocks noChangeArrowheads="1"/>
            </p:cNvSpPr>
            <p:nvPr/>
          </p:nvSpPr>
          <p:spPr bwMode="auto">
            <a:xfrm>
              <a:off x="2766" y="2311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50569" name="Oval 41"/>
          <p:cNvSpPr>
            <a:spLocks noChangeArrowheads="1"/>
          </p:cNvSpPr>
          <p:nvPr/>
        </p:nvSpPr>
        <p:spPr bwMode="auto">
          <a:xfrm>
            <a:off x="4381500" y="3660775"/>
            <a:ext cx="298450" cy="298450"/>
          </a:xfrm>
          <a:prstGeom prst="ellipse">
            <a:avLst/>
          </a:prstGeom>
          <a:solidFill>
            <a:srgbClr val="000000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3476625" y="3333750"/>
            <a:ext cx="2679700" cy="2709863"/>
            <a:chOff x="2192" y="2099"/>
            <a:chExt cx="1688" cy="1707"/>
          </a:xfrm>
        </p:grpSpPr>
        <p:sp>
          <p:nvSpPr>
            <p:cNvPr id="150603" name="Oval 75"/>
            <p:cNvSpPr>
              <a:spLocks noChangeArrowheads="1"/>
            </p:cNvSpPr>
            <p:nvPr/>
          </p:nvSpPr>
          <p:spPr bwMode="auto">
            <a:xfrm>
              <a:off x="2440" y="2366"/>
              <a:ext cx="181" cy="182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604" name="Oval 76"/>
            <p:cNvSpPr>
              <a:spLocks noChangeArrowheads="1"/>
            </p:cNvSpPr>
            <p:nvPr/>
          </p:nvSpPr>
          <p:spPr bwMode="auto">
            <a:xfrm>
              <a:off x="2726" y="2691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605" name="Oval 77"/>
            <p:cNvSpPr>
              <a:spLocks noChangeArrowheads="1"/>
            </p:cNvSpPr>
            <p:nvPr/>
          </p:nvSpPr>
          <p:spPr bwMode="auto">
            <a:xfrm>
              <a:off x="2955" y="2099"/>
              <a:ext cx="181" cy="182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606" name="Oval 78"/>
            <p:cNvSpPr>
              <a:spLocks noChangeArrowheads="1"/>
            </p:cNvSpPr>
            <p:nvPr/>
          </p:nvSpPr>
          <p:spPr bwMode="auto">
            <a:xfrm>
              <a:off x="2192" y="2834"/>
              <a:ext cx="182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607" name="Oval 79"/>
            <p:cNvSpPr>
              <a:spLocks noChangeArrowheads="1"/>
            </p:cNvSpPr>
            <p:nvPr/>
          </p:nvSpPr>
          <p:spPr bwMode="auto">
            <a:xfrm>
              <a:off x="3470" y="2433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608" name="Oval 80"/>
            <p:cNvSpPr>
              <a:spLocks noChangeArrowheads="1"/>
            </p:cNvSpPr>
            <p:nvPr/>
          </p:nvSpPr>
          <p:spPr bwMode="auto">
            <a:xfrm>
              <a:off x="3699" y="3244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0609" name="Oval 81"/>
            <p:cNvSpPr>
              <a:spLocks noChangeArrowheads="1"/>
            </p:cNvSpPr>
            <p:nvPr/>
          </p:nvSpPr>
          <p:spPr bwMode="auto">
            <a:xfrm>
              <a:off x="2736" y="3625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797396" y="2510286"/>
            <a:ext cx="2346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</a:t>
            </a:r>
            <a:r>
              <a:rPr lang="en-US" altLang="ko-KR" sz="1600" dirty="0" err="1" smtClean="0"/>
              <a:t>Samuli</a:t>
            </a:r>
            <a:r>
              <a:rPr lang="en-US" altLang="ko-KR" sz="1600" dirty="0" smtClean="0"/>
              <a:t> et </a:t>
            </a:r>
            <a:r>
              <a:rPr lang="en-US" altLang="ko-KR" sz="1600" dirty="0" err="1" smtClean="0"/>
              <a:t>al’s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slide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68" grpId="0" animBg="1"/>
      <p:bldP spid="150568" grpId="1" animBg="1"/>
      <p:bldP spid="150570" grpId="0" animBg="1"/>
      <p:bldP spid="150570" grpId="1" animBg="1"/>
      <p:bldP spid="150610" grpId="0" animBg="1"/>
      <p:bldP spid="150610" grpId="1" animBg="1"/>
      <p:bldP spid="150569" grpId="0" animBg="1"/>
      <p:bldP spid="15056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직사각형 44"/>
          <p:cNvSpPr/>
          <p:nvPr/>
        </p:nvSpPr>
        <p:spPr bwMode="auto">
          <a:xfrm>
            <a:off x="519362" y="2848840"/>
            <a:ext cx="8222751" cy="3833669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Generating New VPLs</a:t>
            </a:r>
            <a:endParaRPr lang="en-US" altLang="ko-KR">
              <a:ea typeface="굴림" pitchFamily="50" charset="-127"/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1063" cy="1152525"/>
          </a:xfrm>
        </p:spPr>
        <p:txBody>
          <a:bodyPr/>
          <a:lstStyle/>
          <a:p>
            <a:r>
              <a:rPr lang="fi-FI"/>
              <a:t>Greedily choose the ”best” spot</a:t>
            </a:r>
          </a:p>
          <a:p>
            <a:pPr lvl="1">
              <a:buFontTx/>
              <a:buNone/>
            </a:pPr>
            <a:r>
              <a:rPr lang="fi-FI"/>
              <a:t>= The one with longest distance to existing VPLs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292475" y="3235325"/>
            <a:ext cx="3086100" cy="3000375"/>
            <a:chOff x="3273" y="1952"/>
            <a:chExt cx="1944" cy="1890"/>
          </a:xfrm>
        </p:grpSpPr>
        <p:sp>
          <p:nvSpPr>
            <p:cNvPr id="152581" name="Line 5"/>
            <p:cNvSpPr>
              <a:spLocks noChangeShapeType="1"/>
            </p:cNvSpPr>
            <p:nvPr/>
          </p:nvSpPr>
          <p:spPr bwMode="auto">
            <a:xfrm>
              <a:off x="3813" y="1952"/>
              <a:ext cx="216" cy="410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82" name="Line 6"/>
            <p:cNvSpPr>
              <a:spLocks noChangeShapeType="1"/>
            </p:cNvSpPr>
            <p:nvPr/>
          </p:nvSpPr>
          <p:spPr bwMode="auto">
            <a:xfrm flipH="1">
              <a:off x="4345" y="1988"/>
              <a:ext cx="320" cy="508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83" name="Line 7"/>
            <p:cNvSpPr>
              <a:spLocks noChangeShapeType="1"/>
            </p:cNvSpPr>
            <p:nvPr/>
          </p:nvSpPr>
          <p:spPr bwMode="auto">
            <a:xfrm>
              <a:off x="3273" y="2438"/>
              <a:ext cx="472" cy="222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84" name="Line 8"/>
            <p:cNvSpPr>
              <a:spLocks noChangeShapeType="1"/>
            </p:cNvSpPr>
            <p:nvPr/>
          </p:nvSpPr>
          <p:spPr bwMode="auto">
            <a:xfrm flipH="1" flipV="1">
              <a:off x="4025" y="2360"/>
              <a:ext cx="324" cy="136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85" name="Line 9"/>
            <p:cNvSpPr>
              <a:spLocks noChangeShapeType="1"/>
            </p:cNvSpPr>
            <p:nvPr/>
          </p:nvSpPr>
          <p:spPr bwMode="auto">
            <a:xfrm flipH="1">
              <a:off x="3735" y="2352"/>
              <a:ext cx="294" cy="310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86" name="Line 10"/>
            <p:cNvSpPr>
              <a:spLocks noChangeShapeType="1"/>
            </p:cNvSpPr>
            <p:nvPr/>
          </p:nvSpPr>
          <p:spPr bwMode="auto">
            <a:xfrm flipH="1">
              <a:off x="3827" y="3140"/>
              <a:ext cx="530" cy="12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87" name="Line 11"/>
            <p:cNvSpPr>
              <a:spLocks noChangeShapeType="1"/>
            </p:cNvSpPr>
            <p:nvPr/>
          </p:nvSpPr>
          <p:spPr bwMode="auto">
            <a:xfrm flipV="1">
              <a:off x="3315" y="3138"/>
              <a:ext cx="520" cy="34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88" name="Line 12"/>
            <p:cNvSpPr>
              <a:spLocks noChangeShapeType="1"/>
            </p:cNvSpPr>
            <p:nvPr/>
          </p:nvSpPr>
          <p:spPr bwMode="auto">
            <a:xfrm>
              <a:off x="3737" y="2658"/>
              <a:ext cx="86" cy="498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89" name="Line 13"/>
            <p:cNvSpPr>
              <a:spLocks noChangeShapeType="1"/>
            </p:cNvSpPr>
            <p:nvPr/>
          </p:nvSpPr>
          <p:spPr bwMode="auto">
            <a:xfrm>
              <a:off x="4345" y="3138"/>
              <a:ext cx="356" cy="70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90" name="Line 14"/>
            <p:cNvSpPr>
              <a:spLocks noChangeShapeType="1"/>
            </p:cNvSpPr>
            <p:nvPr/>
          </p:nvSpPr>
          <p:spPr bwMode="auto">
            <a:xfrm flipV="1">
              <a:off x="4495" y="2714"/>
              <a:ext cx="722" cy="20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91" name="Line 15"/>
            <p:cNvSpPr>
              <a:spLocks noChangeShapeType="1"/>
            </p:cNvSpPr>
            <p:nvPr/>
          </p:nvSpPr>
          <p:spPr bwMode="auto">
            <a:xfrm flipH="1">
              <a:off x="4337" y="2916"/>
              <a:ext cx="158" cy="228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592" name="Line 16"/>
            <p:cNvSpPr>
              <a:spLocks noChangeShapeType="1"/>
            </p:cNvSpPr>
            <p:nvPr/>
          </p:nvSpPr>
          <p:spPr bwMode="auto">
            <a:xfrm>
              <a:off x="4343" y="2494"/>
              <a:ext cx="150" cy="422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52607" name="Oval 31"/>
          <p:cNvSpPr>
            <a:spLocks noChangeArrowheads="1"/>
          </p:cNvSpPr>
          <p:nvPr/>
        </p:nvSpPr>
        <p:spPr bwMode="auto">
          <a:xfrm>
            <a:off x="3101975" y="3121025"/>
            <a:ext cx="3314700" cy="3314700"/>
          </a:xfrm>
          <a:prstGeom prst="ellipse">
            <a:avLst/>
          </a:prstGeom>
          <a:noFill/>
          <a:ln w="63500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4464050" y="4419600"/>
            <a:ext cx="1549400" cy="1485900"/>
            <a:chOff x="2812" y="2784"/>
            <a:chExt cx="976" cy="936"/>
          </a:xfrm>
        </p:grpSpPr>
        <p:sp>
          <p:nvSpPr>
            <p:cNvPr id="152617" name="Line 41"/>
            <p:cNvSpPr>
              <a:spLocks noChangeShapeType="1"/>
            </p:cNvSpPr>
            <p:nvPr/>
          </p:nvSpPr>
          <p:spPr bwMode="auto">
            <a:xfrm>
              <a:off x="2812" y="2784"/>
              <a:ext cx="324" cy="436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18" name="Line 42"/>
            <p:cNvSpPr>
              <a:spLocks noChangeShapeType="1"/>
            </p:cNvSpPr>
            <p:nvPr/>
          </p:nvSpPr>
          <p:spPr bwMode="auto">
            <a:xfrm flipV="1">
              <a:off x="2824" y="3220"/>
              <a:ext cx="316" cy="50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19" name="Line 43"/>
            <p:cNvSpPr>
              <a:spLocks noChangeShapeType="1"/>
            </p:cNvSpPr>
            <p:nvPr/>
          </p:nvSpPr>
          <p:spPr bwMode="auto">
            <a:xfrm flipH="1" flipV="1">
              <a:off x="3140" y="3220"/>
              <a:ext cx="648" cy="116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3479800" y="3332163"/>
            <a:ext cx="2679700" cy="2709862"/>
            <a:chOff x="2192" y="2099"/>
            <a:chExt cx="1688" cy="1707"/>
          </a:xfrm>
        </p:grpSpPr>
        <p:sp>
          <p:nvSpPr>
            <p:cNvPr id="152609" name="Oval 33"/>
            <p:cNvSpPr>
              <a:spLocks noChangeArrowheads="1"/>
            </p:cNvSpPr>
            <p:nvPr/>
          </p:nvSpPr>
          <p:spPr bwMode="auto">
            <a:xfrm>
              <a:off x="2440" y="2366"/>
              <a:ext cx="181" cy="182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10" name="Oval 34"/>
            <p:cNvSpPr>
              <a:spLocks noChangeArrowheads="1"/>
            </p:cNvSpPr>
            <p:nvPr/>
          </p:nvSpPr>
          <p:spPr bwMode="auto">
            <a:xfrm>
              <a:off x="2726" y="2691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11" name="Oval 35"/>
            <p:cNvSpPr>
              <a:spLocks noChangeArrowheads="1"/>
            </p:cNvSpPr>
            <p:nvPr/>
          </p:nvSpPr>
          <p:spPr bwMode="auto">
            <a:xfrm>
              <a:off x="2955" y="2099"/>
              <a:ext cx="181" cy="182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12" name="Oval 36"/>
            <p:cNvSpPr>
              <a:spLocks noChangeArrowheads="1"/>
            </p:cNvSpPr>
            <p:nvPr/>
          </p:nvSpPr>
          <p:spPr bwMode="auto">
            <a:xfrm>
              <a:off x="2192" y="2834"/>
              <a:ext cx="182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13" name="Oval 37"/>
            <p:cNvSpPr>
              <a:spLocks noChangeArrowheads="1"/>
            </p:cNvSpPr>
            <p:nvPr/>
          </p:nvSpPr>
          <p:spPr bwMode="auto">
            <a:xfrm>
              <a:off x="3470" y="2433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14" name="Oval 38"/>
            <p:cNvSpPr>
              <a:spLocks noChangeArrowheads="1"/>
            </p:cNvSpPr>
            <p:nvPr/>
          </p:nvSpPr>
          <p:spPr bwMode="auto">
            <a:xfrm>
              <a:off x="3699" y="3244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15" name="Oval 39"/>
            <p:cNvSpPr>
              <a:spLocks noChangeArrowheads="1"/>
            </p:cNvSpPr>
            <p:nvPr/>
          </p:nvSpPr>
          <p:spPr bwMode="auto">
            <a:xfrm>
              <a:off x="2736" y="3625"/>
              <a:ext cx="181" cy="181"/>
            </a:xfrm>
            <a:prstGeom prst="ellipse">
              <a:avLst/>
            </a:prstGeom>
            <a:solidFill>
              <a:srgbClr val="FFFF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3219450" y="3162300"/>
            <a:ext cx="3238500" cy="3136900"/>
            <a:chOff x="2028" y="1992"/>
            <a:chExt cx="2040" cy="1976"/>
          </a:xfrm>
        </p:grpSpPr>
        <p:sp>
          <p:nvSpPr>
            <p:cNvPr id="152621" name="Oval 45"/>
            <p:cNvSpPr>
              <a:spLocks noChangeArrowheads="1"/>
            </p:cNvSpPr>
            <p:nvPr/>
          </p:nvSpPr>
          <p:spPr bwMode="auto">
            <a:xfrm>
              <a:off x="3412" y="2036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22" name="Oval 46"/>
            <p:cNvSpPr>
              <a:spLocks noChangeArrowheads="1"/>
            </p:cNvSpPr>
            <p:nvPr/>
          </p:nvSpPr>
          <p:spPr bwMode="auto">
            <a:xfrm>
              <a:off x="2576" y="1992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23" name="Oval 47"/>
            <p:cNvSpPr>
              <a:spLocks noChangeArrowheads="1"/>
            </p:cNvSpPr>
            <p:nvPr/>
          </p:nvSpPr>
          <p:spPr bwMode="auto">
            <a:xfrm>
              <a:off x="2028" y="2476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24" name="Oval 48"/>
            <p:cNvSpPr>
              <a:spLocks noChangeArrowheads="1"/>
            </p:cNvSpPr>
            <p:nvPr/>
          </p:nvSpPr>
          <p:spPr bwMode="auto">
            <a:xfrm>
              <a:off x="2064" y="3524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25" name="Oval 49"/>
            <p:cNvSpPr>
              <a:spLocks noChangeArrowheads="1"/>
            </p:cNvSpPr>
            <p:nvPr/>
          </p:nvSpPr>
          <p:spPr bwMode="auto">
            <a:xfrm>
              <a:off x="3456" y="3884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26" name="Oval 50"/>
            <p:cNvSpPr>
              <a:spLocks noChangeArrowheads="1"/>
            </p:cNvSpPr>
            <p:nvPr/>
          </p:nvSpPr>
          <p:spPr bwMode="auto">
            <a:xfrm>
              <a:off x="3984" y="2760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27" name="Oval 51"/>
            <p:cNvSpPr>
              <a:spLocks noChangeArrowheads="1"/>
            </p:cNvSpPr>
            <p:nvPr/>
          </p:nvSpPr>
          <p:spPr bwMode="auto">
            <a:xfrm>
              <a:off x="3096" y="2528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28" name="Oval 52"/>
            <p:cNvSpPr>
              <a:spLocks noChangeArrowheads="1"/>
            </p:cNvSpPr>
            <p:nvPr/>
          </p:nvSpPr>
          <p:spPr bwMode="auto">
            <a:xfrm>
              <a:off x="3252" y="2956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29" name="Oval 53"/>
            <p:cNvSpPr>
              <a:spLocks noChangeArrowheads="1"/>
            </p:cNvSpPr>
            <p:nvPr/>
          </p:nvSpPr>
          <p:spPr bwMode="auto">
            <a:xfrm>
              <a:off x="2584" y="3192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30" name="Oval 54"/>
            <p:cNvSpPr>
              <a:spLocks noChangeArrowheads="1"/>
            </p:cNvSpPr>
            <p:nvPr/>
          </p:nvSpPr>
          <p:spPr bwMode="auto">
            <a:xfrm>
              <a:off x="2492" y="2696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31" name="Oval 55"/>
            <p:cNvSpPr>
              <a:spLocks noChangeArrowheads="1"/>
            </p:cNvSpPr>
            <p:nvPr/>
          </p:nvSpPr>
          <p:spPr bwMode="auto">
            <a:xfrm>
              <a:off x="2780" y="2408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32" name="Oval 56"/>
            <p:cNvSpPr>
              <a:spLocks noChangeArrowheads="1"/>
            </p:cNvSpPr>
            <p:nvPr/>
          </p:nvSpPr>
          <p:spPr bwMode="auto">
            <a:xfrm>
              <a:off x="3096" y="3176"/>
              <a:ext cx="84" cy="84"/>
            </a:xfrm>
            <a:prstGeom prst="ellipse">
              <a:avLst/>
            </a:prstGeom>
            <a:solidFill>
              <a:srgbClr val="3366FF"/>
            </a:solidFill>
            <a:ln w="38100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52616" name="Oval 40"/>
          <p:cNvSpPr>
            <a:spLocks noChangeArrowheads="1"/>
          </p:cNvSpPr>
          <p:nvPr/>
        </p:nvSpPr>
        <p:spPr bwMode="auto">
          <a:xfrm>
            <a:off x="4835525" y="4965700"/>
            <a:ext cx="298450" cy="298450"/>
          </a:xfrm>
          <a:prstGeom prst="ellipse">
            <a:avLst/>
          </a:prstGeom>
          <a:solidFill>
            <a:srgbClr val="FF99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634" name="Oval 58"/>
          <p:cNvSpPr>
            <a:spLocks noChangeArrowheads="1"/>
          </p:cNvSpPr>
          <p:nvPr/>
        </p:nvSpPr>
        <p:spPr bwMode="auto">
          <a:xfrm>
            <a:off x="4835525" y="4960938"/>
            <a:ext cx="298450" cy="298450"/>
          </a:xfrm>
          <a:prstGeom prst="ellipse">
            <a:avLst/>
          </a:prstGeom>
          <a:solidFill>
            <a:srgbClr val="FFFF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6797396" y="2510286"/>
            <a:ext cx="2346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</a:t>
            </a:r>
            <a:r>
              <a:rPr lang="en-US" altLang="ko-KR" sz="1600" dirty="0" err="1" smtClean="0"/>
              <a:t>Samuli</a:t>
            </a:r>
            <a:r>
              <a:rPr lang="en-US" altLang="ko-KR" sz="1600" dirty="0" smtClean="0"/>
              <a:t> et </a:t>
            </a:r>
            <a:r>
              <a:rPr lang="en-US" altLang="ko-KR" sz="1600" dirty="0" err="1" smtClean="0"/>
              <a:t>al’s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slide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16" grpId="0" animBg="1"/>
      <p:bldP spid="15263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/>
        </p:nvSpPr>
        <p:spPr bwMode="auto">
          <a:xfrm>
            <a:off x="519362" y="2848840"/>
            <a:ext cx="8222751" cy="3833669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Computing VPL Intensities</a:t>
            </a:r>
            <a:endParaRPr lang="en-US" altLang="ko-KR">
              <a:ea typeface="굴림" pitchFamily="50" charset="-127"/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15338" cy="1152525"/>
          </a:xfrm>
        </p:spPr>
        <p:txBody>
          <a:bodyPr/>
          <a:lstStyle/>
          <a:p>
            <a:r>
              <a:rPr lang="fi-FI"/>
              <a:t>Since our distribution may be nonuniform, weight each VPL according to Voronoi area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3479800" y="3332163"/>
            <a:ext cx="2679700" cy="2709862"/>
            <a:chOff x="2192" y="2099"/>
            <a:chExt cx="1688" cy="1707"/>
          </a:xfrm>
        </p:grpSpPr>
        <p:grpSp>
          <p:nvGrpSpPr>
            <p:cNvPr id="3" name="Group 32"/>
            <p:cNvGrpSpPr>
              <a:grpSpLocks/>
            </p:cNvGrpSpPr>
            <p:nvPr/>
          </p:nvGrpSpPr>
          <p:grpSpPr bwMode="auto">
            <a:xfrm>
              <a:off x="2192" y="2099"/>
              <a:ext cx="1688" cy="1707"/>
              <a:chOff x="2192" y="2099"/>
              <a:chExt cx="1688" cy="1707"/>
            </a:xfrm>
          </p:grpSpPr>
          <p:sp>
            <p:nvSpPr>
              <p:cNvPr id="154657" name="Oval 33"/>
              <p:cNvSpPr>
                <a:spLocks noChangeArrowheads="1"/>
              </p:cNvSpPr>
              <p:nvPr/>
            </p:nvSpPr>
            <p:spPr bwMode="auto">
              <a:xfrm>
                <a:off x="2440" y="2366"/>
                <a:ext cx="181" cy="182"/>
              </a:xfrm>
              <a:prstGeom prst="ellipse">
                <a:avLst/>
              </a:prstGeom>
              <a:solidFill>
                <a:srgbClr val="FFFF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4658" name="Oval 34"/>
              <p:cNvSpPr>
                <a:spLocks noChangeArrowheads="1"/>
              </p:cNvSpPr>
              <p:nvPr/>
            </p:nvSpPr>
            <p:spPr bwMode="auto">
              <a:xfrm>
                <a:off x="2726" y="2691"/>
                <a:ext cx="181" cy="181"/>
              </a:xfrm>
              <a:prstGeom prst="ellipse">
                <a:avLst/>
              </a:prstGeom>
              <a:solidFill>
                <a:srgbClr val="FFFF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4659" name="Oval 35"/>
              <p:cNvSpPr>
                <a:spLocks noChangeArrowheads="1"/>
              </p:cNvSpPr>
              <p:nvPr/>
            </p:nvSpPr>
            <p:spPr bwMode="auto">
              <a:xfrm>
                <a:off x="2955" y="2099"/>
                <a:ext cx="181" cy="182"/>
              </a:xfrm>
              <a:prstGeom prst="ellipse">
                <a:avLst/>
              </a:prstGeom>
              <a:solidFill>
                <a:srgbClr val="FFFF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4660" name="Oval 36"/>
              <p:cNvSpPr>
                <a:spLocks noChangeArrowheads="1"/>
              </p:cNvSpPr>
              <p:nvPr/>
            </p:nvSpPr>
            <p:spPr bwMode="auto">
              <a:xfrm>
                <a:off x="2192" y="2834"/>
                <a:ext cx="182" cy="181"/>
              </a:xfrm>
              <a:prstGeom prst="ellipse">
                <a:avLst/>
              </a:prstGeom>
              <a:solidFill>
                <a:srgbClr val="FFFF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4661" name="Oval 37"/>
              <p:cNvSpPr>
                <a:spLocks noChangeArrowheads="1"/>
              </p:cNvSpPr>
              <p:nvPr/>
            </p:nvSpPr>
            <p:spPr bwMode="auto">
              <a:xfrm>
                <a:off x="3470" y="2433"/>
                <a:ext cx="181" cy="181"/>
              </a:xfrm>
              <a:prstGeom prst="ellipse">
                <a:avLst/>
              </a:prstGeom>
              <a:solidFill>
                <a:srgbClr val="FFFF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4662" name="Oval 38"/>
              <p:cNvSpPr>
                <a:spLocks noChangeArrowheads="1"/>
              </p:cNvSpPr>
              <p:nvPr/>
            </p:nvSpPr>
            <p:spPr bwMode="auto">
              <a:xfrm>
                <a:off x="3699" y="3244"/>
                <a:ext cx="181" cy="181"/>
              </a:xfrm>
              <a:prstGeom prst="ellipse">
                <a:avLst/>
              </a:prstGeom>
              <a:solidFill>
                <a:srgbClr val="FFFF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4663" name="Oval 39"/>
              <p:cNvSpPr>
                <a:spLocks noChangeArrowheads="1"/>
              </p:cNvSpPr>
              <p:nvPr/>
            </p:nvSpPr>
            <p:spPr bwMode="auto">
              <a:xfrm>
                <a:off x="2736" y="3625"/>
                <a:ext cx="181" cy="181"/>
              </a:xfrm>
              <a:prstGeom prst="ellipse">
                <a:avLst/>
              </a:prstGeom>
              <a:solidFill>
                <a:srgbClr val="FFFF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54664" name="Oval 40"/>
            <p:cNvSpPr>
              <a:spLocks noChangeArrowheads="1"/>
            </p:cNvSpPr>
            <p:nvPr/>
          </p:nvSpPr>
          <p:spPr bwMode="auto">
            <a:xfrm>
              <a:off x="3046" y="3125"/>
              <a:ext cx="188" cy="188"/>
            </a:xfrm>
            <a:prstGeom prst="ellipse">
              <a:avLst/>
            </a:prstGeom>
            <a:solidFill>
              <a:srgbClr val="FFFF00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3292475" y="3235325"/>
            <a:ext cx="3086100" cy="3000375"/>
            <a:chOff x="2074" y="2038"/>
            <a:chExt cx="1944" cy="1890"/>
          </a:xfrm>
        </p:grpSpPr>
        <p:sp>
          <p:nvSpPr>
            <p:cNvPr id="154629" name="Line 5"/>
            <p:cNvSpPr>
              <a:spLocks noChangeShapeType="1"/>
            </p:cNvSpPr>
            <p:nvPr/>
          </p:nvSpPr>
          <p:spPr bwMode="auto">
            <a:xfrm>
              <a:off x="2614" y="2038"/>
              <a:ext cx="216" cy="410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30" name="Line 6"/>
            <p:cNvSpPr>
              <a:spLocks noChangeShapeType="1"/>
            </p:cNvSpPr>
            <p:nvPr/>
          </p:nvSpPr>
          <p:spPr bwMode="auto">
            <a:xfrm flipH="1">
              <a:off x="3146" y="2074"/>
              <a:ext cx="320" cy="508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31" name="Line 7"/>
            <p:cNvSpPr>
              <a:spLocks noChangeShapeType="1"/>
            </p:cNvSpPr>
            <p:nvPr/>
          </p:nvSpPr>
          <p:spPr bwMode="auto">
            <a:xfrm>
              <a:off x="2074" y="2524"/>
              <a:ext cx="472" cy="222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32" name="Line 8"/>
            <p:cNvSpPr>
              <a:spLocks noChangeShapeType="1"/>
            </p:cNvSpPr>
            <p:nvPr/>
          </p:nvSpPr>
          <p:spPr bwMode="auto">
            <a:xfrm flipH="1" flipV="1">
              <a:off x="2826" y="2446"/>
              <a:ext cx="324" cy="136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33" name="Line 9"/>
            <p:cNvSpPr>
              <a:spLocks noChangeShapeType="1"/>
            </p:cNvSpPr>
            <p:nvPr/>
          </p:nvSpPr>
          <p:spPr bwMode="auto">
            <a:xfrm flipH="1">
              <a:off x="2536" y="2438"/>
              <a:ext cx="294" cy="310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35" name="Line 11"/>
            <p:cNvSpPr>
              <a:spLocks noChangeShapeType="1"/>
            </p:cNvSpPr>
            <p:nvPr/>
          </p:nvSpPr>
          <p:spPr bwMode="auto">
            <a:xfrm flipV="1">
              <a:off x="2116" y="3224"/>
              <a:ext cx="520" cy="34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36" name="Line 12"/>
            <p:cNvSpPr>
              <a:spLocks noChangeShapeType="1"/>
            </p:cNvSpPr>
            <p:nvPr/>
          </p:nvSpPr>
          <p:spPr bwMode="auto">
            <a:xfrm>
              <a:off x="2538" y="2744"/>
              <a:ext cx="86" cy="498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37" name="Line 13"/>
            <p:cNvSpPr>
              <a:spLocks noChangeShapeType="1"/>
            </p:cNvSpPr>
            <p:nvPr/>
          </p:nvSpPr>
          <p:spPr bwMode="auto">
            <a:xfrm>
              <a:off x="3374" y="3677"/>
              <a:ext cx="128" cy="251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38" name="Line 14"/>
            <p:cNvSpPr>
              <a:spLocks noChangeShapeType="1"/>
            </p:cNvSpPr>
            <p:nvPr/>
          </p:nvSpPr>
          <p:spPr bwMode="auto">
            <a:xfrm flipV="1">
              <a:off x="3524" y="2800"/>
              <a:ext cx="494" cy="141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39" name="Line 15"/>
            <p:cNvSpPr>
              <a:spLocks noChangeShapeType="1"/>
            </p:cNvSpPr>
            <p:nvPr/>
          </p:nvSpPr>
          <p:spPr bwMode="auto">
            <a:xfrm flipH="1" flipV="1">
              <a:off x="3243" y="2789"/>
              <a:ext cx="293" cy="147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40" name="Line 16"/>
            <p:cNvSpPr>
              <a:spLocks noChangeShapeType="1"/>
            </p:cNvSpPr>
            <p:nvPr/>
          </p:nvSpPr>
          <p:spPr bwMode="auto">
            <a:xfrm>
              <a:off x="3144" y="2580"/>
              <a:ext cx="102" cy="212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66" name="Line 42"/>
            <p:cNvSpPr>
              <a:spLocks noChangeShapeType="1"/>
            </p:cNvSpPr>
            <p:nvPr/>
          </p:nvSpPr>
          <p:spPr bwMode="auto">
            <a:xfrm>
              <a:off x="2676" y="3231"/>
              <a:ext cx="699" cy="444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67" name="Line 43"/>
            <p:cNvSpPr>
              <a:spLocks noChangeShapeType="1"/>
            </p:cNvSpPr>
            <p:nvPr/>
          </p:nvSpPr>
          <p:spPr bwMode="auto">
            <a:xfrm flipH="1">
              <a:off x="3378" y="2925"/>
              <a:ext cx="159" cy="762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68" name="Line 44"/>
            <p:cNvSpPr>
              <a:spLocks noChangeShapeType="1"/>
            </p:cNvSpPr>
            <p:nvPr/>
          </p:nvSpPr>
          <p:spPr bwMode="auto">
            <a:xfrm flipH="1">
              <a:off x="2676" y="2790"/>
              <a:ext cx="564" cy="441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4669" name="Line 45"/>
            <p:cNvSpPr>
              <a:spLocks noChangeShapeType="1"/>
            </p:cNvSpPr>
            <p:nvPr/>
          </p:nvSpPr>
          <p:spPr bwMode="auto">
            <a:xfrm>
              <a:off x="2619" y="3234"/>
              <a:ext cx="66" cy="0"/>
            </a:xfrm>
            <a:prstGeom prst="lin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54655" name="Oval 31"/>
          <p:cNvSpPr>
            <a:spLocks noChangeArrowheads="1"/>
          </p:cNvSpPr>
          <p:nvPr/>
        </p:nvSpPr>
        <p:spPr bwMode="auto">
          <a:xfrm>
            <a:off x="3101975" y="3121025"/>
            <a:ext cx="3314700" cy="3314700"/>
          </a:xfrm>
          <a:prstGeom prst="ellipse">
            <a:avLst/>
          </a:prstGeom>
          <a:noFill/>
          <a:ln w="63500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6797396" y="2510286"/>
            <a:ext cx="2346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</a:t>
            </a:r>
            <a:r>
              <a:rPr lang="en-US" altLang="ko-KR" sz="1600" dirty="0" err="1" smtClean="0"/>
              <a:t>Samuli</a:t>
            </a:r>
            <a:r>
              <a:rPr lang="en-US" altLang="ko-KR" sz="1600" dirty="0" smtClean="0"/>
              <a:t> et </a:t>
            </a:r>
            <a:r>
              <a:rPr lang="en-US" altLang="ko-KR" sz="1600" dirty="0" err="1" smtClean="0"/>
              <a:t>al’s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slide</a:t>
            </a:r>
            <a:endParaRPr lang="ko-KR" alt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256 VPLs in all scenes</a:t>
            </a:r>
          </a:p>
          <a:p>
            <a:r>
              <a:rPr lang="fi-FI" dirty="0"/>
              <a:t>Budget: 4-8 new VPLs per frame</a:t>
            </a:r>
          </a:p>
          <a:p>
            <a:r>
              <a:rPr lang="fi-FI" dirty="0"/>
              <a:t>GeForce 8800 GTX</a:t>
            </a:r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Results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97396" y="6020656"/>
            <a:ext cx="2346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</a:t>
            </a:r>
            <a:r>
              <a:rPr lang="en-US" altLang="ko-KR" sz="1600" dirty="0" err="1" smtClean="0"/>
              <a:t>Samuli</a:t>
            </a:r>
            <a:r>
              <a:rPr lang="en-US" altLang="ko-KR" sz="1600" dirty="0" smtClean="0"/>
              <a:t> et </a:t>
            </a:r>
            <a:r>
              <a:rPr lang="en-US" altLang="ko-KR" sz="1600" dirty="0" err="1" smtClean="0"/>
              <a:t>al’s</a:t>
            </a:r>
            <a:r>
              <a:rPr lang="en-US" altLang="ko-KR" sz="1600" dirty="0" smtClean="0"/>
              <a:t> </a:t>
            </a:r>
            <a:r>
              <a:rPr lang="en-US" altLang="ko-KR" sz="1600" dirty="0" smtClean="0"/>
              <a:t>slide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55" name="Group 99"/>
          <p:cNvGraphicFramePr>
            <a:graphicFrameLocks noGrp="1"/>
          </p:cNvGraphicFramePr>
          <p:nvPr/>
        </p:nvGraphicFramePr>
        <p:xfrm>
          <a:off x="457200" y="5029200"/>
          <a:ext cx="8229600" cy="137160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743200"/>
                <a:gridCol w="2743200"/>
                <a:gridCol w="27432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Resolution</a:t>
                      </a:r>
                      <a:endParaRPr kumimoji="0" lang="en-US" altLang="ko-K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FPS Comp.</a:t>
                      </a:r>
                      <a:endParaRPr kumimoji="0" lang="en-US" altLang="ko-K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FPS</a:t>
                      </a:r>
                      <a:endParaRPr kumimoji="0" lang="en-US" altLang="ko-K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1024</a:t>
                      </a:r>
                      <a:r>
                        <a:rPr kumimoji="0" lang="en-US" altLang="ko-KR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×</a:t>
                      </a:r>
                      <a:r>
                        <a:rPr kumimoji="0" lang="fi-FI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768</a:t>
                      </a:r>
                      <a:r>
                        <a:rPr kumimoji="0" lang="fi-FI" sz="24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35.1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65.1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1600</a:t>
                      </a:r>
                      <a:r>
                        <a:rPr kumimoji="0" lang="en-US" altLang="ko-KR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×</a:t>
                      </a:r>
                      <a:r>
                        <a:rPr kumimoji="0" lang="fi-FI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1200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21.2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29.7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0752" name="Text Box 96"/>
          <p:cNvSpPr txBox="1">
            <a:spLocks noChangeArrowheads="1"/>
          </p:cNvSpPr>
          <p:nvPr/>
        </p:nvSpPr>
        <p:spPr bwMode="auto">
          <a:xfrm>
            <a:off x="457200" y="1752600"/>
            <a:ext cx="2895600" cy="138499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i-FI" sz="2400"/>
              <a:t>Triangles:</a:t>
            </a:r>
          </a:p>
          <a:p>
            <a:pPr algn="l">
              <a:spcBef>
                <a:spcPct val="50000"/>
              </a:spcBef>
            </a:pPr>
            <a:r>
              <a:rPr lang="fi-FI" sz="2400"/>
              <a:t>original	32</a:t>
            </a:r>
            <a:br>
              <a:rPr lang="fi-FI" sz="2400"/>
            </a:br>
            <a:r>
              <a:rPr lang="fi-FI" sz="2400"/>
              <a:t>tessellated	4.4k</a:t>
            </a:r>
            <a:endParaRPr lang="en-US" altLang="ko-KR" sz="2400">
              <a:ea typeface="굴림" pitchFamily="50" charset="-127"/>
            </a:endParaRPr>
          </a:p>
        </p:txBody>
      </p:sp>
      <p:pic>
        <p:nvPicPr>
          <p:cNvPr id="70765" name="Picture 109"/>
          <p:cNvPicPr>
            <a:picLocks noChangeAspect="1" noChangeArrowheads="1"/>
          </p:cNvPicPr>
          <p:nvPr/>
        </p:nvPicPr>
        <p:blipFill>
          <a:blip r:embed="rId3">
            <a:lum bright="20000" contrast="40000"/>
          </a:blip>
          <a:srcRect/>
          <a:stretch>
            <a:fillRect/>
          </a:stretch>
        </p:blipFill>
        <p:spPr bwMode="auto">
          <a:xfrm>
            <a:off x="3200400" y="304800"/>
            <a:ext cx="5715000" cy="4286250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Cornell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210" name="Group 2"/>
          <p:cNvGraphicFramePr>
            <a:graphicFrameLocks noGrp="1"/>
          </p:cNvGraphicFramePr>
          <p:nvPr/>
        </p:nvGraphicFramePr>
        <p:xfrm>
          <a:off x="457200" y="5029200"/>
          <a:ext cx="8229600" cy="137160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743200"/>
                <a:gridCol w="2743200"/>
                <a:gridCol w="27432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Resolution</a:t>
                      </a:r>
                      <a:endParaRPr kumimoji="0" lang="en-US" altLang="ko-K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FPS Comp.</a:t>
                      </a:r>
                      <a:endParaRPr kumimoji="0" lang="en-US" altLang="ko-K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FPS</a:t>
                      </a:r>
                      <a:endParaRPr kumimoji="0" lang="en-US" altLang="ko-K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1024</a:t>
                      </a:r>
                      <a:r>
                        <a:rPr kumimoji="0" lang="en-US" altLang="ko-KR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×</a:t>
                      </a: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768</a:t>
                      </a: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12.5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49.2</a:t>
                      </a:r>
                      <a:endParaRPr kumimoji="0" lang="en-US" altLang="ko-K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1600</a:t>
                      </a:r>
                      <a:r>
                        <a:rPr kumimoji="0" lang="en-US" altLang="ko-KR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×</a:t>
                      </a:r>
                      <a:r>
                        <a:rPr kumimoji="0" lang="fi-FI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1200</a:t>
                      </a:r>
                      <a:endParaRPr kumimoji="0" lang="en-US" altLang="ko-K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10.2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28.5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4229" name="Text Box 21"/>
          <p:cNvSpPr txBox="1">
            <a:spLocks noChangeArrowheads="1"/>
          </p:cNvSpPr>
          <p:nvPr/>
        </p:nvSpPr>
        <p:spPr bwMode="auto">
          <a:xfrm>
            <a:off x="457200" y="1752600"/>
            <a:ext cx="2895600" cy="138499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i-FI" sz="2400"/>
              <a:t>Triangles:</a:t>
            </a:r>
          </a:p>
          <a:p>
            <a:pPr algn="l">
              <a:spcBef>
                <a:spcPct val="50000"/>
              </a:spcBef>
            </a:pPr>
            <a:r>
              <a:rPr lang="fi-FI" sz="2400"/>
              <a:t>original	55k</a:t>
            </a:r>
            <a:br>
              <a:rPr lang="fi-FI" sz="2400"/>
            </a:br>
            <a:r>
              <a:rPr lang="fi-FI" sz="2400"/>
              <a:t>tessellated	63k</a:t>
            </a:r>
            <a:endParaRPr lang="en-US" altLang="ko-KR" sz="2400">
              <a:ea typeface="굴림" pitchFamily="50" charset="-127"/>
            </a:endParaRPr>
          </a:p>
        </p:txBody>
      </p:sp>
      <p:pic>
        <p:nvPicPr>
          <p:cNvPr id="94230" name="Picture 22"/>
          <p:cNvPicPr>
            <a:picLocks noChangeAspect="1" noChangeArrowheads="1"/>
          </p:cNvPicPr>
          <p:nvPr/>
        </p:nvPicPr>
        <p:blipFill>
          <a:blip r:embed="rId3">
            <a:lum bright="10000" contrast="20000"/>
          </a:blip>
          <a:srcRect/>
          <a:stretch>
            <a:fillRect/>
          </a:stretch>
        </p:blipFill>
        <p:spPr bwMode="auto">
          <a:xfrm>
            <a:off x="3200400" y="304800"/>
            <a:ext cx="5715000" cy="4286250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Maze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2" name="Group 2"/>
          <p:cNvGraphicFramePr>
            <a:graphicFrameLocks noGrp="1"/>
          </p:cNvGraphicFramePr>
          <p:nvPr/>
        </p:nvGraphicFramePr>
        <p:xfrm>
          <a:off x="457200" y="5029200"/>
          <a:ext cx="8229600" cy="137160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743200"/>
                <a:gridCol w="2743200"/>
                <a:gridCol w="27432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Resolution</a:t>
                      </a:r>
                      <a:endParaRPr kumimoji="0" lang="en-US" altLang="ko-K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FPS Comp.</a:t>
                      </a:r>
                      <a:endParaRPr kumimoji="0" lang="en-US" altLang="ko-K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FPS</a:t>
                      </a:r>
                      <a:endParaRPr kumimoji="0" lang="en-US" altLang="ko-K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1024</a:t>
                      </a:r>
                      <a:r>
                        <a:rPr kumimoji="0" lang="en-US" altLang="ko-KR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×</a:t>
                      </a: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768</a:t>
                      </a: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7.1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48.6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1600</a:t>
                      </a:r>
                      <a:r>
                        <a:rPr kumimoji="0" lang="en-US" altLang="ko-KR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×</a:t>
                      </a: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1200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6.3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25.9</a:t>
                      </a:r>
                      <a:endParaRPr kumimoji="0" lang="en-US" altLang="ko-K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굴림" pitchFamily="50" charset="-127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2181" name="Text Box 21"/>
          <p:cNvSpPr txBox="1">
            <a:spLocks noChangeArrowheads="1"/>
          </p:cNvSpPr>
          <p:nvPr/>
        </p:nvSpPr>
        <p:spPr bwMode="auto">
          <a:xfrm>
            <a:off x="457200" y="1752600"/>
            <a:ext cx="2895600" cy="138499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i-FI" sz="2400"/>
              <a:t>Triangles:</a:t>
            </a:r>
          </a:p>
          <a:p>
            <a:pPr algn="l">
              <a:spcBef>
                <a:spcPct val="50000"/>
              </a:spcBef>
            </a:pPr>
            <a:r>
              <a:rPr lang="fi-FI" sz="2400"/>
              <a:t>original	80k</a:t>
            </a:r>
            <a:br>
              <a:rPr lang="fi-FI" sz="2400"/>
            </a:br>
            <a:r>
              <a:rPr lang="fi-FI" sz="2400"/>
              <a:t>tessellated 	109k</a:t>
            </a:r>
            <a:endParaRPr lang="en-US" altLang="ko-KR" sz="2400">
              <a:ea typeface="굴림" pitchFamily="50" charset="-127"/>
            </a:endParaRPr>
          </a:p>
        </p:txBody>
      </p:sp>
      <p:pic>
        <p:nvPicPr>
          <p:cNvPr id="92182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304800"/>
            <a:ext cx="5715000" cy="4286250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Sibenik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Real-time performance</a:t>
            </a:r>
          </a:p>
          <a:p>
            <a:r>
              <a:rPr lang="en-US" altLang="ko-KR" dirty="0" smtClean="0"/>
              <a:t>No </a:t>
            </a:r>
            <a:r>
              <a:rPr lang="en-US" altLang="ko-KR" dirty="0" err="1" smtClean="0"/>
              <a:t>precomputation</a:t>
            </a:r>
            <a:endParaRPr lang="en-US" altLang="ko-KR" dirty="0" smtClean="0"/>
          </a:p>
          <a:p>
            <a:r>
              <a:rPr lang="en-US" altLang="ko-KR" dirty="0" smtClean="0"/>
              <a:t>Not view-dependant</a:t>
            </a:r>
          </a:p>
          <a:p>
            <a:pPr lvl="1"/>
            <a:r>
              <a:rPr lang="fi-FI" dirty="0" smtClean="0"/>
              <a:t>Distributing VPLs </a:t>
            </a:r>
            <a:r>
              <a:rPr lang="fi-FI" dirty="0" smtClean="0"/>
              <a:t>can </a:t>
            </a:r>
            <a:r>
              <a:rPr lang="fi-FI" dirty="0" smtClean="0"/>
              <a:t>be based on visual </a:t>
            </a:r>
            <a:r>
              <a:rPr lang="fi-FI" dirty="0" smtClean="0"/>
              <a:t>importance</a:t>
            </a:r>
            <a:endParaRPr lang="en-US" dirty="0" smtClean="0"/>
          </a:p>
          <a:p>
            <a:r>
              <a:rPr lang="fi-FI" dirty="0" smtClean="0"/>
              <a:t>Dynamic scenes non-trivial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A Rapid Hierarchical Radiosity Algorithm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Pat 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Hanrahan</a:t>
            </a: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 et al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 smtClean="0">
                <a:ea typeface="굴림" charset="-127"/>
              </a:rPr>
              <a:t>SIG91</a:t>
            </a:r>
            <a:endParaRPr lang="en-US" sz="3200" dirty="0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Classical Radiosity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43726" y="1587500"/>
            <a:ext cx="2990850" cy="628650"/>
          </a:xfrm>
          <a:prstGeom prst="rect">
            <a:avLst/>
          </a:prstGeom>
          <a:noFill/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내용 개체 틀 2"/>
          <p:cNvSpPr txBox="1">
            <a:spLocks/>
          </p:cNvSpPr>
          <p:nvPr/>
        </p:nvSpPr>
        <p:spPr bwMode="auto">
          <a:xfrm>
            <a:off x="571500" y="17399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r>
              <a:rPr lang="en-US" altLang="ko-KR" sz="2800" b="1" kern="0" dirty="0" smtClean="0">
                <a:latin typeface="+mn-lt"/>
              </a:rPr>
              <a:t>Form factor</a:t>
            </a:r>
          </a:p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r>
              <a:rPr lang="en-US" altLang="ko-KR" sz="2800" b="1" kern="0" dirty="0" smtClean="0">
                <a:latin typeface="+mn-lt"/>
              </a:rPr>
              <a:t>Close patches </a:t>
            </a:r>
          </a:p>
          <a:p>
            <a:pPr marL="749300" lvl="1" indent="-292100" algn="l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r>
              <a:rPr lang="en-US" altLang="ko-KR" kern="0" dirty="0" smtClean="0">
                <a:latin typeface="+mn-lt"/>
              </a:rPr>
              <a:t>Form factor have large error</a:t>
            </a:r>
          </a:p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r>
              <a:rPr lang="en-US" altLang="ko-KR" sz="2800" b="1" kern="0" dirty="0" smtClean="0">
                <a:latin typeface="+mn-lt"/>
              </a:rPr>
              <a:t>Far patches</a:t>
            </a:r>
            <a:endParaRPr lang="en-US" altLang="ko-KR" sz="2800" b="1" kern="0" dirty="0" smtClean="0">
              <a:latin typeface="+mn-lt"/>
            </a:endParaRPr>
          </a:p>
          <a:p>
            <a:pPr marL="749300" lvl="1" indent="-292100" algn="l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r>
              <a:rPr kumimoji="0" lang="en-US" altLang="ko-KR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Many form factor computations are done at much higher precision than is necessary</a:t>
            </a:r>
            <a:endParaRPr kumimoji="0" lang="ko-KR" altLang="en-US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43726" y="1587500"/>
            <a:ext cx="2990850" cy="628650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Idea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Close patches</a:t>
            </a:r>
          </a:p>
          <a:p>
            <a:pPr lvl="1"/>
            <a:r>
              <a:rPr lang="en-US" altLang="ko-KR" dirty="0" smtClean="0"/>
              <a:t>Refine</a:t>
            </a:r>
          </a:p>
          <a:p>
            <a:r>
              <a:rPr lang="en-US" altLang="ko-KR" dirty="0" smtClean="0"/>
              <a:t>Far patches</a:t>
            </a:r>
          </a:p>
          <a:p>
            <a:pPr lvl="1"/>
            <a:r>
              <a:rPr lang="en-US" altLang="ko-KR" dirty="0" smtClean="0"/>
              <a:t>Do not compute individual form factors  </a:t>
            </a:r>
            <a:endParaRPr lang="ko-KR" altLang="en-US" dirty="0"/>
          </a:p>
        </p:txBody>
      </p:sp>
      <p:sp>
        <p:nvSpPr>
          <p:cNvPr id="6" name="자유형 5"/>
          <p:cNvSpPr/>
          <p:nvPr/>
        </p:nvSpPr>
        <p:spPr bwMode="auto">
          <a:xfrm>
            <a:off x="1715784" y="4173229"/>
            <a:ext cx="575353" cy="729465"/>
          </a:xfrm>
          <a:custGeom>
            <a:avLst/>
            <a:gdLst>
              <a:gd name="connsiteX0" fmla="*/ 575353 w 575353"/>
              <a:gd name="connsiteY0" fmla="*/ 0 h 729465"/>
              <a:gd name="connsiteX1" fmla="*/ 0 w 575353"/>
              <a:gd name="connsiteY1" fmla="*/ 287676 h 729465"/>
              <a:gd name="connsiteX2" fmla="*/ 297951 w 575353"/>
              <a:gd name="connsiteY2" fmla="*/ 729465 h 729465"/>
              <a:gd name="connsiteX3" fmla="*/ 575353 w 575353"/>
              <a:gd name="connsiteY3" fmla="*/ 0 h 729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353" h="729465">
                <a:moveTo>
                  <a:pt x="575353" y="0"/>
                </a:moveTo>
                <a:lnTo>
                  <a:pt x="0" y="287676"/>
                </a:lnTo>
                <a:lnTo>
                  <a:pt x="297951" y="729465"/>
                </a:lnTo>
                <a:lnTo>
                  <a:pt x="575353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자유형 6"/>
          <p:cNvSpPr/>
          <p:nvPr/>
        </p:nvSpPr>
        <p:spPr bwMode="auto">
          <a:xfrm>
            <a:off x="2301411" y="4553372"/>
            <a:ext cx="523982" cy="606176"/>
          </a:xfrm>
          <a:custGeom>
            <a:avLst/>
            <a:gdLst>
              <a:gd name="connsiteX0" fmla="*/ 287677 w 523982"/>
              <a:gd name="connsiteY0" fmla="*/ 0 h 606176"/>
              <a:gd name="connsiteX1" fmla="*/ 0 w 523982"/>
              <a:gd name="connsiteY1" fmla="*/ 565079 h 606176"/>
              <a:gd name="connsiteX2" fmla="*/ 523982 w 523982"/>
              <a:gd name="connsiteY2" fmla="*/ 606176 h 606176"/>
              <a:gd name="connsiteX3" fmla="*/ 287677 w 523982"/>
              <a:gd name="connsiteY3" fmla="*/ 0 h 606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982" h="606176">
                <a:moveTo>
                  <a:pt x="287677" y="0"/>
                </a:moveTo>
                <a:lnTo>
                  <a:pt x="0" y="565079"/>
                </a:lnTo>
                <a:lnTo>
                  <a:pt x="523982" y="606176"/>
                </a:lnTo>
                <a:lnTo>
                  <a:pt x="287677" y="0"/>
                </a:lnTo>
                <a:close/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자유형 7"/>
          <p:cNvSpPr/>
          <p:nvPr/>
        </p:nvSpPr>
        <p:spPr bwMode="auto">
          <a:xfrm>
            <a:off x="6041205" y="3926649"/>
            <a:ext cx="719191" cy="678094"/>
          </a:xfrm>
          <a:custGeom>
            <a:avLst/>
            <a:gdLst>
              <a:gd name="connsiteX0" fmla="*/ 513707 w 719191"/>
              <a:gd name="connsiteY0" fmla="*/ 0 h 678094"/>
              <a:gd name="connsiteX1" fmla="*/ 0 w 719191"/>
              <a:gd name="connsiteY1" fmla="*/ 513708 h 678094"/>
              <a:gd name="connsiteX2" fmla="*/ 719191 w 719191"/>
              <a:gd name="connsiteY2" fmla="*/ 678094 h 678094"/>
              <a:gd name="connsiteX3" fmla="*/ 513707 w 719191"/>
              <a:gd name="connsiteY3" fmla="*/ 0 h 67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191" h="678094">
                <a:moveTo>
                  <a:pt x="513707" y="0"/>
                </a:moveTo>
                <a:lnTo>
                  <a:pt x="0" y="513708"/>
                </a:lnTo>
                <a:lnTo>
                  <a:pt x="719191" y="678094"/>
                </a:lnTo>
                <a:lnTo>
                  <a:pt x="513707" y="0"/>
                </a:lnTo>
                <a:close/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직선 화살표 연결선 9"/>
          <p:cNvCxnSpPr/>
          <p:nvPr/>
        </p:nvCxnSpPr>
        <p:spPr bwMode="auto">
          <a:xfrm>
            <a:off x="2147299" y="4604743"/>
            <a:ext cx="287676" cy="174661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2" name="직선 화살표 연결선 11"/>
          <p:cNvCxnSpPr>
            <a:endCxn id="8" idx="1"/>
          </p:cNvCxnSpPr>
          <p:nvPr/>
        </p:nvCxnSpPr>
        <p:spPr bwMode="auto">
          <a:xfrm flipV="1">
            <a:off x="2147299" y="4440357"/>
            <a:ext cx="3893906" cy="113015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452117" y="3978692"/>
            <a:ext cx="953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To far</a:t>
            </a:r>
            <a:endParaRPr lang="ko-KR" altLang="en-US" dirty="0"/>
          </a:p>
        </p:txBody>
      </p:sp>
      <p:grpSp>
        <p:nvGrpSpPr>
          <p:cNvPr id="4" name="그룹 40"/>
          <p:cNvGrpSpPr/>
          <p:nvPr/>
        </p:nvGrpSpPr>
        <p:grpSpPr>
          <a:xfrm>
            <a:off x="1120640" y="4779405"/>
            <a:ext cx="1314335" cy="1339767"/>
            <a:chOff x="668577" y="3842536"/>
            <a:chExt cx="1314335" cy="1339767"/>
          </a:xfrm>
        </p:grpSpPr>
        <p:sp>
          <p:nvSpPr>
            <p:cNvPr id="14" name="TextBox 13"/>
            <p:cNvSpPr txBox="1"/>
            <p:nvPr/>
          </p:nvSpPr>
          <p:spPr>
            <a:xfrm>
              <a:off x="668577" y="4720638"/>
              <a:ext cx="13143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To close</a:t>
              </a:r>
              <a:endParaRPr lang="ko-KR" altLang="en-US" dirty="0"/>
            </a:p>
          </p:txBody>
        </p:sp>
        <p:cxnSp>
          <p:nvCxnSpPr>
            <p:cNvPr id="16" name="직선 화살표 연결선 15"/>
            <p:cNvCxnSpPr>
              <a:stCxn id="14" idx="0"/>
            </p:cNvCxnSpPr>
            <p:nvPr/>
          </p:nvCxnSpPr>
          <p:spPr bwMode="auto">
            <a:xfrm rot="5400000" flipH="1" flipV="1">
              <a:off x="1143357" y="4024924"/>
              <a:ext cx="878103" cy="513327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7" name="타원 16"/>
          <p:cNvSpPr/>
          <p:nvPr/>
        </p:nvSpPr>
        <p:spPr bwMode="auto">
          <a:xfrm>
            <a:off x="5589142" y="3289651"/>
            <a:ext cx="2178121" cy="2598690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1304818" y="3649247"/>
            <a:ext cx="2147299" cy="1921267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" name="그룹 36"/>
          <p:cNvGrpSpPr/>
          <p:nvPr/>
        </p:nvGrpSpPr>
        <p:grpSpPr>
          <a:xfrm>
            <a:off x="1777808" y="4317067"/>
            <a:ext cx="914021" cy="842481"/>
            <a:chOff x="1325745" y="3380198"/>
            <a:chExt cx="914021" cy="842481"/>
          </a:xfrm>
        </p:grpSpPr>
        <p:cxnSp>
          <p:nvCxnSpPr>
            <p:cNvPr id="22" name="직선 연결선 21"/>
            <p:cNvCxnSpPr/>
            <p:nvPr/>
          </p:nvCxnSpPr>
          <p:spPr bwMode="auto">
            <a:xfrm flipV="1">
              <a:off x="1982912" y="3965825"/>
              <a:ext cx="256854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직선 연결선 23"/>
            <p:cNvCxnSpPr/>
            <p:nvPr/>
          </p:nvCxnSpPr>
          <p:spPr bwMode="auto">
            <a:xfrm rot="16200000" flipH="1">
              <a:off x="1916130" y="4032607"/>
              <a:ext cx="256854" cy="12329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직선 연결선 25"/>
            <p:cNvCxnSpPr/>
            <p:nvPr/>
          </p:nvCxnSpPr>
          <p:spPr bwMode="auto">
            <a:xfrm rot="5400000" flipH="1" flipV="1">
              <a:off x="2044557" y="4027470"/>
              <a:ext cx="256854" cy="13356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직선 연결선 29"/>
            <p:cNvCxnSpPr/>
            <p:nvPr/>
          </p:nvCxnSpPr>
          <p:spPr bwMode="auto">
            <a:xfrm rot="16200000" flipH="1">
              <a:off x="1469204" y="3441842"/>
              <a:ext cx="287676" cy="16438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직선 연결선 31"/>
            <p:cNvCxnSpPr/>
            <p:nvPr/>
          </p:nvCxnSpPr>
          <p:spPr bwMode="auto">
            <a:xfrm rot="5400000">
              <a:off x="1284460" y="3421483"/>
              <a:ext cx="287676" cy="205106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직선 연결선 35"/>
            <p:cNvCxnSpPr/>
            <p:nvPr/>
          </p:nvCxnSpPr>
          <p:spPr bwMode="auto">
            <a:xfrm>
              <a:off x="1325745" y="3667874"/>
              <a:ext cx="369491" cy="158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9" name="직선 화살표 연결선 38"/>
          <p:cNvCxnSpPr/>
          <p:nvPr/>
        </p:nvCxnSpPr>
        <p:spPr bwMode="auto">
          <a:xfrm>
            <a:off x="3452117" y="4779404"/>
            <a:ext cx="2137025" cy="158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3" name="직사각형 22"/>
          <p:cNvSpPr/>
          <p:nvPr/>
        </p:nvSpPr>
        <p:spPr bwMode="auto">
          <a:xfrm>
            <a:off x="1715784" y="6267236"/>
            <a:ext cx="5538696" cy="46166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Construct Hierarchical</a:t>
            </a:r>
            <a:r>
              <a:rPr kumimoji="0" lang="en-US" altLang="ko-KR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Form Factors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Refine Algorithm</a:t>
            </a:r>
            <a:endParaRPr lang="ko-KR" alt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9280" y="1587500"/>
            <a:ext cx="4300698" cy="4910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Hierarchical Form Factor</a:t>
            </a:r>
            <a:endParaRPr lang="ko-KR" alt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8784"/>
            <a:ext cx="9144000" cy="2917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Contribution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</a:t>
            </a:r>
            <a:r>
              <a:rPr lang="en-US" altLang="ko-KR" dirty="0" smtClean="0"/>
              <a:t>ll form factors are calculated to the same precision</a:t>
            </a:r>
          </a:p>
          <a:p>
            <a:r>
              <a:rPr lang="en-US" altLang="ko-KR" dirty="0" smtClean="0"/>
              <a:t>F</a:t>
            </a:r>
            <a:r>
              <a:rPr lang="en-US" altLang="ko-KR" dirty="0" smtClean="0"/>
              <a:t>orm factor matrix is decomposed into O(n) </a:t>
            </a:r>
          </a:p>
          <a:p>
            <a:pPr lvl="1"/>
            <a:r>
              <a:rPr lang="en-US" altLang="ko-KR" dirty="0" smtClean="0"/>
              <a:t>Classical radiosity has O(n</a:t>
            </a:r>
            <a:r>
              <a:rPr lang="en-US" altLang="ko-KR" baseline="30000" dirty="0" smtClean="0"/>
              <a:t>2</a:t>
            </a:r>
            <a:r>
              <a:rPr lang="en-US" altLang="ko-KR" dirty="0" smtClean="0"/>
              <a:t>) form factors</a:t>
            </a:r>
          </a:p>
          <a:p>
            <a:r>
              <a:rPr lang="en-US" altLang="ko-KR" dirty="0" smtClean="0"/>
              <a:t>Radiance of each patch can be compute rapidly using the hierarchical form factors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Instant Radiosity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Alexander Keller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 smtClean="0">
                <a:ea typeface="굴림" charset="-127"/>
              </a:rPr>
              <a:t>SIG97</a:t>
            </a:r>
            <a:endParaRPr lang="en-US" sz="3200" dirty="0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19721</TotalTime>
  <Pages>3</Pages>
  <Words>615</Words>
  <Application>Microsoft PowerPoint 4.0</Application>
  <PresentationFormat>화면 슬라이드 쇼(4:3)</PresentationFormat>
  <Paragraphs>156</Paragraphs>
  <Slides>27</Slides>
  <Notes>15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28" baseType="lpstr">
      <vt:lpstr>untitled 1</vt:lpstr>
      <vt:lpstr>슬라이드 1</vt:lpstr>
      <vt:lpstr>Paper list</vt:lpstr>
      <vt:lpstr>슬라이드 3</vt:lpstr>
      <vt:lpstr>Classical Radiosity</vt:lpstr>
      <vt:lpstr>Main Idea</vt:lpstr>
      <vt:lpstr>Refine Algorithm</vt:lpstr>
      <vt:lpstr>Hierarchical Form Factor</vt:lpstr>
      <vt:lpstr>Contribution</vt:lpstr>
      <vt:lpstr>슬라이드 9</vt:lpstr>
      <vt:lpstr>Main Idea</vt:lpstr>
      <vt:lpstr>Radical Inverse Function </vt:lpstr>
      <vt:lpstr>Halton sequence</vt:lpstr>
      <vt:lpstr>Sampling</vt:lpstr>
      <vt:lpstr>Problem</vt:lpstr>
      <vt:lpstr>슬라이드 15</vt:lpstr>
      <vt:lpstr>VPL Reuse</vt:lpstr>
      <vt:lpstr>How To Reuse VPLs</vt:lpstr>
      <vt:lpstr>Reprojecting VPLs</vt:lpstr>
      <vt:lpstr>Spatial Data Structures</vt:lpstr>
      <vt:lpstr>Deleting VPLs</vt:lpstr>
      <vt:lpstr>Generating New VPLs</vt:lpstr>
      <vt:lpstr>Computing VPL Intensities</vt:lpstr>
      <vt:lpstr>Results</vt:lpstr>
      <vt:lpstr>Cornell</vt:lpstr>
      <vt:lpstr>Maze</vt:lpstr>
      <vt:lpstr>Sibenik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tj</cp:lastModifiedBy>
  <cp:revision>1866</cp:revision>
  <cp:lastPrinted>1998-03-18T16:08:13Z</cp:lastPrinted>
  <dcterms:created xsi:type="dcterms:W3CDTF">1998-03-18T13:44:31Z</dcterms:created>
  <dcterms:modified xsi:type="dcterms:W3CDTF">2008-11-18T02:24:57Z</dcterms:modified>
</cp:coreProperties>
</file>