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1"/>
  </p:notesMasterIdLst>
  <p:handoutMasterIdLst>
    <p:handoutMasterId r:id="rId42"/>
  </p:handoutMasterIdLst>
  <p:sldIdLst>
    <p:sldId id="256" r:id="rId2"/>
    <p:sldId id="487" r:id="rId3"/>
    <p:sldId id="518" r:id="rId4"/>
    <p:sldId id="530" r:id="rId5"/>
    <p:sldId id="531" r:id="rId6"/>
    <p:sldId id="532" r:id="rId7"/>
    <p:sldId id="533" r:id="rId8"/>
    <p:sldId id="535" r:id="rId9"/>
    <p:sldId id="534" r:id="rId10"/>
    <p:sldId id="536" r:id="rId11"/>
    <p:sldId id="537" r:id="rId12"/>
    <p:sldId id="539" r:id="rId13"/>
    <p:sldId id="540" r:id="rId14"/>
    <p:sldId id="541" r:id="rId15"/>
    <p:sldId id="542" r:id="rId16"/>
    <p:sldId id="543" r:id="rId17"/>
    <p:sldId id="544" r:id="rId18"/>
    <p:sldId id="545" r:id="rId19"/>
    <p:sldId id="546" r:id="rId20"/>
    <p:sldId id="557" r:id="rId21"/>
    <p:sldId id="558" r:id="rId22"/>
    <p:sldId id="556" r:id="rId23"/>
    <p:sldId id="559" r:id="rId24"/>
    <p:sldId id="560" r:id="rId25"/>
    <p:sldId id="555" r:id="rId26"/>
    <p:sldId id="551" r:id="rId27"/>
    <p:sldId id="562" r:id="rId28"/>
    <p:sldId id="547" r:id="rId29"/>
    <p:sldId id="550" r:id="rId30"/>
    <p:sldId id="561" r:id="rId31"/>
    <p:sldId id="553" r:id="rId32"/>
    <p:sldId id="563" r:id="rId33"/>
    <p:sldId id="565" r:id="rId34"/>
    <p:sldId id="552" r:id="rId35"/>
    <p:sldId id="564" r:id="rId36"/>
    <p:sldId id="566" r:id="rId37"/>
    <p:sldId id="567" r:id="rId38"/>
    <p:sldId id="568" r:id="rId39"/>
    <p:sldId id="569" r:id="rId40"/>
  </p:sldIdLst>
  <p:sldSz cx="9144000" cy="6858000" type="screen4x3"/>
  <p:notesSz cx="6797675" cy="9928225"/>
  <p:kinsoku lang="ko-KR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l" rtl="0" fontAlgn="base" latinLnBrk="1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굴림" pitchFamily="50" charset="-127"/>
        <a:cs typeface="+mn-cs"/>
      </a:defRPr>
    </a:lvl5pPr>
    <a:lvl6pPr marL="2286000" algn="l" defTabSz="914400" rtl="0" eaLnBrk="1" latinLnBrk="1" hangingPunct="1">
      <a:defRPr kumimoji="1" sz="2400" kern="1200">
        <a:solidFill>
          <a:schemeClr val="tx1"/>
        </a:solidFill>
        <a:latin typeface="Arial" charset="0"/>
        <a:ea typeface="굴림" pitchFamily="50" charset="-127"/>
        <a:cs typeface="+mn-cs"/>
      </a:defRPr>
    </a:lvl6pPr>
    <a:lvl7pPr marL="2743200" algn="l" defTabSz="914400" rtl="0" eaLnBrk="1" latinLnBrk="1" hangingPunct="1">
      <a:defRPr kumimoji="1" sz="2400" kern="1200">
        <a:solidFill>
          <a:schemeClr val="tx1"/>
        </a:solidFill>
        <a:latin typeface="Arial" charset="0"/>
        <a:ea typeface="굴림" pitchFamily="50" charset="-127"/>
        <a:cs typeface="+mn-cs"/>
      </a:defRPr>
    </a:lvl7pPr>
    <a:lvl8pPr marL="3200400" algn="l" defTabSz="914400" rtl="0" eaLnBrk="1" latinLnBrk="1" hangingPunct="1">
      <a:defRPr kumimoji="1" sz="2400" kern="1200">
        <a:solidFill>
          <a:schemeClr val="tx1"/>
        </a:solidFill>
        <a:latin typeface="Arial" charset="0"/>
        <a:ea typeface="굴림" pitchFamily="50" charset="-127"/>
        <a:cs typeface="+mn-cs"/>
      </a:defRPr>
    </a:lvl8pPr>
    <a:lvl9pPr marL="3657600" algn="l" defTabSz="914400" rtl="0" eaLnBrk="1" latinLnBrk="1" hangingPunct="1">
      <a:defRPr kumimoji="1" sz="2400" kern="1200">
        <a:solidFill>
          <a:schemeClr val="tx1"/>
        </a:solidFill>
        <a:latin typeface="Arial" charset="0"/>
        <a:ea typeface="굴림" pitchFamily="50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  <p:clrMru>
    <a:srgbClr val="C07200"/>
    <a:srgbClr val="EA8B00"/>
    <a:srgbClr val="0000FF"/>
    <a:srgbClr val="FF0000"/>
    <a:srgbClr val="CCECFF"/>
    <a:srgbClr val="CCCCFF"/>
    <a:srgbClr val="99CCFF"/>
    <a:srgbClr val="00FFFF"/>
    <a:srgbClr val="80808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2425" autoAdjust="0"/>
    <p:restoredTop sz="87156" autoAdjust="0"/>
  </p:normalViewPr>
  <p:slideViewPr>
    <p:cSldViewPr snapToGrid="0" snapToObjects="1">
      <p:cViewPr varScale="1">
        <p:scale>
          <a:sx n="101" d="100"/>
          <a:sy n="101" d="100"/>
        </p:scale>
        <p:origin x="-1440" y="-96"/>
      </p:cViewPr>
      <p:guideLst>
        <p:guide orient="horz"/>
        <p:guide pos="263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1038"/>
    </p:cViewPr>
  </p:sorterViewPr>
  <p:notesViewPr>
    <p:cSldViewPr snapToGrid="0" snapToObjects="1">
      <p:cViewPr varScale="1">
        <p:scale>
          <a:sx n="80" d="100"/>
          <a:sy n="80" d="100"/>
        </p:scale>
        <p:origin x="-1632" y="-120"/>
      </p:cViewPr>
      <p:guideLst>
        <p:guide orient="horz" pos="3129"/>
        <p:guide pos="2141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714875"/>
            <a:ext cx="4986338" cy="44688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5843" tIns="47921" rIns="95843" bIns="479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notes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171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8688" y="750888"/>
            <a:ext cx="4941887" cy="37084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9636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69900" algn="l" defTabSz="9636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38213" algn="l" defTabSz="9636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408113" algn="l" defTabSz="9636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76425" algn="l" defTabSz="9636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3851275" y="0"/>
            <a:ext cx="2946400" cy="493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0" latinLnBrk="0" hangingPunct="0"/>
            <a:endParaRPr kumimoji="0" lang="ko-KR" altLang="en-US">
              <a:ea typeface="맑은 고딕" pitchFamily="50" charset="-127"/>
            </a:endParaRPr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3851275" y="9432925"/>
            <a:ext cx="2946400" cy="495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9169" tIns="0" rIns="19169" bIns="0" anchor="b"/>
          <a:lstStyle/>
          <a:p>
            <a:pPr algn="r" defTabSz="969963" eaLnBrk="0" latinLnBrk="0" hangingPunct="0"/>
            <a:r>
              <a:rPr kumimoji="0" lang="en-US" altLang="ko-KR" sz="1000" i="1">
                <a:latin typeface="Times New Roman" pitchFamily="18" charset="0"/>
              </a:rPr>
              <a:t>1</a:t>
            </a:r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0" y="9432925"/>
            <a:ext cx="2944813" cy="495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0" latinLnBrk="0" hangingPunct="0"/>
            <a:endParaRPr kumimoji="0" lang="ko-KR" altLang="en-US">
              <a:ea typeface="맑은 고딕" pitchFamily="50" charset="-127"/>
            </a:endParaRPr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0" y="0"/>
            <a:ext cx="2944813" cy="493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0" latinLnBrk="0" hangingPunct="0"/>
            <a:endParaRPr kumimoji="0" lang="ko-KR" altLang="en-US">
              <a:ea typeface="맑은 고딕" pitchFamily="50" charset="-127"/>
            </a:endParaRPr>
          </a:p>
        </p:txBody>
      </p:sp>
      <p:sp>
        <p:nvSpPr>
          <p:cNvPr id="8198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8199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904875" y="4718050"/>
            <a:ext cx="4986338" cy="4465638"/>
          </a:xfrm>
          <a:noFill/>
          <a:ln w="9525"/>
        </p:spPr>
        <p:txBody>
          <a:bodyPr lIns="99037" tIns="49519" rIns="99037" bIns="49519"/>
          <a:lstStyle/>
          <a:p>
            <a:pPr defTabSz="974725"/>
            <a:endParaRPr lang="en-US" altLang="ko-KR" smtClean="0">
              <a:ea typeface="굴림" pitchFamily="50" charset="-127"/>
              <a:sym typeface="Wingdings" pitchFamily="2" charset="2"/>
            </a:endParaRPr>
          </a:p>
          <a:p>
            <a:pPr defTabSz="974725"/>
            <a:endParaRPr lang="en-US" altLang="ko-KR" smtClean="0">
              <a:ea typeface="굴림" pitchFamily="50" charset="-127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altLang="ko-KR" smtClean="0">
              <a:ea typeface="굴림" pitchFamily="50" charset="-127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3851275" y="0"/>
            <a:ext cx="2946400" cy="493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0" latinLnBrk="0" hangingPunct="0"/>
            <a:endParaRPr kumimoji="0" lang="ko-KR" altLang="en-US">
              <a:ea typeface="맑은 고딕" pitchFamily="50" charset="-127"/>
            </a:endParaRPr>
          </a:p>
        </p:txBody>
      </p:sp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3851275" y="9432925"/>
            <a:ext cx="2946400" cy="495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9169" tIns="0" rIns="19169" bIns="0" anchor="b"/>
          <a:lstStyle/>
          <a:p>
            <a:pPr algn="r" defTabSz="969963" eaLnBrk="0" latinLnBrk="0" hangingPunct="0"/>
            <a:r>
              <a:rPr kumimoji="0" lang="en-US" altLang="ko-KR" sz="1000" i="1">
                <a:latin typeface="Times New Roman" pitchFamily="18" charset="0"/>
              </a:rPr>
              <a:t>1</a:t>
            </a:r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0" y="9432925"/>
            <a:ext cx="2944813" cy="495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0" latinLnBrk="0" hangingPunct="0"/>
            <a:endParaRPr kumimoji="0" lang="ko-KR" altLang="en-US">
              <a:ea typeface="맑은 고딕" pitchFamily="50" charset="-127"/>
            </a:endParaRPr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0" y="0"/>
            <a:ext cx="2944813" cy="493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0" latinLnBrk="0" hangingPunct="0"/>
            <a:endParaRPr kumimoji="0" lang="ko-KR" altLang="en-US">
              <a:ea typeface="맑은 고딕" pitchFamily="50" charset="-127"/>
            </a:endParaRPr>
          </a:p>
        </p:txBody>
      </p:sp>
      <p:sp>
        <p:nvSpPr>
          <p:cNvPr id="10246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10247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904875" y="4718050"/>
            <a:ext cx="4986338" cy="4465638"/>
          </a:xfrm>
          <a:noFill/>
          <a:ln w="9525"/>
        </p:spPr>
        <p:txBody>
          <a:bodyPr lIns="99037" tIns="49519" rIns="99037" bIns="49519"/>
          <a:lstStyle/>
          <a:p>
            <a:pPr defTabSz="974725"/>
            <a:endParaRPr lang="en-US" altLang="ko-KR" smtClean="0">
              <a:ea typeface="굴림" pitchFamily="50" charset="-127"/>
              <a:sym typeface="Wingdings" pitchFamily="2" charset="2"/>
            </a:endParaRPr>
          </a:p>
          <a:p>
            <a:pPr defTabSz="974725"/>
            <a:endParaRPr lang="en-US" altLang="ko-KR" smtClean="0">
              <a:ea typeface="굴림" pitchFamily="50" charset="-127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3851275" y="0"/>
            <a:ext cx="2946400" cy="493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0" latinLnBrk="0" hangingPunct="0"/>
            <a:endParaRPr kumimoji="0" lang="ko-KR" altLang="en-US">
              <a:ea typeface="맑은 고딕" pitchFamily="50" charset="-127"/>
            </a:endParaRPr>
          </a:p>
        </p:txBody>
      </p:sp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3851275" y="9432925"/>
            <a:ext cx="2946400" cy="495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9169" tIns="0" rIns="19169" bIns="0" anchor="b"/>
          <a:lstStyle/>
          <a:p>
            <a:pPr algn="r" defTabSz="969963" eaLnBrk="0" latinLnBrk="0" hangingPunct="0"/>
            <a:r>
              <a:rPr kumimoji="0" lang="en-US" altLang="ko-KR" sz="1000" i="1">
                <a:latin typeface="Times New Roman" pitchFamily="18" charset="0"/>
              </a:rPr>
              <a:t>1</a:t>
            </a:r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0" y="9432925"/>
            <a:ext cx="2944813" cy="495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0" latinLnBrk="0" hangingPunct="0"/>
            <a:endParaRPr kumimoji="0" lang="ko-KR" altLang="en-US">
              <a:ea typeface="맑은 고딕" pitchFamily="50" charset="-127"/>
            </a:endParaRPr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0" y="0"/>
            <a:ext cx="2944813" cy="493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0" latinLnBrk="0" hangingPunct="0"/>
            <a:endParaRPr kumimoji="0" lang="ko-KR" altLang="en-US">
              <a:ea typeface="맑은 고딕" pitchFamily="50" charset="-127"/>
            </a:endParaRPr>
          </a:p>
        </p:txBody>
      </p:sp>
      <p:sp>
        <p:nvSpPr>
          <p:cNvPr id="10246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10247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904875" y="4718050"/>
            <a:ext cx="4986338" cy="4465638"/>
          </a:xfrm>
          <a:noFill/>
          <a:ln w="9525"/>
        </p:spPr>
        <p:txBody>
          <a:bodyPr lIns="99037" tIns="49519" rIns="99037" bIns="49519"/>
          <a:lstStyle/>
          <a:p>
            <a:pPr defTabSz="974725"/>
            <a:endParaRPr lang="en-US" altLang="ko-KR" smtClean="0">
              <a:ea typeface="굴림" pitchFamily="50" charset="-127"/>
              <a:sym typeface="Wingdings" pitchFamily="2" charset="2"/>
            </a:endParaRPr>
          </a:p>
          <a:p>
            <a:pPr defTabSz="974725"/>
            <a:endParaRPr lang="en-US" altLang="ko-KR" smtClean="0">
              <a:ea typeface="굴림" pitchFamily="50" charset="-127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Simple</a:t>
            </a:r>
            <a:r>
              <a:rPr lang="en-US" altLang="ko-KR" baseline="0" dirty="0" smtClean="0"/>
              <a:t> example</a:t>
            </a:r>
          </a:p>
          <a:p>
            <a:r>
              <a:rPr lang="en-US" altLang="ko-KR" baseline="0" dirty="0" smtClean="0"/>
              <a:t>If the illumination were static over the animation</a:t>
            </a:r>
            <a:endParaRPr lang="ko-KR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57975" y="298450"/>
            <a:ext cx="2079625" cy="635635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19100" y="298450"/>
            <a:ext cx="6086475" cy="635635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19100" y="1587500"/>
            <a:ext cx="4083050" cy="506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54550" y="1587500"/>
            <a:ext cx="4083050" cy="506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19100" y="298450"/>
            <a:ext cx="8280400" cy="9080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0487" tIns="44450" rIns="90487" bIns="4445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19100" y="1587500"/>
            <a:ext cx="8318500" cy="5067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93663" y="6519863"/>
            <a:ext cx="307975" cy="2127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eaLnBrk="0" latinLnBrk="0" hangingPunct="0">
              <a:defRPr/>
            </a:pPr>
            <a:r>
              <a:rPr kumimoji="0" lang="en-US" altLang="ko-KR" sz="1400">
                <a:latin typeface="Arial" pitchFamily="34" charset="0"/>
              </a:rPr>
              <a:t> </a:t>
            </a:r>
            <a:fld id="{859E82B2-CCFB-429F-8170-F4EC2EBF1F94}" type="slidenum">
              <a:rPr kumimoji="0" lang="en-US" altLang="ko-KR" sz="1400">
                <a:latin typeface="Arial" pitchFamily="34" charset="0"/>
              </a:rPr>
              <a:pPr eaLnBrk="0" latinLnBrk="0" hangingPunct="0">
                <a:defRPr/>
              </a:pPr>
              <a:t>‹#›</a:t>
            </a:fld>
            <a:endParaRPr kumimoji="0" lang="en-US" altLang="ko-KR" sz="1400">
              <a:latin typeface="Arial" pitchFamily="34" charset="0"/>
            </a:endParaRPr>
          </a:p>
        </p:txBody>
      </p:sp>
      <p:grpSp>
        <p:nvGrpSpPr>
          <p:cNvPr id="1029" name="Group 8"/>
          <p:cNvGrpSpPr>
            <a:grpSpLocks/>
          </p:cNvGrpSpPr>
          <p:nvPr/>
        </p:nvGrpSpPr>
        <p:grpSpPr bwMode="auto">
          <a:xfrm>
            <a:off x="419100" y="1250950"/>
            <a:ext cx="8305800" cy="196850"/>
            <a:chOff x="264" y="788"/>
            <a:chExt cx="5232" cy="124"/>
          </a:xfrm>
        </p:grpSpPr>
        <p:sp>
          <p:nvSpPr>
            <p:cNvPr id="2" name="Rectangle 6"/>
            <p:cNvSpPr>
              <a:spLocks noChangeArrowheads="1"/>
            </p:cNvSpPr>
            <p:nvPr/>
          </p:nvSpPr>
          <p:spPr bwMode="auto">
            <a:xfrm>
              <a:off x="264" y="788"/>
              <a:ext cx="5232" cy="61"/>
            </a:xfrm>
            <a:prstGeom prst="rect">
              <a:avLst/>
            </a:prstGeom>
            <a:gradFill rotWithShape="0">
              <a:gsLst>
                <a:gs pos="0">
                  <a:srgbClr val="12C2E9">
                    <a:gamma/>
                    <a:shade val="80000"/>
                    <a:invGamma/>
                  </a:srgbClr>
                </a:gs>
                <a:gs pos="50000">
                  <a:srgbClr val="12C2E9"/>
                </a:gs>
                <a:gs pos="100000">
                  <a:srgbClr val="12C2E9">
                    <a:gamma/>
                    <a:shade val="80000"/>
                    <a:invGamma/>
                  </a:srgbClr>
                </a:gs>
              </a:gsLst>
              <a:lin ang="540000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latinLnBrk="0" hangingPunct="0">
                <a:defRPr/>
              </a:pPr>
              <a:endParaRPr kumimoji="0" lang="ko-KR" altLang="en-US">
                <a:latin typeface="Arial" pitchFamily="34" charset="0"/>
              </a:endParaRPr>
            </a:p>
          </p:txBody>
        </p:sp>
        <p:sp>
          <p:nvSpPr>
            <p:cNvPr id="1031" name="Rectangle 7"/>
            <p:cNvSpPr>
              <a:spLocks noChangeArrowheads="1"/>
            </p:cNvSpPr>
            <p:nvPr/>
          </p:nvSpPr>
          <p:spPr bwMode="auto">
            <a:xfrm>
              <a:off x="264" y="881"/>
              <a:ext cx="5232" cy="31"/>
            </a:xfrm>
            <a:prstGeom prst="rect">
              <a:avLst/>
            </a:prstGeom>
            <a:gradFill rotWithShape="0">
              <a:gsLst>
                <a:gs pos="0">
                  <a:srgbClr val="FF00FF">
                    <a:gamma/>
                    <a:shade val="69804"/>
                    <a:invGamma/>
                  </a:srgbClr>
                </a:gs>
                <a:gs pos="50000">
                  <a:srgbClr val="FF00FF"/>
                </a:gs>
                <a:gs pos="100000">
                  <a:srgbClr val="FF00FF">
                    <a:gamma/>
                    <a:shade val="69804"/>
                    <a:invGamma/>
                  </a:srgbClr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latinLnBrk="0" hangingPunct="0">
                <a:defRPr/>
              </a:pPr>
              <a:endParaRPr kumimoji="0" lang="ko-KR" altLang="en-US">
                <a:latin typeface="Arial" pitchFamily="34" charset="0"/>
              </a:endParaRPr>
            </a:p>
          </p:txBody>
        </p:sp>
      </p:grpSp>
      <p:pic>
        <p:nvPicPr>
          <p:cNvPr id="1030" name="Picture 12" descr="KAIST-1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7832725" y="6437313"/>
            <a:ext cx="12192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2pPr>
      <a:lvl3pPr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3pPr>
      <a:lvl4pPr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4pPr>
      <a:lvl5pPr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5pPr>
      <a:lvl6pPr marL="457200"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6pPr>
      <a:lvl7pPr marL="914400"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7pPr>
      <a:lvl8pPr marL="1371600"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8pPr>
      <a:lvl9pPr marL="1828800"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9pPr>
    </p:titleStyle>
    <p:bodyStyle>
      <a:lvl1pPr marL="292100" indent="-292100" algn="l" rtl="0" eaLnBrk="0" fontAlgn="base" hangingPunct="0">
        <a:lnSpc>
          <a:spcPts val="2700"/>
        </a:lnSpc>
        <a:spcBef>
          <a:spcPts val="600"/>
        </a:spcBef>
        <a:spcAft>
          <a:spcPts val="400"/>
        </a:spcAft>
        <a:buClr>
          <a:srgbClr val="0C7B9C"/>
        </a:buClr>
        <a:buFont typeface="Arial" charset="0"/>
        <a:buChar char="●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800100" indent="-342900" algn="l" rtl="0" eaLnBrk="0" fontAlgn="base" hangingPunct="0">
        <a:lnSpc>
          <a:spcPts val="2700"/>
        </a:lnSpc>
        <a:spcBef>
          <a:spcPct val="0"/>
        </a:spcBef>
        <a:spcAft>
          <a:spcPts val="400"/>
        </a:spcAft>
        <a:buClr>
          <a:srgbClr val="0C7B9C"/>
        </a:buClr>
        <a:buFont typeface="Arial" charset="0"/>
        <a:buChar char="●"/>
        <a:defRPr sz="2400" b="1">
          <a:solidFill>
            <a:schemeClr val="tx1"/>
          </a:solidFill>
          <a:latin typeface="+mn-lt"/>
        </a:defRPr>
      </a:lvl2pPr>
      <a:lvl3pPr marL="914400" algn="l" rtl="0" eaLnBrk="0" fontAlgn="base" hangingPunct="0">
        <a:lnSpc>
          <a:spcPts val="2700"/>
        </a:lnSpc>
        <a:spcBef>
          <a:spcPct val="0"/>
        </a:spcBef>
        <a:spcAft>
          <a:spcPts val="400"/>
        </a:spcAft>
        <a:buClr>
          <a:srgbClr val="0C7B9C"/>
        </a:buClr>
        <a:buFont typeface="Arial" charset="0"/>
        <a:buChar char="●"/>
        <a:defRPr sz="2400" b="1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sz="2000">
          <a:solidFill>
            <a:schemeClr val="tx1"/>
          </a:solidFill>
          <a:latin typeface="Times New Roman" pitchFamily="18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Times New Roman" pitchFamily="18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Times New Roman" pitchFamily="18" charset="0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Times New Roman" pitchFamily="18" charset="0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Times New Roman" pitchFamily="18" charset="0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igids-sig2002-web.mov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hyperlink" Target="ShotRender.mov" TargetMode="Externa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w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9"/>
          <p:cNvGrpSpPr>
            <a:grpSpLocks/>
          </p:cNvGrpSpPr>
          <p:nvPr/>
        </p:nvGrpSpPr>
        <p:grpSpPr bwMode="auto">
          <a:xfrm>
            <a:off x="50800" y="2713038"/>
            <a:ext cx="9075738" cy="152400"/>
            <a:chOff x="296" y="1676"/>
            <a:chExt cx="5088" cy="96"/>
          </a:xfrm>
        </p:grpSpPr>
        <p:sp>
          <p:nvSpPr>
            <p:cNvPr id="2057" name="Rectangle 7"/>
            <p:cNvSpPr>
              <a:spLocks noChangeArrowheads="1"/>
            </p:cNvSpPr>
            <p:nvPr/>
          </p:nvSpPr>
          <p:spPr bwMode="auto">
            <a:xfrm>
              <a:off x="296" y="1676"/>
              <a:ext cx="5088" cy="47"/>
            </a:xfrm>
            <a:prstGeom prst="rect">
              <a:avLst/>
            </a:prstGeom>
            <a:gradFill rotWithShape="0">
              <a:gsLst>
                <a:gs pos="0">
                  <a:srgbClr val="0E9BBA"/>
                </a:gs>
                <a:gs pos="50000">
                  <a:srgbClr val="12C2E9"/>
                </a:gs>
                <a:gs pos="100000">
                  <a:srgbClr val="0E9BBA"/>
                </a:gs>
              </a:gsLst>
              <a:lin ang="5400000" scaled="1"/>
            </a:gradFill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latinLnBrk="0" hangingPunct="0"/>
              <a:endParaRPr kumimoji="0" lang="ko-KR" altLang="en-US"/>
            </a:p>
          </p:txBody>
        </p:sp>
        <p:sp>
          <p:nvSpPr>
            <p:cNvPr id="2058" name="Rectangle 8"/>
            <p:cNvSpPr>
              <a:spLocks noChangeArrowheads="1"/>
            </p:cNvSpPr>
            <p:nvPr/>
          </p:nvSpPr>
          <p:spPr bwMode="auto">
            <a:xfrm>
              <a:off x="296" y="1748"/>
              <a:ext cx="5088" cy="24"/>
            </a:xfrm>
            <a:prstGeom prst="rect">
              <a:avLst/>
            </a:prstGeom>
            <a:gradFill rotWithShape="0">
              <a:gsLst>
                <a:gs pos="0">
                  <a:srgbClr val="B200B2"/>
                </a:gs>
                <a:gs pos="50000">
                  <a:srgbClr val="FF00FF"/>
                </a:gs>
                <a:gs pos="100000">
                  <a:srgbClr val="B200B2"/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latinLnBrk="0" hangingPunct="0"/>
              <a:endParaRPr kumimoji="0" lang="ko-KR" altLang="en-US"/>
            </a:p>
          </p:txBody>
        </p:sp>
      </p:grpSp>
      <p:sp>
        <p:nvSpPr>
          <p:cNvPr id="2051" name="Rectangle 10"/>
          <p:cNvSpPr>
            <a:spLocks noChangeArrowheads="1"/>
          </p:cNvSpPr>
          <p:nvPr/>
        </p:nvSpPr>
        <p:spPr bwMode="auto">
          <a:xfrm>
            <a:off x="0" y="842963"/>
            <a:ext cx="9144000" cy="1968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7" tIns="44450" rIns="90487" bIns="44450" anchor="ctr"/>
          <a:lstStyle/>
          <a:p>
            <a:pPr algn="ctr" eaLnBrk="0" latinLnBrk="0" hangingPunct="0">
              <a:lnSpc>
                <a:spcPts val="4200"/>
              </a:lnSpc>
            </a:pPr>
            <a:r>
              <a:rPr kumimoji="0" lang="en-US" altLang="ko-KR" sz="4000" b="1">
                <a:solidFill>
                  <a:srgbClr val="0000FF"/>
                </a:solidFill>
              </a:rPr>
              <a:t>Dynamic models(2)</a:t>
            </a:r>
          </a:p>
        </p:txBody>
      </p:sp>
      <p:sp>
        <p:nvSpPr>
          <p:cNvPr id="2052" name="Text Box 14"/>
          <p:cNvSpPr txBox="1">
            <a:spLocks noChangeArrowheads="1"/>
          </p:cNvSpPr>
          <p:nvPr/>
        </p:nvSpPr>
        <p:spPr bwMode="auto">
          <a:xfrm>
            <a:off x="496888" y="3527425"/>
            <a:ext cx="8153400" cy="11080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latinLnBrk="0" hangingPunct="0">
              <a:spcBef>
                <a:spcPct val="50000"/>
              </a:spcBef>
            </a:pPr>
            <a:r>
              <a:rPr kumimoji="0" lang="en-US" altLang="ko-KR" sz="3600" b="1">
                <a:solidFill>
                  <a:srgbClr val="EA8B00"/>
                </a:solidFill>
              </a:rPr>
              <a:t>DukSu Kim</a:t>
            </a:r>
          </a:p>
          <a:p>
            <a:pPr algn="ctr" eaLnBrk="0" latinLnBrk="0" hangingPunct="0">
              <a:spcBef>
                <a:spcPct val="50000"/>
              </a:spcBef>
            </a:pPr>
            <a:r>
              <a:rPr kumimoji="0" lang="en-US" altLang="ko-KR" sz="2000"/>
              <a:t>KAIST (Korea Advanced Institute of Science and Technology)</a:t>
            </a:r>
          </a:p>
        </p:txBody>
      </p:sp>
      <p:grpSp>
        <p:nvGrpSpPr>
          <p:cNvPr id="2053" name="Group 25"/>
          <p:cNvGrpSpPr>
            <a:grpSpLocks/>
          </p:cNvGrpSpPr>
          <p:nvPr/>
        </p:nvGrpSpPr>
        <p:grpSpPr bwMode="auto">
          <a:xfrm>
            <a:off x="68263" y="842963"/>
            <a:ext cx="9075737" cy="152400"/>
            <a:chOff x="296" y="1676"/>
            <a:chExt cx="5088" cy="96"/>
          </a:xfrm>
        </p:grpSpPr>
        <p:sp>
          <p:nvSpPr>
            <p:cNvPr id="2055" name="Rectangle 26"/>
            <p:cNvSpPr>
              <a:spLocks noChangeArrowheads="1"/>
            </p:cNvSpPr>
            <p:nvPr/>
          </p:nvSpPr>
          <p:spPr bwMode="auto">
            <a:xfrm>
              <a:off x="296" y="1676"/>
              <a:ext cx="5088" cy="47"/>
            </a:xfrm>
            <a:prstGeom prst="rect">
              <a:avLst/>
            </a:prstGeom>
            <a:gradFill rotWithShape="0">
              <a:gsLst>
                <a:gs pos="0">
                  <a:srgbClr val="0E9BBA"/>
                </a:gs>
                <a:gs pos="50000">
                  <a:srgbClr val="12C2E9"/>
                </a:gs>
                <a:gs pos="100000">
                  <a:srgbClr val="0E9BBA"/>
                </a:gs>
              </a:gsLst>
              <a:lin ang="5400000" scaled="1"/>
            </a:gradFill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latinLnBrk="0" hangingPunct="0"/>
              <a:endParaRPr kumimoji="0" lang="ko-KR" altLang="en-US"/>
            </a:p>
          </p:txBody>
        </p:sp>
        <p:sp>
          <p:nvSpPr>
            <p:cNvPr id="2056" name="Rectangle 27"/>
            <p:cNvSpPr>
              <a:spLocks noChangeArrowheads="1"/>
            </p:cNvSpPr>
            <p:nvPr/>
          </p:nvSpPr>
          <p:spPr bwMode="auto">
            <a:xfrm>
              <a:off x="296" y="1748"/>
              <a:ext cx="5088" cy="24"/>
            </a:xfrm>
            <a:prstGeom prst="rect">
              <a:avLst/>
            </a:prstGeom>
            <a:gradFill rotWithShape="0">
              <a:gsLst>
                <a:gs pos="0">
                  <a:srgbClr val="B200B2"/>
                </a:gs>
                <a:gs pos="50000">
                  <a:srgbClr val="FF00FF"/>
                </a:gs>
                <a:gs pos="100000">
                  <a:srgbClr val="B200B2"/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latinLnBrk="0" hangingPunct="0"/>
              <a:endParaRPr kumimoji="0" lang="ko-KR" altLang="en-US"/>
            </a:p>
          </p:txBody>
        </p:sp>
      </p:grpSp>
      <p:pic>
        <p:nvPicPr>
          <p:cNvPr id="2054" name="Picture 28" descr="KAIST-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15150" y="6113463"/>
            <a:ext cx="192722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4831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직선 연결선 6"/>
          <p:cNvCxnSpPr/>
          <p:nvPr/>
        </p:nvCxnSpPr>
        <p:spPr bwMode="auto">
          <a:xfrm rot="5400000">
            <a:off x="2083324" y="4100659"/>
            <a:ext cx="5052767" cy="1588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오른쪽 화살표 11"/>
          <p:cNvSpPr/>
          <p:nvPr/>
        </p:nvSpPr>
        <p:spPr bwMode="auto">
          <a:xfrm>
            <a:off x="3388544" y="2790334"/>
            <a:ext cx="2341512" cy="1605632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ko-KR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Shading Value</a:t>
            </a:r>
            <a:endParaRPr kumimoji="0" lang="ko-KR" alt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System Overview</a:t>
            </a:r>
            <a:endParaRPr lang="ko-KR" altLang="en-US" dirty="0"/>
          </a:p>
        </p:txBody>
      </p:sp>
      <p:sp>
        <p:nvSpPr>
          <p:cNvPr id="4" name="모서리가 둥근 직사각형 3"/>
          <p:cNvSpPr/>
          <p:nvPr/>
        </p:nvSpPr>
        <p:spPr bwMode="auto">
          <a:xfrm>
            <a:off x="5730056" y="2788349"/>
            <a:ext cx="2969444" cy="1734532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ko-KR" b="1" dirty="0" smtClean="0"/>
              <a:t>Image Generator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ko-KR" b="1" dirty="0" smtClean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ko-KR" sz="2000" dirty="0" smtClean="0"/>
              <a:t>Interpolation &amp; Display</a:t>
            </a:r>
            <a:endParaRPr kumimoji="0" lang="en-US" altLang="ko-KR" dirty="0" smtClean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ko-KR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charset="0"/>
              </a:rPr>
              <a:t>Using Graphics HW</a:t>
            </a:r>
            <a:endParaRPr kumimoji="0" lang="ko-KR" altLang="en-US" sz="20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charset="0"/>
            </a:endParaRPr>
          </a:p>
        </p:txBody>
      </p:sp>
      <p:sp>
        <p:nvSpPr>
          <p:cNvPr id="5" name="모서리가 둥근 직사각형 4"/>
          <p:cNvSpPr/>
          <p:nvPr/>
        </p:nvSpPr>
        <p:spPr bwMode="auto">
          <a:xfrm>
            <a:off x="419100" y="2788349"/>
            <a:ext cx="2969444" cy="1734532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ko-KR" b="1" dirty="0" smtClean="0"/>
              <a:t>Shading Updater</a:t>
            </a:r>
            <a:endParaRPr kumimoji="0" lang="ko-KR" alt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363351" y="1484127"/>
            <a:ext cx="2364430" cy="461665"/>
          </a:xfrm>
          <a:prstGeom prst="rect">
            <a:avLst/>
          </a:prstGeom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altLang="ko-KR" dirty="0" smtClean="0"/>
              <a:t>User Interaction</a:t>
            </a:r>
            <a:endParaRPr lang="ko-KR" alt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19100" y="1484127"/>
            <a:ext cx="3254417" cy="461665"/>
          </a:xfrm>
          <a:prstGeom prst="rect">
            <a:avLst/>
          </a:prstGeom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altLang="ko-KR" dirty="0" smtClean="0"/>
              <a:t>Shading Cache Update</a:t>
            </a:r>
            <a:endParaRPr lang="ko-KR" alt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66433" y="1945792"/>
            <a:ext cx="24128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 smtClean="0">
                <a:solidFill>
                  <a:srgbClr val="0070C0"/>
                </a:solidFill>
              </a:rPr>
              <a:t>~5 updates per second</a:t>
            </a:r>
            <a:endParaRPr lang="ko-KR" altLang="en-US" sz="1600" b="1" dirty="0">
              <a:solidFill>
                <a:srgbClr val="0070C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8417" y="2315124"/>
            <a:ext cx="40463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>
                <a:solidFill>
                  <a:srgbClr val="0070C0"/>
                </a:solidFill>
              </a:rPr>
              <a:t>10~100 samples per update per processor</a:t>
            </a:r>
            <a:endParaRPr lang="ko-KR" altLang="en-US" sz="1600" dirty="0">
              <a:solidFill>
                <a:srgbClr val="0070C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307499" y="1945792"/>
            <a:ext cx="25266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 smtClean="0">
                <a:solidFill>
                  <a:srgbClr val="0070C0"/>
                </a:solidFill>
              </a:rPr>
              <a:t>~30 updates per second</a:t>
            </a:r>
            <a:endParaRPr lang="ko-KR" altLang="en-US" sz="1600" b="1" dirty="0">
              <a:solidFill>
                <a:srgbClr val="0070C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569268" y="2315124"/>
            <a:ext cx="19752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>
                <a:solidFill>
                  <a:srgbClr val="0070C0"/>
                </a:solidFill>
              </a:rPr>
              <a:t>1,000,000 samples</a:t>
            </a:r>
            <a:endParaRPr lang="ko-KR" altLang="en-US" sz="1600" dirty="0">
              <a:solidFill>
                <a:srgbClr val="0070C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730056" y="4639377"/>
            <a:ext cx="345658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b="1" dirty="0" smtClean="0">
                <a:solidFill>
                  <a:schemeClr val="accent1"/>
                </a:solidFill>
              </a:rPr>
              <a:t>Object motion</a:t>
            </a:r>
            <a:r>
              <a:rPr lang="en-US" altLang="ko-KR" sz="2000" dirty="0" smtClean="0"/>
              <a:t> and</a:t>
            </a:r>
          </a:p>
          <a:p>
            <a:r>
              <a:rPr lang="en-US" altLang="ko-KR" sz="2000" b="1" dirty="0" smtClean="0">
                <a:solidFill>
                  <a:schemeClr val="accent1"/>
                </a:solidFill>
              </a:rPr>
              <a:t>change of camera view</a:t>
            </a:r>
          </a:p>
          <a:p>
            <a:r>
              <a:rPr lang="en-US" altLang="ko-KR" sz="2000" dirty="0" smtClean="0"/>
              <a:t>are updated instantaneously.</a:t>
            </a:r>
            <a:endParaRPr lang="ko-KR" altLang="en-US" sz="2000" dirty="0"/>
          </a:p>
        </p:txBody>
      </p:sp>
      <p:sp>
        <p:nvSpPr>
          <p:cNvPr id="18" name="TextBox 17"/>
          <p:cNvSpPr txBox="1"/>
          <p:nvPr/>
        </p:nvSpPr>
        <p:spPr>
          <a:xfrm>
            <a:off x="419101" y="4639377"/>
            <a:ext cx="40463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altLang="ko-KR" sz="2000" dirty="0" smtClean="0"/>
              <a:t>Update </a:t>
            </a:r>
            <a:r>
              <a:rPr lang="en-US" altLang="ko-KR" sz="2000" b="1" dirty="0" smtClean="0">
                <a:solidFill>
                  <a:schemeClr val="accent1"/>
                </a:solidFill>
              </a:rPr>
              <a:t>shading value</a:t>
            </a:r>
            <a:r>
              <a:rPr lang="ko-KR" altLang="en-US" sz="2000" dirty="0" smtClean="0">
                <a:solidFill>
                  <a:schemeClr val="accent1"/>
                </a:solidFill>
              </a:rPr>
              <a:t> </a:t>
            </a:r>
            <a:r>
              <a:rPr lang="en-US" altLang="ko-KR" sz="2000" dirty="0" smtClean="0"/>
              <a:t>as many as possible.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altLang="ko-KR" sz="2000" b="1" dirty="0" smtClean="0"/>
              <a:t>Important region first.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8417" y="5750599"/>
            <a:ext cx="45720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solidFill>
                  <a:srgbClr val="0070C0"/>
                </a:solidFill>
              </a:rPr>
              <a:t>How to find important region?</a:t>
            </a:r>
            <a:endParaRPr lang="ko-KR" altLang="en-US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7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63090" y="1859958"/>
            <a:ext cx="2336409" cy="1752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Sample Selection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19100" y="1587500"/>
            <a:ext cx="6094822" cy="2195003"/>
          </a:xfrm>
        </p:spPr>
        <p:txBody>
          <a:bodyPr/>
          <a:lstStyle/>
          <a:p>
            <a:pPr>
              <a:lnSpc>
                <a:spcPts val="3000"/>
              </a:lnSpc>
            </a:pPr>
            <a:r>
              <a:rPr lang="en-US" altLang="ko-KR" dirty="0" smtClean="0"/>
              <a:t>Shading Cache</a:t>
            </a:r>
          </a:p>
          <a:p>
            <a:pPr marL="720000" lvl="1">
              <a:lnSpc>
                <a:spcPts val="3000"/>
              </a:lnSpc>
              <a:spcAft>
                <a:spcPts val="0"/>
              </a:spcAft>
            </a:pPr>
            <a:r>
              <a:rPr lang="en-US" altLang="ko-KR" sz="2300" dirty="0" smtClean="0"/>
              <a:t>A hierarchical patch tree</a:t>
            </a:r>
          </a:p>
          <a:p>
            <a:pPr marL="720000" lvl="1">
              <a:lnSpc>
                <a:spcPts val="3000"/>
              </a:lnSpc>
              <a:spcAft>
                <a:spcPts val="0"/>
              </a:spcAft>
            </a:pPr>
            <a:r>
              <a:rPr lang="en-US" altLang="ko-KR" sz="2300" dirty="0" smtClean="0"/>
              <a:t>Vertices of a patch have a shading value most recently updated</a:t>
            </a:r>
          </a:p>
        </p:txBody>
      </p:sp>
      <p:sp>
        <p:nvSpPr>
          <p:cNvPr id="8" name="내용 개체 틀 2"/>
          <p:cNvSpPr txBox="1">
            <a:spLocks/>
          </p:cNvSpPr>
          <p:nvPr/>
        </p:nvSpPr>
        <p:spPr bwMode="auto">
          <a:xfrm>
            <a:off x="2582747" y="3805747"/>
            <a:ext cx="6239102" cy="219500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/>
          <a:p>
            <a:pPr marL="292100" marR="0" lvl="0" indent="-292100" algn="l" defTabSz="914400" rtl="0" eaLnBrk="0" fontAlgn="base" latinLnBrk="0" hangingPunct="0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Clr>
                <a:srgbClr val="0C7B9C"/>
              </a:buClr>
              <a:buSzTx/>
              <a:buFont typeface="Arial" charset="0"/>
              <a:buChar char="●"/>
              <a:tabLst/>
              <a:defRPr/>
            </a:pPr>
            <a:r>
              <a:rPr kumimoji="0" lang="en-US" altLang="ko-KR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Priority Map</a:t>
            </a:r>
          </a:p>
          <a:p>
            <a:pPr marL="720000" lvl="1" indent="-292100" eaLnBrk="0" latinLnBrk="0" hangingPunct="0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Clr>
                <a:srgbClr val="0C7B9C"/>
              </a:buClr>
              <a:buFont typeface="Arial" charset="0"/>
              <a:buChar char="●"/>
            </a:pPr>
            <a:r>
              <a:rPr kumimoji="0" lang="en-US" altLang="ko-KR" b="1" kern="0" dirty="0" smtClean="0">
                <a:latin typeface="+mn-lt"/>
                <a:ea typeface="+mn-ea"/>
              </a:rPr>
              <a:t>Represents error in shading values of the pixels</a:t>
            </a:r>
          </a:p>
          <a:p>
            <a:pPr marL="720000" lvl="1" indent="-292100" eaLnBrk="0" latinLnBrk="0" hangingPunct="0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Clr>
                <a:srgbClr val="0C7B9C"/>
              </a:buClr>
              <a:buFont typeface="Arial" charset="0"/>
              <a:buChar char="●"/>
            </a:pPr>
            <a:r>
              <a:rPr kumimoji="0" lang="en-US" altLang="ko-KR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Estimated</a:t>
            </a:r>
            <a:r>
              <a:rPr kumimoji="0" lang="en-US" altLang="ko-KR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by using difference between maximum and minimum colors of the vertices of the patch</a:t>
            </a:r>
            <a:endParaRPr kumimoji="0" lang="en-US" altLang="ko-KR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9300" lvl="1" indent="-292100" eaLnBrk="0" latinLnBrk="0" hangingPunct="0">
              <a:spcBef>
                <a:spcPts val="0"/>
              </a:spcBef>
              <a:spcAft>
                <a:spcPts val="0"/>
              </a:spcAft>
              <a:buClr>
                <a:srgbClr val="0C7B9C"/>
              </a:buClr>
              <a:buFont typeface="Arial" charset="0"/>
              <a:buChar char="●"/>
            </a:pPr>
            <a:endParaRPr kumimoji="0" lang="en-US" altLang="ko-KR" sz="28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10" name="Shape 9"/>
          <p:cNvCxnSpPr>
            <a:endCxn id="24585" idx="0"/>
          </p:cNvCxnSpPr>
          <p:nvPr/>
        </p:nvCxnSpPr>
        <p:spPr bwMode="auto">
          <a:xfrm rot="10800000" flipV="1">
            <a:off x="1439747" y="3487918"/>
            <a:ext cx="4923344" cy="638076"/>
          </a:xfrm>
          <a:prstGeom prst="bentConnector2">
            <a:avLst/>
          </a:prstGeom>
          <a:noFill/>
          <a:ln w="38100" cap="flat" cmpd="sng" algn="ctr">
            <a:solidFill>
              <a:schemeClr val="tx1">
                <a:lumMod val="65000"/>
                <a:lumOff val="35000"/>
              </a:schemeClr>
            </a:solidFill>
            <a:prstDash val="sysDot"/>
            <a:round/>
            <a:headEnd type="none" w="med" len="med"/>
            <a:tailEnd type="arrow"/>
          </a:ln>
          <a:effectLst/>
        </p:spPr>
      </p:cxnSp>
      <p:pic>
        <p:nvPicPr>
          <p:cNvPr id="24585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6747" y="4125994"/>
            <a:ext cx="22860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86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63091" y="1859958"/>
            <a:ext cx="2336409" cy="1752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6032359" y="98395"/>
            <a:ext cx="2739853" cy="400110"/>
          </a:xfrm>
          <a:prstGeom prst="rect">
            <a:avLst/>
          </a:prstGeom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altLang="ko-KR" sz="2000" dirty="0" smtClean="0"/>
              <a:t>Shading Cache Update</a:t>
            </a:r>
            <a:endParaRPr lang="ko-KR" altLang="en-US" sz="2000" dirty="0"/>
          </a:p>
        </p:txBody>
      </p:sp>
      <p:sp>
        <p:nvSpPr>
          <p:cNvPr id="13" name="TextBox 12"/>
          <p:cNvSpPr txBox="1"/>
          <p:nvPr/>
        </p:nvSpPr>
        <p:spPr>
          <a:xfrm>
            <a:off x="6922551" y="929501"/>
            <a:ext cx="19175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i="1" dirty="0" smtClean="0"/>
              <a:t>&lt;Figures from the paper&gt;</a:t>
            </a:r>
            <a:endParaRPr lang="ko-KR" altLang="en-US" sz="1200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245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45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45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45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Sample Selection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19100" y="1587500"/>
            <a:ext cx="6387053" cy="1332712"/>
          </a:xfrm>
        </p:spPr>
        <p:txBody>
          <a:bodyPr/>
          <a:lstStyle/>
          <a:p>
            <a:r>
              <a:rPr lang="en-US" altLang="ko-KR" dirty="0" smtClean="0"/>
              <a:t>Hit and test Samples</a:t>
            </a:r>
          </a:p>
          <a:p>
            <a:pPr lvl="1"/>
            <a:r>
              <a:rPr lang="en-US" altLang="ko-KR" dirty="0" smtClean="0"/>
              <a:t>Randomly select samples that have higher priority than a threshold.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06153" y="1587499"/>
            <a:ext cx="1893347" cy="1420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06153" y="3253389"/>
            <a:ext cx="1893347" cy="1420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06153" y="4919279"/>
            <a:ext cx="1893347" cy="1420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내용 개체 틀 2"/>
          <p:cNvSpPr txBox="1">
            <a:spLocks/>
          </p:cNvSpPr>
          <p:nvPr/>
        </p:nvSpPr>
        <p:spPr bwMode="auto">
          <a:xfrm>
            <a:off x="419100" y="3253390"/>
            <a:ext cx="6387053" cy="13327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/>
          <a:p>
            <a:pPr marL="292100" marR="0" lvl="0" indent="-292100" algn="l" defTabSz="914400" rtl="0" eaLnBrk="0" fontAlgn="base" latinLnBrk="0" hangingPunct="0">
              <a:lnSpc>
                <a:spcPts val="2700"/>
              </a:lnSpc>
              <a:spcBef>
                <a:spcPts val="600"/>
              </a:spcBef>
              <a:spcAft>
                <a:spcPts val="400"/>
              </a:spcAft>
              <a:buClr>
                <a:srgbClr val="0C7B9C"/>
              </a:buClr>
              <a:buSzTx/>
              <a:buFont typeface="Arial" charset="0"/>
              <a:buChar char="●"/>
              <a:tabLst/>
              <a:defRPr/>
            </a:pPr>
            <a:r>
              <a:rPr kumimoji="0" lang="en-US" altLang="ko-KR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Random</a:t>
            </a:r>
            <a:r>
              <a:rPr kumimoji="0" lang="en-US" altLang="ko-KR" sz="28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Samples</a:t>
            </a:r>
          </a:p>
          <a:p>
            <a:pPr marL="749300" lvl="1" indent="-292100" eaLnBrk="0" latinLnBrk="0" hangingPunct="0">
              <a:lnSpc>
                <a:spcPts val="2700"/>
              </a:lnSpc>
              <a:spcBef>
                <a:spcPts val="600"/>
              </a:spcBef>
              <a:spcAft>
                <a:spcPts val="400"/>
              </a:spcAft>
              <a:buClr>
                <a:srgbClr val="0C7B9C"/>
              </a:buClr>
              <a:buFont typeface="Arial" charset="0"/>
              <a:buChar char="●"/>
            </a:pPr>
            <a:r>
              <a:rPr kumimoji="0" lang="en-US" altLang="ko-KR" b="1" kern="0" noProof="0" dirty="0" smtClean="0">
                <a:latin typeface="+mn-lt"/>
                <a:ea typeface="+mn-ea"/>
              </a:rPr>
              <a:t>For detecting large changes in shading cause by object motion</a:t>
            </a:r>
            <a:endParaRPr kumimoji="0" lang="en-US" altLang="ko-KR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내용 개체 틀 2"/>
          <p:cNvSpPr txBox="1">
            <a:spLocks/>
          </p:cNvSpPr>
          <p:nvPr/>
        </p:nvSpPr>
        <p:spPr bwMode="auto">
          <a:xfrm>
            <a:off x="419100" y="4919280"/>
            <a:ext cx="6387053" cy="13327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/>
          <a:p>
            <a:pPr marL="292100" marR="0" lvl="0" indent="-292100" algn="l" defTabSz="914400" rtl="0" eaLnBrk="0" fontAlgn="base" latinLnBrk="0" hangingPunct="0">
              <a:lnSpc>
                <a:spcPts val="2700"/>
              </a:lnSpc>
              <a:spcBef>
                <a:spcPts val="600"/>
              </a:spcBef>
              <a:spcAft>
                <a:spcPts val="400"/>
              </a:spcAft>
              <a:buClr>
                <a:srgbClr val="0C7B9C"/>
              </a:buClr>
              <a:buSzTx/>
              <a:buFont typeface="Arial" charset="0"/>
              <a:buChar char="●"/>
              <a:tabLst/>
              <a:defRPr/>
            </a:pPr>
            <a:r>
              <a:rPr kumimoji="0" lang="en-US" altLang="ko-KR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Flood-filled Samples</a:t>
            </a:r>
          </a:p>
          <a:p>
            <a:pPr marL="749300" lvl="1" indent="-292100" eaLnBrk="0" latinLnBrk="0" hangingPunct="0">
              <a:lnSpc>
                <a:spcPts val="2700"/>
              </a:lnSpc>
              <a:spcBef>
                <a:spcPts val="600"/>
              </a:spcBef>
              <a:spcAft>
                <a:spcPts val="400"/>
              </a:spcAft>
              <a:buClr>
                <a:srgbClr val="0C7B9C"/>
              </a:buClr>
              <a:buFont typeface="Arial" charset="0"/>
              <a:buChar char="●"/>
            </a:pPr>
            <a:r>
              <a:rPr kumimoji="0" lang="en-US" altLang="ko-KR" b="1" kern="0" noProof="0" dirty="0" smtClean="0">
                <a:latin typeface="+mn-lt"/>
                <a:ea typeface="+mn-ea"/>
              </a:rPr>
              <a:t>Get more samples around important region from hit and test samples</a:t>
            </a:r>
            <a:endParaRPr kumimoji="0" lang="en-US" altLang="ko-KR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9300" lvl="1" indent="-292100" eaLnBrk="0" latinLnBrk="0" hangingPunct="0">
              <a:lnSpc>
                <a:spcPts val="2700"/>
              </a:lnSpc>
              <a:spcBef>
                <a:spcPts val="600"/>
              </a:spcBef>
              <a:spcAft>
                <a:spcPts val="400"/>
              </a:spcAft>
              <a:buClr>
                <a:srgbClr val="0C7B9C"/>
              </a:buClr>
              <a:buFont typeface="Arial" charset="0"/>
              <a:buChar char="●"/>
            </a:pPr>
            <a:endParaRPr kumimoji="0" lang="en-US" altLang="ko-KR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922551" y="929501"/>
            <a:ext cx="19175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i="1" dirty="0" smtClean="0"/>
              <a:t>&lt;Figures from the paper&gt;</a:t>
            </a:r>
            <a:endParaRPr lang="ko-KR" altLang="en-US" sz="1200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6032359" y="98395"/>
            <a:ext cx="2739853" cy="400110"/>
          </a:xfrm>
          <a:prstGeom prst="rect">
            <a:avLst/>
          </a:prstGeom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altLang="ko-KR" sz="2000" dirty="0" smtClean="0"/>
              <a:t>Shading Cache Update</a:t>
            </a:r>
            <a:endParaRPr lang="ko-KR" alt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900" decel="100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Sample Selection</a:t>
            </a:r>
            <a:endParaRPr lang="ko-KR" altLang="en-US" dirty="0"/>
          </a:p>
        </p:txBody>
      </p:sp>
      <p:sp>
        <p:nvSpPr>
          <p:cNvPr id="11" name="내용 개체 틀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US" altLang="ko-KR" dirty="0" smtClean="0"/>
              <a:t>View-dependent illumination</a:t>
            </a:r>
          </a:p>
          <a:p>
            <a:pPr lvl="1">
              <a:lnSpc>
                <a:spcPct val="100000"/>
              </a:lnSpc>
            </a:pPr>
            <a:r>
              <a:rPr lang="en-US" altLang="ko-KR" dirty="0" smtClean="0"/>
              <a:t>Diffuse object is independent on view</a:t>
            </a:r>
          </a:p>
          <a:p>
            <a:pPr lvl="1">
              <a:lnSpc>
                <a:spcPct val="100000"/>
              </a:lnSpc>
            </a:pPr>
            <a:r>
              <a:rPr lang="en-US" altLang="ko-KR" dirty="0" smtClean="0"/>
              <a:t>Give more priority to non-diffuse object</a:t>
            </a:r>
          </a:p>
          <a:p>
            <a:pPr>
              <a:lnSpc>
                <a:spcPct val="100000"/>
              </a:lnSpc>
            </a:pPr>
            <a:r>
              <a:rPr lang="en-US" altLang="ko-KR" dirty="0" smtClean="0"/>
              <a:t>Motion-dependent shading</a:t>
            </a:r>
          </a:p>
          <a:p>
            <a:pPr lvl="1">
              <a:lnSpc>
                <a:spcPct val="100000"/>
              </a:lnSpc>
            </a:pPr>
            <a:r>
              <a:rPr lang="en-US" altLang="ko-KR" dirty="0" smtClean="0"/>
              <a:t>The change of a patch increases the interpolation error of its neighboring patches, thereby raising their priorities.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032359" y="98395"/>
            <a:ext cx="2739853" cy="400110"/>
          </a:xfrm>
          <a:prstGeom prst="rect">
            <a:avLst/>
          </a:prstGeom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altLang="ko-KR" sz="2000" dirty="0" smtClean="0"/>
              <a:t>Shading Cache Update</a:t>
            </a:r>
            <a:endParaRPr lang="ko-KR" alt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위쪽 화살표 13"/>
          <p:cNvSpPr/>
          <p:nvPr/>
        </p:nvSpPr>
        <p:spPr bwMode="auto">
          <a:xfrm>
            <a:off x="529433" y="3647756"/>
            <a:ext cx="2477718" cy="583307"/>
          </a:xfrm>
          <a:prstGeom prst="up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ko-KR" sz="2000" dirty="0" smtClean="0"/>
              <a:t>Samples</a:t>
            </a:r>
            <a:endParaRPr kumimoji="0" lang="ko-KR" altLang="en-US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" name="오른쪽 화살표 12"/>
          <p:cNvSpPr/>
          <p:nvPr/>
        </p:nvSpPr>
        <p:spPr bwMode="auto">
          <a:xfrm>
            <a:off x="3388544" y="2111604"/>
            <a:ext cx="2341512" cy="1245390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ko-KR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Shaded Samples</a:t>
            </a:r>
            <a:endParaRPr kumimoji="0" lang="ko-KR" alt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왼쪽 화살표 10"/>
          <p:cNvSpPr/>
          <p:nvPr/>
        </p:nvSpPr>
        <p:spPr bwMode="auto">
          <a:xfrm>
            <a:off x="3388544" y="4533507"/>
            <a:ext cx="2341512" cy="1282830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ko-KR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Number of sample</a:t>
            </a:r>
            <a:r>
              <a:rPr kumimoji="0" lang="en-US" altLang="ko-KR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request</a:t>
            </a:r>
            <a:endParaRPr kumimoji="0" lang="ko-KR" alt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Shading Cache Update</a:t>
            </a:r>
            <a:endParaRPr lang="ko-KR" altLang="en-US" dirty="0"/>
          </a:p>
        </p:txBody>
      </p:sp>
      <p:sp>
        <p:nvSpPr>
          <p:cNvPr id="6" name="모서리가 둥근 직사각형 5"/>
          <p:cNvSpPr/>
          <p:nvPr/>
        </p:nvSpPr>
        <p:spPr bwMode="auto">
          <a:xfrm>
            <a:off x="5730056" y="1921082"/>
            <a:ext cx="2969444" cy="4036657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ko-KR" sz="2800" b="1" dirty="0" smtClean="0"/>
              <a:t>Shading Cache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ko-KR" b="1" dirty="0" smtClean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ko-KR" dirty="0" smtClean="0"/>
              <a:t>Maintain shading values most currently computed</a:t>
            </a:r>
            <a:endParaRPr kumimoji="0" lang="ko-KR" altLang="en-US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charset="0"/>
            </a:endParaRPr>
          </a:p>
        </p:txBody>
      </p:sp>
      <p:sp>
        <p:nvSpPr>
          <p:cNvPr id="7" name="모서리가 둥근 직사각형 6"/>
          <p:cNvSpPr/>
          <p:nvPr/>
        </p:nvSpPr>
        <p:spPr bwMode="auto">
          <a:xfrm>
            <a:off x="419100" y="4231064"/>
            <a:ext cx="2969444" cy="1726675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ko-KR" b="1" dirty="0" smtClean="0"/>
              <a:t>Sample Selector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ko-KR" dirty="0" smtClean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ko-KR" dirty="0" smtClean="0"/>
              <a:t>Select samples</a:t>
            </a:r>
          </a:p>
        </p:txBody>
      </p:sp>
      <p:sp>
        <p:nvSpPr>
          <p:cNvPr id="9" name="모서리가 둥근 직사각형 8"/>
          <p:cNvSpPr/>
          <p:nvPr/>
        </p:nvSpPr>
        <p:spPr bwMode="auto">
          <a:xfrm>
            <a:off x="419100" y="1921082"/>
            <a:ext cx="2969444" cy="1726675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ko-KR" b="1" dirty="0" smtClean="0"/>
              <a:t>Sample Renderer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ko-KR" dirty="0" smtClean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ko-KR" dirty="0" smtClean="0"/>
              <a:t>Render samples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ko-KR" sz="2000" dirty="0" smtClean="0">
                <a:solidFill>
                  <a:srgbClr val="0070C0"/>
                </a:solidFill>
              </a:rPr>
              <a:t>Using shading algorithm</a:t>
            </a:r>
            <a:endParaRPr kumimoji="0" lang="en-US" altLang="ko-KR" dirty="0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위쪽 화살표 12"/>
          <p:cNvSpPr/>
          <p:nvPr/>
        </p:nvSpPr>
        <p:spPr bwMode="auto">
          <a:xfrm>
            <a:off x="6141170" y="3373341"/>
            <a:ext cx="1513393" cy="669451"/>
          </a:xfrm>
          <a:prstGeom prst="upArrow">
            <a:avLst/>
          </a:prstGeom>
          <a:solidFill>
            <a:schemeClr val="bg2"/>
          </a:solidFill>
          <a:ln>
            <a:noFill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ko-KR" sz="1600" b="1" dirty="0" smtClean="0"/>
              <a:t>User input</a:t>
            </a:r>
            <a:endParaRPr kumimoji="0" lang="ko-KR" alt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9" name="직선 연결선 18"/>
          <p:cNvCxnSpPr/>
          <p:nvPr/>
        </p:nvCxnSpPr>
        <p:spPr bwMode="auto">
          <a:xfrm rot="5400000">
            <a:off x="2455683" y="4105373"/>
            <a:ext cx="5043340" cy="1588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sp>
        <p:nvSpPr>
          <p:cNvPr id="16" name="U자형 화살표 15"/>
          <p:cNvSpPr/>
          <p:nvPr/>
        </p:nvSpPr>
        <p:spPr bwMode="auto">
          <a:xfrm rot="5400000">
            <a:off x="7490179" y="3002771"/>
            <a:ext cx="1923338" cy="1101496"/>
          </a:xfrm>
          <a:prstGeom prst="uturnArrow">
            <a:avLst>
              <a:gd name="adj1" fmla="val 25000"/>
              <a:gd name="adj2" fmla="val 25000"/>
              <a:gd name="adj3" fmla="val 34474"/>
              <a:gd name="adj4" fmla="val 43750"/>
              <a:gd name="adj5" fmla="val 100000"/>
            </a:avLst>
          </a:prstGeom>
          <a:solidFill>
            <a:schemeClr val="bg2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직사각형 14"/>
          <p:cNvSpPr/>
          <p:nvPr/>
        </p:nvSpPr>
        <p:spPr bwMode="auto">
          <a:xfrm>
            <a:off x="6334810" y="4515188"/>
            <a:ext cx="311083" cy="1696555"/>
          </a:xfrm>
          <a:prstGeom prst="rect">
            <a:avLst/>
          </a:prstGeom>
          <a:solidFill>
            <a:schemeClr val="bg2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오른쪽 화살표 10"/>
          <p:cNvSpPr/>
          <p:nvPr/>
        </p:nvSpPr>
        <p:spPr bwMode="auto">
          <a:xfrm>
            <a:off x="4581427" y="2049905"/>
            <a:ext cx="1244336" cy="1323436"/>
          </a:xfrm>
          <a:prstGeom prst="rightArrow">
            <a:avLst/>
          </a:prstGeom>
          <a:solidFill>
            <a:schemeClr val="bg2"/>
          </a:solidFill>
          <a:ln>
            <a:noFill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ko-KR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Shading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ko-KR" sz="1600" b="1" dirty="0" smtClean="0">
                <a:solidFill>
                  <a:schemeClr val="tx1"/>
                </a:solidFill>
                <a:latin typeface="Arial" charset="0"/>
              </a:rPr>
              <a:t>v</a:t>
            </a:r>
            <a:r>
              <a:rPr kumimoji="0" lang="en-US" altLang="ko-KR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alues</a:t>
            </a:r>
            <a:endParaRPr kumimoji="0" lang="ko-KR" alt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System Overview</a:t>
            </a:r>
            <a:endParaRPr lang="ko-KR" altLang="en-US" dirty="0"/>
          </a:p>
        </p:txBody>
      </p:sp>
      <p:sp>
        <p:nvSpPr>
          <p:cNvPr id="4" name="위쪽 화살표 3"/>
          <p:cNvSpPr/>
          <p:nvPr/>
        </p:nvSpPr>
        <p:spPr bwMode="auto">
          <a:xfrm>
            <a:off x="419100" y="3166472"/>
            <a:ext cx="1513393" cy="1065642"/>
          </a:xfrm>
          <a:prstGeom prst="upArrow">
            <a:avLst/>
          </a:prstGeom>
          <a:solidFill>
            <a:schemeClr val="bg2"/>
          </a:solidFill>
          <a:ln>
            <a:noFill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ko-KR" sz="1600" dirty="0" smtClean="0"/>
              <a:t>Samples</a:t>
            </a:r>
            <a:endParaRPr kumimoji="0" lang="ko-KR" altLang="en-US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오른쪽 화살표 4"/>
          <p:cNvSpPr/>
          <p:nvPr/>
        </p:nvSpPr>
        <p:spPr bwMode="auto">
          <a:xfrm>
            <a:off x="1932492" y="2127951"/>
            <a:ext cx="1216059" cy="1245390"/>
          </a:xfrm>
          <a:prstGeom prst="rightArrow">
            <a:avLst/>
          </a:prstGeom>
          <a:solidFill>
            <a:schemeClr val="bg2"/>
          </a:solidFill>
          <a:ln>
            <a:noFill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ko-KR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Shaded Samples</a:t>
            </a:r>
            <a:endParaRPr kumimoji="0" lang="ko-KR" alt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왼쪽 화살표 5"/>
          <p:cNvSpPr/>
          <p:nvPr/>
        </p:nvSpPr>
        <p:spPr bwMode="auto">
          <a:xfrm>
            <a:off x="1932494" y="4042792"/>
            <a:ext cx="1216058" cy="1452514"/>
          </a:xfrm>
          <a:prstGeom prst="leftArrow">
            <a:avLst/>
          </a:prstGeom>
          <a:solidFill>
            <a:schemeClr val="bg2"/>
          </a:solidFill>
          <a:ln>
            <a:noFill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ko-KR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Number of sample</a:t>
            </a:r>
            <a:r>
              <a:rPr kumimoji="0" lang="en-US" altLang="ko-KR" sz="1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request</a:t>
            </a:r>
            <a:endParaRPr kumimoji="0" lang="ko-KR" alt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모서리가 둥근 직사각형 6"/>
          <p:cNvSpPr/>
          <p:nvPr/>
        </p:nvSpPr>
        <p:spPr bwMode="auto">
          <a:xfrm>
            <a:off x="3148552" y="2049905"/>
            <a:ext cx="1432875" cy="3367355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ko-KR" b="1" dirty="0" smtClean="0"/>
              <a:t>Shading Cache</a:t>
            </a:r>
          </a:p>
        </p:txBody>
      </p:sp>
      <p:sp>
        <p:nvSpPr>
          <p:cNvPr id="8" name="모서리가 둥근 직사각형 7"/>
          <p:cNvSpPr/>
          <p:nvPr/>
        </p:nvSpPr>
        <p:spPr bwMode="auto">
          <a:xfrm>
            <a:off x="419101" y="4232114"/>
            <a:ext cx="1513393" cy="103852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ko-KR" sz="2000" b="1" dirty="0" smtClean="0"/>
              <a:t>Sample Selector</a:t>
            </a:r>
          </a:p>
        </p:txBody>
      </p:sp>
      <p:sp>
        <p:nvSpPr>
          <p:cNvPr id="9" name="모서리가 둥근 직사각형 8"/>
          <p:cNvSpPr/>
          <p:nvPr/>
        </p:nvSpPr>
        <p:spPr bwMode="auto">
          <a:xfrm>
            <a:off x="419100" y="2127952"/>
            <a:ext cx="1513393" cy="103852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ko-KR" sz="2000" b="1" dirty="0" smtClean="0"/>
              <a:t>Sample Renderer</a:t>
            </a:r>
          </a:p>
        </p:txBody>
      </p:sp>
      <p:sp>
        <p:nvSpPr>
          <p:cNvPr id="10" name="모서리가 둥근 직사각형 9"/>
          <p:cNvSpPr/>
          <p:nvPr/>
        </p:nvSpPr>
        <p:spPr bwMode="auto">
          <a:xfrm>
            <a:off x="5825763" y="2049905"/>
            <a:ext cx="2075337" cy="1323436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ko-KR" sz="2000" b="1" dirty="0" smtClean="0"/>
              <a:t>Image Generator</a:t>
            </a:r>
          </a:p>
        </p:txBody>
      </p:sp>
      <p:sp>
        <p:nvSpPr>
          <p:cNvPr id="12" name="모서리가 둥근 직사각형 11"/>
          <p:cNvSpPr/>
          <p:nvPr/>
        </p:nvSpPr>
        <p:spPr bwMode="auto">
          <a:xfrm>
            <a:off x="5825763" y="4042792"/>
            <a:ext cx="2075337" cy="472396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ko-KR" sz="2000" b="1" dirty="0" smtClean="0"/>
              <a:t>User Interface</a:t>
            </a:r>
          </a:p>
        </p:txBody>
      </p:sp>
      <p:sp>
        <p:nvSpPr>
          <p:cNvPr id="14" name="위로 굽은 화살표 13"/>
          <p:cNvSpPr/>
          <p:nvPr/>
        </p:nvSpPr>
        <p:spPr bwMode="auto">
          <a:xfrm flipH="1">
            <a:off x="1008661" y="5270634"/>
            <a:ext cx="5637231" cy="1205060"/>
          </a:xfrm>
          <a:prstGeom prst="bentUpArrow">
            <a:avLst/>
          </a:prstGeom>
          <a:solidFill>
            <a:schemeClr val="bg2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ko-KR" sz="1800" b="1" dirty="0" smtClean="0"/>
              <a:t>Information of Current view</a:t>
            </a:r>
            <a:endParaRPr kumimoji="0" lang="ko-KR" alt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119359" y="3287342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800" b="1" dirty="0" smtClean="0"/>
              <a:t>Images</a:t>
            </a:r>
            <a:endParaRPr lang="ko-KR" altLang="en-US" sz="18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6363351" y="1484127"/>
            <a:ext cx="2364430" cy="461665"/>
          </a:xfrm>
          <a:prstGeom prst="rect">
            <a:avLst/>
          </a:prstGeom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altLang="ko-KR" dirty="0" smtClean="0"/>
              <a:t>User Interaction</a:t>
            </a:r>
            <a:endParaRPr lang="ko-KR" alt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419100" y="1484127"/>
            <a:ext cx="3254417" cy="461665"/>
          </a:xfrm>
          <a:prstGeom prst="rect">
            <a:avLst/>
          </a:prstGeom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altLang="ko-KR" dirty="0" smtClean="0"/>
              <a:t>Shading Cache Update</a:t>
            </a:r>
            <a:endParaRPr lang="ko-KR" alt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Results</a:t>
            </a:r>
            <a:endParaRPr lang="ko-KR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86366"/>
            <a:ext cx="9144000" cy="3933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6922551" y="929501"/>
            <a:ext cx="19175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i="1" dirty="0" smtClean="0"/>
              <a:t>&lt;Figures from the paper&gt;</a:t>
            </a:r>
            <a:endParaRPr lang="ko-KR" altLang="en-US" sz="12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Results - </a:t>
            </a:r>
            <a:r>
              <a:rPr lang="en-US" altLang="ko-KR" dirty="0" smtClean="0">
                <a:hlinkClick r:id="rId2" action="ppaction://hlinkfile"/>
              </a:rPr>
              <a:t>Video</a:t>
            </a:r>
            <a:endParaRPr lang="ko-KR" alt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19100" y="1587500"/>
            <a:ext cx="7727261" cy="506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6922551" y="929501"/>
            <a:ext cx="19175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i="1" dirty="0" smtClean="0"/>
              <a:t>&lt;Figures from the paper&gt;</a:t>
            </a:r>
            <a:endParaRPr lang="ko-KR" altLang="en-US" sz="12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Conclusion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Can achieve interactive interaction with user</a:t>
            </a:r>
          </a:p>
          <a:p>
            <a:r>
              <a:rPr lang="en-US" altLang="ko-KR" dirty="0" smtClean="0"/>
              <a:t>Needs less samples than other interactive GI techniques</a:t>
            </a:r>
          </a:p>
          <a:p>
            <a:r>
              <a:rPr lang="en-US" altLang="ko-KR" dirty="0" smtClean="0"/>
              <a:t>No pre-computation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Limitation</a:t>
            </a:r>
          </a:p>
          <a:p>
            <a:pPr lvl="1"/>
            <a:r>
              <a:rPr lang="en-US" altLang="ko-KR" dirty="0" smtClean="0"/>
              <a:t>It may not provide significant speedups if the on-screen complexity is large, since at least one samples per visible primitive is required to get a reasonable estimate of the image.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alphaModFix amt="80000"/>
            <a:lum/>
          </a:blip>
          <a:srcRect/>
          <a:stretch>
            <a:fillRect t="10000" b="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10"/>
          <p:cNvSpPr>
            <a:spLocks noChangeArrowheads="1"/>
          </p:cNvSpPr>
          <p:nvPr/>
        </p:nvSpPr>
        <p:spPr bwMode="auto">
          <a:xfrm>
            <a:off x="0" y="842963"/>
            <a:ext cx="9144000" cy="1968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7" tIns="44450" rIns="90487" bIns="4445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0" latinLnBrk="0" hangingPunct="0">
              <a:lnSpc>
                <a:spcPts val="4200"/>
              </a:lnSpc>
            </a:pPr>
            <a:r>
              <a:rPr kumimoji="0" lang="en-US" altLang="ko-KR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Statistical Acceleration for Animated Global Illumination</a:t>
            </a:r>
          </a:p>
        </p:txBody>
      </p:sp>
      <p:sp>
        <p:nvSpPr>
          <p:cNvPr id="4100" name="Text Box 14"/>
          <p:cNvSpPr txBox="1">
            <a:spLocks noChangeArrowheads="1"/>
          </p:cNvSpPr>
          <p:nvPr/>
        </p:nvSpPr>
        <p:spPr bwMode="auto">
          <a:xfrm>
            <a:off x="496888" y="3527425"/>
            <a:ext cx="8153400" cy="11080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latinLnBrk="0" hangingPunct="0">
              <a:spcBef>
                <a:spcPct val="50000"/>
              </a:spcBef>
            </a:pPr>
            <a:r>
              <a:rPr kumimoji="0" lang="es-ES" altLang="ko-KR" sz="36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Mark Meyer		John Anderson</a:t>
            </a:r>
            <a:endParaRPr kumimoji="0" lang="es-ES" altLang="ko-KR" sz="36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  <a:p>
            <a:pPr algn="ctr" eaLnBrk="0" latinLnBrk="0" hangingPunct="0">
              <a:spcBef>
                <a:spcPct val="50000"/>
              </a:spcBef>
            </a:pPr>
            <a:r>
              <a:rPr kumimoji="0" lang="en-US" altLang="ko-KR" sz="2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SIGGGRAPH, </a:t>
            </a:r>
            <a:r>
              <a:rPr kumimoji="0" lang="en-US" altLang="ko-KR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2006</a:t>
            </a:r>
            <a:endParaRPr kumimoji="0" lang="en-US" altLang="ko-KR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120514" y="5816338"/>
            <a:ext cx="18405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i="1" dirty="0" smtClean="0"/>
              <a:t>&lt;Figure from the paper&gt;</a:t>
            </a:r>
            <a:endParaRPr lang="ko-KR" altLang="en-US" sz="1200" i="1" dirty="0"/>
          </a:p>
        </p:txBody>
      </p:sp>
    </p:spTree>
  </p:cSld>
  <p:clrMapOvr>
    <a:masterClrMapping/>
  </p:clrMapOvr>
  <p:transition spd="med" advTm="14831"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>
                <a:ea typeface="굴림" pitchFamily="50" charset="-127"/>
              </a:rPr>
              <a:t>Papers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US" altLang="ko-KR" dirty="0" smtClean="0">
                <a:ea typeface="굴림" pitchFamily="50" charset="-127"/>
              </a:rPr>
              <a:t>Interactive Global Illumination in Dynamic Scene</a:t>
            </a:r>
          </a:p>
          <a:p>
            <a:pPr>
              <a:lnSpc>
                <a:spcPct val="100000"/>
              </a:lnSpc>
            </a:pPr>
            <a:r>
              <a:rPr lang="en-US" altLang="ko-KR" dirty="0" smtClean="0">
                <a:ea typeface="굴림" pitchFamily="50" charset="-127"/>
              </a:rPr>
              <a:t>Statistical Acceleration for Animated Global Illumination</a:t>
            </a:r>
          </a:p>
        </p:txBody>
      </p:sp>
    </p:spTree>
  </p:cSld>
  <p:clrMapOvr>
    <a:masterClrMapping/>
  </p:clrMapOvr>
  <p:transition advTm="35581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Reducing noise</a:t>
            </a:r>
            <a:endParaRPr lang="ko-KR" altLang="en-US" dirty="0"/>
          </a:p>
        </p:txBody>
      </p:sp>
      <p:pic>
        <p:nvPicPr>
          <p:cNvPr id="5017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19100" y="2706687"/>
            <a:ext cx="3752850" cy="282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6022164" y="929501"/>
            <a:ext cx="26773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i="1" dirty="0" smtClean="0"/>
              <a:t>&lt;figure from </a:t>
            </a:r>
            <a:r>
              <a:rPr lang="en-US" altLang="ko-KR" sz="1200" i="1" dirty="0" err="1" smtClean="0"/>
              <a:t>Kontkanen</a:t>
            </a:r>
            <a:r>
              <a:rPr lang="en-US" altLang="ko-KR" sz="1200" i="1" dirty="0" smtClean="0"/>
              <a:t> et al. 2004 &gt;</a:t>
            </a:r>
            <a:endParaRPr lang="ko-KR" altLang="en-US" sz="1200" i="1" dirty="0"/>
          </a:p>
        </p:txBody>
      </p:sp>
      <p:sp>
        <p:nvSpPr>
          <p:cNvPr id="9" name="모서리가 둥근 직사각형 8"/>
          <p:cNvSpPr/>
          <p:nvPr/>
        </p:nvSpPr>
        <p:spPr bwMode="auto">
          <a:xfrm>
            <a:off x="5211582" y="2639505"/>
            <a:ext cx="3487918" cy="1112363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eaLnBrk="0" latinLnBrk="0" hangingPunct="0"/>
            <a:r>
              <a:rPr lang="en-US" altLang="ko-KR" b="1" dirty="0" smtClean="0"/>
              <a:t>Caching</a:t>
            </a:r>
            <a:endParaRPr kumimoji="0" lang="ko-KR" alt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모서리가 둥근 직사각형 9"/>
          <p:cNvSpPr/>
          <p:nvPr/>
        </p:nvSpPr>
        <p:spPr bwMode="auto">
          <a:xfrm>
            <a:off x="5211582" y="4423249"/>
            <a:ext cx="3487918" cy="1112363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eaLnBrk="0" latinLnBrk="0" hangingPunct="0"/>
            <a:r>
              <a:rPr lang="en-US" altLang="ko-KR" b="1" dirty="0" smtClean="0"/>
              <a:t>Filtering</a:t>
            </a:r>
            <a:endParaRPr kumimoji="0" lang="ko-KR" alt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Irradiance Caching</a:t>
            </a:r>
            <a:endParaRPr lang="ko-KR" altLang="en-US" dirty="0"/>
          </a:p>
        </p:txBody>
      </p:sp>
      <p:pic>
        <p:nvPicPr>
          <p:cNvPr id="4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07164" y="1578073"/>
            <a:ext cx="6742371" cy="506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6022164" y="929501"/>
            <a:ext cx="26773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i="1" dirty="0" smtClean="0"/>
              <a:t>&lt;figure from </a:t>
            </a:r>
            <a:r>
              <a:rPr lang="en-US" altLang="ko-KR" sz="1200" i="1" dirty="0" err="1" smtClean="0"/>
              <a:t>Kontkanen</a:t>
            </a:r>
            <a:r>
              <a:rPr lang="en-US" altLang="ko-KR" sz="1200" i="1" dirty="0" smtClean="0"/>
              <a:t> et al. 2004 &gt;</a:t>
            </a:r>
            <a:endParaRPr lang="ko-KR" altLang="en-US" sz="12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Irradiance Filtering</a:t>
            </a:r>
            <a:endParaRPr lang="ko-KR" altLang="en-US" dirty="0"/>
          </a:p>
        </p:txBody>
      </p:sp>
      <p:pic>
        <p:nvPicPr>
          <p:cNvPr id="4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07164" y="1587500"/>
            <a:ext cx="6742371" cy="506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07163" y="1587500"/>
            <a:ext cx="6742371" cy="5056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6022164" y="929501"/>
            <a:ext cx="26773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i="1" dirty="0" smtClean="0"/>
              <a:t>&lt;figure from </a:t>
            </a:r>
            <a:r>
              <a:rPr lang="en-US" altLang="ko-KR" sz="1200" i="1" dirty="0" err="1" smtClean="0"/>
              <a:t>Kontkanen</a:t>
            </a:r>
            <a:r>
              <a:rPr lang="en-US" altLang="ko-KR" sz="1200" i="1" dirty="0" smtClean="0"/>
              <a:t> et al. 2004 &gt;</a:t>
            </a:r>
            <a:endParaRPr lang="ko-KR" altLang="en-US" sz="12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Reduce noise</a:t>
            </a:r>
            <a:endParaRPr lang="ko-KR" altLang="en-US" dirty="0"/>
          </a:p>
        </p:txBody>
      </p:sp>
      <p:pic>
        <p:nvPicPr>
          <p:cNvPr id="5017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19100" y="1876723"/>
            <a:ext cx="3752850" cy="282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6022164" y="929501"/>
            <a:ext cx="26773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i="1" dirty="0" smtClean="0"/>
              <a:t>&lt;figure from </a:t>
            </a:r>
            <a:r>
              <a:rPr lang="en-US" altLang="ko-KR" sz="1200" i="1" dirty="0" err="1" smtClean="0"/>
              <a:t>Kontkanen</a:t>
            </a:r>
            <a:r>
              <a:rPr lang="en-US" altLang="ko-KR" sz="1200" i="1" dirty="0" smtClean="0"/>
              <a:t> et al. 2004 &gt;</a:t>
            </a:r>
            <a:endParaRPr lang="ko-KR" altLang="en-US" sz="1200" i="1" dirty="0"/>
          </a:p>
        </p:txBody>
      </p:sp>
      <p:sp>
        <p:nvSpPr>
          <p:cNvPr id="9" name="모서리가 둥근 직사각형 8"/>
          <p:cNvSpPr/>
          <p:nvPr/>
        </p:nvSpPr>
        <p:spPr bwMode="auto">
          <a:xfrm>
            <a:off x="5926579" y="1998078"/>
            <a:ext cx="2057924" cy="73529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eaLnBrk="0" latinLnBrk="0" hangingPunct="0"/>
            <a:r>
              <a:rPr lang="en-US" altLang="ko-KR" b="1" dirty="0" smtClean="0"/>
              <a:t>Caching</a:t>
            </a:r>
            <a:endParaRPr kumimoji="0" lang="ko-KR" alt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모서리가 둥근 직사각형 9"/>
          <p:cNvSpPr/>
          <p:nvPr/>
        </p:nvSpPr>
        <p:spPr bwMode="auto">
          <a:xfrm>
            <a:off x="5211582" y="3593285"/>
            <a:ext cx="3487918" cy="1112363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eaLnBrk="0" latinLnBrk="0" hangingPunct="0"/>
            <a:r>
              <a:rPr lang="en-US" altLang="ko-KR" b="1" dirty="0" smtClean="0"/>
              <a:t>Filtering</a:t>
            </a:r>
            <a:endParaRPr kumimoji="0" lang="ko-KR" alt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Filtering - Making smooth image</a:t>
            </a:r>
            <a:endParaRPr lang="ko-KR" altLang="en-US" dirty="0"/>
          </a:p>
        </p:txBody>
      </p:sp>
      <p:pic>
        <p:nvPicPr>
          <p:cNvPr id="5325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9100" y="1587500"/>
            <a:ext cx="2609850" cy="318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325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37275" y="1587500"/>
            <a:ext cx="2600325" cy="318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419100" y="4768850"/>
            <a:ext cx="21739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i="1" dirty="0" smtClean="0"/>
              <a:t>&lt;Images from </a:t>
            </a:r>
            <a:r>
              <a:rPr lang="en-US" altLang="ko-KR" sz="1200" i="1" dirty="0" err="1" smtClean="0"/>
              <a:t>Naver</a:t>
            </a:r>
            <a:r>
              <a:rPr lang="en-US" altLang="ko-KR" sz="1200" i="1" dirty="0" smtClean="0"/>
              <a:t> image &gt;</a:t>
            </a:r>
            <a:endParaRPr lang="ko-KR" altLang="en-US" sz="1200" i="1" dirty="0"/>
          </a:p>
        </p:txBody>
      </p:sp>
      <p:cxnSp>
        <p:nvCxnSpPr>
          <p:cNvPr id="12" name="직선 화살표 연결선 11"/>
          <p:cNvCxnSpPr>
            <a:stCxn id="53252" idx="3"/>
            <a:endCxn id="53253" idx="1"/>
          </p:cNvCxnSpPr>
          <p:nvPr/>
        </p:nvCxnSpPr>
        <p:spPr bwMode="auto">
          <a:xfrm>
            <a:off x="3028950" y="3178175"/>
            <a:ext cx="3108325" cy="1588"/>
          </a:xfrm>
          <a:prstGeom prst="straightConnector1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5" name="모서리가 둥근 직사각형 14"/>
          <p:cNvSpPr/>
          <p:nvPr/>
        </p:nvSpPr>
        <p:spPr bwMode="auto">
          <a:xfrm>
            <a:off x="3850199" y="2042549"/>
            <a:ext cx="1307690" cy="2271252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ko-KR" sz="2800" b="1" dirty="0" smtClean="0"/>
              <a:t>Filter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3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Principal Component Analysis</a:t>
            </a:r>
            <a:r>
              <a:rPr lang="en-US" altLang="ko-KR" sz="2000" dirty="0" smtClean="0"/>
              <a:t>(PCA)</a:t>
            </a:r>
            <a:endParaRPr lang="ko-KR" alt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9100" y="2102177"/>
            <a:ext cx="2357140" cy="2491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00060" y="2102177"/>
            <a:ext cx="2437810" cy="2491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61690" y="2029041"/>
            <a:ext cx="2437810" cy="256486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12" name="모서리가 둥근 직사각형 11"/>
          <p:cNvSpPr/>
          <p:nvPr/>
        </p:nvSpPr>
        <p:spPr bwMode="auto">
          <a:xfrm>
            <a:off x="2033127" y="5361450"/>
            <a:ext cx="1992118" cy="1055802"/>
          </a:xfrm>
          <a:prstGeom prst="roundRect">
            <a:avLst/>
          </a:prstGeom>
          <a:ln>
            <a:noFill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/>
          <a:p>
            <a:pPr marL="0" marR="0" indent="0" algn="ctr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ko-K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Reducing the dimension of the data set</a:t>
            </a:r>
            <a:endParaRPr kumimoji="0" lang="ko-KR" alt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" name="모서리가 둥근 직사각형 12"/>
          <p:cNvSpPr/>
          <p:nvPr/>
        </p:nvSpPr>
        <p:spPr bwMode="auto">
          <a:xfrm>
            <a:off x="4956120" y="5360654"/>
            <a:ext cx="1992118" cy="1055802"/>
          </a:xfrm>
          <a:prstGeom prst="roundRect">
            <a:avLst/>
          </a:prstGeom>
          <a:ln>
            <a:noFill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0" marR="0" indent="0" algn="ctr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ko-KR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Reconstructing data</a:t>
            </a:r>
            <a:endParaRPr kumimoji="0" lang="ko-KR" alt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37" name="꺾인 연결선 36"/>
          <p:cNvCxnSpPr>
            <a:stCxn id="4" idx="2"/>
            <a:endCxn id="12" idx="1"/>
          </p:cNvCxnSpPr>
          <p:nvPr/>
        </p:nvCxnSpPr>
        <p:spPr bwMode="auto">
          <a:xfrm rot="16200000" flipH="1">
            <a:off x="1167674" y="5023897"/>
            <a:ext cx="1295449" cy="435457"/>
          </a:xfrm>
          <a:prstGeom prst="bentConnector2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0" name="Shape 39"/>
          <p:cNvCxnSpPr>
            <a:stCxn id="12" idx="3"/>
          </p:cNvCxnSpPr>
          <p:nvPr/>
        </p:nvCxnSpPr>
        <p:spPr bwMode="auto">
          <a:xfrm flipV="1">
            <a:off x="4025245" y="4593899"/>
            <a:ext cx="329939" cy="1295452"/>
          </a:xfrm>
          <a:prstGeom prst="bentConnector2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2" name="Shape 41"/>
          <p:cNvCxnSpPr>
            <a:endCxn id="13" idx="1"/>
          </p:cNvCxnSpPr>
          <p:nvPr/>
        </p:nvCxnSpPr>
        <p:spPr bwMode="auto">
          <a:xfrm rot="16200000" flipH="1">
            <a:off x="4149727" y="5082161"/>
            <a:ext cx="1294655" cy="318132"/>
          </a:xfrm>
          <a:prstGeom prst="bentConnector2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6" name="Shape 45"/>
          <p:cNvCxnSpPr>
            <a:stCxn id="13" idx="3"/>
            <a:endCxn id="6" idx="2"/>
          </p:cNvCxnSpPr>
          <p:nvPr/>
        </p:nvCxnSpPr>
        <p:spPr bwMode="auto">
          <a:xfrm flipV="1">
            <a:off x="6948238" y="4593902"/>
            <a:ext cx="532357" cy="1294653"/>
          </a:xfrm>
          <a:prstGeom prst="bentConnector2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9" name="TextBox 48"/>
          <p:cNvSpPr txBox="1"/>
          <p:nvPr/>
        </p:nvSpPr>
        <p:spPr>
          <a:xfrm>
            <a:off x="631700" y="1567376"/>
            <a:ext cx="19319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Original data</a:t>
            </a:r>
            <a:endParaRPr lang="ko-KR" alt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3130979" y="1567376"/>
            <a:ext cx="26164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Compressed data</a:t>
            </a:r>
            <a:endParaRPr lang="ko-KR" altLang="en-US" dirty="0"/>
          </a:p>
        </p:txBody>
      </p:sp>
      <p:sp>
        <p:nvSpPr>
          <p:cNvPr id="51" name="TextBox 50"/>
          <p:cNvSpPr txBox="1"/>
          <p:nvPr/>
        </p:nvSpPr>
        <p:spPr>
          <a:xfrm>
            <a:off x="6092609" y="1567376"/>
            <a:ext cx="28552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Reconstructed data</a:t>
            </a:r>
            <a:endParaRPr lang="ko-KR" altLang="en-US" dirty="0"/>
          </a:p>
        </p:txBody>
      </p:sp>
      <p:pic>
        <p:nvPicPr>
          <p:cNvPr id="52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208141" y="2261420"/>
            <a:ext cx="2922838" cy="2203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02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025040" y="2261424"/>
            <a:ext cx="2922838" cy="22068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4" name="TextBox 53"/>
          <p:cNvSpPr txBox="1"/>
          <p:nvPr/>
        </p:nvSpPr>
        <p:spPr>
          <a:xfrm>
            <a:off x="4952962" y="298450"/>
            <a:ext cx="37465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i="1" dirty="0" smtClean="0"/>
              <a:t>&lt;figures from </a:t>
            </a:r>
            <a:r>
              <a:rPr lang="en-US" altLang="ko-KR" sz="1200" i="1" dirty="0" err="1" smtClean="0"/>
              <a:t>Kontkanen</a:t>
            </a:r>
            <a:r>
              <a:rPr lang="en-US" altLang="ko-KR" sz="1200" i="1" dirty="0" smtClean="0"/>
              <a:t> et al. 2004 and L. I. Smith&gt;</a:t>
            </a:r>
            <a:endParaRPr lang="ko-KR" altLang="en-US" sz="1200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9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0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5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4" dur="500"/>
                                        <p:tgtEl>
                                          <p:spTgt spid="51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50" grpId="0"/>
      <p:bldP spid="51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Key Idea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US" altLang="ko-KR" dirty="0" smtClean="0"/>
              <a:t>If we have a basis for the illumination in the animation, we can simply project the noisy animation onto this basis to produce smooth animation.</a:t>
            </a:r>
            <a:endParaRPr lang="ko-KR" altLang="en-US" dirty="0"/>
          </a:p>
        </p:txBody>
      </p:sp>
      <p:sp>
        <p:nvSpPr>
          <p:cNvPr id="14" name="모서리가 둥근 직사각형 13"/>
          <p:cNvSpPr/>
          <p:nvPr/>
        </p:nvSpPr>
        <p:spPr bwMode="auto">
          <a:xfrm>
            <a:off x="1267448" y="3492109"/>
            <a:ext cx="2146329" cy="1220919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ko-KR" sz="2000" b="1" dirty="0" smtClean="0"/>
              <a:t>Noisy image</a:t>
            </a:r>
            <a:endParaRPr kumimoji="0" lang="ko-KR" alt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모서리가 둥근 직사각형 14"/>
          <p:cNvSpPr/>
          <p:nvPr/>
        </p:nvSpPr>
        <p:spPr bwMode="auto">
          <a:xfrm>
            <a:off x="4020347" y="3492109"/>
            <a:ext cx="2146329" cy="1220919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ko-KR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Basis</a:t>
            </a:r>
            <a:r>
              <a:rPr kumimoji="0" lang="en-US" altLang="ko-KR" sz="2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that take on image components</a:t>
            </a:r>
            <a:endParaRPr kumimoji="0" lang="ko-KR" alt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타원 15"/>
          <p:cNvSpPr/>
          <p:nvPr/>
        </p:nvSpPr>
        <p:spPr bwMode="auto">
          <a:xfrm>
            <a:off x="3553754" y="3919819"/>
            <a:ext cx="318839" cy="318839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" name="모서리가 둥근 직사각형 16"/>
          <p:cNvSpPr/>
          <p:nvPr/>
        </p:nvSpPr>
        <p:spPr bwMode="auto">
          <a:xfrm>
            <a:off x="5552328" y="5016312"/>
            <a:ext cx="2146329" cy="1220919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ko-KR" sz="2000" b="1" dirty="0" smtClean="0"/>
              <a:t>Image having less noise</a:t>
            </a:r>
            <a:endParaRPr kumimoji="0" lang="ko-KR" alt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등호 17"/>
          <p:cNvSpPr/>
          <p:nvPr/>
        </p:nvSpPr>
        <p:spPr bwMode="auto">
          <a:xfrm>
            <a:off x="3872593" y="5179621"/>
            <a:ext cx="1430885" cy="1057610"/>
          </a:xfrm>
          <a:prstGeom prst="mathEqual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모서리가 둥근 직사각형 19"/>
          <p:cNvSpPr/>
          <p:nvPr/>
        </p:nvSpPr>
        <p:spPr bwMode="auto">
          <a:xfrm>
            <a:off x="4020347" y="3492109"/>
            <a:ext cx="2146329" cy="1220919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ko-KR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Basis</a:t>
            </a:r>
            <a:r>
              <a:rPr kumimoji="0" lang="en-US" altLang="ko-KR" sz="2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that take on image components</a:t>
            </a:r>
            <a:endParaRPr kumimoji="0" lang="ko-KR" alt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Goal &amp; Assumptions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Goal</a:t>
            </a:r>
          </a:p>
          <a:p>
            <a:pPr lvl="1"/>
            <a:r>
              <a:rPr lang="en-US" altLang="ko-KR" dirty="0" smtClean="0"/>
              <a:t>To compute an animated sequence of </a:t>
            </a:r>
            <a:r>
              <a:rPr lang="en-US" altLang="ko-KR" dirty="0" smtClean="0">
                <a:solidFill>
                  <a:srgbClr val="FF0000"/>
                </a:solidFill>
              </a:rPr>
              <a:t>indirect illumination</a:t>
            </a:r>
            <a:r>
              <a:rPr lang="en-US" altLang="ko-KR" dirty="0" smtClean="0"/>
              <a:t> images quickly</a:t>
            </a:r>
          </a:p>
          <a:p>
            <a:r>
              <a:rPr lang="en-US" altLang="ko-KR" dirty="0" smtClean="0"/>
              <a:t>Assume</a:t>
            </a:r>
          </a:p>
          <a:p>
            <a:pPr lvl="1"/>
            <a:r>
              <a:rPr lang="en-US" altLang="ko-KR" dirty="0" smtClean="0"/>
              <a:t>The camera and all objects in the scene are not moving</a:t>
            </a:r>
          </a:p>
          <a:p>
            <a:pPr lvl="1"/>
            <a:r>
              <a:rPr lang="en-US" altLang="ko-KR" dirty="0" smtClean="0">
                <a:solidFill>
                  <a:srgbClr val="0070C0"/>
                </a:solidFill>
              </a:rPr>
              <a:t>Only</a:t>
            </a:r>
            <a:r>
              <a:rPr lang="en-US" altLang="ko-KR" dirty="0" smtClean="0"/>
              <a:t> lighting and material changes</a:t>
            </a:r>
          </a:p>
          <a:p>
            <a:pPr lvl="1">
              <a:buNone/>
            </a:pPr>
            <a:r>
              <a:rPr lang="en-US" altLang="ko-KR" dirty="0" smtClean="0"/>
              <a:t>    – </a:t>
            </a:r>
            <a:r>
              <a:rPr lang="en-US" altLang="ko-KR" dirty="0" smtClean="0">
                <a:solidFill>
                  <a:srgbClr val="0070C0"/>
                </a:solidFill>
              </a:rPr>
              <a:t>changes of illumination</a:t>
            </a:r>
            <a:endParaRPr lang="ko-KR" altLang="en-US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그림 8" descr="com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83611" y="3259644"/>
            <a:ext cx="2997200" cy="2997200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Key Observation</a:t>
            </a:r>
            <a:endParaRPr lang="ko-KR" altLang="en-US" dirty="0"/>
          </a:p>
        </p:txBody>
      </p:sp>
      <p:pic>
        <p:nvPicPr>
          <p:cNvPr id="4" name="그림 3" descr="1.bmp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30111" y="3259644"/>
            <a:ext cx="2247900" cy="2247900"/>
          </a:xfrm>
          <a:prstGeom prst="rect">
            <a:avLst/>
          </a:prstGeom>
        </p:spPr>
      </p:pic>
      <p:pic>
        <p:nvPicPr>
          <p:cNvPr id="5" name="그림 4" descr="2.bmp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82211" y="3259644"/>
            <a:ext cx="2247900" cy="2247900"/>
          </a:xfrm>
          <a:prstGeom prst="rect">
            <a:avLst/>
          </a:prstGeom>
        </p:spPr>
      </p:pic>
      <p:pic>
        <p:nvPicPr>
          <p:cNvPr id="6" name="그림 5" descr="3.bmp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34311" y="3259644"/>
            <a:ext cx="2247900" cy="2247900"/>
          </a:xfrm>
          <a:prstGeom prst="rect">
            <a:avLst/>
          </a:prstGeom>
        </p:spPr>
      </p:pic>
      <p:pic>
        <p:nvPicPr>
          <p:cNvPr id="7" name="그림 6" descr="4.bmp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6411" y="3259644"/>
            <a:ext cx="2247900" cy="2247900"/>
          </a:xfrm>
          <a:prstGeom prst="rect">
            <a:avLst/>
          </a:prstGeom>
        </p:spPr>
      </p:pic>
      <p:sp>
        <p:nvSpPr>
          <p:cNvPr id="10" name="내용 개체 틀 2"/>
          <p:cNvSpPr>
            <a:spLocks noGrp="1"/>
          </p:cNvSpPr>
          <p:nvPr>
            <p:ph idx="1"/>
          </p:nvPr>
        </p:nvSpPr>
        <p:spPr>
          <a:xfrm>
            <a:off x="419100" y="1587500"/>
            <a:ext cx="8318500" cy="50673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altLang="ko-KR" dirty="0" smtClean="0"/>
              <a:t>Although the individual pixels are noisy, correlation in the temporal domain still provides us with important information.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922551" y="929501"/>
            <a:ext cx="19175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i="1" dirty="0" smtClean="0"/>
              <a:t>&lt;Figures from the paper&gt;</a:t>
            </a:r>
            <a:endParaRPr lang="ko-KR" altLang="en-US" sz="1200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3.43511E-6 L 0.36181 3.43511E-6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1" y="0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3.43511E-6 L -0.34323 3.43511E-6 " pathEditMode="relative" ptsTypes="AA">
                                      <p:cBhvr>
                                        <p:cTn id="3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3.43511E-6 L 0.11893 3.43511E-6 " pathEditMode="relative" ptsTypes="AA">
                                      <p:cBhvr>
                                        <p:cTn id="4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3.43511E-6 L -0.12361 3.43511E-6 " pathEditMode="relative" ptsTypes="AA">
                                      <p:cBhvr>
                                        <p:cTn id="4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아래쪽 화살표 19"/>
          <p:cNvSpPr/>
          <p:nvPr/>
        </p:nvSpPr>
        <p:spPr bwMode="auto">
          <a:xfrm>
            <a:off x="3375758" y="4468305"/>
            <a:ext cx="2157776" cy="613470"/>
          </a:xfrm>
          <a:prstGeom prst="downArrow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Choosing the basis</a:t>
            </a:r>
            <a:endParaRPr lang="ko-KR" altLang="en-US" dirty="0"/>
          </a:p>
        </p:txBody>
      </p:sp>
      <p:sp>
        <p:nvSpPr>
          <p:cNvPr id="11" name="모서리가 둥근 직사각형 10"/>
          <p:cNvSpPr/>
          <p:nvPr/>
        </p:nvSpPr>
        <p:spPr bwMode="auto">
          <a:xfrm>
            <a:off x="419100" y="3337089"/>
            <a:ext cx="8280400" cy="1131216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ko-K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Principle</a:t>
            </a:r>
            <a:r>
              <a:rPr kumimoji="0" lang="en-US" altLang="ko-KR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Component Analysis(PCA)</a:t>
            </a:r>
            <a:endParaRPr kumimoji="0" lang="ko-KR" alt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" name="모서리가 둥근 직사각형 12"/>
          <p:cNvSpPr/>
          <p:nvPr/>
        </p:nvSpPr>
        <p:spPr bwMode="auto">
          <a:xfrm>
            <a:off x="419100" y="5081775"/>
            <a:ext cx="8280400" cy="1131216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eaLnBrk="0" latinLnBrk="0" hangingPunct="0"/>
            <a:r>
              <a:rPr kumimoji="0" lang="en-US" altLang="ko-K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Basis</a:t>
            </a:r>
            <a:r>
              <a:rPr kumimoji="0" lang="en-US" altLang="ko-KR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for illumination in the animation</a:t>
            </a:r>
            <a:endParaRPr kumimoji="0" lang="ko-KR" alt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1" name="아래쪽 화살표 20"/>
          <p:cNvSpPr/>
          <p:nvPr/>
        </p:nvSpPr>
        <p:spPr bwMode="auto">
          <a:xfrm>
            <a:off x="3375758" y="2723619"/>
            <a:ext cx="2157776" cy="613470"/>
          </a:xfrm>
          <a:prstGeom prst="downArrow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2" name="모서리가 둥근 직사각형 21"/>
          <p:cNvSpPr/>
          <p:nvPr/>
        </p:nvSpPr>
        <p:spPr bwMode="auto">
          <a:xfrm>
            <a:off x="419100" y="1592403"/>
            <a:ext cx="8280400" cy="1131216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ko-K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Images in the noisy sequence</a:t>
            </a:r>
            <a:endParaRPr kumimoji="0" lang="ko-KR" alt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alphaModFix amt="7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10"/>
          <p:cNvSpPr>
            <a:spLocks noChangeArrowheads="1"/>
          </p:cNvSpPr>
          <p:nvPr/>
        </p:nvSpPr>
        <p:spPr bwMode="auto">
          <a:xfrm>
            <a:off x="0" y="842963"/>
            <a:ext cx="9144000" cy="1968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7" tIns="44450" rIns="90487" bIns="44450" anchor="ctr"/>
          <a:lstStyle/>
          <a:p>
            <a:pPr algn="ctr" eaLnBrk="0" latinLnBrk="0" hangingPunct="0">
              <a:lnSpc>
                <a:spcPts val="4200"/>
              </a:lnSpc>
            </a:pPr>
            <a:r>
              <a:rPr kumimoji="0" lang="en-US" altLang="ko-KR" sz="4000" b="1" dirty="0">
                <a:solidFill>
                  <a:srgbClr val="92D050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Interactive Global Illumination in Dynamic Scene</a:t>
            </a:r>
          </a:p>
        </p:txBody>
      </p:sp>
      <p:sp>
        <p:nvSpPr>
          <p:cNvPr id="4100" name="Text Box 14"/>
          <p:cNvSpPr txBox="1">
            <a:spLocks noChangeArrowheads="1"/>
          </p:cNvSpPr>
          <p:nvPr/>
        </p:nvSpPr>
        <p:spPr bwMode="auto">
          <a:xfrm>
            <a:off x="496888" y="3527425"/>
            <a:ext cx="8153400" cy="11080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latinLnBrk="0" hangingPunct="0">
              <a:spcBef>
                <a:spcPct val="50000"/>
              </a:spcBef>
            </a:pPr>
            <a:r>
              <a:rPr kumimoji="0" lang="es-ES" altLang="ko-KR" sz="3600" b="1" dirty="0">
                <a:solidFill>
                  <a:srgbClr val="C07200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Parag Tole et al.</a:t>
            </a:r>
          </a:p>
          <a:p>
            <a:pPr algn="ctr" eaLnBrk="0" latinLnBrk="0" hangingPunct="0">
              <a:spcBef>
                <a:spcPct val="50000"/>
              </a:spcBef>
            </a:pPr>
            <a:r>
              <a:rPr kumimoji="0" lang="en-US" altLang="ko-KR" sz="2000" b="1" dirty="0">
                <a:solidFill>
                  <a:schemeClr val="bg1">
                    <a:lumMod val="65000"/>
                  </a:schemeClr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SIGGGRAPH, 2002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922551" y="6466788"/>
            <a:ext cx="18405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i="1" dirty="0" smtClean="0"/>
              <a:t>&lt;Figure from the paper&gt;</a:t>
            </a:r>
            <a:endParaRPr lang="ko-KR" altLang="en-US" sz="1200" i="1" dirty="0"/>
          </a:p>
        </p:txBody>
      </p:sp>
    </p:spTree>
  </p:cSld>
  <p:clrMapOvr>
    <a:masterClrMapping/>
  </p:clrMapOvr>
  <p:transition spd="med" advTm="14831">
    <p:wheel spokes="1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Choosing the truncation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US" altLang="ko-KR" dirty="0" smtClean="0"/>
              <a:t>How many and what basis are should chosen?</a:t>
            </a:r>
          </a:p>
          <a:p>
            <a:pPr>
              <a:lnSpc>
                <a:spcPct val="100000"/>
              </a:lnSpc>
            </a:pPr>
            <a:r>
              <a:rPr lang="en-US" altLang="ko-KR" dirty="0" smtClean="0">
                <a:solidFill>
                  <a:srgbClr val="0070C0"/>
                </a:solidFill>
              </a:rPr>
              <a:t>Lower numbered basis </a:t>
            </a:r>
            <a:r>
              <a:rPr lang="en-US" altLang="ko-KR" dirty="0" smtClean="0"/>
              <a:t>contains most of indirect illumination.</a:t>
            </a:r>
          </a:p>
          <a:p>
            <a:pPr lvl="1">
              <a:lnSpc>
                <a:spcPct val="100000"/>
              </a:lnSpc>
            </a:pPr>
            <a:r>
              <a:rPr lang="en-US" altLang="ko-KR" dirty="0" smtClean="0"/>
              <a:t>Because, indirect illumination varies slowly</a:t>
            </a:r>
          </a:p>
          <a:p>
            <a:pPr>
              <a:lnSpc>
                <a:spcPct val="100000"/>
              </a:lnSpc>
            </a:pPr>
            <a:r>
              <a:rPr lang="en-US" altLang="ko-KR" dirty="0" smtClean="0">
                <a:solidFill>
                  <a:srgbClr val="0070C0"/>
                </a:solidFill>
              </a:rPr>
              <a:t>Higher numbered basis </a:t>
            </a:r>
            <a:r>
              <a:rPr lang="en-US" altLang="ko-KR" dirty="0" smtClean="0"/>
              <a:t>is needed to reconstruct the noise of the original image sequence.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Choosing the truncation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US" altLang="ko-KR" dirty="0" smtClean="0"/>
              <a:t>Choose the first </a:t>
            </a:r>
            <a:r>
              <a:rPr lang="en-US" altLang="ko-KR" i="1" dirty="0" smtClean="0"/>
              <a:t>M</a:t>
            </a:r>
            <a:r>
              <a:rPr lang="en-US" altLang="ko-KR" dirty="0" smtClean="0"/>
              <a:t> basis</a:t>
            </a:r>
          </a:p>
          <a:p>
            <a:pPr>
              <a:lnSpc>
                <a:spcPct val="100000"/>
              </a:lnSpc>
            </a:pPr>
            <a:r>
              <a:rPr lang="en-US" altLang="ko-KR" dirty="0" smtClean="0"/>
              <a:t>Based on the residual variance of the truncated PCA reconstruction.</a:t>
            </a:r>
          </a:p>
          <a:p>
            <a:pPr>
              <a:lnSpc>
                <a:spcPct val="100000"/>
              </a:lnSpc>
            </a:pPr>
            <a:r>
              <a:rPr lang="en-US" altLang="ko-KR" dirty="0" err="1" smtClean="0"/>
              <a:t>precentVar</a:t>
            </a:r>
            <a:r>
              <a:rPr lang="en-US" altLang="ko-KR" dirty="0" smtClean="0"/>
              <a:t>(m) ≤ </a:t>
            </a:r>
            <a:r>
              <a:rPr lang="el-GR" altLang="ko-KR" dirty="0" smtClean="0"/>
              <a:t>ε</a:t>
            </a:r>
            <a:endParaRPr lang="en-US" altLang="ko-KR" dirty="0" smtClean="0"/>
          </a:p>
        </p:txBody>
      </p:sp>
      <p:grpSp>
        <p:nvGrpSpPr>
          <p:cNvPr id="7" name="그룹 6"/>
          <p:cNvGrpSpPr/>
          <p:nvPr/>
        </p:nvGrpSpPr>
        <p:grpSpPr>
          <a:xfrm>
            <a:off x="4418831" y="3371461"/>
            <a:ext cx="3609975" cy="2715399"/>
            <a:chOff x="1541528" y="2897957"/>
            <a:chExt cx="3609975" cy="2715399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541528" y="2897957"/>
              <a:ext cx="3609975" cy="2438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6" name="TextBox 5"/>
            <p:cNvSpPr txBox="1"/>
            <p:nvPr/>
          </p:nvSpPr>
          <p:spPr>
            <a:xfrm>
              <a:off x="3506501" y="5336357"/>
              <a:ext cx="164500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i="1" dirty="0" smtClean="0"/>
                <a:t>&lt;Figure from </a:t>
              </a:r>
              <a:r>
                <a:rPr lang="en-US" altLang="ko-KR" sz="1200" i="1" dirty="0" err="1" smtClean="0"/>
                <a:t>Hayter</a:t>
              </a:r>
              <a:r>
                <a:rPr lang="en-US" altLang="ko-KR" sz="1200" i="1" dirty="0" smtClean="0"/>
                <a:t>&gt;</a:t>
              </a:r>
              <a:endParaRPr lang="ko-KR" altLang="en-US" sz="1200" i="1" dirty="0"/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6901841" y="929501"/>
            <a:ext cx="18357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i="1" dirty="0" smtClean="0"/>
              <a:t>&lt;figure from L. I. Smith&gt;</a:t>
            </a:r>
            <a:endParaRPr lang="ko-KR" altLang="en-US" sz="12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Algorithm</a:t>
            </a:r>
            <a:endParaRPr lang="ko-KR" altLang="en-US" dirty="0"/>
          </a:p>
        </p:txBody>
      </p:sp>
      <p:sp>
        <p:nvSpPr>
          <p:cNvPr id="4" name="모서리가 둥근 직사각형 3"/>
          <p:cNvSpPr/>
          <p:nvPr/>
        </p:nvSpPr>
        <p:spPr bwMode="auto">
          <a:xfrm>
            <a:off x="668594" y="1720646"/>
            <a:ext cx="3696929" cy="1612490"/>
          </a:xfrm>
          <a:prstGeom prst="roundRect">
            <a:avLst/>
          </a:prstGeom>
          <a:ln>
            <a:noFill/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ko-K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Render the</a:t>
            </a:r>
            <a:r>
              <a:rPr kumimoji="0" lang="en-US" altLang="ko-KR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sequence of images using a small number of ray samples.</a:t>
            </a:r>
            <a:endParaRPr kumimoji="0" lang="ko-KR" alt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모서리가 둥근 직사각형 5"/>
          <p:cNvSpPr/>
          <p:nvPr/>
        </p:nvSpPr>
        <p:spPr bwMode="auto">
          <a:xfrm>
            <a:off x="5976990" y="3716595"/>
            <a:ext cx="1103261" cy="845573"/>
          </a:xfrm>
          <a:prstGeom prst="roundRect">
            <a:avLst/>
          </a:prstGeom>
          <a:ln>
            <a:noFill/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ko-K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PCA</a:t>
            </a:r>
            <a:endParaRPr kumimoji="0" lang="ko-KR" alt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모서리가 둥근 직사각형 6"/>
          <p:cNvSpPr/>
          <p:nvPr/>
        </p:nvSpPr>
        <p:spPr bwMode="auto">
          <a:xfrm>
            <a:off x="4680155" y="4945626"/>
            <a:ext cx="3696929" cy="1278193"/>
          </a:xfrm>
          <a:prstGeom prst="roundRect">
            <a:avLst/>
          </a:prstGeom>
          <a:gradFill flip="none" rotWithShape="1">
            <a:gsLst>
              <a:gs pos="15000">
                <a:schemeClr val="accent1">
                  <a:lumMod val="40000"/>
                  <a:lumOff val="60000"/>
                </a:schemeClr>
              </a:gs>
              <a:gs pos="79000">
                <a:schemeClr val="accent5">
                  <a:tint val="37000"/>
                  <a:satMod val="300000"/>
                </a:schemeClr>
              </a:gs>
              <a:gs pos="100000">
                <a:schemeClr val="accent5">
                  <a:tint val="15000"/>
                  <a:satMod val="350000"/>
                </a:schemeClr>
              </a:gs>
            </a:gsLst>
            <a:lin ang="16200000" scaled="1"/>
            <a:tileRect/>
          </a:gradFill>
          <a:ln>
            <a:noFill/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ko-KR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Construct basis</a:t>
            </a:r>
            <a:r>
              <a:rPr kumimoji="0" lang="en-US" altLang="ko-KR" sz="2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and truncation </a:t>
            </a:r>
            <a:r>
              <a:rPr kumimoji="0" lang="en-US" altLang="ko-KR" sz="2400" b="1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M</a:t>
            </a:r>
            <a:endParaRPr kumimoji="0" lang="ko-KR" altLang="en-US" sz="2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2" name="직선 화살표 연결선 11"/>
          <p:cNvCxnSpPr>
            <a:stCxn id="6" idx="2"/>
            <a:endCxn id="7" idx="0"/>
          </p:cNvCxnSpPr>
          <p:nvPr/>
        </p:nvCxnSpPr>
        <p:spPr bwMode="auto">
          <a:xfrm rot="5400000">
            <a:off x="6336892" y="4753897"/>
            <a:ext cx="383458" cy="1"/>
          </a:xfrm>
          <a:prstGeom prst="straightConnector1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5" name="모서리가 둥근 직사각형 14"/>
          <p:cNvSpPr/>
          <p:nvPr/>
        </p:nvSpPr>
        <p:spPr bwMode="auto">
          <a:xfrm>
            <a:off x="4680155" y="1720646"/>
            <a:ext cx="3696929" cy="1612490"/>
          </a:xfrm>
          <a:prstGeom prst="roundRect">
            <a:avLst/>
          </a:prstGeom>
          <a:ln>
            <a:noFill/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ko-KR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Noisy image</a:t>
            </a:r>
            <a:r>
              <a:rPr kumimoji="0" lang="en-US" altLang="ko-KR" sz="2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sequence</a:t>
            </a:r>
            <a:endParaRPr kumimoji="0" lang="ko-KR" alt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7" name="직선 화살표 연결선 16"/>
          <p:cNvCxnSpPr>
            <a:stCxn id="4" idx="3"/>
            <a:endCxn id="15" idx="1"/>
          </p:cNvCxnSpPr>
          <p:nvPr/>
        </p:nvCxnSpPr>
        <p:spPr bwMode="auto">
          <a:xfrm>
            <a:off x="4365523" y="2526891"/>
            <a:ext cx="314632" cy="1588"/>
          </a:xfrm>
          <a:prstGeom prst="straightConnector1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7" name="타원 26"/>
          <p:cNvSpPr/>
          <p:nvPr/>
        </p:nvSpPr>
        <p:spPr bwMode="auto">
          <a:xfrm>
            <a:off x="3859161" y="3986981"/>
            <a:ext cx="383458" cy="383458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32" name="직선 화살표 연결선 31"/>
          <p:cNvCxnSpPr>
            <a:stCxn id="15" idx="2"/>
            <a:endCxn id="6" idx="0"/>
          </p:cNvCxnSpPr>
          <p:nvPr/>
        </p:nvCxnSpPr>
        <p:spPr bwMode="auto">
          <a:xfrm rot="16200000" flipH="1">
            <a:off x="6336891" y="3524864"/>
            <a:ext cx="383459" cy="1"/>
          </a:xfrm>
          <a:prstGeom prst="straightConnector1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4" name="Shape 33"/>
          <p:cNvCxnSpPr>
            <a:stCxn id="7" idx="1"/>
            <a:endCxn id="27" idx="4"/>
          </p:cNvCxnSpPr>
          <p:nvPr/>
        </p:nvCxnSpPr>
        <p:spPr bwMode="auto">
          <a:xfrm rot="10800000">
            <a:off x="4050891" y="4370439"/>
            <a:ext cx="629265" cy="1214284"/>
          </a:xfrm>
          <a:prstGeom prst="bentConnector2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9" name="직선 화살표 연결선 38"/>
          <p:cNvCxnSpPr>
            <a:endCxn id="27" idx="6"/>
          </p:cNvCxnSpPr>
          <p:nvPr/>
        </p:nvCxnSpPr>
        <p:spPr bwMode="auto">
          <a:xfrm rot="10800000" flipV="1">
            <a:off x="4242619" y="3333134"/>
            <a:ext cx="1519084" cy="845576"/>
          </a:xfrm>
          <a:prstGeom prst="straightConnector1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1" name="모서리가 둥근 직사각형 40"/>
          <p:cNvSpPr/>
          <p:nvPr/>
        </p:nvSpPr>
        <p:spPr bwMode="auto">
          <a:xfrm>
            <a:off x="419099" y="4778479"/>
            <a:ext cx="2944762" cy="1612490"/>
          </a:xfrm>
          <a:prstGeom prst="roundRect">
            <a:avLst/>
          </a:prstGeom>
          <a:ln>
            <a:noFill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ko-KR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Smoothed image</a:t>
            </a:r>
            <a:r>
              <a:rPr kumimoji="0" lang="en-US" altLang="ko-KR" sz="2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sequence</a:t>
            </a:r>
            <a:endParaRPr kumimoji="0" lang="ko-KR" alt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43" name="Shape 42"/>
          <p:cNvCxnSpPr>
            <a:stCxn id="27" idx="2"/>
            <a:endCxn id="41" idx="0"/>
          </p:cNvCxnSpPr>
          <p:nvPr/>
        </p:nvCxnSpPr>
        <p:spPr bwMode="auto">
          <a:xfrm rot="10800000" flipV="1">
            <a:off x="1891481" y="4178709"/>
            <a:ext cx="1967681" cy="599769"/>
          </a:xfrm>
          <a:prstGeom prst="bentConnector2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7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6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0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1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5" grpId="0" animBg="1"/>
      <p:bldP spid="27" grpId="0" animBg="1"/>
      <p:bldP spid="41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Extension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US" altLang="ko-KR" dirty="0" smtClean="0"/>
              <a:t>Moving cameras and objects</a:t>
            </a:r>
          </a:p>
          <a:p>
            <a:pPr lvl="1">
              <a:lnSpc>
                <a:spcPct val="100000"/>
              </a:lnSpc>
            </a:pPr>
            <a:r>
              <a:rPr lang="en-US" altLang="ko-KR" dirty="0" smtClean="0"/>
              <a:t>Using object space, not image space</a:t>
            </a:r>
          </a:p>
          <a:p>
            <a:pPr lvl="1">
              <a:lnSpc>
                <a:spcPct val="100000"/>
              </a:lnSpc>
            </a:pPr>
            <a:r>
              <a:rPr lang="en-US" altLang="ko-KR" dirty="0" smtClean="0"/>
              <a:t>Since Object space points are fixed, the temporal variation of each value is due only to changes in the illumination.</a:t>
            </a:r>
          </a:p>
          <a:p>
            <a:pPr>
              <a:lnSpc>
                <a:spcPct val="100000"/>
              </a:lnSpc>
            </a:pPr>
            <a:r>
              <a:rPr lang="en-US" altLang="ko-KR" dirty="0" smtClean="0"/>
              <a:t>Per Pixel Truncation</a:t>
            </a:r>
          </a:p>
          <a:p>
            <a:pPr lvl="1">
              <a:lnSpc>
                <a:spcPct val="100000"/>
              </a:lnSpc>
            </a:pPr>
            <a:r>
              <a:rPr lang="en-US" altLang="ko-KR" dirty="0" smtClean="0"/>
              <a:t>Allocating difference truncations for each pixel</a:t>
            </a:r>
          </a:p>
          <a:p>
            <a:pPr>
              <a:lnSpc>
                <a:spcPct val="100000"/>
              </a:lnSpc>
            </a:pPr>
            <a:r>
              <a:rPr lang="en-US" altLang="ko-KR" dirty="0" smtClean="0"/>
              <a:t>Important sampling</a:t>
            </a:r>
          </a:p>
          <a:p>
            <a:pPr lvl="1">
              <a:lnSpc>
                <a:spcPct val="100000"/>
              </a:lnSpc>
            </a:pPr>
            <a:r>
              <a:rPr lang="en-US" altLang="ko-KR" dirty="0" smtClean="0"/>
              <a:t>Pixels having more large number of </a:t>
            </a:r>
            <a:r>
              <a:rPr lang="en-US" altLang="ko-KR" i="1" dirty="0" smtClean="0"/>
              <a:t> M</a:t>
            </a:r>
            <a:r>
              <a:rPr lang="en-US" altLang="ko-KR" dirty="0" smtClean="0"/>
              <a:t> may needs more samples.</a:t>
            </a:r>
            <a:endParaRPr lang="ko-KR" alt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Results - </a:t>
            </a:r>
            <a:r>
              <a:rPr lang="en-US" altLang="ko-KR" dirty="0" smtClean="0">
                <a:hlinkClick r:id="rId2" action="ppaction://hlinkfile"/>
              </a:rPr>
              <a:t>Video</a:t>
            </a:r>
            <a:endParaRPr lang="ko-KR" alt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574503" y="1587500"/>
            <a:ext cx="6007693" cy="506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6922551" y="929501"/>
            <a:ext cx="19175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i="1" dirty="0" smtClean="0"/>
              <a:t>&lt;Figures from the paper&gt;</a:t>
            </a:r>
            <a:endParaRPr lang="ko-KR" altLang="en-US" sz="12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Conclusion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US" altLang="ko-KR" dirty="0" smtClean="0"/>
              <a:t>The cost of computing the indirect illumination is greatly reduced</a:t>
            </a:r>
          </a:p>
          <a:p>
            <a:pPr>
              <a:lnSpc>
                <a:spcPct val="100000"/>
              </a:lnSpc>
            </a:pPr>
            <a:r>
              <a:rPr lang="en-US" altLang="ko-KR" dirty="0" smtClean="0"/>
              <a:t>The resulting animation sequence does not contain temporal noise such as flicker or popping</a:t>
            </a:r>
          </a:p>
          <a:p>
            <a:pPr>
              <a:lnSpc>
                <a:spcPct val="100000"/>
              </a:lnSpc>
            </a:pPr>
            <a:r>
              <a:rPr lang="en-US" altLang="ko-KR" dirty="0" smtClean="0"/>
              <a:t>Easy to applying to exist renderers</a:t>
            </a:r>
          </a:p>
          <a:p>
            <a:pPr>
              <a:lnSpc>
                <a:spcPct val="100000"/>
              </a:lnSpc>
            </a:pPr>
            <a:r>
              <a:rPr lang="en-US" altLang="ko-KR" dirty="0" smtClean="0"/>
              <a:t>Limitation</a:t>
            </a:r>
          </a:p>
          <a:p>
            <a:pPr lvl="1">
              <a:lnSpc>
                <a:spcPct val="100000"/>
              </a:lnSpc>
            </a:pPr>
            <a:r>
              <a:rPr lang="en-US" altLang="ko-KR" dirty="0" smtClean="0"/>
              <a:t>Only for indirect illumination</a:t>
            </a:r>
          </a:p>
          <a:p>
            <a:pPr lvl="1">
              <a:lnSpc>
                <a:spcPct val="100000"/>
              </a:lnSpc>
            </a:pPr>
            <a:r>
              <a:rPr lang="en-US" altLang="ko-KR" dirty="0" smtClean="0"/>
              <a:t>Cannot apply to interactive environments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45613" y="1818968"/>
            <a:ext cx="8280400" cy="2318994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altLang="ko-KR" sz="7200" dirty="0" smtClean="0">
                <a:solidFill>
                  <a:schemeClr val="bg1"/>
                </a:solidFill>
              </a:rPr>
              <a:t>How to treat</a:t>
            </a:r>
            <a:br>
              <a:rPr lang="en-US" altLang="ko-KR" sz="7200" dirty="0" smtClean="0">
                <a:solidFill>
                  <a:schemeClr val="bg1"/>
                </a:solidFill>
              </a:rPr>
            </a:br>
            <a:r>
              <a:rPr lang="en-US" altLang="ko-KR" sz="7200" dirty="0" smtClean="0">
                <a:solidFill>
                  <a:schemeClr val="bg1"/>
                </a:solidFill>
              </a:rPr>
              <a:t>Dynamic scene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62155" y="3059251"/>
            <a:ext cx="8280400" cy="2318994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altLang="ko-KR" sz="6600" dirty="0" smtClean="0">
                <a:solidFill>
                  <a:schemeClr val="bg1"/>
                </a:solidFill>
              </a:rPr>
              <a:t>1. Use coherency</a:t>
            </a:r>
            <a:br>
              <a:rPr lang="en-US" altLang="ko-KR" sz="6600" dirty="0" smtClean="0">
                <a:solidFill>
                  <a:schemeClr val="bg1"/>
                </a:solidFill>
              </a:rPr>
            </a:br>
            <a:r>
              <a:rPr lang="en-US" altLang="ko-KR" sz="6600" dirty="0" smtClean="0">
                <a:solidFill>
                  <a:schemeClr val="bg1"/>
                </a:solidFill>
              </a:rPr>
              <a:t>between features that changed smoothly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62155" y="2477729"/>
            <a:ext cx="8280400" cy="2318994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altLang="ko-KR" sz="6600" dirty="0" smtClean="0">
                <a:solidFill>
                  <a:schemeClr val="bg1"/>
                </a:solidFill>
              </a:rPr>
              <a:t>2. The more effort to the more important things.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63600" y="2477729"/>
            <a:ext cx="8280400" cy="2318994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altLang="ko-KR" sz="13800" dirty="0" smtClean="0">
                <a:solidFill>
                  <a:schemeClr val="bg1"/>
                </a:solidFill>
              </a:rPr>
              <a:t>Thanks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ko-KR" dirty="0" smtClean="0">
                <a:ea typeface="굴림" pitchFamily="50" charset="-127"/>
              </a:rPr>
              <a:t>Interactive VS Quality</a:t>
            </a:r>
            <a:endParaRPr lang="ko-KR" altLang="en-US" dirty="0" smtClean="0">
              <a:ea typeface="굴림" pitchFamily="50" charset="-127"/>
            </a:endParaRPr>
          </a:p>
        </p:txBody>
      </p:sp>
      <p:pic>
        <p:nvPicPr>
          <p:cNvPr id="5124" name="Picture 4" descr="D:\Documents and Settings\bluekds\Local Settings\Temporary Internet Files\Content.IE5\WHVQTOO8\MCj0417468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6308" y="2169555"/>
            <a:ext cx="1615745" cy="1718158"/>
          </a:xfrm>
          <a:prstGeom prst="rect">
            <a:avLst/>
          </a:prstGeom>
          <a:noFill/>
        </p:spPr>
      </p:pic>
      <p:pic>
        <p:nvPicPr>
          <p:cNvPr id="5128" name="Picture 8" descr="D:\Documents and Settings\bluekds\Local Settings\Temporary Internet Files\Content.IE5\4F5X5D13\MCj0417420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68570" y="2183271"/>
            <a:ext cx="1430122" cy="1704442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549588" y="3911553"/>
            <a:ext cx="2608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800" dirty="0" smtClean="0"/>
              <a:t>Interactive performance</a:t>
            </a:r>
            <a:endParaRPr lang="ko-KR" altLang="en-US" sz="1800" dirty="0"/>
          </a:p>
        </p:txBody>
      </p:sp>
      <p:sp>
        <p:nvSpPr>
          <p:cNvPr id="10" name="TextBox 9"/>
          <p:cNvSpPr txBox="1"/>
          <p:nvPr/>
        </p:nvSpPr>
        <p:spPr>
          <a:xfrm>
            <a:off x="6462990" y="3911553"/>
            <a:ext cx="21339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800" dirty="0" smtClean="0"/>
              <a:t>Best Quality Image</a:t>
            </a:r>
            <a:endParaRPr lang="ko-KR" altLang="en-US" sz="1800" dirty="0"/>
          </a:p>
        </p:txBody>
      </p:sp>
      <p:pic>
        <p:nvPicPr>
          <p:cNvPr id="112" name="그림 111" descr="fac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88660" y="2183271"/>
            <a:ext cx="2566680" cy="1805232"/>
          </a:xfrm>
          <a:prstGeom prst="rect">
            <a:avLst/>
          </a:prstGeom>
        </p:spPr>
      </p:pic>
      <p:sp>
        <p:nvSpPr>
          <p:cNvPr id="113" name="TextBox 112"/>
          <p:cNvSpPr txBox="1"/>
          <p:nvPr/>
        </p:nvSpPr>
        <p:spPr>
          <a:xfrm>
            <a:off x="655567" y="4446797"/>
            <a:ext cx="79413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600" b="1" dirty="0" smtClean="0"/>
              <a:t>Can you catch two rabbits at once?</a:t>
            </a:r>
            <a:endParaRPr lang="ko-KR" altLang="en-US" sz="3600" b="1" dirty="0"/>
          </a:p>
        </p:txBody>
      </p:sp>
      <p:sp>
        <p:nvSpPr>
          <p:cNvPr id="115" name="TextBox 114"/>
          <p:cNvSpPr txBox="1"/>
          <p:nvPr/>
        </p:nvSpPr>
        <p:spPr>
          <a:xfrm>
            <a:off x="655567" y="5093128"/>
            <a:ext cx="79413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800" b="1" dirty="0" smtClean="0">
                <a:solidFill>
                  <a:srgbClr val="FF0000"/>
                </a:solidFill>
              </a:rPr>
              <a:t>No?!</a:t>
            </a:r>
            <a:r>
              <a:rPr lang="en-US" altLang="ko-KR" sz="4800" b="1" dirty="0" smtClean="0"/>
              <a:t> What is more useful?</a:t>
            </a:r>
            <a:endParaRPr lang="ko-KR" altLang="en-US" sz="4800" b="1" dirty="0"/>
          </a:p>
        </p:txBody>
      </p:sp>
      <p:sp>
        <p:nvSpPr>
          <p:cNvPr id="116" name="TextBox 115"/>
          <p:cNvSpPr txBox="1"/>
          <p:nvPr/>
        </p:nvSpPr>
        <p:spPr>
          <a:xfrm>
            <a:off x="6067048" y="1475419"/>
            <a:ext cx="26324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/>
              <a:t>i</a:t>
            </a:r>
            <a:r>
              <a:rPr lang="en-US" altLang="ko-KR" dirty="0" smtClean="0"/>
              <a:t>n dynamic Scene</a:t>
            </a:r>
            <a:endParaRPr lang="ko-KR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ko-KR" dirty="0" smtClean="0">
                <a:ea typeface="굴림" pitchFamily="50" charset="-127"/>
              </a:rPr>
              <a:t>Interactive VS Quality</a:t>
            </a:r>
            <a:endParaRPr lang="ko-KR" altLang="en-US" dirty="0" smtClean="0">
              <a:ea typeface="굴림" pitchFamily="50" charset="-127"/>
            </a:endParaRPr>
          </a:p>
        </p:txBody>
      </p:sp>
      <p:pic>
        <p:nvPicPr>
          <p:cNvPr id="5124" name="Picture 4" descr="D:\Documents and Settings\bluekds\Local Settings\Temporary Internet Files\Content.IE5\WHVQTOO8\MCj0417468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46062" y="1969003"/>
            <a:ext cx="1615745" cy="1718158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149342" y="3711001"/>
            <a:ext cx="2608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800" dirty="0" smtClean="0"/>
              <a:t>Interactive performance</a:t>
            </a:r>
            <a:endParaRPr lang="ko-KR" altLang="en-US" sz="1800" dirty="0"/>
          </a:p>
        </p:txBody>
      </p:sp>
      <p:sp>
        <p:nvSpPr>
          <p:cNvPr id="10" name="TextBox 9"/>
          <p:cNvSpPr txBox="1"/>
          <p:nvPr/>
        </p:nvSpPr>
        <p:spPr>
          <a:xfrm>
            <a:off x="4757748" y="3687161"/>
            <a:ext cx="2236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800" dirty="0" smtClean="0"/>
              <a:t>Good Quality Image</a:t>
            </a:r>
            <a:endParaRPr lang="ko-KR" altLang="en-US" sz="1800" dirty="0"/>
          </a:p>
        </p:txBody>
      </p:sp>
      <p:sp>
        <p:nvSpPr>
          <p:cNvPr id="113" name="TextBox 112"/>
          <p:cNvSpPr txBox="1"/>
          <p:nvPr/>
        </p:nvSpPr>
        <p:spPr>
          <a:xfrm>
            <a:off x="871282" y="4440025"/>
            <a:ext cx="74808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600" b="1" dirty="0" smtClean="0"/>
              <a:t>I will catch a rabbit and a tortoise</a:t>
            </a:r>
            <a:endParaRPr lang="ko-KR" altLang="en-US" sz="3600" b="1" dirty="0"/>
          </a:p>
        </p:txBody>
      </p:sp>
      <p:pic>
        <p:nvPicPr>
          <p:cNvPr id="23554" name="Picture 2" descr="D:\Documents and Settings\bluekds\Local Settings\Temporary Internet Files\Content.IE5\GWERRA5E\MCj0427049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73287" y="2504776"/>
            <a:ext cx="1581912" cy="1158545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6067048" y="1475419"/>
            <a:ext cx="26324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/>
              <a:t>i</a:t>
            </a:r>
            <a:r>
              <a:rPr lang="en-US" altLang="ko-KR" dirty="0" smtClean="0"/>
              <a:t>n dynamic Scene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3600" dirty="0" smtClean="0"/>
              <a:t>What is useful feedback for users?</a:t>
            </a:r>
            <a:endParaRPr lang="ko-KR" altLang="en-US" sz="3600" dirty="0"/>
          </a:p>
        </p:txBody>
      </p:sp>
      <p:sp>
        <p:nvSpPr>
          <p:cNvPr id="5" name="타원 4"/>
          <p:cNvSpPr/>
          <p:nvPr/>
        </p:nvSpPr>
        <p:spPr bwMode="auto">
          <a:xfrm>
            <a:off x="1759733" y="1778587"/>
            <a:ext cx="1577355" cy="1577355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36000" tIns="36000" rIns="36000" bIns="36000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ko-KR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Object Motion</a:t>
            </a:r>
            <a:endParaRPr kumimoji="0" lang="ko-KR" alt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타원 5"/>
          <p:cNvSpPr/>
          <p:nvPr/>
        </p:nvSpPr>
        <p:spPr bwMode="auto">
          <a:xfrm>
            <a:off x="1715675" y="3355942"/>
            <a:ext cx="1621413" cy="1621413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ko-KR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View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ko-KR" b="1" dirty="0" smtClean="0">
                <a:latin typeface="+mj-lt"/>
              </a:rPr>
              <a:t>Change</a:t>
            </a:r>
            <a:endParaRPr kumimoji="0" lang="ko-KR" alt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7" name="타원 6"/>
          <p:cNvSpPr/>
          <p:nvPr/>
        </p:nvSpPr>
        <p:spPr bwMode="auto">
          <a:xfrm>
            <a:off x="5420412" y="2531097"/>
            <a:ext cx="1800520" cy="1800520"/>
          </a:xfrm>
          <a:prstGeom prst="ellipse">
            <a:avLst/>
          </a:prstGeom>
          <a:gradFill>
            <a:gsLst>
              <a:gs pos="0">
                <a:srgbClr val="A603AB"/>
              </a:gs>
              <a:gs pos="21001">
                <a:srgbClr val="0819FB"/>
              </a:gs>
              <a:gs pos="35001">
                <a:srgbClr val="1A8D48"/>
              </a:gs>
              <a:gs pos="52000">
                <a:srgbClr val="FFFF00"/>
              </a:gs>
              <a:gs pos="73000">
                <a:srgbClr val="EE3F17"/>
              </a:gs>
              <a:gs pos="88000">
                <a:srgbClr val="E81766"/>
              </a:gs>
              <a:gs pos="100000">
                <a:srgbClr val="A603AB"/>
              </a:gs>
            </a:gsLst>
            <a:lin ang="16200000" scaled="0"/>
          </a:gradFill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36000" tIns="36000" rIns="36000" bIns="36000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ko-KR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Shading Change</a:t>
            </a:r>
            <a:endParaRPr kumimoji="0" lang="ko-KR" alt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53906" y="1722026"/>
            <a:ext cx="1675459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9900" b="1" dirty="0" smtClean="0">
                <a:latin typeface="HY수평선B" pitchFamily="18" charset="-127"/>
                <a:ea typeface="HY수평선B" pitchFamily="18" charset="-127"/>
              </a:rPr>
              <a:t>&gt;</a:t>
            </a:r>
            <a:endParaRPr lang="ko-KR" altLang="en-US" sz="19900" b="1" dirty="0">
              <a:latin typeface="HY수평선B" pitchFamily="18" charset="-127"/>
              <a:ea typeface="HY수평선B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53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53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4.33958E-6 L -0.55191 -0.13578 " pathEditMode="relative" rAng="0" ptsTypes="AA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6" y="-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/>
      <p:bldP spid="8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3600" dirty="0" smtClean="0">
                <a:solidFill>
                  <a:srgbClr val="000000"/>
                </a:solidFill>
              </a:rPr>
              <a:t>What is useful feedback for users?</a:t>
            </a:r>
            <a:endParaRPr lang="ko-KR" altLang="en-US" dirty="0"/>
          </a:p>
        </p:txBody>
      </p:sp>
      <p:sp>
        <p:nvSpPr>
          <p:cNvPr id="7" name="타원 6"/>
          <p:cNvSpPr/>
          <p:nvPr/>
        </p:nvSpPr>
        <p:spPr bwMode="auto">
          <a:xfrm>
            <a:off x="381392" y="1602556"/>
            <a:ext cx="1800520" cy="1800520"/>
          </a:xfrm>
          <a:prstGeom prst="ellipse">
            <a:avLst/>
          </a:prstGeom>
          <a:gradFill>
            <a:gsLst>
              <a:gs pos="0">
                <a:srgbClr val="A603AB"/>
              </a:gs>
              <a:gs pos="21001">
                <a:srgbClr val="0819FB"/>
              </a:gs>
              <a:gs pos="35001">
                <a:srgbClr val="1A8D48"/>
              </a:gs>
              <a:gs pos="52000">
                <a:srgbClr val="FFFF00"/>
              </a:gs>
              <a:gs pos="73000">
                <a:srgbClr val="EE3F17"/>
              </a:gs>
              <a:gs pos="88000">
                <a:srgbClr val="E81766"/>
              </a:gs>
              <a:gs pos="100000">
                <a:srgbClr val="A603AB"/>
              </a:gs>
            </a:gsLst>
            <a:lin ang="16200000" scaled="0"/>
          </a:gradFill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36000" tIns="36000" rIns="36000" bIns="36000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ko-KR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Shading Change</a:t>
            </a:r>
            <a:endParaRPr kumimoji="0" lang="ko-KR" alt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타원 8"/>
          <p:cNvSpPr/>
          <p:nvPr/>
        </p:nvSpPr>
        <p:spPr bwMode="auto">
          <a:xfrm>
            <a:off x="6152624" y="2388478"/>
            <a:ext cx="2299723" cy="2299723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36000" tIns="36000" rIns="36000" bIns="36000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ko-KR" b="1" dirty="0" smtClean="0">
                <a:solidFill>
                  <a:schemeClr val="tx1"/>
                </a:solidFill>
                <a:latin typeface="Arial" charset="0"/>
              </a:rPr>
              <a:t>Diffuse Object</a:t>
            </a:r>
            <a:endParaRPr kumimoji="0" lang="ko-KR" alt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타원 9"/>
          <p:cNvSpPr/>
          <p:nvPr/>
        </p:nvSpPr>
        <p:spPr bwMode="auto">
          <a:xfrm>
            <a:off x="2545232" y="2388478"/>
            <a:ext cx="2299723" cy="2299723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ko-KR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Non-Diffuse Object</a:t>
            </a:r>
            <a:endParaRPr kumimoji="0" lang="ko-KR" alt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612219" y="2041323"/>
            <a:ext cx="1675459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600" b="1" dirty="0" smtClean="0">
                <a:latin typeface="HY수평선B" pitchFamily="18" charset="-127"/>
                <a:ea typeface="HY수평선B" pitchFamily="18" charset="-127"/>
              </a:rPr>
              <a:t>&gt;</a:t>
            </a:r>
            <a:endParaRPr lang="ko-KR" altLang="en-US" sz="16600" b="1" dirty="0">
              <a:latin typeface="HY수평선B" pitchFamily="18" charset="-127"/>
              <a:ea typeface="HY수평선B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63600" y="2205872"/>
            <a:ext cx="8280400" cy="2318994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altLang="ko-KR" sz="7200" dirty="0" smtClean="0">
                <a:solidFill>
                  <a:schemeClr val="bg1"/>
                </a:solidFill>
              </a:rPr>
              <a:t>Catch more important things!</a:t>
            </a:r>
            <a:endParaRPr lang="ko-KR" altLang="en-US" sz="7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아래쪽 화살표 7"/>
          <p:cNvSpPr/>
          <p:nvPr/>
        </p:nvSpPr>
        <p:spPr bwMode="auto">
          <a:xfrm>
            <a:off x="3157979" y="3271101"/>
            <a:ext cx="2828041" cy="801278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System Overview</a:t>
            </a:r>
            <a:endParaRPr lang="ko-KR" altLang="en-US" dirty="0"/>
          </a:p>
        </p:txBody>
      </p:sp>
      <p:sp>
        <p:nvSpPr>
          <p:cNvPr id="5" name="모서리가 둥근 직사각형 4"/>
          <p:cNvSpPr/>
          <p:nvPr/>
        </p:nvSpPr>
        <p:spPr bwMode="auto">
          <a:xfrm>
            <a:off x="419100" y="1687398"/>
            <a:ext cx="8280400" cy="1583703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ko-KR" sz="7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Rendering</a:t>
            </a:r>
            <a:endParaRPr kumimoji="0" lang="ko-KR" altLang="en-US" sz="7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모서리가 둥근 직사각형 5"/>
          <p:cNvSpPr/>
          <p:nvPr/>
        </p:nvSpPr>
        <p:spPr bwMode="auto">
          <a:xfrm>
            <a:off x="419100" y="4072379"/>
            <a:ext cx="4077486" cy="1583703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ko-KR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Refresh</a:t>
            </a:r>
            <a:r>
              <a:rPr kumimoji="0" lang="en-US" altLang="ko-KR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of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ko-KR" sz="3600" b="1" baseline="0" dirty="0" smtClean="0"/>
              <a:t>Camera</a:t>
            </a:r>
            <a:r>
              <a:rPr kumimoji="0" lang="en-US" altLang="ko-KR" sz="3600" b="1" dirty="0" smtClean="0"/>
              <a:t> view </a:t>
            </a:r>
            <a:r>
              <a:rPr kumimoji="0" lang="en-US" altLang="ko-KR" sz="2800" dirty="0" smtClean="0"/>
              <a:t>and</a:t>
            </a:r>
            <a:r>
              <a:rPr kumimoji="0" lang="en-US" altLang="ko-KR" sz="3600" dirty="0" smtClean="0"/>
              <a:t> </a:t>
            </a:r>
            <a:r>
              <a:rPr kumimoji="0" lang="en-US" altLang="ko-KR" sz="3600" b="1" dirty="0" smtClean="0"/>
              <a:t>Object motion</a:t>
            </a:r>
          </a:p>
        </p:txBody>
      </p:sp>
      <p:sp>
        <p:nvSpPr>
          <p:cNvPr id="7" name="모서리가 둥근 직사각형 6"/>
          <p:cNvSpPr/>
          <p:nvPr/>
        </p:nvSpPr>
        <p:spPr bwMode="auto">
          <a:xfrm>
            <a:off x="4647414" y="4072379"/>
            <a:ext cx="4052086" cy="1583703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ko-KR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Update</a:t>
            </a:r>
            <a:r>
              <a:rPr kumimoji="0" lang="en-US" altLang="ko-KR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of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ko-KR" sz="3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Shading Value</a:t>
            </a:r>
            <a:endParaRPr kumimoji="0" lang="en-US" altLang="ko-KR" sz="3600" b="1" dirty="0" smtClean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6" grpId="0" animBg="1"/>
      <p:bldP spid="7" grpId="0" animBg="1"/>
    </p:bldLst>
  </p:timing>
</p:sld>
</file>

<file path=ppt/theme/theme1.xml><?xml version="1.0" encoding="utf-8"?>
<a:theme xmlns:a="http://schemas.openxmlformats.org/drawingml/2006/main" name="untitled 1">
  <a:themeElements>
    <a:clrScheme name="">
      <a:dk1>
        <a:srgbClr val="000000"/>
      </a:dk1>
      <a:lt1>
        <a:srgbClr val="FFFFFF"/>
      </a:lt1>
      <a:dk2>
        <a:srgbClr val="006B61"/>
      </a:dk2>
      <a:lt2>
        <a:srgbClr val="C0C0C0"/>
      </a:lt2>
      <a:accent1>
        <a:srgbClr val="FF00FF"/>
      </a:accent1>
      <a:accent2>
        <a:srgbClr val="00C0C0"/>
      </a:accent2>
      <a:accent3>
        <a:srgbClr val="FFFFFF"/>
      </a:accent3>
      <a:accent4>
        <a:srgbClr val="000000"/>
      </a:accent4>
      <a:accent5>
        <a:srgbClr val="FFAAFF"/>
      </a:accent5>
      <a:accent6>
        <a:srgbClr val="00AEAE"/>
      </a:accent6>
      <a:hlink>
        <a:srgbClr val="00C000"/>
      </a:hlink>
      <a:folHlink>
        <a:srgbClr val="800080"/>
      </a:folHlink>
    </a:clrScheme>
    <a:fontScheme name="untitled 1">
      <a:majorFont>
        <a:latin typeface="Arial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untitled 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ntitled 1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1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21219</TotalTime>
  <Pages>3</Pages>
  <Words>958</Words>
  <Application>Microsoft PowerPoint 4.0</Application>
  <PresentationFormat>화면 슬라이드 쇼(4:3)</PresentationFormat>
  <Paragraphs>213</Paragraphs>
  <Slides>39</Slides>
  <Notes>7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39</vt:i4>
      </vt:variant>
    </vt:vector>
  </HeadingPairs>
  <TitlesOfParts>
    <vt:vector size="40" baseType="lpstr">
      <vt:lpstr>untitled 1</vt:lpstr>
      <vt:lpstr>슬라이드 1</vt:lpstr>
      <vt:lpstr>Papers</vt:lpstr>
      <vt:lpstr>슬라이드 3</vt:lpstr>
      <vt:lpstr>Interactive VS Quality</vt:lpstr>
      <vt:lpstr>Interactive VS Quality</vt:lpstr>
      <vt:lpstr>What is useful feedback for users?</vt:lpstr>
      <vt:lpstr>What is useful feedback for users?</vt:lpstr>
      <vt:lpstr>Catch more important things!</vt:lpstr>
      <vt:lpstr>System Overview</vt:lpstr>
      <vt:lpstr>System Overview</vt:lpstr>
      <vt:lpstr>Sample Selection</vt:lpstr>
      <vt:lpstr>Sample Selection</vt:lpstr>
      <vt:lpstr>Sample Selection</vt:lpstr>
      <vt:lpstr>Shading Cache Update</vt:lpstr>
      <vt:lpstr>System Overview</vt:lpstr>
      <vt:lpstr>Results</vt:lpstr>
      <vt:lpstr>Results - Video</vt:lpstr>
      <vt:lpstr>Conclusion</vt:lpstr>
      <vt:lpstr>슬라이드 19</vt:lpstr>
      <vt:lpstr>Reducing noise</vt:lpstr>
      <vt:lpstr>Irradiance Caching</vt:lpstr>
      <vt:lpstr>Irradiance Filtering</vt:lpstr>
      <vt:lpstr>Reduce noise</vt:lpstr>
      <vt:lpstr>Filtering - Making smooth image</vt:lpstr>
      <vt:lpstr>Principal Component Analysis(PCA)</vt:lpstr>
      <vt:lpstr>Key Idea</vt:lpstr>
      <vt:lpstr>Goal &amp; Assumptions</vt:lpstr>
      <vt:lpstr>Key Observation</vt:lpstr>
      <vt:lpstr>Choosing the basis</vt:lpstr>
      <vt:lpstr>Choosing the truncation</vt:lpstr>
      <vt:lpstr>Choosing the truncation</vt:lpstr>
      <vt:lpstr>Algorithm</vt:lpstr>
      <vt:lpstr>Extension</vt:lpstr>
      <vt:lpstr>Results - Video</vt:lpstr>
      <vt:lpstr>Conclusion</vt:lpstr>
      <vt:lpstr>How to treat Dynamic scene</vt:lpstr>
      <vt:lpstr>1. Use coherency between features that changed smoothly</vt:lpstr>
      <vt:lpstr>2. The more effort to the more important things.</vt:lpstr>
      <vt:lpstr>Thanks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Steven F. Ashby Center for Applied Scientific Computing  Month DD, 1997</dc:title>
  <dc:subject/>
  <dc:creator>Computations</dc:creator>
  <cp:keywords/>
  <dc:description/>
  <cp:lastModifiedBy>DukSu Kim</cp:lastModifiedBy>
  <cp:revision>2041</cp:revision>
  <cp:lastPrinted>1998-03-18T16:08:13Z</cp:lastPrinted>
  <dcterms:created xsi:type="dcterms:W3CDTF">1998-03-18T13:44:31Z</dcterms:created>
  <dcterms:modified xsi:type="dcterms:W3CDTF">2008-11-18T14:51:30Z</dcterms:modified>
</cp:coreProperties>
</file>