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</p:sldMasterIdLst>
  <p:notesMasterIdLst>
    <p:notesMasterId r:id="rId62"/>
  </p:notesMasterIdLst>
  <p:handoutMasterIdLst>
    <p:handoutMasterId r:id="rId63"/>
  </p:handoutMasterIdLst>
  <p:sldIdLst>
    <p:sldId id="256" r:id="rId4"/>
    <p:sldId id="491" r:id="rId5"/>
    <p:sldId id="492" r:id="rId6"/>
    <p:sldId id="489" r:id="rId7"/>
    <p:sldId id="532" r:id="rId8"/>
    <p:sldId id="529" r:id="rId9"/>
    <p:sldId id="530" r:id="rId10"/>
    <p:sldId id="533" r:id="rId11"/>
    <p:sldId id="531" r:id="rId12"/>
    <p:sldId id="514" r:id="rId13"/>
    <p:sldId id="516" r:id="rId14"/>
    <p:sldId id="524" r:id="rId15"/>
    <p:sldId id="523" r:id="rId16"/>
    <p:sldId id="525" r:id="rId17"/>
    <p:sldId id="518" r:id="rId18"/>
    <p:sldId id="526" r:id="rId19"/>
    <p:sldId id="519" r:id="rId20"/>
    <p:sldId id="534" r:id="rId21"/>
    <p:sldId id="536" r:id="rId22"/>
    <p:sldId id="545" r:id="rId23"/>
    <p:sldId id="546" r:id="rId24"/>
    <p:sldId id="548" r:id="rId25"/>
    <p:sldId id="549" r:id="rId26"/>
    <p:sldId id="547" r:id="rId27"/>
    <p:sldId id="552" r:id="rId28"/>
    <p:sldId id="553" r:id="rId29"/>
    <p:sldId id="551" r:id="rId30"/>
    <p:sldId id="554" r:id="rId31"/>
    <p:sldId id="556" r:id="rId32"/>
    <p:sldId id="539" r:id="rId33"/>
    <p:sldId id="558" r:id="rId34"/>
    <p:sldId id="559" r:id="rId35"/>
    <p:sldId id="557" r:id="rId36"/>
    <p:sldId id="540" r:id="rId37"/>
    <p:sldId id="560" r:id="rId38"/>
    <p:sldId id="541" r:id="rId39"/>
    <p:sldId id="561" r:id="rId40"/>
    <p:sldId id="562" r:id="rId41"/>
    <p:sldId id="563" r:id="rId42"/>
    <p:sldId id="564" r:id="rId43"/>
    <p:sldId id="565" r:id="rId44"/>
    <p:sldId id="566" r:id="rId45"/>
    <p:sldId id="581" r:id="rId46"/>
    <p:sldId id="567" r:id="rId47"/>
    <p:sldId id="568" r:id="rId48"/>
    <p:sldId id="569" r:id="rId49"/>
    <p:sldId id="582" r:id="rId50"/>
    <p:sldId id="571" r:id="rId51"/>
    <p:sldId id="572" r:id="rId52"/>
    <p:sldId id="573" r:id="rId53"/>
    <p:sldId id="574" r:id="rId54"/>
    <p:sldId id="575" r:id="rId55"/>
    <p:sldId id="576" r:id="rId56"/>
    <p:sldId id="577" r:id="rId57"/>
    <p:sldId id="578" r:id="rId58"/>
    <p:sldId id="579" r:id="rId59"/>
    <p:sldId id="583" r:id="rId60"/>
    <p:sldId id="580" r:id="rId61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29" autoAdjust="0"/>
    <p:restoredTop sz="96532" autoAdjust="0"/>
  </p:normalViewPr>
  <p:slideViewPr>
    <p:cSldViewPr snapToGrid="0" snapToObjects="1">
      <p:cViewPr>
        <p:scale>
          <a:sx n="60" d="100"/>
          <a:sy n="60" d="100"/>
        </p:scale>
        <p:origin x="-1494" y="-198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i="1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i="1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i="1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i="1" kern="1200">
                <a:solidFill>
                  <a:prstClr val="black"/>
                </a:solidFill>
                <a:latin typeface="Times New Roman" pitchFamily="18" charset="0"/>
                <a:ea typeface="+mn-ea"/>
                <a:cs typeface="+mn-cs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52A7657A-9F5F-4051-B0D7-6A156F60A52E}" type="slidenum">
              <a:rPr lang="en-US" sz="1400"/>
              <a:pPr algn="l"/>
              <a:t>‹N°›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fld id="{52A7657A-9F5F-4051-B0D7-6A156F60A52E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fld id="{52A7657A-9F5F-4051-B0D7-6A156F60A52E}" type="slidenum">
              <a:rPr lang="en-US" sz="1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sz="14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45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Shadow Maps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Hubert Mohr-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Daurat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Adapting it to </a:t>
            </a:r>
            <a:r>
              <a:rPr lang="en-US" dirty="0" smtClean="0">
                <a:ea typeface="굴림" charset="-127"/>
              </a:rPr>
              <a:t>s</a:t>
            </a:r>
            <a:r>
              <a:rPr lang="en-US" dirty="0" smtClean="0">
                <a:ea typeface="굴림" charset="-127"/>
              </a:rPr>
              <a:t>oft shadows</a:t>
            </a:r>
            <a:endParaRPr lang="en-US" dirty="0" smtClean="0">
              <a:ea typeface="굴림" charset="-127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minor changes are required</a:t>
            </a:r>
          </a:p>
          <a:p>
            <a:endParaRPr lang="en-US" dirty="0"/>
          </a:p>
          <a:p>
            <a:r>
              <a:rPr lang="en-US" dirty="0" smtClean="0"/>
              <a:t>Need to modify the conservative </a:t>
            </a:r>
            <a:r>
              <a:rPr lang="en-US" dirty="0" err="1" smtClean="0"/>
              <a:t>rasterization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 consider the penumbra region generated by the geometry of the source light</a:t>
            </a:r>
          </a:p>
          <a:p>
            <a:endParaRPr lang="en-US" dirty="0" smtClean="0"/>
          </a:p>
          <a:p>
            <a:r>
              <a:rPr lang="en-US" dirty="0" smtClean="0"/>
              <a:t>Need to modify the visibility test</a:t>
            </a:r>
          </a:p>
          <a:p>
            <a:pPr lvl="1"/>
            <a:r>
              <a:rPr lang="en-US" dirty="0" smtClean="0"/>
              <a:t>By sampling the light source</a:t>
            </a:r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Step 1 : modifying the conservative </a:t>
            </a:r>
            <a:r>
              <a:rPr lang="en-US" dirty="0" err="1" smtClean="0">
                <a:ea typeface="굴림" charset="-127"/>
              </a:rPr>
              <a:t>rasterization</a:t>
            </a:r>
            <a:r>
              <a:rPr lang="en-US" dirty="0" smtClean="0">
                <a:ea typeface="굴림" charset="-127"/>
              </a:rPr>
              <a:t> (1/2)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each triangle, an influence region has to be computed</a:t>
            </a:r>
          </a:p>
          <a:p>
            <a:r>
              <a:rPr lang="en-US" dirty="0" smtClean="0"/>
              <a:t>Special case of a spherical light source</a:t>
            </a:r>
          </a:p>
          <a:p>
            <a:pPr lvl="1"/>
            <a:r>
              <a:rPr lang="en-US" dirty="0" smtClean="0"/>
              <a:t>Arbitrary far plane  is chosen</a:t>
            </a:r>
          </a:p>
          <a:p>
            <a:pPr lvl="1"/>
            <a:r>
              <a:rPr lang="en-US" dirty="0" smtClean="0"/>
              <a:t>Project bounding </a:t>
            </a:r>
            <a:r>
              <a:rPr lang="en-US" dirty="0" err="1" smtClean="0"/>
              <a:t>polygone</a:t>
            </a:r>
            <a:r>
              <a:rPr lang="en-US" dirty="0" smtClean="0"/>
              <a:t> of the light’s silhouette through each vertex onto the far plane</a:t>
            </a:r>
          </a:p>
          <a:p>
            <a:pPr lvl="1"/>
            <a:r>
              <a:rPr lang="en-US" dirty="0" smtClean="0"/>
              <a:t>Compute the convex hull</a:t>
            </a:r>
          </a:p>
          <a:p>
            <a:pPr lvl="1"/>
            <a:endParaRPr lang="en-US" dirty="0" smtClean="0"/>
          </a:p>
        </p:txBody>
      </p:sp>
      <p:pic>
        <p:nvPicPr>
          <p:cNvPr id="8232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5205" y="1677145"/>
            <a:ext cx="5501520" cy="1532221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7166725" y="2870812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Step 1 : modifying the conservative </a:t>
            </a:r>
            <a:r>
              <a:rPr lang="en-US" dirty="0" err="1" smtClean="0">
                <a:ea typeface="굴림" charset="-127"/>
              </a:rPr>
              <a:t>rasterization</a:t>
            </a:r>
            <a:r>
              <a:rPr lang="en-US" dirty="0" smtClean="0">
                <a:ea typeface="굴림" charset="-127"/>
              </a:rPr>
              <a:t> (2/2)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be adapted to any volumetric light source</a:t>
            </a:r>
          </a:p>
          <a:p>
            <a:pPr lvl="1"/>
            <a:r>
              <a:rPr lang="en-US" dirty="0" smtClean="0"/>
              <a:t>Approximate it as an ellipsoid</a:t>
            </a:r>
          </a:p>
          <a:p>
            <a:pPr lvl="1"/>
            <a:r>
              <a:rPr lang="en-US" dirty="0" smtClean="0"/>
              <a:t>Virtually scale the entire scene to obtain a spherical light source</a:t>
            </a:r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Step 2 : modifying visibility test (1/2)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light source is sampled</a:t>
            </a:r>
          </a:p>
          <a:p>
            <a:pPr lvl="1"/>
            <a:r>
              <a:rPr lang="en-US" dirty="0" smtClean="0"/>
              <a:t>Samples are arbitrarily located</a:t>
            </a:r>
          </a:p>
          <a:p>
            <a:pPr lvl="1"/>
            <a:r>
              <a:rPr lang="en-US" dirty="0" smtClean="0"/>
              <a:t>Replace the single bit used for visibility by a bitmask considering the visibility of all the light samples</a:t>
            </a:r>
          </a:p>
          <a:p>
            <a:pPr lvl="1"/>
            <a:r>
              <a:rPr lang="en-US" dirty="0" err="1" smtClean="0"/>
              <a:t>Multipass</a:t>
            </a:r>
            <a:r>
              <a:rPr lang="en-US" dirty="0" smtClean="0"/>
              <a:t> rendering is computed for all the samples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굴림" charset="-127"/>
              </a:rPr>
              <a:t>Step 2 : modifying visibility test (2/2)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each view-sample to test</a:t>
            </a:r>
          </a:p>
          <a:p>
            <a:pPr lvl="1"/>
            <a:r>
              <a:rPr lang="en-US" dirty="0" smtClean="0"/>
              <a:t>Use the texture lookup table LU to get the visibility bitmask for given screen sample and triangle edge</a:t>
            </a:r>
          </a:p>
          <a:p>
            <a:pPr lvl="1"/>
            <a:r>
              <a:rPr lang="en-US" dirty="0" smtClean="0"/>
              <a:t>Combine bitmasks of edges using AND operator</a:t>
            </a:r>
          </a:p>
          <a:p>
            <a:pPr lvl="1"/>
            <a:r>
              <a:rPr lang="en-US" dirty="0" smtClean="0"/>
              <a:t>Combine  bitmasks of triangles using bitwise OR operator (as for the hard shadows)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824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8192" y="1562099"/>
            <a:ext cx="4551549" cy="228159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669741" y="320936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Results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256 lights samples</a:t>
            </a:r>
          </a:p>
          <a:p>
            <a:r>
              <a:rPr lang="en-US" dirty="0" smtClean="0"/>
              <a:t>73k triangles</a:t>
            </a:r>
          </a:p>
          <a:p>
            <a:r>
              <a:rPr lang="en-US" dirty="0" smtClean="0"/>
              <a:t>2.6 fps (9 seconds in [ORM07])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5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7241" y="1587500"/>
            <a:ext cx="5497605" cy="2970679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5507295" y="4388902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Results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Left to right :</a:t>
            </a:r>
          </a:p>
          <a:p>
            <a:r>
              <a:rPr lang="en-US" sz="2400" dirty="0" smtClean="0"/>
              <a:t>90k triangles, 7fps</a:t>
            </a:r>
          </a:p>
          <a:p>
            <a:r>
              <a:rPr lang="en-US" sz="2400" dirty="0" smtClean="0"/>
              <a:t>Zoomed, 4.5fps</a:t>
            </a:r>
          </a:p>
          <a:p>
            <a:r>
              <a:rPr lang="en-US" sz="2400" dirty="0" smtClean="0"/>
              <a:t>70k triangles, 4.8fps</a:t>
            </a:r>
          </a:p>
          <a:p>
            <a:r>
              <a:rPr lang="en-US" sz="2400" dirty="0" smtClean="0"/>
              <a:t>379k triangles, 0.65fps (75 seconds in [LAA*05])</a:t>
            </a:r>
            <a:endParaRPr lang="en-US" sz="2400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26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" y="1893794"/>
            <a:ext cx="8667750" cy="22098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166725" y="410359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Conclusion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Lots of contributions :</a:t>
            </a:r>
          </a:p>
          <a:p>
            <a:pPr lvl="1"/>
            <a:r>
              <a:rPr lang="en-US" dirty="0" smtClean="0"/>
              <a:t>Alias-free</a:t>
            </a:r>
          </a:p>
          <a:p>
            <a:pPr lvl="1"/>
            <a:r>
              <a:rPr lang="en-US" dirty="0" smtClean="0"/>
              <a:t>Soft shadows</a:t>
            </a:r>
          </a:p>
          <a:p>
            <a:pPr lvl="1"/>
            <a:r>
              <a:rPr lang="en-US" dirty="0" smtClean="0"/>
              <a:t>No depth bias</a:t>
            </a:r>
          </a:p>
          <a:p>
            <a:pPr lvl="1"/>
            <a:r>
              <a:rPr lang="en-US" dirty="0" smtClean="0"/>
              <a:t>Sample list representation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Lots of optimizations also </a:t>
            </a:r>
            <a:r>
              <a:rPr lang="en-US" dirty="0" smtClean="0"/>
              <a:t>possible</a:t>
            </a:r>
            <a:endParaRPr lang="en-US" dirty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4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Soft Shadow Volumes for Ray Tracing</a:t>
            </a:r>
            <a:endParaRPr lang="en-US" altLang="ko-KR" sz="3400" b="1" kern="1200" dirty="0">
              <a:solidFill>
                <a:srgbClr val="0000FF"/>
              </a:solidFill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24929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Samuli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Laine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Timo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Aila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b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</a:b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Ulf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Assarsson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jaakko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Lehtinen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Tomas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Akenine-Möller</a:t>
            </a:r>
            <a:endParaRPr lang="en-US" sz="3600" b="1" kern="1200" dirty="0">
              <a:solidFill>
                <a:srgbClr val="EA8B00"/>
              </a:solidFill>
              <a:latin typeface="Arial" charset="0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200" kern="1200" dirty="0" smtClean="0">
                <a:solidFill>
                  <a:srgbClr val="000000"/>
                </a:solidFill>
                <a:latin typeface="Arial" charset="0"/>
                <a:ea typeface="굴림" charset="-127"/>
                <a:cs typeface="+mn-cs"/>
              </a:rPr>
              <a:t>SIGGRAPH 2005</a:t>
            </a:r>
            <a:endParaRPr lang="en-US" sz="32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With stochastic ray tracer :</a:t>
            </a:r>
          </a:p>
          <a:p>
            <a:pPr lvl="1"/>
            <a:r>
              <a:rPr lang="en-US" dirty="0" smtClean="0">
                <a:ea typeface="굴림" charset="-127"/>
              </a:rPr>
              <a:t>Point light samples approximation for area light sources</a:t>
            </a:r>
          </a:p>
          <a:p>
            <a:pPr lvl="1"/>
            <a:r>
              <a:rPr lang="en-US" dirty="0" smtClean="0">
                <a:ea typeface="굴림" charset="-127"/>
              </a:rPr>
              <a:t>Need lots of rays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With this method :</a:t>
            </a:r>
          </a:p>
          <a:p>
            <a:pPr lvl="1"/>
            <a:r>
              <a:rPr lang="en-US" dirty="0" smtClean="0">
                <a:ea typeface="굴림" charset="-127"/>
              </a:rPr>
              <a:t>Computation of the </a:t>
            </a:r>
            <a:r>
              <a:rPr lang="en-US" dirty="0" err="1" smtClean="0">
                <a:ea typeface="굴림" charset="-127"/>
              </a:rPr>
              <a:t>occluder’s</a:t>
            </a:r>
            <a:r>
              <a:rPr lang="en-US" dirty="0" smtClean="0">
                <a:ea typeface="굴림" charset="-127"/>
              </a:rPr>
              <a:t> silhouette edges</a:t>
            </a:r>
          </a:p>
          <a:p>
            <a:pPr lvl="1"/>
            <a:r>
              <a:rPr lang="en-US" dirty="0" smtClean="0">
                <a:ea typeface="굴림" charset="-127"/>
              </a:rPr>
              <a:t>Need only one reference ray to get visibility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22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9709" y="4786673"/>
            <a:ext cx="44386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900279" y="611499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Soft </a:t>
            </a:r>
            <a:r>
              <a:rPr lang="en-US" altLang="ko-KR" dirty="0" smtClean="0">
                <a:ea typeface="굴림" charset="-127"/>
              </a:rPr>
              <a:t>Shadows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for </a:t>
            </a:r>
            <a:r>
              <a:rPr lang="en-US" dirty="0" smtClean="0">
                <a:ea typeface="굴림" charset="-127"/>
              </a:rPr>
              <a:t>multiple or extended light sources</a:t>
            </a:r>
          </a:p>
          <a:p>
            <a:r>
              <a:rPr lang="en-US" dirty="0" smtClean="0">
                <a:ea typeface="굴림" charset="-127"/>
              </a:rPr>
              <a:t>Need to generate penumbra areas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Shadow</a:t>
            </a:r>
            <a:r>
              <a:rPr lang="fr-FR" dirty="0" smtClean="0"/>
              <a:t> volume</a:t>
            </a:r>
          </a:p>
          <a:p>
            <a:r>
              <a:rPr lang="fr-FR" dirty="0" smtClean="0"/>
              <a:t>Silhouette </a:t>
            </a:r>
            <a:r>
              <a:rPr lang="fr-FR" dirty="0" err="1" smtClean="0"/>
              <a:t>edges</a:t>
            </a:r>
            <a:endParaRPr lang="fr-FR" dirty="0" smtClean="0"/>
          </a:p>
          <a:p>
            <a:r>
              <a:rPr lang="fr-FR" dirty="0" smtClean="0"/>
              <a:t>Storage structure</a:t>
            </a:r>
          </a:p>
          <a:p>
            <a:r>
              <a:rPr lang="en-US" dirty="0" smtClean="0">
                <a:ea typeface="굴림" charset="-127"/>
              </a:rPr>
              <a:t>Local reconstruction of visibility function</a:t>
            </a:r>
          </a:p>
          <a:p>
            <a:r>
              <a:rPr lang="en-US" dirty="0" smtClean="0">
                <a:ea typeface="굴림" charset="-127"/>
              </a:rPr>
              <a:t>Results</a:t>
            </a:r>
          </a:p>
          <a:p>
            <a:r>
              <a:rPr lang="en-US" dirty="0" smtClean="0">
                <a:ea typeface="굴림" charset="-127"/>
              </a:rPr>
              <a:t>Conclusion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Shadow volume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Volume </a:t>
            </a:r>
            <a:r>
              <a:rPr lang="sv-SE" dirty="0" smtClean="0"/>
              <a:t>from which an edge projects onto the light </a:t>
            </a:r>
            <a:r>
              <a:rPr lang="sv-SE" dirty="0" smtClean="0"/>
              <a:t>source</a:t>
            </a:r>
          </a:p>
          <a:p>
            <a:r>
              <a:rPr lang="sv-SE" dirty="0" smtClean="0"/>
              <a:t>Region of penumbra caused by an edge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0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3035300"/>
            <a:ext cx="56578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" name="Line 26"/>
          <p:cNvSpPr>
            <a:spLocks noChangeShapeType="1"/>
          </p:cNvSpPr>
          <p:nvPr/>
        </p:nvSpPr>
        <p:spPr bwMode="auto">
          <a:xfrm flipH="1">
            <a:off x="5729620" y="4503761"/>
            <a:ext cx="98425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9" name="Oval 8"/>
          <p:cNvSpPr>
            <a:spLocks noChangeArrowheads="1"/>
          </p:cNvSpPr>
          <p:nvPr/>
        </p:nvSpPr>
        <p:spPr bwMode="auto">
          <a:xfrm>
            <a:off x="4702507" y="4789511"/>
            <a:ext cx="76200" cy="76200"/>
          </a:xfrm>
          <a:prstGeom prst="ellipse">
            <a:avLst/>
          </a:prstGeom>
          <a:solidFill>
            <a:srgbClr val="F80000"/>
          </a:solidFill>
          <a:ln w="9525">
            <a:solidFill>
              <a:srgbClr val="F8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" name="Oval 34"/>
          <p:cNvSpPr>
            <a:spLocks noChangeArrowheads="1"/>
          </p:cNvSpPr>
          <p:nvPr/>
        </p:nvSpPr>
        <p:spPr bwMode="auto">
          <a:xfrm>
            <a:off x="4531057" y="5830911"/>
            <a:ext cx="74613" cy="76200"/>
          </a:xfrm>
          <a:prstGeom prst="ellipse">
            <a:avLst/>
          </a:prstGeom>
          <a:solidFill>
            <a:srgbClr val="F8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" name="Line 35"/>
          <p:cNvSpPr>
            <a:spLocks noChangeShapeType="1"/>
          </p:cNvSpPr>
          <p:nvPr/>
        </p:nvSpPr>
        <p:spPr bwMode="auto">
          <a:xfrm flipV="1">
            <a:off x="4599319" y="3519511"/>
            <a:ext cx="358775" cy="2279650"/>
          </a:xfrm>
          <a:prstGeom prst="line">
            <a:avLst/>
          </a:prstGeom>
          <a:noFill/>
          <a:ln w="9525">
            <a:solidFill>
              <a:srgbClr val="F8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92" name="Group 43"/>
          <p:cNvGrpSpPr>
            <a:grpSpLocks/>
          </p:cNvGrpSpPr>
          <p:nvPr/>
        </p:nvGrpSpPr>
        <p:grpSpPr bwMode="auto">
          <a:xfrm>
            <a:off x="3973845" y="3522686"/>
            <a:ext cx="1441450" cy="2428875"/>
            <a:chOff x="1299" y="1398"/>
            <a:chExt cx="908" cy="1530"/>
          </a:xfrm>
        </p:grpSpPr>
        <p:sp>
          <p:nvSpPr>
            <p:cNvPr id="93" name="Oval 41"/>
            <p:cNvSpPr>
              <a:spLocks noChangeArrowheads="1"/>
            </p:cNvSpPr>
            <p:nvPr/>
          </p:nvSpPr>
          <p:spPr bwMode="auto">
            <a:xfrm>
              <a:off x="2160" y="2880"/>
              <a:ext cx="47" cy="48"/>
            </a:xfrm>
            <a:prstGeom prst="ellipse">
              <a:avLst/>
            </a:prstGeom>
            <a:solidFill>
              <a:srgbClr val="F8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4" name="Line 42"/>
            <p:cNvSpPr>
              <a:spLocks noChangeShapeType="1"/>
            </p:cNvSpPr>
            <p:nvPr/>
          </p:nvSpPr>
          <p:spPr bwMode="auto">
            <a:xfrm flipH="1" flipV="1">
              <a:off x="1299" y="1398"/>
              <a:ext cx="886" cy="1505"/>
            </a:xfrm>
            <a:prstGeom prst="line">
              <a:avLst/>
            </a:prstGeom>
            <a:noFill/>
            <a:ln w="9525">
              <a:solidFill>
                <a:srgbClr val="F8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95" name="ZoneTexte 94"/>
          <p:cNvSpPr txBox="1"/>
          <p:nvPr/>
        </p:nvSpPr>
        <p:spPr>
          <a:xfrm>
            <a:off x="419100" y="6316246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slides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Silhouette </a:t>
            </a:r>
            <a:r>
              <a:rPr lang="fr-FR" dirty="0" err="1" smtClean="0"/>
              <a:t>edges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How to determine them</a:t>
            </a: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only if the light source is in the “-+” </a:t>
            </a:r>
            <a:br>
              <a:rPr lang="en-US" dirty="0" smtClean="0">
                <a:ea typeface="굴림" charset="-127"/>
              </a:rPr>
            </a:br>
            <a:r>
              <a:rPr lang="en-US" dirty="0" smtClean="0">
                <a:ea typeface="굴림" charset="-127"/>
              </a:rPr>
              <a:t>or “+-” subspace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52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5588" y="2306782"/>
            <a:ext cx="5300995" cy="249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7040070" y="4272871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Storage structure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ea typeface="굴림" charset="-127"/>
              </a:rPr>
              <a:t>hemicube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42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6635" y="2392506"/>
            <a:ext cx="6160741" cy="359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040070" y="5646609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Storage structure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Collect the projected penumbra wedge and its associated silhouette edge</a:t>
            </a:r>
          </a:p>
          <a:p>
            <a:pPr lvl="1"/>
            <a:r>
              <a:rPr lang="en-US" dirty="0" err="1" smtClean="0">
                <a:ea typeface="굴림" charset="-127"/>
              </a:rPr>
              <a:t>Multiresolution</a:t>
            </a:r>
            <a:r>
              <a:rPr lang="en-US" dirty="0" smtClean="0">
                <a:ea typeface="굴림" charset="-127"/>
              </a:rPr>
              <a:t> grid</a:t>
            </a:r>
          </a:p>
          <a:p>
            <a:pPr lvl="1"/>
            <a:r>
              <a:rPr lang="en-US" dirty="0" smtClean="0">
                <a:ea typeface="굴림" charset="-127"/>
              </a:rPr>
              <a:t>Conservative </a:t>
            </a:r>
            <a:r>
              <a:rPr lang="en-US" dirty="0" err="1" smtClean="0">
                <a:ea typeface="굴림" charset="-127"/>
              </a:rPr>
              <a:t>rasterization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32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5065" y="3635338"/>
            <a:ext cx="6090194" cy="257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ZoneTexte 20"/>
          <p:cNvSpPr txBox="1"/>
          <p:nvPr/>
        </p:nvSpPr>
        <p:spPr>
          <a:xfrm>
            <a:off x="665350" y="6043921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4950639" y="5566077"/>
            <a:ext cx="2052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dirty="0" err="1" smtClean="0"/>
              <a:t>Bottom</a:t>
            </a:r>
            <a:r>
              <a:rPr lang="fr-FR" sz="1600" dirty="0" smtClean="0"/>
              <a:t> face </a:t>
            </a:r>
          </a:p>
          <a:p>
            <a:pPr algn="l"/>
            <a:r>
              <a:rPr lang="fr-FR" sz="1600" dirty="0" smtClean="0"/>
              <a:t>of the </a:t>
            </a:r>
            <a:r>
              <a:rPr lang="fr-FR" sz="1600" dirty="0" err="1" smtClean="0"/>
              <a:t>hemicube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Storage structure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Silhouette edges query</a:t>
            </a:r>
          </a:p>
          <a:p>
            <a:pPr lvl="1"/>
            <a:r>
              <a:rPr lang="en-US" dirty="0" smtClean="0">
                <a:ea typeface="굴림" charset="-127"/>
              </a:rPr>
              <a:t>To get the edges affecting  the visibility of a given point p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Criteria for the edge E:</a:t>
            </a:r>
          </a:p>
          <a:p>
            <a:pPr lvl="1"/>
            <a:r>
              <a:rPr lang="en-US" dirty="0" smtClean="0">
                <a:ea typeface="굴림" charset="-127"/>
              </a:rPr>
              <a:t>E is a silhouette edge from the light source</a:t>
            </a:r>
          </a:p>
          <a:p>
            <a:pPr lvl="2">
              <a:buNone/>
            </a:pPr>
            <a:r>
              <a:rPr lang="en-US" dirty="0" smtClean="0">
                <a:ea typeface="굴림" charset="-127"/>
              </a:rPr>
              <a:t>-</a:t>
            </a:r>
            <a:r>
              <a:rPr lang="en-US" dirty="0" smtClean="0">
                <a:ea typeface="굴림" charset="-127"/>
              </a:rPr>
              <a:t> true for all the edges in the </a:t>
            </a:r>
            <a:r>
              <a:rPr lang="en-US" dirty="0" err="1" smtClean="0">
                <a:ea typeface="굴림" charset="-127"/>
              </a:rPr>
              <a:t>hemicube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Storage structure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Silhouette edges query</a:t>
            </a:r>
          </a:p>
          <a:p>
            <a:pPr lvl="1"/>
            <a:r>
              <a:rPr lang="en-US" dirty="0" smtClean="0">
                <a:ea typeface="굴림" charset="-127"/>
              </a:rPr>
              <a:t>To get the edges affecting  the visibility of a given point p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Criteria for the edge E:</a:t>
            </a:r>
          </a:p>
          <a:p>
            <a:pPr lvl="1"/>
            <a:r>
              <a:rPr lang="en-US" dirty="0" smtClean="0">
                <a:ea typeface="굴림" charset="-127"/>
              </a:rPr>
              <a:t>E is a silhouette edge from the light source</a:t>
            </a:r>
          </a:p>
          <a:p>
            <a:pPr lvl="1"/>
            <a:r>
              <a:rPr lang="en-US" dirty="0" smtClean="0">
                <a:ea typeface="굴림" charset="-127"/>
              </a:rPr>
              <a:t>E overlaps the light source from p</a:t>
            </a:r>
          </a:p>
          <a:p>
            <a:pPr lvl="2">
              <a:buNone/>
            </a:pPr>
            <a:r>
              <a:rPr lang="en-US" dirty="0" smtClean="0">
                <a:ea typeface="굴림" charset="-127"/>
              </a:rPr>
              <a:t>- if p is inside the wedge W related to E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63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9238" y="4892675"/>
            <a:ext cx="38290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5793" y="5095875"/>
            <a:ext cx="3021718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484570" y="4723398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Storage structure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Silhouette edges query</a:t>
            </a:r>
          </a:p>
          <a:p>
            <a:pPr lvl="1"/>
            <a:r>
              <a:rPr lang="en-US" dirty="0" smtClean="0">
                <a:ea typeface="굴림" charset="-127"/>
              </a:rPr>
              <a:t>To get the edges affecting  the visibility of a given point p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Criteria for the edge E:</a:t>
            </a:r>
          </a:p>
          <a:p>
            <a:pPr lvl="1"/>
            <a:r>
              <a:rPr lang="en-US" dirty="0" smtClean="0">
                <a:ea typeface="굴림" charset="-127"/>
              </a:rPr>
              <a:t>E is a silhouette edge from the light source</a:t>
            </a:r>
          </a:p>
          <a:p>
            <a:pPr lvl="1"/>
            <a:r>
              <a:rPr lang="en-US" dirty="0" smtClean="0">
                <a:ea typeface="굴림" charset="-127"/>
              </a:rPr>
              <a:t>E overlaps the light source from p</a:t>
            </a:r>
          </a:p>
          <a:p>
            <a:pPr lvl="1"/>
            <a:r>
              <a:rPr lang="en-US" dirty="0" smtClean="0">
                <a:ea typeface="굴림" charset="-127"/>
              </a:rPr>
              <a:t>E is a silhouette edge from p</a:t>
            </a:r>
            <a:br>
              <a:rPr lang="en-US" dirty="0" smtClean="0">
                <a:ea typeface="굴림" charset="-127"/>
              </a:rPr>
            </a:br>
            <a:r>
              <a:rPr lang="en-US" dirty="0" smtClean="0">
                <a:ea typeface="굴림" charset="-127"/>
              </a:rPr>
              <a:t>-  if exactly one triangle is </a:t>
            </a:r>
            <a:r>
              <a:rPr lang="en-US" dirty="0" err="1" smtClean="0">
                <a:ea typeface="굴림" charset="-127"/>
              </a:rPr>
              <a:t>frontfacing</a:t>
            </a:r>
            <a:r>
              <a:rPr lang="en-US" dirty="0" smtClean="0">
                <a:ea typeface="굴림" charset="-127"/>
              </a:rPr>
              <a:t> from p when E is shared by two triangles</a:t>
            </a:r>
            <a:br>
              <a:rPr lang="en-US" dirty="0" smtClean="0">
                <a:ea typeface="굴림" charset="-127"/>
              </a:rPr>
            </a:br>
            <a:r>
              <a:rPr lang="en-US" dirty="0" smtClean="0">
                <a:ea typeface="굴림" charset="-127"/>
              </a:rPr>
              <a:t>- if the triangle is </a:t>
            </a:r>
            <a:r>
              <a:rPr lang="en-US" dirty="0" err="1" smtClean="0">
                <a:ea typeface="굴림" charset="-127"/>
              </a:rPr>
              <a:t>frontfacing</a:t>
            </a:r>
            <a:r>
              <a:rPr lang="en-US" dirty="0" smtClean="0">
                <a:ea typeface="굴림" charset="-127"/>
              </a:rPr>
              <a:t> from p</a:t>
            </a:r>
            <a:br>
              <a:rPr lang="en-US" dirty="0" smtClean="0">
                <a:ea typeface="굴림" charset="-127"/>
              </a:rPr>
            </a:br>
            <a:r>
              <a:rPr lang="en-US" dirty="0" smtClean="0">
                <a:ea typeface="굴림" charset="-127"/>
              </a:rPr>
              <a:t>when E is shared by one triangle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fr-FR" dirty="0" smtClean="0"/>
              <a:t>Storage structure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Silhouette edges query</a:t>
            </a:r>
          </a:p>
          <a:p>
            <a:pPr lvl="1"/>
            <a:r>
              <a:rPr lang="en-US" dirty="0" smtClean="0">
                <a:ea typeface="굴림" charset="-127"/>
              </a:rPr>
              <a:t>To get the edges affecting  the visibility of a given point p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Criteria for the edge E:</a:t>
            </a:r>
          </a:p>
          <a:p>
            <a:pPr lvl="1"/>
            <a:r>
              <a:rPr lang="en-US" dirty="0" smtClean="0">
                <a:ea typeface="굴림" charset="-127"/>
              </a:rPr>
              <a:t>E is a silhouette edge from the light source</a:t>
            </a:r>
          </a:p>
          <a:p>
            <a:pPr lvl="1"/>
            <a:r>
              <a:rPr lang="en-US" dirty="0" smtClean="0">
                <a:ea typeface="굴림" charset="-127"/>
              </a:rPr>
              <a:t>E overlaps the light source from p</a:t>
            </a:r>
          </a:p>
          <a:p>
            <a:pPr lvl="1"/>
            <a:r>
              <a:rPr lang="en-US" dirty="0" smtClean="0">
                <a:ea typeface="굴림" charset="-127"/>
              </a:rPr>
              <a:t>E is a silhouette edge from p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reconstruction of </a:t>
            </a:r>
            <a:br>
              <a:rPr lang="en-US" dirty="0" smtClean="0"/>
            </a:br>
            <a:r>
              <a:rPr lang="en-US" dirty="0" smtClean="0"/>
              <a:t>visibility function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Need </a:t>
            </a:r>
            <a:r>
              <a:rPr lang="en-US" sz="2800" dirty="0" smtClean="0">
                <a:ea typeface="굴림" charset="-127"/>
              </a:rPr>
              <a:t>to find which sample points from the light source are visible from the </a:t>
            </a:r>
            <a:r>
              <a:rPr lang="en-US" sz="2800" dirty="0" smtClean="0">
                <a:ea typeface="굴림" charset="-127"/>
              </a:rPr>
              <a:t>point</a:t>
            </a:r>
            <a:endParaRPr lang="en-US" sz="2800" dirty="0" smtClean="0">
              <a:ea typeface="굴림" charset="-127"/>
            </a:endParaRPr>
          </a:p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Can be computed from the depth complexity function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93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1155" y="3428999"/>
            <a:ext cx="6537010" cy="222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148735" y="5864772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Soft Shadows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Related papers :</a:t>
            </a:r>
          </a:p>
          <a:p>
            <a:pPr lvl="1"/>
            <a:r>
              <a:rPr lang="fr-FR" dirty="0" smtClean="0"/>
              <a:t>Erik </a:t>
            </a:r>
            <a:r>
              <a:rPr lang="fr-FR" dirty="0" err="1" smtClean="0"/>
              <a:t>Sintorn</a:t>
            </a:r>
            <a:r>
              <a:rPr lang="fr-FR" dirty="0" smtClean="0"/>
              <a:t>, </a:t>
            </a:r>
            <a:r>
              <a:rPr lang="fr-FR" dirty="0" err="1" smtClean="0"/>
              <a:t>Elmar</a:t>
            </a:r>
            <a:r>
              <a:rPr lang="fr-FR" dirty="0" smtClean="0"/>
              <a:t> </a:t>
            </a:r>
            <a:r>
              <a:rPr lang="fr-FR" dirty="0" err="1" smtClean="0"/>
              <a:t>Eisemann</a:t>
            </a:r>
            <a:r>
              <a:rPr lang="fr-FR" dirty="0" smtClean="0"/>
              <a:t>, Ulf </a:t>
            </a:r>
            <a:r>
              <a:rPr lang="fr-FR" dirty="0" err="1" smtClean="0"/>
              <a:t>Assarsson</a:t>
            </a:r>
            <a:r>
              <a:rPr lang="fr-FR" dirty="0" smtClean="0"/>
              <a:t>, </a:t>
            </a:r>
            <a:r>
              <a:rPr lang="en-US" dirty="0" smtClean="0"/>
              <a:t>Sample Based Visibility for Soft Shadows using Alias-Free Shadow Maps, </a:t>
            </a:r>
            <a:r>
              <a:rPr lang="fr-FR" dirty="0" smtClean="0"/>
              <a:t>EGSR 08</a:t>
            </a:r>
          </a:p>
          <a:p>
            <a:pPr lvl="1"/>
            <a:r>
              <a:rPr lang="fi-FI" dirty="0" smtClean="0"/>
              <a:t>Samuli Laine, Timo Aila, Ulf Assarsson, Jaakko Lehtinen, </a:t>
            </a:r>
            <a:r>
              <a:rPr lang="fr-FR" dirty="0" smtClean="0"/>
              <a:t>Tomas </a:t>
            </a:r>
            <a:r>
              <a:rPr lang="fr-FR" dirty="0" err="1" smtClean="0"/>
              <a:t>Akenine</a:t>
            </a:r>
            <a:r>
              <a:rPr lang="fr-FR" dirty="0" smtClean="0"/>
              <a:t>-</a:t>
            </a:r>
            <a:r>
              <a:rPr lang="fr-FR" dirty="0" err="1" smtClean="0"/>
              <a:t>Moller</a:t>
            </a:r>
            <a:r>
              <a:rPr lang="fr-FR" dirty="0" smtClean="0"/>
              <a:t>, </a:t>
            </a:r>
            <a:r>
              <a:rPr lang="en-US" dirty="0" smtClean="0"/>
              <a:t>Soft </a:t>
            </a:r>
            <a:r>
              <a:rPr lang="en-US" dirty="0"/>
              <a:t>Shadow Volumes for Ray </a:t>
            </a:r>
            <a:r>
              <a:rPr lang="en-US" dirty="0" smtClean="0"/>
              <a:t>Tracing </a:t>
            </a:r>
            <a:r>
              <a:rPr lang="fi-FI" dirty="0" smtClean="0"/>
              <a:t>, </a:t>
            </a:r>
            <a:r>
              <a:rPr lang="fr-FR" dirty="0" smtClean="0"/>
              <a:t>SIGGRAPH 2005</a:t>
            </a:r>
          </a:p>
          <a:p>
            <a:pPr lvl="1"/>
            <a:r>
              <a:rPr lang="en-US" dirty="0" smtClean="0"/>
              <a:t> </a:t>
            </a:r>
            <a:r>
              <a:rPr lang="fr-FR" dirty="0" smtClean="0"/>
              <a:t>Cyril </a:t>
            </a:r>
            <a:r>
              <a:rPr lang="fr-FR" dirty="0" err="1" smtClean="0"/>
              <a:t>Soler</a:t>
            </a:r>
            <a:r>
              <a:rPr lang="fr-FR" dirty="0" smtClean="0"/>
              <a:t> and </a:t>
            </a:r>
            <a:r>
              <a:rPr lang="fr-FR" dirty="0" err="1" smtClean="0"/>
              <a:t>Francois</a:t>
            </a:r>
            <a:r>
              <a:rPr lang="fr-FR" dirty="0" smtClean="0"/>
              <a:t> X. </a:t>
            </a:r>
            <a:r>
              <a:rPr lang="fr-FR" dirty="0" err="1" smtClean="0"/>
              <a:t>Sillion</a:t>
            </a:r>
            <a:r>
              <a:rPr lang="fr-FR" dirty="0" smtClean="0"/>
              <a:t>, </a:t>
            </a:r>
            <a:br>
              <a:rPr lang="fr-FR" dirty="0" smtClean="0"/>
            </a:br>
            <a:r>
              <a:rPr lang="en-US" dirty="0" smtClean="0"/>
              <a:t>Fast Calculation of Soft Shadow Textures </a:t>
            </a:r>
            <a:r>
              <a:rPr lang="fr-FR" dirty="0" err="1" smtClean="0"/>
              <a:t>Using</a:t>
            </a:r>
            <a:r>
              <a:rPr lang="fr-FR" dirty="0" smtClean="0"/>
              <a:t> Convolution, SIG 98</a:t>
            </a:r>
          </a:p>
          <a:p>
            <a:pPr lvl="1"/>
            <a:r>
              <a:rPr lang="fr-FR" dirty="0" smtClean="0"/>
              <a:t>Thomas </a:t>
            </a:r>
            <a:r>
              <a:rPr lang="fr-FR" dirty="0" err="1" smtClean="0"/>
              <a:t>Annen</a:t>
            </a:r>
            <a:r>
              <a:rPr lang="fr-FR" dirty="0" smtClean="0"/>
              <a:t>, Zhao Dong Tom </a:t>
            </a:r>
            <a:r>
              <a:rPr lang="fr-FR" dirty="0" err="1" smtClean="0"/>
              <a:t>ertens</a:t>
            </a:r>
            <a:r>
              <a:rPr lang="fr-FR" dirty="0" smtClean="0"/>
              <a:t>, Philippe Bekaert, </a:t>
            </a:r>
            <a:r>
              <a:rPr lang="fr-FR" dirty="0" err="1" smtClean="0"/>
              <a:t>Hans-Peter</a:t>
            </a:r>
            <a:r>
              <a:rPr lang="fr-FR" dirty="0" smtClean="0"/>
              <a:t> Seidel, Jan </a:t>
            </a:r>
            <a:r>
              <a:rPr lang="fr-FR" dirty="0" err="1" smtClean="0"/>
              <a:t>Kautz</a:t>
            </a:r>
            <a:r>
              <a:rPr lang="fr-FR" dirty="0" smtClean="0"/>
              <a:t>,  Real-Time</a:t>
            </a:r>
            <a:r>
              <a:rPr lang="fr-FR" dirty="0"/>
              <a:t>, All-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err="1"/>
              <a:t>Shadows</a:t>
            </a:r>
            <a:r>
              <a:rPr lang="fr-FR" dirty="0"/>
              <a:t> </a:t>
            </a:r>
            <a:r>
              <a:rPr lang="fr-FR" dirty="0" smtClean="0"/>
              <a:t>in </a:t>
            </a:r>
            <a:r>
              <a:rPr lang="fr-FR" dirty="0" err="1" smtClean="0"/>
              <a:t>Dynamic</a:t>
            </a:r>
            <a:r>
              <a:rPr lang="fr-FR" dirty="0" smtClean="0"/>
              <a:t> </a:t>
            </a:r>
            <a:r>
              <a:rPr lang="fr-FR" dirty="0" err="1" smtClean="0"/>
              <a:t>Scenes</a:t>
            </a:r>
            <a:r>
              <a:rPr lang="fr-FR" dirty="0" smtClean="0"/>
              <a:t> , SIG 08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reconstruction of </a:t>
            </a:r>
            <a:br>
              <a:rPr lang="en-US" dirty="0" smtClean="0"/>
            </a:br>
            <a:r>
              <a:rPr lang="en-US" dirty="0" smtClean="0"/>
              <a:t>visibility function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Need </a:t>
            </a:r>
            <a:r>
              <a:rPr lang="en-US" sz="2800" dirty="0" smtClean="0">
                <a:ea typeface="굴림" charset="-127"/>
              </a:rPr>
              <a:t>to find which sample points from the light source are visible from the </a:t>
            </a:r>
            <a:r>
              <a:rPr lang="en-US" sz="2800" dirty="0" smtClean="0">
                <a:ea typeface="굴림" charset="-127"/>
              </a:rPr>
              <a:t>point</a:t>
            </a:r>
            <a:endParaRPr lang="en-US" sz="2800" dirty="0" smtClean="0">
              <a:ea typeface="굴림" charset="-127"/>
            </a:endParaRPr>
          </a:p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Can be computed from the depth complexity function</a:t>
            </a:r>
          </a:p>
          <a:p>
            <a:pPr marL="292100" lvl="1" indent="-292100">
              <a:spcBef>
                <a:spcPts val="600"/>
              </a:spcBef>
            </a:pP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Principle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Project the silhouette edges onto the area light</a:t>
            </a:r>
          </a:p>
          <a:p>
            <a:pPr lvl="1"/>
            <a:r>
              <a:rPr lang="en-US" dirty="0" smtClean="0">
                <a:ea typeface="굴림" charset="-127"/>
              </a:rPr>
              <a:t>Compute the </a:t>
            </a:r>
            <a:r>
              <a:rPr lang="en-US" u="sng" dirty="0" smtClean="0">
                <a:ea typeface="굴림" charset="-127"/>
              </a:rPr>
              <a:t>relative</a:t>
            </a:r>
            <a:r>
              <a:rPr lang="en-US" dirty="0" smtClean="0">
                <a:ea typeface="굴림" charset="-127"/>
              </a:rPr>
              <a:t> </a:t>
            </a:r>
            <a:r>
              <a:rPr lang="en-US" dirty="0" smtClean="0">
                <a:ea typeface="굴림" charset="-127"/>
              </a:rPr>
              <a:t>depth complexity from the orientation of the edges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83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848" y="5195455"/>
            <a:ext cx="3741692" cy="145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774540" y="5503351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reconstruction of </a:t>
            </a:r>
            <a:br>
              <a:rPr lang="en-US" dirty="0" smtClean="0"/>
            </a:br>
            <a:r>
              <a:rPr lang="en-US" dirty="0" smtClean="0"/>
              <a:t>visibility function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rules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73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7646" y="2316740"/>
            <a:ext cx="5028334" cy="366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7335980" y="5164797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reconstruction of </a:t>
            </a:r>
            <a:br>
              <a:rPr lang="en-US" dirty="0" smtClean="0"/>
            </a:br>
            <a:r>
              <a:rPr lang="en-US" dirty="0" smtClean="0"/>
              <a:t>visibility function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Need </a:t>
            </a:r>
            <a:r>
              <a:rPr lang="en-US" sz="2800" dirty="0" smtClean="0">
                <a:ea typeface="굴림" charset="-127"/>
              </a:rPr>
              <a:t>to find which sample points from the light source are visible from the </a:t>
            </a:r>
            <a:r>
              <a:rPr lang="en-US" sz="2800" dirty="0" smtClean="0">
                <a:ea typeface="굴림" charset="-127"/>
              </a:rPr>
              <a:t>point</a:t>
            </a:r>
            <a:endParaRPr lang="en-US" sz="2800" dirty="0" smtClean="0">
              <a:ea typeface="굴림" charset="-127"/>
            </a:endParaRPr>
          </a:p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Can be computed from the depth complexity function</a:t>
            </a:r>
          </a:p>
          <a:p>
            <a:pPr marL="292100" lvl="1" indent="-292100">
              <a:spcBef>
                <a:spcPts val="600"/>
              </a:spcBef>
            </a:pP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Principle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Project the silhouette edges onto the area light</a:t>
            </a:r>
          </a:p>
          <a:p>
            <a:pPr lvl="1"/>
            <a:r>
              <a:rPr lang="en-US" dirty="0" smtClean="0">
                <a:ea typeface="굴림" charset="-127"/>
              </a:rPr>
              <a:t>Compute the </a:t>
            </a:r>
            <a:r>
              <a:rPr lang="en-US" u="sng" dirty="0" smtClean="0">
                <a:ea typeface="굴림" charset="-127"/>
              </a:rPr>
              <a:t>relative</a:t>
            </a:r>
            <a:r>
              <a:rPr lang="en-US" dirty="0" smtClean="0">
                <a:ea typeface="굴림" charset="-127"/>
              </a:rPr>
              <a:t> </a:t>
            </a:r>
            <a:r>
              <a:rPr lang="en-US" dirty="0" smtClean="0">
                <a:ea typeface="굴림" charset="-127"/>
              </a:rPr>
              <a:t>depth complexity from the orientation of the edges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683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848" y="5195455"/>
            <a:ext cx="3741692" cy="1459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774540" y="5503351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reconstruction of </a:t>
            </a:r>
            <a:br>
              <a:rPr lang="en-US" dirty="0" smtClean="0"/>
            </a:br>
            <a:r>
              <a:rPr lang="en-US" dirty="0" smtClean="0"/>
              <a:t>visibility function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Need </a:t>
            </a:r>
            <a:r>
              <a:rPr lang="en-US" sz="2800" dirty="0" smtClean="0">
                <a:ea typeface="굴림" charset="-127"/>
              </a:rPr>
              <a:t>to find which sample points from the light source are visible from the </a:t>
            </a:r>
            <a:r>
              <a:rPr lang="en-US" sz="2800" dirty="0" smtClean="0">
                <a:ea typeface="굴림" charset="-127"/>
              </a:rPr>
              <a:t>point</a:t>
            </a:r>
            <a:endParaRPr lang="en-US" sz="2800" dirty="0" smtClean="0">
              <a:ea typeface="굴림" charset="-127"/>
            </a:endParaRPr>
          </a:p>
          <a:p>
            <a:pPr marL="292100" lvl="1" indent="-292100">
              <a:spcBef>
                <a:spcPts val="600"/>
              </a:spcBef>
            </a:pPr>
            <a:r>
              <a:rPr lang="en-US" sz="2800" dirty="0" smtClean="0">
                <a:ea typeface="굴림" charset="-127"/>
              </a:rPr>
              <a:t>Can be computed from the depth complexity function</a:t>
            </a:r>
          </a:p>
          <a:p>
            <a:pPr marL="292100" lvl="1" indent="-292100">
              <a:spcBef>
                <a:spcPts val="600"/>
              </a:spcBef>
            </a:pP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Principle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Project the silhouette edges onto the area light</a:t>
            </a:r>
          </a:p>
          <a:p>
            <a:pPr lvl="1"/>
            <a:r>
              <a:rPr lang="en-US" dirty="0" smtClean="0">
                <a:ea typeface="굴림" charset="-127"/>
              </a:rPr>
              <a:t>Compute the </a:t>
            </a:r>
            <a:r>
              <a:rPr lang="en-US" u="sng" dirty="0" smtClean="0">
                <a:ea typeface="굴림" charset="-127"/>
              </a:rPr>
              <a:t>relative</a:t>
            </a:r>
            <a:r>
              <a:rPr lang="en-US" dirty="0" smtClean="0">
                <a:ea typeface="굴림" charset="-127"/>
              </a:rPr>
              <a:t> </a:t>
            </a:r>
            <a:r>
              <a:rPr lang="en-US" dirty="0" smtClean="0">
                <a:ea typeface="굴림" charset="-127"/>
              </a:rPr>
              <a:t>depth complexity from the orientation of the edges</a:t>
            </a:r>
          </a:p>
          <a:p>
            <a:pPr lvl="1"/>
            <a:r>
              <a:rPr lang="en-US" dirty="0" smtClean="0">
                <a:ea typeface="굴림" charset="-127"/>
              </a:rPr>
              <a:t>Cast a single ray to get the </a:t>
            </a:r>
            <a:r>
              <a:rPr lang="en-US" u="sng" dirty="0" smtClean="0">
                <a:ea typeface="굴림" charset="-127"/>
              </a:rPr>
              <a:t>absolute</a:t>
            </a:r>
            <a:r>
              <a:rPr lang="en-US" dirty="0" smtClean="0">
                <a:ea typeface="굴림" charset="-127"/>
              </a:rPr>
              <a:t> depth complexity</a:t>
            </a:r>
          </a:p>
          <a:p>
            <a:pPr lvl="3"/>
            <a:r>
              <a:rPr lang="en-US" dirty="0" smtClean="0">
                <a:ea typeface="굴림" charset="-127"/>
              </a:rPr>
              <a:t>Cast to a sample light of minimum depth complexity</a:t>
            </a:r>
          </a:p>
          <a:p>
            <a:pPr lvl="3"/>
            <a:r>
              <a:rPr lang="en-US" dirty="0" smtClean="0">
                <a:ea typeface="굴림" charset="-127"/>
              </a:rPr>
              <a:t>If the ray is occluded, all light samples are occluded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8238" y="4207426"/>
            <a:ext cx="6919911" cy="25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r>
              <a:rPr lang="fr-FR" dirty="0" smtClean="0"/>
              <a:t> (1/2)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Ring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704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1" y="1946564"/>
            <a:ext cx="8405906" cy="187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7040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1447" y="4459671"/>
            <a:ext cx="8318499" cy="169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481447" y="631624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r>
              <a:rPr lang="fr-FR" dirty="0" smtClean="0"/>
              <a:t> (2/2)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Performances</a:t>
            </a: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714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" y="2151064"/>
            <a:ext cx="8481786" cy="154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 bwMode="auto">
          <a:xfrm>
            <a:off x="442359" y="2851989"/>
            <a:ext cx="8416800" cy="15715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42341" y="3509775"/>
            <a:ext cx="8416800" cy="15715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42359" y="392561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same image than with stochastic </a:t>
            </a:r>
            <a:r>
              <a:rPr lang="en-US" dirty="0" err="1" smtClean="0"/>
              <a:t>raytracing</a:t>
            </a:r>
            <a:endParaRPr lang="en-US" dirty="0" smtClean="0"/>
          </a:p>
          <a:p>
            <a:r>
              <a:rPr lang="en-US" dirty="0" smtClean="0"/>
              <a:t>But more efficient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4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Fast Calculation of Soft Shadow Textures Using Convolution</a:t>
            </a:r>
            <a:endParaRPr lang="en-US" altLang="ko-KR" sz="3400" b="1" kern="1200" dirty="0">
              <a:solidFill>
                <a:srgbClr val="0000FF"/>
              </a:solidFill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Cyril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Soler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 and François X.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Sillion</a:t>
            </a:r>
            <a:endParaRPr lang="en-US" sz="3600" b="1" kern="1200" dirty="0">
              <a:solidFill>
                <a:srgbClr val="EA8B00"/>
              </a:solidFill>
              <a:latin typeface="Arial" charset="0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200" kern="1200" dirty="0" smtClean="0">
                <a:solidFill>
                  <a:srgbClr val="000000"/>
                </a:solidFill>
                <a:latin typeface="Arial" charset="0"/>
                <a:ea typeface="굴림" charset="-127"/>
                <a:cs typeface="+mn-cs"/>
              </a:rPr>
              <a:t>SIG 98</a:t>
            </a:r>
            <a:endParaRPr lang="en-US" sz="32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Principle</a:t>
            </a:r>
          </a:p>
          <a:p>
            <a:r>
              <a:rPr lang="en-US" dirty="0" smtClean="0">
                <a:ea typeface="굴림" charset="-127"/>
              </a:rPr>
              <a:t>Virtual Geometry</a:t>
            </a:r>
          </a:p>
          <a:p>
            <a:r>
              <a:rPr lang="en-US" dirty="0" smtClean="0">
                <a:ea typeface="굴림" charset="-127"/>
              </a:rPr>
              <a:t>Other extensions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Error-Driven shadow</a:t>
            </a:r>
          </a:p>
          <a:p>
            <a:r>
              <a:rPr lang="en-US" dirty="0" smtClean="0">
                <a:ea typeface="굴림" charset="-127"/>
              </a:rPr>
              <a:t>Results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Conclusion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Principle (1/3)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Ideal case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724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3" y="2262188"/>
            <a:ext cx="90201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419100" y="4595813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4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Sample Based Visibility for Soft Shadows using Alias-free Shadow Maps</a:t>
            </a:r>
            <a:endParaRPr lang="en-US" altLang="ko-KR" sz="3400" b="1" kern="1200" dirty="0">
              <a:solidFill>
                <a:srgbClr val="0000FF"/>
              </a:solidFill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9389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Erik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Sintorn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Elmar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Eisemann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</a:t>
            </a:r>
            <a:b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</a:b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Ulf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Assarsson</a:t>
            </a:r>
            <a:endParaRPr lang="en-US" sz="3600" b="1" kern="1200" dirty="0">
              <a:solidFill>
                <a:srgbClr val="EA8B00"/>
              </a:solidFill>
              <a:latin typeface="Arial" charset="0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200" kern="1200" dirty="0" smtClean="0">
                <a:solidFill>
                  <a:srgbClr val="000000"/>
                </a:solidFill>
                <a:latin typeface="Arial" charset="0"/>
                <a:ea typeface="굴림" charset="-127"/>
                <a:cs typeface="+mn-cs"/>
              </a:rPr>
              <a:t>EGSR 08</a:t>
            </a:r>
            <a:endParaRPr lang="en-US" sz="32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Principle (2/3)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Convolution formula</a:t>
            </a:r>
          </a:p>
          <a:p>
            <a:pPr lvl="1"/>
            <a:r>
              <a:rPr lang="en-US" dirty="0" smtClean="0">
                <a:ea typeface="굴림" charset="-127"/>
              </a:rPr>
              <a:t>Irradiance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Approximation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Visibility factor computation</a:t>
            </a:r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2042290" y="2444974"/>
          <a:ext cx="4756011" cy="682297"/>
        </p:xfrm>
        <a:graphic>
          <a:graphicData uri="http://schemas.openxmlformats.org/presentationml/2006/ole">
            <p:oleObj spid="_x0000_s873474" name="Équation" r:id="rId4" imgW="3009600" imgH="431640" progId="Equation.3">
              <p:embed/>
            </p:oleObj>
          </a:graphicData>
        </a:graphic>
      </p:graphicFrame>
      <p:graphicFrame>
        <p:nvGraphicFramePr>
          <p:cNvPr id="873475" name="Object 3"/>
          <p:cNvGraphicFramePr>
            <a:graphicFrameLocks noChangeAspect="1"/>
          </p:cNvGraphicFramePr>
          <p:nvPr/>
        </p:nvGraphicFramePr>
        <p:xfrm>
          <a:off x="2088387" y="3484454"/>
          <a:ext cx="5319713" cy="984250"/>
        </p:xfrm>
        <a:graphic>
          <a:graphicData uri="http://schemas.openxmlformats.org/presentationml/2006/ole">
            <p:oleObj spid="_x0000_s873475" name="Équation" r:id="rId5" imgW="3365280" imgH="622080" progId="Equation.3">
              <p:embed/>
            </p:oleObj>
          </a:graphicData>
        </a:graphic>
      </p:graphicFrame>
      <p:graphicFrame>
        <p:nvGraphicFramePr>
          <p:cNvPr id="873476" name="Object 4"/>
          <p:cNvGraphicFramePr>
            <a:graphicFrameLocks noChangeAspect="1"/>
          </p:cNvGraphicFramePr>
          <p:nvPr/>
        </p:nvGraphicFramePr>
        <p:xfrm>
          <a:off x="996950" y="4928254"/>
          <a:ext cx="7848600" cy="1463675"/>
        </p:xfrm>
        <a:graphic>
          <a:graphicData uri="http://schemas.openxmlformats.org/presentationml/2006/ole">
            <p:oleObj spid="_x0000_s873476" name="Équation" r:id="rId6" imgW="4965480" imgH="927000" progId="Equation.3">
              <p:embed/>
            </p:oleObj>
          </a:graphicData>
        </a:graphic>
      </p:graphicFrame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Principle (3/3)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Computation of the shadow map</a:t>
            </a:r>
          </a:p>
          <a:p>
            <a:pPr lvl="1"/>
            <a:r>
              <a:rPr lang="en-US" dirty="0" smtClean="0">
                <a:ea typeface="굴림" charset="-127"/>
              </a:rPr>
              <a:t>Both source and </a:t>
            </a:r>
            <a:r>
              <a:rPr lang="en-US" dirty="0" err="1" smtClean="0">
                <a:ea typeface="굴림" charset="-127"/>
              </a:rPr>
              <a:t>occluder</a:t>
            </a:r>
            <a:r>
              <a:rPr lang="en-US" dirty="0" smtClean="0">
                <a:ea typeface="굴림" charset="-127"/>
              </a:rPr>
              <a:t> are 2D images</a:t>
            </a:r>
          </a:p>
          <a:p>
            <a:pPr lvl="1"/>
            <a:r>
              <a:rPr lang="en-US" dirty="0" smtClean="0">
                <a:ea typeface="굴림" charset="-127"/>
              </a:rPr>
              <a:t>Compute convolution </a:t>
            </a:r>
            <a:br>
              <a:rPr lang="en-US" dirty="0" smtClean="0">
                <a:ea typeface="굴림" charset="-127"/>
              </a:rPr>
            </a:br>
            <a:r>
              <a:rPr lang="en-US" dirty="0" smtClean="0">
                <a:ea typeface="굴림" charset="-127"/>
              </a:rPr>
              <a:t>u</a:t>
            </a:r>
            <a:r>
              <a:rPr lang="en-US" dirty="0" smtClean="0"/>
              <a:t>sing Fast Fourier Transform (FFT)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resulting image is a sampled visibility function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aphicFrame>
        <p:nvGraphicFramePr>
          <p:cNvPr id="874498" name="Object 2"/>
          <p:cNvGraphicFramePr>
            <a:graphicFrameLocks noChangeAspect="1"/>
          </p:cNvGraphicFramePr>
          <p:nvPr/>
        </p:nvGraphicFramePr>
        <p:xfrm>
          <a:off x="1895106" y="3335529"/>
          <a:ext cx="3111500" cy="360362"/>
        </p:xfrm>
        <a:graphic>
          <a:graphicData uri="http://schemas.openxmlformats.org/presentationml/2006/ole">
            <p:oleObj spid="_x0000_s874498" name="Équation" r:id="rId4" imgW="1968480" imgH="228600" progId="Equation.3">
              <p:embed/>
            </p:oleObj>
          </a:graphicData>
        </a:graphic>
      </p:graphicFrame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Virtual geometry (1/2)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When source, </a:t>
            </a:r>
            <a:r>
              <a:rPr lang="en-US" dirty="0" err="1" smtClean="0">
                <a:ea typeface="굴림" charset="-127"/>
              </a:rPr>
              <a:t>occluder</a:t>
            </a:r>
            <a:r>
              <a:rPr lang="en-US" dirty="0" smtClean="0">
                <a:ea typeface="굴림" charset="-127"/>
              </a:rPr>
              <a:t> and receiver are not parallel</a:t>
            </a:r>
          </a:p>
          <a:p>
            <a:pPr lvl="1"/>
            <a:r>
              <a:rPr lang="en-US" dirty="0" smtClean="0">
                <a:ea typeface="굴림" charset="-127"/>
              </a:rPr>
              <a:t>Geometry is </a:t>
            </a:r>
            <a:r>
              <a:rPr lang="en-US" dirty="0" err="1" smtClean="0">
                <a:ea typeface="굴림" charset="-127"/>
              </a:rPr>
              <a:t>aproximated</a:t>
            </a:r>
            <a:r>
              <a:rPr lang="en-US" dirty="0" smtClean="0">
                <a:ea typeface="굴림" charset="-127"/>
              </a:rPr>
              <a:t> to be parallel</a:t>
            </a:r>
          </a:p>
          <a:p>
            <a:pPr lvl="1"/>
            <a:r>
              <a:rPr lang="en-US" dirty="0" smtClean="0">
                <a:ea typeface="굴림" charset="-127"/>
              </a:rPr>
              <a:t>Convolution is computed</a:t>
            </a:r>
          </a:p>
          <a:p>
            <a:pPr lvl="1"/>
            <a:r>
              <a:rPr lang="en-US" dirty="0" smtClean="0">
                <a:ea typeface="굴림" charset="-127"/>
              </a:rPr>
              <a:t>Result is projected on the real receiver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755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1238" y="3731830"/>
            <a:ext cx="45815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21808" y="609837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Virtual geometry (2/2)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Choose D</a:t>
            </a:r>
          </a:p>
          <a:p>
            <a:pPr lvl="1"/>
            <a:r>
              <a:rPr lang="en-US" dirty="0" smtClean="0">
                <a:ea typeface="굴림" charset="-127"/>
              </a:rPr>
              <a:t>As the median ray in the set of rays between the source and the receiver that </a:t>
            </a:r>
            <a:r>
              <a:rPr lang="en-US" dirty="0" err="1" smtClean="0">
                <a:ea typeface="굴림" charset="-127"/>
              </a:rPr>
              <a:t>encouter</a:t>
            </a:r>
            <a:r>
              <a:rPr lang="en-US" dirty="0" smtClean="0">
                <a:ea typeface="굴림" charset="-127"/>
              </a:rPr>
              <a:t> the </a:t>
            </a:r>
            <a:r>
              <a:rPr lang="en-US" dirty="0" err="1" smtClean="0">
                <a:ea typeface="굴림" charset="-127"/>
              </a:rPr>
              <a:t>occluder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Choose virtual </a:t>
            </a:r>
            <a:r>
              <a:rPr lang="en-US" dirty="0" smtClean="0">
                <a:ea typeface="굴림" charset="-127"/>
              </a:rPr>
              <a:t>planes</a:t>
            </a:r>
          </a:p>
          <a:p>
            <a:pPr lvl="1"/>
            <a:r>
              <a:rPr lang="en-US" dirty="0" smtClean="0">
                <a:ea typeface="굴림" charset="-127"/>
              </a:rPr>
              <a:t>As to obtain penumbra regions in the range of those produced by the real geometry</a:t>
            </a:r>
          </a:p>
          <a:p>
            <a:pPr lvl="1"/>
            <a:r>
              <a:rPr lang="en-US" dirty="0" smtClean="0">
                <a:ea typeface="굴림" charset="-127"/>
              </a:rPr>
              <a:t>Need to know the error on the penumbra</a:t>
            </a:r>
            <a:endParaRPr lang="en-US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76546" name="Équation" r:id="rId4" imgW="114120" imgH="215640" progId="Equation.3">
              <p:embed/>
            </p:oleObj>
          </a:graphicData>
        </a:graphic>
      </p:graphicFrame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Other extensions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Non-uniform light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The source texture need to contain the </a:t>
            </a:r>
            <a:r>
              <a:rPr lang="en-US" dirty="0" err="1" smtClean="0">
                <a:ea typeface="굴림" charset="-127"/>
              </a:rPr>
              <a:t>exitance</a:t>
            </a:r>
            <a:r>
              <a:rPr lang="en-US" dirty="0" smtClean="0">
                <a:ea typeface="굴림" charset="-127"/>
              </a:rPr>
              <a:t> function</a:t>
            </a:r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Complex light shape</a:t>
            </a:r>
          </a:p>
          <a:p>
            <a:pPr lvl="1"/>
            <a:r>
              <a:rPr lang="en-US" dirty="0" smtClean="0">
                <a:ea typeface="굴림" charset="-127"/>
              </a:rPr>
              <a:t>Source light is projected onto the virtual plane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aphicFrame>
        <p:nvGraphicFramePr>
          <p:cNvPr id="877571" name="Object 3"/>
          <p:cNvGraphicFramePr>
            <a:graphicFrameLocks noChangeAspect="1"/>
          </p:cNvGraphicFramePr>
          <p:nvPr/>
        </p:nvGraphicFramePr>
        <p:xfrm>
          <a:off x="1601788" y="2127032"/>
          <a:ext cx="5480050" cy="682625"/>
        </p:xfrm>
        <a:graphic>
          <a:graphicData uri="http://schemas.openxmlformats.org/presentationml/2006/ole">
            <p:oleObj spid="_x0000_s877571" name="Équation" r:id="rId4" imgW="3466800" imgH="431640" progId="Equation.3">
              <p:embed/>
            </p:oleObj>
          </a:graphicData>
        </a:graphic>
      </p:graphicFrame>
      <p:graphicFrame>
        <p:nvGraphicFramePr>
          <p:cNvPr id="877572" name="Object 4"/>
          <p:cNvGraphicFramePr>
            <a:graphicFrameLocks noChangeAspect="1"/>
          </p:cNvGraphicFramePr>
          <p:nvPr/>
        </p:nvGraphicFramePr>
        <p:xfrm>
          <a:off x="1642878" y="2843260"/>
          <a:ext cx="4938713" cy="1162050"/>
        </p:xfrm>
        <a:graphic>
          <a:graphicData uri="http://schemas.openxmlformats.org/presentationml/2006/ole">
            <p:oleObj spid="_x0000_s877572" name="Équation" r:id="rId5" imgW="3124080" imgH="736560" progId="Equation.3">
              <p:embed/>
            </p:oleObj>
          </a:graphicData>
        </a:graphic>
      </p:graphicFrame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85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83050" y="1587500"/>
            <a:ext cx="46958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Error-driven shadow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Measuring the error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973853" y="2389789"/>
          <a:ext cx="1772945" cy="756745"/>
        </p:xfrm>
        <a:graphic>
          <a:graphicData uri="http://schemas.openxmlformats.org/presentationml/2006/ole">
            <p:oleObj spid="_x0000_s878595" name="Équation" r:id="rId5" imgW="1041120" imgH="444240" progId="Equation.3">
              <p:embed/>
            </p:oleObj>
          </a:graphicData>
        </a:graphic>
      </p:graphicFrame>
      <p:graphicFrame>
        <p:nvGraphicFramePr>
          <p:cNvPr id="878596" name="Object 4"/>
          <p:cNvGraphicFramePr>
            <a:graphicFrameLocks noChangeAspect="1"/>
          </p:cNvGraphicFramePr>
          <p:nvPr/>
        </p:nvGraphicFramePr>
        <p:xfrm>
          <a:off x="953216" y="3299432"/>
          <a:ext cx="2809875" cy="757237"/>
        </p:xfrm>
        <a:graphic>
          <a:graphicData uri="http://schemas.openxmlformats.org/presentationml/2006/ole">
            <p:oleObj spid="_x0000_s878596" name="Équation" r:id="rId6" imgW="1650960" imgH="444240" progId="Equation.3">
              <p:embed/>
            </p:oleObj>
          </a:graphicData>
        </a:graphic>
      </p:graphicFrame>
      <p:graphicFrame>
        <p:nvGraphicFramePr>
          <p:cNvPr id="878597" name="Object 5"/>
          <p:cNvGraphicFramePr>
            <a:graphicFrameLocks noChangeAspect="1"/>
          </p:cNvGraphicFramePr>
          <p:nvPr/>
        </p:nvGraphicFramePr>
        <p:xfrm>
          <a:off x="973853" y="4275744"/>
          <a:ext cx="2789238" cy="757238"/>
        </p:xfrm>
        <a:graphic>
          <a:graphicData uri="http://schemas.openxmlformats.org/presentationml/2006/ole">
            <p:oleObj spid="_x0000_s878597" name="Équation" r:id="rId7" imgW="1638000" imgH="444240" progId="Equation.3">
              <p:embed/>
            </p:oleObj>
          </a:graphicData>
        </a:graphic>
      </p:graphicFrame>
      <p:graphicFrame>
        <p:nvGraphicFramePr>
          <p:cNvPr id="878598" name="Object 6"/>
          <p:cNvGraphicFramePr>
            <a:graphicFrameLocks noChangeAspect="1"/>
          </p:cNvGraphicFramePr>
          <p:nvPr/>
        </p:nvGraphicFramePr>
        <p:xfrm>
          <a:off x="907846" y="5895804"/>
          <a:ext cx="6011863" cy="757238"/>
        </p:xfrm>
        <a:graphic>
          <a:graphicData uri="http://schemas.openxmlformats.org/presentationml/2006/ole">
            <p:oleObj spid="_x0000_s878598" name="Équation" r:id="rId8" imgW="3530520" imgH="444240" progId="Equation.3">
              <p:embed/>
            </p:oleObj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7119445" y="5778500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Error-driven shadow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Reducing  the error</a:t>
            </a:r>
          </a:p>
          <a:p>
            <a:pPr lvl="1"/>
            <a:r>
              <a:rPr lang="en-US" dirty="0" smtClean="0">
                <a:ea typeface="굴림" charset="-127"/>
              </a:rPr>
              <a:t>By </a:t>
            </a:r>
            <a:r>
              <a:rPr lang="en-US" dirty="0" err="1" smtClean="0">
                <a:ea typeface="굴림" charset="-127"/>
              </a:rPr>
              <a:t>subdivising</a:t>
            </a:r>
            <a:r>
              <a:rPr lang="en-US" dirty="0" smtClean="0">
                <a:ea typeface="굴림" charset="-127"/>
              </a:rPr>
              <a:t> the receiver</a:t>
            </a:r>
          </a:p>
          <a:p>
            <a:pPr lvl="2"/>
            <a:r>
              <a:rPr lang="en-US" dirty="0" smtClean="0">
                <a:ea typeface="굴림" charset="-127"/>
              </a:rPr>
              <a:t>One shadow texture for each sub-receiver</a:t>
            </a:r>
            <a:endParaRPr lang="en-US" dirty="0" smtClean="0">
              <a:ea typeface="굴림" charset="-127"/>
            </a:endParaRPr>
          </a:p>
          <a:p>
            <a:pPr lvl="2"/>
            <a:r>
              <a:rPr lang="en-US" dirty="0" smtClean="0">
                <a:ea typeface="굴림" charset="-127"/>
              </a:rPr>
              <a:t>Each sub-receiver need to share the same virtual geometry direction D, as the receiver’s normal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/>
            <a:endParaRPr lang="en-US" dirty="0" smtClean="0">
              <a:ea typeface="굴림" charset="-127"/>
            </a:endParaRPr>
          </a:p>
          <a:p>
            <a:pPr lvl="1">
              <a:buNone/>
            </a:pP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796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8182" y="3880627"/>
            <a:ext cx="5616301" cy="191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1478182" y="5841905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Error-driven shadow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Reducing  the error</a:t>
            </a:r>
          </a:p>
          <a:p>
            <a:pPr lvl="1"/>
            <a:r>
              <a:rPr lang="en-US" dirty="0" smtClean="0">
                <a:ea typeface="굴림" charset="-127"/>
              </a:rPr>
              <a:t>By </a:t>
            </a:r>
            <a:r>
              <a:rPr lang="en-US" dirty="0" err="1" smtClean="0">
                <a:ea typeface="굴림" charset="-127"/>
              </a:rPr>
              <a:t>subdivising</a:t>
            </a:r>
            <a:r>
              <a:rPr lang="en-US" dirty="0" smtClean="0">
                <a:ea typeface="굴림" charset="-127"/>
              </a:rPr>
              <a:t> the receiver</a:t>
            </a:r>
          </a:p>
          <a:p>
            <a:pPr lvl="1"/>
            <a:r>
              <a:rPr lang="en-US" dirty="0" smtClean="0">
                <a:ea typeface="굴림" charset="-127"/>
              </a:rPr>
              <a:t>By </a:t>
            </a:r>
            <a:r>
              <a:rPr lang="en-US" dirty="0" err="1" smtClean="0">
                <a:ea typeface="굴림" charset="-127"/>
              </a:rPr>
              <a:t>subdivising</a:t>
            </a:r>
            <a:r>
              <a:rPr lang="en-US" dirty="0" smtClean="0">
                <a:ea typeface="굴림" charset="-127"/>
              </a:rPr>
              <a:t> the blocker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They can be automatically </a:t>
            </a:r>
            <a:r>
              <a:rPr lang="en-US" dirty="0" err="1" smtClean="0">
                <a:ea typeface="굴림" charset="-127"/>
              </a:rPr>
              <a:t>subdivised</a:t>
            </a:r>
            <a:r>
              <a:rPr lang="en-US" dirty="0" smtClean="0">
                <a:ea typeface="굴림" charset="-127"/>
              </a:rPr>
              <a:t> recursively, using a threshold on the computed error</a:t>
            </a:r>
          </a:p>
          <a:p>
            <a:pPr lvl="1"/>
            <a:endParaRPr lang="en-US" dirty="0" smtClean="0">
              <a:ea typeface="굴림" charset="-127"/>
            </a:endParaRPr>
          </a:p>
          <a:p>
            <a:pPr lvl="1">
              <a:buNone/>
            </a:pP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endParaRPr lang="en-US" dirty="0" smtClean="0">
              <a:ea typeface="굴림" charset="-127"/>
            </a:endParaRPr>
          </a:p>
          <a:p>
            <a:r>
              <a:rPr lang="en-US" sz="2400" dirty="0" smtClean="0"/>
              <a:t>Different error threshold</a:t>
            </a:r>
          </a:p>
          <a:p>
            <a:r>
              <a:rPr lang="en-US" sz="2400" dirty="0" smtClean="0"/>
              <a:t>Textures resolution of 128 and 256 pixels</a:t>
            </a:r>
            <a:endParaRPr lang="en-US" sz="24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806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187" y="1893049"/>
            <a:ext cx="8737600" cy="233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7267357" y="423238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Fast method</a:t>
            </a:r>
          </a:p>
          <a:p>
            <a:r>
              <a:rPr lang="en-US" dirty="0" err="1" smtClean="0">
                <a:ea typeface="굴림" charset="-127"/>
              </a:rPr>
              <a:t>Approximative</a:t>
            </a:r>
            <a:r>
              <a:rPr lang="en-US" dirty="0" smtClean="0">
                <a:ea typeface="굴림" charset="-127"/>
              </a:rPr>
              <a:t> shadows</a:t>
            </a:r>
          </a:p>
          <a:p>
            <a:r>
              <a:rPr lang="en-US" dirty="0" smtClean="0">
                <a:ea typeface="굴림" charset="-127"/>
              </a:rPr>
              <a:t>But error controlled by an algorithm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Recall</a:t>
            </a:r>
          </a:p>
          <a:p>
            <a:r>
              <a:rPr lang="en-US" dirty="0" smtClean="0">
                <a:ea typeface="굴림" charset="-127"/>
              </a:rPr>
              <a:t>Adapting it to </a:t>
            </a:r>
            <a:r>
              <a:rPr lang="en-US" dirty="0" smtClean="0">
                <a:ea typeface="굴림" charset="-127"/>
              </a:rPr>
              <a:t>soft </a:t>
            </a:r>
            <a:r>
              <a:rPr lang="en-US" dirty="0" smtClean="0">
                <a:ea typeface="굴림" charset="-127"/>
              </a:rPr>
              <a:t>shadows</a:t>
            </a:r>
          </a:p>
          <a:p>
            <a:r>
              <a:rPr lang="en-US" dirty="0" smtClean="0">
                <a:ea typeface="굴림" charset="-127"/>
              </a:rPr>
              <a:t>Step </a:t>
            </a:r>
            <a:r>
              <a:rPr lang="en-US" dirty="0" smtClean="0">
                <a:ea typeface="굴림" charset="-127"/>
              </a:rPr>
              <a:t>1 : modifying the conservative </a:t>
            </a:r>
            <a:r>
              <a:rPr lang="en-US" dirty="0" err="1" smtClean="0">
                <a:ea typeface="굴림" charset="-127"/>
              </a:rPr>
              <a:t>rasterization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Step 2 : modifying visibility </a:t>
            </a:r>
            <a:r>
              <a:rPr lang="en-US" dirty="0" smtClean="0">
                <a:ea typeface="굴림" charset="-127"/>
              </a:rPr>
              <a:t>test</a:t>
            </a:r>
          </a:p>
          <a:p>
            <a:r>
              <a:rPr lang="en-US" dirty="0" smtClean="0">
                <a:ea typeface="굴림" charset="-127"/>
              </a:rPr>
              <a:t>Results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Conclusion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4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Real-Time, All-Frequency Shadows </a:t>
            </a:r>
          </a:p>
          <a:p>
            <a:pPr algn="ctr" rtl="0" eaLnBrk="0" fontAlgn="base" hangingPunct="0">
              <a:lnSpc>
                <a:spcPts val="42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400" b="1" kern="1200" dirty="0" smtClean="0">
                <a:solidFill>
                  <a:srgbClr val="0000FF"/>
                </a:solidFill>
                <a:latin typeface="Arial" charset="0"/>
                <a:ea typeface="굴림" charset="-127"/>
                <a:cs typeface="+mn-cs"/>
              </a:rPr>
              <a:t>in Dynamics Scenes</a:t>
            </a:r>
            <a:endParaRPr lang="en-US" altLang="ko-KR" sz="3400" b="1" kern="1200" dirty="0">
              <a:solidFill>
                <a:srgbClr val="0000FF"/>
              </a:solidFill>
              <a:latin typeface="Arial" charset="0"/>
              <a:ea typeface="굴림" charset="-127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24929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Thomas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Annen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Zhao Dong, </a:t>
            </a:r>
            <a:b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</a:b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Tom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Mertens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Philippe </a:t>
            </a:r>
            <a:r>
              <a:rPr lang="en-US" altLang="ko-KR" sz="3600" b="1" kern="1200" dirty="0" err="1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Bekaert</a:t>
            </a:r>
            <a:r>
              <a:rPr lang="en-US" altLang="ko-KR" sz="3600" b="1" kern="1200" dirty="0" smtClean="0">
                <a:solidFill>
                  <a:srgbClr val="EA8B00"/>
                </a:solidFill>
                <a:latin typeface="Arial" charset="0"/>
                <a:ea typeface="굴림" charset="-127"/>
                <a:cs typeface="+mn-cs"/>
              </a:rPr>
              <a:t>, Hans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-Peter Seidel, Jan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Kautz</a:t>
            </a:r>
            <a:endParaRPr lang="en-US" sz="3600" b="1" kern="1200" dirty="0">
              <a:solidFill>
                <a:srgbClr val="EA8B00"/>
              </a:solidFill>
              <a:latin typeface="Arial" charset="0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ko-KR" sz="3200" kern="1200" dirty="0" smtClean="0">
                <a:solidFill>
                  <a:srgbClr val="000000"/>
                </a:solidFill>
                <a:latin typeface="Arial" charset="0"/>
                <a:ea typeface="굴림" charset="-127"/>
                <a:cs typeface="+mn-cs"/>
              </a:rPr>
              <a:t>SIG 08</a:t>
            </a:r>
            <a:endParaRPr lang="en-US" sz="3200" kern="1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kern="1200">
                <a:solidFill>
                  <a:srgbClr val="000000"/>
                </a:solidFill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Principle</a:t>
            </a:r>
          </a:p>
          <a:p>
            <a:r>
              <a:rPr lang="en-US" dirty="0" smtClean="0">
                <a:ea typeface="굴림" charset="-127"/>
              </a:rPr>
              <a:t>Estimating blocker depth</a:t>
            </a:r>
          </a:p>
          <a:p>
            <a:r>
              <a:rPr lang="en-US" dirty="0" smtClean="0">
                <a:ea typeface="굴림" charset="-127"/>
              </a:rPr>
              <a:t>Filtering</a:t>
            </a:r>
          </a:p>
          <a:p>
            <a:r>
              <a:rPr lang="en-US" dirty="0" smtClean="0">
                <a:ea typeface="굴림" charset="-127"/>
              </a:rPr>
              <a:t>Environment maps</a:t>
            </a:r>
          </a:p>
          <a:p>
            <a:r>
              <a:rPr lang="en-US" dirty="0" smtClean="0">
                <a:ea typeface="굴림" charset="-127"/>
              </a:rPr>
              <a:t>Results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Conclusion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Improve the convolution method used to compute a shadow map</a:t>
            </a:r>
          </a:p>
          <a:p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Faster algorithm</a:t>
            </a:r>
          </a:p>
          <a:p>
            <a:r>
              <a:rPr lang="en-US" dirty="0" smtClean="0">
                <a:ea typeface="굴림" charset="-127"/>
              </a:rPr>
              <a:t>Correction of artifacts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81666" name="Équation" r:id="rId4" imgW="114120" imgH="215640" progId="Equation.3">
              <p:embed/>
            </p:oleObj>
          </a:graphicData>
        </a:graphic>
      </p:graphicFrame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Estimating blocker depth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Need to estimate the average altitude of the blocker (blocker depth)</a:t>
            </a:r>
          </a:p>
          <a:p>
            <a:pPr lvl="1"/>
            <a:r>
              <a:rPr lang="en-US" dirty="0" smtClean="0">
                <a:ea typeface="굴림" charset="-127"/>
              </a:rPr>
              <a:t>Very expensive</a:t>
            </a:r>
          </a:p>
          <a:p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New method to evaluate the blocker depth</a:t>
            </a:r>
          </a:p>
          <a:p>
            <a:pPr lvl="1"/>
            <a:r>
              <a:rPr lang="en-US" dirty="0" smtClean="0">
                <a:ea typeface="굴림" charset="-127"/>
              </a:rPr>
              <a:t>Using convolution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826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7375" y="4354994"/>
            <a:ext cx="6312776" cy="159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1207375" y="595197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Filtering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굴림" charset="-127"/>
              </a:rPr>
              <a:t>When use Fourier series to compute convolution, artifacts can appear</a:t>
            </a:r>
          </a:p>
          <a:p>
            <a:pPr lvl="1"/>
            <a:r>
              <a:rPr lang="en-US" dirty="0" smtClean="0">
                <a:ea typeface="굴림" charset="-127"/>
              </a:rPr>
              <a:t>ringing</a:t>
            </a:r>
          </a:p>
          <a:p>
            <a:r>
              <a:rPr lang="en-US" dirty="0" smtClean="0">
                <a:ea typeface="굴림" charset="-127"/>
              </a:rPr>
              <a:t>Corrected by appropriate transformations</a:t>
            </a:r>
            <a:endParaRPr lang="en-US" dirty="0" smtClean="0">
              <a:ea typeface="굴림" charset="-127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837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8725" y="3661537"/>
            <a:ext cx="22288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37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7575" y="3709162"/>
            <a:ext cx="46005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1228725" y="5841905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Environment maps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Generate area lights from an environment map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847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5293" y="2666508"/>
            <a:ext cx="5342878" cy="244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1885293" y="533407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with a shadow map resolution of 256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857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021" y="2318544"/>
            <a:ext cx="8002479" cy="276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97021" y="533407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Many lights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867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9468" y="2309813"/>
            <a:ext cx="5727348" cy="284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1759468" y="5334074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fast method</a:t>
            </a:r>
          </a:p>
          <a:p>
            <a:r>
              <a:rPr lang="en-US" dirty="0" smtClean="0"/>
              <a:t>Can be used for many lights</a:t>
            </a:r>
          </a:p>
          <a:p>
            <a:r>
              <a:rPr lang="en-US" dirty="0" smtClean="0"/>
              <a:t>But limited by memory use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Recall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points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819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7441" y="2743200"/>
            <a:ext cx="3629025" cy="137160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6076751" y="4114800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Recall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</a:t>
            </a:r>
            <a:r>
              <a:rPr lang="en-US" dirty="0" smtClean="0"/>
              <a:t>points</a:t>
            </a:r>
          </a:p>
          <a:p>
            <a:r>
              <a:rPr lang="en-US" dirty="0" smtClean="0"/>
              <a:t>View-samples </a:t>
            </a:r>
            <a:r>
              <a:rPr lang="en-US" dirty="0" smtClean="0"/>
              <a:t>are projected and stored in the shadow map</a:t>
            </a:r>
          </a:p>
          <a:p>
            <a:pPr lvl="1"/>
            <a:r>
              <a:rPr lang="en-US" dirty="0" smtClean="0"/>
              <a:t>Each </a:t>
            </a:r>
            <a:r>
              <a:rPr lang="en-US" dirty="0" smtClean="0"/>
              <a:t>pixel in the shadow map is a list of view-samples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6403816" y="5164797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5637" y="4091957"/>
            <a:ext cx="4624670" cy="107284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Recall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</a:t>
            </a:r>
            <a:r>
              <a:rPr lang="en-US" dirty="0" smtClean="0"/>
              <a:t>points</a:t>
            </a:r>
            <a:endParaRPr lang="en-US" dirty="0"/>
          </a:p>
          <a:p>
            <a:r>
              <a:rPr lang="en-US" dirty="0" smtClean="0"/>
              <a:t>View-samples are projected and stored in the shadow map</a:t>
            </a:r>
          </a:p>
          <a:p>
            <a:pPr lvl="1"/>
            <a:r>
              <a:rPr lang="en-US" dirty="0" smtClean="0"/>
              <a:t>Each </a:t>
            </a:r>
            <a:r>
              <a:rPr lang="en-US" dirty="0" smtClean="0"/>
              <a:t>pixel in the shadow map is a list of </a:t>
            </a:r>
            <a:r>
              <a:rPr lang="en-US" dirty="0" smtClean="0"/>
              <a:t>view-samples</a:t>
            </a:r>
          </a:p>
          <a:p>
            <a:r>
              <a:rPr lang="en-US" dirty="0" smtClean="0"/>
              <a:t>For </a:t>
            </a:r>
            <a:r>
              <a:rPr lang="en-US" dirty="0" smtClean="0"/>
              <a:t>each triangle in the </a:t>
            </a:r>
            <a:r>
              <a:rPr lang="en-US" dirty="0" smtClean="0"/>
              <a:t>scene</a:t>
            </a:r>
          </a:p>
          <a:p>
            <a:pPr lvl="1"/>
            <a:r>
              <a:rPr lang="en-US" dirty="0" smtClean="0"/>
              <a:t>Conservative </a:t>
            </a:r>
            <a:r>
              <a:rPr lang="en-US" dirty="0" err="1" smtClean="0"/>
              <a:t>rasterization</a:t>
            </a:r>
            <a:r>
              <a:rPr lang="en-US" dirty="0" smtClean="0"/>
              <a:t> is computed to find covered SM pixels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9960" y="5222131"/>
            <a:ext cx="4114800" cy="103822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4110315" y="6260356"/>
            <a:ext cx="16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(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</a:t>
            </a:r>
            <a:r>
              <a:rPr lang="fr-FR" sz="1600" dirty="0" err="1" smtClean="0"/>
              <a:t>paper</a:t>
            </a:r>
            <a:r>
              <a:rPr lang="fr-FR" sz="1600" dirty="0" smtClean="0"/>
              <a:t>)</a:t>
            </a:r>
            <a:endParaRPr lang="fr-FR" sz="16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altLang="ko-KR" dirty="0" smtClean="0">
                <a:ea typeface="굴림" charset="-127"/>
              </a:rPr>
              <a:t>Recall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scene is rendered from the camera view to compute the view-samples</a:t>
            </a:r>
          </a:p>
          <a:p>
            <a:pPr lvl="1"/>
            <a:r>
              <a:rPr lang="en-US" dirty="0" smtClean="0"/>
              <a:t>Only visible and light front-facing </a:t>
            </a:r>
            <a:r>
              <a:rPr lang="en-US" dirty="0" smtClean="0"/>
              <a:t>points</a:t>
            </a:r>
            <a:endParaRPr lang="en-US" dirty="0"/>
          </a:p>
          <a:p>
            <a:r>
              <a:rPr lang="en-US" dirty="0" smtClean="0"/>
              <a:t>View-samples are projected and stored in the shadow map</a:t>
            </a:r>
          </a:p>
          <a:p>
            <a:pPr lvl="1"/>
            <a:r>
              <a:rPr lang="en-US" dirty="0" smtClean="0"/>
              <a:t>Each </a:t>
            </a:r>
            <a:r>
              <a:rPr lang="en-US" dirty="0" smtClean="0"/>
              <a:t>pixel in the shadow map is a list of </a:t>
            </a:r>
            <a:r>
              <a:rPr lang="en-US" dirty="0" smtClean="0"/>
              <a:t>view-samples</a:t>
            </a:r>
          </a:p>
          <a:p>
            <a:r>
              <a:rPr lang="en-US" dirty="0" smtClean="0"/>
              <a:t>For </a:t>
            </a:r>
            <a:r>
              <a:rPr lang="en-US" dirty="0" smtClean="0"/>
              <a:t>each triangle in the </a:t>
            </a:r>
            <a:r>
              <a:rPr lang="en-US" dirty="0" smtClean="0"/>
              <a:t>scene</a:t>
            </a:r>
          </a:p>
          <a:p>
            <a:pPr lvl="1"/>
            <a:r>
              <a:rPr lang="en-US" dirty="0" smtClean="0"/>
              <a:t>Conservative </a:t>
            </a:r>
            <a:r>
              <a:rPr lang="en-US" dirty="0" err="1" smtClean="0"/>
              <a:t>rasterization</a:t>
            </a:r>
            <a:r>
              <a:rPr lang="en-US" dirty="0" smtClean="0"/>
              <a:t> is computed to find covered SM pixels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each view-sample in the lists of the SM </a:t>
            </a:r>
            <a:r>
              <a:rPr lang="en-US" dirty="0" smtClean="0"/>
              <a:t>pixels, visibility </a:t>
            </a:r>
            <a:r>
              <a:rPr lang="en-US" dirty="0" smtClean="0"/>
              <a:t>test is </a:t>
            </a:r>
            <a:r>
              <a:rPr lang="en-US" dirty="0" smtClean="0"/>
              <a:t>performed</a:t>
            </a:r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19881</TotalTime>
  <Pages>3</Pages>
  <Words>1633</Words>
  <Application>Microsoft PowerPoint 4.0</Application>
  <PresentationFormat>Affichage à l'écran (4:3)</PresentationFormat>
  <Paragraphs>478</Paragraphs>
  <Slides>58</Slides>
  <Notes>58</Notes>
  <HiddenSlides>0</HiddenSlides>
  <MMClips>0</MMClips>
  <ScaleCrop>false</ScaleCrop>
  <HeadingPairs>
    <vt:vector size="6" baseType="variant">
      <vt:variant>
        <vt:lpstr>Thème</vt:lpstr>
      </vt:variant>
      <vt:variant>
        <vt:i4>3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58</vt:i4>
      </vt:variant>
    </vt:vector>
  </HeadingPairs>
  <TitlesOfParts>
    <vt:vector size="62" baseType="lpstr">
      <vt:lpstr>untitled 1</vt:lpstr>
      <vt:lpstr>1_untitled 1</vt:lpstr>
      <vt:lpstr>2_untitled 1</vt:lpstr>
      <vt:lpstr>Microsoft Éditeur d'équations 3.0</vt:lpstr>
      <vt:lpstr>Diapositive 1</vt:lpstr>
      <vt:lpstr>Soft Shadows</vt:lpstr>
      <vt:lpstr>Soft Shadows</vt:lpstr>
      <vt:lpstr>Diapositive 4</vt:lpstr>
      <vt:lpstr>Outline</vt:lpstr>
      <vt:lpstr>Recall</vt:lpstr>
      <vt:lpstr>Recall</vt:lpstr>
      <vt:lpstr>Recall</vt:lpstr>
      <vt:lpstr>Recall</vt:lpstr>
      <vt:lpstr>Adapting it to soft shadows</vt:lpstr>
      <vt:lpstr>Step 1 : modifying the conservative rasterization (1/2)</vt:lpstr>
      <vt:lpstr>Step 1 : modifying the conservative rasterization (2/2)</vt:lpstr>
      <vt:lpstr>Step 2 : modifying visibility test (1/2)</vt:lpstr>
      <vt:lpstr>Step 2 : modifying visibility test (2/2)</vt:lpstr>
      <vt:lpstr>Results</vt:lpstr>
      <vt:lpstr>Results</vt:lpstr>
      <vt:lpstr>Conclusion</vt:lpstr>
      <vt:lpstr>Diapositive 18</vt:lpstr>
      <vt:lpstr>Overview</vt:lpstr>
      <vt:lpstr>Outline</vt:lpstr>
      <vt:lpstr>Shadow volume</vt:lpstr>
      <vt:lpstr>Silhouette edges</vt:lpstr>
      <vt:lpstr>Storage structure</vt:lpstr>
      <vt:lpstr>Storage structure</vt:lpstr>
      <vt:lpstr>Storage structure</vt:lpstr>
      <vt:lpstr>Storage structure</vt:lpstr>
      <vt:lpstr>Storage structure</vt:lpstr>
      <vt:lpstr>Storage structure</vt:lpstr>
      <vt:lpstr>Local reconstruction of  visibility function</vt:lpstr>
      <vt:lpstr>Local reconstruction of  visibility function</vt:lpstr>
      <vt:lpstr>Local reconstruction of  visibility function</vt:lpstr>
      <vt:lpstr>Local reconstruction of  visibility function</vt:lpstr>
      <vt:lpstr>Local reconstruction of  visibility function</vt:lpstr>
      <vt:lpstr>Results (1/2)</vt:lpstr>
      <vt:lpstr>Results (2/2)</vt:lpstr>
      <vt:lpstr>Conclusion</vt:lpstr>
      <vt:lpstr>Diapositive 37</vt:lpstr>
      <vt:lpstr>Outline</vt:lpstr>
      <vt:lpstr>Principle (1/3)</vt:lpstr>
      <vt:lpstr>Principle (2/3)</vt:lpstr>
      <vt:lpstr>Principle (3/3)</vt:lpstr>
      <vt:lpstr>Virtual geometry (1/2)</vt:lpstr>
      <vt:lpstr>Virtual geometry (2/2)</vt:lpstr>
      <vt:lpstr>Other extensions</vt:lpstr>
      <vt:lpstr>Error-driven shadow</vt:lpstr>
      <vt:lpstr>Error-driven shadow</vt:lpstr>
      <vt:lpstr>Error-driven shadow</vt:lpstr>
      <vt:lpstr>Results</vt:lpstr>
      <vt:lpstr>Conclusion</vt:lpstr>
      <vt:lpstr>Diapositive 50</vt:lpstr>
      <vt:lpstr>Outline</vt:lpstr>
      <vt:lpstr>Principle</vt:lpstr>
      <vt:lpstr>Estimating blocker depth</vt:lpstr>
      <vt:lpstr>Filtering</vt:lpstr>
      <vt:lpstr>Environment maps</vt:lpstr>
      <vt:lpstr>Results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Hubert Mohr-Daurat</cp:lastModifiedBy>
  <cp:revision>1952</cp:revision>
  <cp:lastPrinted>1998-03-18T16:08:13Z</cp:lastPrinted>
  <dcterms:created xsi:type="dcterms:W3CDTF">1998-03-18T13:44:31Z</dcterms:created>
  <dcterms:modified xsi:type="dcterms:W3CDTF">2008-11-19T21:10:31Z</dcterms:modified>
</cp:coreProperties>
</file>