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56" r:id="rId2"/>
    <p:sldId id="513" r:id="rId3"/>
    <p:sldId id="514" r:id="rId4"/>
    <p:sldId id="521" r:id="rId5"/>
    <p:sldId id="522" r:id="rId6"/>
    <p:sldId id="517" r:id="rId7"/>
    <p:sldId id="518" r:id="rId8"/>
    <p:sldId id="516" r:id="rId9"/>
    <p:sldId id="520" r:id="rId10"/>
    <p:sldId id="519" r:id="rId11"/>
    <p:sldId id="523" r:id="rId12"/>
    <p:sldId id="525" r:id="rId13"/>
    <p:sldId id="527" r:id="rId14"/>
    <p:sldId id="528" r:id="rId15"/>
    <p:sldId id="526" r:id="rId16"/>
    <p:sldId id="537" r:id="rId17"/>
    <p:sldId id="532" r:id="rId18"/>
    <p:sldId id="529" r:id="rId19"/>
    <p:sldId id="531" r:id="rId20"/>
    <p:sldId id="490" r:id="rId21"/>
    <p:sldId id="499" r:id="rId22"/>
    <p:sldId id="500" r:id="rId23"/>
    <p:sldId id="501" r:id="rId24"/>
    <p:sldId id="502" r:id="rId25"/>
    <p:sldId id="508" r:id="rId26"/>
    <p:sldId id="509" r:id="rId27"/>
    <p:sldId id="510" r:id="rId28"/>
    <p:sldId id="511" r:id="rId29"/>
    <p:sldId id="512" r:id="rId30"/>
    <p:sldId id="535" r:id="rId31"/>
    <p:sldId id="536" r:id="rId32"/>
    <p:sldId id="538" r:id="rId33"/>
    <p:sldId id="539" r:id="rId34"/>
    <p:sldId id="540" r:id="rId35"/>
    <p:sldId id="541" r:id="rId36"/>
    <p:sldId id="542" r:id="rId37"/>
    <p:sldId id="543" r:id="rId38"/>
    <p:sldId id="544" r:id="rId39"/>
    <p:sldId id="548" r:id="rId40"/>
    <p:sldId id="545" r:id="rId41"/>
    <p:sldId id="546" r:id="rId42"/>
    <p:sldId id="547" r:id="rId43"/>
    <p:sldId id="549" r:id="rId44"/>
    <p:sldId id="551" r:id="rId45"/>
    <p:sldId id="550" r:id="rId46"/>
    <p:sldId id="552" r:id="rId47"/>
  </p:sldIdLst>
  <p:sldSz cx="9144000" cy="6858000" type="screen4x3"/>
  <p:notesSz cx="6858000" cy="9199563"/>
  <p:kinsoku lang="ko-KR"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sz="2400" kern="1200">
        <a:solidFill>
          <a:schemeClr val="tx1"/>
        </a:solidFill>
        <a:latin typeface="Arial" charset="0"/>
        <a:ea typeface="+mn-ea"/>
        <a:cs typeface="+mn-cs"/>
      </a:defRPr>
    </a:lvl1pPr>
    <a:lvl2pPr marL="457200" algn="ctr" rtl="0" eaLnBrk="0" fontAlgn="base" hangingPunct="0">
      <a:spcBef>
        <a:spcPct val="0"/>
      </a:spcBef>
      <a:spcAft>
        <a:spcPct val="0"/>
      </a:spcAft>
      <a:defRPr sz="2400" kern="1200">
        <a:solidFill>
          <a:schemeClr val="tx1"/>
        </a:solidFill>
        <a:latin typeface="Arial" charset="0"/>
        <a:ea typeface="+mn-ea"/>
        <a:cs typeface="+mn-cs"/>
      </a:defRPr>
    </a:lvl2pPr>
    <a:lvl3pPr marL="914400" algn="ctr" rtl="0" eaLnBrk="0" fontAlgn="base" hangingPunct="0">
      <a:spcBef>
        <a:spcPct val="0"/>
      </a:spcBef>
      <a:spcAft>
        <a:spcPct val="0"/>
      </a:spcAft>
      <a:defRPr sz="2400" kern="1200">
        <a:solidFill>
          <a:schemeClr val="tx1"/>
        </a:solidFill>
        <a:latin typeface="Arial" charset="0"/>
        <a:ea typeface="+mn-ea"/>
        <a:cs typeface="+mn-cs"/>
      </a:defRPr>
    </a:lvl3pPr>
    <a:lvl4pPr marL="1371600" algn="ctr" rtl="0" eaLnBrk="0" fontAlgn="base" hangingPunct="0">
      <a:spcBef>
        <a:spcPct val="0"/>
      </a:spcBef>
      <a:spcAft>
        <a:spcPct val="0"/>
      </a:spcAft>
      <a:defRPr sz="2400" kern="1200">
        <a:solidFill>
          <a:schemeClr val="tx1"/>
        </a:solidFill>
        <a:latin typeface="Arial" charset="0"/>
        <a:ea typeface="+mn-ea"/>
        <a:cs typeface="+mn-cs"/>
      </a:defRPr>
    </a:lvl4pPr>
    <a:lvl5pPr marL="1828800" algn="ctr"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1" hangingPunct="1">
      <a:defRPr sz="2400" kern="1200">
        <a:solidFill>
          <a:schemeClr val="tx1"/>
        </a:solidFill>
        <a:latin typeface="Arial" charset="0"/>
        <a:ea typeface="+mn-ea"/>
        <a:cs typeface="+mn-cs"/>
      </a:defRPr>
    </a:lvl6pPr>
    <a:lvl7pPr marL="2743200" algn="l" defTabSz="914400" rtl="0" eaLnBrk="1" latinLnBrk="1" hangingPunct="1">
      <a:defRPr sz="2400" kern="1200">
        <a:solidFill>
          <a:schemeClr val="tx1"/>
        </a:solidFill>
        <a:latin typeface="Arial" charset="0"/>
        <a:ea typeface="+mn-ea"/>
        <a:cs typeface="+mn-cs"/>
      </a:defRPr>
    </a:lvl7pPr>
    <a:lvl8pPr marL="3200400" algn="l" defTabSz="914400" rtl="0" eaLnBrk="1" latinLnBrk="1" hangingPunct="1">
      <a:defRPr sz="2400" kern="1200">
        <a:solidFill>
          <a:schemeClr val="tx1"/>
        </a:solidFill>
        <a:latin typeface="Arial" charset="0"/>
        <a:ea typeface="+mn-ea"/>
        <a:cs typeface="+mn-cs"/>
      </a:defRPr>
    </a:lvl8pPr>
    <a:lvl9pPr marL="3657600" algn="l" defTabSz="914400" rtl="0" eaLnBrk="1" latinLnBrk="1"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000FF"/>
    <a:srgbClr val="00FFFF"/>
    <a:srgbClr val="FF0000"/>
    <a:srgbClr val="CCECFF"/>
    <a:srgbClr val="CCCCFF"/>
    <a:srgbClr val="99CCFF"/>
    <a:srgbClr val="EA8B00"/>
    <a:srgbClr val="8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574" autoAdjust="0"/>
    <p:restoredTop sz="81036" autoAdjust="0"/>
  </p:normalViewPr>
  <p:slideViewPr>
    <p:cSldViewPr snapToGrid="0" snapToObjects="1">
      <p:cViewPr>
        <p:scale>
          <a:sx n="100" d="100"/>
          <a:sy n="100" d="100"/>
        </p:scale>
        <p:origin x="-1734" y="-324"/>
      </p:cViewPr>
      <p:guideLst>
        <p:guide orient="horz"/>
        <p:guide pos="26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1038"/>
    </p:cViewPr>
  </p:sorterViewPr>
  <p:notesViewPr>
    <p:cSldViewPr snapToGrid="0" snapToObjects="1">
      <p:cViewPr varScale="1">
        <p:scale>
          <a:sx n="80" d="100"/>
          <a:sy n="80" d="100"/>
        </p:scale>
        <p:origin x="-1632" y="-120"/>
      </p:cViewPr>
      <p:guideLst>
        <p:guide orient="horz" pos="2899"/>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12BF81-FCAF-4F36-A8BE-2FAB026AB777}" type="doc">
      <dgm:prSet loTypeId="urn:microsoft.com/office/officeart/2005/8/layout/hierarchy2" loCatId="hierarchy" qsTypeId="urn:microsoft.com/office/officeart/2005/8/quickstyle/simple3" qsCatId="simple" csTypeId="urn:microsoft.com/office/officeart/2005/8/colors/accent2_2" csCatId="accent2" phldr="1"/>
      <dgm:spPr/>
      <dgm:t>
        <a:bodyPr/>
        <a:lstStyle/>
        <a:p>
          <a:pPr latinLnBrk="1"/>
          <a:endParaRPr lang="ko-KR" altLang="en-US"/>
        </a:p>
      </dgm:t>
    </dgm:pt>
    <dgm:pt modelId="{D0A7FC40-96E0-4818-AB09-170E35D6537C}">
      <dgm:prSet phldrT="[텍스트]"/>
      <dgm:spPr/>
      <dgm:t>
        <a:bodyPr/>
        <a:lstStyle/>
        <a:p>
          <a:pPr latinLnBrk="1"/>
          <a:r>
            <a:rPr lang="en-US" altLang="ko-KR" dirty="0" smtClean="0"/>
            <a:t>Ramamoorthi 2001</a:t>
          </a:r>
          <a:endParaRPr lang="ko-KR" altLang="en-US" dirty="0"/>
        </a:p>
      </dgm:t>
    </dgm:pt>
    <dgm:pt modelId="{4DD17FF0-1D2C-490E-935E-7EA590741B6B}" type="parTrans" cxnId="{E3FDD049-A95A-42BD-A93C-A28D7638BB4D}">
      <dgm:prSet/>
      <dgm:spPr/>
      <dgm:t>
        <a:bodyPr/>
        <a:lstStyle/>
        <a:p>
          <a:pPr latinLnBrk="1"/>
          <a:endParaRPr lang="ko-KR" altLang="en-US"/>
        </a:p>
      </dgm:t>
    </dgm:pt>
    <dgm:pt modelId="{43A5A9EF-ACAA-46FC-83FD-9E70209ADF16}" type="sibTrans" cxnId="{E3FDD049-A95A-42BD-A93C-A28D7638BB4D}">
      <dgm:prSet/>
      <dgm:spPr/>
      <dgm:t>
        <a:bodyPr/>
        <a:lstStyle/>
        <a:p>
          <a:pPr latinLnBrk="1"/>
          <a:endParaRPr lang="ko-KR" altLang="en-US"/>
        </a:p>
      </dgm:t>
    </dgm:pt>
    <dgm:pt modelId="{B4177BE8-AD95-4203-9086-40858A26193A}">
      <dgm:prSet phldrT="[텍스트]"/>
      <dgm:spPr/>
      <dgm:t>
        <a:bodyPr/>
        <a:lstStyle/>
        <a:p>
          <a:pPr latinLnBrk="1"/>
          <a:r>
            <a:rPr lang="en-US" altLang="ko-KR" dirty="0" smtClean="0"/>
            <a:t>Sloan</a:t>
          </a:r>
          <a:br>
            <a:rPr lang="en-US" altLang="ko-KR" dirty="0" smtClean="0"/>
          </a:br>
          <a:r>
            <a:rPr lang="en-US" altLang="ko-KR" dirty="0" smtClean="0"/>
            <a:t>2002</a:t>
          </a:r>
          <a:endParaRPr lang="ko-KR" altLang="en-US" dirty="0"/>
        </a:p>
      </dgm:t>
    </dgm:pt>
    <dgm:pt modelId="{C47CB990-CAC6-481B-B3B6-23BC5AD374F8}" type="parTrans" cxnId="{21B47BE6-3176-42AC-A557-4BC17762EB05}">
      <dgm:prSet/>
      <dgm:spPr/>
      <dgm:t>
        <a:bodyPr/>
        <a:lstStyle/>
        <a:p>
          <a:pPr latinLnBrk="1"/>
          <a:endParaRPr lang="ko-KR" altLang="en-US" dirty="0"/>
        </a:p>
      </dgm:t>
    </dgm:pt>
    <dgm:pt modelId="{4E0EF8A2-8348-4727-BD1A-E005BE2069A9}" type="sibTrans" cxnId="{21B47BE6-3176-42AC-A557-4BC17762EB05}">
      <dgm:prSet/>
      <dgm:spPr/>
      <dgm:t>
        <a:bodyPr/>
        <a:lstStyle/>
        <a:p>
          <a:pPr latinLnBrk="1"/>
          <a:endParaRPr lang="ko-KR" altLang="en-US"/>
        </a:p>
      </dgm:t>
    </dgm:pt>
    <dgm:pt modelId="{E1249232-DA74-4052-B634-AC14263111ED}">
      <dgm:prSet phldrT="[텍스트]"/>
      <dgm:spPr/>
      <dgm:t>
        <a:bodyPr/>
        <a:lstStyle/>
        <a:p>
          <a:pPr latinLnBrk="1"/>
          <a:r>
            <a:rPr lang="en-US" altLang="ko-KR" dirty="0" smtClean="0"/>
            <a:t>Sloan</a:t>
          </a:r>
          <a:br>
            <a:rPr lang="en-US" altLang="ko-KR" dirty="0" smtClean="0"/>
          </a:br>
          <a:r>
            <a:rPr lang="en-US" altLang="ko-KR" dirty="0" smtClean="0"/>
            <a:t>2005</a:t>
          </a:r>
          <a:endParaRPr lang="ko-KR" altLang="en-US" dirty="0"/>
        </a:p>
      </dgm:t>
    </dgm:pt>
    <dgm:pt modelId="{9ACBE63F-6EA8-4DDF-AF89-8498842CFAEA}" type="parTrans" cxnId="{7FA169D5-3536-425A-A9BB-785B1539BDDC}">
      <dgm:prSet/>
      <dgm:spPr/>
      <dgm:t>
        <a:bodyPr/>
        <a:lstStyle/>
        <a:p>
          <a:pPr latinLnBrk="1"/>
          <a:endParaRPr lang="ko-KR" altLang="en-US" dirty="0"/>
        </a:p>
      </dgm:t>
    </dgm:pt>
    <dgm:pt modelId="{4CEB3CC3-5B56-45A0-A02E-12415E0EB2A7}" type="sibTrans" cxnId="{7FA169D5-3536-425A-A9BB-785B1539BDDC}">
      <dgm:prSet/>
      <dgm:spPr/>
      <dgm:t>
        <a:bodyPr/>
        <a:lstStyle/>
        <a:p>
          <a:pPr latinLnBrk="1"/>
          <a:endParaRPr lang="ko-KR" altLang="en-US"/>
        </a:p>
      </dgm:t>
    </dgm:pt>
    <dgm:pt modelId="{18011467-CCE7-49D2-B8E1-737F0D75DA66}">
      <dgm:prSet phldrT="[텍스트]"/>
      <dgm:spPr/>
      <dgm:t>
        <a:bodyPr/>
        <a:lstStyle/>
        <a:p>
          <a:pPr latinLnBrk="1"/>
          <a:r>
            <a:rPr lang="en-US" altLang="ko-KR" dirty="0" smtClean="0"/>
            <a:t>Ng</a:t>
          </a:r>
          <a:br>
            <a:rPr lang="en-US" altLang="ko-KR" dirty="0" smtClean="0"/>
          </a:br>
          <a:r>
            <a:rPr lang="en-US" altLang="ko-KR" dirty="0" smtClean="0"/>
            <a:t>2003</a:t>
          </a:r>
          <a:endParaRPr lang="ko-KR" altLang="en-US" dirty="0"/>
        </a:p>
      </dgm:t>
    </dgm:pt>
    <dgm:pt modelId="{98AB74ED-6C92-4B65-93CB-2EC7C5C7AEAA}" type="parTrans" cxnId="{9E44C55C-7201-4EB9-ADFD-9FF99C138B56}">
      <dgm:prSet/>
      <dgm:spPr/>
      <dgm:t>
        <a:bodyPr/>
        <a:lstStyle/>
        <a:p>
          <a:pPr latinLnBrk="1"/>
          <a:endParaRPr lang="ko-KR" altLang="en-US" dirty="0"/>
        </a:p>
      </dgm:t>
    </dgm:pt>
    <dgm:pt modelId="{57417DDD-4FDE-449C-908B-7C115C96AF0D}" type="sibTrans" cxnId="{9E44C55C-7201-4EB9-ADFD-9FF99C138B56}">
      <dgm:prSet/>
      <dgm:spPr/>
      <dgm:t>
        <a:bodyPr/>
        <a:lstStyle/>
        <a:p>
          <a:pPr latinLnBrk="1"/>
          <a:endParaRPr lang="ko-KR" altLang="en-US"/>
        </a:p>
      </dgm:t>
    </dgm:pt>
    <dgm:pt modelId="{095A359C-ECD8-47E7-9FC1-908338C0A90D}">
      <dgm:prSet phldrT="[텍스트]"/>
      <dgm:spPr/>
      <dgm:t>
        <a:bodyPr/>
        <a:lstStyle/>
        <a:p>
          <a:pPr latinLnBrk="1"/>
          <a:r>
            <a:rPr lang="en-US" altLang="ko-KR" dirty="0" smtClean="0"/>
            <a:t>Ng</a:t>
          </a:r>
          <a:br>
            <a:rPr lang="en-US" altLang="ko-KR" dirty="0" smtClean="0"/>
          </a:br>
          <a:r>
            <a:rPr lang="en-US" altLang="ko-KR" dirty="0" smtClean="0"/>
            <a:t>2004</a:t>
          </a:r>
          <a:endParaRPr lang="ko-KR" altLang="en-US" dirty="0"/>
        </a:p>
      </dgm:t>
    </dgm:pt>
    <dgm:pt modelId="{74268A94-DD4F-4A71-B362-BDA98D20E134}" type="parTrans" cxnId="{87979EF7-A69D-4AC8-B213-BB18D642A952}">
      <dgm:prSet/>
      <dgm:spPr/>
      <dgm:t>
        <a:bodyPr/>
        <a:lstStyle/>
        <a:p>
          <a:pPr latinLnBrk="1"/>
          <a:endParaRPr lang="ko-KR" altLang="en-US" dirty="0"/>
        </a:p>
      </dgm:t>
    </dgm:pt>
    <dgm:pt modelId="{5FDA7704-DD6A-4525-98B2-8EAABF959140}" type="sibTrans" cxnId="{87979EF7-A69D-4AC8-B213-BB18D642A952}">
      <dgm:prSet/>
      <dgm:spPr/>
      <dgm:t>
        <a:bodyPr/>
        <a:lstStyle/>
        <a:p>
          <a:pPr latinLnBrk="1"/>
          <a:endParaRPr lang="ko-KR" altLang="en-US"/>
        </a:p>
      </dgm:t>
    </dgm:pt>
    <dgm:pt modelId="{43267E93-2954-4F93-B8C9-97E635386DAD}">
      <dgm:prSet phldrT="[텍스트]"/>
      <dgm:spPr>
        <a:solidFill>
          <a:srgbClr val="FFC000"/>
        </a:solidFill>
      </dgm:spPr>
      <dgm:t>
        <a:bodyPr/>
        <a:lstStyle/>
        <a:p>
          <a:pPr latinLnBrk="1"/>
          <a:r>
            <a:rPr lang="en-US" altLang="ko-KR" dirty="0" smtClean="0"/>
            <a:t>Lehtinen</a:t>
          </a:r>
        </a:p>
        <a:p>
          <a:pPr latinLnBrk="1"/>
          <a:r>
            <a:rPr lang="en-US" altLang="ko-KR" dirty="0" smtClean="0"/>
            <a:t>2008</a:t>
          </a:r>
          <a:endParaRPr lang="ko-KR" altLang="en-US" dirty="0"/>
        </a:p>
      </dgm:t>
    </dgm:pt>
    <dgm:pt modelId="{9C94FE05-B25D-4B21-9E35-96787D714D4D}" type="parTrans" cxnId="{B4FC44D9-72E2-4535-B9C5-2F516BCC23BA}">
      <dgm:prSet/>
      <dgm:spPr/>
      <dgm:t>
        <a:bodyPr/>
        <a:lstStyle/>
        <a:p>
          <a:pPr latinLnBrk="1"/>
          <a:endParaRPr lang="ko-KR" altLang="en-US"/>
        </a:p>
      </dgm:t>
    </dgm:pt>
    <dgm:pt modelId="{3E4552E0-18D1-420E-A10E-B705A9E2842A}" type="sibTrans" cxnId="{B4FC44D9-72E2-4535-B9C5-2F516BCC23BA}">
      <dgm:prSet/>
      <dgm:spPr/>
      <dgm:t>
        <a:bodyPr/>
        <a:lstStyle/>
        <a:p>
          <a:pPr latinLnBrk="1"/>
          <a:endParaRPr lang="ko-KR" altLang="en-US"/>
        </a:p>
      </dgm:t>
    </dgm:pt>
    <dgm:pt modelId="{BF703E5C-56A1-4C05-9054-63E70445010E}" type="pres">
      <dgm:prSet presAssocID="{D712BF81-FCAF-4F36-A8BE-2FAB026AB777}" presName="diagram" presStyleCnt="0">
        <dgm:presLayoutVars>
          <dgm:chPref val="1"/>
          <dgm:dir/>
          <dgm:animOne val="branch"/>
          <dgm:animLvl val="lvl"/>
          <dgm:resizeHandles val="exact"/>
        </dgm:presLayoutVars>
      </dgm:prSet>
      <dgm:spPr/>
      <dgm:t>
        <a:bodyPr/>
        <a:lstStyle/>
        <a:p>
          <a:pPr latinLnBrk="1"/>
          <a:endParaRPr lang="ko-KR" altLang="en-US"/>
        </a:p>
      </dgm:t>
    </dgm:pt>
    <dgm:pt modelId="{E78C7673-DECB-4DEB-8D66-3AE1969A81B1}" type="pres">
      <dgm:prSet presAssocID="{D0A7FC40-96E0-4818-AB09-170E35D6537C}" presName="root1" presStyleCnt="0"/>
      <dgm:spPr/>
    </dgm:pt>
    <dgm:pt modelId="{BEC02B83-AC4B-434F-86DE-5918C0D5CABF}" type="pres">
      <dgm:prSet presAssocID="{D0A7FC40-96E0-4818-AB09-170E35D6537C}" presName="LevelOneTextNode" presStyleLbl="node0" presStyleIdx="0" presStyleCnt="2" custLinFactY="-32294" custLinFactNeighborY="-100000">
        <dgm:presLayoutVars>
          <dgm:chPref val="3"/>
        </dgm:presLayoutVars>
      </dgm:prSet>
      <dgm:spPr/>
      <dgm:t>
        <a:bodyPr/>
        <a:lstStyle/>
        <a:p>
          <a:pPr latinLnBrk="1"/>
          <a:endParaRPr lang="ko-KR" altLang="en-US"/>
        </a:p>
      </dgm:t>
    </dgm:pt>
    <dgm:pt modelId="{8BC7D700-4289-47AF-ACBC-DE4FB8CA50EC}" type="pres">
      <dgm:prSet presAssocID="{D0A7FC40-96E0-4818-AB09-170E35D6537C}" presName="level2hierChild" presStyleCnt="0"/>
      <dgm:spPr/>
    </dgm:pt>
    <dgm:pt modelId="{5995728A-C247-4E89-869B-C0EA9FDFACBF}" type="pres">
      <dgm:prSet presAssocID="{C47CB990-CAC6-481B-B3B6-23BC5AD374F8}" presName="conn2-1" presStyleLbl="parChTrans1D2" presStyleIdx="0" presStyleCnt="1"/>
      <dgm:spPr/>
      <dgm:t>
        <a:bodyPr/>
        <a:lstStyle/>
        <a:p>
          <a:pPr latinLnBrk="1"/>
          <a:endParaRPr lang="ko-KR" altLang="en-US"/>
        </a:p>
      </dgm:t>
    </dgm:pt>
    <dgm:pt modelId="{E05A1344-41C0-4FA3-A17D-A603E3239B45}" type="pres">
      <dgm:prSet presAssocID="{C47CB990-CAC6-481B-B3B6-23BC5AD374F8}" presName="connTx" presStyleLbl="parChTrans1D2" presStyleIdx="0" presStyleCnt="1"/>
      <dgm:spPr/>
      <dgm:t>
        <a:bodyPr/>
        <a:lstStyle/>
        <a:p>
          <a:pPr latinLnBrk="1"/>
          <a:endParaRPr lang="ko-KR" altLang="en-US"/>
        </a:p>
      </dgm:t>
    </dgm:pt>
    <dgm:pt modelId="{94CDB616-8226-4A87-9383-44584A25904C}" type="pres">
      <dgm:prSet presAssocID="{B4177BE8-AD95-4203-9086-40858A26193A}" presName="root2" presStyleCnt="0"/>
      <dgm:spPr/>
    </dgm:pt>
    <dgm:pt modelId="{C02233B8-D153-4FAC-8478-8F0B2F158C6D}" type="pres">
      <dgm:prSet presAssocID="{B4177BE8-AD95-4203-9086-40858A26193A}" presName="LevelTwoTextNode" presStyleLbl="node2" presStyleIdx="0" presStyleCnt="1" custLinFactY="-32294" custLinFactNeighborY="-100000">
        <dgm:presLayoutVars>
          <dgm:chPref val="3"/>
        </dgm:presLayoutVars>
      </dgm:prSet>
      <dgm:spPr/>
      <dgm:t>
        <a:bodyPr/>
        <a:lstStyle/>
        <a:p>
          <a:pPr latinLnBrk="1"/>
          <a:endParaRPr lang="ko-KR" altLang="en-US"/>
        </a:p>
      </dgm:t>
    </dgm:pt>
    <dgm:pt modelId="{71EAF95B-C52B-4B90-8961-F26123C6BEAA}" type="pres">
      <dgm:prSet presAssocID="{B4177BE8-AD95-4203-9086-40858A26193A}" presName="level3hierChild" presStyleCnt="0"/>
      <dgm:spPr/>
    </dgm:pt>
    <dgm:pt modelId="{D6628C6E-DB27-41E2-8F66-C73E45F5B811}" type="pres">
      <dgm:prSet presAssocID="{98AB74ED-6C92-4B65-93CB-2EC7C5C7AEAA}" presName="conn2-1" presStyleLbl="parChTrans1D3" presStyleIdx="0" presStyleCnt="2"/>
      <dgm:spPr/>
      <dgm:t>
        <a:bodyPr/>
        <a:lstStyle/>
        <a:p>
          <a:pPr latinLnBrk="1"/>
          <a:endParaRPr lang="ko-KR" altLang="en-US"/>
        </a:p>
      </dgm:t>
    </dgm:pt>
    <dgm:pt modelId="{1174D51A-163E-4D25-A30C-7AAA623168A2}" type="pres">
      <dgm:prSet presAssocID="{98AB74ED-6C92-4B65-93CB-2EC7C5C7AEAA}" presName="connTx" presStyleLbl="parChTrans1D3" presStyleIdx="0" presStyleCnt="2"/>
      <dgm:spPr/>
      <dgm:t>
        <a:bodyPr/>
        <a:lstStyle/>
        <a:p>
          <a:pPr latinLnBrk="1"/>
          <a:endParaRPr lang="ko-KR" altLang="en-US"/>
        </a:p>
      </dgm:t>
    </dgm:pt>
    <dgm:pt modelId="{8DFC2CF0-890A-4AC2-BE37-8563153EA913}" type="pres">
      <dgm:prSet presAssocID="{18011467-CCE7-49D2-B8E1-737F0D75DA66}" presName="root2" presStyleCnt="0"/>
      <dgm:spPr/>
    </dgm:pt>
    <dgm:pt modelId="{F616623B-33B3-4026-B438-AD94AC0794E0}" type="pres">
      <dgm:prSet presAssocID="{18011467-CCE7-49D2-B8E1-737F0D75DA66}" presName="LevelTwoTextNode" presStyleLbl="node3" presStyleIdx="0" presStyleCnt="2" custLinFactY="-32294" custLinFactNeighborY="-100000">
        <dgm:presLayoutVars>
          <dgm:chPref val="3"/>
        </dgm:presLayoutVars>
      </dgm:prSet>
      <dgm:spPr/>
      <dgm:t>
        <a:bodyPr/>
        <a:lstStyle/>
        <a:p>
          <a:pPr latinLnBrk="1"/>
          <a:endParaRPr lang="ko-KR" altLang="en-US"/>
        </a:p>
      </dgm:t>
    </dgm:pt>
    <dgm:pt modelId="{D911D57B-BE06-44ED-B38D-27D2C8B9E560}" type="pres">
      <dgm:prSet presAssocID="{18011467-CCE7-49D2-B8E1-737F0D75DA66}" presName="level3hierChild" presStyleCnt="0"/>
      <dgm:spPr/>
    </dgm:pt>
    <dgm:pt modelId="{2F049383-7879-4CC0-87E9-F0633C34F7D5}" type="pres">
      <dgm:prSet presAssocID="{74268A94-DD4F-4A71-B362-BDA98D20E134}" presName="conn2-1" presStyleLbl="parChTrans1D4" presStyleIdx="0" presStyleCnt="1"/>
      <dgm:spPr/>
      <dgm:t>
        <a:bodyPr/>
        <a:lstStyle/>
        <a:p>
          <a:pPr latinLnBrk="1"/>
          <a:endParaRPr lang="ko-KR" altLang="en-US"/>
        </a:p>
      </dgm:t>
    </dgm:pt>
    <dgm:pt modelId="{46C871E9-84E4-470B-A6B8-A13AAC1D254A}" type="pres">
      <dgm:prSet presAssocID="{74268A94-DD4F-4A71-B362-BDA98D20E134}" presName="connTx" presStyleLbl="parChTrans1D4" presStyleIdx="0" presStyleCnt="1"/>
      <dgm:spPr/>
      <dgm:t>
        <a:bodyPr/>
        <a:lstStyle/>
        <a:p>
          <a:pPr latinLnBrk="1"/>
          <a:endParaRPr lang="ko-KR" altLang="en-US"/>
        </a:p>
      </dgm:t>
    </dgm:pt>
    <dgm:pt modelId="{06B505DE-F6DF-4EA0-BB82-847FBF7AADF9}" type="pres">
      <dgm:prSet presAssocID="{095A359C-ECD8-47E7-9FC1-908338C0A90D}" presName="root2" presStyleCnt="0"/>
      <dgm:spPr/>
    </dgm:pt>
    <dgm:pt modelId="{034702A9-FAF4-4B42-BC7F-022BE3E16C3E}" type="pres">
      <dgm:prSet presAssocID="{095A359C-ECD8-47E7-9FC1-908338C0A90D}" presName="LevelTwoTextNode" presStyleLbl="node4" presStyleIdx="0" presStyleCnt="1" custLinFactY="-32294" custLinFactNeighborY="-100000">
        <dgm:presLayoutVars>
          <dgm:chPref val="3"/>
        </dgm:presLayoutVars>
      </dgm:prSet>
      <dgm:spPr/>
      <dgm:t>
        <a:bodyPr/>
        <a:lstStyle/>
        <a:p>
          <a:pPr latinLnBrk="1"/>
          <a:endParaRPr lang="ko-KR" altLang="en-US"/>
        </a:p>
      </dgm:t>
    </dgm:pt>
    <dgm:pt modelId="{78BC2D8F-2F98-41C3-9100-20FB688AE133}" type="pres">
      <dgm:prSet presAssocID="{095A359C-ECD8-47E7-9FC1-908338C0A90D}" presName="level3hierChild" presStyleCnt="0"/>
      <dgm:spPr/>
    </dgm:pt>
    <dgm:pt modelId="{1B1E0879-4CA7-43A2-84E2-12E29E2731F2}" type="pres">
      <dgm:prSet presAssocID="{9ACBE63F-6EA8-4DDF-AF89-8498842CFAEA}" presName="conn2-1" presStyleLbl="parChTrans1D3" presStyleIdx="1" presStyleCnt="2"/>
      <dgm:spPr/>
      <dgm:t>
        <a:bodyPr/>
        <a:lstStyle/>
        <a:p>
          <a:pPr latinLnBrk="1"/>
          <a:endParaRPr lang="ko-KR" altLang="en-US"/>
        </a:p>
      </dgm:t>
    </dgm:pt>
    <dgm:pt modelId="{7D4D64B2-E20F-477F-9061-8B623F795DFE}" type="pres">
      <dgm:prSet presAssocID="{9ACBE63F-6EA8-4DDF-AF89-8498842CFAEA}" presName="connTx" presStyleLbl="parChTrans1D3" presStyleIdx="1" presStyleCnt="2"/>
      <dgm:spPr/>
      <dgm:t>
        <a:bodyPr/>
        <a:lstStyle/>
        <a:p>
          <a:pPr latinLnBrk="1"/>
          <a:endParaRPr lang="ko-KR" altLang="en-US"/>
        </a:p>
      </dgm:t>
    </dgm:pt>
    <dgm:pt modelId="{08D06ED6-9773-443B-86AD-0694BFF0939A}" type="pres">
      <dgm:prSet presAssocID="{E1249232-DA74-4052-B634-AC14263111ED}" presName="root2" presStyleCnt="0"/>
      <dgm:spPr/>
    </dgm:pt>
    <dgm:pt modelId="{381F8E77-4976-4656-AE97-2636E7D96F36}" type="pres">
      <dgm:prSet presAssocID="{E1249232-DA74-4052-B634-AC14263111ED}" presName="LevelTwoTextNode" presStyleLbl="node3" presStyleIdx="1" presStyleCnt="2" custLinFactNeighborX="1192" custLinFactNeighborY="63911">
        <dgm:presLayoutVars>
          <dgm:chPref val="3"/>
        </dgm:presLayoutVars>
      </dgm:prSet>
      <dgm:spPr/>
      <dgm:t>
        <a:bodyPr/>
        <a:lstStyle/>
        <a:p>
          <a:pPr latinLnBrk="1"/>
          <a:endParaRPr lang="ko-KR" altLang="en-US"/>
        </a:p>
      </dgm:t>
    </dgm:pt>
    <dgm:pt modelId="{BEE87B61-D48D-47A2-9739-59C0CFCD2C58}" type="pres">
      <dgm:prSet presAssocID="{E1249232-DA74-4052-B634-AC14263111ED}" presName="level3hierChild" presStyleCnt="0"/>
      <dgm:spPr/>
    </dgm:pt>
    <dgm:pt modelId="{18C54A2B-0961-4E71-B208-0CA9015DDE39}" type="pres">
      <dgm:prSet presAssocID="{43267E93-2954-4F93-B8C9-97E635386DAD}" presName="root1" presStyleCnt="0"/>
      <dgm:spPr/>
    </dgm:pt>
    <dgm:pt modelId="{447E443D-A9A2-4228-9827-50CE12FD622A}" type="pres">
      <dgm:prSet presAssocID="{43267E93-2954-4F93-B8C9-97E635386DAD}" presName="LevelOneTextNode" presStyleLbl="node0" presStyleIdx="1" presStyleCnt="2" custLinFactX="200000" custLinFactNeighborX="220217" custLinFactNeighborY="11940">
        <dgm:presLayoutVars>
          <dgm:chPref val="3"/>
        </dgm:presLayoutVars>
      </dgm:prSet>
      <dgm:spPr/>
      <dgm:t>
        <a:bodyPr/>
        <a:lstStyle/>
        <a:p>
          <a:pPr latinLnBrk="1"/>
          <a:endParaRPr lang="ko-KR" altLang="en-US"/>
        </a:p>
      </dgm:t>
    </dgm:pt>
    <dgm:pt modelId="{78AF5492-AF95-4134-A12A-1BD7FF97E3B0}" type="pres">
      <dgm:prSet presAssocID="{43267E93-2954-4F93-B8C9-97E635386DAD}" presName="level2hierChild" presStyleCnt="0"/>
      <dgm:spPr/>
    </dgm:pt>
  </dgm:ptLst>
  <dgm:cxnLst>
    <dgm:cxn modelId="{D61F7BF7-A679-4D33-9668-A24A4B792E18}" type="presOf" srcId="{B4177BE8-AD95-4203-9086-40858A26193A}" destId="{C02233B8-D153-4FAC-8478-8F0B2F158C6D}" srcOrd="0" destOrd="0" presId="urn:microsoft.com/office/officeart/2005/8/layout/hierarchy2"/>
    <dgm:cxn modelId="{7FA169D5-3536-425A-A9BB-785B1539BDDC}" srcId="{B4177BE8-AD95-4203-9086-40858A26193A}" destId="{E1249232-DA74-4052-B634-AC14263111ED}" srcOrd="1" destOrd="0" parTransId="{9ACBE63F-6EA8-4DDF-AF89-8498842CFAEA}" sibTransId="{4CEB3CC3-5B56-45A0-A02E-12415E0EB2A7}"/>
    <dgm:cxn modelId="{9E44C55C-7201-4EB9-ADFD-9FF99C138B56}" srcId="{B4177BE8-AD95-4203-9086-40858A26193A}" destId="{18011467-CCE7-49D2-B8E1-737F0D75DA66}" srcOrd="0" destOrd="0" parTransId="{98AB74ED-6C92-4B65-93CB-2EC7C5C7AEAA}" sibTransId="{57417DDD-4FDE-449C-908B-7C115C96AF0D}"/>
    <dgm:cxn modelId="{9A60E638-312C-4567-BD6C-3D20324AD166}" type="presOf" srcId="{98AB74ED-6C92-4B65-93CB-2EC7C5C7AEAA}" destId="{1174D51A-163E-4D25-A30C-7AAA623168A2}" srcOrd="1" destOrd="0" presId="urn:microsoft.com/office/officeart/2005/8/layout/hierarchy2"/>
    <dgm:cxn modelId="{C206F4AE-5ED5-4F89-89CF-25C4E8E10932}" type="presOf" srcId="{74268A94-DD4F-4A71-B362-BDA98D20E134}" destId="{46C871E9-84E4-470B-A6B8-A13AAC1D254A}" srcOrd="1" destOrd="0" presId="urn:microsoft.com/office/officeart/2005/8/layout/hierarchy2"/>
    <dgm:cxn modelId="{5E07ED33-EFF8-4691-8B3A-FA2BF45FA33C}" type="presOf" srcId="{43267E93-2954-4F93-B8C9-97E635386DAD}" destId="{447E443D-A9A2-4228-9827-50CE12FD622A}" srcOrd="0" destOrd="0" presId="urn:microsoft.com/office/officeart/2005/8/layout/hierarchy2"/>
    <dgm:cxn modelId="{CA5292F6-88C6-492F-A80A-C9BDA9087739}" type="presOf" srcId="{9ACBE63F-6EA8-4DDF-AF89-8498842CFAEA}" destId="{7D4D64B2-E20F-477F-9061-8B623F795DFE}" srcOrd="1" destOrd="0" presId="urn:microsoft.com/office/officeart/2005/8/layout/hierarchy2"/>
    <dgm:cxn modelId="{21B47BE6-3176-42AC-A557-4BC17762EB05}" srcId="{D0A7FC40-96E0-4818-AB09-170E35D6537C}" destId="{B4177BE8-AD95-4203-9086-40858A26193A}" srcOrd="0" destOrd="0" parTransId="{C47CB990-CAC6-481B-B3B6-23BC5AD374F8}" sibTransId="{4E0EF8A2-8348-4727-BD1A-E005BE2069A9}"/>
    <dgm:cxn modelId="{4C0190AA-06D9-466A-9454-880D2BA3FB01}" type="presOf" srcId="{D712BF81-FCAF-4F36-A8BE-2FAB026AB777}" destId="{BF703E5C-56A1-4C05-9054-63E70445010E}" srcOrd="0" destOrd="0" presId="urn:microsoft.com/office/officeart/2005/8/layout/hierarchy2"/>
    <dgm:cxn modelId="{87979EF7-A69D-4AC8-B213-BB18D642A952}" srcId="{18011467-CCE7-49D2-B8E1-737F0D75DA66}" destId="{095A359C-ECD8-47E7-9FC1-908338C0A90D}" srcOrd="0" destOrd="0" parTransId="{74268A94-DD4F-4A71-B362-BDA98D20E134}" sibTransId="{5FDA7704-DD6A-4525-98B2-8EAABF959140}"/>
    <dgm:cxn modelId="{B7721EAF-6D97-4F66-8DBD-C784F8422080}" type="presOf" srcId="{98AB74ED-6C92-4B65-93CB-2EC7C5C7AEAA}" destId="{D6628C6E-DB27-41E2-8F66-C73E45F5B811}" srcOrd="0" destOrd="0" presId="urn:microsoft.com/office/officeart/2005/8/layout/hierarchy2"/>
    <dgm:cxn modelId="{CD279068-E23D-449B-8992-D76EF9B1EEF8}" type="presOf" srcId="{C47CB990-CAC6-481B-B3B6-23BC5AD374F8}" destId="{5995728A-C247-4E89-869B-C0EA9FDFACBF}" srcOrd="0" destOrd="0" presId="urn:microsoft.com/office/officeart/2005/8/layout/hierarchy2"/>
    <dgm:cxn modelId="{E3FDD049-A95A-42BD-A93C-A28D7638BB4D}" srcId="{D712BF81-FCAF-4F36-A8BE-2FAB026AB777}" destId="{D0A7FC40-96E0-4818-AB09-170E35D6537C}" srcOrd="0" destOrd="0" parTransId="{4DD17FF0-1D2C-490E-935E-7EA590741B6B}" sibTransId="{43A5A9EF-ACAA-46FC-83FD-9E70209ADF16}"/>
    <dgm:cxn modelId="{F3628FD7-2455-4D42-868B-6EDBA756DC66}" type="presOf" srcId="{095A359C-ECD8-47E7-9FC1-908338C0A90D}" destId="{034702A9-FAF4-4B42-BC7F-022BE3E16C3E}" srcOrd="0" destOrd="0" presId="urn:microsoft.com/office/officeart/2005/8/layout/hierarchy2"/>
    <dgm:cxn modelId="{17FAA15F-C5A5-42B1-AE8B-43F467A7476C}" type="presOf" srcId="{C47CB990-CAC6-481B-B3B6-23BC5AD374F8}" destId="{E05A1344-41C0-4FA3-A17D-A603E3239B45}" srcOrd="1" destOrd="0" presId="urn:microsoft.com/office/officeart/2005/8/layout/hierarchy2"/>
    <dgm:cxn modelId="{596C39CB-BC69-4BAD-8260-E7A644E90848}" type="presOf" srcId="{E1249232-DA74-4052-B634-AC14263111ED}" destId="{381F8E77-4976-4656-AE97-2636E7D96F36}" srcOrd="0" destOrd="0" presId="urn:microsoft.com/office/officeart/2005/8/layout/hierarchy2"/>
    <dgm:cxn modelId="{0038CE11-7EAE-4B64-BA80-1412E72AFA88}" type="presOf" srcId="{18011467-CCE7-49D2-B8E1-737F0D75DA66}" destId="{F616623B-33B3-4026-B438-AD94AC0794E0}" srcOrd="0" destOrd="0" presId="urn:microsoft.com/office/officeart/2005/8/layout/hierarchy2"/>
    <dgm:cxn modelId="{5131A898-BD4D-485F-B535-0A5305E52E5D}" type="presOf" srcId="{D0A7FC40-96E0-4818-AB09-170E35D6537C}" destId="{BEC02B83-AC4B-434F-86DE-5918C0D5CABF}" srcOrd="0" destOrd="0" presId="urn:microsoft.com/office/officeart/2005/8/layout/hierarchy2"/>
    <dgm:cxn modelId="{CD4F93E7-ED3E-4B69-B51C-E53BE28AA221}" type="presOf" srcId="{74268A94-DD4F-4A71-B362-BDA98D20E134}" destId="{2F049383-7879-4CC0-87E9-F0633C34F7D5}" srcOrd="0" destOrd="0" presId="urn:microsoft.com/office/officeart/2005/8/layout/hierarchy2"/>
    <dgm:cxn modelId="{351A6E3A-5AF7-433F-8D8D-900FD7115B16}" type="presOf" srcId="{9ACBE63F-6EA8-4DDF-AF89-8498842CFAEA}" destId="{1B1E0879-4CA7-43A2-84E2-12E29E2731F2}" srcOrd="0" destOrd="0" presId="urn:microsoft.com/office/officeart/2005/8/layout/hierarchy2"/>
    <dgm:cxn modelId="{B4FC44D9-72E2-4535-B9C5-2F516BCC23BA}" srcId="{D712BF81-FCAF-4F36-A8BE-2FAB026AB777}" destId="{43267E93-2954-4F93-B8C9-97E635386DAD}" srcOrd="1" destOrd="0" parTransId="{9C94FE05-B25D-4B21-9E35-96787D714D4D}" sibTransId="{3E4552E0-18D1-420E-A10E-B705A9E2842A}"/>
    <dgm:cxn modelId="{556D0614-E583-4E64-A2BB-7423C2C41DCA}" type="presParOf" srcId="{BF703E5C-56A1-4C05-9054-63E70445010E}" destId="{E78C7673-DECB-4DEB-8D66-3AE1969A81B1}" srcOrd="0" destOrd="0" presId="urn:microsoft.com/office/officeart/2005/8/layout/hierarchy2"/>
    <dgm:cxn modelId="{698D39BD-098E-4B40-901A-CB957734A7AB}" type="presParOf" srcId="{E78C7673-DECB-4DEB-8D66-3AE1969A81B1}" destId="{BEC02B83-AC4B-434F-86DE-5918C0D5CABF}" srcOrd="0" destOrd="0" presId="urn:microsoft.com/office/officeart/2005/8/layout/hierarchy2"/>
    <dgm:cxn modelId="{FBB504EB-1C1D-448C-8FAD-BD867A3A234F}" type="presParOf" srcId="{E78C7673-DECB-4DEB-8D66-3AE1969A81B1}" destId="{8BC7D700-4289-47AF-ACBC-DE4FB8CA50EC}" srcOrd="1" destOrd="0" presId="urn:microsoft.com/office/officeart/2005/8/layout/hierarchy2"/>
    <dgm:cxn modelId="{34C57DBC-4D69-4335-814B-4FA42F0EF69E}" type="presParOf" srcId="{8BC7D700-4289-47AF-ACBC-DE4FB8CA50EC}" destId="{5995728A-C247-4E89-869B-C0EA9FDFACBF}" srcOrd="0" destOrd="0" presId="urn:microsoft.com/office/officeart/2005/8/layout/hierarchy2"/>
    <dgm:cxn modelId="{85D05D1A-B659-44E8-B1EA-DF77DC0476D9}" type="presParOf" srcId="{5995728A-C247-4E89-869B-C0EA9FDFACBF}" destId="{E05A1344-41C0-4FA3-A17D-A603E3239B45}" srcOrd="0" destOrd="0" presId="urn:microsoft.com/office/officeart/2005/8/layout/hierarchy2"/>
    <dgm:cxn modelId="{6A8694DC-2F27-4B31-97F5-22A61605716B}" type="presParOf" srcId="{8BC7D700-4289-47AF-ACBC-DE4FB8CA50EC}" destId="{94CDB616-8226-4A87-9383-44584A25904C}" srcOrd="1" destOrd="0" presId="urn:microsoft.com/office/officeart/2005/8/layout/hierarchy2"/>
    <dgm:cxn modelId="{EE7B97CD-A240-410A-886C-1D3E7434E0FA}" type="presParOf" srcId="{94CDB616-8226-4A87-9383-44584A25904C}" destId="{C02233B8-D153-4FAC-8478-8F0B2F158C6D}" srcOrd="0" destOrd="0" presId="urn:microsoft.com/office/officeart/2005/8/layout/hierarchy2"/>
    <dgm:cxn modelId="{F04C7ABF-F59D-4A0D-8C8A-CDA3A47BC144}" type="presParOf" srcId="{94CDB616-8226-4A87-9383-44584A25904C}" destId="{71EAF95B-C52B-4B90-8961-F26123C6BEAA}" srcOrd="1" destOrd="0" presId="urn:microsoft.com/office/officeart/2005/8/layout/hierarchy2"/>
    <dgm:cxn modelId="{67BE3AD6-45C5-4563-A9B6-AD29A3C22E49}" type="presParOf" srcId="{71EAF95B-C52B-4B90-8961-F26123C6BEAA}" destId="{D6628C6E-DB27-41E2-8F66-C73E45F5B811}" srcOrd="0" destOrd="0" presId="urn:microsoft.com/office/officeart/2005/8/layout/hierarchy2"/>
    <dgm:cxn modelId="{730C8EDF-DC41-4A26-A532-AC468F6BE081}" type="presParOf" srcId="{D6628C6E-DB27-41E2-8F66-C73E45F5B811}" destId="{1174D51A-163E-4D25-A30C-7AAA623168A2}" srcOrd="0" destOrd="0" presId="urn:microsoft.com/office/officeart/2005/8/layout/hierarchy2"/>
    <dgm:cxn modelId="{3F572554-1748-4298-873C-A112C1D816A7}" type="presParOf" srcId="{71EAF95B-C52B-4B90-8961-F26123C6BEAA}" destId="{8DFC2CF0-890A-4AC2-BE37-8563153EA913}" srcOrd="1" destOrd="0" presId="urn:microsoft.com/office/officeart/2005/8/layout/hierarchy2"/>
    <dgm:cxn modelId="{FDAA811A-8DAF-400A-BCEA-7299417467E1}" type="presParOf" srcId="{8DFC2CF0-890A-4AC2-BE37-8563153EA913}" destId="{F616623B-33B3-4026-B438-AD94AC0794E0}" srcOrd="0" destOrd="0" presId="urn:microsoft.com/office/officeart/2005/8/layout/hierarchy2"/>
    <dgm:cxn modelId="{1D1F73EF-9A4B-49B4-B99E-BC6D3DFDD685}" type="presParOf" srcId="{8DFC2CF0-890A-4AC2-BE37-8563153EA913}" destId="{D911D57B-BE06-44ED-B38D-27D2C8B9E560}" srcOrd="1" destOrd="0" presId="urn:microsoft.com/office/officeart/2005/8/layout/hierarchy2"/>
    <dgm:cxn modelId="{4FFEFAF3-AF48-4A6D-95AD-34BC480A92BC}" type="presParOf" srcId="{D911D57B-BE06-44ED-B38D-27D2C8B9E560}" destId="{2F049383-7879-4CC0-87E9-F0633C34F7D5}" srcOrd="0" destOrd="0" presId="urn:microsoft.com/office/officeart/2005/8/layout/hierarchy2"/>
    <dgm:cxn modelId="{0F667C04-4ABA-47D5-B1DC-E014030F85D5}" type="presParOf" srcId="{2F049383-7879-4CC0-87E9-F0633C34F7D5}" destId="{46C871E9-84E4-470B-A6B8-A13AAC1D254A}" srcOrd="0" destOrd="0" presId="urn:microsoft.com/office/officeart/2005/8/layout/hierarchy2"/>
    <dgm:cxn modelId="{B4A3FA2B-18E9-4C8F-8629-84336EE55298}" type="presParOf" srcId="{D911D57B-BE06-44ED-B38D-27D2C8B9E560}" destId="{06B505DE-F6DF-4EA0-BB82-847FBF7AADF9}" srcOrd="1" destOrd="0" presId="urn:microsoft.com/office/officeart/2005/8/layout/hierarchy2"/>
    <dgm:cxn modelId="{6576628D-F55B-42C8-95A4-B2E79581052A}" type="presParOf" srcId="{06B505DE-F6DF-4EA0-BB82-847FBF7AADF9}" destId="{034702A9-FAF4-4B42-BC7F-022BE3E16C3E}" srcOrd="0" destOrd="0" presId="urn:microsoft.com/office/officeart/2005/8/layout/hierarchy2"/>
    <dgm:cxn modelId="{43836A53-2F58-44D1-A155-3AD26CFD22B0}" type="presParOf" srcId="{06B505DE-F6DF-4EA0-BB82-847FBF7AADF9}" destId="{78BC2D8F-2F98-41C3-9100-20FB688AE133}" srcOrd="1" destOrd="0" presId="urn:microsoft.com/office/officeart/2005/8/layout/hierarchy2"/>
    <dgm:cxn modelId="{04F691CD-152C-4B05-98D6-2D3491786B99}" type="presParOf" srcId="{71EAF95B-C52B-4B90-8961-F26123C6BEAA}" destId="{1B1E0879-4CA7-43A2-84E2-12E29E2731F2}" srcOrd="2" destOrd="0" presId="urn:microsoft.com/office/officeart/2005/8/layout/hierarchy2"/>
    <dgm:cxn modelId="{108C5482-BD89-41D5-B980-4931B57F7340}" type="presParOf" srcId="{1B1E0879-4CA7-43A2-84E2-12E29E2731F2}" destId="{7D4D64B2-E20F-477F-9061-8B623F795DFE}" srcOrd="0" destOrd="0" presId="urn:microsoft.com/office/officeart/2005/8/layout/hierarchy2"/>
    <dgm:cxn modelId="{79DA5AE3-B431-411F-A33C-85A80F51886D}" type="presParOf" srcId="{71EAF95B-C52B-4B90-8961-F26123C6BEAA}" destId="{08D06ED6-9773-443B-86AD-0694BFF0939A}" srcOrd="3" destOrd="0" presId="urn:microsoft.com/office/officeart/2005/8/layout/hierarchy2"/>
    <dgm:cxn modelId="{018AE2E4-6B2D-4827-A4AA-329CEB180411}" type="presParOf" srcId="{08D06ED6-9773-443B-86AD-0694BFF0939A}" destId="{381F8E77-4976-4656-AE97-2636E7D96F36}" srcOrd="0" destOrd="0" presId="urn:microsoft.com/office/officeart/2005/8/layout/hierarchy2"/>
    <dgm:cxn modelId="{CC3888B6-B5EC-447B-B4D1-423DC9B32E06}" type="presParOf" srcId="{08D06ED6-9773-443B-86AD-0694BFF0939A}" destId="{BEE87B61-D48D-47A2-9739-59C0CFCD2C58}" srcOrd="1" destOrd="0" presId="urn:microsoft.com/office/officeart/2005/8/layout/hierarchy2"/>
    <dgm:cxn modelId="{08862979-53E1-4C62-970C-DE043DCDDBCC}" type="presParOf" srcId="{BF703E5C-56A1-4C05-9054-63E70445010E}" destId="{18C54A2B-0961-4E71-B208-0CA9015DDE39}" srcOrd="1" destOrd="0" presId="urn:microsoft.com/office/officeart/2005/8/layout/hierarchy2"/>
    <dgm:cxn modelId="{EC5492F5-4591-49B2-B45B-9DD4AAD7202A}" type="presParOf" srcId="{18C54A2B-0961-4E71-B208-0CA9015DDE39}" destId="{447E443D-A9A2-4228-9827-50CE12FD622A}" srcOrd="0" destOrd="0" presId="urn:microsoft.com/office/officeart/2005/8/layout/hierarchy2"/>
    <dgm:cxn modelId="{B8399FA9-6B75-4B17-98A6-988639AE36A9}" type="presParOf" srcId="{18C54A2B-0961-4E71-B208-0CA9015DDE39}" destId="{78AF5492-AF95-4134-A12A-1BD7FF97E3B0}" srcOrd="1" destOrd="0" presId="urn:microsoft.com/office/officeart/2005/8/layout/hierarchy2"/>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image" Target="../media/image72.wmf"/><Relationship Id="rId1" Type="http://schemas.openxmlformats.org/officeDocument/2006/relationships/image" Target="../media/image71.wmf"/><Relationship Id="rId5" Type="http://schemas.openxmlformats.org/officeDocument/2006/relationships/image" Target="../media/image75.wmf"/><Relationship Id="rId4" Type="http://schemas.openxmlformats.org/officeDocument/2006/relationships/image" Target="../media/image74.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image" Target="../media/image76.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image" Target="../media/image78.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image" Target="../media/image80.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85.wmf"/><Relationship Id="rId1" Type="http://schemas.openxmlformats.org/officeDocument/2006/relationships/image" Target="../media/image84.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8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90.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9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8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94.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image" Target="../media/image14.wmf"/><Relationship Id="rId7" Type="http://schemas.openxmlformats.org/officeDocument/2006/relationships/image" Target="../media/image18.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 Id="rId9" Type="http://schemas.openxmlformats.org/officeDocument/2006/relationships/image" Target="../media/image20.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96.wmf"/><Relationship Id="rId1" Type="http://schemas.openxmlformats.org/officeDocument/2006/relationships/image" Target="../media/image95.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image" Target="../media/image99.wmf"/><Relationship Id="rId1" Type="http://schemas.openxmlformats.org/officeDocument/2006/relationships/image" Target="../media/image98.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103.wmf"/><Relationship Id="rId1" Type="http://schemas.openxmlformats.org/officeDocument/2006/relationships/image" Target="../media/image99.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0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4" Type="http://schemas.openxmlformats.org/officeDocument/2006/relationships/image" Target="../media/image3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37.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60.wmf"/><Relationship Id="rId3" Type="http://schemas.openxmlformats.org/officeDocument/2006/relationships/image" Target="../media/image55.wmf"/><Relationship Id="rId7" Type="http://schemas.openxmlformats.org/officeDocument/2006/relationships/image" Target="../media/image59.wmf"/><Relationship Id="rId2" Type="http://schemas.openxmlformats.org/officeDocument/2006/relationships/image" Target="../media/image54.wmf"/><Relationship Id="rId1" Type="http://schemas.openxmlformats.org/officeDocument/2006/relationships/image" Target="../media/image53.wmf"/><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 Id="rId5" Type="http://schemas.openxmlformats.org/officeDocument/2006/relationships/image" Target="../media/image65.wmf"/><Relationship Id="rId4" Type="http://schemas.openxmlformats.org/officeDocument/2006/relationships/image" Target="../media/image6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image" Target="../media/image66.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55.wmf"/><Relationship Id="rId1" Type="http://schemas.openxmlformats.org/officeDocument/2006/relationships/image" Target="../media/image68.wmf"/><Relationship Id="rId4" Type="http://schemas.openxmlformats.org/officeDocument/2006/relationships/image" Target="../media/image7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2813" y="4368800"/>
            <a:ext cx="5030787" cy="4140200"/>
          </a:xfrm>
          <a:prstGeom prst="rect">
            <a:avLst/>
          </a:prstGeom>
          <a:noFill/>
          <a:ln w="12700">
            <a:noFill/>
            <a:miter lim="800000"/>
            <a:headEnd/>
            <a:tailEnd/>
          </a:ln>
          <a:effectLst/>
        </p:spPr>
        <p:txBody>
          <a:bodyPr vert="horz" wrap="square" lIns="95843" tIns="47921" rIns="95843" bIns="47921"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3" name="Rectangle 3"/>
          <p:cNvSpPr>
            <a:spLocks noGrp="1" noRot="1" noChangeAspect="1" noChangeArrowheads="1" noTextEdit="1"/>
          </p:cNvSpPr>
          <p:nvPr>
            <p:ph type="sldImg" idx="2"/>
          </p:nvPr>
        </p:nvSpPr>
        <p:spPr bwMode="auto">
          <a:xfrm>
            <a:off x="1138238" y="695325"/>
            <a:ext cx="4583112" cy="3436938"/>
          </a:xfrm>
          <a:prstGeom prst="rect">
            <a:avLst/>
          </a:prstGeom>
          <a:noFill/>
          <a:ln w="12700">
            <a:solidFill>
              <a:schemeClr val="tx1"/>
            </a:solidFill>
            <a:miter lim="800000"/>
            <a:headEnd/>
            <a:tailEnd/>
          </a:ln>
        </p:spPr>
      </p:sp>
    </p:spTree>
  </p:cSld>
  <p:clrMap bg1="lt1" tx1="dk1" bg2="lt2" tx2="dk2" accent1="accent1" accent2="accent2" accent3="accent3" accent4="accent4" accent5="accent5" accent6="accent6" hlink="hlink" folHlink="folHlink"/>
  <p:notesStyle>
    <a:lvl1pPr algn="l" defTabSz="963613" rtl="0" eaLnBrk="0" fontAlgn="base" hangingPunct="0">
      <a:spcBef>
        <a:spcPct val="30000"/>
      </a:spcBef>
      <a:spcAft>
        <a:spcPct val="0"/>
      </a:spcAft>
      <a:defRPr sz="1200" kern="1200">
        <a:solidFill>
          <a:schemeClr val="tx1"/>
        </a:solidFill>
        <a:latin typeface="Arial" pitchFamily="34" charset="0"/>
        <a:ea typeface="+mn-ea"/>
        <a:cs typeface="+mn-cs"/>
      </a:defRPr>
    </a:lvl1pPr>
    <a:lvl2pPr marL="469900" algn="l" defTabSz="963613" rtl="0" eaLnBrk="0" fontAlgn="base" hangingPunct="0">
      <a:spcBef>
        <a:spcPct val="30000"/>
      </a:spcBef>
      <a:spcAft>
        <a:spcPct val="0"/>
      </a:spcAft>
      <a:defRPr sz="1200" kern="1200">
        <a:solidFill>
          <a:schemeClr val="tx1"/>
        </a:solidFill>
        <a:latin typeface="Arial" pitchFamily="34" charset="0"/>
        <a:ea typeface="+mn-ea"/>
        <a:cs typeface="+mn-cs"/>
      </a:defRPr>
    </a:lvl2pPr>
    <a:lvl3pPr marL="938213" algn="l" defTabSz="963613" rtl="0" eaLnBrk="0" fontAlgn="base" hangingPunct="0">
      <a:spcBef>
        <a:spcPct val="30000"/>
      </a:spcBef>
      <a:spcAft>
        <a:spcPct val="0"/>
      </a:spcAft>
      <a:defRPr sz="1200" kern="1200">
        <a:solidFill>
          <a:schemeClr val="tx1"/>
        </a:solidFill>
        <a:latin typeface="Arial" pitchFamily="34" charset="0"/>
        <a:ea typeface="+mn-ea"/>
        <a:cs typeface="+mn-cs"/>
      </a:defRPr>
    </a:lvl3pPr>
    <a:lvl4pPr marL="1408113" algn="l" defTabSz="963613" rtl="0" eaLnBrk="0" fontAlgn="base" hangingPunct="0">
      <a:spcBef>
        <a:spcPct val="30000"/>
      </a:spcBef>
      <a:spcAft>
        <a:spcPct val="0"/>
      </a:spcAft>
      <a:defRPr sz="1200" kern="1200">
        <a:solidFill>
          <a:schemeClr val="tx1"/>
        </a:solidFill>
        <a:latin typeface="Arial" pitchFamily="34" charset="0"/>
        <a:ea typeface="+mn-ea"/>
        <a:cs typeface="+mn-cs"/>
      </a:defRPr>
    </a:lvl4pPr>
    <a:lvl5pPr marL="1876425" algn="l" defTabSz="963613"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ko-KR" altLang="en-US" dirty="0"/>
          </a:p>
        </p:txBody>
      </p:sp>
      <p:sp>
        <p:nvSpPr>
          <p:cNvPr id="16387" name="Rectangle 3"/>
          <p:cNvSpPr>
            <a:spLocks noChangeArrowheads="1"/>
          </p:cNvSpPr>
          <p:nvPr/>
        </p:nvSpPr>
        <p:spPr bwMode="auto">
          <a:xfrm>
            <a:off x="3886200" y="8740775"/>
            <a:ext cx="2971800" cy="458788"/>
          </a:xfrm>
          <a:prstGeom prst="rect">
            <a:avLst/>
          </a:prstGeom>
          <a:noFill/>
          <a:ln w="12700">
            <a:noFill/>
            <a:miter lim="800000"/>
            <a:headEnd/>
            <a:tailEnd/>
          </a:ln>
        </p:spPr>
        <p:txBody>
          <a:bodyPr lIns="19169" tIns="0" rIns="19169" bIns="0" anchor="b"/>
          <a:lstStyle/>
          <a:p>
            <a:pPr algn="r" defTabSz="969963"/>
            <a:r>
              <a:rPr lang="en-US" altLang="ko-KR" sz="1000" i="1" dirty="0">
                <a:latin typeface="Times New Roman" pitchFamily="18" charset="0"/>
                <a:ea typeface="굴림" charset="-127"/>
              </a:rPr>
              <a:t>1</a:t>
            </a:r>
          </a:p>
        </p:txBody>
      </p:sp>
      <p:sp>
        <p:nvSpPr>
          <p:cNvPr id="16388" name="Rectangle 4"/>
          <p:cNvSpPr>
            <a:spLocks noChangeArrowheads="1"/>
          </p:cNvSpPr>
          <p:nvPr/>
        </p:nvSpPr>
        <p:spPr bwMode="auto">
          <a:xfrm>
            <a:off x="0" y="8740775"/>
            <a:ext cx="2970213" cy="458788"/>
          </a:xfrm>
          <a:prstGeom prst="rect">
            <a:avLst/>
          </a:prstGeom>
          <a:noFill/>
          <a:ln w="12700">
            <a:noFill/>
            <a:miter lim="800000"/>
            <a:headEnd/>
            <a:tailEnd/>
          </a:ln>
        </p:spPr>
        <p:txBody>
          <a:bodyPr wrap="none" anchor="ctr"/>
          <a:lstStyle/>
          <a:p>
            <a:endParaRPr lang="ko-KR" altLang="en-US" dirty="0"/>
          </a:p>
        </p:txBody>
      </p:sp>
      <p:sp>
        <p:nvSpPr>
          <p:cNvPr id="16389" name="Rectangle 5"/>
          <p:cNvSpPr>
            <a:spLocks noChangeArrowheads="1"/>
          </p:cNvSpPr>
          <p:nvPr/>
        </p:nvSpPr>
        <p:spPr bwMode="auto">
          <a:xfrm>
            <a:off x="0" y="0"/>
            <a:ext cx="2970213" cy="457200"/>
          </a:xfrm>
          <a:prstGeom prst="rect">
            <a:avLst/>
          </a:prstGeom>
          <a:noFill/>
          <a:ln w="12700">
            <a:noFill/>
            <a:miter lim="800000"/>
            <a:headEnd/>
            <a:tailEnd/>
          </a:ln>
        </p:spPr>
        <p:txBody>
          <a:bodyPr wrap="none" anchor="ctr"/>
          <a:lstStyle/>
          <a:p>
            <a:endParaRPr lang="ko-KR" altLang="en-US" dirty="0"/>
          </a:p>
        </p:txBody>
      </p:sp>
      <p:sp>
        <p:nvSpPr>
          <p:cNvPr id="16390" name="Rectangle 6"/>
          <p:cNvSpPr>
            <a:spLocks noGrp="1" noRot="1" noChangeAspect="1" noChangeArrowheads="1" noTextEdit="1"/>
          </p:cNvSpPr>
          <p:nvPr>
            <p:ph type="sldImg"/>
          </p:nvPr>
        </p:nvSpPr>
        <p:spPr>
          <a:ln cap="flat"/>
        </p:spPr>
      </p:sp>
      <p:sp>
        <p:nvSpPr>
          <p:cNvPr id="16391" name="Rectangle 7"/>
          <p:cNvSpPr>
            <a:spLocks noGrp="1" noChangeArrowheads="1"/>
          </p:cNvSpPr>
          <p:nvPr>
            <p:ph type="body" idx="1"/>
          </p:nvPr>
        </p:nvSpPr>
        <p:spPr>
          <a:xfrm>
            <a:off x="912813" y="4371975"/>
            <a:ext cx="5030787" cy="4137025"/>
          </a:xfrm>
          <a:noFill/>
          <a:ln w="9525"/>
        </p:spPr>
        <p:txBody>
          <a:bodyPr lIns="99037" tIns="49519" rIns="99037" bIns="49519"/>
          <a:lstStyle/>
          <a:p>
            <a:pPr defTabSz="974725"/>
            <a:r>
              <a:rPr lang="en-US" altLang="ko-KR" dirty="0" smtClean="0">
                <a:latin typeface="Arial" charset="0"/>
                <a:ea typeface="굴림" charset="-127"/>
              </a:rPr>
              <a:t>Hello. My name is Geoyeob Kim and the topic is pre-computed radiance transfer.</a:t>
            </a:r>
          </a:p>
          <a:p>
            <a:pPr defTabSz="974725"/>
            <a:r>
              <a:rPr lang="en-US" altLang="ko-KR" dirty="0" smtClean="0">
                <a:latin typeface="Arial" charset="0"/>
                <a:ea typeface="굴림" charset="-127"/>
              </a:rPr>
              <a:t>PRT techniques pre-compute linear transfer operators to accelerate run-time rendering performance.</a:t>
            </a:r>
          </a:p>
          <a:p>
            <a:pPr defTabSz="974725"/>
            <a:r>
              <a:rPr lang="en-US" altLang="ko-KR" dirty="0" smtClean="0">
                <a:latin typeface="Arial" charset="0"/>
                <a:ea typeface="굴림" charset="-127"/>
              </a:rPr>
              <a:t>In this talk, I’ll briefly mention the main idea of each paper which I browsed through 1 to 6.</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r>
              <a:rPr lang="en-US" altLang="ko-KR" dirty="0" smtClean="0">
                <a:ea typeface="굴림" charset="-127"/>
              </a:rPr>
              <a:t>Here’s an overview for what I’d like to tell you about. </a:t>
            </a:r>
            <a:endParaRPr lang="ko-KR"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슬라이드 이미지 개체 틀 1"/>
          <p:cNvSpPr>
            <a:spLocks noGrp="1" noRot="1" noChangeAspect="1" noTextEdit="1"/>
          </p:cNvSpPr>
          <p:nvPr>
            <p:ph type="sldImg"/>
          </p:nvPr>
        </p:nvSpPr>
        <p:spPr>
          <a:ln/>
        </p:spPr>
      </p:sp>
      <p:sp>
        <p:nvSpPr>
          <p:cNvPr id="17411" name="슬라이드 노트 개체 틀 2"/>
          <p:cNvSpPr>
            <a:spLocks noGrp="1"/>
          </p:cNvSpPr>
          <p:nvPr>
            <p:ph type="body" idx="1"/>
          </p:nvPr>
        </p:nvSpPr>
        <p:spPr>
          <a:noFill/>
          <a:ln w="9525"/>
        </p:spPr>
        <p:txBody>
          <a:bodyPr/>
          <a:lstStyle/>
          <a:p>
            <a:r>
              <a:rPr lang="en-US" altLang="ko-KR" dirty="0" smtClean="0">
                <a:latin typeface="Arial" charset="0"/>
              </a:rPr>
              <a:t>The first paper introduces an efficient way to calculate irradiance.</a:t>
            </a:r>
          </a:p>
          <a:p>
            <a:r>
              <a:rPr lang="en-US" altLang="ko-KR" dirty="0" smtClean="0">
                <a:latin typeface="Arial" charset="0"/>
              </a:rPr>
              <a:t>Many equations related to illumination contain</a:t>
            </a:r>
            <a:r>
              <a:rPr lang="ko-KR" altLang="en-US" dirty="0" smtClean="0">
                <a:latin typeface="Arial" charset="0"/>
              </a:rPr>
              <a:t> </a:t>
            </a:r>
            <a:r>
              <a:rPr lang="en-US" altLang="ko-KR" dirty="0" smtClean="0">
                <a:latin typeface="Arial" charset="0"/>
              </a:rPr>
              <a:t>double integrals, which are costly to do in real-time.</a:t>
            </a:r>
          </a:p>
          <a:p>
            <a:r>
              <a:rPr lang="en-US" altLang="ko-KR" dirty="0" smtClean="0">
                <a:latin typeface="Arial" charset="0"/>
              </a:rPr>
              <a:t>We can approximate these equations using spherical harmonics.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pPr marL="0" marR="0" indent="0" algn="l" defTabSz="963613" rtl="0" eaLnBrk="0" fontAlgn="base" latinLnBrk="0" hangingPunct="0">
              <a:lnSpc>
                <a:spcPct val="100000"/>
              </a:lnSpc>
              <a:spcBef>
                <a:spcPct val="30000"/>
              </a:spcBef>
              <a:spcAft>
                <a:spcPct val="0"/>
              </a:spcAft>
              <a:buClrTx/>
              <a:buSzTx/>
              <a:buFontTx/>
              <a:buNone/>
              <a:tabLst/>
              <a:defRPr/>
            </a:pPr>
            <a:r>
              <a:rPr lang="en-US" altLang="ko-KR" dirty="0" smtClean="0">
                <a:ea typeface="굴림" charset="-127"/>
              </a:rPr>
              <a:t>We already have good techniques for rendering shadows from very hard and very soft lighting.  For shadows from small localized lights, we have shadow maps, shadow volumes, and, later in this conference you’ll hear about an exciting new technique called shadow silhouette maps, from some of my Stanford colleagues.  On the other end of the spectrum, we have shadows from very smooth lighting, we have techniques based on spherical harmonic lighting approximations, such as the precomputed radiance transfer introduced last year by my colleagues at Microsoft.  The technique I’ll tell you about today is most closely related to that work. </a:t>
            </a:r>
          </a:p>
          <a:p>
            <a:endParaRPr lang="ko-KR"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endParaRPr lang="ko-KR"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pPr marL="0" marR="0" indent="0" algn="l" defTabSz="963613" rtl="0" eaLnBrk="0" fontAlgn="base" latinLnBrk="0" hangingPunct="0">
              <a:lnSpc>
                <a:spcPct val="100000"/>
              </a:lnSpc>
              <a:spcBef>
                <a:spcPct val="30000"/>
              </a:spcBef>
              <a:spcAft>
                <a:spcPct val="0"/>
              </a:spcAft>
              <a:buClrTx/>
              <a:buSzTx/>
              <a:buFontTx/>
              <a:buNone/>
              <a:tabLst/>
              <a:defRPr/>
            </a:pPr>
            <a:r>
              <a:rPr lang="en-US" altLang="ko-KR" dirty="0" smtClean="0">
                <a:ea typeface="굴림" charset="-127"/>
              </a:rPr>
              <a:t>The input to the multiplication is the lighting environment, here shown as an unfolded cubemap.  The input vector contains a linearization of the cubemap pixels.  The output of the multiplication is an image of the scene lit by the input environment.  The output vector contains relit image pixels.  We call the matrix that transforms from input lighting to output image the light-transport matrix.  Let’s take a look at two ways that we can precompute the data in this matrix.</a:t>
            </a:r>
          </a:p>
          <a:p>
            <a:endParaRPr lang="ko-KR"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pPr marL="0" marR="0" indent="0" algn="l" defTabSz="963613" rtl="0" eaLnBrk="0" fontAlgn="base" latinLnBrk="0" hangingPunct="0">
              <a:lnSpc>
                <a:spcPct val="100000"/>
              </a:lnSpc>
              <a:spcBef>
                <a:spcPct val="30000"/>
              </a:spcBef>
              <a:spcAft>
                <a:spcPct val="0"/>
              </a:spcAft>
              <a:buClrTx/>
              <a:buSzTx/>
              <a:buFontTx/>
              <a:buNone/>
              <a:tabLst/>
              <a:defRPr/>
            </a:pPr>
            <a:r>
              <a:rPr lang="en-US" altLang="ko-KR" dirty="0" smtClean="0">
                <a:ea typeface="굴림" charset="-127"/>
              </a:rPr>
              <a:t>Our approach is to keep the high dimension – keep our 24,576 pixels – and compress the computation by choosing data representations with mostly zeroes for both the lighting vector and the matrix.  I’m going to tell about each of these sources of compression.  The lighting compression is dominant – it’s the title of our paper – so let’s talk about that first. </a:t>
            </a:r>
          </a:p>
          <a:p>
            <a:endParaRPr lang="ko-KR"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pPr marL="0" marR="0" indent="0" algn="l" defTabSz="963613" rtl="0" eaLnBrk="0" fontAlgn="base" latinLnBrk="0" hangingPunct="0">
              <a:lnSpc>
                <a:spcPct val="100000"/>
              </a:lnSpc>
              <a:spcBef>
                <a:spcPct val="30000"/>
              </a:spcBef>
              <a:spcAft>
                <a:spcPct val="0"/>
              </a:spcAft>
              <a:buClrTx/>
              <a:buSzTx/>
              <a:buFontTx/>
              <a:buNone/>
              <a:tabLst/>
              <a:defRPr/>
            </a:pPr>
            <a:r>
              <a:rPr lang="en-US" altLang="ko-KR" dirty="0" smtClean="0">
                <a:ea typeface="굴림" charset="-127"/>
              </a:rPr>
              <a:t>The next step is non-linear approximation, where we choose some coefficients to keep, and discard the others – we make them zero.  We use a very aggressive, lossy approximation, where we keep only a hundredth or a thousandth of the coefficients.  It turns out that this is still a good approximation for producing output images – I’ll present some formal error results later. </a:t>
            </a:r>
          </a:p>
          <a:p>
            <a:endParaRPr lang="en-US" altLang="ko-KR" dirty="0" smtClean="0"/>
          </a:p>
          <a:p>
            <a:r>
              <a:rPr lang="en-US" altLang="ko-KR" dirty="0" smtClean="0">
                <a:ea typeface="굴림" charset="-127"/>
              </a:rPr>
              <a:t>Choose value by magnitude of wavelet coefficient</a:t>
            </a:r>
            <a:endParaRPr lang="ko-KR"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r>
              <a:rPr lang="en-US" altLang="ko-KR" dirty="0" smtClean="0">
                <a:ea typeface="굴림" charset="-127"/>
              </a:rPr>
              <a:t>So one question that you might be asking is: why non-linear approximation?  Well, what’s linear approximation?  This is a term from the approximation literature, which means that we project a signal onto a fixed set of approximating functions.  For example, precomputed radiance transfer uses 25-100 of the lowest frequency spherical harmonic functions. </a:t>
            </a:r>
          </a:p>
          <a:p>
            <a:endParaRPr lang="en-US" altLang="ko-KR" dirty="0" smtClean="0">
              <a:ea typeface="굴림" charset="-127"/>
            </a:endParaRPr>
          </a:p>
          <a:p>
            <a:r>
              <a:rPr lang="en-US" altLang="ko-KR" dirty="0" smtClean="0">
                <a:ea typeface="굴림" charset="-127"/>
              </a:rPr>
              <a:t>In contrast, non-linear approximation uses a dynamic set of approximating functions.  The key difference is that we choose this set depending on the lighting, and it changes at each frame.  In our case we choose 10’s or 100’s of wavelets from a basis of 24,576.  The key idea here is to compress the lighting by considering the input data.  </a:t>
            </a:r>
            <a:br>
              <a:rPr lang="en-US" altLang="ko-KR" dirty="0" smtClean="0">
                <a:ea typeface="굴림" charset="-127"/>
              </a:rPr>
            </a:br>
            <a:endParaRPr lang="en-US" altLang="ko-KR" dirty="0" smtClean="0">
              <a:ea typeface="굴림" charset="-127"/>
            </a:endParaRPr>
          </a:p>
          <a:p>
            <a:r>
              <a:rPr lang="en-US" altLang="ko-KR" dirty="0" smtClean="0">
                <a:ea typeface="굴림" charset="-127"/>
              </a:rPr>
              <a:t>So, non-linear approximation is simply more flexible than the linear variety, and as we’ll see it is much more accurate for relighting.</a:t>
            </a:r>
          </a:p>
          <a:p>
            <a:endParaRPr lang="ko-KR"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57975" y="298450"/>
            <a:ext cx="2079625" cy="6356350"/>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19100" y="298450"/>
            <a:ext cx="6086475" cy="6356350"/>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19100" y="1587500"/>
            <a:ext cx="4083050" cy="5067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54550" y="1587500"/>
            <a:ext cx="4083050" cy="5067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dirty="0" smtClean="0"/>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19100" y="298450"/>
            <a:ext cx="8280400" cy="908050"/>
          </a:xfrm>
          <a:prstGeom prst="rect">
            <a:avLst/>
          </a:prstGeom>
          <a:noFill/>
          <a:ln w="12700">
            <a:noFill/>
            <a:miter lim="800000"/>
            <a:headEnd/>
            <a:tailEnd/>
          </a:ln>
        </p:spPr>
        <p:txBody>
          <a:bodyPr vert="horz" wrap="square" lIns="90487" tIns="44450" rIns="90487" bIns="44450" numCol="1" anchor="b" anchorCtr="0" compatLnSpc="1">
            <a:prstTxWarp prst="textNoShape">
              <a:avLst/>
            </a:prstTxWarp>
          </a:bodyPr>
          <a:lstStyle/>
          <a:p>
            <a:pPr lvl="0"/>
            <a:r>
              <a:rPr lang="en-US" altLang="ko-KR" smtClean="0"/>
              <a:t>Click to edit Master title style</a:t>
            </a:r>
          </a:p>
        </p:txBody>
      </p:sp>
      <p:sp>
        <p:nvSpPr>
          <p:cNvPr id="3075" name="Rectangle 3"/>
          <p:cNvSpPr>
            <a:spLocks noGrp="1" noChangeArrowheads="1"/>
          </p:cNvSpPr>
          <p:nvPr>
            <p:ph type="body" idx="1"/>
          </p:nvPr>
        </p:nvSpPr>
        <p:spPr bwMode="auto">
          <a:xfrm>
            <a:off x="419100" y="1587500"/>
            <a:ext cx="8318500" cy="5067300"/>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lvl="0"/>
            <a:r>
              <a:rPr lang="en-US" altLang="ko-KR" smtClean="0"/>
              <a:t>Click to edit Master text styles</a:t>
            </a:r>
          </a:p>
          <a:p>
            <a:pPr lvl="1"/>
            <a:r>
              <a:rPr lang="en-US" altLang="ko-KR" smtClean="0"/>
              <a:t>Second Level</a:t>
            </a:r>
          </a:p>
          <a:p>
            <a:pPr lvl="2"/>
            <a:r>
              <a:rPr lang="en-US" altLang="ko-KR" smtClean="0"/>
              <a:t>Third Level</a:t>
            </a:r>
          </a:p>
          <a:p>
            <a:pPr lvl="0"/>
            <a:r>
              <a:rPr lang="en-US" altLang="ko-KR" smtClean="0"/>
              <a:t>Click to edit Master text styles</a:t>
            </a:r>
          </a:p>
          <a:p>
            <a:pPr lvl="1"/>
            <a:r>
              <a:rPr lang="en-US" altLang="ko-KR" smtClean="0"/>
              <a:t>Second Level</a:t>
            </a:r>
          </a:p>
          <a:p>
            <a:pPr lvl="2"/>
            <a:r>
              <a:rPr lang="en-US" altLang="ko-KR" smtClean="0"/>
              <a:t>Third Level</a:t>
            </a:r>
          </a:p>
        </p:txBody>
      </p:sp>
      <p:sp>
        <p:nvSpPr>
          <p:cNvPr id="1028" name="Rectangle 4"/>
          <p:cNvSpPr>
            <a:spLocks noChangeArrowheads="1"/>
          </p:cNvSpPr>
          <p:nvPr/>
        </p:nvSpPr>
        <p:spPr bwMode="auto">
          <a:xfrm>
            <a:off x="93663" y="6519863"/>
            <a:ext cx="307975" cy="212725"/>
          </a:xfrm>
          <a:prstGeom prst="rect">
            <a:avLst/>
          </a:prstGeom>
          <a:noFill/>
          <a:ln w="12700">
            <a:noFill/>
            <a:miter lim="800000"/>
            <a:headEnd/>
            <a:tailEnd/>
          </a:ln>
          <a:effectLst/>
        </p:spPr>
        <p:txBody>
          <a:bodyPr lIns="0" tIns="0" rIns="0" bIns="0" anchor="b">
            <a:spAutoFit/>
          </a:bodyPr>
          <a:lstStyle/>
          <a:p>
            <a:pPr algn="l">
              <a:defRPr/>
            </a:pPr>
            <a:r>
              <a:rPr lang="en-US" altLang="ko-KR" sz="1400" dirty="0">
                <a:latin typeface="Arial" pitchFamily="34" charset="0"/>
                <a:ea typeface="굴림" pitchFamily="50" charset="-127"/>
              </a:rPr>
              <a:t> </a:t>
            </a:r>
            <a:fld id="{87C9C170-BD76-43EF-A9C8-47B265620E72}" type="slidenum">
              <a:rPr lang="en-US" altLang="ko-KR" sz="1400">
                <a:latin typeface="Arial" pitchFamily="34" charset="0"/>
                <a:ea typeface="굴림" pitchFamily="50" charset="-127"/>
              </a:rPr>
              <a:pPr algn="l">
                <a:defRPr/>
              </a:pPr>
              <a:t>‹#›</a:t>
            </a:fld>
            <a:endParaRPr lang="en-US" altLang="ko-KR" sz="1400" dirty="0">
              <a:latin typeface="Arial" pitchFamily="34" charset="0"/>
              <a:ea typeface="굴림" pitchFamily="50" charset="-127"/>
            </a:endParaRPr>
          </a:p>
        </p:txBody>
      </p:sp>
      <p:grpSp>
        <p:nvGrpSpPr>
          <p:cNvPr id="3077" name="Group 8"/>
          <p:cNvGrpSpPr>
            <a:grpSpLocks/>
          </p:cNvGrpSpPr>
          <p:nvPr/>
        </p:nvGrpSpPr>
        <p:grpSpPr bwMode="auto">
          <a:xfrm>
            <a:off x="419100" y="1250950"/>
            <a:ext cx="8305800" cy="196850"/>
            <a:chOff x="264" y="788"/>
            <a:chExt cx="5232" cy="124"/>
          </a:xfrm>
        </p:grpSpPr>
        <p:sp>
          <p:nvSpPr>
            <p:cNvPr id="2" name="Rectangle 6"/>
            <p:cNvSpPr>
              <a:spLocks noChangeArrowheads="1"/>
            </p:cNvSpPr>
            <p:nvPr/>
          </p:nvSpPr>
          <p:spPr bwMode="auto">
            <a:xfrm>
              <a:off x="264" y="788"/>
              <a:ext cx="5232" cy="61"/>
            </a:xfrm>
            <a:prstGeom prst="rect">
              <a:avLst/>
            </a:prstGeom>
            <a:gradFill rotWithShape="0">
              <a:gsLst>
                <a:gs pos="0">
                  <a:srgbClr val="12C2E9">
                    <a:gamma/>
                    <a:shade val="80000"/>
                    <a:invGamma/>
                  </a:srgbClr>
                </a:gs>
                <a:gs pos="50000">
                  <a:srgbClr val="12C2E9"/>
                </a:gs>
                <a:gs pos="100000">
                  <a:srgbClr val="12C2E9">
                    <a:gamma/>
                    <a:shade val="80000"/>
                    <a:invGamma/>
                  </a:srgbClr>
                </a:gs>
              </a:gsLst>
              <a:lin ang="5400000" scaled="1"/>
            </a:gradFill>
            <a:ln w="12700">
              <a:noFill/>
              <a:miter lim="800000"/>
              <a:headEnd/>
              <a:tailEnd/>
            </a:ln>
            <a:effectLst/>
          </p:spPr>
          <p:txBody>
            <a:bodyPr wrap="none" anchor="ctr"/>
            <a:lstStyle/>
            <a:p>
              <a:pPr>
                <a:defRPr/>
              </a:pPr>
              <a:endParaRPr lang="ko-KR" altLang="en-US" dirty="0">
                <a:latin typeface="Arial" pitchFamily="34" charset="0"/>
                <a:ea typeface="굴림" pitchFamily="50" charset="-127"/>
              </a:endParaRPr>
            </a:p>
          </p:txBody>
        </p:sp>
        <p:sp>
          <p:nvSpPr>
            <p:cNvPr id="1031" name="Rectangle 7"/>
            <p:cNvSpPr>
              <a:spLocks noChangeArrowheads="1"/>
            </p:cNvSpPr>
            <p:nvPr/>
          </p:nvSpPr>
          <p:spPr bwMode="auto">
            <a:xfrm>
              <a:off x="264" y="881"/>
              <a:ext cx="5232" cy="31"/>
            </a:xfrm>
            <a:prstGeom prst="rect">
              <a:avLst/>
            </a:prstGeom>
            <a:gradFill rotWithShape="0">
              <a:gsLst>
                <a:gs pos="0">
                  <a:srgbClr val="FF00FF">
                    <a:gamma/>
                    <a:shade val="69804"/>
                    <a:invGamma/>
                  </a:srgbClr>
                </a:gs>
                <a:gs pos="50000">
                  <a:srgbClr val="FF00FF"/>
                </a:gs>
                <a:gs pos="100000">
                  <a:srgbClr val="FF00FF">
                    <a:gamma/>
                    <a:shade val="69804"/>
                    <a:invGamma/>
                  </a:srgbClr>
                </a:gs>
              </a:gsLst>
              <a:lin ang="0" scaled="1"/>
            </a:gradFill>
            <a:ln w="12700">
              <a:noFill/>
              <a:miter lim="800000"/>
              <a:headEnd/>
              <a:tailEnd/>
            </a:ln>
            <a:effectLst/>
          </p:spPr>
          <p:txBody>
            <a:bodyPr wrap="none" anchor="ctr"/>
            <a:lstStyle/>
            <a:p>
              <a:pPr>
                <a:defRPr/>
              </a:pPr>
              <a:endParaRPr lang="ko-KR" altLang="en-US" dirty="0">
                <a:latin typeface="Arial" pitchFamily="34" charset="0"/>
                <a:ea typeface="굴림" pitchFamily="50" charset="-127"/>
              </a:endParaRPr>
            </a:p>
          </p:txBody>
        </p:sp>
      </p:grpSp>
      <p:pic>
        <p:nvPicPr>
          <p:cNvPr id="3078" name="Picture 12" descr="KAIST-1"/>
          <p:cNvPicPr>
            <a:picLocks noChangeAspect="1" noChangeArrowheads="1"/>
          </p:cNvPicPr>
          <p:nvPr userDrawn="1"/>
        </p:nvPicPr>
        <p:blipFill>
          <a:blip r:embed="rId13"/>
          <a:srcRect/>
          <a:stretch>
            <a:fillRect/>
          </a:stretch>
        </p:blipFill>
        <p:spPr bwMode="auto">
          <a:xfrm>
            <a:off x="7832725" y="6437313"/>
            <a:ext cx="1219200" cy="3381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ts val="3600"/>
        </a:lnSpc>
        <a:spcBef>
          <a:spcPct val="0"/>
        </a:spcBef>
        <a:spcAft>
          <a:spcPct val="0"/>
        </a:spcAft>
        <a:defRPr sz="4000" b="1">
          <a:solidFill>
            <a:schemeClr val="tx1"/>
          </a:solidFill>
          <a:latin typeface="+mj-lt"/>
          <a:ea typeface="+mj-ea"/>
          <a:cs typeface="+mj-cs"/>
        </a:defRPr>
      </a:lvl1pPr>
      <a:lvl2pPr algn="l" rtl="0" eaLnBrk="0" fontAlgn="base" hangingPunct="0">
        <a:lnSpc>
          <a:spcPts val="3600"/>
        </a:lnSpc>
        <a:spcBef>
          <a:spcPct val="0"/>
        </a:spcBef>
        <a:spcAft>
          <a:spcPct val="0"/>
        </a:spcAft>
        <a:defRPr sz="4000" b="1">
          <a:solidFill>
            <a:schemeClr val="tx1"/>
          </a:solidFill>
          <a:latin typeface="Arial" pitchFamily="34" charset="0"/>
        </a:defRPr>
      </a:lvl2pPr>
      <a:lvl3pPr algn="l" rtl="0" eaLnBrk="0" fontAlgn="base" hangingPunct="0">
        <a:lnSpc>
          <a:spcPts val="3600"/>
        </a:lnSpc>
        <a:spcBef>
          <a:spcPct val="0"/>
        </a:spcBef>
        <a:spcAft>
          <a:spcPct val="0"/>
        </a:spcAft>
        <a:defRPr sz="4000" b="1">
          <a:solidFill>
            <a:schemeClr val="tx1"/>
          </a:solidFill>
          <a:latin typeface="Arial" pitchFamily="34" charset="0"/>
        </a:defRPr>
      </a:lvl3pPr>
      <a:lvl4pPr algn="l" rtl="0" eaLnBrk="0" fontAlgn="base" hangingPunct="0">
        <a:lnSpc>
          <a:spcPts val="3600"/>
        </a:lnSpc>
        <a:spcBef>
          <a:spcPct val="0"/>
        </a:spcBef>
        <a:spcAft>
          <a:spcPct val="0"/>
        </a:spcAft>
        <a:defRPr sz="4000" b="1">
          <a:solidFill>
            <a:schemeClr val="tx1"/>
          </a:solidFill>
          <a:latin typeface="Arial" pitchFamily="34" charset="0"/>
        </a:defRPr>
      </a:lvl4pPr>
      <a:lvl5pPr algn="l" rtl="0" eaLnBrk="0" fontAlgn="base" hangingPunct="0">
        <a:lnSpc>
          <a:spcPts val="3600"/>
        </a:lnSpc>
        <a:spcBef>
          <a:spcPct val="0"/>
        </a:spcBef>
        <a:spcAft>
          <a:spcPct val="0"/>
        </a:spcAft>
        <a:defRPr sz="4000" b="1">
          <a:solidFill>
            <a:schemeClr val="tx1"/>
          </a:solidFill>
          <a:latin typeface="Arial" pitchFamily="34" charset="0"/>
        </a:defRPr>
      </a:lvl5pPr>
      <a:lvl6pPr marL="457200" algn="l" rtl="0" eaLnBrk="0" fontAlgn="base" hangingPunct="0">
        <a:lnSpc>
          <a:spcPts val="3600"/>
        </a:lnSpc>
        <a:spcBef>
          <a:spcPct val="0"/>
        </a:spcBef>
        <a:spcAft>
          <a:spcPct val="0"/>
        </a:spcAft>
        <a:defRPr sz="4000" b="1">
          <a:solidFill>
            <a:schemeClr val="tx1"/>
          </a:solidFill>
          <a:latin typeface="Arial" pitchFamily="34" charset="0"/>
        </a:defRPr>
      </a:lvl6pPr>
      <a:lvl7pPr marL="914400" algn="l" rtl="0" eaLnBrk="0" fontAlgn="base" hangingPunct="0">
        <a:lnSpc>
          <a:spcPts val="3600"/>
        </a:lnSpc>
        <a:spcBef>
          <a:spcPct val="0"/>
        </a:spcBef>
        <a:spcAft>
          <a:spcPct val="0"/>
        </a:spcAft>
        <a:defRPr sz="4000" b="1">
          <a:solidFill>
            <a:schemeClr val="tx1"/>
          </a:solidFill>
          <a:latin typeface="Arial" pitchFamily="34" charset="0"/>
        </a:defRPr>
      </a:lvl7pPr>
      <a:lvl8pPr marL="1371600" algn="l" rtl="0" eaLnBrk="0" fontAlgn="base" hangingPunct="0">
        <a:lnSpc>
          <a:spcPts val="3600"/>
        </a:lnSpc>
        <a:spcBef>
          <a:spcPct val="0"/>
        </a:spcBef>
        <a:spcAft>
          <a:spcPct val="0"/>
        </a:spcAft>
        <a:defRPr sz="4000" b="1">
          <a:solidFill>
            <a:schemeClr val="tx1"/>
          </a:solidFill>
          <a:latin typeface="Arial" pitchFamily="34" charset="0"/>
        </a:defRPr>
      </a:lvl8pPr>
      <a:lvl9pPr marL="1828800" algn="l" rtl="0" eaLnBrk="0" fontAlgn="base" hangingPunct="0">
        <a:lnSpc>
          <a:spcPts val="3600"/>
        </a:lnSpc>
        <a:spcBef>
          <a:spcPct val="0"/>
        </a:spcBef>
        <a:spcAft>
          <a:spcPct val="0"/>
        </a:spcAft>
        <a:defRPr sz="4000" b="1">
          <a:solidFill>
            <a:schemeClr val="tx1"/>
          </a:solidFill>
          <a:latin typeface="Arial" pitchFamily="34" charset="0"/>
        </a:defRPr>
      </a:lvl9pPr>
    </p:titleStyle>
    <p:bodyStyle>
      <a:lvl1pPr marL="292100" indent="-292100" algn="l" rtl="0" eaLnBrk="0" fontAlgn="base" hangingPunct="0">
        <a:lnSpc>
          <a:spcPts val="2700"/>
        </a:lnSpc>
        <a:spcBef>
          <a:spcPts val="600"/>
        </a:spcBef>
        <a:spcAft>
          <a:spcPts val="400"/>
        </a:spcAft>
        <a:buClr>
          <a:srgbClr val="0C7B9C"/>
        </a:buClr>
        <a:buFont typeface="Arial" charset="0"/>
        <a:buChar char="●"/>
        <a:defRPr sz="2800" b="1">
          <a:solidFill>
            <a:schemeClr val="tx1"/>
          </a:solidFill>
          <a:latin typeface="+mn-lt"/>
          <a:ea typeface="+mn-ea"/>
          <a:cs typeface="+mn-cs"/>
        </a:defRPr>
      </a:lvl1pPr>
      <a:lvl2pPr marL="800100" indent="-342900" algn="l" rtl="0" eaLnBrk="0" fontAlgn="base" hangingPunct="0">
        <a:lnSpc>
          <a:spcPts val="2700"/>
        </a:lnSpc>
        <a:spcBef>
          <a:spcPct val="0"/>
        </a:spcBef>
        <a:spcAft>
          <a:spcPts val="400"/>
        </a:spcAft>
        <a:buClr>
          <a:srgbClr val="0C7B9C"/>
        </a:buClr>
        <a:buFont typeface="Arial" charset="0"/>
        <a:buChar char="●"/>
        <a:defRPr sz="2400" b="1">
          <a:solidFill>
            <a:schemeClr val="tx1"/>
          </a:solidFill>
          <a:latin typeface="+mn-lt"/>
        </a:defRPr>
      </a:lvl2pPr>
      <a:lvl3pPr marL="914400" algn="l" rtl="0" eaLnBrk="0" fontAlgn="base" hangingPunct="0">
        <a:lnSpc>
          <a:spcPts val="2700"/>
        </a:lnSpc>
        <a:spcBef>
          <a:spcPct val="0"/>
        </a:spcBef>
        <a:spcAft>
          <a:spcPts val="400"/>
        </a:spcAft>
        <a:buClr>
          <a:srgbClr val="0C7B9C"/>
        </a:buClr>
        <a:buFont typeface="Arial" charset="0"/>
        <a:buChar char="●"/>
        <a:defRPr sz="2400" b="1">
          <a:solidFill>
            <a:schemeClr val="tx1"/>
          </a:solidFill>
          <a:latin typeface="+mn-lt"/>
        </a:defRPr>
      </a:lvl3pPr>
      <a:lvl4pPr marL="1600200" indent="-228600" algn="l" rtl="0" eaLnBrk="0" fontAlgn="base" hangingPunct="0">
        <a:spcBef>
          <a:spcPct val="20000"/>
        </a:spcBef>
        <a:spcAft>
          <a:spcPct val="0"/>
        </a:spcAft>
        <a:buSzPct val="100000"/>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SzPct val="100000"/>
        <a:buChar char="•"/>
        <a:defRPr sz="2000">
          <a:solidFill>
            <a:schemeClr val="tx1"/>
          </a:solidFill>
          <a:latin typeface="Times New Roman" pitchFamily="18" charset="0"/>
        </a:defRPr>
      </a:lvl5pPr>
      <a:lvl6pPr marL="2514600" indent="-228600" algn="l" rtl="0" eaLnBrk="0" fontAlgn="base" hangingPunct="0">
        <a:spcBef>
          <a:spcPct val="20000"/>
        </a:spcBef>
        <a:spcAft>
          <a:spcPct val="0"/>
        </a:spcAft>
        <a:buSzPct val="100000"/>
        <a:buChar char="•"/>
        <a:defRPr sz="2000">
          <a:solidFill>
            <a:schemeClr val="tx1"/>
          </a:solidFill>
          <a:latin typeface="Times New Roman" pitchFamily="18" charset="0"/>
        </a:defRPr>
      </a:lvl6pPr>
      <a:lvl7pPr marL="2971800" indent="-228600" algn="l" rtl="0" eaLnBrk="0" fontAlgn="base" hangingPunct="0">
        <a:spcBef>
          <a:spcPct val="20000"/>
        </a:spcBef>
        <a:spcAft>
          <a:spcPct val="0"/>
        </a:spcAft>
        <a:buSzPct val="100000"/>
        <a:buChar char="•"/>
        <a:defRPr sz="2000">
          <a:solidFill>
            <a:schemeClr val="tx1"/>
          </a:solidFill>
          <a:latin typeface="Times New Roman" pitchFamily="18" charset="0"/>
        </a:defRPr>
      </a:lvl7pPr>
      <a:lvl8pPr marL="3429000" indent="-228600" algn="l" rtl="0" eaLnBrk="0" fontAlgn="base" hangingPunct="0">
        <a:spcBef>
          <a:spcPct val="20000"/>
        </a:spcBef>
        <a:spcAft>
          <a:spcPct val="0"/>
        </a:spcAft>
        <a:buSzPct val="100000"/>
        <a:buChar char="•"/>
        <a:defRPr sz="2000">
          <a:solidFill>
            <a:schemeClr val="tx1"/>
          </a:solidFill>
          <a:latin typeface="Times New Roman" pitchFamily="18" charset="0"/>
        </a:defRPr>
      </a:lvl8pPr>
      <a:lvl9pPr marL="3886200" indent="-228600" algn="l" rtl="0" eaLnBrk="0" fontAlgn="base" hangingPunct="0">
        <a:spcBef>
          <a:spcPct val="20000"/>
        </a:spcBef>
        <a:spcAft>
          <a:spcPct val="0"/>
        </a:spcAft>
        <a:buSzPct val="100000"/>
        <a:buChar char="•"/>
        <a:defRPr sz="2000">
          <a:solidFill>
            <a:schemeClr val="tx1"/>
          </a:solidFill>
          <a:latin typeface="Times New Roman" pitchFamily="18" charset="0"/>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22.png"/><Relationship Id="rId18" Type="http://schemas.openxmlformats.org/officeDocument/2006/relationships/image" Target="../media/image27.png"/><Relationship Id="rId3" Type="http://schemas.openxmlformats.org/officeDocument/2006/relationships/oleObject" Target="../embeddings/oleObject2.bin"/><Relationship Id="rId7" Type="http://schemas.openxmlformats.org/officeDocument/2006/relationships/oleObject" Target="../embeddings/oleObject6.bin"/><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slideLayout" Target="../slideLayouts/slideLayout2.xml"/><Relationship Id="rId16" Type="http://schemas.openxmlformats.org/officeDocument/2006/relationships/image" Target="../media/image25.png"/><Relationship Id="rId20" Type="http://schemas.openxmlformats.org/officeDocument/2006/relationships/image" Target="../media/image29.png"/><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oleObject" Target="../embeddings/oleObject10.bin"/><Relationship Id="rId5" Type="http://schemas.openxmlformats.org/officeDocument/2006/relationships/oleObject" Target="../embeddings/oleObject4.bin"/><Relationship Id="rId15" Type="http://schemas.openxmlformats.org/officeDocument/2006/relationships/image" Target="../media/image24.png"/><Relationship Id="rId10" Type="http://schemas.openxmlformats.org/officeDocument/2006/relationships/oleObject" Target="../embeddings/oleObject9.bin"/><Relationship Id="rId19" Type="http://schemas.openxmlformats.org/officeDocument/2006/relationships/image" Target="../media/image28.png"/><Relationship Id="rId4" Type="http://schemas.openxmlformats.org/officeDocument/2006/relationships/oleObject" Target="../embeddings/oleObject3.bin"/><Relationship Id="rId9" Type="http://schemas.openxmlformats.org/officeDocument/2006/relationships/oleObject" Target="../embeddings/oleObject8.bin"/><Relationship Id="rId14" Type="http://schemas.openxmlformats.org/officeDocument/2006/relationships/image" Target="../media/image23.png"/></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34.png"/><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1.bin"/><Relationship Id="rId5" Type="http://schemas.openxmlformats.org/officeDocument/2006/relationships/image" Target="../media/image36.png"/><Relationship Id="rId4" Type="http://schemas.openxmlformats.org/officeDocument/2006/relationships/image" Target="../media/image35.jpeg"/><Relationship Id="rId9" Type="http://schemas.openxmlformats.org/officeDocument/2006/relationships/oleObject" Target="../embeddings/oleObject14.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16.bin"/></Relationships>
</file>

<file path=ppt/slides/_rels/slide16.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7.bin"/><Relationship Id="rId5" Type="http://schemas.openxmlformats.org/officeDocument/2006/relationships/image" Target="../media/image52.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oleObject" Target="../embeddings/oleObject29.bin"/><Relationship Id="rId3" Type="http://schemas.openxmlformats.org/officeDocument/2006/relationships/oleObject" Target="../embeddings/oleObject19.bin"/><Relationship Id="rId7" Type="http://schemas.openxmlformats.org/officeDocument/2006/relationships/oleObject" Target="../embeddings/oleObject23.bin"/><Relationship Id="rId12"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2.bin"/><Relationship Id="rId11" Type="http://schemas.openxmlformats.org/officeDocument/2006/relationships/oleObject" Target="../embeddings/oleObject27.bin"/><Relationship Id="rId5" Type="http://schemas.openxmlformats.org/officeDocument/2006/relationships/oleObject" Target="../embeddings/oleObject21.bin"/><Relationship Id="rId10" Type="http://schemas.openxmlformats.org/officeDocument/2006/relationships/oleObject" Target="../embeddings/oleObject26.bin"/><Relationship Id="rId4" Type="http://schemas.openxmlformats.org/officeDocument/2006/relationships/oleObject" Target="../embeddings/oleObject20.bin"/><Relationship Id="rId9" Type="http://schemas.openxmlformats.org/officeDocument/2006/relationships/oleObject" Target="../embeddings/oleObject25.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0.bin"/><Relationship Id="rId7"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oleObject" Target="../embeddings/oleObject31.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36.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40.bin"/><Relationship Id="rId5" Type="http://schemas.openxmlformats.org/officeDocument/2006/relationships/oleObject" Target="../embeddings/oleObject39.bin"/><Relationship Id="rId4" Type="http://schemas.openxmlformats.org/officeDocument/2006/relationships/oleObject" Target="../embeddings/oleObject38.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1.bin"/><Relationship Id="rId7"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44.bin"/><Relationship Id="rId5" Type="http://schemas.openxmlformats.org/officeDocument/2006/relationships/oleObject" Target="../embeddings/oleObject43.bin"/><Relationship Id="rId4" Type="http://schemas.openxmlformats.org/officeDocument/2006/relationships/oleObject" Target="../embeddings/oleObject42.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47.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oleObject" Target="../embeddings/oleObject49.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oleObject" Target="../embeddings/oleObject51.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3.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87.jpeg"/><Relationship Id="rId5" Type="http://schemas.openxmlformats.org/officeDocument/2006/relationships/oleObject" Target="../embeddings/oleObject52.bin"/><Relationship Id="rId4" Type="http://schemas.openxmlformats.org/officeDocument/2006/relationships/image" Target="../media/image86.png"/></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87.jpeg"/><Relationship Id="rId4" Type="http://schemas.openxmlformats.org/officeDocument/2006/relationships/image" Target="../media/image89.png"/></Relationships>
</file>

<file path=ppt/slides/_rels/slide3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87.jpeg"/><Relationship Id="rId4" Type="http://schemas.openxmlformats.org/officeDocument/2006/relationships/oleObject" Target="../embeddings/oleObject55.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87.jpeg"/><Relationship Id="rId4" Type="http://schemas.openxmlformats.org/officeDocument/2006/relationships/image" Target="../media/image93.png"/></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18.v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19.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60.bin"/><Relationship Id="rId5" Type="http://schemas.openxmlformats.org/officeDocument/2006/relationships/image" Target="../media/image97.png"/><Relationship Id="rId4" Type="http://schemas.openxmlformats.org/officeDocument/2006/relationships/oleObject" Target="../embeddings/oleObject59.bin"/></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61.bin"/><Relationship Id="rId7" Type="http://schemas.openxmlformats.org/officeDocument/2006/relationships/image" Target="../media/image102.jpeg"/><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101.png"/><Relationship Id="rId5" Type="http://schemas.openxmlformats.org/officeDocument/2006/relationships/oleObject" Target="../embeddings/oleObject63.bin"/><Relationship Id="rId4" Type="http://schemas.openxmlformats.org/officeDocument/2006/relationships/oleObject" Target="../embeddings/oleObject62.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oleObject" Target="../embeddings/oleObject65.bin"/></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23.v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098" name="Group 9"/>
          <p:cNvGrpSpPr>
            <a:grpSpLocks/>
          </p:cNvGrpSpPr>
          <p:nvPr/>
        </p:nvGrpSpPr>
        <p:grpSpPr bwMode="auto">
          <a:xfrm>
            <a:off x="50800" y="2713038"/>
            <a:ext cx="9075738" cy="152400"/>
            <a:chOff x="296" y="1676"/>
            <a:chExt cx="5088" cy="96"/>
          </a:xfrm>
        </p:grpSpPr>
        <p:sp>
          <p:nvSpPr>
            <p:cNvPr id="4105" name="Rectangle 7"/>
            <p:cNvSpPr>
              <a:spLocks noChangeArrowheads="1"/>
            </p:cNvSpPr>
            <p:nvPr/>
          </p:nvSpPr>
          <p:spPr bwMode="auto">
            <a:xfrm>
              <a:off x="296" y="1676"/>
              <a:ext cx="5088" cy="47"/>
            </a:xfrm>
            <a:prstGeom prst="rect">
              <a:avLst/>
            </a:prstGeom>
            <a:gradFill rotWithShape="0">
              <a:gsLst>
                <a:gs pos="0">
                  <a:srgbClr val="0E9BBA"/>
                </a:gs>
                <a:gs pos="50000">
                  <a:srgbClr val="12C2E9"/>
                </a:gs>
                <a:gs pos="100000">
                  <a:srgbClr val="0E9BBA"/>
                </a:gs>
              </a:gsLst>
              <a:lin ang="5400000" scaled="1"/>
            </a:gradFill>
            <a:ln w="12700">
              <a:noFill/>
              <a:miter lim="800000"/>
              <a:headEnd/>
              <a:tailEnd/>
            </a:ln>
          </p:spPr>
          <p:txBody>
            <a:bodyPr wrap="none" anchor="ctr"/>
            <a:lstStyle/>
            <a:p>
              <a:endParaRPr lang="ko-KR" altLang="en-US" dirty="0">
                <a:ea typeface="굴림" charset="-127"/>
              </a:endParaRPr>
            </a:p>
          </p:txBody>
        </p:sp>
        <p:sp>
          <p:nvSpPr>
            <p:cNvPr id="4106" name="Rectangle 8"/>
            <p:cNvSpPr>
              <a:spLocks noChangeArrowheads="1"/>
            </p:cNvSpPr>
            <p:nvPr/>
          </p:nvSpPr>
          <p:spPr bwMode="auto">
            <a:xfrm>
              <a:off x="296" y="1748"/>
              <a:ext cx="5088" cy="24"/>
            </a:xfrm>
            <a:prstGeom prst="rect">
              <a:avLst/>
            </a:prstGeom>
            <a:gradFill rotWithShape="0">
              <a:gsLst>
                <a:gs pos="0">
                  <a:srgbClr val="B200B2"/>
                </a:gs>
                <a:gs pos="50000">
                  <a:srgbClr val="FF00FF"/>
                </a:gs>
                <a:gs pos="100000">
                  <a:srgbClr val="B200B2"/>
                </a:gs>
              </a:gsLst>
              <a:lin ang="0" scaled="1"/>
            </a:gradFill>
            <a:ln w="12700">
              <a:noFill/>
              <a:miter lim="800000"/>
              <a:headEnd/>
              <a:tailEnd/>
            </a:ln>
          </p:spPr>
          <p:txBody>
            <a:bodyPr wrap="none" anchor="ctr"/>
            <a:lstStyle/>
            <a:p>
              <a:endParaRPr lang="ko-KR" altLang="en-US" dirty="0">
                <a:ea typeface="굴림" charset="-127"/>
              </a:endParaRPr>
            </a:p>
          </p:txBody>
        </p:sp>
      </p:grpSp>
      <p:sp>
        <p:nvSpPr>
          <p:cNvPr id="4099" name="Rectangle 10"/>
          <p:cNvSpPr>
            <a:spLocks noChangeArrowheads="1"/>
          </p:cNvSpPr>
          <p:nvPr/>
        </p:nvSpPr>
        <p:spPr bwMode="auto">
          <a:xfrm>
            <a:off x="0" y="842963"/>
            <a:ext cx="9144000" cy="1968500"/>
          </a:xfrm>
          <a:prstGeom prst="rect">
            <a:avLst/>
          </a:prstGeom>
          <a:noFill/>
          <a:ln w="12700">
            <a:noFill/>
            <a:miter lim="800000"/>
            <a:headEnd/>
            <a:tailEnd/>
          </a:ln>
        </p:spPr>
        <p:txBody>
          <a:bodyPr lIns="90487" tIns="44450" rIns="90487" bIns="44450" anchor="ctr"/>
          <a:lstStyle/>
          <a:p>
            <a:pPr>
              <a:lnSpc>
                <a:spcPts val="4200"/>
              </a:lnSpc>
            </a:pPr>
            <a:r>
              <a:rPr lang="en-US" altLang="ko-KR" sz="4000" b="1" dirty="0">
                <a:solidFill>
                  <a:srgbClr val="0000FF"/>
                </a:solidFill>
                <a:ea typeface="굴림" charset="-127"/>
              </a:rPr>
              <a:t>Pre-computed Radiance </a:t>
            </a:r>
            <a:r>
              <a:rPr lang="en-US" altLang="ko-KR" sz="4000" b="1" dirty="0" smtClean="0">
                <a:solidFill>
                  <a:srgbClr val="0000FF"/>
                </a:solidFill>
                <a:ea typeface="굴림" charset="-127"/>
              </a:rPr>
              <a:t>Transfer</a:t>
            </a:r>
            <a:endParaRPr lang="en-US" altLang="ko-KR" sz="4000" b="1" dirty="0">
              <a:solidFill>
                <a:srgbClr val="0000FF"/>
              </a:solidFill>
              <a:ea typeface="굴림" charset="-127"/>
            </a:endParaRPr>
          </a:p>
        </p:txBody>
      </p:sp>
      <p:sp>
        <p:nvSpPr>
          <p:cNvPr id="4100" name="Text Box 14"/>
          <p:cNvSpPr txBox="1">
            <a:spLocks noChangeArrowheads="1"/>
          </p:cNvSpPr>
          <p:nvPr/>
        </p:nvSpPr>
        <p:spPr bwMode="auto">
          <a:xfrm>
            <a:off x="496888" y="3527425"/>
            <a:ext cx="8153400" cy="1860550"/>
          </a:xfrm>
          <a:prstGeom prst="rect">
            <a:avLst/>
          </a:prstGeom>
          <a:noFill/>
          <a:ln w="12700">
            <a:noFill/>
            <a:miter lim="800000"/>
            <a:headEnd/>
            <a:tailEnd/>
          </a:ln>
        </p:spPr>
        <p:txBody>
          <a:bodyPr>
            <a:spAutoFit/>
          </a:bodyPr>
          <a:lstStyle/>
          <a:p>
            <a:pPr>
              <a:spcBef>
                <a:spcPct val="50000"/>
              </a:spcBef>
            </a:pPr>
            <a:r>
              <a:rPr lang="en-US" altLang="ko-KR" sz="3600" b="1" dirty="0">
                <a:solidFill>
                  <a:srgbClr val="EA8B00"/>
                </a:solidFill>
                <a:ea typeface="굴림" charset="-127"/>
              </a:rPr>
              <a:t>Geoyeob Kim</a:t>
            </a:r>
          </a:p>
          <a:p>
            <a:pPr>
              <a:spcBef>
                <a:spcPct val="50000"/>
              </a:spcBef>
            </a:pPr>
            <a:r>
              <a:rPr lang="en-US" altLang="ko-KR" sz="3200" dirty="0">
                <a:ea typeface="굴림" charset="-127"/>
              </a:rPr>
              <a:t>KAIST (Korea Advanced Institute of Science and Technology)</a:t>
            </a:r>
          </a:p>
        </p:txBody>
      </p:sp>
      <p:grpSp>
        <p:nvGrpSpPr>
          <p:cNvPr id="4101" name="Group 25"/>
          <p:cNvGrpSpPr>
            <a:grpSpLocks/>
          </p:cNvGrpSpPr>
          <p:nvPr/>
        </p:nvGrpSpPr>
        <p:grpSpPr bwMode="auto">
          <a:xfrm>
            <a:off x="68263" y="842963"/>
            <a:ext cx="9075737" cy="152400"/>
            <a:chOff x="296" y="1676"/>
            <a:chExt cx="5088" cy="96"/>
          </a:xfrm>
        </p:grpSpPr>
        <p:sp>
          <p:nvSpPr>
            <p:cNvPr id="4103" name="Rectangle 26"/>
            <p:cNvSpPr>
              <a:spLocks noChangeArrowheads="1"/>
            </p:cNvSpPr>
            <p:nvPr/>
          </p:nvSpPr>
          <p:spPr bwMode="auto">
            <a:xfrm>
              <a:off x="296" y="1676"/>
              <a:ext cx="5088" cy="47"/>
            </a:xfrm>
            <a:prstGeom prst="rect">
              <a:avLst/>
            </a:prstGeom>
            <a:gradFill rotWithShape="0">
              <a:gsLst>
                <a:gs pos="0">
                  <a:srgbClr val="0E9BBA"/>
                </a:gs>
                <a:gs pos="50000">
                  <a:srgbClr val="12C2E9"/>
                </a:gs>
                <a:gs pos="100000">
                  <a:srgbClr val="0E9BBA"/>
                </a:gs>
              </a:gsLst>
              <a:lin ang="5400000" scaled="1"/>
            </a:gradFill>
            <a:ln w="12700">
              <a:noFill/>
              <a:miter lim="800000"/>
              <a:headEnd/>
              <a:tailEnd/>
            </a:ln>
          </p:spPr>
          <p:txBody>
            <a:bodyPr wrap="none" anchor="ctr"/>
            <a:lstStyle/>
            <a:p>
              <a:endParaRPr lang="ko-KR" altLang="en-US" dirty="0">
                <a:ea typeface="굴림" charset="-127"/>
              </a:endParaRPr>
            </a:p>
          </p:txBody>
        </p:sp>
        <p:sp>
          <p:nvSpPr>
            <p:cNvPr id="4104" name="Rectangle 27"/>
            <p:cNvSpPr>
              <a:spLocks noChangeArrowheads="1"/>
            </p:cNvSpPr>
            <p:nvPr/>
          </p:nvSpPr>
          <p:spPr bwMode="auto">
            <a:xfrm>
              <a:off x="296" y="1748"/>
              <a:ext cx="5088" cy="24"/>
            </a:xfrm>
            <a:prstGeom prst="rect">
              <a:avLst/>
            </a:prstGeom>
            <a:gradFill rotWithShape="0">
              <a:gsLst>
                <a:gs pos="0">
                  <a:srgbClr val="B200B2"/>
                </a:gs>
                <a:gs pos="50000">
                  <a:srgbClr val="FF00FF"/>
                </a:gs>
                <a:gs pos="100000">
                  <a:srgbClr val="B200B2"/>
                </a:gs>
              </a:gsLst>
              <a:lin ang="0" scaled="1"/>
            </a:gradFill>
            <a:ln w="12700">
              <a:noFill/>
              <a:miter lim="800000"/>
              <a:headEnd/>
              <a:tailEnd/>
            </a:ln>
          </p:spPr>
          <p:txBody>
            <a:bodyPr wrap="none" anchor="ctr"/>
            <a:lstStyle/>
            <a:p>
              <a:endParaRPr lang="ko-KR" altLang="en-US" dirty="0">
                <a:ea typeface="굴림" charset="-127"/>
              </a:endParaRPr>
            </a:p>
          </p:txBody>
        </p:sp>
      </p:grpSp>
      <p:pic>
        <p:nvPicPr>
          <p:cNvPr id="4102" name="Picture 28" descr="KAIST-1"/>
          <p:cNvPicPr>
            <a:picLocks noChangeAspect="1" noChangeArrowheads="1"/>
          </p:cNvPicPr>
          <p:nvPr/>
        </p:nvPicPr>
        <p:blipFill>
          <a:blip r:embed="rId3"/>
          <a:srcRect/>
          <a:stretch>
            <a:fillRect/>
          </a:stretch>
        </p:blipFill>
        <p:spPr bwMode="auto">
          <a:xfrm>
            <a:off x="6915150" y="6113463"/>
            <a:ext cx="1927225" cy="533400"/>
          </a:xfrm>
          <a:prstGeom prst="rect">
            <a:avLst/>
          </a:prstGeom>
          <a:noFill/>
          <a:ln w="9525">
            <a:noFill/>
            <a:miter lim="800000"/>
            <a:headEnd/>
            <a:tailEnd/>
          </a:ln>
        </p:spPr>
      </p:pic>
    </p:spTree>
  </p:cSld>
  <p:clrMapOvr>
    <a:masterClrMapping/>
  </p:clrMapOvr>
  <p:transition advTm="14831"/>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Observation and Result</a:t>
            </a:r>
            <a:endParaRPr lang="ko-KR" altLang="en-US" dirty="0"/>
          </a:p>
        </p:txBody>
      </p:sp>
      <p:sp>
        <p:nvSpPr>
          <p:cNvPr id="3" name="내용 개체 틀 2"/>
          <p:cNvSpPr>
            <a:spLocks noGrp="1"/>
          </p:cNvSpPr>
          <p:nvPr>
            <p:ph idx="1"/>
          </p:nvPr>
        </p:nvSpPr>
        <p:spPr/>
        <p:txBody>
          <a:bodyPr/>
          <a:lstStyle/>
          <a:p>
            <a:r>
              <a:rPr lang="en-US" altLang="ko-KR" dirty="0" smtClean="0">
                <a:ea typeface="굴림" pitchFamily="50" charset="-127"/>
              </a:rPr>
              <a:t>Irradiance is a function of surface normal</a:t>
            </a:r>
          </a:p>
          <a:p>
            <a:endParaRPr lang="en-US" altLang="ko-KR" dirty="0" smtClean="0">
              <a:ea typeface="굴림" pitchFamily="50" charset="-127"/>
            </a:endParaRPr>
          </a:p>
          <a:p>
            <a:r>
              <a:rPr lang="en-US" altLang="ko-KR" dirty="0" smtClean="0">
                <a:ea typeface="굴림" pitchFamily="50" charset="-127"/>
              </a:rPr>
              <a:t>Empirical: Irradiance varies slowly with surface normal</a:t>
            </a:r>
          </a:p>
          <a:p>
            <a:endParaRPr lang="en-US" altLang="ko-KR" dirty="0" smtClean="0">
              <a:ea typeface="굴림" pitchFamily="50" charset="-127"/>
            </a:endParaRPr>
          </a:p>
          <a:p>
            <a:r>
              <a:rPr lang="en-US" altLang="ko-KR" dirty="0" smtClean="0">
                <a:solidFill>
                  <a:srgbClr val="0000FF"/>
                </a:solidFill>
                <a:ea typeface="굴림" pitchFamily="50" charset="-127"/>
              </a:rPr>
              <a:t>Irradiance can be approximated for all normals using 9 numbers</a:t>
            </a:r>
          </a:p>
          <a:p>
            <a:endParaRPr lang="en-US" altLang="ko-KR" dirty="0" smtClean="0">
              <a:ea typeface="굴림" pitchFamily="50" charset="-127"/>
            </a:endParaRPr>
          </a:p>
          <a:p>
            <a:r>
              <a:rPr lang="en-US" altLang="ko-KR" dirty="0" smtClean="0">
                <a:solidFill>
                  <a:srgbClr val="0000FF"/>
                </a:solidFill>
                <a:ea typeface="굴림" pitchFamily="50" charset="-127"/>
              </a:rPr>
              <a:t>Can be computed as quadratic polynomial</a:t>
            </a:r>
            <a:endParaRPr lang="ko-KR" altLang="en-US" dirty="0">
              <a:solidFill>
                <a:srgbClr val="0000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Classical Way</a:t>
            </a:r>
            <a:endParaRPr lang="ko-KR" altLang="en-US" dirty="0"/>
          </a:p>
        </p:txBody>
      </p:sp>
      <p:sp>
        <p:nvSpPr>
          <p:cNvPr id="7" name="내용 개체 틀 2"/>
          <p:cNvSpPr>
            <a:spLocks noGrp="1"/>
          </p:cNvSpPr>
          <p:nvPr>
            <p:ph idx="1"/>
          </p:nvPr>
        </p:nvSpPr>
        <p:spPr>
          <a:xfrm>
            <a:off x="419100" y="1587500"/>
            <a:ext cx="8318500" cy="5067300"/>
          </a:xfrm>
        </p:spPr>
        <p:txBody>
          <a:bodyPr/>
          <a:lstStyle/>
          <a:p>
            <a:r>
              <a:rPr lang="en-US" altLang="ko-KR" dirty="0" smtClean="0">
                <a:ea typeface="굴림" charset="-127"/>
              </a:rPr>
              <a:t>Hemispherical integration for each pixel</a:t>
            </a:r>
          </a:p>
          <a:p>
            <a:pPr lvl="1"/>
            <a:r>
              <a:rPr lang="en-US" altLang="ko-KR" dirty="0" smtClean="0">
                <a:ea typeface="굴림" charset="-127"/>
              </a:rPr>
              <a:t>Slow and big data</a:t>
            </a:r>
          </a:p>
          <a:p>
            <a:endParaRPr lang="en-US" altLang="ko-KR" dirty="0" smtClean="0">
              <a:ea typeface="굴림" charset="-127"/>
            </a:endParaRPr>
          </a:p>
          <a:p>
            <a:endParaRPr lang="en-US" altLang="ko-KR" dirty="0" smtClean="0">
              <a:ea typeface="굴림" charset="-127"/>
            </a:endParaRPr>
          </a:p>
          <a:p>
            <a:endParaRPr lang="en-US" altLang="ko-KR" dirty="0" smtClean="0">
              <a:ea typeface="굴림" charset="-127"/>
            </a:endParaRPr>
          </a:p>
          <a:p>
            <a:endParaRPr lang="en-US" altLang="ko-KR" dirty="0" smtClean="0">
              <a:ea typeface="굴림" charset="-127"/>
            </a:endParaRPr>
          </a:p>
          <a:p>
            <a:endParaRPr lang="en-US" altLang="ko-KR" dirty="0" smtClean="0">
              <a:ea typeface="굴림" charset="-127"/>
            </a:endParaRPr>
          </a:p>
          <a:p>
            <a:r>
              <a:rPr lang="en-US" altLang="ko-KR" dirty="0" smtClean="0">
                <a:ea typeface="굴림" pitchFamily="50" charset="-127"/>
              </a:rPr>
              <a:t>Observation</a:t>
            </a:r>
          </a:p>
          <a:p>
            <a:pPr lvl="1"/>
            <a:r>
              <a:rPr lang="en-US" altLang="ko-KR" dirty="0" smtClean="0">
                <a:ea typeface="굴림" pitchFamily="50" charset="-127"/>
              </a:rPr>
              <a:t>Lambertian surface is like </a:t>
            </a:r>
            <a:r>
              <a:rPr lang="en-US" altLang="ko-KR" dirty="0" smtClean="0">
                <a:solidFill>
                  <a:srgbClr val="0000FF"/>
                </a:solidFill>
                <a:ea typeface="굴림" pitchFamily="50" charset="-127"/>
              </a:rPr>
              <a:t>low pass filter</a:t>
            </a:r>
          </a:p>
          <a:p>
            <a:pPr lvl="1"/>
            <a:r>
              <a:rPr lang="en-US" altLang="ko-KR" dirty="0" smtClean="0">
                <a:solidFill>
                  <a:srgbClr val="0000FF"/>
                </a:solidFill>
                <a:ea typeface="굴림" pitchFamily="50" charset="-127"/>
              </a:rPr>
              <a:t>Frequency-space analysis</a:t>
            </a:r>
          </a:p>
          <a:p>
            <a:endParaRPr lang="en-US" altLang="ko-KR" dirty="0" smtClean="0">
              <a:ea typeface="굴림" charset="-127"/>
            </a:endParaRPr>
          </a:p>
          <a:p>
            <a:endParaRPr lang="en-US" altLang="ko-KR" dirty="0" smtClean="0">
              <a:ea typeface="굴림" charset="-127"/>
            </a:endParaRPr>
          </a:p>
          <a:p>
            <a:endParaRPr lang="en-US" altLang="ko-KR" dirty="0" smtClean="0">
              <a:ea typeface="굴림" charset="-127"/>
            </a:endParaRPr>
          </a:p>
        </p:txBody>
      </p:sp>
      <p:pic>
        <p:nvPicPr>
          <p:cNvPr id="11" name="Picture 1028" descr="G:\projects\lightfields\notes\envmap\Figs\grace.gif"/>
          <p:cNvPicPr>
            <a:picLocks noChangeAspect="1" noChangeArrowheads="1"/>
          </p:cNvPicPr>
          <p:nvPr/>
        </p:nvPicPr>
        <p:blipFill>
          <a:blip r:embed="rId2"/>
          <a:srcRect/>
          <a:stretch>
            <a:fillRect/>
          </a:stretch>
        </p:blipFill>
        <p:spPr bwMode="auto">
          <a:xfrm>
            <a:off x="1955800" y="2611438"/>
            <a:ext cx="1989138" cy="1989137"/>
          </a:xfrm>
          <a:prstGeom prst="rect">
            <a:avLst/>
          </a:prstGeom>
          <a:noFill/>
        </p:spPr>
      </p:pic>
      <p:pic>
        <p:nvPicPr>
          <p:cNvPr id="12" name="Picture 1029" descr="G:\projects\lightfields\notes\envmap\Figs\grace_filter.tif"/>
          <p:cNvPicPr>
            <a:picLocks noChangeAspect="1" noChangeArrowheads="1"/>
          </p:cNvPicPr>
          <p:nvPr/>
        </p:nvPicPr>
        <p:blipFill>
          <a:blip r:embed="rId3"/>
          <a:srcRect/>
          <a:stretch>
            <a:fillRect/>
          </a:stretch>
        </p:blipFill>
        <p:spPr bwMode="auto">
          <a:xfrm>
            <a:off x="5000625" y="2578100"/>
            <a:ext cx="2000250" cy="2000250"/>
          </a:xfrm>
          <a:prstGeom prst="rect">
            <a:avLst/>
          </a:prstGeom>
          <a:noFill/>
        </p:spPr>
      </p:pic>
      <p:sp>
        <p:nvSpPr>
          <p:cNvPr id="13" name="Text Box 1030"/>
          <p:cNvSpPr txBox="1">
            <a:spLocks noChangeArrowheads="1"/>
          </p:cNvSpPr>
          <p:nvPr/>
        </p:nvSpPr>
        <p:spPr bwMode="auto">
          <a:xfrm>
            <a:off x="503238" y="3124200"/>
            <a:ext cx="1503362" cy="946150"/>
          </a:xfrm>
          <a:prstGeom prst="rect">
            <a:avLst/>
          </a:prstGeom>
          <a:noFill/>
          <a:ln w="9525">
            <a:noFill/>
            <a:miter lim="800000"/>
            <a:headEnd/>
            <a:tailEnd/>
          </a:ln>
          <a:effectLst/>
        </p:spPr>
        <p:txBody>
          <a:bodyPr wrap="none">
            <a:spAutoFit/>
          </a:bodyPr>
          <a:lstStyle/>
          <a:p>
            <a:r>
              <a:rPr lang="en-US" altLang="ko-KR" dirty="0">
                <a:ea typeface="굴림" pitchFamily="50" charset="-127"/>
              </a:rPr>
              <a:t>Incident</a:t>
            </a:r>
          </a:p>
          <a:p>
            <a:r>
              <a:rPr lang="en-US" altLang="ko-KR" dirty="0">
                <a:ea typeface="굴림" pitchFamily="50" charset="-127"/>
              </a:rPr>
              <a:t>Radiance</a:t>
            </a:r>
          </a:p>
        </p:txBody>
      </p:sp>
      <p:sp>
        <p:nvSpPr>
          <p:cNvPr id="14" name="Text Box 1031"/>
          <p:cNvSpPr txBox="1">
            <a:spLocks noChangeArrowheads="1"/>
          </p:cNvSpPr>
          <p:nvPr/>
        </p:nvSpPr>
        <p:spPr bwMode="auto">
          <a:xfrm>
            <a:off x="6902450" y="3330575"/>
            <a:ext cx="1746250" cy="519113"/>
          </a:xfrm>
          <a:prstGeom prst="rect">
            <a:avLst/>
          </a:prstGeom>
          <a:noFill/>
          <a:ln w="9525">
            <a:noFill/>
            <a:miter lim="800000"/>
            <a:headEnd/>
            <a:tailEnd/>
          </a:ln>
          <a:effectLst/>
        </p:spPr>
        <p:txBody>
          <a:bodyPr>
            <a:spAutoFit/>
          </a:bodyPr>
          <a:lstStyle/>
          <a:p>
            <a:r>
              <a:rPr lang="en-US" altLang="ko-KR" dirty="0">
                <a:ea typeface="굴림" pitchFamily="50" charset="-127"/>
              </a:rPr>
              <a:t>Irradiance</a:t>
            </a:r>
          </a:p>
        </p:txBody>
      </p:sp>
      <p:sp>
        <p:nvSpPr>
          <p:cNvPr id="15" name="Line 1032"/>
          <p:cNvSpPr>
            <a:spLocks noChangeShapeType="1"/>
          </p:cNvSpPr>
          <p:nvPr/>
        </p:nvSpPr>
        <p:spPr bwMode="auto">
          <a:xfrm>
            <a:off x="3956050" y="3571875"/>
            <a:ext cx="1028700" cy="0"/>
          </a:xfrm>
          <a:prstGeom prst="line">
            <a:avLst/>
          </a:prstGeom>
          <a:noFill/>
          <a:ln w="47625">
            <a:solidFill>
              <a:schemeClr val="tx1"/>
            </a:solidFill>
            <a:round/>
            <a:headEnd/>
            <a:tailEnd type="triangle" w="med" len="med"/>
          </a:ln>
          <a:effectLst/>
        </p:spPr>
        <p:txBody>
          <a:bodyPr/>
          <a:lstStyle/>
          <a:p>
            <a:endParaRPr lang="ko-KR" altLang="en-US" dirty="0"/>
          </a:p>
        </p:txBody>
      </p:sp>
      <p:sp>
        <p:nvSpPr>
          <p:cNvPr id="16" name="TextBox 15"/>
          <p:cNvSpPr txBox="1"/>
          <p:nvPr/>
        </p:nvSpPr>
        <p:spPr>
          <a:xfrm>
            <a:off x="4081463" y="4578350"/>
            <a:ext cx="3298825" cy="307777"/>
          </a:xfrm>
          <a:prstGeom prst="rect">
            <a:avLst/>
          </a:prstGeom>
          <a:noFill/>
        </p:spPr>
        <p:txBody>
          <a:bodyPr wrap="square" rtlCol="0">
            <a:spAutoFit/>
          </a:bodyPr>
          <a:lstStyle/>
          <a:p>
            <a:pPr algn="r"/>
            <a:r>
              <a:rPr lang="en-US" altLang="ko-KR" sz="1400" dirty="0" smtClean="0"/>
              <a:t>From Talk Slide of Ramamoorthi 01</a:t>
            </a:r>
            <a:endParaRPr lang="ko-KR" altLang="en-US" sz="1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Spherical Harmonics</a:t>
            </a:r>
            <a:endParaRPr lang="ko-KR" altLang="en-US" dirty="0"/>
          </a:p>
        </p:txBody>
      </p:sp>
      <p:sp>
        <p:nvSpPr>
          <p:cNvPr id="3" name="내용 개체 틀 2"/>
          <p:cNvSpPr>
            <a:spLocks noGrp="1"/>
          </p:cNvSpPr>
          <p:nvPr>
            <p:ph idx="1"/>
          </p:nvPr>
        </p:nvSpPr>
        <p:spPr/>
        <p:txBody>
          <a:bodyPr/>
          <a:lstStyle/>
          <a:p>
            <a:r>
              <a:rPr lang="en-US" altLang="ko-KR" dirty="0" smtClean="0"/>
              <a:t>Spherical harmonics (SH) are analogous to Fourier series</a:t>
            </a:r>
          </a:p>
          <a:p>
            <a:endParaRPr lang="en-US" altLang="ko-KR" dirty="0" smtClean="0"/>
          </a:p>
          <a:p>
            <a:r>
              <a:rPr lang="en-US" altLang="ko-KR" dirty="0" smtClean="0"/>
              <a:t>You can represent periodic 1D function with Fourier series coefficients</a:t>
            </a:r>
          </a:p>
          <a:p>
            <a:endParaRPr lang="en-US" altLang="ko-KR" dirty="0" smtClean="0"/>
          </a:p>
          <a:p>
            <a:r>
              <a:rPr lang="en-US" altLang="ko-KR" dirty="0" smtClean="0"/>
              <a:t>You can represent </a:t>
            </a:r>
            <a:r>
              <a:rPr lang="en-US" altLang="ko-KR" dirty="0" smtClean="0">
                <a:solidFill>
                  <a:srgbClr val="0000FF"/>
                </a:solidFill>
              </a:rPr>
              <a:t>spherical function</a:t>
            </a:r>
            <a:r>
              <a:rPr lang="en-US" altLang="ko-KR" dirty="0" smtClean="0"/>
              <a:t> with </a:t>
            </a:r>
            <a:r>
              <a:rPr lang="en-US" altLang="ko-KR" dirty="0" smtClean="0">
                <a:solidFill>
                  <a:srgbClr val="0000FF"/>
                </a:solidFill>
              </a:rPr>
              <a:t>spherical harmonics coefficients</a:t>
            </a:r>
          </a:p>
        </p:txBody>
      </p:sp>
      <p:graphicFrame>
        <p:nvGraphicFramePr>
          <p:cNvPr id="103449" name="Object 25"/>
          <p:cNvGraphicFramePr>
            <a:graphicFrameLocks noChangeAspect="1"/>
          </p:cNvGraphicFramePr>
          <p:nvPr/>
        </p:nvGraphicFramePr>
        <p:xfrm>
          <a:off x="979488" y="5122863"/>
          <a:ext cx="2592387" cy="581025"/>
        </p:xfrm>
        <a:graphic>
          <a:graphicData uri="http://schemas.openxmlformats.org/presentationml/2006/ole">
            <p:oleObj spid="_x0000_s70658" name="Equation" r:id="rId3" imgW="1295280" imgH="291960" progId="Equation.DSMT4">
              <p:embed/>
            </p:oleObj>
          </a:graphicData>
        </a:graphic>
      </p:graphicFrame>
      <p:sp>
        <p:nvSpPr>
          <p:cNvPr id="5" name="TextBox 4"/>
          <p:cNvSpPr txBox="1"/>
          <p:nvPr/>
        </p:nvSpPr>
        <p:spPr>
          <a:xfrm>
            <a:off x="460756" y="5750054"/>
            <a:ext cx="1037463" cy="584775"/>
          </a:xfrm>
          <a:prstGeom prst="rect">
            <a:avLst/>
          </a:prstGeom>
          <a:noFill/>
        </p:spPr>
        <p:txBody>
          <a:bodyPr wrap="none" rtlCol="0">
            <a:spAutoFit/>
          </a:bodyPr>
          <a:lstStyle/>
          <a:p>
            <a:r>
              <a:rPr lang="en-US" altLang="ko-KR" sz="1600" dirty="0" smtClean="0"/>
              <a:t>Spherical</a:t>
            </a:r>
          </a:p>
          <a:p>
            <a:r>
              <a:rPr lang="en-US" altLang="ko-KR" sz="1600" dirty="0" smtClean="0"/>
              <a:t>Function</a:t>
            </a:r>
            <a:endParaRPr lang="ko-KR" altLang="en-US" sz="1600" dirty="0"/>
          </a:p>
        </p:txBody>
      </p:sp>
      <p:sp>
        <p:nvSpPr>
          <p:cNvPr id="6" name="TextBox 5"/>
          <p:cNvSpPr txBox="1"/>
          <p:nvPr/>
        </p:nvSpPr>
        <p:spPr>
          <a:xfrm>
            <a:off x="3824880" y="5787440"/>
            <a:ext cx="1026243" cy="338554"/>
          </a:xfrm>
          <a:prstGeom prst="rect">
            <a:avLst/>
          </a:prstGeom>
          <a:noFill/>
        </p:spPr>
        <p:txBody>
          <a:bodyPr wrap="none" rtlCol="0">
            <a:spAutoFit/>
          </a:bodyPr>
          <a:lstStyle/>
          <a:p>
            <a:r>
              <a:rPr lang="en-US" altLang="ko-KR" sz="1600" dirty="0" smtClean="0"/>
              <a:t>SH Basis</a:t>
            </a:r>
            <a:endParaRPr lang="ko-KR" altLang="en-US" sz="1600" dirty="0"/>
          </a:p>
        </p:txBody>
      </p:sp>
      <p:sp>
        <p:nvSpPr>
          <p:cNvPr id="7" name="TextBox 6"/>
          <p:cNvSpPr txBox="1"/>
          <p:nvPr/>
        </p:nvSpPr>
        <p:spPr>
          <a:xfrm>
            <a:off x="2126680" y="5977940"/>
            <a:ext cx="1251754" cy="338554"/>
          </a:xfrm>
          <a:prstGeom prst="rect">
            <a:avLst/>
          </a:prstGeom>
          <a:noFill/>
        </p:spPr>
        <p:txBody>
          <a:bodyPr wrap="none" rtlCol="0">
            <a:spAutoFit/>
          </a:bodyPr>
          <a:lstStyle/>
          <a:p>
            <a:r>
              <a:rPr lang="en-US" altLang="ko-KR" sz="1600" dirty="0" smtClean="0"/>
              <a:t>Coefficients</a:t>
            </a:r>
            <a:endParaRPr lang="ko-KR" altLang="en-US" sz="1600" dirty="0"/>
          </a:p>
        </p:txBody>
      </p:sp>
      <p:cxnSp>
        <p:nvCxnSpPr>
          <p:cNvPr id="9" name="직선 화살표 연결선 8"/>
          <p:cNvCxnSpPr/>
          <p:nvPr/>
        </p:nvCxnSpPr>
        <p:spPr bwMode="auto">
          <a:xfrm flipV="1">
            <a:off x="598363" y="5486400"/>
            <a:ext cx="381125" cy="263654"/>
          </a:xfrm>
          <a:prstGeom prst="straightConnector1">
            <a:avLst/>
          </a:prstGeom>
          <a:noFill/>
          <a:ln w="38100" cap="flat" cmpd="sng" algn="ctr">
            <a:solidFill>
              <a:schemeClr val="tx1"/>
            </a:solidFill>
            <a:prstDash val="solid"/>
            <a:round/>
            <a:headEnd type="none" w="med" len="med"/>
            <a:tailEnd type="arrow"/>
          </a:ln>
          <a:effectLst/>
        </p:spPr>
      </p:cxnSp>
      <p:cxnSp>
        <p:nvCxnSpPr>
          <p:cNvPr id="11" name="직선 화살표 연결선 10"/>
          <p:cNvCxnSpPr/>
          <p:nvPr/>
        </p:nvCxnSpPr>
        <p:spPr bwMode="auto">
          <a:xfrm rot="5400000" flipH="1" flipV="1">
            <a:off x="2430755" y="5741696"/>
            <a:ext cx="386765" cy="123825"/>
          </a:xfrm>
          <a:prstGeom prst="straightConnector1">
            <a:avLst/>
          </a:prstGeom>
          <a:noFill/>
          <a:ln w="38100" cap="flat" cmpd="sng" algn="ctr">
            <a:solidFill>
              <a:schemeClr val="tx1"/>
            </a:solidFill>
            <a:prstDash val="solid"/>
            <a:round/>
            <a:headEnd type="none" w="med" len="med"/>
            <a:tailEnd type="arrow"/>
          </a:ln>
          <a:effectLst/>
        </p:spPr>
      </p:cxnSp>
      <p:cxnSp>
        <p:nvCxnSpPr>
          <p:cNvPr id="13" name="직선 화살표 연결선 12"/>
          <p:cNvCxnSpPr/>
          <p:nvPr/>
        </p:nvCxnSpPr>
        <p:spPr bwMode="auto">
          <a:xfrm rot="10800000">
            <a:off x="3378435" y="5610227"/>
            <a:ext cx="513121" cy="262939"/>
          </a:xfrm>
          <a:prstGeom prst="straightConnector1">
            <a:avLst/>
          </a:prstGeom>
          <a:noFill/>
          <a:ln w="3810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SH Basis</a:t>
            </a:r>
            <a:endParaRPr lang="ko-KR" altLang="en-US" dirty="0"/>
          </a:p>
        </p:txBody>
      </p:sp>
      <p:graphicFrame>
        <p:nvGraphicFramePr>
          <p:cNvPr id="21" name="Object 20"/>
          <p:cNvGraphicFramePr>
            <a:graphicFrameLocks noChangeAspect="1"/>
          </p:cNvGraphicFramePr>
          <p:nvPr/>
        </p:nvGraphicFramePr>
        <p:xfrm>
          <a:off x="4335463" y="2436813"/>
          <a:ext cx="817562" cy="458787"/>
        </p:xfrm>
        <a:graphic>
          <a:graphicData uri="http://schemas.openxmlformats.org/presentationml/2006/ole">
            <p:oleObj spid="_x0000_s72706" name="Equation" r:id="rId3" imgW="406080" imgH="228600" progId="Equation.DSMT4">
              <p:embed/>
            </p:oleObj>
          </a:graphicData>
        </a:graphic>
      </p:graphicFrame>
      <p:graphicFrame>
        <p:nvGraphicFramePr>
          <p:cNvPr id="72718" name="Object 14"/>
          <p:cNvGraphicFramePr>
            <a:graphicFrameLocks noChangeAspect="1"/>
          </p:cNvGraphicFramePr>
          <p:nvPr/>
        </p:nvGraphicFramePr>
        <p:xfrm>
          <a:off x="2774950" y="4310063"/>
          <a:ext cx="842963" cy="458787"/>
        </p:xfrm>
        <a:graphic>
          <a:graphicData uri="http://schemas.openxmlformats.org/presentationml/2006/ole">
            <p:oleObj spid="_x0000_s72718" name="Equation" r:id="rId4" imgW="419040" imgH="228600" progId="Equation.DSMT4">
              <p:embed/>
            </p:oleObj>
          </a:graphicData>
        </a:graphic>
      </p:graphicFrame>
      <p:graphicFrame>
        <p:nvGraphicFramePr>
          <p:cNvPr id="36" name="Object 14"/>
          <p:cNvGraphicFramePr>
            <a:graphicFrameLocks noChangeAspect="1"/>
          </p:cNvGraphicFramePr>
          <p:nvPr/>
        </p:nvGraphicFramePr>
        <p:xfrm>
          <a:off x="4310063" y="4310063"/>
          <a:ext cx="842962" cy="458787"/>
        </p:xfrm>
        <a:graphic>
          <a:graphicData uri="http://schemas.openxmlformats.org/presentationml/2006/ole">
            <p:oleObj spid="_x0000_s72719" name="Equation" r:id="rId5" imgW="419040" imgH="228600" progId="Equation.DSMT4">
              <p:embed/>
            </p:oleObj>
          </a:graphicData>
        </a:graphic>
      </p:graphicFrame>
      <p:graphicFrame>
        <p:nvGraphicFramePr>
          <p:cNvPr id="37" name="Object 14"/>
          <p:cNvGraphicFramePr>
            <a:graphicFrameLocks noChangeAspect="1"/>
          </p:cNvGraphicFramePr>
          <p:nvPr/>
        </p:nvGraphicFramePr>
        <p:xfrm>
          <a:off x="5748338" y="4310063"/>
          <a:ext cx="844550" cy="458787"/>
        </p:xfrm>
        <a:graphic>
          <a:graphicData uri="http://schemas.openxmlformats.org/presentationml/2006/ole">
            <p:oleObj spid="_x0000_s72720" name="Equation" r:id="rId6" imgW="419040" imgH="228600" progId="Equation.DSMT4">
              <p:embed/>
            </p:oleObj>
          </a:graphicData>
        </a:graphic>
      </p:graphicFrame>
      <p:graphicFrame>
        <p:nvGraphicFramePr>
          <p:cNvPr id="72721" name="Object 17"/>
          <p:cNvGraphicFramePr>
            <a:graphicFrameLocks noChangeAspect="1"/>
          </p:cNvGraphicFramePr>
          <p:nvPr/>
        </p:nvGraphicFramePr>
        <p:xfrm>
          <a:off x="2641600" y="6232525"/>
          <a:ext cx="842963" cy="458788"/>
        </p:xfrm>
        <a:graphic>
          <a:graphicData uri="http://schemas.openxmlformats.org/presentationml/2006/ole">
            <p:oleObj spid="_x0000_s72721" name="Equation" r:id="rId7" imgW="419040" imgH="228600" progId="Equation.DSMT4">
              <p:embed/>
            </p:oleObj>
          </a:graphicData>
        </a:graphic>
      </p:graphicFrame>
      <p:graphicFrame>
        <p:nvGraphicFramePr>
          <p:cNvPr id="72722" name="Object 14"/>
          <p:cNvGraphicFramePr>
            <a:graphicFrameLocks noChangeAspect="1"/>
          </p:cNvGraphicFramePr>
          <p:nvPr/>
        </p:nvGraphicFramePr>
        <p:xfrm>
          <a:off x="4310063" y="6232525"/>
          <a:ext cx="842962" cy="458787"/>
        </p:xfrm>
        <a:graphic>
          <a:graphicData uri="http://schemas.openxmlformats.org/presentationml/2006/ole">
            <p:oleObj spid="_x0000_s72722" name="Equation" r:id="rId8" imgW="419040" imgH="228600" progId="Equation.DSMT4">
              <p:embed/>
            </p:oleObj>
          </a:graphicData>
        </a:graphic>
      </p:graphicFrame>
      <p:graphicFrame>
        <p:nvGraphicFramePr>
          <p:cNvPr id="72723" name="Object 14"/>
          <p:cNvGraphicFramePr>
            <a:graphicFrameLocks noChangeAspect="1"/>
          </p:cNvGraphicFramePr>
          <p:nvPr/>
        </p:nvGraphicFramePr>
        <p:xfrm>
          <a:off x="5872163" y="6232525"/>
          <a:ext cx="844550" cy="458787"/>
        </p:xfrm>
        <a:graphic>
          <a:graphicData uri="http://schemas.openxmlformats.org/presentationml/2006/ole">
            <p:oleObj spid="_x0000_s72723" name="Equation" r:id="rId9" imgW="419040" imgH="228600" progId="Equation.DSMT4">
              <p:embed/>
            </p:oleObj>
          </a:graphicData>
        </a:graphic>
      </p:graphicFrame>
      <p:graphicFrame>
        <p:nvGraphicFramePr>
          <p:cNvPr id="41" name="Object 17"/>
          <p:cNvGraphicFramePr>
            <a:graphicFrameLocks noChangeAspect="1"/>
          </p:cNvGraphicFramePr>
          <p:nvPr/>
        </p:nvGraphicFramePr>
        <p:xfrm>
          <a:off x="1060450" y="6229350"/>
          <a:ext cx="842963" cy="458788"/>
        </p:xfrm>
        <a:graphic>
          <a:graphicData uri="http://schemas.openxmlformats.org/presentationml/2006/ole">
            <p:oleObj spid="_x0000_s72724" name="Equation" r:id="rId10" imgW="419040" imgH="228600" progId="Equation.DSMT4">
              <p:embed/>
            </p:oleObj>
          </a:graphicData>
        </a:graphic>
      </p:graphicFrame>
      <p:graphicFrame>
        <p:nvGraphicFramePr>
          <p:cNvPr id="42" name="Object 14"/>
          <p:cNvGraphicFramePr>
            <a:graphicFrameLocks noChangeAspect="1"/>
          </p:cNvGraphicFramePr>
          <p:nvPr/>
        </p:nvGraphicFramePr>
        <p:xfrm>
          <a:off x="7519988" y="6232525"/>
          <a:ext cx="844550" cy="458787"/>
        </p:xfrm>
        <a:graphic>
          <a:graphicData uri="http://schemas.openxmlformats.org/presentationml/2006/ole">
            <p:oleObj spid="_x0000_s72725" name="Equation" r:id="rId11" imgW="419040" imgH="228600" progId="Equation.DSMT4">
              <p:embed/>
            </p:oleObj>
          </a:graphicData>
        </a:graphic>
      </p:graphicFrame>
      <p:pic>
        <p:nvPicPr>
          <p:cNvPr id="44" name="Picture 3" descr="ylm00"/>
          <p:cNvPicPr>
            <a:picLocks noChangeAspect="1" noChangeArrowheads="1"/>
          </p:cNvPicPr>
          <p:nvPr/>
        </p:nvPicPr>
        <p:blipFill>
          <a:blip r:embed="rId12"/>
          <a:srcRect l="19235" t="22733" r="19235" b="22733"/>
          <a:stretch>
            <a:fillRect/>
          </a:stretch>
        </p:blipFill>
        <p:spPr bwMode="auto">
          <a:xfrm>
            <a:off x="3917950" y="1133475"/>
            <a:ext cx="1506538" cy="1335088"/>
          </a:xfrm>
          <a:prstGeom prst="rect">
            <a:avLst/>
          </a:prstGeom>
          <a:noFill/>
          <a:ln w="9525">
            <a:noFill/>
            <a:miter lim="800000"/>
            <a:headEnd/>
            <a:tailEnd/>
          </a:ln>
        </p:spPr>
      </p:pic>
      <p:grpSp>
        <p:nvGrpSpPr>
          <p:cNvPr id="45" name="Group 4"/>
          <p:cNvGrpSpPr>
            <a:grpSpLocks/>
          </p:cNvGrpSpPr>
          <p:nvPr/>
        </p:nvGrpSpPr>
        <p:grpSpPr bwMode="auto">
          <a:xfrm>
            <a:off x="2316162" y="2953544"/>
            <a:ext cx="4681538" cy="1335088"/>
            <a:chOff x="1459" y="1655"/>
            <a:chExt cx="2949" cy="841"/>
          </a:xfrm>
        </p:grpSpPr>
        <p:pic>
          <p:nvPicPr>
            <p:cNvPr id="46" name="Picture 5" descr="ylm1_-1"/>
            <p:cNvPicPr>
              <a:picLocks noChangeAspect="1" noChangeArrowheads="1"/>
            </p:cNvPicPr>
            <p:nvPr/>
          </p:nvPicPr>
          <p:blipFill>
            <a:blip r:embed="rId13"/>
            <a:srcRect l="19235" t="22733" r="19235" b="22733"/>
            <a:stretch>
              <a:fillRect/>
            </a:stretch>
          </p:blipFill>
          <p:spPr bwMode="auto">
            <a:xfrm>
              <a:off x="1459" y="1655"/>
              <a:ext cx="949" cy="841"/>
            </a:xfrm>
            <a:prstGeom prst="rect">
              <a:avLst/>
            </a:prstGeom>
            <a:noFill/>
            <a:ln w="9525">
              <a:noFill/>
              <a:miter lim="800000"/>
              <a:headEnd/>
              <a:tailEnd/>
            </a:ln>
          </p:spPr>
        </p:pic>
        <p:pic>
          <p:nvPicPr>
            <p:cNvPr id="47" name="Picture 6" descr="ylm1_0"/>
            <p:cNvPicPr>
              <a:picLocks noChangeAspect="1" noChangeArrowheads="1"/>
            </p:cNvPicPr>
            <p:nvPr/>
          </p:nvPicPr>
          <p:blipFill>
            <a:blip r:embed="rId14"/>
            <a:srcRect l="19235" t="22733" r="19235" b="22733"/>
            <a:stretch>
              <a:fillRect/>
            </a:stretch>
          </p:blipFill>
          <p:spPr bwMode="auto">
            <a:xfrm>
              <a:off x="2455" y="1655"/>
              <a:ext cx="949" cy="841"/>
            </a:xfrm>
            <a:prstGeom prst="rect">
              <a:avLst/>
            </a:prstGeom>
            <a:noFill/>
            <a:ln w="9525">
              <a:noFill/>
              <a:miter lim="800000"/>
              <a:headEnd/>
              <a:tailEnd/>
            </a:ln>
          </p:spPr>
        </p:pic>
        <p:pic>
          <p:nvPicPr>
            <p:cNvPr id="48" name="Picture 7" descr="ylm1_1"/>
            <p:cNvPicPr>
              <a:picLocks noChangeAspect="1" noChangeArrowheads="1"/>
            </p:cNvPicPr>
            <p:nvPr/>
          </p:nvPicPr>
          <p:blipFill>
            <a:blip r:embed="rId15"/>
            <a:srcRect l="19235" t="22733" r="19235" b="22733"/>
            <a:stretch>
              <a:fillRect/>
            </a:stretch>
          </p:blipFill>
          <p:spPr bwMode="auto">
            <a:xfrm>
              <a:off x="3459" y="1655"/>
              <a:ext cx="949" cy="841"/>
            </a:xfrm>
            <a:prstGeom prst="rect">
              <a:avLst/>
            </a:prstGeom>
            <a:noFill/>
            <a:ln w="9525">
              <a:noFill/>
              <a:miter lim="800000"/>
              <a:headEnd/>
              <a:tailEnd/>
            </a:ln>
          </p:spPr>
        </p:pic>
      </p:grpSp>
      <p:grpSp>
        <p:nvGrpSpPr>
          <p:cNvPr id="49" name="Group 8"/>
          <p:cNvGrpSpPr>
            <a:grpSpLocks/>
          </p:cNvGrpSpPr>
          <p:nvPr/>
        </p:nvGrpSpPr>
        <p:grpSpPr bwMode="auto">
          <a:xfrm>
            <a:off x="728663" y="4913313"/>
            <a:ext cx="7856537" cy="1335087"/>
            <a:chOff x="459" y="2670"/>
            <a:chExt cx="4949" cy="841"/>
          </a:xfrm>
        </p:grpSpPr>
        <p:pic>
          <p:nvPicPr>
            <p:cNvPr id="50" name="Picture 9" descr="ylm2_-2"/>
            <p:cNvPicPr>
              <a:picLocks noChangeAspect="1" noChangeArrowheads="1"/>
            </p:cNvPicPr>
            <p:nvPr/>
          </p:nvPicPr>
          <p:blipFill>
            <a:blip r:embed="rId16"/>
            <a:srcRect l="19235" t="22733" r="19235" b="22733"/>
            <a:stretch>
              <a:fillRect/>
            </a:stretch>
          </p:blipFill>
          <p:spPr bwMode="auto">
            <a:xfrm>
              <a:off x="459" y="2670"/>
              <a:ext cx="949" cy="841"/>
            </a:xfrm>
            <a:prstGeom prst="rect">
              <a:avLst/>
            </a:prstGeom>
            <a:noFill/>
            <a:ln w="9525">
              <a:noFill/>
              <a:miter lim="800000"/>
              <a:headEnd/>
              <a:tailEnd/>
            </a:ln>
          </p:spPr>
        </p:pic>
        <p:pic>
          <p:nvPicPr>
            <p:cNvPr id="51" name="Picture 10" descr="ylm2_0"/>
            <p:cNvPicPr>
              <a:picLocks noChangeAspect="1" noChangeArrowheads="1"/>
            </p:cNvPicPr>
            <p:nvPr/>
          </p:nvPicPr>
          <p:blipFill>
            <a:blip r:embed="rId17"/>
            <a:srcRect l="19235" t="22733" r="19235" b="22733"/>
            <a:stretch>
              <a:fillRect/>
            </a:stretch>
          </p:blipFill>
          <p:spPr bwMode="auto">
            <a:xfrm>
              <a:off x="2459" y="2670"/>
              <a:ext cx="949" cy="841"/>
            </a:xfrm>
            <a:prstGeom prst="rect">
              <a:avLst/>
            </a:prstGeom>
            <a:noFill/>
            <a:ln w="9525">
              <a:noFill/>
              <a:miter lim="800000"/>
              <a:headEnd/>
              <a:tailEnd/>
            </a:ln>
          </p:spPr>
        </p:pic>
        <p:pic>
          <p:nvPicPr>
            <p:cNvPr id="52" name="Picture 11" descr="ylm2_1"/>
            <p:cNvPicPr>
              <a:picLocks noChangeAspect="1" noChangeArrowheads="1"/>
            </p:cNvPicPr>
            <p:nvPr/>
          </p:nvPicPr>
          <p:blipFill>
            <a:blip r:embed="rId18"/>
            <a:srcRect l="19235" t="22733" r="19235" b="22733"/>
            <a:stretch>
              <a:fillRect/>
            </a:stretch>
          </p:blipFill>
          <p:spPr bwMode="auto">
            <a:xfrm>
              <a:off x="3459" y="2670"/>
              <a:ext cx="949" cy="841"/>
            </a:xfrm>
            <a:prstGeom prst="rect">
              <a:avLst/>
            </a:prstGeom>
            <a:noFill/>
            <a:ln w="9525">
              <a:noFill/>
              <a:miter lim="800000"/>
              <a:headEnd/>
              <a:tailEnd/>
            </a:ln>
          </p:spPr>
        </p:pic>
        <p:pic>
          <p:nvPicPr>
            <p:cNvPr id="53" name="Picture 12" descr="ylm2_2"/>
            <p:cNvPicPr>
              <a:picLocks noChangeAspect="1" noChangeArrowheads="1"/>
            </p:cNvPicPr>
            <p:nvPr/>
          </p:nvPicPr>
          <p:blipFill>
            <a:blip r:embed="rId19"/>
            <a:srcRect l="19235" t="22733" r="19235" b="22733"/>
            <a:stretch>
              <a:fillRect/>
            </a:stretch>
          </p:blipFill>
          <p:spPr bwMode="auto">
            <a:xfrm>
              <a:off x="4459" y="2670"/>
              <a:ext cx="949" cy="841"/>
            </a:xfrm>
            <a:prstGeom prst="rect">
              <a:avLst/>
            </a:prstGeom>
            <a:noFill/>
            <a:ln w="9525">
              <a:noFill/>
              <a:miter lim="800000"/>
              <a:headEnd/>
              <a:tailEnd/>
            </a:ln>
          </p:spPr>
        </p:pic>
        <p:pic>
          <p:nvPicPr>
            <p:cNvPr id="54" name="Picture 13" descr="ylm2_-1"/>
            <p:cNvPicPr>
              <a:picLocks noChangeAspect="1" noChangeArrowheads="1"/>
            </p:cNvPicPr>
            <p:nvPr/>
          </p:nvPicPr>
          <p:blipFill>
            <a:blip r:embed="rId20"/>
            <a:srcRect l="19235" t="22733" r="19235" b="22733"/>
            <a:stretch>
              <a:fillRect/>
            </a:stretch>
          </p:blipFill>
          <p:spPr bwMode="auto">
            <a:xfrm>
              <a:off x="1459" y="2670"/>
              <a:ext cx="949" cy="841"/>
            </a:xfrm>
            <a:prstGeom prst="rect">
              <a:avLst/>
            </a:prstGeom>
            <a:noFill/>
            <a:ln w="9525">
              <a:noFill/>
              <a:miter lim="800000"/>
              <a:headEnd/>
              <a:tailEnd/>
            </a:ln>
          </p:spPr>
        </p:pic>
      </p:grpSp>
      <p:sp>
        <p:nvSpPr>
          <p:cNvPr id="56" name="TextBox 55"/>
          <p:cNvSpPr txBox="1"/>
          <p:nvPr/>
        </p:nvSpPr>
        <p:spPr>
          <a:xfrm>
            <a:off x="5400675" y="1417646"/>
            <a:ext cx="3298825" cy="307777"/>
          </a:xfrm>
          <a:prstGeom prst="rect">
            <a:avLst/>
          </a:prstGeom>
          <a:noFill/>
        </p:spPr>
        <p:txBody>
          <a:bodyPr wrap="square" rtlCol="0">
            <a:spAutoFit/>
          </a:bodyPr>
          <a:lstStyle/>
          <a:p>
            <a:pPr algn="r"/>
            <a:r>
              <a:rPr lang="en-US" altLang="ko-KR" sz="1400" dirty="0" smtClean="0"/>
              <a:t>From Talk Slide of Sloan 05</a:t>
            </a:r>
            <a:endParaRPr lang="ko-KR"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Spherical Harmonics</a:t>
            </a:r>
            <a:endParaRPr lang="ko-KR" altLang="en-US" dirty="0"/>
          </a:p>
        </p:txBody>
      </p:sp>
      <p:sp>
        <p:nvSpPr>
          <p:cNvPr id="3" name="내용 개체 틀 2"/>
          <p:cNvSpPr>
            <a:spLocks noGrp="1"/>
          </p:cNvSpPr>
          <p:nvPr>
            <p:ph idx="1"/>
          </p:nvPr>
        </p:nvSpPr>
        <p:spPr/>
        <p:txBody>
          <a:bodyPr/>
          <a:lstStyle/>
          <a:p>
            <a:r>
              <a:rPr lang="en-US" altLang="ko-KR" dirty="0" smtClean="0"/>
              <a:t>Example</a:t>
            </a:r>
          </a:p>
          <a:p>
            <a:endParaRPr lang="en-US" altLang="ko-KR" dirty="0" smtClean="0"/>
          </a:p>
          <a:p>
            <a:endParaRPr lang="en-US" altLang="ko-KR" dirty="0" smtClean="0"/>
          </a:p>
          <a:p>
            <a:endParaRPr lang="en-US" altLang="ko-KR" dirty="0" smtClean="0"/>
          </a:p>
          <a:p>
            <a:endParaRPr lang="en-US" altLang="ko-KR" dirty="0" smtClean="0"/>
          </a:p>
          <a:p>
            <a:endParaRPr lang="en-US" altLang="ko-KR" dirty="0" smtClean="0"/>
          </a:p>
          <a:p>
            <a:endParaRPr lang="en-US" altLang="ko-KR" dirty="0" smtClean="0"/>
          </a:p>
          <a:p>
            <a:endParaRPr lang="en-US" altLang="ko-KR" dirty="0" smtClean="0"/>
          </a:p>
          <a:p>
            <a:r>
              <a:rPr lang="en-US" altLang="ko-KR" dirty="0" smtClean="0"/>
              <a:t>9 coefficients give a RMS error below 3% on any ‘distant’ lighting environment</a:t>
            </a:r>
            <a:br>
              <a:rPr lang="en-US" altLang="ko-KR" dirty="0" smtClean="0"/>
            </a:br>
            <a:r>
              <a:rPr lang="en-US" altLang="ko-KR" dirty="0" smtClean="0">
                <a:ea typeface="굴림" pitchFamily="50" charset="-127"/>
              </a:rPr>
              <a:t>[Basri Jacobs 01]</a:t>
            </a:r>
            <a:endParaRPr lang="ko-KR" altLang="en-US" dirty="0"/>
          </a:p>
        </p:txBody>
      </p:sp>
      <p:pic>
        <p:nvPicPr>
          <p:cNvPr id="4" name="Picture 10" descr="\\SHUTTER\HANRAHAN\ravi.talks\Figs\irradiancemap\sphimages1\GC\basisL00.gif"/>
          <p:cNvPicPr>
            <a:picLocks noChangeAspect="1" noChangeArrowheads="1"/>
          </p:cNvPicPr>
          <p:nvPr/>
        </p:nvPicPr>
        <p:blipFill>
          <a:blip r:embed="rId3" cstate="print"/>
          <a:srcRect/>
          <a:stretch>
            <a:fillRect/>
          </a:stretch>
        </p:blipFill>
        <p:spPr bwMode="auto">
          <a:xfrm>
            <a:off x="3436938" y="3235325"/>
            <a:ext cx="1462087" cy="1462088"/>
          </a:xfrm>
          <a:prstGeom prst="rect">
            <a:avLst/>
          </a:prstGeom>
          <a:noFill/>
        </p:spPr>
      </p:pic>
      <p:pic>
        <p:nvPicPr>
          <p:cNvPr id="5" name="Picture 13" descr="G:\projects\lightfields\notes\talks\Figs\gracegreen.jpg"/>
          <p:cNvPicPr>
            <a:picLocks noChangeAspect="1" noChangeArrowheads="1"/>
          </p:cNvPicPr>
          <p:nvPr/>
        </p:nvPicPr>
        <p:blipFill>
          <a:blip r:embed="rId4"/>
          <a:srcRect/>
          <a:stretch>
            <a:fillRect/>
          </a:stretch>
        </p:blipFill>
        <p:spPr bwMode="auto">
          <a:xfrm>
            <a:off x="628650" y="3243263"/>
            <a:ext cx="1462088" cy="1462087"/>
          </a:xfrm>
          <a:prstGeom prst="rect">
            <a:avLst/>
          </a:prstGeom>
          <a:noFill/>
        </p:spPr>
      </p:pic>
      <p:pic>
        <p:nvPicPr>
          <p:cNvPr id="6" name="Picture 14" descr="\\SHUTTER\HANRAHAN\ravi.talks\Figs\irradiancemap\sphimages1\GC\basisL1_1.gif"/>
          <p:cNvPicPr>
            <a:picLocks noChangeAspect="1" noChangeArrowheads="1"/>
          </p:cNvPicPr>
          <p:nvPr/>
        </p:nvPicPr>
        <p:blipFill>
          <a:blip r:embed="rId5"/>
          <a:srcRect/>
          <a:stretch>
            <a:fillRect/>
          </a:stretch>
        </p:blipFill>
        <p:spPr bwMode="auto">
          <a:xfrm>
            <a:off x="6040438" y="3230563"/>
            <a:ext cx="1462087" cy="1462087"/>
          </a:xfrm>
          <a:prstGeom prst="rect">
            <a:avLst/>
          </a:prstGeom>
          <a:noFill/>
        </p:spPr>
      </p:pic>
      <p:sp>
        <p:nvSpPr>
          <p:cNvPr id="7" name="Text Box 15"/>
          <p:cNvSpPr txBox="1">
            <a:spLocks noChangeArrowheads="1"/>
          </p:cNvSpPr>
          <p:nvPr/>
        </p:nvSpPr>
        <p:spPr bwMode="auto">
          <a:xfrm>
            <a:off x="2341563" y="3671888"/>
            <a:ext cx="1127125" cy="579437"/>
          </a:xfrm>
          <a:prstGeom prst="rect">
            <a:avLst/>
          </a:prstGeom>
          <a:noFill/>
          <a:ln w="9525">
            <a:noFill/>
            <a:miter lim="800000"/>
            <a:headEnd/>
            <a:tailEnd/>
          </a:ln>
          <a:effectLst/>
        </p:spPr>
        <p:txBody>
          <a:bodyPr wrap="none">
            <a:spAutoFit/>
          </a:bodyPr>
          <a:lstStyle/>
          <a:p>
            <a:r>
              <a:rPr lang="en-US" altLang="ko-KR" sz="3200" dirty="0">
                <a:ea typeface="굴림" pitchFamily="50" charset="-127"/>
              </a:rPr>
              <a:t>=  .67</a:t>
            </a:r>
          </a:p>
        </p:txBody>
      </p:sp>
      <p:sp>
        <p:nvSpPr>
          <p:cNvPr id="8" name="Text Box 16"/>
          <p:cNvSpPr txBox="1">
            <a:spLocks noChangeArrowheads="1"/>
          </p:cNvSpPr>
          <p:nvPr/>
        </p:nvSpPr>
        <p:spPr bwMode="auto">
          <a:xfrm>
            <a:off x="4957763" y="3671888"/>
            <a:ext cx="1127125" cy="579437"/>
          </a:xfrm>
          <a:prstGeom prst="rect">
            <a:avLst/>
          </a:prstGeom>
          <a:noFill/>
          <a:ln w="9525">
            <a:noFill/>
            <a:miter lim="800000"/>
            <a:headEnd/>
            <a:tailEnd/>
          </a:ln>
          <a:effectLst/>
        </p:spPr>
        <p:txBody>
          <a:bodyPr wrap="none">
            <a:spAutoFit/>
          </a:bodyPr>
          <a:lstStyle/>
          <a:p>
            <a:r>
              <a:rPr lang="en-US" altLang="ko-KR" sz="3200" dirty="0">
                <a:ea typeface="굴림" pitchFamily="50" charset="-127"/>
              </a:rPr>
              <a:t>+  .36</a:t>
            </a:r>
          </a:p>
        </p:txBody>
      </p:sp>
      <p:sp>
        <p:nvSpPr>
          <p:cNvPr id="9" name="Text Box 17"/>
          <p:cNvSpPr txBox="1">
            <a:spLocks noChangeArrowheads="1"/>
          </p:cNvSpPr>
          <p:nvPr/>
        </p:nvSpPr>
        <p:spPr bwMode="auto">
          <a:xfrm>
            <a:off x="7523163" y="3671888"/>
            <a:ext cx="1025525" cy="579437"/>
          </a:xfrm>
          <a:prstGeom prst="rect">
            <a:avLst/>
          </a:prstGeom>
          <a:noFill/>
          <a:ln w="9525">
            <a:noFill/>
            <a:miter lim="800000"/>
            <a:headEnd/>
            <a:tailEnd/>
          </a:ln>
          <a:effectLst/>
        </p:spPr>
        <p:txBody>
          <a:bodyPr wrap="none">
            <a:spAutoFit/>
          </a:bodyPr>
          <a:lstStyle/>
          <a:p>
            <a:r>
              <a:rPr lang="en-US" altLang="ko-KR" sz="3200" dirty="0">
                <a:ea typeface="굴림" pitchFamily="50" charset="-127"/>
              </a:rPr>
              <a:t>+  …</a:t>
            </a:r>
          </a:p>
        </p:txBody>
      </p:sp>
      <p:graphicFrame>
        <p:nvGraphicFramePr>
          <p:cNvPr id="103449" name="Object 25"/>
          <p:cNvGraphicFramePr>
            <a:graphicFrameLocks noChangeAspect="1"/>
          </p:cNvGraphicFramePr>
          <p:nvPr/>
        </p:nvGraphicFramePr>
        <p:xfrm>
          <a:off x="863600" y="2155825"/>
          <a:ext cx="2592388" cy="581025"/>
        </p:xfrm>
        <a:graphic>
          <a:graphicData uri="http://schemas.openxmlformats.org/presentationml/2006/ole">
            <p:oleObj spid="_x0000_s73730" name="Equation" r:id="rId6" imgW="1295280" imgH="291960" progId="Equation.DSMT4">
              <p:embed/>
            </p:oleObj>
          </a:graphicData>
        </a:graphic>
      </p:graphicFrame>
      <p:graphicFrame>
        <p:nvGraphicFramePr>
          <p:cNvPr id="73731" name="Object 3"/>
          <p:cNvGraphicFramePr>
            <a:graphicFrameLocks noChangeAspect="1"/>
          </p:cNvGraphicFramePr>
          <p:nvPr/>
        </p:nvGraphicFramePr>
        <p:xfrm>
          <a:off x="992187" y="4705350"/>
          <a:ext cx="738188" cy="407988"/>
        </p:xfrm>
        <a:graphic>
          <a:graphicData uri="http://schemas.openxmlformats.org/presentationml/2006/ole">
            <p:oleObj spid="_x0000_s73731" name="Equation" r:id="rId7" imgW="368280" imgH="203040" progId="Equation.DSMT4">
              <p:embed/>
            </p:oleObj>
          </a:graphicData>
        </a:graphic>
      </p:graphicFrame>
      <p:graphicFrame>
        <p:nvGraphicFramePr>
          <p:cNvPr id="12" name="Object 3"/>
          <p:cNvGraphicFramePr>
            <a:graphicFrameLocks noChangeAspect="1"/>
          </p:cNvGraphicFramePr>
          <p:nvPr/>
        </p:nvGraphicFramePr>
        <p:xfrm>
          <a:off x="3008313" y="4705350"/>
          <a:ext cx="1296987" cy="458788"/>
        </p:xfrm>
        <a:graphic>
          <a:graphicData uri="http://schemas.openxmlformats.org/presentationml/2006/ole">
            <p:oleObj spid="_x0000_s73732" name="Equation" r:id="rId8" imgW="647640" imgH="228600" progId="Equation.DSMT4">
              <p:embed/>
            </p:oleObj>
          </a:graphicData>
        </a:graphic>
      </p:graphicFrame>
      <p:graphicFrame>
        <p:nvGraphicFramePr>
          <p:cNvPr id="13" name="Object 3"/>
          <p:cNvGraphicFramePr>
            <a:graphicFrameLocks noChangeAspect="1"/>
          </p:cNvGraphicFramePr>
          <p:nvPr/>
        </p:nvGraphicFramePr>
        <p:xfrm>
          <a:off x="5600700" y="4667250"/>
          <a:ext cx="1349375" cy="458788"/>
        </p:xfrm>
        <a:graphic>
          <a:graphicData uri="http://schemas.openxmlformats.org/presentationml/2006/ole">
            <p:oleObj spid="_x0000_s73733" name="Equation" r:id="rId9" imgW="672840" imgH="228600" progId="Equation.DSMT4">
              <p:embed/>
            </p:oleObj>
          </a:graphicData>
        </a:graphic>
      </p:graphicFrame>
      <p:sp>
        <p:nvSpPr>
          <p:cNvPr id="15" name="TextBox 14"/>
          <p:cNvSpPr txBox="1"/>
          <p:nvPr/>
        </p:nvSpPr>
        <p:spPr>
          <a:xfrm>
            <a:off x="5430838" y="1444823"/>
            <a:ext cx="3298825" cy="307777"/>
          </a:xfrm>
          <a:prstGeom prst="rect">
            <a:avLst/>
          </a:prstGeom>
          <a:noFill/>
        </p:spPr>
        <p:txBody>
          <a:bodyPr wrap="square" rtlCol="0">
            <a:spAutoFit/>
          </a:bodyPr>
          <a:lstStyle/>
          <a:p>
            <a:pPr algn="r"/>
            <a:r>
              <a:rPr lang="en-US" altLang="ko-KR" sz="1400" dirty="0" smtClean="0"/>
              <a:t>From Talk Slide of Ramamoorthi 01</a:t>
            </a:r>
            <a:endParaRPr lang="ko-KR" altLang="en-US" sz="1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Spherical Harmonics</a:t>
            </a:r>
            <a:endParaRPr lang="ko-KR" altLang="en-US" dirty="0"/>
          </a:p>
        </p:txBody>
      </p:sp>
      <p:sp>
        <p:nvSpPr>
          <p:cNvPr id="3" name="내용 개체 틀 2"/>
          <p:cNvSpPr>
            <a:spLocks noGrp="1"/>
          </p:cNvSpPr>
          <p:nvPr>
            <p:ph idx="1"/>
          </p:nvPr>
        </p:nvSpPr>
        <p:spPr/>
        <p:txBody>
          <a:bodyPr/>
          <a:lstStyle/>
          <a:p>
            <a:r>
              <a:rPr lang="en-US" altLang="ko-KR" dirty="0" smtClean="0"/>
              <a:t>Projection and reconstruction of SH</a:t>
            </a:r>
          </a:p>
          <a:p>
            <a:endParaRPr lang="en-US" altLang="ko-KR" dirty="0" smtClean="0"/>
          </a:p>
          <a:p>
            <a:endParaRPr lang="en-US" altLang="ko-KR" dirty="0" smtClean="0"/>
          </a:p>
          <a:p>
            <a:endParaRPr lang="en-US" altLang="ko-KR" dirty="0" smtClean="0"/>
          </a:p>
          <a:p>
            <a:r>
              <a:rPr lang="en-US" altLang="ko-KR" dirty="0" smtClean="0"/>
              <a:t>Properties</a:t>
            </a:r>
          </a:p>
          <a:p>
            <a:pPr lvl="1"/>
            <a:r>
              <a:rPr lang="en-US" altLang="ko-KR" dirty="0" smtClean="0"/>
              <a:t>Simple projection/reconstruction</a:t>
            </a:r>
          </a:p>
          <a:p>
            <a:pPr lvl="1"/>
            <a:r>
              <a:rPr lang="en-US" altLang="ko-KR" dirty="0" smtClean="0"/>
              <a:t>Capture </a:t>
            </a:r>
            <a:r>
              <a:rPr lang="en-US" altLang="ko-KR" dirty="0" smtClean="0">
                <a:solidFill>
                  <a:srgbClr val="0000FF"/>
                </a:solidFill>
              </a:rPr>
              <a:t>low-frequency</a:t>
            </a:r>
            <a:r>
              <a:rPr lang="en-US" altLang="ko-KR" dirty="0" smtClean="0"/>
              <a:t> only for reasonable number of terms</a:t>
            </a:r>
            <a:endParaRPr lang="ko-KR" altLang="en-US" dirty="0" smtClean="0"/>
          </a:p>
          <a:p>
            <a:pPr lvl="1"/>
            <a:r>
              <a:rPr lang="en-US" altLang="ko-KR" dirty="0" smtClean="0">
                <a:solidFill>
                  <a:srgbClr val="0000FF"/>
                </a:solidFill>
              </a:rPr>
              <a:t>Rotationally invariant</a:t>
            </a:r>
          </a:p>
          <a:p>
            <a:pPr lvl="1"/>
            <a:r>
              <a:rPr lang="en-US" altLang="ko-KR" dirty="0" smtClean="0"/>
              <a:t>Simple rotation</a:t>
            </a:r>
          </a:p>
          <a:p>
            <a:pPr lvl="1"/>
            <a:r>
              <a:rPr lang="en-US" altLang="ko-KR" dirty="0" smtClean="0"/>
              <a:t>Simple convolution</a:t>
            </a:r>
          </a:p>
        </p:txBody>
      </p:sp>
      <p:graphicFrame>
        <p:nvGraphicFramePr>
          <p:cNvPr id="4" name="Object 25"/>
          <p:cNvGraphicFramePr>
            <a:graphicFrameLocks noChangeAspect="1"/>
          </p:cNvGraphicFramePr>
          <p:nvPr/>
        </p:nvGraphicFramePr>
        <p:xfrm>
          <a:off x="865188" y="2162175"/>
          <a:ext cx="2820987" cy="731838"/>
        </p:xfrm>
        <a:graphic>
          <a:graphicData uri="http://schemas.openxmlformats.org/presentationml/2006/ole">
            <p:oleObj spid="_x0000_s71682" name="Equation" r:id="rId3" imgW="1409400" imgH="368280" progId="Equation.DSMT4">
              <p:embed/>
            </p:oleObj>
          </a:graphicData>
        </a:graphic>
      </p:graphicFrame>
      <p:graphicFrame>
        <p:nvGraphicFramePr>
          <p:cNvPr id="103449" name="Object 25"/>
          <p:cNvGraphicFramePr>
            <a:graphicFrameLocks noChangeAspect="1"/>
          </p:cNvGraphicFramePr>
          <p:nvPr/>
        </p:nvGraphicFramePr>
        <p:xfrm>
          <a:off x="5159375" y="2155825"/>
          <a:ext cx="2592388" cy="581025"/>
        </p:xfrm>
        <a:graphic>
          <a:graphicData uri="http://schemas.openxmlformats.org/presentationml/2006/ole">
            <p:oleObj spid="_x0000_s71683" name="Equation" r:id="rId4" imgW="1295280" imgH="291960" progId="Equation.DSMT4">
              <p:embed/>
            </p:oleObj>
          </a:graphicData>
        </a:graphic>
      </p:graphicFrame>
      <p:sp>
        <p:nvSpPr>
          <p:cNvPr id="6" name="TextBox 5"/>
          <p:cNvSpPr txBox="1"/>
          <p:nvPr/>
        </p:nvSpPr>
        <p:spPr>
          <a:xfrm>
            <a:off x="1562100" y="2770188"/>
            <a:ext cx="1521571" cy="461665"/>
          </a:xfrm>
          <a:prstGeom prst="rect">
            <a:avLst/>
          </a:prstGeom>
          <a:noFill/>
        </p:spPr>
        <p:txBody>
          <a:bodyPr wrap="none" rtlCol="0">
            <a:spAutoFit/>
          </a:bodyPr>
          <a:lstStyle/>
          <a:p>
            <a:r>
              <a:rPr lang="en-US" altLang="ko-KR" dirty="0" smtClean="0">
                <a:solidFill>
                  <a:srgbClr val="0000FF"/>
                </a:solidFill>
              </a:rPr>
              <a:t>projection</a:t>
            </a:r>
            <a:endParaRPr lang="ko-KR" altLang="en-US" dirty="0">
              <a:solidFill>
                <a:srgbClr val="0000FF"/>
              </a:solidFill>
            </a:endParaRPr>
          </a:p>
        </p:txBody>
      </p:sp>
      <p:sp>
        <p:nvSpPr>
          <p:cNvPr id="7" name="TextBox 6"/>
          <p:cNvSpPr txBox="1"/>
          <p:nvPr/>
        </p:nvSpPr>
        <p:spPr>
          <a:xfrm>
            <a:off x="5457825" y="2770188"/>
            <a:ext cx="2119491" cy="461665"/>
          </a:xfrm>
          <a:prstGeom prst="rect">
            <a:avLst/>
          </a:prstGeom>
          <a:noFill/>
        </p:spPr>
        <p:txBody>
          <a:bodyPr wrap="none" rtlCol="0">
            <a:spAutoFit/>
          </a:bodyPr>
          <a:lstStyle/>
          <a:p>
            <a:r>
              <a:rPr lang="en-US" altLang="ko-KR" dirty="0" smtClean="0">
                <a:solidFill>
                  <a:srgbClr val="0000FF"/>
                </a:solidFill>
              </a:rPr>
              <a:t>reconstruction</a:t>
            </a:r>
            <a:endParaRPr lang="ko-KR" altLang="en-US" dirty="0">
              <a:solidFill>
                <a:srgbClr val="0000FF"/>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Low-Frequency Only in SH</a:t>
            </a:r>
            <a:endParaRPr lang="ko-KR" altLang="en-US" dirty="0"/>
          </a:p>
        </p:txBody>
      </p:sp>
      <p:pic>
        <p:nvPicPr>
          <p:cNvPr id="4" name="Picture 3" descr="l_sh_32"/>
          <p:cNvPicPr>
            <a:picLocks noChangeAspect="1" noChangeArrowheads="1"/>
          </p:cNvPicPr>
          <p:nvPr/>
        </p:nvPicPr>
        <p:blipFill>
          <a:blip r:embed="rId2">
            <a:clrChange>
              <a:clrFrom>
                <a:srgbClr val="FF00FF"/>
              </a:clrFrom>
              <a:clrTo>
                <a:srgbClr val="FF00FF">
                  <a:alpha val="0"/>
                </a:srgbClr>
              </a:clrTo>
            </a:clrChange>
            <a:lum bright="18000"/>
          </a:blip>
          <a:srcRect/>
          <a:stretch>
            <a:fillRect/>
          </a:stretch>
        </p:blipFill>
        <p:spPr bwMode="auto">
          <a:xfrm>
            <a:off x="4724400" y="4305300"/>
            <a:ext cx="1965325" cy="1965325"/>
          </a:xfrm>
          <a:prstGeom prst="rect">
            <a:avLst/>
          </a:prstGeom>
          <a:noFill/>
          <a:ln w="9525">
            <a:noFill/>
            <a:miter lim="800000"/>
            <a:headEnd/>
            <a:tailEnd/>
          </a:ln>
        </p:spPr>
      </p:pic>
      <p:pic>
        <p:nvPicPr>
          <p:cNvPr id="5" name="Picture 4" descr="l_orig"/>
          <p:cNvPicPr>
            <a:picLocks noChangeAspect="1" noChangeArrowheads="1"/>
          </p:cNvPicPr>
          <p:nvPr/>
        </p:nvPicPr>
        <p:blipFill>
          <a:blip r:embed="rId3">
            <a:clrChange>
              <a:clrFrom>
                <a:srgbClr val="FF00FF"/>
              </a:clrFrom>
              <a:clrTo>
                <a:srgbClr val="FF00FF">
                  <a:alpha val="0"/>
                </a:srgbClr>
              </a:clrTo>
            </a:clrChange>
            <a:lum bright="18000"/>
          </a:blip>
          <a:srcRect/>
          <a:stretch>
            <a:fillRect/>
          </a:stretch>
        </p:blipFill>
        <p:spPr bwMode="auto">
          <a:xfrm>
            <a:off x="6934200" y="4305300"/>
            <a:ext cx="1965325" cy="1965325"/>
          </a:xfrm>
          <a:prstGeom prst="rect">
            <a:avLst/>
          </a:prstGeom>
          <a:noFill/>
          <a:ln w="9525">
            <a:noFill/>
            <a:miter lim="800000"/>
            <a:headEnd/>
            <a:tailEnd/>
          </a:ln>
        </p:spPr>
      </p:pic>
      <p:pic>
        <p:nvPicPr>
          <p:cNvPr id="6" name="Picture 5" descr="l_sh_1"/>
          <p:cNvPicPr>
            <a:picLocks noChangeAspect="1" noChangeArrowheads="1"/>
          </p:cNvPicPr>
          <p:nvPr/>
        </p:nvPicPr>
        <p:blipFill>
          <a:blip r:embed="rId4">
            <a:clrChange>
              <a:clrFrom>
                <a:srgbClr val="FF00FF"/>
              </a:clrFrom>
              <a:clrTo>
                <a:srgbClr val="FF00FF">
                  <a:alpha val="0"/>
                </a:srgbClr>
              </a:clrTo>
            </a:clrChange>
            <a:lum bright="18000"/>
          </a:blip>
          <a:srcRect/>
          <a:stretch>
            <a:fillRect/>
          </a:stretch>
        </p:blipFill>
        <p:spPr bwMode="auto">
          <a:xfrm>
            <a:off x="228600" y="1714500"/>
            <a:ext cx="1965325" cy="1965325"/>
          </a:xfrm>
          <a:prstGeom prst="rect">
            <a:avLst/>
          </a:prstGeom>
          <a:noFill/>
          <a:ln w="9525">
            <a:noFill/>
            <a:miter lim="800000"/>
            <a:headEnd/>
            <a:tailEnd/>
          </a:ln>
        </p:spPr>
      </p:pic>
      <p:pic>
        <p:nvPicPr>
          <p:cNvPr id="7" name="Picture 6" descr="l_sh_2"/>
          <p:cNvPicPr>
            <a:picLocks noChangeAspect="1" noChangeArrowheads="1"/>
          </p:cNvPicPr>
          <p:nvPr/>
        </p:nvPicPr>
        <p:blipFill>
          <a:blip r:embed="rId5">
            <a:clrChange>
              <a:clrFrom>
                <a:srgbClr val="FF00FF"/>
              </a:clrFrom>
              <a:clrTo>
                <a:srgbClr val="FF00FF">
                  <a:alpha val="0"/>
                </a:srgbClr>
              </a:clrTo>
            </a:clrChange>
            <a:lum bright="18000"/>
          </a:blip>
          <a:srcRect/>
          <a:stretch>
            <a:fillRect/>
          </a:stretch>
        </p:blipFill>
        <p:spPr bwMode="auto">
          <a:xfrm>
            <a:off x="2476500" y="1714500"/>
            <a:ext cx="1965325" cy="1965325"/>
          </a:xfrm>
          <a:prstGeom prst="rect">
            <a:avLst/>
          </a:prstGeom>
          <a:noFill/>
          <a:ln w="9525">
            <a:noFill/>
            <a:miter lim="800000"/>
            <a:headEnd/>
            <a:tailEnd/>
          </a:ln>
        </p:spPr>
      </p:pic>
      <p:pic>
        <p:nvPicPr>
          <p:cNvPr id="8" name="Picture 7" descr="l_sh_4"/>
          <p:cNvPicPr>
            <a:picLocks noChangeAspect="1" noChangeArrowheads="1"/>
          </p:cNvPicPr>
          <p:nvPr/>
        </p:nvPicPr>
        <p:blipFill>
          <a:blip r:embed="rId6" cstate="print">
            <a:clrChange>
              <a:clrFrom>
                <a:srgbClr val="FF00FF"/>
              </a:clrFrom>
              <a:clrTo>
                <a:srgbClr val="FF00FF">
                  <a:alpha val="0"/>
                </a:srgbClr>
              </a:clrTo>
            </a:clrChange>
            <a:lum bright="18000"/>
          </a:blip>
          <a:srcRect/>
          <a:stretch>
            <a:fillRect/>
          </a:stretch>
        </p:blipFill>
        <p:spPr bwMode="auto">
          <a:xfrm>
            <a:off x="4724400" y="1714500"/>
            <a:ext cx="1965325" cy="1965325"/>
          </a:xfrm>
          <a:prstGeom prst="rect">
            <a:avLst/>
          </a:prstGeom>
          <a:noFill/>
          <a:ln w="9525">
            <a:noFill/>
            <a:miter lim="800000"/>
            <a:headEnd/>
            <a:tailEnd/>
          </a:ln>
        </p:spPr>
      </p:pic>
      <p:pic>
        <p:nvPicPr>
          <p:cNvPr id="9" name="Picture 8" descr="l_sh_8"/>
          <p:cNvPicPr>
            <a:picLocks noChangeAspect="1" noChangeArrowheads="1"/>
          </p:cNvPicPr>
          <p:nvPr/>
        </p:nvPicPr>
        <p:blipFill>
          <a:blip r:embed="rId7">
            <a:clrChange>
              <a:clrFrom>
                <a:srgbClr val="FF00FF"/>
              </a:clrFrom>
              <a:clrTo>
                <a:srgbClr val="FF00FF">
                  <a:alpha val="0"/>
                </a:srgbClr>
              </a:clrTo>
            </a:clrChange>
            <a:lum bright="18000"/>
          </a:blip>
          <a:srcRect/>
          <a:stretch>
            <a:fillRect/>
          </a:stretch>
        </p:blipFill>
        <p:spPr bwMode="auto">
          <a:xfrm>
            <a:off x="228600" y="4305300"/>
            <a:ext cx="1965325" cy="1965325"/>
          </a:xfrm>
          <a:prstGeom prst="rect">
            <a:avLst/>
          </a:prstGeom>
          <a:noFill/>
          <a:ln w="9525">
            <a:noFill/>
            <a:miter lim="800000"/>
            <a:headEnd/>
            <a:tailEnd/>
          </a:ln>
        </p:spPr>
      </p:pic>
      <p:pic>
        <p:nvPicPr>
          <p:cNvPr id="10" name="Picture 9" descr="l_sh_16"/>
          <p:cNvPicPr>
            <a:picLocks noChangeAspect="1" noChangeArrowheads="1"/>
          </p:cNvPicPr>
          <p:nvPr/>
        </p:nvPicPr>
        <p:blipFill>
          <a:blip r:embed="rId8">
            <a:clrChange>
              <a:clrFrom>
                <a:srgbClr val="FF00FF"/>
              </a:clrFrom>
              <a:clrTo>
                <a:srgbClr val="FF00FF">
                  <a:alpha val="0"/>
                </a:srgbClr>
              </a:clrTo>
            </a:clrChange>
            <a:lum bright="18000"/>
          </a:blip>
          <a:srcRect/>
          <a:stretch>
            <a:fillRect/>
          </a:stretch>
        </p:blipFill>
        <p:spPr bwMode="auto">
          <a:xfrm>
            <a:off x="2476500" y="4305300"/>
            <a:ext cx="1965325" cy="1965325"/>
          </a:xfrm>
          <a:prstGeom prst="rect">
            <a:avLst/>
          </a:prstGeom>
          <a:noFill/>
          <a:ln w="9525">
            <a:noFill/>
            <a:miter lim="800000"/>
            <a:headEnd/>
            <a:tailEnd/>
          </a:ln>
        </p:spPr>
      </p:pic>
      <p:sp>
        <p:nvSpPr>
          <p:cNvPr id="11" name="Text Box 10"/>
          <p:cNvSpPr txBox="1">
            <a:spLocks noChangeArrowheads="1"/>
          </p:cNvSpPr>
          <p:nvPr/>
        </p:nvSpPr>
        <p:spPr bwMode="auto">
          <a:xfrm>
            <a:off x="685800" y="3663950"/>
            <a:ext cx="990600" cy="369332"/>
          </a:xfrm>
          <a:prstGeom prst="rect">
            <a:avLst/>
          </a:prstGeom>
          <a:noFill/>
          <a:ln w="9525">
            <a:noFill/>
            <a:miter lim="800000"/>
            <a:headEnd/>
            <a:tailEnd/>
          </a:ln>
        </p:spPr>
        <p:txBody>
          <a:bodyPr>
            <a:spAutoFit/>
          </a:bodyPr>
          <a:lstStyle/>
          <a:p>
            <a:pPr algn="ctr">
              <a:spcBef>
                <a:spcPct val="50000"/>
              </a:spcBef>
            </a:pPr>
            <a:r>
              <a:rPr lang="en-US" altLang="ko-KR" sz="1800" dirty="0">
                <a:ea typeface="굴림" pitchFamily="50" charset="-127"/>
              </a:rPr>
              <a:t>order 1</a:t>
            </a:r>
          </a:p>
        </p:txBody>
      </p:sp>
      <p:sp>
        <p:nvSpPr>
          <p:cNvPr id="12" name="Text Box 11"/>
          <p:cNvSpPr txBox="1">
            <a:spLocks noChangeArrowheads="1"/>
          </p:cNvSpPr>
          <p:nvPr/>
        </p:nvSpPr>
        <p:spPr bwMode="auto">
          <a:xfrm>
            <a:off x="2971800" y="3665538"/>
            <a:ext cx="990600" cy="369332"/>
          </a:xfrm>
          <a:prstGeom prst="rect">
            <a:avLst/>
          </a:prstGeom>
          <a:noFill/>
          <a:ln w="9525">
            <a:noFill/>
            <a:miter lim="800000"/>
            <a:headEnd/>
            <a:tailEnd/>
          </a:ln>
        </p:spPr>
        <p:txBody>
          <a:bodyPr>
            <a:spAutoFit/>
          </a:bodyPr>
          <a:lstStyle/>
          <a:p>
            <a:pPr algn="ctr">
              <a:spcBef>
                <a:spcPct val="50000"/>
              </a:spcBef>
            </a:pPr>
            <a:r>
              <a:rPr lang="en-US" altLang="ko-KR" sz="1800" dirty="0">
                <a:ea typeface="굴림" pitchFamily="50" charset="-127"/>
              </a:rPr>
              <a:t>order 2</a:t>
            </a:r>
          </a:p>
        </p:txBody>
      </p:sp>
      <p:sp>
        <p:nvSpPr>
          <p:cNvPr id="13" name="Text Box 12"/>
          <p:cNvSpPr txBox="1">
            <a:spLocks noChangeArrowheads="1"/>
          </p:cNvSpPr>
          <p:nvPr/>
        </p:nvSpPr>
        <p:spPr bwMode="auto">
          <a:xfrm>
            <a:off x="5257800" y="3663950"/>
            <a:ext cx="990600" cy="369332"/>
          </a:xfrm>
          <a:prstGeom prst="rect">
            <a:avLst/>
          </a:prstGeom>
          <a:noFill/>
          <a:ln w="9525">
            <a:noFill/>
            <a:miter lim="800000"/>
            <a:headEnd/>
            <a:tailEnd/>
          </a:ln>
        </p:spPr>
        <p:txBody>
          <a:bodyPr>
            <a:spAutoFit/>
          </a:bodyPr>
          <a:lstStyle/>
          <a:p>
            <a:pPr algn="ctr">
              <a:spcBef>
                <a:spcPct val="50000"/>
              </a:spcBef>
            </a:pPr>
            <a:r>
              <a:rPr lang="en-US" altLang="ko-KR" sz="1800" dirty="0">
                <a:ea typeface="굴림" pitchFamily="50" charset="-127"/>
              </a:rPr>
              <a:t>order 4</a:t>
            </a:r>
          </a:p>
        </p:txBody>
      </p:sp>
      <p:sp>
        <p:nvSpPr>
          <p:cNvPr id="14" name="Text Box 13"/>
          <p:cNvSpPr txBox="1">
            <a:spLocks noChangeArrowheads="1"/>
          </p:cNvSpPr>
          <p:nvPr/>
        </p:nvSpPr>
        <p:spPr bwMode="auto">
          <a:xfrm>
            <a:off x="762000" y="6248400"/>
            <a:ext cx="914400" cy="369332"/>
          </a:xfrm>
          <a:prstGeom prst="rect">
            <a:avLst/>
          </a:prstGeom>
          <a:noFill/>
          <a:ln w="9525">
            <a:noFill/>
            <a:miter lim="800000"/>
            <a:headEnd/>
            <a:tailEnd/>
          </a:ln>
        </p:spPr>
        <p:txBody>
          <a:bodyPr>
            <a:spAutoFit/>
          </a:bodyPr>
          <a:lstStyle/>
          <a:p>
            <a:pPr algn="ctr">
              <a:spcBef>
                <a:spcPct val="50000"/>
              </a:spcBef>
            </a:pPr>
            <a:r>
              <a:rPr lang="en-US" altLang="ko-KR" sz="1800" dirty="0">
                <a:ea typeface="굴림" pitchFamily="50" charset="-127"/>
              </a:rPr>
              <a:t>order 8</a:t>
            </a:r>
          </a:p>
        </p:txBody>
      </p:sp>
      <p:sp>
        <p:nvSpPr>
          <p:cNvPr id="15" name="Text Box 14"/>
          <p:cNvSpPr txBox="1">
            <a:spLocks noChangeArrowheads="1"/>
          </p:cNvSpPr>
          <p:nvPr/>
        </p:nvSpPr>
        <p:spPr bwMode="auto">
          <a:xfrm>
            <a:off x="2971800" y="6248400"/>
            <a:ext cx="1066800" cy="369332"/>
          </a:xfrm>
          <a:prstGeom prst="rect">
            <a:avLst/>
          </a:prstGeom>
          <a:noFill/>
          <a:ln w="9525">
            <a:noFill/>
            <a:miter lim="800000"/>
            <a:headEnd/>
            <a:tailEnd/>
          </a:ln>
        </p:spPr>
        <p:txBody>
          <a:bodyPr>
            <a:spAutoFit/>
          </a:bodyPr>
          <a:lstStyle/>
          <a:p>
            <a:pPr algn="ctr">
              <a:spcBef>
                <a:spcPct val="50000"/>
              </a:spcBef>
            </a:pPr>
            <a:r>
              <a:rPr lang="en-US" altLang="ko-KR" sz="1800" dirty="0">
                <a:ea typeface="굴림" pitchFamily="50" charset="-127"/>
              </a:rPr>
              <a:t>order 16</a:t>
            </a:r>
          </a:p>
        </p:txBody>
      </p:sp>
      <p:sp>
        <p:nvSpPr>
          <p:cNvPr id="16" name="Text Box 15"/>
          <p:cNvSpPr txBox="1">
            <a:spLocks noChangeArrowheads="1"/>
          </p:cNvSpPr>
          <p:nvPr/>
        </p:nvSpPr>
        <p:spPr bwMode="auto">
          <a:xfrm>
            <a:off x="5205413" y="6248400"/>
            <a:ext cx="1066800" cy="369332"/>
          </a:xfrm>
          <a:prstGeom prst="rect">
            <a:avLst/>
          </a:prstGeom>
          <a:noFill/>
          <a:ln w="9525">
            <a:noFill/>
            <a:miter lim="800000"/>
            <a:headEnd/>
            <a:tailEnd/>
          </a:ln>
        </p:spPr>
        <p:txBody>
          <a:bodyPr>
            <a:spAutoFit/>
          </a:bodyPr>
          <a:lstStyle/>
          <a:p>
            <a:pPr algn="ctr">
              <a:spcBef>
                <a:spcPct val="50000"/>
              </a:spcBef>
            </a:pPr>
            <a:r>
              <a:rPr lang="en-US" altLang="ko-KR" sz="1800" dirty="0">
                <a:ea typeface="굴림" pitchFamily="50" charset="-127"/>
              </a:rPr>
              <a:t>order 32</a:t>
            </a:r>
          </a:p>
        </p:txBody>
      </p:sp>
      <p:sp>
        <p:nvSpPr>
          <p:cNvPr id="17" name="Text Box 16"/>
          <p:cNvSpPr txBox="1">
            <a:spLocks noChangeArrowheads="1"/>
          </p:cNvSpPr>
          <p:nvPr/>
        </p:nvSpPr>
        <p:spPr bwMode="auto">
          <a:xfrm>
            <a:off x="7446963" y="6248400"/>
            <a:ext cx="990600" cy="369332"/>
          </a:xfrm>
          <a:prstGeom prst="rect">
            <a:avLst/>
          </a:prstGeom>
          <a:solidFill>
            <a:schemeClr val="bg1"/>
          </a:solidFill>
          <a:ln w="9525">
            <a:noFill/>
            <a:miter lim="800000"/>
            <a:headEnd/>
            <a:tailEnd/>
          </a:ln>
        </p:spPr>
        <p:txBody>
          <a:bodyPr>
            <a:spAutoFit/>
          </a:bodyPr>
          <a:lstStyle/>
          <a:p>
            <a:pPr algn="ctr">
              <a:spcBef>
                <a:spcPct val="50000"/>
              </a:spcBef>
            </a:pPr>
            <a:r>
              <a:rPr lang="en-US" altLang="ko-KR" sz="1800" dirty="0">
                <a:ea typeface="굴림" pitchFamily="50" charset="-127"/>
              </a:rPr>
              <a:t>original</a:t>
            </a:r>
          </a:p>
        </p:txBody>
      </p:sp>
      <p:sp>
        <p:nvSpPr>
          <p:cNvPr id="18" name="TextBox 17"/>
          <p:cNvSpPr txBox="1"/>
          <p:nvPr/>
        </p:nvSpPr>
        <p:spPr>
          <a:xfrm>
            <a:off x="5400675" y="1417646"/>
            <a:ext cx="3298825" cy="307777"/>
          </a:xfrm>
          <a:prstGeom prst="rect">
            <a:avLst/>
          </a:prstGeom>
          <a:noFill/>
        </p:spPr>
        <p:txBody>
          <a:bodyPr wrap="square" rtlCol="0">
            <a:spAutoFit/>
          </a:bodyPr>
          <a:lstStyle/>
          <a:p>
            <a:pPr algn="r"/>
            <a:r>
              <a:rPr lang="en-US" altLang="ko-KR" sz="1400" dirty="0" smtClean="0"/>
              <a:t>From Talk Slide of Sloan 05</a:t>
            </a:r>
            <a:endParaRPr lang="ko-KR" altLang="en-US"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ea typeface="굴림" pitchFamily="50" charset="-127"/>
              </a:rPr>
              <a:t>SH Rotational Invariance</a:t>
            </a:r>
            <a:endParaRPr lang="ko-KR" altLang="en-US" dirty="0"/>
          </a:p>
        </p:txBody>
      </p:sp>
      <p:pic>
        <p:nvPicPr>
          <p:cNvPr id="18" name="Picture 3" descr="l_orig"/>
          <p:cNvPicPr>
            <a:picLocks noChangeAspect="1" noChangeArrowheads="1"/>
          </p:cNvPicPr>
          <p:nvPr/>
        </p:nvPicPr>
        <p:blipFill>
          <a:blip r:embed="rId2">
            <a:clrChange>
              <a:clrFrom>
                <a:srgbClr val="FF00FF"/>
              </a:clrFrom>
              <a:clrTo>
                <a:srgbClr val="FF00FF">
                  <a:alpha val="0"/>
                </a:srgbClr>
              </a:clrTo>
            </a:clrChange>
            <a:lum bright="18000"/>
          </a:blip>
          <a:srcRect/>
          <a:stretch>
            <a:fillRect/>
          </a:stretch>
        </p:blipFill>
        <p:spPr bwMode="auto">
          <a:xfrm>
            <a:off x="1257300" y="1641475"/>
            <a:ext cx="2286000" cy="2286000"/>
          </a:xfrm>
          <a:prstGeom prst="rect">
            <a:avLst/>
          </a:prstGeom>
          <a:noFill/>
          <a:ln w="9525">
            <a:noFill/>
            <a:miter lim="800000"/>
            <a:headEnd/>
            <a:tailEnd/>
          </a:ln>
        </p:spPr>
      </p:pic>
      <p:pic>
        <p:nvPicPr>
          <p:cNvPr id="19" name="Picture 4" descr="lr_orig"/>
          <p:cNvPicPr>
            <a:picLocks noChangeAspect="1" noChangeArrowheads="1"/>
          </p:cNvPicPr>
          <p:nvPr/>
        </p:nvPicPr>
        <p:blipFill>
          <a:blip r:embed="rId3">
            <a:clrChange>
              <a:clrFrom>
                <a:srgbClr val="FF00FF"/>
              </a:clrFrom>
              <a:clrTo>
                <a:srgbClr val="FF00FF">
                  <a:alpha val="0"/>
                </a:srgbClr>
              </a:clrTo>
            </a:clrChange>
            <a:lum bright="18000"/>
          </a:blip>
          <a:srcRect/>
          <a:stretch>
            <a:fillRect/>
          </a:stretch>
        </p:blipFill>
        <p:spPr bwMode="auto">
          <a:xfrm>
            <a:off x="5540375" y="1641475"/>
            <a:ext cx="2286000" cy="2286000"/>
          </a:xfrm>
          <a:prstGeom prst="rect">
            <a:avLst/>
          </a:prstGeom>
          <a:noFill/>
          <a:ln w="9525">
            <a:noFill/>
            <a:miter lim="800000"/>
            <a:headEnd/>
            <a:tailEnd/>
          </a:ln>
        </p:spPr>
      </p:pic>
      <p:sp>
        <p:nvSpPr>
          <p:cNvPr id="20" name="AutoShape 5"/>
          <p:cNvSpPr>
            <a:spLocks noChangeArrowheads="1"/>
          </p:cNvSpPr>
          <p:nvPr/>
        </p:nvSpPr>
        <p:spPr bwMode="auto">
          <a:xfrm>
            <a:off x="3670300" y="2667000"/>
            <a:ext cx="1752600" cy="228600"/>
          </a:xfrm>
          <a:prstGeom prst="rightArrow">
            <a:avLst>
              <a:gd name="adj1" fmla="val 50000"/>
              <a:gd name="adj2" fmla="val 191667"/>
            </a:avLst>
          </a:prstGeom>
          <a:solidFill>
            <a:srgbClr val="000000"/>
          </a:solidFill>
          <a:ln w="9525">
            <a:solidFill>
              <a:schemeClr val="tx1"/>
            </a:solidFill>
            <a:miter lim="800000"/>
            <a:headEnd/>
            <a:tailEnd/>
          </a:ln>
        </p:spPr>
        <p:txBody>
          <a:bodyPr wrap="none" anchor="ctr"/>
          <a:lstStyle/>
          <a:p>
            <a:pPr algn="ctr"/>
            <a:endParaRPr lang="ko-KR" altLang="ko-KR" dirty="0">
              <a:ea typeface="굴림" pitchFamily="50" charset="-127"/>
            </a:endParaRPr>
          </a:p>
        </p:txBody>
      </p:sp>
      <p:sp>
        <p:nvSpPr>
          <p:cNvPr id="21" name="Text Box 6"/>
          <p:cNvSpPr txBox="1">
            <a:spLocks noChangeArrowheads="1"/>
          </p:cNvSpPr>
          <p:nvPr/>
        </p:nvSpPr>
        <p:spPr bwMode="auto">
          <a:xfrm>
            <a:off x="3676650" y="2806700"/>
            <a:ext cx="1752600" cy="461665"/>
          </a:xfrm>
          <a:prstGeom prst="rect">
            <a:avLst/>
          </a:prstGeom>
          <a:noFill/>
          <a:ln w="9525">
            <a:noFill/>
            <a:miter lim="800000"/>
            <a:headEnd/>
            <a:tailEnd/>
          </a:ln>
        </p:spPr>
        <p:txBody>
          <a:bodyPr wrap="square">
            <a:spAutoFit/>
          </a:bodyPr>
          <a:lstStyle/>
          <a:p>
            <a:pPr>
              <a:spcBef>
                <a:spcPct val="50000"/>
              </a:spcBef>
            </a:pPr>
            <a:r>
              <a:rPr lang="en-US" altLang="ko-KR" dirty="0">
                <a:ea typeface="굴림" pitchFamily="50" charset="-127"/>
              </a:rPr>
              <a:t>rotate</a:t>
            </a:r>
          </a:p>
        </p:txBody>
      </p:sp>
      <p:sp>
        <p:nvSpPr>
          <p:cNvPr id="22" name="Text Box 7"/>
          <p:cNvSpPr txBox="1">
            <a:spLocks noChangeArrowheads="1"/>
          </p:cNvSpPr>
          <p:nvPr/>
        </p:nvSpPr>
        <p:spPr bwMode="auto">
          <a:xfrm>
            <a:off x="3819525" y="5576888"/>
            <a:ext cx="1581150" cy="461665"/>
          </a:xfrm>
          <a:prstGeom prst="rect">
            <a:avLst/>
          </a:prstGeom>
          <a:noFill/>
          <a:ln w="9525">
            <a:noFill/>
            <a:miter lim="800000"/>
            <a:headEnd/>
            <a:tailEnd/>
          </a:ln>
        </p:spPr>
        <p:txBody>
          <a:bodyPr wrap="square">
            <a:spAutoFit/>
          </a:bodyPr>
          <a:lstStyle/>
          <a:p>
            <a:pPr>
              <a:spcBef>
                <a:spcPct val="50000"/>
              </a:spcBef>
            </a:pPr>
            <a:r>
              <a:rPr lang="en-US" altLang="ko-KR" dirty="0">
                <a:ea typeface="굴림" pitchFamily="50" charset="-127"/>
              </a:rPr>
              <a:t>rotate</a:t>
            </a:r>
          </a:p>
        </p:txBody>
      </p:sp>
      <p:sp>
        <p:nvSpPr>
          <p:cNvPr id="24" name="AutoShape 9"/>
          <p:cNvSpPr>
            <a:spLocks noChangeArrowheads="1"/>
          </p:cNvSpPr>
          <p:nvPr/>
        </p:nvSpPr>
        <p:spPr bwMode="auto">
          <a:xfrm>
            <a:off x="2317750" y="3962400"/>
            <a:ext cx="228600" cy="457200"/>
          </a:xfrm>
          <a:prstGeom prst="downArrow">
            <a:avLst>
              <a:gd name="adj1" fmla="val 50000"/>
              <a:gd name="adj2" fmla="val 50000"/>
            </a:avLst>
          </a:prstGeom>
          <a:solidFill>
            <a:srgbClr val="000000"/>
          </a:solidFill>
          <a:ln w="9525">
            <a:solidFill>
              <a:schemeClr val="tx1"/>
            </a:solidFill>
            <a:miter lim="800000"/>
            <a:headEnd/>
            <a:tailEnd/>
          </a:ln>
        </p:spPr>
        <p:txBody>
          <a:bodyPr wrap="none" anchor="ctr"/>
          <a:lstStyle/>
          <a:p>
            <a:endParaRPr lang="ko-KR" altLang="en-US" dirty="0">
              <a:ea typeface="굴림" pitchFamily="50" charset="-127"/>
            </a:endParaRPr>
          </a:p>
        </p:txBody>
      </p:sp>
      <p:sp>
        <p:nvSpPr>
          <p:cNvPr id="25" name="Text Box 10"/>
          <p:cNvSpPr txBox="1">
            <a:spLocks noChangeArrowheads="1"/>
          </p:cNvSpPr>
          <p:nvPr/>
        </p:nvSpPr>
        <p:spPr bwMode="auto">
          <a:xfrm>
            <a:off x="1695450" y="3976688"/>
            <a:ext cx="698500" cy="461665"/>
          </a:xfrm>
          <a:prstGeom prst="rect">
            <a:avLst/>
          </a:prstGeom>
          <a:noFill/>
          <a:ln w="9525">
            <a:noFill/>
            <a:miter lim="800000"/>
            <a:headEnd/>
            <a:tailEnd/>
          </a:ln>
        </p:spPr>
        <p:txBody>
          <a:bodyPr wrap="square">
            <a:spAutoFit/>
          </a:bodyPr>
          <a:lstStyle/>
          <a:p>
            <a:pPr>
              <a:spcBef>
                <a:spcPct val="50000"/>
              </a:spcBef>
            </a:pPr>
            <a:r>
              <a:rPr lang="en-US" altLang="ko-KR" dirty="0">
                <a:ea typeface="굴림" pitchFamily="50" charset="-127"/>
              </a:rPr>
              <a:t>SH</a:t>
            </a:r>
          </a:p>
        </p:txBody>
      </p:sp>
      <p:sp>
        <p:nvSpPr>
          <p:cNvPr id="27" name="AutoShape 12"/>
          <p:cNvSpPr>
            <a:spLocks noChangeArrowheads="1"/>
          </p:cNvSpPr>
          <p:nvPr/>
        </p:nvSpPr>
        <p:spPr bwMode="auto">
          <a:xfrm>
            <a:off x="6584950" y="3962400"/>
            <a:ext cx="228600" cy="457200"/>
          </a:xfrm>
          <a:prstGeom prst="downArrow">
            <a:avLst>
              <a:gd name="adj1" fmla="val 50000"/>
              <a:gd name="adj2" fmla="val 50000"/>
            </a:avLst>
          </a:prstGeom>
          <a:solidFill>
            <a:srgbClr val="000000"/>
          </a:solidFill>
          <a:ln w="9525">
            <a:solidFill>
              <a:schemeClr val="tx1"/>
            </a:solidFill>
            <a:miter lim="800000"/>
            <a:headEnd/>
            <a:tailEnd/>
          </a:ln>
        </p:spPr>
        <p:txBody>
          <a:bodyPr wrap="none" anchor="ctr"/>
          <a:lstStyle/>
          <a:p>
            <a:endParaRPr lang="ko-KR" altLang="en-US" dirty="0">
              <a:ea typeface="굴림" pitchFamily="50" charset="-127"/>
            </a:endParaRPr>
          </a:p>
        </p:txBody>
      </p:sp>
      <p:sp>
        <p:nvSpPr>
          <p:cNvPr id="28" name="Text Box 13"/>
          <p:cNvSpPr txBox="1">
            <a:spLocks noChangeArrowheads="1"/>
          </p:cNvSpPr>
          <p:nvPr/>
        </p:nvSpPr>
        <p:spPr bwMode="auto">
          <a:xfrm>
            <a:off x="5953124" y="3976688"/>
            <a:ext cx="708025" cy="461665"/>
          </a:xfrm>
          <a:prstGeom prst="rect">
            <a:avLst/>
          </a:prstGeom>
          <a:noFill/>
          <a:ln w="9525">
            <a:noFill/>
            <a:miter lim="800000"/>
            <a:headEnd/>
            <a:tailEnd/>
          </a:ln>
        </p:spPr>
        <p:txBody>
          <a:bodyPr wrap="square">
            <a:spAutoFit/>
          </a:bodyPr>
          <a:lstStyle/>
          <a:p>
            <a:pPr>
              <a:spcBef>
                <a:spcPct val="50000"/>
              </a:spcBef>
            </a:pPr>
            <a:r>
              <a:rPr lang="en-US" altLang="ko-KR" dirty="0">
                <a:ea typeface="굴림" pitchFamily="50" charset="-127"/>
              </a:rPr>
              <a:t>SH</a:t>
            </a:r>
          </a:p>
        </p:txBody>
      </p:sp>
      <p:sp>
        <p:nvSpPr>
          <p:cNvPr id="29" name="AutoShape 14"/>
          <p:cNvSpPr>
            <a:spLocks noChangeArrowheads="1"/>
          </p:cNvSpPr>
          <p:nvPr/>
        </p:nvSpPr>
        <p:spPr bwMode="auto">
          <a:xfrm>
            <a:off x="3676650" y="5486400"/>
            <a:ext cx="1752600" cy="228600"/>
          </a:xfrm>
          <a:prstGeom prst="rightArrow">
            <a:avLst>
              <a:gd name="adj1" fmla="val 50000"/>
              <a:gd name="adj2" fmla="val 191667"/>
            </a:avLst>
          </a:prstGeom>
          <a:solidFill>
            <a:srgbClr val="000000"/>
          </a:solidFill>
          <a:ln w="9525">
            <a:solidFill>
              <a:schemeClr val="tx1"/>
            </a:solidFill>
            <a:miter lim="800000"/>
            <a:headEnd/>
            <a:tailEnd/>
          </a:ln>
        </p:spPr>
        <p:txBody>
          <a:bodyPr wrap="none" anchor="ctr"/>
          <a:lstStyle/>
          <a:p>
            <a:pPr algn="ctr"/>
            <a:endParaRPr lang="ko-KR" altLang="ko-KR" dirty="0">
              <a:ea typeface="굴림" pitchFamily="50" charset="-127"/>
            </a:endParaRPr>
          </a:p>
        </p:txBody>
      </p:sp>
      <p:pic>
        <p:nvPicPr>
          <p:cNvPr id="30" name="Picture 15" descr="l_sh_16"/>
          <p:cNvPicPr>
            <a:picLocks noChangeAspect="1" noChangeArrowheads="1"/>
          </p:cNvPicPr>
          <p:nvPr/>
        </p:nvPicPr>
        <p:blipFill>
          <a:blip r:embed="rId4">
            <a:clrChange>
              <a:clrFrom>
                <a:srgbClr val="FF00FF"/>
              </a:clrFrom>
              <a:clrTo>
                <a:srgbClr val="FF00FF">
                  <a:alpha val="0"/>
                </a:srgbClr>
              </a:clrTo>
            </a:clrChange>
            <a:lum bright="18000"/>
          </a:blip>
          <a:srcRect/>
          <a:stretch>
            <a:fillRect/>
          </a:stretch>
        </p:blipFill>
        <p:spPr bwMode="auto">
          <a:xfrm>
            <a:off x="1295400" y="4419600"/>
            <a:ext cx="2286000" cy="2286000"/>
          </a:xfrm>
          <a:prstGeom prst="rect">
            <a:avLst/>
          </a:prstGeom>
          <a:noFill/>
          <a:ln w="9525">
            <a:noFill/>
            <a:miter lim="800000"/>
            <a:headEnd/>
            <a:tailEnd/>
          </a:ln>
        </p:spPr>
      </p:pic>
      <p:pic>
        <p:nvPicPr>
          <p:cNvPr id="31" name="Picture 16" descr="lr_sh_16"/>
          <p:cNvPicPr>
            <a:picLocks noChangeAspect="1" noChangeArrowheads="1"/>
          </p:cNvPicPr>
          <p:nvPr/>
        </p:nvPicPr>
        <p:blipFill>
          <a:blip r:embed="rId5">
            <a:clrChange>
              <a:clrFrom>
                <a:srgbClr val="FF00FF"/>
              </a:clrFrom>
              <a:clrTo>
                <a:srgbClr val="FF00FF">
                  <a:alpha val="0"/>
                </a:srgbClr>
              </a:clrTo>
            </a:clrChange>
            <a:lum bright="18000"/>
          </a:blip>
          <a:srcRect/>
          <a:stretch>
            <a:fillRect/>
          </a:stretch>
        </p:blipFill>
        <p:spPr bwMode="auto">
          <a:xfrm>
            <a:off x="5562600" y="4419600"/>
            <a:ext cx="2286000" cy="2286000"/>
          </a:xfrm>
          <a:prstGeom prst="rect">
            <a:avLst/>
          </a:prstGeom>
          <a:noFill/>
          <a:ln w="9525">
            <a:noFill/>
            <a:miter lim="800000"/>
            <a:headEnd/>
            <a:tailEnd/>
          </a:ln>
        </p:spPr>
      </p:pic>
      <p:sp>
        <p:nvSpPr>
          <p:cNvPr id="32" name="TextBox 31"/>
          <p:cNvSpPr txBox="1"/>
          <p:nvPr/>
        </p:nvSpPr>
        <p:spPr>
          <a:xfrm>
            <a:off x="5400675" y="1417646"/>
            <a:ext cx="3298825" cy="307777"/>
          </a:xfrm>
          <a:prstGeom prst="rect">
            <a:avLst/>
          </a:prstGeom>
          <a:noFill/>
        </p:spPr>
        <p:txBody>
          <a:bodyPr wrap="square" rtlCol="0">
            <a:spAutoFit/>
          </a:bodyPr>
          <a:lstStyle/>
          <a:p>
            <a:pPr algn="r"/>
            <a:r>
              <a:rPr lang="en-US" altLang="ko-KR" sz="1400" dirty="0" smtClean="0"/>
              <a:t>From Talk Slide of Sloan 05</a:t>
            </a:r>
            <a:endParaRPr lang="ko-KR"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p:bldP spid="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Comparison</a:t>
            </a:r>
            <a:endParaRPr lang="ko-KR" altLang="en-US" dirty="0"/>
          </a:p>
        </p:txBody>
      </p:sp>
      <p:pic>
        <p:nvPicPr>
          <p:cNvPr id="4" name="Picture 4" descr="G:\projects\lightfields\notes\envmap\Figs\grace.tif"/>
          <p:cNvPicPr>
            <a:picLocks noChangeAspect="1" noChangeArrowheads="1"/>
          </p:cNvPicPr>
          <p:nvPr/>
        </p:nvPicPr>
        <p:blipFill>
          <a:blip r:embed="rId3"/>
          <a:srcRect/>
          <a:stretch>
            <a:fillRect/>
          </a:stretch>
        </p:blipFill>
        <p:spPr bwMode="auto">
          <a:xfrm>
            <a:off x="701675" y="2068513"/>
            <a:ext cx="2339975" cy="2339975"/>
          </a:xfrm>
          <a:prstGeom prst="rect">
            <a:avLst/>
          </a:prstGeom>
          <a:noFill/>
        </p:spPr>
      </p:pic>
      <p:pic>
        <p:nvPicPr>
          <p:cNvPr id="5" name="Picture 5" descr="G:\projects\lightfields\notes\envmap\Figs\grace_filter.tif"/>
          <p:cNvPicPr>
            <a:picLocks noChangeAspect="1" noChangeArrowheads="1"/>
          </p:cNvPicPr>
          <p:nvPr/>
        </p:nvPicPr>
        <p:blipFill>
          <a:blip r:embed="rId4"/>
          <a:srcRect/>
          <a:stretch>
            <a:fillRect/>
          </a:stretch>
        </p:blipFill>
        <p:spPr bwMode="auto">
          <a:xfrm>
            <a:off x="3430588" y="2076450"/>
            <a:ext cx="2341562" cy="2341563"/>
          </a:xfrm>
          <a:prstGeom prst="rect">
            <a:avLst/>
          </a:prstGeom>
          <a:noFill/>
        </p:spPr>
      </p:pic>
      <p:pic>
        <p:nvPicPr>
          <p:cNvPr id="6" name="Picture 6" descr="G:\projects\lightfields\notes\envmap\Figs\grace_filtermat.tif"/>
          <p:cNvPicPr>
            <a:picLocks noChangeAspect="1" noChangeArrowheads="1"/>
          </p:cNvPicPr>
          <p:nvPr/>
        </p:nvPicPr>
        <p:blipFill>
          <a:blip r:embed="rId5"/>
          <a:srcRect/>
          <a:stretch>
            <a:fillRect/>
          </a:stretch>
        </p:blipFill>
        <p:spPr bwMode="auto">
          <a:xfrm>
            <a:off x="6175375" y="2065338"/>
            <a:ext cx="2341563" cy="2341562"/>
          </a:xfrm>
          <a:prstGeom prst="rect">
            <a:avLst/>
          </a:prstGeom>
          <a:noFill/>
        </p:spPr>
      </p:pic>
      <p:sp>
        <p:nvSpPr>
          <p:cNvPr id="7" name="Text Box 7"/>
          <p:cNvSpPr txBox="1">
            <a:spLocks noChangeArrowheads="1"/>
          </p:cNvSpPr>
          <p:nvPr/>
        </p:nvSpPr>
        <p:spPr bwMode="auto">
          <a:xfrm>
            <a:off x="1023938" y="4332288"/>
            <a:ext cx="1670050" cy="1187450"/>
          </a:xfrm>
          <a:prstGeom prst="rect">
            <a:avLst/>
          </a:prstGeom>
          <a:noFill/>
          <a:ln w="9525">
            <a:noFill/>
            <a:miter lim="800000"/>
            <a:headEnd/>
            <a:tailEnd/>
          </a:ln>
          <a:effectLst/>
        </p:spPr>
        <p:txBody>
          <a:bodyPr wrap="none">
            <a:spAutoFit/>
          </a:bodyPr>
          <a:lstStyle/>
          <a:p>
            <a:r>
              <a:rPr lang="en-US" altLang="ko-KR" sz="2400" dirty="0">
                <a:ea typeface="굴림" pitchFamily="50" charset="-127"/>
              </a:rPr>
              <a:t>Incident </a:t>
            </a:r>
          </a:p>
          <a:p>
            <a:r>
              <a:rPr lang="en-US" altLang="ko-KR" sz="2400" dirty="0">
                <a:ea typeface="굴림" pitchFamily="50" charset="-127"/>
              </a:rPr>
              <a:t>illumination</a:t>
            </a:r>
          </a:p>
          <a:p>
            <a:r>
              <a:rPr lang="en-US" altLang="ko-KR" sz="2400" dirty="0">
                <a:ea typeface="굴림" pitchFamily="50" charset="-127"/>
              </a:rPr>
              <a:t>300x300</a:t>
            </a:r>
          </a:p>
        </p:txBody>
      </p:sp>
      <p:sp>
        <p:nvSpPr>
          <p:cNvPr id="8" name="Text Box 8"/>
          <p:cNvSpPr txBox="1">
            <a:spLocks noChangeArrowheads="1"/>
          </p:cNvSpPr>
          <p:nvPr/>
        </p:nvSpPr>
        <p:spPr bwMode="auto">
          <a:xfrm>
            <a:off x="3376613" y="4324350"/>
            <a:ext cx="2630849" cy="1569660"/>
          </a:xfrm>
          <a:prstGeom prst="rect">
            <a:avLst/>
          </a:prstGeom>
          <a:noFill/>
          <a:ln w="9525">
            <a:noFill/>
            <a:miter lim="800000"/>
            <a:headEnd/>
            <a:tailEnd/>
          </a:ln>
          <a:effectLst/>
        </p:spPr>
        <p:txBody>
          <a:bodyPr wrap="none">
            <a:spAutoFit/>
          </a:bodyPr>
          <a:lstStyle/>
          <a:p>
            <a:r>
              <a:rPr lang="en-US" altLang="ko-KR" sz="2400" dirty="0">
                <a:ea typeface="굴림" pitchFamily="50" charset="-127"/>
              </a:rPr>
              <a:t>Irradiance map</a:t>
            </a:r>
          </a:p>
          <a:p>
            <a:r>
              <a:rPr lang="en-US" altLang="ko-KR" sz="2400" dirty="0">
                <a:ea typeface="굴림" pitchFamily="50" charset="-127"/>
              </a:rPr>
              <a:t>Texture: 256x256</a:t>
            </a:r>
          </a:p>
          <a:p>
            <a:r>
              <a:rPr lang="en-US" altLang="ko-KR" sz="2400" dirty="0">
                <a:solidFill>
                  <a:srgbClr val="FF0000"/>
                </a:solidFill>
                <a:ea typeface="굴림" pitchFamily="50" charset="-127"/>
              </a:rPr>
              <a:t>Hemispherical</a:t>
            </a:r>
          </a:p>
          <a:p>
            <a:r>
              <a:rPr lang="en-US" altLang="ko-KR" sz="2400" dirty="0">
                <a:solidFill>
                  <a:srgbClr val="FF0000"/>
                </a:solidFill>
                <a:ea typeface="굴림" pitchFamily="50" charset="-127"/>
              </a:rPr>
              <a:t>Integration   2Hrs </a:t>
            </a:r>
          </a:p>
        </p:txBody>
      </p:sp>
      <p:sp>
        <p:nvSpPr>
          <p:cNvPr id="9" name="Text Box 9"/>
          <p:cNvSpPr txBox="1">
            <a:spLocks noChangeArrowheads="1"/>
          </p:cNvSpPr>
          <p:nvPr/>
        </p:nvSpPr>
        <p:spPr bwMode="auto">
          <a:xfrm>
            <a:off x="6057900" y="4321175"/>
            <a:ext cx="2874506" cy="1569660"/>
          </a:xfrm>
          <a:prstGeom prst="rect">
            <a:avLst/>
          </a:prstGeom>
          <a:noFill/>
          <a:ln w="9525">
            <a:noFill/>
            <a:miter lim="800000"/>
            <a:headEnd/>
            <a:tailEnd/>
          </a:ln>
          <a:effectLst/>
        </p:spPr>
        <p:txBody>
          <a:bodyPr wrap="none">
            <a:spAutoFit/>
          </a:bodyPr>
          <a:lstStyle/>
          <a:p>
            <a:r>
              <a:rPr lang="en-US" altLang="ko-KR" sz="2400" dirty="0">
                <a:ea typeface="굴림" pitchFamily="50" charset="-127"/>
              </a:rPr>
              <a:t>Irradiance map</a:t>
            </a:r>
          </a:p>
          <a:p>
            <a:r>
              <a:rPr lang="en-US" altLang="ko-KR" sz="2400" dirty="0">
                <a:ea typeface="굴림" pitchFamily="50" charset="-127"/>
              </a:rPr>
              <a:t>Texture: 256x256</a:t>
            </a:r>
          </a:p>
          <a:p>
            <a:r>
              <a:rPr lang="en-US" altLang="ko-KR" sz="2400" dirty="0">
                <a:solidFill>
                  <a:srgbClr val="0000FF"/>
                </a:solidFill>
                <a:ea typeface="굴림" pitchFamily="50" charset="-127"/>
              </a:rPr>
              <a:t>Spherical Harmonic</a:t>
            </a:r>
          </a:p>
          <a:p>
            <a:r>
              <a:rPr lang="en-US" altLang="ko-KR" sz="2400" dirty="0">
                <a:solidFill>
                  <a:srgbClr val="0000FF"/>
                </a:solidFill>
                <a:ea typeface="굴림" pitchFamily="50" charset="-127"/>
              </a:rPr>
              <a:t>Coefficients   1sec</a:t>
            </a:r>
          </a:p>
        </p:txBody>
      </p:sp>
      <p:graphicFrame>
        <p:nvGraphicFramePr>
          <p:cNvPr id="10" name="Object 10"/>
          <p:cNvGraphicFramePr>
            <a:graphicFrameLocks noChangeAspect="1"/>
          </p:cNvGraphicFramePr>
          <p:nvPr/>
        </p:nvGraphicFramePr>
        <p:xfrm>
          <a:off x="2030413" y="5929313"/>
          <a:ext cx="3783012" cy="406400"/>
        </p:xfrm>
        <a:graphic>
          <a:graphicData uri="http://schemas.openxmlformats.org/presentationml/2006/ole">
            <p:oleObj spid="_x0000_s74754" name="Equation" r:id="rId6" imgW="1892160" imgH="203040" progId="Equation.DSMT4">
              <p:embed/>
            </p:oleObj>
          </a:graphicData>
        </a:graphic>
      </p:graphicFrame>
      <p:graphicFrame>
        <p:nvGraphicFramePr>
          <p:cNvPr id="11" name="Object 11"/>
          <p:cNvGraphicFramePr>
            <a:graphicFrameLocks noChangeAspect="1"/>
          </p:cNvGraphicFramePr>
          <p:nvPr/>
        </p:nvGraphicFramePr>
        <p:xfrm>
          <a:off x="5905500" y="5930900"/>
          <a:ext cx="2795588" cy="406400"/>
        </p:xfrm>
        <a:graphic>
          <a:graphicData uri="http://schemas.openxmlformats.org/presentationml/2006/ole">
            <p:oleObj spid="_x0000_s74755" name="Equation" r:id="rId7" imgW="1396800" imgH="203040" progId="Equation.DSMT4">
              <p:embed/>
            </p:oleObj>
          </a:graphicData>
        </a:graphic>
      </p:graphicFrame>
      <p:sp>
        <p:nvSpPr>
          <p:cNvPr id="12" name="TextBox 11"/>
          <p:cNvSpPr txBox="1"/>
          <p:nvPr/>
        </p:nvSpPr>
        <p:spPr>
          <a:xfrm>
            <a:off x="5430838" y="1444823"/>
            <a:ext cx="3298825" cy="307777"/>
          </a:xfrm>
          <a:prstGeom prst="rect">
            <a:avLst/>
          </a:prstGeom>
          <a:noFill/>
        </p:spPr>
        <p:txBody>
          <a:bodyPr wrap="square" rtlCol="0">
            <a:spAutoFit/>
          </a:bodyPr>
          <a:lstStyle/>
          <a:p>
            <a:pPr algn="r"/>
            <a:r>
              <a:rPr lang="en-US" altLang="ko-KR" sz="1400" dirty="0" smtClean="0"/>
              <a:t>From Talk Slide of Ramamoorthi 01</a:t>
            </a:r>
            <a:endParaRPr lang="ko-KR" altLang="en-US" sz="1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Sloan 2001</a:t>
            </a:r>
            <a:endParaRPr lang="ko-KR" altLang="en-US" dirty="0"/>
          </a:p>
        </p:txBody>
      </p:sp>
      <p:sp>
        <p:nvSpPr>
          <p:cNvPr id="3" name="내용 개체 틀 2"/>
          <p:cNvSpPr>
            <a:spLocks noGrp="1"/>
          </p:cNvSpPr>
          <p:nvPr>
            <p:ph idx="1"/>
          </p:nvPr>
        </p:nvSpPr>
        <p:spPr/>
        <p:txBody>
          <a:bodyPr/>
          <a:lstStyle/>
          <a:p>
            <a:pPr>
              <a:buFont typeface="Arial" pitchFamily="34" charset="0"/>
              <a:buChar char="•"/>
            </a:pPr>
            <a:r>
              <a:rPr lang="en-US" altLang="ko-KR" dirty="0" smtClean="0">
                <a:solidFill>
                  <a:srgbClr val="0000FF"/>
                </a:solidFill>
              </a:rPr>
              <a:t>Diffuse/glossy surfaces</a:t>
            </a:r>
          </a:p>
          <a:p>
            <a:pPr>
              <a:buFont typeface="Arial" pitchFamily="34" charset="0"/>
              <a:buChar char="•"/>
            </a:pPr>
            <a:r>
              <a:rPr lang="en-US" altLang="ko-KR" dirty="0" smtClean="0">
                <a:solidFill>
                  <a:srgbClr val="0000FF"/>
                </a:solidFill>
              </a:rPr>
              <a:t>Shadowing, inter-reflection</a:t>
            </a:r>
          </a:p>
          <a:p>
            <a:pPr>
              <a:buFont typeface="Arial" pitchFamily="34" charset="0"/>
              <a:buChar char="•"/>
            </a:pPr>
            <a:endParaRPr lang="en-US" altLang="ko-KR" dirty="0" smtClean="0">
              <a:solidFill>
                <a:srgbClr val="FF0000"/>
              </a:solidFill>
            </a:endParaRPr>
          </a:p>
          <a:p>
            <a:pPr>
              <a:buFont typeface="Arial" pitchFamily="34" charset="0"/>
              <a:buChar char="•"/>
            </a:pPr>
            <a:r>
              <a:rPr lang="en-US" altLang="ko-KR" dirty="0" smtClean="0">
                <a:solidFill>
                  <a:srgbClr val="FF0000"/>
                </a:solidFill>
              </a:rPr>
              <a:t>Low-frequency light only</a:t>
            </a:r>
          </a:p>
          <a:p>
            <a:pPr>
              <a:buFont typeface="Arial" pitchFamily="34" charset="0"/>
              <a:buChar char="•"/>
            </a:pPr>
            <a:r>
              <a:rPr lang="en-US" altLang="ko-KR" dirty="0" smtClean="0">
                <a:solidFill>
                  <a:srgbClr val="FF0000"/>
                </a:solidFill>
              </a:rPr>
              <a:t>Rigid objects only</a:t>
            </a:r>
            <a:endParaRPr lang="ko-KR"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Overview</a:t>
            </a:r>
            <a:endParaRPr lang="ko-KR" altLang="en-US" dirty="0"/>
          </a:p>
        </p:txBody>
      </p:sp>
      <p:sp>
        <p:nvSpPr>
          <p:cNvPr id="3" name="내용 개체 틀 2"/>
          <p:cNvSpPr>
            <a:spLocks noGrp="1"/>
          </p:cNvSpPr>
          <p:nvPr>
            <p:ph idx="1"/>
          </p:nvPr>
        </p:nvSpPr>
        <p:spPr/>
        <p:txBody>
          <a:bodyPr/>
          <a:lstStyle/>
          <a:p>
            <a:r>
              <a:rPr lang="en-US" altLang="ko-KR" dirty="0" smtClean="0"/>
              <a:t>This talk will cover the following three papers</a:t>
            </a:r>
          </a:p>
          <a:p>
            <a:pPr lvl="1"/>
            <a:endParaRPr lang="en-US" altLang="ko-KR" dirty="0" smtClean="0"/>
          </a:p>
          <a:p>
            <a:pPr lvl="1"/>
            <a:r>
              <a:rPr lang="en-US" altLang="ko-KR" dirty="0" smtClean="0"/>
              <a:t>An Efficient Representation for </a:t>
            </a:r>
            <a:r>
              <a:rPr lang="en-US" altLang="ko-KR" dirty="0" smtClean="0">
                <a:solidFill>
                  <a:srgbClr val="0000FF"/>
                </a:solidFill>
              </a:rPr>
              <a:t>Irradiance Environment Maps </a:t>
            </a:r>
            <a:r>
              <a:rPr lang="en-US" altLang="ko-KR" dirty="0" smtClean="0"/>
              <a:t>[Ramamoorthi 01]</a:t>
            </a:r>
          </a:p>
          <a:p>
            <a:pPr lvl="1"/>
            <a:endParaRPr lang="en-US" altLang="ko-KR" dirty="0" smtClean="0">
              <a:solidFill>
                <a:srgbClr val="0000FF"/>
              </a:solidFill>
            </a:endParaRPr>
          </a:p>
          <a:p>
            <a:pPr lvl="1"/>
            <a:r>
              <a:rPr lang="en-US" altLang="ko-KR" dirty="0" smtClean="0">
                <a:solidFill>
                  <a:srgbClr val="0000FF"/>
                </a:solidFill>
              </a:rPr>
              <a:t>Precomputed Radiance Transfer </a:t>
            </a:r>
            <a:r>
              <a:rPr lang="en-US" altLang="ko-KR" dirty="0" smtClean="0"/>
              <a:t>for Real-Time Rendering in Dynamic, Low-Frequency Lighting Environments [Sloan 02]</a:t>
            </a:r>
          </a:p>
          <a:p>
            <a:pPr lvl="1"/>
            <a:endParaRPr lang="en-US" altLang="ko-KR" dirty="0" smtClean="0"/>
          </a:p>
          <a:p>
            <a:pPr lvl="1"/>
            <a:r>
              <a:rPr lang="en-US" altLang="ko-KR" dirty="0" smtClean="0">
                <a:solidFill>
                  <a:srgbClr val="0000FF"/>
                </a:solidFill>
              </a:rPr>
              <a:t>All-Frequency</a:t>
            </a:r>
            <a:r>
              <a:rPr lang="en-US" altLang="ko-KR" dirty="0" smtClean="0"/>
              <a:t> Shadows Using Non-linear Wavelet Lighting Approximation [Ng 03]</a:t>
            </a:r>
          </a:p>
          <a:p>
            <a:pPr lvl="1"/>
            <a:endParaRPr lang="en-US" altLang="ko-KR" dirty="0" smtClean="0"/>
          </a:p>
          <a:p>
            <a:pPr lvl="1"/>
            <a:endParaRPr lang="en-US" altLang="ko-KR" dirty="0" smtClean="0"/>
          </a:p>
          <a:p>
            <a:pPr lvl="1"/>
            <a:endParaRPr lang="en-US" altLang="ko-KR"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제목 1"/>
          <p:cNvSpPr>
            <a:spLocks noGrp="1"/>
          </p:cNvSpPr>
          <p:nvPr>
            <p:ph type="title"/>
          </p:nvPr>
        </p:nvSpPr>
        <p:spPr/>
        <p:txBody>
          <a:bodyPr/>
          <a:lstStyle/>
          <a:p>
            <a:r>
              <a:rPr lang="en-US" altLang="ko-KR" sz="3600" dirty="0" smtClean="0">
                <a:ea typeface="굴림" charset="-127"/>
              </a:rPr>
              <a:t>Motivation</a:t>
            </a:r>
            <a:endParaRPr lang="ko-KR" altLang="en-US" sz="3600" dirty="0" smtClean="0">
              <a:ea typeface="굴림" charset="-127"/>
            </a:endParaRPr>
          </a:p>
        </p:txBody>
      </p:sp>
      <p:sp>
        <p:nvSpPr>
          <p:cNvPr id="5123" name="내용 개체 틀 2"/>
          <p:cNvSpPr>
            <a:spLocks noGrp="1"/>
          </p:cNvSpPr>
          <p:nvPr>
            <p:ph idx="1"/>
          </p:nvPr>
        </p:nvSpPr>
        <p:spPr>
          <a:xfrm>
            <a:off x="419100" y="1587500"/>
            <a:ext cx="8318500" cy="4779963"/>
          </a:xfrm>
        </p:spPr>
        <p:txBody>
          <a:bodyPr/>
          <a:lstStyle/>
          <a:p>
            <a:r>
              <a:rPr lang="en-US" altLang="ko-KR" dirty="0" smtClean="0">
                <a:ea typeface="굴림" charset="-127"/>
              </a:rPr>
              <a:t>Better light integration and transport</a:t>
            </a:r>
          </a:p>
          <a:p>
            <a:endParaRPr lang="en-US" altLang="ko-KR" dirty="0" smtClean="0">
              <a:ea typeface="굴림" charset="-127"/>
            </a:endParaRPr>
          </a:p>
          <a:p>
            <a:r>
              <a:rPr lang="en-US" altLang="ko-KR" dirty="0" smtClean="0">
                <a:ea typeface="굴림" charset="-127"/>
              </a:rPr>
              <a:t>For diffuse and glossy surfaces</a:t>
            </a:r>
          </a:p>
          <a:p>
            <a:endParaRPr lang="en-US" altLang="ko-KR" dirty="0" smtClean="0">
              <a:ea typeface="굴림" charset="-127"/>
            </a:endParaRPr>
          </a:p>
          <a:p>
            <a:r>
              <a:rPr lang="en-US" altLang="ko-KR" dirty="0" smtClean="0">
                <a:ea typeface="굴림" charset="-127"/>
              </a:rPr>
              <a:t>At real-time rates</a:t>
            </a:r>
            <a:endParaRPr lang="ko-KR" altLang="en-US" dirty="0" smtClean="0">
              <a:ea typeface="굴림" charset="-127"/>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직사각형 15"/>
          <p:cNvSpPr/>
          <p:nvPr/>
        </p:nvSpPr>
        <p:spPr bwMode="auto">
          <a:xfrm>
            <a:off x="1822450" y="3108325"/>
            <a:ext cx="930275" cy="461665"/>
          </a:xfrm>
          <a:prstGeom prst="rect">
            <a:avLst/>
          </a:prstGeom>
          <a:solidFill>
            <a:srgbClr val="00FFFF"/>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15" name="직사각형 14"/>
          <p:cNvSpPr/>
          <p:nvPr/>
        </p:nvSpPr>
        <p:spPr bwMode="auto">
          <a:xfrm>
            <a:off x="2314575" y="1587500"/>
            <a:ext cx="1304925" cy="546100"/>
          </a:xfrm>
          <a:prstGeom prst="rect">
            <a:avLst/>
          </a:prstGeom>
          <a:solidFill>
            <a:srgbClr val="00FFFF"/>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2" name="제목 1"/>
          <p:cNvSpPr>
            <a:spLocks noGrp="1"/>
          </p:cNvSpPr>
          <p:nvPr>
            <p:ph type="title"/>
          </p:nvPr>
        </p:nvSpPr>
        <p:spPr/>
        <p:txBody>
          <a:bodyPr/>
          <a:lstStyle/>
          <a:p>
            <a:r>
              <a:rPr lang="en-US" altLang="ko-KR" dirty="0" smtClean="0"/>
              <a:t>Basic Idea</a:t>
            </a:r>
            <a:endParaRPr lang="ko-KR" altLang="en-US" dirty="0"/>
          </a:p>
        </p:txBody>
      </p:sp>
      <p:sp>
        <p:nvSpPr>
          <p:cNvPr id="3" name="내용 개체 틀 2"/>
          <p:cNvSpPr>
            <a:spLocks noGrp="1"/>
          </p:cNvSpPr>
          <p:nvPr>
            <p:ph idx="1"/>
          </p:nvPr>
        </p:nvSpPr>
        <p:spPr/>
        <p:txBody>
          <a:bodyPr/>
          <a:lstStyle/>
          <a:p>
            <a:endParaRPr lang="en-US" altLang="ko-KR" dirty="0" smtClean="0"/>
          </a:p>
          <a:p>
            <a:endParaRPr lang="en-US" altLang="ko-KR" dirty="0" smtClean="0"/>
          </a:p>
          <a:p>
            <a:r>
              <a:rPr lang="en-US" altLang="ko-KR" dirty="0" smtClean="0"/>
              <a:t>For a specific point     ;</a:t>
            </a:r>
            <a:br>
              <a:rPr lang="en-US" altLang="ko-KR" dirty="0" smtClean="0"/>
            </a:br>
            <a:r>
              <a:rPr lang="en-US" altLang="ko-KR" dirty="0" smtClean="0"/>
              <a:t/>
            </a:r>
            <a:br>
              <a:rPr lang="en-US" altLang="ko-KR" dirty="0" smtClean="0"/>
            </a:br>
            <a:r>
              <a:rPr lang="en-US" altLang="ko-KR" dirty="0" smtClean="0"/>
              <a:t/>
            </a:r>
            <a:br>
              <a:rPr lang="en-US" altLang="ko-KR" dirty="0" smtClean="0"/>
            </a:br>
            <a:r>
              <a:rPr lang="en-US" altLang="ko-KR" dirty="0" smtClean="0"/>
              <a:t/>
            </a:r>
            <a:br>
              <a:rPr lang="en-US" altLang="ko-KR" dirty="0" smtClean="0"/>
            </a:br>
            <a:endParaRPr lang="en-US" altLang="ko-KR" dirty="0" smtClean="0"/>
          </a:p>
          <a:p>
            <a:r>
              <a:rPr lang="en-US" altLang="ko-KR" dirty="0" smtClean="0"/>
              <a:t>          : Reflected radiance at     of direction </a:t>
            </a:r>
          </a:p>
          <a:p>
            <a:r>
              <a:rPr lang="en-US" altLang="ko-KR" dirty="0" smtClean="0"/>
              <a:t>          : Incoming radiance</a:t>
            </a:r>
          </a:p>
          <a:p>
            <a:r>
              <a:rPr lang="en-US" altLang="ko-KR" dirty="0" smtClean="0"/>
              <a:t>                 : BRDF at</a:t>
            </a:r>
          </a:p>
          <a:p>
            <a:r>
              <a:rPr lang="en-US" altLang="ko-KR" dirty="0" smtClean="0"/>
              <a:t>         : Visibility function at </a:t>
            </a:r>
            <a:endParaRPr lang="ko-KR" altLang="en-US" dirty="0"/>
          </a:p>
        </p:txBody>
      </p:sp>
      <p:graphicFrame>
        <p:nvGraphicFramePr>
          <p:cNvPr id="37902" name="Object 14"/>
          <p:cNvGraphicFramePr>
            <a:graphicFrameLocks noChangeAspect="1"/>
          </p:cNvGraphicFramePr>
          <p:nvPr/>
        </p:nvGraphicFramePr>
        <p:xfrm>
          <a:off x="417513" y="1587500"/>
          <a:ext cx="7627937" cy="788988"/>
        </p:xfrm>
        <a:graphic>
          <a:graphicData uri="http://schemas.openxmlformats.org/presentationml/2006/ole">
            <p:oleObj spid="_x0000_s37902" name="Equation" r:id="rId3" imgW="3809880" imgH="393480" progId="Equation.DSMT4">
              <p:embed/>
            </p:oleObj>
          </a:graphicData>
        </a:graphic>
      </p:graphicFrame>
      <p:graphicFrame>
        <p:nvGraphicFramePr>
          <p:cNvPr id="37904" name="Object 16"/>
          <p:cNvGraphicFramePr>
            <a:graphicFrameLocks noChangeAspect="1"/>
          </p:cNvGraphicFramePr>
          <p:nvPr/>
        </p:nvGraphicFramePr>
        <p:xfrm>
          <a:off x="430213" y="3060700"/>
          <a:ext cx="6586537" cy="788988"/>
        </p:xfrm>
        <a:graphic>
          <a:graphicData uri="http://schemas.openxmlformats.org/presentationml/2006/ole">
            <p:oleObj spid="_x0000_s37904" name="Equation" r:id="rId4" imgW="3288960" imgH="393480" progId="Equation.DSMT4">
              <p:embed/>
            </p:oleObj>
          </a:graphicData>
        </a:graphic>
      </p:graphicFrame>
      <p:graphicFrame>
        <p:nvGraphicFramePr>
          <p:cNvPr id="37905" name="Object 17"/>
          <p:cNvGraphicFramePr>
            <a:graphicFrameLocks noChangeAspect="1"/>
          </p:cNvGraphicFramePr>
          <p:nvPr/>
        </p:nvGraphicFramePr>
        <p:xfrm>
          <a:off x="4312492" y="2617277"/>
          <a:ext cx="254000" cy="279400"/>
        </p:xfrm>
        <a:graphic>
          <a:graphicData uri="http://schemas.openxmlformats.org/presentationml/2006/ole">
            <p:oleObj spid="_x0000_s37905" name="Equation" r:id="rId5" imgW="126720" imgH="139680" progId="Equation.DSMT4">
              <p:embed/>
            </p:oleObj>
          </a:graphicData>
        </a:graphic>
      </p:graphicFrame>
      <p:graphicFrame>
        <p:nvGraphicFramePr>
          <p:cNvPr id="37906" name="Object 18"/>
          <p:cNvGraphicFramePr>
            <a:graphicFrameLocks noChangeAspect="1"/>
          </p:cNvGraphicFramePr>
          <p:nvPr/>
        </p:nvGraphicFramePr>
        <p:xfrm>
          <a:off x="6042771" y="4464050"/>
          <a:ext cx="254000" cy="279400"/>
        </p:xfrm>
        <a:graphic>
          <a:graphicData uri="http://schemas.openxmlformats.org/presentationml/2006/ole">
            <p:oleObj spid="_x0000_s37906" name="Equation" r:id="rId6" imgW="126720" imgH="139680" progId="Equation.DSMT4">
              <p:embed/>
            </p:oleObj>
          </a:graphicData>
        </a:graphic>
      </p:graphicFrame>
      <p:graphicFrame>
        <p:nvGraphicFramePr>
          <p:cNvPr id="37907" name="Object 19"/>
          <p:cNvGraphicFramePr>
            <a:graphicFrameLocks noChangeAspect="1"/>
          </p:cNvGraphicFramePr>
          <p:nvPr/>
        </p:nvGraphicFramePr>
        <p:xfrm>
          <a:off x="798513" y="4326155"/>
          <a:ext cx="965200" cy="482600"/>
        </p:xfrm>
        <a:graphic>
          <a:graphicData uri="http://schemas.openxmlformats.org/presentationml/2006/ole">
            <p:oleObj spid="_x0000_s37907" name="Equation" r:id="rId7" imgW="482400" imgH="241200" progId="Equation.DSMT4">
              <p:embed/>
            </p:oleObj>
          </a:graphicData>
        </a:graphic>
      </p:graphicFrame>
      <p:graphicFrame>
        <p:nvGraphicFramePr>
          <p:cNvPr id="37908" name="Object 20"/>
          <p:cNvGraphicFramePr>
            <a:graphicFrameLocks noChangeAspect="1"/>
          </p:cNvGraphicFramePr>
          <p:nvPr/>
        </p:nvGraphicFramePr>
        <p:xfrm>
          <a:off x="798513" y="4810125"/>
          <a:ext cx="863600" cy="457200"/>
        </p:xfrm>
        <a:graphic>
          <a:graphicData uri="http://schemas.openxmlformats.org/presentationml/2006/ole">
            <p:oleObj spid="_x0000_s37908" name="Equation" r:id="rId8" imgW="431640" imgH="228600" progId="Equation.DSMT4">
              <p:embed/>
            </p:oleObj>
          </a:graphicData>
        </a:graphic>
      </p:graphicFrame>
      <p:graphicFrame>
        <p:nvGraphicFramePr>
          <p:cNvPr id="37909" name="Object 21"/>
          <p:cNvGraphicFramePr>
            <a:graphicFrameLocks noChangeAspect="1"/>
          </p:cNvGraphicFramePr>
          <p:nvPr/>
        </p:nvGraphicFramePr>
        <p:xfrm>
          <a:off x="798513" y="5267325"/>
          <a:ext cx="1676400" cy="482600"/>
        </p:xfrm>
        <a:graphic>
          <a:graphicData uri="http://schemas.openxmlformats.org/presentationml/2006/ole">
            <p:oleObj spid="_x0000_s37909" name="Equation" r:id="rId9" imgW="838080" imgH="241200" progId="Equation.DSMT4">
              <p:embed/>
            </p:oleObj>
          </a:graphicData>
        </a:graphic>
      </p:graphicFrame>
      <p:graphicFrame>
        <p:nvGraphicFramePr>
          <p:cNvPr id="37910" name="Object 22"/>
          <p:cNvGraphicFramePr>
            <a:graphicFrameLocks noChangeAspect="1"/>
          </p:cNvGraphicFramePr>
          <p:nvPr/>
        </p:nvGraphicFramePr>
        <p:xfrm>
          <a:off x="4439492" y="5400893"/>
          <a:ext cx="254000" cy="279400"/>
        </p:xfrm>
        <a:graphic>
          <a:graphicData uri="http://schemas.openxmlformats.org/presentationml/2006/ole">
            <p:oleObj spid="_x0000_s37910" name="Equation" r:id="rId10" imgW="126720" imgH="139680" progId="Equation.DSMT4">
              <p:embed/>
            </p:oleObj>
          </a:graphicData>
        </a:graphic>
      </p:graphicFrame>
      <p:graphicFrame>
        <p:nvGraphicFramePr>
          <p:cNvPr id="37911" name="Object 23"/>
          <p:cNvGraphicFramePr>
            <a:graphicFrameLocks noChangeAspect="1"/>
          </p:cNvGraphicFramePr>
          <p:nvPr/>
        </p:nvGraphicFramePr>
        <p:xfrm>
          <a:off x="823913" y="5749925"/>
          <a:ext cx="838200" cy="457200"/>
        </p:xfrm>
        <a:graphic>
          <a:graphicData uri="http://schemas.openxmlformats.org/presentationml/2006/ole">
            <p:oleObj spid="_x0000_s37911" name="Equation" r:id="rId11" imgW="419040" imgH="228600" progId="Equation.DSMT4">
              <p:embed/>
            </p:oleObj>
          </a:graphicData>
        </a:graphic>
      </p:graphicFrame>
      <p:graphicFrame>
        <p:nvGraphicFramePr>
          <p:cNvPr id="37912" name="Object 24"/>
          <p:cNvGraphicFramePr>
            <a:graphicFrameLocks noChangeAspect="1"/>
          </p:cNvGraphicFramePr>
          <p:nvPr/>
        </p:nvGraphicFramePr>
        <p:xfrm>
          <a:off x="5712571" y="5883275"/>
          <a:ext cx="254000" cy="279400"/>
        </p:xfrm>
        <a:graphic>
          <a:graphicData uri="http://schemas.openxmlformats.org/presentationml/2006/ole">
            <p:oleObj spid="_x0000_s37912" name="Equation" r:id="rId12" imgW="126720" imgH="139680" progId="Equation.DSMT4">
              <p:embed/>
            </p:oleObj>
          </a:graphicData>
        </a:graphic>
      </p:graphicFrame>
      <p:graphicFrame>
        <p:nvGraphicFramePr>
          <p:cNvPr id="37913" name="Object 25"/>
          <p:cNvGraphicFramePr>
            <a:graphicFrameLocks noChangeAspect="1"/>
          </p:cNvGraphicFramePr>
          <p:nvPr/>
        </p:nvGraphicFramePr>
        <p:xfrm>
          <a:off x="8524081" y="4386262"/>
          <a:ext cx="331788" cy="357188"/>
        </p:xfrm>
        <a:graphic>
          <a:graphicData uri="http://schemas.openxmlformats.org/presentationml/2006/ole">
            <p:oleObj spid="_x0000_s37913" name="Equation" r:id="rId13" imgW="164880" imgH="177480" progId="Equation.DSMT4">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직사각형 14"/>
          <p:cNvSpPr/>
          <p:nvPr/>
        </p:nvSpPr>
        <p:spPr bwMode="auto">
          <a:xfrm>
            <a:off x="2030413" y="5260975"/>
            <a:ext cx="1703387" cy="758825"/>
          </a:xfrm>
          <a:prstGeom prst="rect">
            <a:avLst/>
          </a:prstGeom>
          <a:solidFill>
            <a:srgbClr val="00FFFF"/>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13" name="직사각형 12"/>
          <p:cNvSpPr/>
          <p:nvPr/>
        </p:nvSpPr>
        <p:spPr bwMode="auto">
          <a:xfrm>
            <a:off x="3857625" y="3567113"/>
            <a:ext cx="1744663" cy="633412"/>
          </a:xfrm>
          <a:prstGeom prst="rect">
            <a:avLst/>
          </a:prstGeom>
          <a:solidFill>
            <a:srgbClr val="00FFFF"/>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10" name="직사각형 9"/>
          <p:cNvSpPr/>
          <p:nvPr/>
        </p:nvSpPr>
        <p:spPr bwMode="auto">
          <a:xfrm>
            <a:off x="798513" y="3710285"/>
            <a:ext cx="930275" cy="461665"/>
          </a:xfrm>
          <a:prstGeom prst="rect">
            <a:avLst/>
          </a:prstGeom>
          <a:solidFill>
            <a:srgbClr val="00FFFF"/>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9" name="직사각형 8"/>
          <p:cNvSpPr/>
          <p:nvPr/>
        </p:nvSpPr>
        <p:spPr bwMode="auto">
          <a:xfrm>
            <a:off x="1822450" y="1666875"/>
            <a:ext cx="930275" cy="461665"/>
          </a:xfrm>
          <a:prstGeom prst="rect">
            <a:avLst/>
          </a:prstGeom>
          <a:solidFill>
            <a:srgbClr val="00FFFF"/>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2" name="제목 1"/>
          <p:cNvSpPr>
            <a:spLocks noGrp="1"/>
          </p:cNvSpPr>
          <p:nvPr>
            <p:ph type="title"/>
          </p:nvPr>
        </p:nvSpPr>
        <p:spPr/>
        <p:txBody>
          <a:bodyPr/>
          <a:lstStyle/>
          <a:p>
            <a:r>
              <a:rPr lang="en-US" altLang="ko-KR" dirty="0" smtClean="0"/>
              <a:t>Basic Idea</a:t>
            </a:r>
            <a:endParaRPr lang="ko-KR" altLang="en-US" dirty="0"/>
          </a:p>
        </p:txBody>
      </p:sp>
      <p:sp>
        <p:nvSpPr>
          <p:cNvPr id="3" name="내용 개체 틀 2"/>
          <p:cNvSpPr>
            <a:spLocks noGrp="1"/>
          </p:cNvSpPr>
          <p:nvPr>
            <p:ph idx="1"/>
          </p:nvPr>
        </p:nvSpPr>
        <p:spPr/>
        <p:txBody>
          <a:bodyPr/>
          <a:lstStyle/>
          <a:p>
            <a:endParaRPr lang="en-US" altLang="ko-KR" dirty="0" smtClean="0"/>
          </a:p>
          <a:p>
            <a:endParaRPr lang="en-US" altLang="ko-KR" dirty="0" smtClean="0"/>
          </a:p>
          <a:p>
            <a:endParaRPr lang="en-US" altLang="ko-KR" dirty="0" smtClean="0"/>
          </a:p>
          <a:p>
            <a:r>
              <a:rPr lang="en-US" altLang="ko-KR" dirty="0" smtClean="0"/>
              <a:t>Projecting           by SH basis yields;</a:t>
            </a:r>
            <a:br>
              <a:rPr lang="en-US" altLang="ko-KR" dirty="0" smtClean="0"/>
            </a:br>
            <a:r>
              <a:rPr lang="en-US" altLang="ko-KR" dirty="0" smtClean="0"/>
              <a:t/>
            </a:r>
            <a:br>
              <a:rPr lang="en-US" altLang="ko-KR" dirty="0" smtClean="0"/>
            </a:br>
            <a:r>
              <a:rPr lang="en-US" altLang="ko-KR" dirty="0" smtClean="0"/>
              <a:t/>
            </a:r>
            <a:br>
              <a:rPr lang="en-US" altLang="ko-KR" dirty="0" smtClean="0"/>
            </a:br>
            <a:r>
              <a:rPr lang="en-US" altLang="ko-KR" dirty="0" smtClean="0"/>
              <a:t/>
            </a:r>
            <a:br>
              <a:rPr lang="en-US" altLang="ko-KR" dirty="0" smtClean="0"/>
            </a:br>
            <a:r>
              <a:rPr lang="en-US" altLang="ko-KR" dirty="0" smtClean="0"/>
              <a:t>where          is a basis function of SH</a:t>
            </a:r>
          </a:p>
        </p:txBody>
      </p:sp>
      <p:graphicFrame>
        <p:nvGraphicFramePr>
          <p:cNvPr id="4" name="Object 25"/>
          <p:cNvGraphicFramePr>
            <a:graphicFrameLocks noChangeAspect="1"/>
          </p:cNvGraphicFramePr>
          <p:nvPr/>
        </p:nvGraphicFramePr>
        <p:xfrm>
          <a:off x="811213" y="3567113"/>
          <a:ext cx="4778375" cy="633412"/>
        </p:xfrm>
        <a:graphic>
          <a:graphicData uri="http://schemas.openxmlformats.org/presentationml/2006/ole">
            <p:oleObj spid="_x0000_s57352" name="Equation" r:id="rId3" imgW="2387520" imgH="317160" progId="Equation.DSMT4">
              <p:embed/>
            </p:oleObj>
          </a:graphicData>
        </a:graphic>
      </p:graphicFrame>
      <p:graphicFrame>
        <p:nvGraphicFramePr>
          <p:cNvPr id="57355" name="Object 11"/>
          <p:cNvGraphicFramePr>
            <a:graphicFrameLocks noChangeAspect="1"/>
          </p:cNvGraphicFramePr>
          <p:nvPr/>
        </p:nvGraphicFramePr>
        <p:xfrm>
          <a:off x="2030413" y="4362450"/>
          <a:ext cx="838200" cy="457200"/>
        </p:xfrm>
        <a:graphic>
          <a:graphicData uri="http://schemas.openxmlformats.org/presentationml/2006/ole">
            <p:oleObj spid="_x0000_s57355" name="Equation" r:id="rId4" imgW="419040" imgH="228600" progId="Equation.DSMT4">
              <p:embed/>
            </p:oleObj>
          </a:graphicData>
        </a:graphic>
      </p:graphicFrame>
      <p:graphicFrame>
        <p:nvGraphicFramePr>
          <p:cNvPr id="57358" name="Object 14"/>
          <p:cNvGraphicFramePr>
            <a:graphicFrameLocks noChangeAspect="1"/>
          </p:cNvGraphicFramePr>
          <p:nvPr/>
        </p:nvGraphicFramePr>
        <p:xfrm>
          <a:off x="430213" y="1587500"/>
          <a:ext cx="6586537" cy="788988"/>
        </p:xfrm>
        <a:graphic>
          <a:graphicData uri="http://schemas.openxmlformats.org/presentationml/2006/ole">
            <p:oleObj spid="_x0000_s57358" name="Equation" r:id="rId5" imgW="3288960" imgH="393480" progId="Equation.DSMT4">
              <p:embed/>
            </p:oleObj>
          </a:graphicData>
        </a:graphic>
      </p:graphicFrame>
      <p:graphicFrame>
        <p:nvGraphicFramePr>
          <p:cNvPr id="57359" name="Object 15"/>
          <p:cNvGraphicFramePr>
            <a:graphicFrameLocks noChangeAspect="1"/>
          </p:cNvGraphicFramePr>
          <p:nvPr/>
        </p:nvGraphicFramePr>
        <p:xfrm>
          <a:off x="2754313" y="2990850"/>
          <a:ext cx="863600" cy="457200"/>
        </p:xfrm>
        <a:graphic>
          <a:graphicData uri="http://schemas.openxmlformats.org/presentationml/2006/ole">
            <p:oleObj spid="_x0000_s57359" name="Equation" r:id="rId6" imgW="431640" imgH="228600" progId="Equation.DSMT4">
              <p:embed/>
            </p:oleObj>
          </a:graphicData>
        </a:graphic>
      </p:graphicFrame>
      <p:graphicFrame>
        <p:nvGraphicFramePr>
          <p:cNvPr id="18" name="Object 14"/>
          <p:cNvGraphicFramePr>
            <a:graphicFrameLocks noChangeAspect="1"/>
          </p:cNvGraphicFramePr>
          <p:nvPr/>
        </p:nvGraphicFramePr>
        <p:xfrm>
          <a:off x="442913" y="5260975"/>
          <a:ext cx="7727950" cy="890588"/>
        </p:xfrm>
        <a:graphic>
          <a:graphicData uri="http://schemas.openxmlformats.org/presentationml/2006/ole">
            <p:oleObj spid="_x0000_s57360" name="Equation" r:id="rId7" imgW="3860640" imgH="444240" progId="Equation.DSMT4">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p:cNvSpPr/>
          <p:nvPr/>
        </p:nvSpPr>
        <p:spPr bwMode="auto">
          <a:xfrm>
            <a:off x="2030413" y="1587500"/>
            <a:ext cx="1703387" cy="758825"/>
          </a:xfrm>
          <a:prstGeom prst="rect">
            <a:avLst/>
          </a:prstGeom>
          <a:solidFill>
            <a:srgbClr val="00FFFF"/>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2" name="제목 1"/>
          <p:cNvSpPr>
            <a:spLocks noGrp="1"/>
          </p:cNvSpPr>
          <p:nvPr>
            <p:ph type="title"/>
          </p:nvPr>
        </p:nvSpPr>
        <p:spPr/>
        <p:txBody>
          <a:bodyPr/>
          <a:lstStyle/>
          <a:p>
            <a:r>
              <a:rPr lang="en-US" altLang="ko-KR" dirty="0" smtClean="0"/>
              <a:t>Basic Idea</a:t>
            </a:r>
            <a:endParaRPr lang="ko-KR" altLang="en-US" dirty="0"/>
          </a:p>
        </p:txBody>
      </p:sp>
      <p:sp>
        <p:nvSpPr>
          <p:cNvPr id="3" name="내용 개체 틀 2"/>
          <p:cNvSpPr>
            <a:spLocks noGrp="1"/>
          </p:cNvSpPr>
          <p:nvPr>
            <p:ph idx="1"/>
          </p:nvPr>
        </p:nvSpPr>
        <p:spPr/>
        <p:txBody>
          <a:bodyPr/>
          <a:lstStyle/>
          <a:p>
            <a:endParaRPr lang="en-US" altLang="ko-KR" dirty="0" smtClean="0"/>
          </a:p>
          <a:p>
            <a:endParaRPr lang="en-US" altLang="ko-KR" dirty="0" smtClean="0"/>
          </a:p>
          <a:p>
            <a:endParaRPr lang="en-US" altLang="ko-KR" dirty="0" smtClean="0"/>
          </a:p>
          <a:p>
            <a:r>
              <a:rPr lang="en-US" altLang="ko-KR" dirty="0" smtClean="0"/>
              <a:t>Rearranging the summation and coefficients yields;</a:t>
            </a:r>
            <a:endParaRPr lang="ko-KR" altLang="en-US" dirty="0"/>
          </a:p>
        </p:txBody>
      </p:sp>
      <p:graphicFrame>
        <p:nvGraphicFramePr>
          <p:cNvPr id="58370" name="Object 14"/>
          <p:cNvGraphicFramePr>
            <a:graphicFrameLocks noChangeAspect="1"/>
          </p:cNvGraphicFramePr>
          <p:nvPr/>
        </p:nvGraphicFramePr>
        <p:xfrm>
          <a:off x="442913" y="1587500"/>
          <a:ext cx="7727950" cy="890588"/>
        </p:xfrm>
        <a:graphic>
          <a:graphicData uri="http://schemas.openxmlformats.org/presentationml/2006/ole">
            <p:oleObj spid="_x0000_s58370" name="Equation" r:id="rId3" imgW="3860640" imgH="444240" progId="Equation.DSMT4">
              <p:embed/>
            </p:oleObj>
          </a:graphicData>
        </a:graphic>
      </p:graphicFrame>
      <p:graphicFrame>
        <p:nvGraphicFramePr>
          <p:cNvPr id="5" name="Object 14"/>
          <p:cNvGraphicFramePr>
            <a:graphicFrameLocks noChangeAspect="1"/>
          </p:cNvGraphicFramePr>
          <p:nvPr/>
        </p:nvGraphicFramePr>
        <p:xfrm>
          <a:off x="608013" y="4314825"/>
          <a:ext cx="7497762" cy="865188"/>
        </p:xfrm>
        <a:graphic>
          <a:graphicData uri="http://schemas.openxmlformats.org/presentationml/2006/ole">
            <p:oleObj spid="_x0000_s58371" name="Equation" r:id="rId4" imgW="3746160" imgH="431640" progId="Equation.DSMT4">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Basic Idea</a:t>
            </a:r>
            <a:endParaRPr lang="ko-KR" altLang="en-US" dirty="0"/>
          </a:p>
        </p:txBody>
      </p:sp>
      <p:sp>
        <p:nvSpPr>
          <p:cNvPr id="3" name="내용 개체 틀 2"/>
          <p:cNvSpPr>
            <a:spLocks noGrp="1"/>
          </p:cNvSpPr>
          <p:nvPr>
            <p:ph idx="1"/>
          </p:nvPr>
        </p:nvSpPr>
        <p:spPr/>
        <p:txBody>
          <a:bodyPr/>
          <a:lstStyle/>
          <a:p>
            <a:r>
              <a:rPr lang="en-US" altLang="ko-KR" dirty="0" smtClean="0"/>
              <a:t>Assume </a:t>
            </a:r>
            <a:r>
              <a:rPr lang="en-US" altLang="ko-KR" dirty="0" smtClean="0">
                <a:solidFill>
                  <a:srgbClr val="0000FF"/>
                </a:solidFill>
              </a:rPr>
              <a:t>diffuse</a:t>
            </a:r>
            <a:r>
              <a:rPr lang="en-US" altLang="ko-KR" dirty="0" smtClean="0"/>
              <a:t> surface :</a:t>
            </a:r>
          </a:p>
          <a:p>
            <a:r>
              <a:rPr lang="en-US" altLang="ko-KR" dirty="0" smtClean="0">
                <a:solidFill>
                  <a:srgbClr val="0000FF"/>
                </a:solidFill>
              </a:rPr>
              <a:t>Pre-calculate</a:t>
            </a:r>
            <a:r>
              <a:rPr lang="en-US" altLang="ko-KR" dirty="0" smtClean="0"/>
              <a:t> values which are not dependent on incident light</a:t>
            </a:r>
            <a:br>
              <a:rPr lang="en-US" altLang="ko-KR" dirty="0" smtClean="0"/>
            </a:br>
            <a:r>
              <a:rPr lang="en-US" altLang="ko-KR" dirty="0" smtClean="0"/>
              <a:t/>
            </a:r>
            <a:br>
              <a:rPr lang="en-US" altLang="ko-KR" dirty="0" smtClean="0"/>
            </a:br>
            <a:r>
              <a:rPr lang="en-US" altLang="ko-KR" dirty="0" smtClean="0"/>
              <a:t/>
            </a:r>
            <a:br>
              <a:rPr lang="en-US" altLang="ko-KR" dirty="0" smtClean="0"/>
            </a:br>
            <a:r>
              <a:rPr lang="en-US" altLang="ko-KR" dirty="0" smtClean="0"/>
              <a:t/>
            </a:r>
            <a:br>
              <a:rPr lang="en-US" altLang="ko-KR" dirty="0" smtClean="0"/>
            </a:br>
            <a:r>
              <a:rPr lang="en-US" altLang="ko-KR" dirty="0" smtClean="0"/>
              <a:t/>
            </a:r>
            <a:br>
              <a:rPr lang="en-US" altLang="ko-KR" dirty="0" smtClean="0"/>
            </a:br>
            <a:r>
              <a:rPr lang="en-US" altLang="ko-KR" dirty="0" smtClean="0"/>
              <a:t/>
            </a:r>
            <a:br>
              <a:rPr lang="en-US" altLang="ko-KR" dirty="0" smtClean="0"/>
            </a:br>
            <a:r>
              <a:rPr lang="en-US" altLang="ko-KR" dirty="0" smtClean="0"/>
              <a:t/>
            </a:r>
            <a:br>
              <a:rPr lang="en-US" altLang="ko-KR" dirty="0" smtClean="0"/>
            </a:br>
            <a:r>
              <a:rPr lang="en-US" altLang="ko-KR" dirty="0" smtClean="0"/>
              <a:t/>
            </a:r>
            <a:br>
              <a:rPr lang="en-US" altLang="ko-KR" dirty="0" smtClean="0"/>
            </a:br>
            <a:endParaRPr lang="en-US" altLang="ko-KR" dirty="0" smtClean="0"/>
          </a:p>
          <a:p>
            <a:r>
              <a:rPr lang="en-US" altLang="ko-KR" dirty="0" smtClean="0"/>
              <a:t>For every point     on the object,     can be pre-calculated</a:t>
            </a:r>
          </a:p>
        </p:txBody>
      </p:sp>
      <p:graphicFrame>
        <p:nvGraphicFramePr>
          <p:cNvPr id="59394" name="Object 2"/>
          <p:cNvGraphicFramePr>
            <a:graphicFrameLocks noChangeAspect="1"/>
          </p:cNvGraphicFramePr>
          <p:nvPr/>
        </p:nvGraphicFramePr>
        <p:xfrm>
          <a:off x="760413" y="2862263"/>
          <a:ext cx="7196137" cy="2290762"/>
        </p:xfrm>
        <a:graphic>
          <a:graphicData uri="http://schemas.openxmlformats.org/presentationml/2006/ole">
            <p:oleObj spid="_x0000_s59394" name="Equation" r:id="rId3" imgW="3593880" imgH="1143000" progId="Equation.DSMT4">
              <p:embed/>
            </p:oleObj>
          </a:graphicData>
        </a:graphic>
      </p:graphicFrame>
      <p:graphicFrame>
        <p:nvGraphicFramePr>
          <p:cNvPr id="59396" name="Object 4"/>
          <p:cNvGraphicFramePr>
            <a:graphicFrameLocks noChangeAspect="1"/>
          </p:cNvGraphicFramePr>
          <p:nvPr/>
        </p:nvGraphicFramePr>
        <p:xfrm>
          <a:off x="3633788" y="5724525"/>
          <a:ext cx="254000" cy="279400"/>
        </p:xfrm>
        <a:graphic>
          <a:graphicData uri="http://schemas.openxmlformats.org/presentationml/2006/ole">
            <p:oleObj spid="_x0000_s59396" name="Equation" r:id="rId4" imgW="126720" imgH="139680" progId="Equation.DSMT4">
              <p:embed/>
            </p:oleObj>
          </a:graphicData>
        </a:graphic>
      </p:graphicFrame>
      <p:graphicFrame>
        <p:nvGraphicFramePr>
          <p:cNvPr id="59399" name="Object 7"/>
          <p:cNvGraphicFramePr>
            <a:graphicFrameLocks noChangeAspect="1"/>
          </p:cNvGraphicFramePr>
          <p:nvPr/>
        </p:nvGraphicFramePr>
        <p:xfrm>
          <a:off x="5300663" y="1558925"/>
          <a:ext cx="2616200" cy="482600"/>
        </p:xfrm>
        <a:graphic>
          <a:graphicData uri="http://schemas.openxmlformats.org/presentationml/2006/ole">
            <p:oleObj spid="_x0000_s59399" name="Equation" r:id="rId5" imgW="1307880" imgH="241200" progId="Equation.DSMT4">
              <p:embed/>
            </p:oleObj>
          </a:graphicData>
        </a:graphic>
      </p:graphicFrame>
      <p:graphicFrame>
        <p:nvGraphicFramePr>
          <p:cNvPr id="59400" name="Object 8"/>
          <p:cNvGraphicFramePr>
            <a:graphicFrameLocks noChangeAspect="1"/>
          </p:cNvGraphicFramePr>
          <p:nvPr/>
        </p:nvGraphicFramePr>
        <p:xfrm>
          <a:off x="6607175" y="5591175"/>
          <a:ext cx="280988" cy="460375"/>
        </p:xfrm>
        <a:graphic>
          <a:graphicData uri="http://schemas.openxmlformats.org/presentationml/2006/ole">
            <p:oleObj spid="_x0000_s59400" name="Equation" r:id="rId6" imgW="139680" imgH="228600" progId="Equation.DSMT4">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What about non-diffuse case?</a:t>
            </a:r>
            <a:endParaRPr lang="ko-KR" altLang="en-US" dirty="0"/>
          </a:p>
        </p:txBody>
      </p:sp>
      <p:sp>
        <p:nvSpPr>
          <p:cNvPr id="3" name="내용 개체 틀 2"/>
          <p:cNvSpPr>
            <a:spLocks noGrp="1"/>
          </p:cNvSpPr>
          <p:nvPr>
            <p:ph idx="1"/>
          </p:nvPr>
        </p:nvSpPr>
        <p:spPr/>
        <p:txBody>
          <a:bodyPr/>
          <a:lstStyle/>
          <a:p>
            <a:r>
              <a:rPr lang="en-US" altLang="ko-KR" dirty="0" smtClean="0"/>
              <a:t>What if                   is not a constant?</a:t>
            </a:r>
          </a:p>
          <a:p>
            <a:endParaRPr lang="en-US" altLang="ko-KR" dirty="0" smtClean="0"/>
          </a:p>
          <a:p>
            <a:r>
              <a:rPr lang="en-US" altLang="ko-KR" dirty="0" smtClean="0"/>
              <a:t>Since            is dependent on    , the integral cannot be</a:t>
            </a:r>
            <a:r>
              <a:rPr lang="ko-KR" altLang="en-US" dirty="0" smtClean="0"/>
              <a:t> </a:t>
            </a:r>
            <a:r>
              <a:rPr lang="en-US" altLang="ko-KR" dirty="0" smtClean="0"/>
              <a:t>pre-calculated as before</a:t>
            </a:r>
          </a:p>
        </p:txBody>
      </p:sp>
      <p:graphicFrame>
        <p:nvGraphicFramePr>
          <p:cNvPr id="64515" name="Object 3"/>
          <p:cNvGraphicFramePr>
            <a:graphicFrameLocks noChangeAspect="1"/>
          </p:cNvGraphicFramePr>
          <p:nvPr/>
        </p:nvGraphicFramePr>
        <p:xfrm>
          <a:off x="2286000" y="1587500"/>
          <a:ext cx="1676400" cy="482600"/>
        </p:xfrm>
        <a:graphic>
          <a:graphicData uri="http://schemas.openxmlformats.org/presentationml/2006/ole">
            <p:oleObj spid="_x0000_s64515" name="Equation" r:id="rId3" imgW="838080" imgH="241200" progId="Equation.DSMT4">
              <p:embed/>
            </p:oleObj>
          </a:graphicData>
        </a:graphic>
      </p:graphicFrame>
      <p:graphicFrame>
        <p:nvGraphicFramePr>
          <p:cNvPr id="64516" name="Object 4"/>
          <p:cNvGraphicFramePr>
            <a:graphicFrameLocks noChangeAspect="1"/>
          </p:cNvGraphicFramePr>
          <p:nvPr/>
        </p:nvGraphicFramePr>
        <p:xfrm>
          <a:off x="1803400" y="2498725"/>
          <a:ext cx="965200" cy="482600"/>
        </p:xfrm>
        <a:graphic>
          <a:graphicData uri="http://schemas.openxmlformats.org/presentationml/2006/ole">
            <p:oleObj spid="_x0000_s64516" name="Equation" r:id="rId4" imgW="482400" imgH="241200" progId="Equation.DSMT4">
              <p:embed/>
            </p:oleObj>
          </a:graphicData>
        </a:graphic>
      </p:graphicFrame>
      <p:graphicFrame>
        <p:nvGraphicFramePr>
          <p:cNvPr id="64517" name="Object 5"/>
          <p:cNvGraphicFramePr>
            <a:graphicFrameLocks noChangeAspect="1"/>
          </p:cNvGraphicFramePr>
          <p:nvPr/>
        </p:nvGraphicFramePr>
        <p:xfrm>
          <a:off x="5905500" y="2575719"/>
          <a:ext cx="331788" cy="357188"/>
        </p:xfrm>
        <a:graphic>
          <a:graphicData uri="http://schemas.openxmlformats.org/presentationml/2006/ole">
            <p:oleObj spid="_x0000_s64517" name="Equation" r:id="rId5" imgW="164880" imgH="177480" progId="Equation.DSMT4">
              <p:embed/>
            </p:oleObj>
          </a:graphicData>
        </a:graphic>
      </p:graphicFrame>
      <p:graphicFrame>
        <p:nvGraphicFramePr>
          <p:cNvPr id="64518" name="Object 6"/>
          <p:cNvGraphicFramePr>
            <a:graphicFrameLocks noChangeAspect="1"/>
          </p:cNvGraphicFramePr>
          <p:nvPr/>
        </p:nvGraphicFramePr>
        <p:xfrm>
          <a:off x="895350" y="3910013"/>
          <a:ext cx="6586538" cy="1627187"/>
        </p:xfrm>
        <a:graphic>
          <a:graphicData uri="http://schemas.openxmlformats.org/presentationml/2006/ole">
            <p:oleObj spid="_x0000_s64518" name="Equation" r:id="rId6" imgW="3288960" imgH="812520" progId="Equation.DSMT4">
              <p:embed/>
            </p:oleObj>
          </a:graphicData>
        </a:graphic>
      </p:graphicFrame>
      <p:graphicFrame>
        <p:nvGraphicFramePr>
          <p:cNvPr id="64520" name="Object 8"/>
          <p:cNvGraphicFramePr>
            <a:graphicFrameLocks noChangeAspect="1"/>
          </p:cNvGraphicFramePr>
          <p:nvPr/>
        </p:nvGraphicFramePr>
        <p:xfrm>
          <a:off x="2738438" y="5508625"/>
          <a:ext cx="4892675" cy="633413"/>
        </p:xfrm>
        <a:graphic>
          <a:graphicData uri="http://schemas.openxmlformats.org/presentationml/2006/ole">
            <p:oleObj spid="_x0000_s64520" name="Equation" r:id="rId7" imgW="2450880" imgH="317160" progId="Equation.DSMT4">
              <p:embed/>
            </p:oleObj>
          </a:graphicData>
        </a:graphic>
      </p:graphicFrame>
      <p:sp>
        <p:nvSpPr>
          <p:cNvPr id="15" name="타원형 설명선 14"/>
          <p:cNvSpPr/>
          <p:nvPr/>
        </p:nvSpPr>
        <p:spPr bwMode="auto">
          <a:xfrm>
            <a:off x="2446337" y="5537200"/>
            <a:ext cx="5400675" cy="649188"/>
          </a:xfrm>
          <a:prstGeom prst="wedgeEllipseCallout">
            <a:avLst>
              <a:gd name="adj1" fmla="val -41805"/>
              <a:gd name="adj2" fmla="val -96138"/>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Finding </a:t>
            </a:r>
            <a:endParaRPr lang="ko-KR" altLang="en-US" dirty="0"/>
          </a:p>
        </p:txBody>
      </p:sp>
      <p:graphicFrame>
        <p:nvGraphicFramePr>
          <p:cNvPr id="65539" name="Object 3"/>
          <p:cNvGraphicFramePr>
            <a:graphicFrameLocks noChangeAspect="1"/>
          </p:cNvGraphicFramePr>
          <p:nvPr/>
        </p:nvGraphicFramePr>
        <p:xfrm>
          <a:off x="939800" y="1546225"/>
          <a:ext cx="6916738" cy="4989513"/>
        </p:xfrm>
        <a:graphic>
          <a:graphicData uri="http://schemas.openxmlformats.org/presentationml/2006/ole">
            <p:oleObj spid="_x0000_s65539" name="Equation" r:id="rId3" imgW="3454200" imgH="2489040" progId="Equation.DSMT4">
              <p:embed/>
            </p:oleObj>
          </a:graphicData>
        </a:graphic>
      </p:graphicFrame>
      <p:graphicFrame>
        <p:nvGraphicFramePr>
          <p:cNvPr id="65540" name="Object 4"/>
          <p:cNvGraphicFramePr>
            <a:graphicFrameLocks noChangeAspect="1"/>
          </p:cNvGraphicFramePr>
          <p:nvPr/>
        </p:nvGraphicFramePr>
        <p:xfrm>
          <a:off x="2533650" y="606425"/>
          <a:ext cx="647700" cy="723900"/>
        </p:xfrm>
        <a:graphic>
          <a:graphicData uri="http://schemas.openxmlformats.org/presentationml/2006/ole">
            <p:oleObj spid="_x0000_s65540" name="Equation" r:id="rId4" imgW="215640" imgH="241200" progId="Equation.DSMT4">
              <p:embed/>
            </p:oleObj>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모서리가 둥근 직사각형 7"/>
          <p:cNvSpPr/>
          <p:nvPr/>
        </p:nvSpPr>
        <p:spPr bwMode="auto">
          <a:xfrm>
            <a:off x="1314450" y="5057775"/>
            <a:ext cx="1143000" cy="468313"/>
          </a:xfrm>
          <a:prstGeom prst="roundRect">
            <a:avLst/>
          </a:prstGeom>
          <a:solidFill>
            <a:srgbClr val="CCECFF"/>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6" name="모서리가 둥근 직사각형 5"/>
          <p:cNvSpPr/>
          <p:nvPr/>
        </p:nvSpPr>
        <p:spPr bwMode="auto">
          <a:xfrm>
            <a:off x="5019675" y="4514850"/>
            <a:ext cx="3303587" cy="1525588"/>
          </a:xfrm>
          <a:prstGeom prst="roundRect">
            <a:avLst/>
          </a:prstGeom>
          <a:solidFill>
            <a:srgbClr val="CCECFF"/>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2" name="제목 1"/>
          <p:cNvSpPr>
            <a:spLocks noGrp="1"/>
          </p:cNvSpPr>
          <p:nvPr>
            <p:ph type="title"/>
          </p:nvPr>
        </p:nvSpPr>
        <p:spPr/>
        <p:txBody>
          <a:bodyPr/>
          <a:lstStyle/>
          <a:p>
            <a:r>
              <a:rPr lang="en-US" altLang="ko-KR" dirty="0" smtClean="0"/>
              <a:t>Non-diffuse Reflected Radiance</a:t>
            </a:r>
            <a:endParaRPr lang="ko-KR" altLang="en-US" dirty="0"/>
          </a:p>
        </p:txBody>
      </p:sp>
      <p:graphicFrame>
        <p:nvGraphicFramePr>
          <p:cNvPr id="66562" name="Object 2"/>
          <p:cNvGraphicFramePr>
            <a:graphicFrameLocks noChangeAspect="1"/>
          </p:cNvGraphicFramePr>
          <p:nvPr/>
        </p:nvGraphicFramePr>
        <p:xfrm>
          <a:off x="180975" y="1582738"/>
          <a:ext cx="8645525" cy="3943350"/>
        </p:xfrm>
        <a:graphic>
          <a:graphicData uri="http://schemas.openxmlformats.org/presentationml/2006/ole">
            <p:oleObj spid="_x0000_s66562" name="Equation" r:id="rId3" imgW="4317840" imgH="1968480" progId="Equation.DSMT4">
              <p:embed/>
            </p:oleObj>
          </a:graphicData>
        </a:graphic>
      </p:graphicFrame>
      <p:graphicFrame>
        <p:nvGraphicFramePr>
          <p:cNvPr id="66563" name="Object 3"/>
          <p:cNvGraphicFramePr>
            <a:graphicFrameLocks noChangeAspect="1"/>
          </p:cNvGraphicFramePr>
          <p:nvPr/>
        </p:nvGraphicFramePr>
        <p:xfrm>
          <a:off x="5170487" y="4514850"/>
          <a:ext cx="3152775" cy="1525588"/>
        </p:xfrm>
        <a:graphic>
          <a:graphicData uri="http://schemas.openxmlformats.org/presentationml/2006/ole">
            <p:oleObj spid="_x0000_s66563" name="Equation" r:id="rId4" imgW="1574640" imgH="761760" progId="Equation.DSMT4">
              <p:embed/>
            </p:oleObj>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Non-diffuse Reflected Radiance</a:t>
            </a:r>
            <a:endParaRPr lang="ko-KR" altLang="en-US" dirty="0"/>
          </a:p>
        </p:txBody>
      </p:sp>
      <p:sp>
        <p:nvSpPr>
          <p:cNvPr id="3" name="내용 개체 틀 2"/>
          <p:cNvSpPr>
            <a:spLocks noGrp="1"/>
          </p:cNvSpPr>
          <p:nvPr>
            <p:ph idx="1"/>
          </p:nvPr>
        </p:nvSpPr>
        <p:spPr/>
        <p:txBody>
          <a:bodyPr/>
          <a:lstStyle/>
          <a:p>
            <a:r>
              <a:rPr lang="en-US" altLang="ko-KR" dirty="0" smtClean="0"/>
              <a:t>Freeze the view: </a:t>
            </a:r>
          </a:p>
          <a:p>
            <a:endParaRPr lang="en-US" altLang="ko-KR" dirty="0" smtClean="0"/>
          </a:p>
          <a:p>
            <a:endParaRPr lang="en-US" altLang="ko-KR" dirty="0" smtClean="0"/>
          </a:p>
          <a:p>
            <a:r>
              <a:rPr lang="en-US" altLang="ko-KR" dirty="0" smtClean="0"/>
              <a:t>Freeze the light:</a:t>
            </a:r>
          </a:p>
          <a:p>
            <a:endParaRPr lang="en-US" altLang="ko-KR" dirty="0" smtClean="0"/>
          </a:p>
          <a:p>
            <a:endParaRPr lang="en-US" altLang="ko-KR" dirty="0" smtClean="0"/>
          </a:p>
          <a:p>
            <a:r>
              <a:rPr lang="en-US" altLang="ko-KR" dirty="0" smtClean="0"/>
              <a:t>Limitation</a:t>
            </a:r>
          </a:p>
          <a:p>
            <a:pPr lvl="1"/>
            <a:r>
              <a:rPr lang="en-US" altLang="ko-KR" dirty="0" smtClean="0"/>
              <a:t>When the surface is non-diffuse, arbitrary view and light cannot be done in real time rate</a:t>
            </a:r>
            <a:endParaRPr lang="ko-KR" altLang="en-US" dirty="0"/>
          </a:p>
        </p:txBody>
      </p:sp>
      <p:graphicFrame>
        <p:nvGraphicFramePr>
          <p:cNvPr id="67586" name="Object 2"/>
          <p:cNvGraphicFramePr>
            <a:graphicFrameLocks noChangeAspect="1"/>
          </p:cNvGraphicFramePr>
          <p:nvPr/>
        </p:nvGraphicFramePr>
        <p:xfrm>
          <a:off x="3841750" y="1517650"/>
          <a:ext cx="2566988" cy="1066800"/>
        </p:xfrm>
        <a:graphic>
          <a:graphicData uri="http://schemas.openxmlformats.org/presentationml/2006/ole">
            <p:oleObj spid="_x0000_s67586" name="Equation" r:id="rId3" imgW="1282680" imgH="533160" progId="Equation.DSMT4">
              <p:embed/>
            </p:oleObj>
          </a:graphicData>
        </a:graphic>
      </p:graphicFrame>
      <p:graphicFrame>
        <p:nvGraphicFramePr>
          <p:cNvPr id="67589" name="Object 5"/>
          <p:cNvGraphicFramePr>
            <a:graphicFrameLocks noChangeAspect="1"/>
          </p:cNvGraphicFramePr>
          <p:nvPr/>
        </p:nvGraphicFramePr>
        <p:xfrm>
          <a:off x="3816350" y="2971800"/>
          <a:ext cx="2592388" cy="1016000"/>
        </p:xfrm>
        <a:graphic>
          <a:graphicData uri="http://schemas.openxmlformats.org/presentationml/2006/ole">
            <p:oleObj spid="_x0000_s67589" name="Equation" r:id="rId4" imgW="1295280" imgH="507960" progId="Equation.DSMT4">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PRT with Spherical Harmonics</a:t>
            </a:r>
            <a:endParaRPr lang="ko-KR" altLang="en-US" dirty="0"/>
          </a:p>
        </p:txBody>
      </p:sp>
      <p:sp>
        <p:nvSpPr>
          <p:cNvPr id="3" name="내용 개체 틀 2"/>
          <p:cNvSpPr>
            <a:spLocks noGrp="1"/>
          </p:cNvSpPr>
          <p:nvPr>
            <p:ph idx="1"/>
          </p:nvPr>
        </p:nvSpPr>
        <p:spPr/>
        <p:txBody>
          <a:bodyPr/>
          <a:lstStyle/>
          <a:p>
            <a:r>
              <a:rPr lang="en-US" altLang="ko-KR" dirty="0" smtClean="0"/>
              <a:t>Advantages</a:t>
            </a:r>
          </a:p>
          <a:p>
            <a:pPr lvl="1"/>
            <a:r>
              <a:rPr lang="en-US" altLang="ko-KR" dirty="0" smtClean="0">
                <a:solidFill>
                  <a:srgbClr val="0000FF"/>
                </a:solidFill>
              </a:rPr>
              <a:t>Fast, arbitrary dynamic lighting</a:t>
            </a:r>
          </a:p>
          <a:p>
            <a:pPr lvl="1"/>
            <a:r>
              <a:rPr lang="en-US" altLang="ko-KR" dirty="0" smtClean="0"/>
              <a:t>Include shadows and inter-reflections</a:t>
            </a:r>
          </a:p>
          <a:p>
            <a:pPr lvl="2"/>
            <a:r>
              <a:rPr lang="en-US" altLang="ko-KR" dirty="0" smtClean="0"/>
              <a:t>Runtime is independent of transport complexity</a:t>
            </a:r>
          </a:p>
          <a:p>
            <a:pPr lvl="1"/>
            <a:r>
              <a:rPr lang="en-US" altLang="ko-KR" dirty="0" smtClean="0"/>
              <a:t>Works for diffuse and glossy BRDFs</a:t>
            </a:r>
          </a:p>
          <a:p>
            <a:pPr lvl="1"/>
            <a:endParaRPr lang="en-US" altLang="ko-KR" dirty="0" smtClean="0"/>
          </a:p>
          <a:p>
            <a:r>
              <a:rPr lang="en-US" altLang="ko-KR" dirty="0" smtClean="0"/>
              <a:t>Disadvantages</a:t>
            </a:r>
          </a:p>
          <a:p>
            <a:pPr lvl="1"/>
            <a:r>
              <a:rPr lang="en-US" altLang="ko-KR" dirty="0" smtClean="0">
                <a:ea typeface="굴림" charset="-127"/>
              </a:rPr>
              <a:t>Works only for </a:t>
            </a:r>
            <a:r>
              <a:rPr lang="en-US" altLang="ko-KR" dirty="0" smtClean="0">
                <a:solidFill>
                  <a:srgbClr val="0000FF"/>
                </a:solidFill>
                <a:ea typeface="굴림" charset="-127"/>
              </a:rPr>
              <a:t>low-frequency lighting</a:t>
            </a:r>
          </a:p>
          <a:p>
            <a:pPr lvl="1"/>
            <a:r>
              <a:rPr lang="en-US" altLang="ko-KR" dirty="0" smtClean="0">
                <a:solidFill>
                  <a:srgbClr val="0000FF"/>
                </a:solidFill>
                <a:ea typeface="굴림" charset="-127"/>
              </a:rPr>
              <a:t>Rigid objects </a:t>
            </a:r>
            <a:r>
              <a:rPr lang="en-US" altLang="ko-KR" dirty="0" smtClean="0">
                <a:ea typeface="굴림" charset="-127"/>
              </a:rPr>
              <a:t>only, no deformation</a:t>
            </a:r>
            <a:endParaRPr lang="ko-KR"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Papers Overview</a:t>
            </a:r>
            <a:endParaRPr lang="ko-KR" altLang="en-US" dirty="0"/>
          </a:p>
        </p:txBody>
      </p:sp>
      <p:graphicFrame>
        <p:nvGraphicFramePr>
          <p:cNvPr id="4" name="내용 개체 틀 3"/>
          <p:cNvGraphicFramePr>
            <a:graphicFrameLocks noGrp="1"/>
          </p:cNvGraphicFramePr>
          <p:nvPr>
            <p:ph idx="1"/>
          </p:nvPr>
        </p:nvGraphicFramePr>
        <p:xfrm>
          <a:off x="419100" y="1587500"/>
          <a:ext cx="8318500" cy="5067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19100" y="3231118"/>
            <a:ext cx="2257425" cy="2031325"/>
          </a:xfrm>
          <a:prstGeom prst="rect">
            <a:avLst/>
          </a:prstGeom>
          <a:noFill/>
        </p:spPr>
        <p:txBody>
          <a:bodyPr wrap="square" rtlCol="0">
            <a:spAutoFit/>
          </a:bodyPr>
          <a:lstStyle/>
          <a:p>
            <a:pPr algn="l">
              <a:buFont typeface="Arial" pitchFamily="34" charset="0"/>
              <a:buChar char="•"/>
            </a:pPr>
            <a:r>
              <a:rPr lang="en-US" altLang="ko-KR" sz="1800" dirty="0" smtClean="0">
                <a:solidFill>
                  <a:srgbClr val="0000FF"/>
                </a:solidFill>
              </a:rPr>
              <a:t>Efficient irradiance environment map</a:t>
            </a:r>
          </a:p>
          <a:p>
            <a:pPr algn="l">
              <a:buFont typeface="Arial" pitchFamily="34" charset="0"/>
              <a:buChar char="•"/>
            </a:pPr>
            <a:r>
              <a:rPr lang="en-US" altLang="ko-KR" sz="1800" dirty="0" smtClean="0">
                <a:solidFill>
                  <a:srgbClr val="FF0000"/>
                </a:solidFill>
              </a:rPr>
              <a:t>Diffuse surfaces only</a:t>
            </a:r>
          </a:p>
          <a:p>
            <a:pPr algn="l">
              <a:buFont typeface="Arial" pitchFamily="34" charset="0"/>
              <a:buChar char="•"/>
            </a:pPr>
            <a:r>
              <a:rPr lang="en-US" altLang="ko-KR" sz="1800" dirty="0" smtClean="0">
                <a:solidFill>
                  <a:srgbClr val="FF0000"/>
                </a:solidFill>
              </a:rPr>
              <a:t>Distant illumination</a:t>
            </a:r>
          </a:p>
          <a:p>
            <a:pPr algn="l">
              <a:buFont typeface="Arial" pitchFamily="34" charset="0"/>
              <a:buChar char="•"/>
            </a:pPr>
            <a:r>
              <a:rPr lang="en-US" altLang="ko-KR" sz="1800" dirty="0" smtClean="0">
                <a:solidFill>
                  <a:srgbClr val="FF0000"/>
                </a:solidFill>
              </a:rPr>
              <a:t>No shadowing, inter-reflection</a:t>
            </a:r>
            <a:endParaRPr lang="ko-KR" altLang="en-US" sz="1800" dirty="0">
              <a:solidFill>
                <a:srgbClr val="FF0000"/>
              </a:solidFill>
            </a:endParaRPr>
          </a:p>
        </p:txBody>
      </p:sp>
      <p:sp>
        <p:nvSpPr>
          <p:cNvPr id="6" name="TextBox 5"/>
          <p:cNvSpPr txBox="1"/>
          <p:nvPr/>
        </p:nvSpPr>
        <p:spPr>
          <a:xfrm>
            <a:off x="2676526" y="3231118"/>
            <a:ext cx="1962150" cy="2308324"/>
          </a:xfrm>
          <a:prstGeom prst="rect">
            <a:avLst/>
          </a:prstGeom>
          <a:noFill/>
        </p:spPr>
        <p:txBody>
          <a:bodyPr wrap="square" rtlCol="0">
            <a:spAutoFit/>
          </a:bodyPr>
          <a:lstStyle/>
          <a:p>
            <a:pPr algn="l">
              <a:buFont typeface="Arial" pitchFamily="34" charset="0"/>
              <a:buChar char="•"/>
            </a:pPr>
            <a:r>
              <a:rPr lang="en-US" altLang="ko-KR" sz="1800" dirty="0" smtClean="0">
                <a:solidFill>
                  <a:srgbClr val="0000FF"/>
                </a:solidFill>
              </a:rPr>
              <a:t>Diffuse/glossy surfaces</a:t>
            </a:r>
          </a:p>
          <a:p>
            <a:pPr algn="l">
              <a:buFont typeface="Arial" pitchFamily="34" charset="0"/>
              <a:buChar char="•"/>
            </a:pPr>
            <a:r>
              <a:rPr lang="en-US" altLang="ko-KR" sz="1800" dirty="0" smtClean="0">
                <a:solidFill>
                  <a:srgbClr val="0000FF"/>
                </a:solidFill>
              </a:rPr>
              <a:t>Shadowing, inter-reflection</a:t>
            </a:r>
          </a:p>
          <a:p>
            <a:pPr algn="l">
              <a:buFont typeface="Arial" pitchFamily="34" charset="0"/>
              <a:buChar char="•"/>
            </a:pPr>
            <a:r>
              <a:rPr lang="en-US" altLang="ko-KR" sz="1800" dirty="0" smtClean="0">
                <a:solidFill>
                  <a:srgbClr val="FF0000"/>
                </a:solidFill>
              </a:rPr>
              <a:t>Low-frequency light only</a:t>
            </a:r>
          </a:p>
          <a:p>
            <a:pPr algn="l">
              <a:buFont typeface="Arial" pitchFamily="34" charset="0"/>
              <a:buChar char="•"/>
            </a:pPr>
            <a:r>
              <a:rPr lang="en-US" altLang="ko-KR" sz="1800" dirty="0" smtClean="0">
                <a:solidFill>
                  <a:srgbClr val="FF0000"/>
                </a:solidFill>
              </a:rPr>
              <a:t>Rigid objects only</a:t>
            </a:r>
            <a:endParaRPr lang="ko-KR" altLang="en-US" sz="1800" dirty="0">
              <a:solidFill>
                <a:srgbClr val="FF0000"/>
              </a:solidFill>
            </a:endParaRPr>
          </a:p>
        </p:txBody>
      </p:sp>
      <p:sp>
        <p:nvSpPr>
          <p:cNvPr id="7" name="TextBox 6"/>
          <p:cNvSpPr txBox="1"/>
          <p:nvPr/>
        </p:nvSpPr>
        <p:spPr>
          <a:xfrm>
            <a:off x="4905376" y="2800350"/>
            <a:ext cx="2428874" cy="1477328"/>
          </a:xfrm>
          <a:prstGeom prst="rect">
            <a:avLst/>
          </a:prstGeom>
          <a:noFill/>
        </p:spPr>
        <p:txBody>
          <a:bodyPr wrap="square" rtlCol="0">
            <a:spAutoFit/>
          </a:bodyPr>
          <a:lstStyle/>
          <a:p>
            <a:pPr algn="l">
              <a:buFont typeface="Arial" pitchFamily="34" charset="0"/>
              <a:buChar char="•"/>
            </a:pPr>
            <a:r>
              <a:rPr lang="en-US" altLang="ko-KR" sz="1800" dirty="0" smtClean="0">
                <a:solidFill>
                  <a:srgbClr val="0000FF"/>
                </a:solidFill>
              </a:rPr>
              <a:t>All-frequency light</a:t>
            </a:r>
          </a:p>
          <a:p>
            <a:pPr algn="l">
              <a:buFont typeface="Arial" pitchFamily="34" charset="0"/>
              <a:buChar char="•"/>
            </a:pPr>
            <a:r>
              <a:rPr lang="en-US" altLang="ko-KR" sz="1800" dirty="0" smtClean="0">
                <a:solidFill>
                  <a:srgbClr val="FF0000"/>
                </a:solidFill>
              </a:rPr>
              <a:t>Long pre-computation time</a:t>
            </a:r>
          </a:p>
          <a:p>
            <a:pPr algn="l">
              <a:buFont typeface="Arial" pitchFamily="34" charset="0"/>
              <a:buChar char="•"/>
            </a:pPr>
            <a:r>
              <a:rPr lang="en-US" altLang="ko-KR" sz="1800" dirty="0" smtClean="0">
                <a:solidFill>
                  <a:srgbClr val="FF0000"/>
                </a:solidFill>
              </a:rPr>
              <a:t>Large memory requirement</a:t>
            </a:r>
            <a:endParaRPr lang="ko-KR" altLang="en-US" sz="1800" dirty="0">
              <a:solidFill>
                <a:srgbClr val="FF0000"/>
              </a:solidFill>
            </a:endParaRPr>
          </a:p>
        </p:txBody>
      </p:sp>
      <p:sp>
        <p:nvSpPr>
          <p:cNvPr id="8" name="TextBox 7"/>
          <p:cNvSpPr txBox="1"/>
          <p:nvPr/>
        </p:nvSpPr>
        <p:spPr>
          <a:xfrm>
            <a:off x="7153276" y="2800350"/>
            <a:ext cx="1584324" cy="923330"/>
          </a:xfrm>
          <a:prstGeom prst="rect">
            <a:avLst/>
          </a:prstGeom>
          <a:noFill/>
        </p:spPr>
        <p:txBody>
          <a:bodyPr wrap="square" rtlCol="0">
            <a:spAutoFit/>
          </a:bodyPr>
          <a:lstStyle/>
          <a:p>
            <a:pPr algn="l">
              <a:buFont typeface="Arial" pitchFamily="34" charset="0"/>
              <a:buChar char="•"/>
            </a:pPr>
            <a:r>
              <a:rPr lang="en-US" altLang="ko-KR" sz="1800" dirty="0" smtClean="0">
                <a:solidFill>
                  <a:srgbClr val="0000FF"/>
                </a:solidFill>
              </a:rPr>
              <a:t>New factored forms</a:t>
            </a:r>
            <a:endParaRPr lang="ko-KR" altLang="en-US" sz="1800" dirty="0">
              <a:solidFill>
                <a:srgbClr val="FF0000"/>
              </a:solidFill>
            </a:endParaRPr>
          </a:p>
        </p:txBody>
      </p:sp>
      <p:sp>
        <p:nvSpPr>
          <p:cNvPr id="9" name="TextBox 8"/>
          <p:cNvSpPr txBox="1"/>
          <p:nvPr/>
        </p:nvSpPr>
        <p:spPr>
          <a:xfrm>
            <a:off x="4905376" y="5272038"/>
            <a:ext cx="1962150" cy="646331"/>
          </a:xfrm>
          <a:prstGeom prst="rect">
            <a:avLst/>
          </a:prstGeom>
          <a:noFill/>
        </p:spPr>
        <p:txBody>
          <a:bodyPr wrap="square" rtlCol="0">
            <a:spAutoFit/>
          </a:bodyPr>
          <a:lstStyle/>
          <a:p>
            <a:pPr algn="l">
              <a:buFont typeface="Arial" pitchFamily="34" charset="0"/>
              <a:buChar char="•"/>
            </a:pPr>
            <a:r>
              <a:rPr lang="en-US" altLang="ko-KR" sz="1800" dirty="0" smtClean="0">
                <a:solidFill>
                  <a:srgbClr val="0000FF"/>
                </a:solidFill>
              </a:rPr>
              <a:t>Deformable mesh</a:t>
            </a:r>
            <a:endParaRPr lang="ko-KR" altLang="en-US" sz="1800" dirty="0">
              <a:solidFill>
                <a:srgbClr val="FF0000"/>
              </a:solidFill>
            </a:endParaRPr>
          </a:p>
        </p:txBody>
      </p:sp>
      <p:sp>
        <p:nvSpPr>
          <p:cNvPr id="10" name="TextBox 9"/>
          <p:cNvSpPr txBox="1"/>
          <p:nvPr/>
        </p:nvSpPr>
        <p:spPr>
          <a:xfrm>
            <a:off x="7153276" y="5272038"/>
            <a:ext cx="1962150" cy="923330"/>
          </a:xfrm>
          <a:prstGeom prst="rect">
            <a:avLst/>
          </a:prstGeom>
          <a:noFill/>
        </p:spPr>
        <p:txBody>
          <a:bodyPr wrap="square" rtlCol="0">
            <a:spAutoFit/>
          </a:bodyPr>
          <a:lstStyle/>
          <a:p>
            <a:pPr algn="l">
              <a:buFont typeface="Arial" pitchFamily="34" charset="0"/>
              <a:buChar char="•"/>
            </a:pPr>
            <a:r>
              <a:rPr lang="en-US" altLang="ko-KR" sz="1800" dirty="0" smtClean="0">
                <a:solidFill>
                  <a:srgbClr val="0000FF"/>
                </a:solidFill>
              </a:rPr>
              <a:t>Hierarchical Basis</a:t>
            </a:r>
          </a:p>
          <a:p>
            <a:pPr algn="l">
              <a:buFont typeface="Arial" pitchFamily="34" charset="0"/>
              <a:buChar char="•"/>
            </a:pPr>
            <a:r>
              <a:rPr lang="en-US" altLang="ko-KR" sz="1800" dirty="0" smtClean="0">
                <a:solidFill>
                  <a:srgbClr val="0000FF"/>
                </a:solidFill>
              </a:rPr>
              <a:t>Scalable</a:t>
            </a:r>
            <a:endParaRPr lang="ko-KR" altLang="en-US" sz="1800" dirty="0">
              <a:solidFill>
                <a:srgbClr val="FF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Ng 2003</a:t>
            </a:r>
            <a:endParaRPr lang="ko-KR" altLang="en-US" dirty="0"/>
          </a:p>
        </p:txBody>
      </p:sp>
      <p:sp>
        <p:nvSpPr>
          <p:cNvPr id="3" name="내용 개체 틀 2"/>
          <p:cNvSpPr>
            <a:spLocks noGrp="1"/>
          </p:cNvSpPr>
          <p:nvPr>
            <p:ph idx="1"/>
          </p:nvPr>
        </p:nvSpPr>
        <p:spPr/>
        <p:txBody>
          <a:bodyPr/>
          <a:lstStyle/>
          <a:p>
            <a:pPr>
              <a:buFont typeface="Arial" pitchFamily="34" charset="0"/>
              <a:buChar char="•"/>
            </a:pPr>
            <a:r>
              <a:rPr lang="en-US" altLang="ko-KR" dirty="0" smtClean="0">
                <a:solidFill>
                  <a:srgbClr val="0000FF"/>
                </a:solidFill>
              </a:rPr>
              <a:t>All-frequency light</a:t>
            </a:r>
          </a:p>
          <a:p>
            <a:pPr>
              <a:buFont typeface="Arial" pitchFamily="34" charset="0"/>
              <a:buChar char="•"/>
            </a:pPr>
            <a:endParaRPr lang="en-US" altLang="ko-KR" dirty="0" smtClean="0">
              <a:solidFill>
                <a:srgbClr val="0000FF"/>
              </a:solidFill>
            </a:endParaRPr>
          </a:p>
          <a:p>
            <a:pPr>
              <a:buFont typeface="Arial" pitchFamily="34" charset="0"/>
              <a:buChar char="•"/>
            </a:pPr>
            <a:r>
              <a:rPr lang="en-US" altLang="ko-KR" dirty="0" smtClean="0">
                <a:solidFill>
                  <a:srgbClr val="FF0000"/>
                </a:solidFill>
              </a:rPr>
              <a:t>Long pre-computation time</a:t>
            </a:r>
          </a:p>
          <a:p>
            <a:pPr>
              <a:buFont typeface="Arial" pitchFamily="34" charset="0"/>
              <a:buChar char="•"/>
            </a:pPr>
            <a:r>
              <a:rPr lang="en-US" altLang="ko-KR" dirty="0" smtClean="0">
                <a:solidFill>
                  <a:srgbClr val="FF0000"/>
                </a:solidFill>
              </a:rPr>
              <a:t>Large memory requirement</a:t>
            </a:r>
            <a:endParaRPr lang="ko-KR" alt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Motivation</a:t>
            </a:r>
            <a:endParaRPr lang="ko-KR" altLang="en-US" dirty="0"/>
          </a:p>
        </p:txBody>
      </p:sp>
      <p:sp>
        <p:nvSpPr>
          <p:cNvPr id="3" name="내용 개체 틀 2"/>
          <p:cNvSpPr>
            <a:spLocks noGrp="1"/>
          </p:cNvSpPr>
          <p:nvPr>
            <p:ph idx="1"/>
          </p:nvPr>
        </p:nvSpPr>
        <p:spPr/>
        <p:txBody>
          <a:bodyPr/>
          <a:lstStyle/>
          <a:p>
            <a:r>
              <a:rPr lang="en-US" altLang="ko-KR" dirty="0" smtClean="0"/>
              <a:t>We know how to render very hard and very smooth shadows</a:t>
            </a:r>
          </a:p>
          <a:p>
            <a:endParaRPr lang="en-US" altLang="ko-KR" dirty="0" smtClean="0"/>
          </a:p>
        </p:txBody>
      </p:sp>
      <p:sp>
        <p:nvSpPr>
          <p:cNvPr id="11" name="Rectangle 5"/>
          <p:cNvSpPr>
            <a:spLocks noChangeArrowheads="1"/>
          </p:cNvSpPr>
          <p:nvPr/>
        </p:nvSpPr>
        <p:spPr bwMode="auto">
          <a:xfrm>
            <a:off x="6300788" y="5711825"/>
            <a:ext cx="2081212" cy="257175"/>
          </a:xfrm>
          <a:prstGeom prst="rect">
            <a:avLst/>
          </a:prstGeom>
          <a:noFill/>
          <a:ln w="12700">
            <a:noFill/>
            <a:miter lim="800000"/>
            <a:headEnd/>
            <a:tailEnd/>
          </a:ln>
          <a:effectLst/>
        </p:spPr>
        <p:txBody>
          <a:bodyPr wrap="none">
            <a:spAutoFit/>
          </a:bodyPr>
          <a:lstStyle/>
          <a:p>
            <a:r>
              <a:rPr lang="en-US" altLang="ko-KR" sz="1200" i="1" baseline="0" dirty="0">
                <a:latin typeface="Arial" charset="0"/>
                <a:ea typeface="굴림" charset="-127"/>
              </a:rPr>
              <a:t>Sloan, Kautz, Snyder 2002</a:t>
            </a:r>
          </a:p>
        </p:txBody>
      </p:sp>
      <p:sp>
        <p:nvSpPr>
          <p:cNvPr id="12" name="Text Box 6"/>
          <p:cNvSpPr txBox="1">
            <a:spLocks noChangeArrowheads="1"/>
          </p:cNvSpPr>
          <p:nvPr/>
        </p:nvSpPr>
        <p:spPr bwMode="auto">
          <a:xfrm>
            <a:off x="4727575" y="5951538"/>
            <a:ext cx="3927677" cy="707886"/>
          </a:xfrm>
          <a:prstGeom prst="rect">
            <a:avLst/>
          </a:prstGeom>
          <a:solidFill>
            <a:schemeClr val="bg1"/>
          </a:solidFill>
          <a:ln w="12700">
            <a:noFill/>
            <a:miter lim="800000"/>
            <a:headEnd/>
            <a:tailEnd/>
          </a:ln>
          <a:effectLst/>
        </p:spPr>
        <p:txBody>
          <a:bodyPr wrap="none">
            <a:spAutoFit/>
          </a:bodyPr>
          <a:lstStyle/>
          <a:p>
            <a:pPr algn="ctr">
              <a:spcBef>
                <a:spcPct val="0"/>
              </a:spcBef>
            </a:pPr>
            <a:r>
              <a:rPr lang="en-US" altLang="ko-KR" sz="2000" i="1" baseline="0" dirty="0">
                <a:latin typeface="Arial" charset="0"/>
                <a:ea typeface="굴림" charset="-127"/>
              </a:rPr>
              <a:t>Shadows from smooth lighting </a:t>
            </a:r>
          </a:p>
          <a:p>
            <a:pPr algn="ctr">
              <a:spcBef>
                <a:spcPct val="0"/>
              </a:spcBef>
            </a:pPr>
            <a:r>
              <a:rPr lang="en-US" altLang="ko-KR" sz="2000" i="1" baseline="0" dirty="0">
                <a:latin typeface="Arial" charset="0"/>
                <a:ea typeface="굴림" charset="-127"/>
              </a:rPr>
              <a:t>(</a:t>
            </a:r>
            <a:r>
              <a:rPr lang="en-US" altLang="ko-KR" sz="2000" i="1" baseline="0" dirty="0" smtClean="0">
                <a:latin typeface="Arial" charset="0"/>
                <a:ea typeface="굴림" charset="-127"/>
              </a:rPr>
              <a:t>pre-computed </a:t>
            </a:r>
            <a:r>
              <a:rPr lang="en-US" altLang="ko-KR" sz="2000" i="1" baseline="0" dirty="0">
                <a:latin typeface="Arial" charset="0"/>
                <a:ea typeface="굴림" charset="-127"/>
              </a:rPr>
              <a:t>radiance transfer)</a:t>
            </a:r>
          </a:p>
        </p:txBody>
      </p:sp>
      <p:sp>
        <p:nvSpPr>
          <p:cNvPr id="13" name="Rectangle 7"/>
          <p:cNvSpPr>
            <a:spLocks noChangeArrowheads="1"/>
          </p:cNvSpPr>
          <p:nvPr/>
        </p:nvSpPr>
        <p:spPr bwMode="auto">
          <a:xfrm>
            <a:off x="1706563" y="5711825"/>
            <a:ext cx="2636837" cy="257175"/>
          </a:xfrm>
          <a:prstGeom prst="rect">
            <a:avLst/>
          </a:prstGeom>
          <a:noFill/>
          <a:ln w="12700">
            <a:noFill/>
            <a:miter lim="800000"/>
            <a:headEnd/>
            <a:tailEnd/>
          </a:ln>
          <a:effectLst/>
        </p:spPr>
        <p:txBody>
          <a:bodyPr wrap="none">
            <a:spAutoFit/>
          </a:bodyPr>
          <a:lstStyle/>
          <a:p>
            <a:pPr algn="r"/>
            <a:r>
              <a:rPr lang="en-US" altLang="ko-KR" sz="1200" i="1" baseline="0" dirty="0">
                <a:latin typeface="Arial" charset="0"/>
                <a:ea typeface="굴림" charset="-127"/>
              </a:rPr>
              <a:t>Sen, Cammarano, Hanrahan, 2003</a:t>
            </a:r>
          </a:p>
        </p:txBody>
      </p:sp>
      <p:sp>
        <p:nvSpPr>
          <p:cNvPr id="14" name="Text Box 8"/>
          <p:cNvSpPr txBox="1">
            <a:spLocks noChangeArrowheads="1"/>
          </p:cNvSpPr>
          <p:nvPr/>
        </p:nvSpPr>
        <p:spPr bwMode="auto">
          <a:xfrm>
            <a:off x="722313" y="5959475"/>
            <a:ext cx="3384550" cy="641350"/>
          </a:xfrm>
          <a:prstGeom prst="rect">
            <a:avLst/>
          </a:prstGeom>
          <a:solidFill>
            <a:schemeClr val="bg1"/>
          </a:solidFill>
          <a:ln w="12700">
            <a:noFill/>
            <a:miter lim="800000"/>
            <a:headEnd/>
            <a:tailEnd/>
          </a:ln>
          <a:effectLst/>
        </p:spPr>
        <p:txBody>
          <a:bodyPr wrap="none">
            <a:spAutoFit/>
          </a:bodyPr>
          <a:lstStyle/>
          <a:p>
            <a:pPr algn="ctr">
              <a:spcBef>
                <a:spcPct val="0"/>
              </a:spcBef>
            </a:pPr>
            <a:r>
              <a:rPr lang="en-US" altLang="ko-KR" sz="2000" i="1" baseline="0" dirty="0">
                <a:latin typeface="Arial" charset="0"/>
                <a:ea typeface="굴림" charset="-127"/>
              </a:rPr>
              <a:t>Shadows from point-lights</a:t>
            </a:r>
          </a:p>
          <a:p>
            <a:pPr algn="ctr">
              <a:spcBef>
                <a:spcPct val="0"/>
              </a:spcBef>
            </a:pPr>
            <a:r>
              <a:rPr lang="en-US" altLang="ko-KR" sz="2000" i="1" baseline="0" dirty="0">
                <a:latin typeface="Arial" charset="0"/>
                <a:ea typeface="굴림" charset="-127"/>
              </a:rPr>
              <a:t>(shadow maps, volumes)</a:t>
            </a:r>
          </a:p>
        </p:txBody>
      </p:sp>
      <p:pic>
        <p:nvPicPr>
          <p:cNvPr id="15" name="Picture 9" descr="castle_silmap"/>
          <p:cNvPicPr>
            <a:picLocks noChangeAspect="1" noChangeArrowheads="1"/>
          </p:cNvPicPr>
          <p:nvPr/>
        </p:nvPicPr>
        <p:blipFill>
          <a:blip r:embed="rId3"/>
          <a:srcRect/>
          <a:stretch>
            <a:fillRect/>
          </a:stretch>
        </p:blipFill>
        <p:spPr bwMode="auto">
          <a:xfrm>
            <a:off x="958850" y="2286000"/>
            <a:ext cx="3354388" cy="3354388"/>
          </a:xfrm>
          <a:prstGeom prst="rect">
            <a:avLst/>
          </a:prstGeom>
          <a:noFill/>
        </p:spPr>
      </p:pic>
      <p:pic>
        <p:nvPicPr>
          <p:cNvPr id="16" name="Picture 10" descr="dino"/>
          <p:cNvPicPr>
            <a:picLocks noChangeAspect="1" noChangeArrowheads="1"/>
          </p:cNvPicPr>
          <p:nvPr/>
        </p:nvPicPr>
        <p:blipFill>
          <a:blip r:embed="rId4"/>
          <a:srcRect/>
          <a:stretch>
            <a:fillRect/>
          </a:stretch>
        </p:blipFill>
        <p:spPr bwMode="auto">
          <a:xfrm>
            <a:off x="4965700" y="2286000"/>
            <a:ext cx="3354388" cy="3354388"/>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Motivation</a:t>
            </a:r>
            <a:endParaRPr lang="ko-KR" altLang="en-US" dirty="0"/>
          </a:p>
        </p:txBody>
      </p:sp>
      <p:sp>
        <p:nvSpPr>
          <p:cNvPr id="3" name="내용 개체 틀 2"/>
          <p:cNvSpPr>
            <a:spLocks noGrp="1"/>
          </p:cNvSpPr>
          <p:nvPr>
            <p:ph idx="1"/>
          </p:nvPr>
        </p:nvSpPr>
        <p:spPr/>
        <p:txBody>
          <a:bodyPr/>
          <a:lstStyle/>
          <a:p>
            <a:r>
              <a:rPr lang="en-US" altLang="ko-KR" dirty="0" smtClean="0"/>
              <a:t>Spherical harmonics cannot capture middle or high frequency lights in reasonable order</a:t>
            </a:r>
          </a:p>
          <a:p>
            <a:endParaRPr lang="en-US" altLang="ko-KR" dirty="0" smtClean="0"/>
          </a:p>
          <a:p>
            <a:r>
              <a:rPr lang="en-US" altLang="ko-KR" dirty="0" smtClean="0"/>
              <a:t>Using </a:t>
            </a:r>
            <a:r>
              <a:rPr lang="en-US" altLang="ko-KR" dirty="0" smtClean="0">
                <a:solidFill>
                  <a:srgbClr val="0000FF"/>
                </a:solidFill>
              </a:rPr>
              <a:t>wavelet</a:t>
            </a:r>
            <a:r>
              <a:rPr lang="en-US" altLang="ko-KR" dirty="0" smtClean="0"/>
              <a:t> as basis will complement these limitation</a:t>
            </a:r>
          </a:p>
          <a:p>
            <a:pPr lvl="1"/>
            <a:r>
              <a:rPr lang="en-US" altLang="ko-KR" dirty="0" smtClean="0"/>
              <a:t>Non-linear approximation rather than linear approx.</a:t>
            </a:r>
            <a:endParaRPr lang="ko-KR" alt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Light-Transport Matrix</a:t>
            </a:r>
            <a:endParaRPr lang="ko-KR" altLang="en-US" dirty="0"/>
          </a:p>
        </p:txBody>
      </p:sp>
      <p:pic>
        <p:nvPicPr>
          <p:cNvPr id="4" name="Picture 2" descr="stpeters"/>
          <p:cNvPicPr>
            <a:picLocks noChangeAspect="1" noChangeArrowheads="1"/>
          </p:cNvPicPr>
          <p:nvPr/>
        </p:nvPicPr>
        <p:blipFill>
          <a:blip r:embed="rId4"/>
          <a:srcRect/>
          <a:stretch>
            <a:fillRect/>
          </a:stretch>
        </p:blipFill>
        <p:spPr bwMode="auto">
          <a:xfrm>
            <a:off x="5844380" y="4692650"/>
            <a:ext cx="1627187" cy="2165350"/>
          </a:xfrm>
          <a:prstGeom prst="rect">
            <a:avLst/>
          </a:prstGeom>
          <a:noFill/>
        </p:spPr>
      </p:pic>
      <p:graphicFrame>
        <p:nvGraphicFramePr>
          <p:cNvPr id="5" name="Object 4"/>
          <p:cNvGraphicFramePr>
            <a:graphicFrameLocks noChangeAspect="1"/>
          </p:cNvGraphicFramePr>
          <p:nvPr/>
        </p:nvGraphicFramePr>
        <p:xfrm>
          <a:off x="2120900" y="1947863"/>
          <a:ext cx="4879976" cy="2508250"/>
        </p:xfrm>
        <a:graphic>
          <a:graphicData uri="http://schemas.openxmlformats.org/presentationml/2006/ole">
            <p:oleObj spid="_x0000_s123906" name="Equation" r:id="rId5" imgW="2273040" imgH="1168200" progId="Equation.DSMT4">
              <p:embed/>
            </p:oleObj>
          </a:graphicData>
        </a:graphic>
      </p:graphicFrame>
      <p:pic>
        <p:nvPicPr>
          <p:cNvPr id="6" name="Picture 5" descr="plant"/>
          <p:cNvPicPr>
            <a:picLocks noChangeAspect="1" noChangeArrowheads="1"/>
          </p:cNvPicPr>
          <p:nvPr/>
        </p:nvPicPr>
        <p:blipFill>
          <a:blip r:embed="rId6"/>
          <a:srcRect/>
          <a:stretch>
            <a:fillRect/>
          </a:stretch>
        </p:blipFill>
        <p:spPr bwMode="auto">
          <a:xfrm>
            <a:off x="419100" y="4495800"/>
            <a:ext cx="2362200" cy="2362200"/>
          </a:xfrm>
          <a:prstGeom prst="rect">
            <a:avLst/>
          </a:prstGeom>
          <a:noFill/>
        </p:spPr>
      </p:pic>
      <p:sp>
        <p:nvSpPr>
          <p:cNvPr id="8" name="Rectangle 10"/>
          <p:cNvSpPr txBox="1">
            <a:spLocks noChangeArrowheads="1"/>
          </p:cNvSpPr>
          <p:nvPr/>
        </p:nvSpPr>
        <p:spPr bwMode="auto">
          <a:xfrm>
            <a:off x="7000876" y="2670174"/>
            <a:ext cx="1730375" cy="1016001"/>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marL="292100" marR="0" lvl="0" indent="-292100" defTabSz="914400" rtl="0" eaLnBrk="0" fontAlgn="base" latinLnBrk="0" hangingPunct="0">
              <a:lnSpc>
                <a:spcPts val="2700"/>
              </a:lnSpc>
              <a:spcBef>
                <a:spcPts val="600"/>
              </a:spcBef>
              <a:spcAft>
                <a:spcPts val="400"/>
              </a:spcAft>
              <a:buClr>
                <a:srgbClr val="0C7B9C"/>
              </a:buClr>
              <a:buSzTx/>
              <a:tabLst/>
              <a:defRPr/>
            </a:pPr>
            <a:r>
              <a:rPr kumimoji="0" lang="en-US" altLang="ko-KR" b="1" i="0" u="none" strike="noStrike" kern="0" cap="none" spc="0" normalizeH="0" baseline="0" noProof="0" dirty="0" smtClean="0">
                <a:ln>
                  <a:noFill/>
                </a:ln>
                <a:solidFill>
                  <a:schemeClr val="tx1"/>
                </a:solidFill>
                <a:effectLst/>
                <a:uLnTx/>
                <a:uFillTx/>
                <a:latin typeface="+mj-lt"/>
                <a:ea typeface="굴림" charset="-127"/>
                <a:cs typeface="+mn-cs"/>
              </a:rPr>
              <a:t>Input</a:t>
            </a:r>
          </a:p>
          <a:p>
            <a:pPr marL="292100" marR="0" lvl="0" indent="-292100" defTabSz="914400" rtl="0" eaLnBrk="0" fontAlgn="base" latinLnBrk="0" hangingPunct="0">
              <a:lnSpc>
                <a:spcPts val="2700"/>
              </a:lnSpc>
              <a:spcBef>
                <a:spcPts val="600"/>
              </a:spcBef>
              <a:spcAft>
                <a:spcPts val="400"/>
              </a:spcAft>
              <a:buClr>
                <a:srgbClr val="0C7B9C"/>
              </a:buClr>
              <a:buSzTx/>
              <a:tabLst/>
              <a:defRPr/>
            </a:pPr>
            <a:r>
              <a:rPr kumimoji="0" lang="en-US" altLang="ko-KR" b="1" i="0" u="none" strike="noStrike" kern="0" cap="none" spc="0" normalizeH="0" baseline="0" noProof="0" dirty="0" smtClean="0">
                <a:ln>
                  <a:noFill/>
                </a:ln>
                <a:solidFill>
                  <a:schemeClr val="tx1"/>
                </a:solidFill>
                <a:effectLst/>
                <a:uLnTx/>
                <a:uFillTx/>
                <a:latin typeface="+mj-lt"/>
                <a:ea typeface="굴림" charset="-127"/>
                <a:cs typeface="+mn-cs"/>
              </a:rPr>
              <a:t>Light</a:t>
            </a:r>
            <a:endParaRPr kumimoji="0" lang="en-US" altLang="ko-KR" b="1" i="0" u="none" strike="noStrike" kern="0" cap="none" spc="0" normalizeH="0" baseline="0" noProof="0" dirty="0">
              <a:ln>
                <a:noFill/>
              </a:ln>
              <a:solidFill>
                <a:schemeClr val="tx1"/>
              </a:solidFill>
              <a:effectLst/>
              <a:uLnTx/>
              <a:uFillTx/>
              <a:latin typeface="+mj-lt"/>
              <a:ea typeface="굴림" charset="-127"/>
              <a:cs typeface="+mn-cs"/>
            </a:endParaRPr>
          </a:p>
        </p:txBody>
      </p:sp>
      <p:sp>
        <p:nvSpPr>
          <p:cNvPr id="9" name="Rectangle 11"/>
          <p:cNvSpPr>
            <a:spLocks noChangeArrowheads="1"/>
          </p:cNvSpPr>
          <p:nvPr/>
        </p:nvSpPr>
        <p:spPr bwMode="auto">
          <a:xfrm>
            <a:off x="263525" y="2670174"/>
            <a:ext cx="1857375" cy="854076"/>
          </a:xfrm>
          <a:prstGeom prst="rect">
            <a:avLst/>
          </a:prstGeom>
          <a:noFill/>
          <a:ln w="12700">
            <a:noFill/>
            <a:miter lim="800000"/>
            <a:headEnd/>
            <a:tailEnd/>
          </a:ln>
          <a:effectLst/>
        </p:spPr>
        <p:txBody>
          <a:bodyPr lIns="90488" tIns="44450" rIns="90488" bIns="44450"/>
          <a:lstStyle/>
          <a:p>
            <a:r>
              <a:rPr lang="en-US" altLang="ko-KR" b="1" baseline="0" dirty="0" smtClean="0">
                <a:latin typeface="Arial" charset="0"/>
                <a:ea typeface="굴림" charset="-127"/>
              </a:rPr>
              <a:t>Output</a:t>
            </a:r>
          </a:p>
          <a:p>
            <a:r>
              <a:rPr lang="en-US" altLang="ko-KR" b="1" baseline="0" dirty="0" smtClean="0">
                <a:latin typeface="Arial" charset="0"/>
                <a:ea typeface="굴림" charset="-127"/>
              </a:rPr>
              <a:t>Pixel</a:t>
            </a:r>
          </a:p>
        </p:txBody>
      </p:sp>
      <p:sp>
        <p:nvSpPr>
          <p:cNvPr id="10" name="Rectangle 14"/>
          <p:cNvSpPr>
            <a:spLocks noChangeArrowheads="1"/>
          </p:cNvSpPr>
          <p:nvPr/>
        </p:nvSpPr>
        <p:spPr bwMode="auto">
          <a:xfrm>
            <a:off x="2371725" y="1451768"/>
            <a:ext cx="4495800" cy="496095"/>
          </a:xfrm>
          <a:prstGeom prst="rect">
            <a:avLst/>
          </a:prstGeom>
          <a:noFill/>
          <a:ln w="12700">
            <a:noFill/>
            <a:miter lim="800000"/>
            <a:headEnd/>
            <a:tailEnd/>
          </a:ln>
          <a:effectLst/>
        </p:spPr>
        <p:txBody>
          <a:bodyPr lIns="90488" tIns="44450" rIns="90488" bIns="44450"/>
          <a:lstStyle/>
          <a:p>
            <a:r>
              <a:rPr lang="en-US" altLang="ko-KR" b="1" baseline="0" dirty="0" smtClean="0">
                <a:latin typeface="Arial" charset="0"/>
                <a:ea typeface="굴림" charset="-127"/>
              </a:rPr>
              <a:t>Transport Matrix (M by N)</a:t>
            </a:r>
            <a:endParaRPr lang="en-US" altLang="ko-KR" b="1" baseline="0" dirty="0">
              <a:latin typeface="Arial" charset="0"/>
              <a:ea typeface="굴림" charset="-127"/>
            </a:endParaRPr>
          </a:p>
        </p:txBody>
      </p:sp>
      <p:graphicFrame>
        <p:nvGraphicFramePr>
          <p:cNvPr id="123908" name="Object 4"/>
          <p:cNvGraphicFramePr>
            <a:graphicFrameLocks noChangeAspect="1"/>
          </p:cNvGraphicFramePr>
          <p:nvPr/>
        </p:nvGraphicFramePr>
        <p:xfrm>
          <a:off x="3238500" y="5269557"/>
          <a:ext cx="2262188" cy="508000"/>
        </p:xfrm>
        <a:graphic>
          <a:graphicData uri="http://schemas.openxmlformats.org/presentationml/2006/ole">
            <p:oleObj spid="_x0000_s123908" name="Equation" r:id="rId7" imgW="1130040" imgH="253800" progId="Equation.DSMT4">
              <p:embed/>
            </p:oleObj>
          </a:graphicData>
        </a:graphic>
      </p:graphicFrame>
      <p:sp>
        <p:nvSpPr>
          <p:cNvPr id="12" name="TextBox 11"/>
          <p:cNvSpPr txBox="1"/>
          <p:nvPr/>
        </p:nvSpPr>
        <p:spPr>
          <a:xfrm>
            <a:off x="3048000" y="4807892"/>
            <a:ext cx="2118530" cy="461665"/>
          </a:xfrm>
          <a:prstGeom prst="rect">
            <a:avLst/>
          </a:prstGeom>
          <a:noFill/>
        </p:spPr>
        <p:txBody>
          <a:bodyPr wrap="none" rtlCol="0">
            <a:spAutoFit/>
          </a:bodyPr>
          <a:lstStyle/>
          <a:p>
            <a:r>
              <a:rPr lang="en-US" altLang="ko-KR" dirty="0" smtClean="0"/>
              <a:t>Very similar to</a:t>
            </a:r>
            <a:endParaRPr lang="ko-KR" altLang="en-US" dirty="0"/>
          </a:p>
        </p:txBody>
      </p:sp>
      <p:sp>
        <p:nvSpPr>
          <p:cNvPr id="13" name="모서리가 둥근 직사각형 12"/>
          <p:cNvSpPr/>
          <p:nvPr/>
        </p:nvSpPr>
        <p:spPr bwMode="auto">
          <a:xfrm>
            <a:off x="3048000" y="4692650"/>
            <a:ext cx="2647950" cy="1241425"/>
          </a:xfrm>
          <a:prstGeom prst="roundRect">
            <a:avLst/>
          </a:prstGeom>
          <a:noFill/>
          <a:ln w="38100"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Light-Transport Matrix Rows</a:t>
            </a:r>
            <a:endParaRPr lang="ko-KR" altLang="en-US" dirty="0"/>
          </a:p>
        </p:txBody>
      </p:sp>
      <p:graphicFrame>
        <p:nvGraphicFramePr>
          <p:cNvPr id="4" name="Object 3"/>
          <p:cNvGraphicFramePr>
            <a:graphicFrameLocks noChangeAspect="1"/>
          </p:cNvGraphicFramePr>
          <p:nvPr/>
        </p:nvGraphicFramePr>
        <p:xfrm>
          <a:off x="800100" y="1962150"/>
          <a:ext cx="4268788" cy="3567113"/>
        </p:xfrm>
        <a:graphic>
          <a:graphicData uri="http://schemas.openxmlformats.org/presentationml/2006/ole">
            <p:oleObj spid="_x0000_s124930" name="Equation" r:id="rId3" imgW="1396800" imgH="1168200" progId="Equation.DSMT4">
              <p:embed/>
            </p:oleObj>
          </a:graphicData>
        </a:graphic>
      </p:graphicFrame>
      <p:sp>
        <p:nvSpPr>
          <p:cNvPr id="5" name="Rectangle 4"/>
          <p:cNvSpPr>
            <a:spLocks noChangeArrowheads="1"/>
          </p:cNvSpPr>
          <p:nvPr/>
        </p:nvSpPr>
        <p:spPr bwMode="auto">
          <a:xfrm>
            <a:off x="1077913" y="1981200"/>
            <a:ext cx="3663950" cy="739775"/>
          </a:xfrm>
          <a:prstGeom prst="rect">
            <a:avLst/>
          </a:prstGeom>
          <a:solidFill>
            <a:schemeClr val="bg1">
              <a:alpha val="75000"/>
            </a:schemeClr>
          </a:solidFill>
          <a:ln w="12700">
            <a:noFill/>
            <a:miter lim="800000"/>
            <a:headEnd/>
            <a:tailEnd/>
          </a:ln>
          <a:effectLst/>
        </p:spPr>
        <p:txBody>
          <a:bodyPr wrap="none" anchor="ctr"/>
          <a:lstStyle/>
          <a:p>
            <a:endParaRPr lang="ko-KR" altLang="en-US" dirty="0"/>
          </a:p>
        </p:txBody>
      </p:sp>
      <p:sp>
        <p:nvSpPr>
          <p:cNvPr id="6" name="Rectangle 5"/>
          <p:cNvSpPr>
            <a:spLocks noChangeArrowheads="1"/>
          </p:cNvSpPr>
          <p:nvPr/>
        </p:nvSpPr>
        <p:spPr bwMode="auto">
          <a:xfrm>
            <a:off x="315913" y="1828800"/>
            <a:ext cx="762000" cy="3886200"/>
          </a:xfrm>
          <a:prstGeom prst="rect">
            <a:avLst/>
          </a:prstGeom>
          <a:solidFill>
            <a:schemeClr val="bg1">
              <a:alpha val="75000"/>
            </a:schemeClr>
          </a:solidFill>
          <a:ln w="12700">
            <a:noFill/>
            <a:miter lim="800000"/>
            <a:headEnd/>
            <a:tailEnd/>
          </a:ln>
          <a:effectLst/>
        </p:spPr>
        <p:txBody>
          <a:bodyPr wrap="none" anchor="ctr"/>
          <a:lstStyle/>
          <a:p>
            <a:endParaRPr lang="ko-KR" altLang="en-US" dirty="0"/>
          </a:p>
        </p:txBody>
      </p:sp>
      <p:sp>
        <p:nvSpPr>
          <p:cNvPr id="7" name="Rectangle 6"/>
          <p:cNvSpPr>
            <a:spLocks noChangeArrowheads="1"/>
          </p:cNvSpPr>
          <p:nvPr/>
        </p:nvSpPr>
        <p:spPr bwMode="auto">
          <a:xfrm>
            <a:off x="1077913" y="3397250"/>
            <a:ext cx="3663950" cy="2317750"/>
          </a:xfrm>
          <a:prstGeom prst="rect">
            <a:avLst/>
          </a:prstGeom>
          <a:solidFill>
            <a:schemeClr val="bg1">
              <a:alpha val="75000"/>
            </a:schemeClr>
          </a:solidFill>
          <a:ln w="12700">
            <a:noFill/>
            <a:miter lim="800000"/>
            <a:headEnd/>
            <a:tailEnd/>
          </a:ln>
          <a:effectLst/>
        </p:spPr>
        <p:txBody>
          <a:bodyPr wrap="none" anchor="ctr"/>
          <a:lstStyle/>
          <a:p>
            <a:endParaRPr lang="ko-KR" altLang="en-US" dirty="0"/>
          </a:p>
        </p:txBody>
      </p:sp>
      <p:sp>
        <p:nvSpPr>
          <p:cNvPr id="8" name="Rectangle 7"/>
          <p:cNvSpPr>
            <a:spLocks noChangeArrowheads="1"/>
          </p:cNvSpPr>
          <p:nvPr/>
        </p:nvSpPr>
        <p:spPr bwMode="auto">
          <a:xfrm>
            <a:off x="4741863" y="1981200"/>
            <a:ext cx="387350" cy="3886200"/>
          </a:xfrm>
          <a:prstGeom prst="rect">
            <a:avLst/>
          </a:prstGeom>
          <a:solidFill>
            <a:schemeClr val="bg1">
              <a:alpha val="75000"/>
            </a:schemeClr>
          </a:solidFill>
          <a:ln w="12700">
            <a:noFill/>
            <a:miter lim="800000"/>
            <a:headEnd/>
            <a:tailEnd/>
          </a:ln>
          <a:effectLst/>
        </p:spPr>
        <p:txBody>
          <a:bodyPr wrap="none" anchor="ctr"/>
          <a:lstStyle/>
          <a:p>
            <a:endParaRPr lang="ko-KR" altLang="en-US" dirty="0"/>
          </a:p>
        </p:txBody>
      </p:sp>
      <p:pic>
        <p:nvPicPr>
          <p:cNvPr id="10" name="Picture 9" descr="2"/>
          <p:cNvPicPr>
            <a:picLocks noChangeAspect="1" noChangeArrowheads="1"/>
          </p:cNvPicPr>
          <p:nvPr/>
        </p:nvPicPr>
        <p:blipFill>
          <a:blip r:embed="rId4"/>
          <a:srcRect/>
          <a:stretch>
            <a:fillRect/>
          </a:stretch>
        </p:blipFill>
        <p:spPr bwMode="auto">
          <a:xfrm>
            <a:off x="7305675" y="2047875"/>
            <a:ext cx="1838325" cy="2447925"/>
          </a:xfrm>
          <a:prstGeom prst="rect">
            <a:avLst/>
          </a:prstGeom>
          <a:noFill/>
        </p:spPr>
      </p:pic>
      <p:pic>
        <p:nvPicPr>
          <p:cNvPr id="11" name="Picture 5" descr="plant"/>
          <p:cNvPicPr>
            <a:picLocks noChangeAspect="1" noChangeArrowheads="1"/>
          </p:cNvPicPr>
          <p:nvPr/>
        </p:nvPicPr>
        <p:blipFill>
          <a:blip r:embed="rId5"/>
          <a:srcRect/>
          <a:stretch>
            <a:fillRect/>
          </a:stretch>
        </p:blipFill>
        <p:spPr bwMode="auto">
          <a:xfrm>
            <a:off x="6781800" y="4495800"/>
            <a:ext cx="2362200" cy="2362200"/>
          </a:xfrm>
          <a:prstGeom prst="rect">
            <a:avLst/>
          </a:prstGeom>
          <a:noFill/>
        </p:spPr>
      </p:pic>
      <p:sp>
        <p:nvSpPr>
          <p:cNvPr id="12" name="Oval 233"/>
          <p:cNvSpPr>
            <a:spLocks noChangeArrowheads="1"/>
          </p:cNvSpPr>
          <p:nvPr/>
        </p:nvSpPr>
        <p:spPr bwMode="auto">
          <a:xfrm>
            <a:off x="7689851" y="6240463"/>
            <a:ext cx="150812" cy="150812"/>
          </a:xfrm>
          <a:prstGeom prst="ellipse">
            <a:avLst/>
          </a:prstGeom>
          <a:solidFill>
            <a:srgbClr val="FF0000"/>
          </a:solidFill>
          <a:ln w="9525">
            <a:noFill/>
            <a:round/>
            <a:headEnd/>
            <a:tailEnd/>
          </a:ln>
          <a:effectLst/>
        </p:spPr>
        <p:txBody>
          <a:bodyPr wrap="none" anchor="ctr"/>
          <a:lstStyle/>
          <a:p>
            <a:endParaRPr lang="ko-KR" altLang="en-US" dirty="0">
              <a:ea typeface="굴림" charset="-127"/>
            </a:endParaRPr>
          </a:p>
        </p:txBody>
      </p:sp>
      <p:sp>
        <p:nvSpPr>
          <p:cNvPr id="13" name="TextBox 12"/>
          <p:cNvSpPr txBox="1"/>
          <p:nvPr/>
        </p:nvSpPr>
        <p:spPr>
          <a:xfrm>
            <a:off x="5430838" y="1444823"/>
            <a:ext cx="3298825" cy="307777"/>
          </a:xfrm>
          <a:prstGeom prst="rect">
            <a:avLst/>
          </a:prstGeom>
          <a:noFill/>
        </p:spPr>
        <p:txBody>
          <a:bodyPr wrap="square" rtlCol="0">
            <a:spAutoFit/>
          </a:bodyPr>
          <a:lstStyle/>
          <a:p>
            <a:pPr algn="r"/>
            <a:r>
              <a:rPr lang="en-US" altLang="ko-KR" sz="1400" dirty="0" smtClean="0"/>
              <a:t>From Talk Slide of </a:t>
            </a:r>
            <a:r>
              <a:rPr lang="en-US" altLang="ko-KR" sz="1400" dirty="0" smtClean="0"/>
              <a:t>Ng</a:t>
            </a:r>
            <a:r>
              <a:rPr lang="en-US" altLang="ko-KR" sz="1400" dirty="0" smtClean="0"/>
              <a:t> 03</a:t>
            </a:r>
            <a:endParaRPr lang="ko-KR" altLang="en-US" sz="1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Light-Transport Matrix Rows</a:t>
            </a:r>
            <a:endParaRPr lang="ko-KR" altLang="en-US" dirty="0"/>
          </a:p>
        </p:txBody>
      </p:sp>
      <p:pic>
        <p:nvPicPr>
          <p:cNvPr id="5" name="Picture 10" descr="5"/>
          <p:cNvPicPr>
            <a:picLocks noChangeAspect="1" noChangeArrowheads="1"/>
          </p:cNvPicPr>
          <p:nvPr/>
        </p:nvPicPr>
        <p:blipFill>
          <a:blip r:embed="rId3"/>
          <a:srcRect/>
          <a:stretch>
            <a:fillRect/>
          </a:stretch>
        </p:blipFill>
        <p:spPr bwMode="auto">
          <a:xfrm>
            <a:off x="7305675" y="2047875"/>
            <a:ext cx="1838325" cy="2447925"/>
          </a:xfrm>
          <a:prstGeom prst="rect">
            <a:avLst/>
          </a:prstGeom>
          <a:noFill/>
        </p:spPr>
      </p:pic>
      <p:graphicFrame>
        <p:nvGraphicFramePr>
          <p:cNvPr id="6" name="Object 3"/>
          <p:cNvGraphicFramePr>
            <a:graphicFrameLocks noChangeAspect="1"/>
          </p:cNvGraphicFramePr>
          <p:nvPr/>
        </p:nvGraphicFramePr>
        <p:xfrm>
          <a:off x="800100" y="1962150"/>
          <a:ext cx="4268788" cy="3567113"/>
        </p:xfrm>
        <a:graphic>
          <a:graphicData uri="http://schemas.openxmlformats.org/presentationml/2006/ole">
            <p:oleObj spid="_x0000_s125954" name="Equation" r:id="rId4" imgW="1396800" imgH="1168200" progId="Equation.DSMT4">
              <p:embed/>
            </p:oleObj>
          </a:graphicData>
        </a:graphic>
      </p:graphicFrame>
      <p:sp>
        <p:nvSpPr>
          <p:cNvPr id="7" name="Rectangle 4"/>
          <p:cNvSpPr>
            <a:spLocks noChangeArrowheads="1"/>
          </p:cNvSpPr>
          <p:nvPr/>
        </p:nvSpPr>
        <p:spPr bwMode="auto">
          <a:xfrm>
            <a:off x="1077913" y="1981200"/>
            <a:ext cx="3663950" cy="1428750"/>
          </a:xfrm>
          <a:prstGeom prst="rect">
            <a:avLst/>
          </a:prstGeom>
          <a:solidFill>
            <a:schemeClr val="bg1">
              <a:alpha val="75000"/>
            </a:schemeClr>
          </a:solidFill>
          <a:ln w="12700">
            <a:noFill/>
            <a:miter lim="800000"/>
            <a:headEnd/>
            <a:tailEnd/>
          </a:ln>
          <a:effectLst/>
        </p:spPr>
        <p:txBody>
          <a:bodyPr wrap="none" anchor="ctr"/>
          <a:lstStyle/>
          <a:p>
            <a:endParaRPr lang="ko-KR" altLang="en-US" dirty="0"/>
          </a:p>
        </p:txBody>
      </p:sp>
      <p:sp>
        <p:nvSpPr>
          <p:cNvPr id="8" name="Rectangle 5"/>
          <p:cNvSpPr>
            <a:spLocks noChangeArrowheads="1"/>
          </p:cNvSpPr>
          <p:nvPr/>
        </p:nvSpPr>
        <p:spPr bwMode="auto">
          <a:xfrm>
            <a:off x="315913" y="1828800"/>
            <a:ext cx="762000" cy="3886200"/>
          </a:xfrm>
          <a:prstGeom prst="rect">
            <a:avLst/>
          </a:prstGeom>
          <a:solidFill>
            <a:schemeClr val="bg1">
              <a:alpha val="75000"/>
            </a:schemeClr>
          </a:solidFill>
          <a:ln w="12700">
            <a:noFill/>
            <a:miter lim="800000"/>
            <a:headEnd/>
            <a:tailEnd/>
          </a:ln>
          <a:effectLst/>
        </p:spPr>
        <p:txBody>
          <a:bodyPr wrap="none" anchor="ctr"/>
          <a:lstStyle/>
          <a:p>
            <a:endParaRPr lang="ko-KR" altLang="en-US" dirty="0"/>
          </a:p>
        </p:txBody>
      </p:sp>
      <p:sp>
        <p:nvSpPr>
          <p:cNvPr id="9" name="Rectangle 6"/>
          <p:cNvSpPr>
            <a:spLocks noChangeArrowheads="1"/>
          </p:cNvSpPr>
          <p:nvPr/>
        </p:nvSpPr>
        <p:spPr bwMode="auto">
          <a:xfrm>
            <a:off x="1077913" y="4100513"/>
            <a:ext cx="3663950" cy="1614487"/>
          </a:xfrm>
          <a:prstGeom prst="rect">
            <a:avLst/>
          </a:prstGeom>
          <a:solidFill>
            <a:schemeClr val="bg1">
              <a:alpha val="75000"/>
            </a:schemeClr>
          </a:solidFill>
          <a:ln w="12700">
            <a:noFill/>
            <a:miter lim="800000"/>
            <a:headEnd/>
            <a:tailEnd/>
          </a:ln>
          <a:effectLst/>
        </p:spPr>
        <p:txBody>
          <a:bodyPr wrap="none" anchor="ctr"/>
          <a:lstStyle/>
          <a:p>
            <a:endParaRPr lang="ko-KR" altLang="en-US" dirty="0"/>
          </a:p>
        </p:txBody>
      </p:sp>
      <p:sp>
        <p:nvSpPr>
          <p:cNvPr id="10" name="Rectangle 7"/>
          <p:cNvSpPr>
            <a:spLocks noChangeArrowheads="1"/>
          </p:cNvSpPr>
          <p:nvPr/>
        </p:nvSpPr>
        <p:spPr bwMode="auto">
          <a:xfrm>
            <a:off x="4741863" y="1981200"/>
            <a:ext cx="387350" cy="3886200"/>
          </a:xfrm>
          <a:prstGeom prst="rect">
            <a:avLst/>
          </a:prstGeom>
          <a:solidFill>
            <a:schemeClr val="bg1">
              <a:alpha val="75000"/>
            </a:schemeClr>
          </a:solidFill>
          <a:ln w="12700">
            <a:noFill/>
            <a:miter lim="800000"/>
            <a:headEnd/>
            <a:tailEnd/>
          </a:ln>
          <a:effectLst/>
        </p:spPr>
        <p:txBody>
          <a:bodyPr wrap="none" anchor="ctr"/>
          <a:lstStyle/>
          <a:p>
            <a:endParaRPr lang="ko-KR" altLang="en-US" dirty="0"/>
          </a:p>
        </p:txBody>
      </p:sp>
      <p:pic>
        <p:nvPicPr>
          <p:cNvPr id="11" name="Picture 5" descr="plant"/>
          <p:cNvPicPr>
            <a:picLocks noChangeAspect="1" noChangeArrowheads="1"/>
          </p:cNvPicPr>
          <p:nvPr/>
        </p:nvPicPr>
        <p:blipFill>
          <a:blip r:embed="rId5"/>
          <a:srcRect/>
          <a:stretch>
            <a:fillRect/>
          </a:stretch>
        </p:blipFill>
        <p:spPr bwMode="auto">
          <a:xfrm>
            <a:off x="6781800" y="4495800"/>
            <a:ext cx="2362200" cy="2362200"/>
          </a:xfrm>
          <a:prstGeom prst="rect">
            <a:avLst/>
          </a:prstGeom>
          <a:noFill/>
        </p:spPr>
      </p:pic>
      <p:sp>
        <p:nvSpPr>
          <p:cNvPr id="12" name="Oval 233"/>
          <p:cNvSpPr>
            <a:spLocks noChangeArrowheads="1"/>
          </p:cNvSpPr>
          <p:nvPr/>
        </p:nvSpPr>
        <p:spPr bwMode="auto">
          <a:xfrm>
            <a:off x="7840663" y="6018212"/>
            <a:ext cx="150812" cy="150812"/>
          </a:xfrm>
          <a:prstGeom prst="ellipse">
            <a:avLst/>
          </a:prstGeom>
          <a:solidFill>
            <a:srgbClr val="FF0000"/>
          </a:solidFill>
          <a:ln w="9525">
            <a:noFill/>
            <a:round/>
            <a:headEnd/>
            <a:tailEnd/>
          </a:ln>
          <a:effectLst/>
        </p:spPr>
        <p:txBody>
          <a:bodyPr wrap="none" anchor="ctr"/>
          <a:lstStyle/>
          <a:p>
            <a:endParaRPr lang="ko-KR" altLang="en-US" dirty="0">
              <a:ea typeface="굴림" charset="-127"/>
            </a:endParaRPr>
          </a:p>
        </p:txBody>
      </p:sp>
      <p:sp>
        <p:nvSpPr>
          <p:cNvPr id="13" name="TextBox 12"/>
          <p:cNvSpPr txBox="1"/>
          <p:nvPr/>
        </p:nvSpPr>
        <p:spPr>
          <a:xfrm>
            <a:off x="5430838" y="1444823"/>
            <a:ext cx="3298825" cy="307777"/>
          </a:xfrm>
          <a:prstGeom prst="rect">
            <a:avLst/>
          </a:prstGeom>
          <a:noFill/>
        </p:spPr>
        <p:txBody>
          <a:bodyPr wrap="square" rtlCol="0">
            <a:spAutoFit/>
          </a:bodyPr>
          <a:lstStyle/>
          <a:p>
            <a:pPr algn="r"/>
            <a:r>
              <a:rPr lang="en-US" altLang="ko-KR" sz="1400" dirty="0" smtClean="0"/>
              <a:t>From Talk Slide of </a:t>
            </a:r>
            <a:r>
              <a:rPr lang="en-US" altLang="ko-KR" sz="1400" dirty="0" smtClean="0"/>
              <a:t>Ng</a:t>
            </a:r>
            <a:r>
              <a:rPr lang="en-US" altLang="ko-KR" sz="1400" dirty="0" smtClean="0"/>
              <a:t> 03</a:t>
            </a:r>
            <a:endParaRPr lang="ko-KR" altLang="en-US" sz="1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Light-Transport Matrix Rows</a:t>
            </a:r>
            <a:endParaRPr lang="ko-KR" altLang="en-US" dirty="0"/>
          </a:p>
        </p:txBody>
      </p:sp>
      <p:graphicFrame>
        <p:nvGraphicFramePr>
          <p:cNvPr id="4" name="Object 3"/>
          <p:cNvGraphicFramePr>
            <a:graphicFrameLocks noChangeAspect="1"/>
          </p:cNvGraphicFramePr>
          <p:nvPr/>
        </p:nvGraphicFramePr>
        <p:xfrm>
          <a:off x="800100" y="1962150"/>
          <a:ext cx="4268788" cy="3567113"/>
        </p:xfrm>
        <a:graphic>
          <a:graphicData uri="http://schemas.openxmlformats.org/presentationml/2006/ole">
            <p:oleObj spid="_x0000_s126978" name="Equation" r:id="rId3" imgW="1396800" imgH="1168200" progId="Equation.DSMT4">
              <p:embed/>
            </p:oleObj>
          </a:graphicData>
        </a:graphic>
      </p:graphicFrame>
      <p:sp>
        <p:nvSpPr>
          <p:cNvPr id="5" name="Rectangle 4"/>
          <p:cNvSpPr>
            <a:spLocks noChangeArrowheads="1"/>
          </p:cNvSpPr>
          <p:nvPr/>
        </p:nvSpPr>
        <p:spPr bwMode="auto">
          <a:xfrm>
            <a:off x="1077913" y="2122488"/>
            <a:ext cx="3663950" cy="1978025"/>
          </a:xfrm>
          <a:prstGeom prst="rect">
            <a:avLst/>
          </a:prstGeom>
          <a:solidFill>
            <a:schemeClr val="bg1">
              <a:alpha val="75000"/>
            </a:schemeClr>
          </a:solidFill>
          <a:ln w="12700">
            <a:noFill/>
            <a:miter lim="800000"/>
            <a:headEnd/>
            <a:tailEnd/>
          </a:ln>
          <a:effectLst/>
        </p:spPr>
        <p:txBody>
          <a:bodyPr wrap="none" anchor="ctr"/>
          <a:lstStyle/>
          <a:p>
            <a:endParaRPr lang="ko-KR" altLang="en-US" dirty="0"/>
          </a:p>
        </p:txBody>
      </p:sp>
      <p:sp>
        <p:nvSpPr>
          <p:cNvPr id="6" name="Rectangle 5"/>
          <p:cNvSpPr>
            <a:spLocks noChangeArrowheads="1"/>
          </p:cNvSpPr>
          <p:nvPr/>
        </p:nvSpPr>
        <p:spPr bwMode="auto">
          <a:xfrm>
            <a:off x="315913" y="1828800"/>
            <a:ext cx="762000" cy="3886200"/>
          </a:xfrm>
          <a:prstGeom prst="rect">
            <a:avLst/>
          </a:prstGeom>
          <a:solidFill>
            <a:schemeClr val="bg1">
              <a:alpha val="75000"/>
            </a:schemeClr>
          </a:solidFill>
          <a:ln w="12700">
            <a:noFill/>
            <a:miter lim="800000"/>
            <a:headEnd/>
            <a:tailEnd/>
          </a:ln>
          <a:effectLst/>
        </p:spPr>
        <p:txBody>
          <a:bodyPr wrap="none" anchor="ctr"/>
          <a:lstStyle/>
          <a:p>
            <a:endParaRPr lang="ko-KR" altLang="en-US" dirty="0"/>
          </a:p>
        </p:txBody>
      </p:sp>
      <p:sp>
        <p:nvSpPr>
          <p:cNvPr id="7" name="Rectangle 6"/>
          <p:cNvSpPr>
            <a:spLocks noChangeArrowheads="1"/>
          </p:cNvSpPr>
          <p:nvPr/>
        </p:nvSpPr>
        <p:spPr bwMode="auto">
          <a:xfrm>
            <a:off x="1077913" y="4764088"/>
            <a:ext cx="3663950" cy="950912"/>
          </a:xfrm>
          <a:prstGeom prst="rect">
            <a:avLst/>
          </a:prstGeom>
          <a:solidFill>
            <a:schemeClr val="bg1">
              <a:alpha val="75000"/>
            </a:schemeClr>
          </a:solidFill>
          <a:ln w="12700">
            <a:noFill/>
            <a:miter lim="800000"/>
            <a:headEnd/>
            <a:tailEnd/>
          </a:ln>
          <a:effectLst/>
        </p:spPr>
        <p:txBody>
          <a:bodyPr wrap="none" anchor="ctr"/>
          <a:lstStyle/>
          <a:p>
            <a:endParaRPr lang="ko-KR" altLang="en-US" dirty="0"/>
          </a:p>
        </p:txBody>
      </p:sp>
      <p:sp>
        <p:nvSpPr>
          <p:cNvPr id="8" name="Rectangle 7"/>
          <p:cNvSpPr>
            <a:spLocks noChangeArrowheads="1"/>
          </p:cNvSpPr>
          <p:nvPr/>
        </p:nvSpPr>
        <p:spPr bwMode="auto">
          <a:xfrm>
            <a:off x="4741863" y="1981200"/>
            <a:ext cx="387350" cy="3886200"/>
          </a:xfrm>
          <a:prstGeom prst="rect">
            <a:avLst/>
          </a:prstGeom>
          <a:solidFill>
            <a:schemeClr val="bg1">
              <a:alpha val="75000"/>
            </a:schemeClr>
          </a:solidFill>
          <a:ln w="12700">
            <a:noFill/>
            <a:miter lim="800000"/>
            <a:headEnd/>
            <a:tailEnd/>
          </a:ln>
          <a:effectLst/>
        </p:spPr>
        <p:txBody>
          <a:bodyPr wrap="none" anchor="ctr"/>
          <a:lstStyle/>
          <a:p>
            <a:endParaRPr lang="ko-KR" altLang="en-US" dirty="0"/>
          </a:p>
        </p:txBody>
      </p:sp>
      <p:pic>
        <p:nvPicPr>
          <p:cNvPr id="10" name="Picture 9" descr="8"/>
          <p:cNvPicPr>
            <a:picLocks noChangeAspect="1" noChangeArrowheads="1"/>
          </p:cNvPicPr>
          <p:nvPr/>
        </p:nvPicPr>
        <p:blipFill>
          <a:blip r:embed="rId4"/>
          <a:srcRect/>
          <a:stretch>
            <a:fillRect/>
          </a:stretch>
        </p:blipFill>
        <p:spPr bwMode="auto">
          <a:xfrm>
            <a:off x="7305675" y="2047875"/>
            <a:ext cx="1838325" cy="2447925"/>
          </a:xfrm>
          <a:prstGeom prst="rect">
            <a:avLst/>
          </a:prstGeom>
          <a:noFill/>
        </p:spPr>
      </p:pic>
      <p:pic>
        <p:nvPicPr>
          <p:cNvPr id="11" name="Picture 5" descr="plant"/>
          <p:cNvPicPr>
            <a:picLocks noChangeAspect="1" noChangeArrowheads="1"/>
          </p:cNvPicPr>
          <p:nvPr/>
        </p:nvPicPr>
        <p:blipFill>
          <a:blip r:embed="rId5"/>
          <a:srcRect/>
          <a:stretch>
            <a:fillRect/>
          </a:stretch>
        </p:blipFill>
        <p:spPr bwMode="auto">
          <a:xfrm>
            <a:off x="6781800" y="4495800"/>
            <a:ext cx="2362200" cy="2362200"/>
          </a:xfrm>
          <a:prstGeom prst="rect">
            <a:avLst/>
          </a:prstGeom>
          <a:noFill/>
        </p:spPr>
      </p:pic>
      <p:sp>
        <p:nvSpPr>
          <p:cNvPr id="12" name="Oval 233"/>
          <p:cNvSpPr>
            <a:spLocks noChangeArrowheads="1"/>
          </p:cNvSpPr>
          <p:nvPr/>
        </p:nvSpPr>
        <p:spPr bwMode="auto">
          <a:xfrm>
            <a:off x="7991475" y="5529263"/>
            <a:ext cx="150812" cy="150812"/>
          </a:xfrm>
          <a:prstGeom prst="ellipse">
            <a:avLst/>
          </a:prstGeom>
          <a:solidFill>
            <a:srgbClr val="FF0000"/>
          </a:solidFill>
          <a:ln w="9525">
            <a:noFill/>
            <a:round/>
            <a:headEnd/>
            <a:tailEnd/>
          </a:ln>
          <a:effectLst/>
        </p:spPr>
        <p:txBody>
          <a:bodyPr wrap="none" anchor="ctr"/>
          <a:lstStyle/>
          <a:p>
            <a:endParaRPr lang="ko-KR" altLang="en-US" dirty="0">
              <a:ea typeface="굴림" charset="-127"/>
            </a:endParaRPr>
          </a:p>
        </p:txBody>
      </p:sp>
      <p:sp>
        <p:nvSpPr>
          <p:cNvPr id="13" name="TextBox 12"/>
          <p:cNvSpPr txBox="1"/>
          <p:nvPr/>
        </p:nvSpPr>
        <p:spPr>
          <a:xfrm>
            <a:off x="5430838" y="1444823"/>
            <a:ext cx="3298825" cy="307777"/>
          </a:xfrm>
          <a:prstGeom prst="rect">
            <a:avLst/>
          </a:prstGeom>
          <a:noFill/>
        </p:spPr>
        <p:txBody>
          <a:bodyPr wrap="square" rtlCol="0">
            <a:spAutoFit/>
          </a:bodyPr>
          <a:lstStyle/>
          <a:p>
            <a:pPr algn="r"/>
            <a:r>
              <a:rPr lang="en-US" altLang="ko-KR" sz="1400" dirty="0" smtClean="0"/>
              <a:t>From Talk Slide of </a:t>
            </a:r>
            <a:r>
              <a:rPr lang="en-US" altLang="ko-KR" sz="1400" dirty="0" smtClean="0"/>
              <a:t>Ng</a:t>
            </a:r>
            <a:r>
              <a:rPr lang="en-US" altLang="ko-KR" sz="1400" dirty="0" smtClean="0"/>
              <a:t> 03</a:t>
            </a:r>
            <a:endParaRPr lang="ko-KR" altLang="en-US" sz="1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Rasterizing Matrix Rows</a:t>
            </a:r>
            <a:endParaRPr lang="ko-KR" altLang="en-US" dirty="0"/>
          </a:p>
        </p:txBody>
      </p:sp>
      <p:sp>
        <p:nvSpPr>
          <p:cNvPr id="3" name="내용 개체 틀 2"/>
          <p:cNvSpPr>
            <a:spLocks noGrp="1"/>
          </p:cNvSpPr>
          <p:nvPr>
            <p:ph idx="1"/>
          </p:nvPr>
        </p:nvSpPr>
        <p:spPr/>
        <p:txBody>
          <a:bodyPr/>
          <a:lstStyle/>
          <a:p>
            <a:pPr marL="342900" indent="-342900"/>
            <a:r>
              <a:rPr lang="en-US" altLang="ko-KR" dirty="0" smtClean="0">
                <a:ea typeface="굴림" charset="-127"/>
              </a:rPr>
              <a:t>Pre-computing rows</a:t>
            </a:r>
          </a:p>
          <a:p>
            <a:pPr marL="850900" lvl="1"/>
            <a:r>
              <a:rPr lang="en-US" altLang="ko-KR" dirty="0" smtClean="0">
                <a:ea typeface="굴림" charset="-127"/>
              </a:rPr>
              <a:t>Rasterize visibility hemicubes with graphics hardware</a:t>
            </a:r>
          </a:p>
          <a:p>
            <a:pPr marL="850900" lvl="1"/>
            <a:r>
              <a:rPr lang="en-US" altLang="ko-KR" dirty="0" smtClean="0">
                <a:ea typeface="굴림" charset="-127"/>
              </a:rPr>
              <a:t>Read back pixels and weight by reflection function</a:t>
            </a:r>
            <a:endParaRPr lang="ko-KR" altLang="en-US" dirty="0"/>
          </a:p>
        </p:txBody>
      </p:sp>
      <p:graphicFrame>
        <p:nvGraphicFramePr>
          <p:cNvPr id="4" name="Object 4"/>
          <p:cNvGraphicFramePr>
            <a:graphicFrameLocks noChangeAspect="1"/>
          </p:cNvGraphicFramePr>
          <p:nvPr/>
        </p:nvGraphicFramePr>
        <p:xfrm>
          <a:off x="3238500" y="4405957"/>
          <a:ext cx="2262188" cy="508000"/>
        </p:xfrm>
        <a:graphic>
          <a:graphicData uri="http://schemas.openxmlformats.org/presentationml/2006/ole">
            <p:oleObj spid="_x0000_s128002" name="Equation" r:id="rId3" imgW="1130040" imgH="253800" progId="Equation.DSMT4">
              <p:embed/>
            </p:oleObj>
          </a:graphicData>
        </a:graphic>
      </p:graphicFrame>
      <p:sp>
        <p:nvSpPr>
          <p:cNvPr id="5" name="TextBox 4"/>
          <p:cNvSpPr txBox="1"/>
          <p:nvPr/>
        </p:nvSpPr>
        <p:spPr>
          <a:xfrm>
            <a:off x="3048000" y="3944292"/>
            <a:ext cx="2118530" cy="461665"/>
          </a:xfrm>
          <a:prstGeom prst="rect">
            <a:avLst/>
          </a:prstGeom>
          <a:noFill/>
        </p:spPr>
        <p:txBody>
          <a:bodyPr wrap="none" rtlCol="0">
            <a:spAutoFit/>
          </a:bodyPr>
          <a:lstStyle/>
          <a:p>
            <a:r>
              <a:rPr lang="en-US" altLang="ko-KR" dirty="0" smtClean="0"/>
              <a:t>Very similar to</a:t>
            </a:r>
            <a:endParaRPr lang="ko-KR" altLang="en-US" dirty="0"/>
          </a:p>
        </p:txBody>
      </p:sp>
      <p:sp>
        <p:nvSpPr>
          <p:cNvPr id="6" name="모서리가 둥근 직사각형 5"/>
          <p:cNvSpPr/>
          <p:nvPr/>
        </p:nvSpPr>
        <p:spPr bwMode="auto">
          <a:xfrm>
            <a:off x="3048000" y="3829050"/>
            <a:ext cx="2647950" cy="1241425"/>
          </a:xfrm>
          <a:prstGeom prst="roundRect">
            <a:avLst/>
          </a:prstGeom>
          <a:noFill/>
          <a:ln w="38100" cap="flat" cmpd="sng" algn="ctr">
            <a:solidFill>
              <a:srgbClr val="0000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Matrix Multiplication Enormous</a:t>
            </a:r>
            <a:endParaRPr lang="ko-KR" altLang="en-US" dirty="0"/>
          </a:p>
        </p:txBody>
      </p:sp>
      <p:sp>
        <p:nvSpPr>
          <p:cNvPr id="3" name="내용 개체 틀 2"/>
          <p:cNvSpPr>
            <a:spLocks noGrp="1"/>
          </p:cNvSpPr>
          <p:nvPr>
            <p:ph idx="1"/>
          </p:nvPr>
        </p:nvSpPr>
        <p:spPr/>
        <p:txBody>
          <a:bodyPr/>
          <a:lstStyle/>
          <a:p>
            <a:r>
              <a:rPr lang="en-US" altLang="ko-KR" dirty="0" smtClean="0">
                <a:ea typeface="굴림" charset="-127"/>
              </a:rPr>
              <a:t>Dimension</a:t>
            </a:r>
          </a:p>
          <a:p>
            <a:pPr lvl="1"/>
            <a:r>
              <a:rPr lang="en-US" altLang="ko-KR" dirty="0" smtClean="0">
                <a:ea typeface="굴림" charset="-127"/>
              </a:rPr>
              <a:t>512 x 512 pixel images (M=262,144)</a:t>
            </a:r>
          </a:p>
          <a:p>
            <a:pPr lvl="1"/>
            <a:r>
              <a:rPr lang="en-US" altLang="ko-KR" dirty="0" smtClean="0">
                <a:ea typeface="굴림" charset="-127"/>
              </a:rPr>
              <a:t>6 x 64 x 64 cubemap environments (N=24,576 pixels)</a:t>
            </a:r>
          </a:p>
          <a:p>
            <a:pPr lvl="1"/>
            <a:endParaRPr lang="en-US" altLang="ko-KR" dirty="0" smtClean="0">
              <a:ea typeface="굴림" charset="-127"/>
            </a:endParaRPr>
          </a:p>
          <a:p>
            <a:r>
              <a:rPr lang="en-US" altLang="ko-KR" dirty="0" smtClean="0">
                <a:ea typeface="굴림" charset="-127"/>
              </a:rPr>
              <a:t>Full matrix-vector multiplication is hard</a:t>
            </a:r>
          </a:p>
          <a:p>
            <a:endParaRPr lang="en-US" altLang="ko-KR" dirty="0" smtClean="0">
              <a:ea typeface="굴림" charset="-127"/>
            </a:endParaRPr>
          </a:p>
          <a:p>
            <a:r>
              <a:rPr lang="en-US" altLang="ko-KR" dirty="0" smtClean="0">
                <a:ea typeface="굴림" charset="-127"/>
              </a:rPr>
              <a:t>Our approach</a:t>
            </a:r>
          </a:p>
          <a:p>
            <a:pPr lvl="1"/>
            <a:r>
              <a:rPr lang="en-US" altLang="ko-KR" dirty="0" smtClean="0">
                <a:ea typeface="굴림" charset="-127"/>
              </a:rPr>
              <a:t>Keep these high dimension</a:t>
            </a:r>
          </a:p>
          <a:p>
            <a:pPr lvl="1"/>
            <a:r>
              <a:rPr lang="en-US" altLang="ko-KR" dirty="0" smtClean="0">
                <a:ea typeface="굴림" charset="-127"/>
              </a:rPr>
              <a:t>Compress the computation with some manner</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모서리가 둥근 직사각형 8"/>
          <p:cNvSpPr/>
          <p:nvPr/>
        </p:nvSpPr>
        <p:spPr bwMode="auto">
          <a:xfrm>
            <a:off x="3352800" y="4645422"/>
            <a:ext cx="2381250" cy="510778"/>
          </a:xfrm>
          <a:prstGeom prst="roundRect">
            <a:avLst/>
          </a:prstGeom>
          <a:solidFill>
            <a:srgbClr val="00B0F0"/>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8" name="모서리가 둥근 직사각형 7"/>
          <p:cNvSpPr/>
          <p:nvPr/>
        </p:nvSpPr>
        <p:spPr bwMode="auto">
          <a:xfrm>
            <a:off x="3352800" y="3737967"/>
            <a:ext cx="2381250" cy="510778"/>
          </a:xfrm>
          <a:prstGeom prst="roundRect">
            <a:avLst/>
          </a:prstGeom>
          <a:solidFill>
            <a:srgbClr val="00B050"/>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7" name="모서리가 둥근 직사각형 6"/>
          <p:cNvSpPr/>
          <p:nvPr/>
        </p:nvSpPr>
        <p:spPr bwMode="auto">
          <a:xfrm>
            <a:off x="3352800" y="3227189"/>
            <a:ext cx="2381250" cy="510778"/>
          </a:xfrm>
          <a:prstGeom prst="roundRect">
            <a:avLst/>
          </a:prstGeom>
          <a:solidFill>
            <a:srgbClr val="FFC000"/>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6" name="모서리가 둥근 직사각형 5"/>
          <p:cNvSpPr/>
          <p:nvPr/>
        </p:nvSpPr>
        <p:spPr bwMode="auto">
          <a:xfrm>
            <a:off x="3352800" y="2819400"/>
            <a:ext cx="2381250" cy="510778"/>
          </a:xfrm>
          <a:prstGeom prst="roundRect">
            <a:avLst/>
          </a:prstGeom>
          <a:solidFill>
            <a:schemeClr val="accent5">
              <a:lumMod val="90000"/>
            </a:schemeClr>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5" name="모서리가 둥근 직사각형 4"/>
          <p:cNvSpPr/>
          <p:nvPr/>
        </p:nvSpPr>
        <p:spPr bwMode="auto">
          <a:xfrm>
            <a:off x="6010275" y="3009900"/>
            <a:ext cx="738188" cy="1962150"/>
          </a:xfrm>
          <a:prstGeom prst="roundRect">
            <a:avLst/>
          </a:prstGeom>
          <a:solidFill>
            <a:schemeClr val="accent2">
              <a:lumMod val="20000"/>
              <a:lumOff val="80000"/>
            </a:schemeClr>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2" name="제목 1"/>
          <p:cNvSpPr>
            <a:spLocks noGrp="1"/>
          </p:cNvSpPr>
          <p:nvPr>
            <p:ph type="title"/>
          </p:nvPr>
        </p:nvSpPr>
        <p:spPr/>
        <p:txBody>
          <a:bodyPr/>
          <a:lstStyle/>
          <a:p>
            <a:r>
              <a:rPr lang="en-US" altLang="ko-KR" dirty="0" smtClean="0"/>
              <a:t>Wavelet Approximation</a:t>
            </a:r>
            <a:endParaRPr lang="ko-KR" altLang="en-US" dirty="0"/>
          </a:p>
        </p:txBody>
      </p:sp>
      <p:graphicFrame>
        <p:nvGraphicFramePr>
          <p:cNvPr id="130051" name="Object 3"/>
          <p:cNvGraphicFramePr>
            <a:graphicFrameLocks noChangeAspect="1"/>
          </p:cNvGraphicFramePr>
          <p:nvPr/>
        </p:nvGraphicFramePr>
        <p:xfrm>
          <a:off x="2203450" y="2819400"/>
          <a:ext cx="4545013" cy="2336800"/>
        </p:xfrm>
        <a:graphic>
          <a:graphicData uri="http://schemas.openxmlformats.org/presentationml/2006/ole">
            <p:oleObj spid="_x0000_s130051" name="Equation" r:id="rId3" imgW="2273040" imgH="1168200" progId="Equation.DSMT4">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Ramamoorthi 2001</a:t>
            </a:r>
            <a:endParaRPr lang="ko-KR" altLang="en-US" dirty="0"/>
          </a:p>
        </p:txBody>
      </p:sp>
      <p:sp>
        <p:nvSpPr>
          <p:cNvPr id="3" name="내용 개체 틀 2"/>
          <p:cNvSpPr>
            <a:spLocks noGrp="1"/>
          </p:cNvSpPr>
          <p:nvPr>
            <p:ph idx="1"/>
          </p:nvPr>
        </p:nvSpPr>
        <p:spPr/>
        <p:txBody>
          <a:bodyPr/>
          <a:lstStyle/>
          <a:p>
            <a:pPr>
              <a:buFont typeface="Arial" pitchFamily="34" charset="0"/>
              <a:buChar char="•"/>
            </a:pPr>
            <a:r>
              <a:rPr lang="en-US" altLang="ko-KR" dirty="0" smtClean="0">
                <a:solidFill>
                  <a:srgbClr val="0000FF"/>
                </a:solidFill>
              </a:rPr>
              <a:t>Efficient irradiance environment map</a:t>
            </a:r>
          </a:p>
          <a:p>
            <a:pPr>
              <a:buFont typeface="Arial" pitchFamily="34" charset="0"/>
              <a:buChar char="•"/>
            </a:pPr>
            <a:endParaRPr lang="en-US" altLang="ko-KR" dirty="0" smtClean="0">
              <a:solidFill>
                <a:srgbClr val="FF0000"/>
              </a:solidFill>
            </a:endParaRPr>
          </a:p>
          <a:p>
            <a:pPr>
              <a:buFont typeface="Arial" pitchFamily="34" charset="0"/>
              <a:buChar char="•"/>
            </a:pPr>
            <a:r>
              <a:rPr lang="en-US" altLang="ko-KR" dirty="0" smtClean="0">
                <a:solidFill>
                  <a:srgbClr val="FF0000"/>
                </a:solidFill>
              </a:rPr>
              <a:t>Diffuse surfaces only</a:t>
            </a:r>
          </a:p>
          <a:p>
            <a:pPr>
              <a:buFont typeface="Arial" pitchFamily="34" charset="0"/>
              <a:buChar char="•"/>
            </a:pPr>
            <a:r>
              <a:rPr lang="en-US" altLang="ko-KR" dirty="0" smtClean="0">
                <a:solidFill>
                  <a:srgbClr val="FF0000"/>
                </a:solidFill>
              </a:rPr>
              <a:t>Distant illumination</a:t>
            </a:r>
          </a:p>
          <a:p>
            <a:pPr>
              <a:buFont typeface="Arial" pitchFamily="34" charset="0"/>
              <a:buChar char="•"/>
            </a:pPr>
            <a:r>
              <a:rPr lang="en-US" altLang="ko-KR" dirty="0" smtClean="0">
                <a:solidFill>
                  <a:srgbClr val="FF0000"/>
                </a:solidFill>
              </a:rPr>
              <a:t>No shadowing, inter-reflection</a:t>
            </a:r>
            <a:endParaRPr lang="ko-KR" altLang="en-US" dirty="0" smtClean="0">
              <a:solidFill>
                <a:srgbClr val="FF0000"/>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모서리가 둥근 직사각형 11"/>
          <p:cNvSpPr/>
          <p:nvPr/>
        </p:nvSpPr>
        <p:spPr bwMode="auto">
          <a:xfrm>
            <a:off x="2693988" y="1782763"/>
            <a:ext cx="871537" cy="4649787"/>
          </a:xfrm>
          <a:prstGeom prst="roundRect">
            <a:avLst/>
          </a:prstGeom>
          <a:solidFill>
            <a:schemeClr val="accent2">
              <a:lumMod val="20000"/>
              <a:lumOff val="80000"/>
            </a:schemeClr>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2" name="제목 1"/>
          <p:cNvSpPr>
            <a:spLocks noGrp="1"/>
          </p:cNvSpPr>
          <p:nvPr>
            <p:ph type="title"/>
          </p:nvPr>
        </p:nvSpPr>
        <p:spPr/>
        <p:txBody>
          <a:bodyPr/>
          <a:lstStyle/>
          <a:p>
            <a:r>
              <a:rPr lang="en-US" altLang="ko-KR" dirty="0" smtClean="0"/>
              <a:t>Wavelet Approximation</a:t>
            </a:r>
            <a:endParaRPr lang="ko-KR" altLang="en-US" dirty="0"/>
          </a:p>
        </p:txBody>
      </p:sp>
      <p:graphicFrame>
        <p:nvGraphicFramePr>
          <p:cNvPr id="6" name="Object 7"/>
          <p:cNvGraphicFramePr>
            <a:graphicFrameLocks noChangeAspect="1"/>
          </p:cNvGraphicFramePr>
          <p:nvPr/>
        </p:nvGraphicFramePr>
        <p:xfrm>
          <a:off x="2725738" y="1782763"/>
          <a:ext cx="839787" cy="4649787"/>
        </p:xfrm>
        <a:graphic>
          <a:graphicData uri="http://schemas.openxmlformats.org/presentationml/2006/ole">
            <p:oleObj spid="_x0000_s129027" name="Equation" r:id="rId4" imgW="330120" imgH="1828800" progId="Equation.DSMT4">
              <p:embed/>
            </p:oleObj>
          </a:graphicData>
        </a:graphic>
      </p:graphicFrame>
      <p:pic>
        <p:nvPicPr>
          <p:cNvPr id="7" name="Picture 6" descr="stpetersN copy"/>
          <p:cNvPicPr>
            <a:picLocks noChangeAspect="1" noChangeArrowheads="1"/>
          </p:cNvPicPr>
          <p:nvPr/>
        </p:nvPicPr>
        <p:blipFill>
          <a:blip r:embed="rId5"/>
          <a:srcRect/>
          <a:stretch>
            <a:fillRect/>
          </a:stretch>
        </p:blipFill>
        <p:spPr bwMode="auto">
          <a:xfrm>
            <a:off x="3895725" y="2339975"/>
            <a:ext cx="2667000" cy="3554413"/>
          </a:xfrm>
          <a:prstGeom prst="rect">
            <a:avLst/>
          </a:prstGeom>
          <a:noFill/>
        </p:spPr>
      </p:pic>
      <p:sp>
        <p:nvSpPr>
          <p:cNvPr id="9" name="Rectangle 9"/>
          <p:cNvSpPr>
            <a:spLocks noChangeArrowheads="1"/>
          </p:cNvSpPr>
          <p:nvPr/>
        </p:nvSpPr>
        <p:spPr bwMode="auto">
          <a:xfrm>
            <a:off x="5997575" y="2016125"/>
            <a:ext cx="2870200" cy="1308099"/>
          </a:xfrm>
          <a:prstGeom prst="rect">
            <a:avLst/>
          </a:prstGeom>
          <a:noFill/>
          <a:ln w="12700">
            <a:noFill/>
            <a:miter lim="800000"/>
            <a:headEnd/>
            <a:tailEnd/>
          </a:ln>
          <a:effectLst/>
        </p:spPr>
        <p:txBody>
          <a:bodyPr lIns="90488" tIns="44450" rIns="90488" bIns="44450"/>
          <a:lstStyle/>
          <a:p>
            <a:pPr>
              <a:tabLst>
                <a:tab pos="1319213" algn="l"/>
              </a:tabLst>
            </a:pPr>
            <a:r>
              <a:rPr lang="en-US" altLang="ko-KR" b="1" baseline="0" dirty="0" smtClean="0">
                <a:latin typeface="Arial" charset="0"/>
                <a:ea typeface="굴림" charset="-127"/>
              </a:rPr>
              <a:t>Non-linear</a:t>
            </a:r>
          </a:p>
          <a:p>
            <a:pPr>
              <a:tabLst>
                <a:tab pos="1319213" algn="l"/>
              </a:tabLst>
            </a:pPr>
            <a:r>
              <a:rPr lang="en-US" altLang="ko-KR" b="1" dirty="0" smtClean="0">
                <a:ea typeface="굴림" charset="-127"/>
              </a:rPr>
              <a:t>Wavelet</a:t>
            </a:r>
            <a:r>
              <a:rPr lang="en-US" altLang="ko-KR" b="1" baseline="0" dirty="0">
                <a:latin typeface="Arial" charset="0"/>
                <a:ea typeface="굴림" charset="-127"/>
              </a:rPr>
              <a:t/>
            </a:r>
            <a:br>
              <a:rPr lang="en-US" altLang="ko-KR" b="1" baseline="0" dirty="0">
                <a:latin typeface="Arial" charset="0"/>
                <a:ea typeface="굴림" charset="-127"/>
              </a:rPr>
            </a:br>
            <a:r>
              <a:rPr lang="en-US" altLang="ko-KR" b="1" baseline="0" dirty="0" smtClean="0">
                <a:latin typeface="Arial" charset="0"/>
                <a:ea typeface="굴림" charset="-127"/>
              </a:rPr>
              <a:t>Approximation</a:t>
            </a:r>
            <a:endParaRPr lang="en-US" altLang="ko-KR" b="1" baseline="0" dirty="0">
              <a:latin typeface="Arial" charset="0"/>
              <a:ea typeface="굴림" charset="-127"/>
            </a:endParaRPr>
          </a:p>
        </p:txBody>
      </p:sp>
      <p:sp>
        <p:nvSpPr>
          <p:cNvPr id="10" name="Rectangle 10"/>
          <p:cNvSpPr>
            <a:spLocks noChangeArrowheads="1"/>
          </p:cNvSpPr>
          <p:nvPr/>
        </p:nvSpPr>
        <p:spPr bwMode="auto">
          <a:xfrm>
            <a:off x="4101306" y="6186487"/>
            <a:ext cx="3792537" cy="492125"/>
          </a:xfrm>
          <a:prstGeom prst="rect">
            <a:avLst/>
          </a:prstGeom>
          <a:noFill/>
          <a:ln w="12700">
            <a:noFill/>
            <a:miter lim="800000"/>
            <a:headEnd/>
            <a:tailEnd/>
          </a:ln>
          <a:effectLst/>
        </p:spPr>
        <p:txBody>
          <a:bodyPr lIns="90488" tIns="44450" rIns="90488" bIns="44450"/>
          <a:lstStyle/>
          <a:p>
            <a:pPr>
              <a:tabLst>
                <a:tab pos="1319213" algn="l"/>
              </a:tabLst>
            </a:pPr>
            <a:r>
              <a:rPr lang="en-US" altLang="ko-KR" b="1" baseline="0" dirty="0">
                <a:latin typeface="Arial" charset="0"/>
                <a:ea typeface="굴림" charset="-127"/>
              </a:rPr>
              <a:t>Retain 0.1% – 1% </a:t>
            </a:r>
            <a:r>
              <a:rPr lang="en-US" altLang="ko-KR" b="1" baseline="0" dirty="0" smtClean="0">
                <a:latin typeface="Arial" charset="0"/>
                <a:ea typeface="굴림" charset="-127"/>
              </a:rPr>
              <a:t>terms</a:t>
            </a:r>
            <a:endParaRPr lang="en-US" altLang="ko-KR" b="1" baseline="0" dirty="0">
              <a:latin typeface="Arial" charset="0"/>
              <a:ea typeface="굴림" charset="-127"/>
            </a:endParaRPr>
          </a:p>
        </p:txBody>
      </p:sp>
      <p:graphicFrame>
        <p:nvGraphicFramePr>
          <p:cNvPr id="129028" name="Object 4"/>
          <p:cNvGraphicFramePr>
            <a:graphicFrameLocks noChangeAspect="1"/>
          </p:cNvGraphicFramePr>
          <p:nvPr/>
        </p:nvGraphicFramePr>
        <p:xfrm>
          <a:off x="470694" y="1754188"/>
          <a:ext cx="903287" cy="4713287"/>
        </p:xfrm>
        <a:graphic>
          <a:graphicData uri="http://schemas.openxmlformats.org/presentationml/2006/ole">
            <p:oleObj spid="_x0000_s129028" name="Equation" r:id="rId6" imgW="355320" imgH="1854000" progId="Equation.DSMT4">
              <p:embed/>
            </p:oleObj>
          </a:graphicData>
        </a:graphic>
      </p:graphicFrame>
      <p:sp>
        <p:nvSpPr>
          <p:cNvPr id="14" name="오른쪽 화살표 13"/>
          <p:cNvSpPr/>
          <p:nvPr/>
        </p:nvSpPr>
        <p:spPr bwMode="auto">
          <a:xfrm>
            <a:off x="1373981" y="3914775"/>
            <a:ext cx="1320007" cy="419100"/>
          </a:xfrm>
          <a:prstGeom prst="rightArrow">
            <a:avLst/>
          </a:prstGeom>
          <a:no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15" name="TextBox 14"/>
          <p:cNvSpPr txBox="1"/>
          <p:nvPr/>
        </p:nvSpPr>
        <p:spPr>
          <a:xfrm>
            <a:off x="1373981" y="3522017"/>
            <a:ext cx="1297150" cy="461665"/>
          </a:xfrm>
          <a:prstGeom prst="rect">
            <a:avLst/>
          </a:prstGeom>
          <a:noFill/>
        </p:spPr>
        <p:txBody>
          <a:bodyPr wrap="none" rtlCol="0">
            <a:spAutoFit/>
          </a:bodyPr>
          <a:lstStyle/>
          <a:p>
            <a:r>
              <a:rPr lang="en-US" altLang="ko-KR" dirty="0" smtClean="0"/>
              <a:t>truncate</a:t>
            </a:r>
            <a:endParaRPr lang="ko-KR" alt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ea typeface="굴림" charset="-127"/>
              </a:rPr>
              <a:t>Why Non-linear Approximation?</a:t>
            </a:r>
            <a:endParaRPr lang="ko-KR" altLang="en-US" dirty="0"/>
          </a:p>
        </p:txBody>
      </p:sp>
      <p:sp>
        <p:nvSpPr>
          <p:cNvPr id="3" name="내용 개체 틀 2"/>
          <p:cNvSpPr>
            <a:spLocks noGrp="1"/>
          </p:cNvSpPr>
          <p:nvPr>
            <p:ph idx="1"/>
          </p:nvPr>
        </p:nvSpPr>
        <p:spPr/>
        <p:txBody>
          <a:bodyPr/>
          <a:lstStyle/>
          <a:p>
            <a:r>
              <a:rPr lang="en-US" altLang="ko-KR" dirty="0" smtClean="0">
                <a:ea typeface="굴림" charset="-127"/>
              </a:rPr>
              <a:t>Linear</a:t>
            </a:r>
          </a:p>
          <a:p>
            <a:pPr lvl="1"/>
            <a:r>
              <a:rPr lang="en-US" altLang="ko-KR" dirty="0" smtClean="0">
                <a:ea typeface="굴림" charset="-127"/>
              </a:rPr>
              <a:t>Use a </a:t>
            </a:r>
            <a:r>
              <a:rPr lang="en-US" altLang="ko-KR" dirty="0" smtClean="0">
                <a:solidFill>
                  <a:srgbClr val="0000FF"/>
                </a:solidFill>
                <a:ea typeface="굴림" charset="-127"/>
              </a:rPr>
              <a:t>fixed</a:t>
            </a:r>
            <a:r>
              <a:rPr lang="en-US" altLang="ko-KR" dirty="0" smtClean="0">
                <a:ea typeface="굴림" charset="-127"/>
              </a:rPr>
              <a:t> set of approximating functions </a:t>
            </a:r>
          </a:p>
          <a:p>
            <a:pPr lvl="1"/>
            <a:r>
              <a:rPr lang="en-US" altLang="ko-KR" dirty="0" smtClean="0">
                <a:ea typeface="굴림" charset="-127"/>
              </a:rPr>
              <a:t>Precomputed radiance transfer uses 25 - 100 of the lowest frequency spherical harmonics</a:t>
            </a:r>
          </a:p>
          <a:p>
            <a:r>
              <a:rPr lang="en-US" altLang="ko-KR" dirty="0" smtClean="0">
                <a:ea typeface="굴림" charset="-127"/>
              </a:rPr>
              <a:t>Non-linear</a:t>
            </a:r>
          </a:p>
          <a:p>
            <a:pPr lvl="1"/>
            <a:r>
              <a:rPr lang="en-US" altLang="ko-KR" dirty="0" smtClean="0">
                <a:ea typeface="굴림" charset="-127"/>
              </a:rPr>
              <a:t>Use a </a:t>
            </a:r>
            <a:r>
              <a:rPr lang="en-US" altLang="ko-KR" dirty="0" smtClean="0">
                <a:solidFill>
                  <a:srgbClr val="0000FF"/>
                </a:solidFill>
                <a:ea typeface="굴림" charset="-127"/>
              </a:rPr>
              <a:t>dynamic </a:t>
            </a:r>
            <a:r>
              <a:rPr lang="en-US" altLang="ko-KR" dirty="0" smtClean="0">
                <a:ea typeface="굴림" charset="-127"/>
              </a:rPr>
              <a:t>set of approximating functions (</a:t>
            </a:r>
            <a:r>
              <a:rPr lang="en-US" altLang="ko-KR" i="1" dirty="0" smtClean="0">
                <a:ea typeface="굴림" charset="-127"/>
              </a:rPr>
              <a:t>depends on each frame’s lighting</a:t>
            </a:r>
            <a:r>
              <a:rPr lang="en-US" altLang="ko-KR" dirty="0" smtClean="0">
                <a:ea typeface="굴림" charset="-127"/>
              </a:rPr>
              <a:t>)</a:t>
            </a:r>
          </a:p>
          <a:p>
            <a:pPr lvl="1"/>
            <a:r>
              <a:rPr lang="en-US" altLang="ko-KR" dirty="0" smtClean="0">
                <a:ea typeface="굴림" charset="-127"/>
              </a:rPr>
              <a:t>In our case: choose 10’s - 100’s from a basis of 24,576 wavelets</a:t>
            </a:r>
          </a:p>
          <a:p>
            <a:pPr lvl="1"/>
            <a:endParaRPr lang="en-US" altLang="ko-KR" dirty="0" smtClean="0">
              <a:ea typeface="굴림" charset="-127"/>
            </a:endParaRPr>
          </a:p>
          <a:p>
            <a:r>
              <a:rPr lang="en-US" altLang="ko-KR" dirty="0" smtClean="0">
                <a:ea typeface="굴림" charset="-127"/>
              </a:rPr>
              <a:t>Idea: Compress lighting by considering input data</a:t>
            </a:r>
            <a:endParaRPr lang="ko-KR" alt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ct 7"/>
          <p:cNvGraphicFramePr>
            <a:graphicFrameLocks noChangeAspect="1"/>
          </p:cNvGraphicFramePr>
          <p:nvPr/>
        </p:nvGraphicFramePr>
        <p:xfrm>
          <a:off x="5567363" y="1817688"/>
          <a:ext cx="871537" cy="4649787"/>
        </p:xfrm>
        <a:graphic>
          <a:graphicData uri="http://schemas.openxmlformats.org/presentationml/2006/ole">
            <p:oleObj spid="_x0000_s131076" name="Equation" r:id="rId3" imgW="342720" imgH="1828800" progId="Equation.DSMT4">
              <p:embed/>
            </p:oleObj>
          </a:graphicData>
        </a:graphic>
      </p:graphicFrame>
      <p:graphicFrame>
        <p:nvGraphicFramePr>
          <p:cNvPr id="18" name="Object 4"/>
          <p:cNvGraphicFramePr>
            <a:graphicFrameLocks noChangeAspect="1"/>
          </p:cNvGraphicFramePr>
          <p:nvPr/>
        </p:nvGraphicFramePr>
        <p:xfrm>
          <a:off x="3297238" y="1789113"/>
          <a:ext cx="965200" cy="4713287"/>
        </p:xfrm>
        <a:graphic>
          <a:graphicData uri="http://schemas.openxmlformats.org/presentationml/2006/ole">
            <p:oleObj spid="_x0000_s131077" name="Equation" r:id="rId4" imgW="380880" imgH="1854000" progId="Equation.DSMT4">
              <p:embed/>
            </p:oleObj>
          </a:graphicData>
        </a:graphic>
      </p:graphicFrame>
      <p:sp>
        <p:nvSpPr>
          <p:cNvPr id="2" name="제목 1"/>
          <p:cNvSpPr>
            <a:spLocks noGrp="1"/>
          </p:cNvSpPr>
          <p:nvPr>
            <p:ph type="title"/>
          </p:nvPr>
        </p:nvSpPr>
        <p:spPr/>
        <p:txBody>
          <a:bodyPr/>
          <a:lstStyle/>
          <a:p>
            <a:r>
              <a:rPr lang="en-US" altLang="ko-KR" dirty="0" smtClean="0">
                <a:ea typeface="굴림" charset="-127"/>
              </a:rPr>
              <a:t>Matrix Row Wavelet Encoding</a:t>
            </a:r>
            <a:endParaRPr lang="ko-KR" altLang="en-US" dirty="0"/>
          </a:p>
        </p:txBody>
      </p:sp>
      <p:sp>
        <p:nvSpPr>
          <p:cNvPr id="7" name="모서리가 둥근 직사각형 6"/>
          <p:cNvSpPr/>
          <p:nvPr/>
        </p:nvSpPr>
        <p:spPr bwMode="auto">
          <a:xfrm>
            <a:off x="414337" y="2850207"/>
            <a:ext cx="2381250" cy="510778"/>
          </a:xfrm>
          <a:prstGeom prst="roundRect">
            <a:avLst/>
          </a:prstGeom>
          <a:solidFill>
            <a:schemeClr val="accent5">
              <a:lumMod val="90000"/>
            </a:schemeClr>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13" name="모서리가 둥근 직사각형 12"/>
          <p:cNvSpPr/>
          <p:nvPr/>
        </p:nvSpPr>
        <p:spPr bwMode="auto">
          <a:xfrm>
            <a:off x="414337" y="2850207"/>
            <a:ext cx="2381250" cy="510778"/>
          </a:xfrm>
          <a:prstGeom prst="roundRect">
            <a:avLst/>
          </a:prstGeom>
          <a:solidFill>
            <a:schemeClr val="accent5">
              <a:lumMod val="90000"/>
            </a:schemeClr>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graphicFrame>
        <p:nvGraphicFramePr>
          <p:cNvPr id="14" name="Object 2"/>
          <p:cNvGraphicFramePr>
            <a:graphicFrameLocks noChangeAspect="1"/>
          </p:cNvGraphicFramePr>
          <p:nvPr>
            <p:ph idx="1"/>
          </p:nvPr>
        </p:nvGraphicFramePr>
        <p:xfrm>
          <a:off x="225425" y="2850207"/>
          <a:ext cx="2946400" cy="2336800"/>
        </p:xfrm>
        <a:graphic>
          <a:graphicData uri="http://schemas.openxmlformats.org/presentationml/2006/ole">
            <p:oleObj spid="_x0000_s131075" name="Equation" r:id="rId5" imgW="1473120" imgH="1168200" progId="Equation.DSMT4">
              <p:embed/>
            </p:oleObj>
          </a:graphicData>
        </a:graphic>
      </p:graphicFrame>
      <p:pic>
        <p:nvPicPr>
          <p:cNvPr id="15" name="Picture 2" descr="1"/>
          <p:cNvPicPr>
            <a:picLocks noChangeAspect="1" noChangeArrowheads="1"/>
          </p:cNvPicPr>
          <p:nvPr/>
        </p:nvPicPr>
        <p:blipFill>
          <a:blip r:embed="rId6"/>
          <a:srcRect/>
          <a:stretch>
            <a:fillRect/>
          </a:stretch>
        </p:blipFill>
        <p:spPr bwMode="auto">
          <a:xfrm>
            <a:off x="6861175" y="1501775"/>
            <a:ext cx="1838325" cy="2447925"/>
          </a:xfrm>
          <a:prstGeom prst="rect">
            <a:avLst/>
          </a:prstGeom>
          <a:noFill/>
        </p:spPr>
      </p:pic>
      <p:sp>
        <p:nvSpPr>
          <p:cNvPr id="19" name="오른쪽 화살표 18"/>
          <p:cNvSpPr/>
          <p:nvPr/>
        </p:nvSpPr>
        <p:spPr bwMode="auto">
          <a:xfrm>
            <a:off x="4231481" y="3949700"/>
            <a:ext cx="1320007" cy="419100"/>
          </a:xfrm>
          <a:prstGeom prst="rightArrow">
            <a:avLst/>
          </a:prstGeom>
          <a:no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20" name="TextBox 19"/>
          <p:cNvSpPr txBox="1"/>
          <p:nvPr/>
        </p:nvSpPr>
        <p:spPr>
          <a:xfrm>
            <a:off x="4231481" y="3556942"/>
            <a:ext cx="1297150" cy="461665"/>
          </a:xfrm>
          <a:prstGeom prst="rect">
            <a:avLst/>
          </a:prstGeom>
          <a:noFill/>
        </p:spPr>
        <p:txBody>
          <a:bodyPr wrap="none" rtlCol="0">
            <a:spAutoFit/>
          </a:bodyPr>
          <a:lstStyle/>
          <a:p>
            <a:r>
              <a:rPr lang="en-US" altLang="ko-KR" dirty="0" smtClean="0"/>
              <a:t>truncate</a:t>
            </a:r>
            <a:endParaRPr lang="ko-KR" altLang="en-US" dirty="0"/>
          </a:p>
        </p:txBody>
      </p:sp>
      <p:pic>
        <p:nvPicPr>
          <p:cNvPr id="30" name="Picture 2" descr="5"/>
          <p:cNvPicPr>
            <a:picLocks noChangeAspect="1" noChangeArrowheads="1"/>
          </p:cNvPicPr>
          <p:nvPr/>
        </p:nvPicPr>
        <p:blipFill>
          <a:blip r:embed="rId7"/>
          <a:srcRect/>
          <a:stretch>
            <a:fillRect/>
          </a:stretch>
        </p:blipFill>
        <p:spPr bwMode="auto">
          <a:xfrm>
            <a:off x="6861175" y="3959869"/>
            <a:ext cx="1843088" cy="2454275"/>
          </a:xfrm>
          <a:prstGeom prst="rect">
            <a:avLst/>
          </a:prstGeom>
          <a:noFill/>
        </p:spPr>
      </p:pic>
      <p:sp>
        <p:nvSpPr>
          <p:cNvPr id="12" name="TextBox 11"/>
          <p:cNvSpPr txBox="1"/>
          <p:nvPr/>
        </p:nvSpPr>
        <p:spPr>
          <a:xfrm>
            <a:off x="4545013" y="6550223"/>
            <a:ext cx="3298825" cy="307777"/>
          </a:xfrm>
          <a:prstGeom prst="rect">
            <a:avLst/>
          </a:prstGeom>
          <a:noFill/>
        </p:spPr>
        <p:txBody>
          <a:bodyPr wrap="square" rtlCol="0">
            <a:spAutoFit/>
          </a:bodyPr>
          <a:lstStyle/>
          <a:p>
            <a:pPr algn="r"/>
            <a:r>
              <a:rPr lang="en-US" altLang="ko-KR" sz="1400" dirty="0" smtClean="0"/>
              <a:t>From Talk Slide of </a:t>
            </a:r>
            <a:r>
              <a:rPr lang="en-US" altLang="ko-KR" sz="1400" dirty="0" smtClean="0"/>
              <a:t>Ng</a:t>
            </a:r>
            <a:r>
              <a:rPr lang="en-US" altLang="ko-KR" sz="1400" dirty="0" smtClean="0"/>
              <a:t> 03</a:t>
            </a:r>
            <a:endParaRPr lang="ko-KR" altLang="en-US" sz="14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Matrix Row Wavelet Encoding</a:t>
            </a:r>
            <a:endParaRPr lang="ko-KR" altLang="en-US" dirty="0"/>
          </a:p>
        </p:txBody>
      </p:sp>
      <p:sp>
        <p:nvSpPr>
          <p:cNvPr id="4" name="모서리가 둥근 직사각형 3"/>
          <p:cNvSpPr/>
          <p:nvPr/>
        </p:nvSpPr>
        <p:spPr bwMode="auto">
          <a:xfrm>
            <a:off x="1804988" y="1852613"/>
            <a:ext cx="871537" cy="4649787"/>
          </a:xfrm>
          <a:prstGeom prst="roundRect">
            <a:avLst/>
          </a:prstGeom>
          <a:solidFill>
            <a:schemeClr val="accent1">
              <a:lumMod val="40000"/>
              <a:lumOff val="60000"/>
            </a:schemeClr>
          </a:solidFill>
          <a:ln w="381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graphicFrame>
        <p:nvGraphicFramePr>
          <p:cNvPr id="5" name="Object 7"/>
          <p:cNvGraphicFramePr>
            <a:graphicFrameLocks noChangeAspect="1"/>
          </p:cNvGraphicFramePr>
          <p:nvPr/>
        </p:nvGraphicFramePr>
        <p:xfrm>
          <a:off x="1852613" y="1817688"/>
          <a:ext cx="871537" cy="4649787"/>
        </p:xfrm>
        <a:graphic>
          <a:graphicData uri="http://schemas.openxmlformats.org/presentationml/2006/ole">
            <p:oleObj spid="_x0000_s132098" name="Equation" r:id="rId3" imgW="342720" imgH="1828800" progId="Equation.DSMT4">
              <p:embed/>
            </p:oleObj>
          </a:graphicData>
        </a:graphic>
      </p:graphicFrame>
      <p:sp>
        <p:nvSpPr>
          <p:cNvPr id="9" name="모서리가 둥근 직사각형 8"/>
          <p:cNvSpPr/>
          <p:nvPr/>
        </p:nvSpPr>
        <p:spPr bwMode="auto">
          <a:xfrm>
            <a:off x="5462587" y="2850207"/>
            <a:ext cx="2381250" cy="510778"/>
          </a:xfrm>
          <a:prstGeom prst="roundRect">
            <a:avLst/>
          </a:prstGeom>
          <a:solidFill>
            <a:schemeClr val="accent5">
              <a:lumMod val="90000"/>
            </a:schemeClr>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
        <p:nvSpPr>
          <p:cNvPr id="13" name="모서리가 둥근 직사각형 12"/>
          <p:cNvSpPr/>
          <p:nvPr/>
        </p:nvSpPr>
        <p:spPr bwMode="auto">
          <a:xfrm>
            <a:off x="5462587" y="2850207"/>
            <a:ext cx="2381250" cy="510778"/>
          </a:xfrm>
          <a:prstGeom prst="roundRect">
            <a:avLst/>
          </a:prstGeom>
          <a:solidFill>
            <a:schemeClr val="accent5">
              <a:lumMod val="90000"/>
            </a:schemeClr>
          </a:solidFill>
          <a:ln w="381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graphicFrame>
        <p:nvGraphicFramePr>
          <p:cNvPr id="14" name="Object 2"/>
          <p:cNvGraphicFramePr>
            <a:graphicFrameLocks noChangeAspect="1"/>
          </p:cNvGraphicFramePr>
          <p:nvPr/>
        </p:nvGraphicFramePr>
        <p:xfrm>
          <a:off x="5273675" y="2850207"/>
          <a:ext cx="2946400" cy="2336800"/>
        </p:xfrm>
        <a:graphic>
          <a:graphicData uri="http://schemas.openxmlformats.org/presentationml/2006/ole">
            <p:oleObj spid="_x0000_s132099" name="Equation" r:id="rId4" imgW="1473120" imgH="1168200" progId="Equation.DSMT4">
              <p:embed/>
            </p:oleObj>
          </a:graphicData>
        </a:graphic>
      </p:graphicFrame>
      <p:sp>
        <p:nvSpPr>
          <p:cNvPr id="16" name="TextBox 15"/>
          <p:cNvSpPr txBox="1"/>
          <p:nvPr/>
        </p:nvSpPr>
        <p:spPr>
          <a:xfrm>
            <a:off x="3117056" y="2388542"/>
            <a:ext cx="1656224" cy="461665"/>
          </a:xfrm>
          <a:prstGeom prst="rect">
            <a:avLst/>
          </a:prstGeom>
          <a:noFill/>
        </p:spPr>
        <p:txBody>
          <a:bodyPr wrap="none" rtlCol="0">
            <a:spAutoFit/>
          </a:bodyPr>
          <a:lstStyle/>
          <a:p>
            <a:r>
              <a:rPr lang="en-US" altLang="ko-KR" dirty="0" smtClean="0"/>
              <a:t>Store back</a:t>
            </a:r>
            <a:endParaRPr lang="ko-KR" altLang="en-US" dirty="0"/>
          </a:p>
        </p:txBody>
      </p:sp>
      <p:sp>
        <p:nvSpPr>
          <p:cNvPr id="17" name="오른쪽 화살표 16"/>
          <p:cNvSpPr/>
          <p:nvPr/>
        </p:nvSpPr>
        <p:spPr bwMode="auto">
          <a:xfrm>
            <a:off x="2724150" y="2850207"/>
            <a:ext cx="2549525" cy="510778"/>
          </a:xfrm>
          <a:prstGeom prst="rightArrow">
            <a:avLst/>
          </a:prstGeom>
          <a:no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ko-KR" altLang="en-US"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Sparse Matrix-Vector Multiply</a:t>
            </a:r>
            <a:endParaRPr lang="ko-KR" altLang="en-US" dirty="0"/>
          </a:p>
        </p:txBody>
      </p:sp>
      <p:sp>
        <p:nvSpPr>
          <p:cNvPr id="3" name="내용 개체 틀 2"/>
          <p:cNvSpPr>
            <a:spLocks noGrp="1"/>
          </p:cNvSpPr>
          <p:nvPr>
            <p:ph idx="1"/>
          </p:nvPr>
        </p:nvSpPr>
        <p:spPr/>
        <p:txBody>
          <a:bodyPr/>
          <a:lstStyle/>
          <a:p>
            <a:r>
              <a:rPr lang="en-US" altLang="ko-KR" dirty="0" smtClean="0"/>
              <a:t>Sparse matrix multiplication with sparse vector can be done in very short time</a:t>
            </a:r>
          </a:p>
          <a:p>
            <a:r>
              <a:rPr lang="en-US" altLang="ko-KR" dirty="0" smtClean="0"/>
              <a:t>Can capture high frequency light</a:t>
            </a:r>
          </a:p>
          <a:p>
            <a:r>
              <a:rPr lang="en-US" altLang="ko-KR" dirty="0" smtClean="0"/>
              <a:t>However size is still quite big</a:t>
            </a:r>
            <a:endParaRPr lang="ko-KR" altLang="en-US" dirty="0"/>
          </a:p>
        </p:txBody>
      </p:sp>
      <p:graphicFrame>
        <p:nvGraphicFramePr>
          <p:cNvPr id="9" name="Object 3"/>
          <p:cNvGraphicFramePr>
            <a:graphicFrameLocks noChangeAspect="1"/>
          </p:cNvGraphicFramePr>
          <p:nvPr/>
        </p:nvGraphicFramePr>
        <p:xfrm>
          <a:off x="2317750" y="3738563"/>
          <a:ext cx="4316413" cy="2336800"/>
        </p:xfrm>
        <a:graphic>
          <a:graphicData uri="http://schemas.openxmlformats.org/presentationml/2006/ole">
            <p:oleObj spid="_x0000_s133122" name="Equation" r:id="rId3" imgW="2158920" imgH="1168200" progId="Equation.DSMT4">
              <p:embed/>
            </p:oleObj>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Limitation</a:t>
            </a:r>
            <a:endParaRPr lang="ko-KR" altLang="en-US" dirty="0"/>
          </a:p>
        </p:txBody>
      </p:sp>
      <p:sp>
        <p:nvSpPr>
          <p:cNvPr id="3" name="내용 개체 틀 2"/>
          <p:cNvSpPr>
            <a:spLocks noGrp="1"/>
          </p:cNvSpPr>
          <p:nvPr>
            <p:ph idx="1"/>
          </p:nvPr>
        </p:nvSpPr>
        <p:spPr/>
        <p:txBody>
          <a:bodyPr/>
          <a:lstStyle/>
          <a:p>
            <a:r>
              <a:rPr lang="en-US" altLang="ko-KR" dirty="0" smtClean="0">
                <a:ea typeface="굴림" charset="-127"/>
              </a:rPr>
              <a:t>Matrix compression</a:t>
            </a:r>
          </a:p>
          <a:p>
            <a:pPr lvl="1"/>
            <a:r>
              <a:rPr lang="en-US" altLang="ko-KR" dirty="0" smtClean="0">
                <a:solidFill>
                  <a:srgbClr val="0000FF"/>
                </a:solidFill>
                <a:ea typeface="굴림" charset="-127"/>
              </a:rPr>
              <a:t>Transport matrices are very large </a:t>
            </a:r>
            <a:r>
              <a:rPr lang="en-US" altLang="ko-KR" dirty="0" smtClean="0">
                <a:ea typeface="굴림" charset="-127"/>
              </a:rPr>
              <a:t>(over 1 GB)</a:t>
            </a:r>
          </a:p>
          <a:p>
            <a:pPr lvl="1"/>
            <a:r>
              <a:rPr lang="en-US" altLang="ko-KR" dirty="0" smtClean="0">
                <a:ea typeface="굴림" charset="-127"/>
              </a:rPr>
              <a:t>We only compress matrix rows</a:t>
            </a:r>
          </a:p>
          <a:p>
            <a:pPr lvl="2"/>
            <a:r>
              <a:rPr lang="en-US" altLang="ko-KR" dirty="0" smtClean="0">
                <a:ea typeface="굴림" charset="-127"/>
              </a:rPr>
              <a:t>Can also compress columns (images)</a:t>
            </a:r>
          </a:p>
          <a:p>
            <a:pPr lvl="2"/>
            <a:endParaRPr lang="en-US" altLang="ko-KR" dirty="0" smtClean="0">
              <a:ea typeface="굴림" charset="-127"/>
            </a:endParaRPr>
          </a:p>
          <a:p>
            <a:r>
              <a:rPr lang="en-US" altLang="ko-KR" dirty="0" smtClean="0">
                <a:ea typeface="굴림" charset="-127"/>
              </a:rPr>
              <a:t>Non-linear coefficient selection </a:t>
            </a:r>
          </a:p>
          <a:p>
            <a:pPr lvl="1"/>
            <a:r>
              <a:rPr lang="en-US" altLang="ko-KR" dirty="0" smtClean="0">
                <a:ea typeface="굴림" charset="-127"/>
              </a:rPr>
              <a:t>Develop theory for how to approximate input vector for minimum error in output vector </a:t>
            </a:r>
            <a:endParaRPr lang="en-US" altLang="ko-KR" dirty="0">
              <a:ea typeface="굴림" charset="-127"/>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Sum Up</a:t>
            </a:r>
            <a:endParaRPr lang="ko-KR" altLang="en-US" dirty="0"/>
          </a:p>
        </p:txBody>
      </p:sp>
      <p:sp>
        <p:nvSpPr>
          <p:cNvPr id="3" name="내용 개체 틀 2"/>
          <p:cNvSpPr>
            <a:spLocks noGrp="1"/>
          </p:cNvSpPr>
          <p:nvPr>
            <p:ph idx="1"/>
          </p:nvPr>
        </p:nvSpPr>
        <p:spPr/>
        <p:txBody>
          <a:bodyPr/>
          <a:lstStyle/>
          <a:p>
            <a:r>
              <a:rPr lang="en-US" altLang="ko-KR" dirty="0" smtClean="0"/>
              <a:t>Ramamoorthi 01</a:t>
            </a:r>
          </a:p>
          <a:p>
            <a:pPr lvl="1"/>
            <a:r>
              <a:rPr lang="en-US" altLang="ko-KR" dirty="0" smtClean="0"/>
              <a:t>Introduces an efficient way to represent </a:t>
            </a:r>
            <a:r>
              <a:rPr lang="en-US" altLang="ko-KR" dirty="0" smtClean="0">
                <a:solidFill>
                  <a:srgbClr val="0000FF"/>
                </a:solidFill>
              </a:rPr>
              <a:t>irradiance environment map using SH</a:t>
            </a:r>
          </a:p>
          <a:p>
            <a:r>
              <a:rPr lang="en-US" altLang="ko-KR" dirty="0" smtClean="0"/>
              <a:t>Sloan 02</a:t>
            </a:r>
          </a:p>
          <a:p>
            <a:pPr lvl="1"/>
            <a:r>
              <a:rPr lang="en-US" altLang="ko-KR" dirty="0" smtClean="0"/>
              <a:t>Expand the idea of Ramamoorthi 01, it can handle </a:t>
            </a:r>
            <a:r>
              <a:rPr lang="en-US" altLang="ko-KR" dirty="0" smtClean="0">
                <a:solidFill>
                  <a:srgbClr val="0000FF"/>
                </a:solidFill>
              </a:rPr>
              <a:t>diffuse and glossy surfaces</a:t>
            </a:r>
          </a:p>
          <a:p>
            <a:pPr lvl="1"/>
            <a:r>
              <a:rPr lang="en-US" altLang="ko-KR" dirty="0" smtClean="0">
                <a:solidFill>
                  <a:srgbClr val="0000FF"/>
                </a:solidFill>
              </a:rPr>
              <a:t>Real-time changing of view or light</a:t>
            </a:r>
          </a:p>
          <a:p>
            <a:pPr lvl="1"/>
            <a:r>
              <a:rPr lang="en-US" altLang="ko-KR" dirty="0" smtClean="0"/>
              <a:t>Low frequency(smooth shadows) only</a:t>
            </a:r>
          </a:p>
          <a:p>
            <a:r>
              <a:rPr lang="en-US" altLang="ko-KR" dirty="0" smtClean="0"/>
              <a:t>Ng 03</a:t>
            </a:r>
          </a:p>
          <a:p>
            <a:pPr lvl="1"/>
            <a:r>
              <a:rPr lang="en-US" altLang="ko-KR" dirty="0" smtClean="0"/>
              <a:t>Using </a:t>
            </a:r>
            <a:r>
              <a:rPr lang="en-US" altLang="ko-KR" dirty="0" smtClean="0">
                <a:solidFill>
                  <a:srgbClr val="0000FF"/>
                </a:solidFill>
              </a:rPr>
              <a:t>wavelet basis </a:t>
            </a:r>
            <a:r>
              <a:rPr lang="en-US" altLang="ko-KR" dirty="0" smtClean="0"/>
              <a:t>and non-linear approximation rather than SH</a:t>
            </a:r>
          </a:p>
          <a:p>
            <a:pPr lvl="1"/>
            <a:r>
              <a:rPr lang="en-US" altLang="ko-KR" dirty="0" smtClean="0"/>
              <a:t>Handle </a:t>
            </a:r>
            <a:r>
              <a:rPr lang="en-US" altLang="ko-KR" dirty="0" smtClean="0">
                <a:solidFill>
                  <a:srgbClr val="0000FF"/>
                </a:solidFill>
              </a:rPr>
              <a:t>all-frequency light</a:t>
            </a:r>
          </a:p>
          <a:p>
            <a:pPr lvl="1"/>
            <a:r>
              <a:rPr lang="en-US" altLang="ko-KR" dirty="0" smtClean="0"/>
              <a:t>Big pre-computed data size</a:t>
            </a:r>
          </a:p>
          <a:p>
            <a:endParaRPr lang="ko-KR"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Motivation</a:t>
            </a:r>
            <a:endParaRPr lang="ko-KR" altLang="en-US" dirty="0"/>
          </a:p>
        </p:txBody>
      </p:sp>
      <p:sp>
        <p:nvSpPr>
          <p:cNvPr id="3" name="내용 개체 틀 2"/>
          <p:cNvSpPr>
            <a:spLocks noGrp="1"/>
          </p:cNvSpPr>
          <p:nvPr>
            <p:ph idx="1"/>
          </p:nvPr>
        </p:nvSpPr>
        <p:spPr/>
        <p:txBody>
          <a:bodyPr/>
          <a:lstStyle/>
          <a:p>
            <a:r>
              <a:rPr lang="en-US" altLang="ko-KR" sz="2000" dirty="0" smtClean="0">
                <a:ea typeface="굴림" pitchFamily="50" charset="-127"/>
              </a:rPr>
              <a:t>Classically, rendering with natural illumination is very expensive compared to using simplified illumination</a:t>
            </a:r>
            <a:endParaRPr lang="ko-KR" altLang="en-US" sz="2000" dirty="0"/>
          </a:p>
        </p:txBody>
      </p:sp>
      <p:pic>
        <p:nvPicPr>
          <p:cNvPr id="4" name="Picture 2057" descr="G:\projects\lightfields\notes\talks\Figs\dir.jpg"/>
          <p:cNvPicPr>
            <a:picLocks noChangeAspect="1" noChangeArrowheads="1"/>
          </p:cNvPicPr>
          <p:nvPr/>
        </p:nvPicPr>
        <p:blipFill>
          <a:blip r:embed="rId2"/>
          <a:srcRect/>
          <a:stretch>
            <a:fillRect/>
          </a:stretch>
        </p:blipFill>
        <p:spPr bwMode="auto">
          <a:xfrm>
            <a:off x="706438" y="2540000"/>
            <a:ext cx="3729037" cy="3729038"/>
          </a:xfrm>
          <a:prstGeom prst="rect">
            <a:avLst/>
          </a:prstGeom>
          <a:noFill/>
        </p:spPr>
      </p:pic>
      <p:pic>
        <p:nvPicPr>
          <p:cNvPr id="5" name="Picture 2058" descr="G:\projects\lightfields\notes\talks\Figs\nat.jpg"/>
          <p:cNvPicPr>
            <a:picLocks noChangeAspect="1" noChangeArrowheads="1"/>
          </p:cNvPicPr>
          <p:nvPr/>
        </p:nvPicPr>
        <p:blipFill>
          <a:blip r:embed="rId3"/>
          <a:srcRect/>
          <a:stretch>
            <a:fillRect/>
          </a:stretch>
        </p:blipFill>
        <p:spPr bwMode="auto">
          <a:xfrm>
            <a:off x="4751388" y="2540000"/>
            <a:ext cx="3729037" cy="3729038"/>
          </a:xfrm>
          <a:prstGeom prst="rect">
            <a:avLst/>
          </a:prstGeom>
          <a:noFill/>
        </p:spPr>
      </p:pic>
      <p:sp>
        <p:nvSpPr>
          <p:cNvPr id="6" name="Text Box 2053"/>
          <p:cNvSpPr txBox="1">
            <a:spLocks noChangeArrowheads="1"/>
          </p:cNvSpPr>
          <p:nvPr/>
        </p:nvSpPr>
        <p:spPr bwMode="auto">
          <a:xfrm>
            <a:off x="1163638" y="6219825"/>
            <a:ext cx="2857500" cy="519113"/>
          </a:xfrm>
          <a:prstGeom prst="rect">
            <a:avLst/>
          </a:prstGeom>
          <a:noFill/>
          <a:ln w="9525">
            <a:noFill/>
            <a:miter lim="800000"/>
            <a:headEnd/>
            <a:tailEnd/>
          </a:ln>
          <a:effectLst/>
        </p:spPr>
        <p:txBody>
          <a:bodyPr wrap="none">
            <a:spAutoFit/>
          </a:bodyPr>
          <a:lstStyle/>
          <a:p>
            <a:pPr algn="l" eaLnBrk="1" hangingPunct="1"/>
            <a:r>
              <a:rPr lang="en-US" altLang="ko-KR" dirty="0">
                <a:ea typeface="굴림" pitchFamily="50" charset="-127"/>
              </a:rPr>
              <a:t>Directional Source</a:t>
            </a:r>
          </a:p>
        </p:txBody>
      </p:sp>
      <p:sp>
        <p:nvSpPr>
          <p:cNvPr id="7" name="Text Box 2054"/>
          <p:cNvSpPr txBox="1">
            <a:spLocks noChangeArrowheads="1"/>
          </p:cNvSpPr>
          <p:nvPr/>
        </p:nvSpPr>
        <p:spPr bwMode="auto">
          <a:xfrm>
            <a:off x="5095875" y="6234113"/>
            <a:ext cx="3094038" cy="519112"/>
          </a:xfrm>
          <a:prstGeom prst="rect">
            <a:avLst/>
          </a:prstGeom>
          <a:noFill/>
          <a:ln w="9525">
            <a:noFill/>
            <a:miter lim="800000"/>
            <a:headEnd/>
            <a:tailEnd/>
          </a:ln>
          <a:effectLst/>
        </p:spPr>
        <p:txBody>
          <a:bodyPr wrap="none">
            <a:spAutoFit/>
          </a:bodyPr>
          <a:lstStyle/>
          <a:p>
            <a:pPr algn="l" eaLnBrk="1" hangingPunct="1"/>
            <a:r>
              <a:rPr lang="en-US" altLang="ko-KR" dirty="0">
                <a:ea typeface="굴림" pitchFamily="50" charset="-127"/>
              </a:rPr>
              <a:t>Natural Illumination</a:t>
            </a:r>
          </a:p>
        </p:txBody>
      </p:sp>
      <p:sp>
        <p:nvSpPr>
          <p:cNvPr id="8" name="TextBox 7"/>
          <p:cNvSpPr txBox="1"/>
          <p:nvPr/>
        </p:nvSpPr>
        <p:spPr>
          <a:xfrm>
            <a:off x="5400675" y="1417646"/>
            <a:ext cx="3298825" cy="307777"/>
          </a:xfrm>
          <a:prstGeom prst="rect">
            <a:avLst/>
          </a:prstGeom>
          <a:noFill/>
        </p:spPr>
        <p:txBody>
          <a:bodyPr wrap="square" rtlCol="0">
            <a:spAutoFit/>
          </a:bodyPr>
          <a:lstStyle/>
          <a:p>
            <a:pPr algn="r"/>
            <a:r>
              <a:rPr lang="en-US" altLang="ko-KR" sz="1400" dirty="0" smtClean="0"/>
              <a:t>From Talk Slide of Ramamoorthi 01</a:t>
            </a:r>
            <a:endParaRPr lang="ko-KR" altLang="en-US"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ea typeface="굴림" pitchFamily="50" charset="-127"/>
              </a:rPr>
              <a:t>Reflection Maps [Blinn 76]</a:t>
            </a:r>
            <a:endParaRPr lang="ko-KR" altLang="en-US" dirty="0"/>
          </a:p>
        </p:txBody>
      </p:sp>
      <p:pic>
        <p:nvPicPr>
          <p:cNvPr id="6" name="Picture 2" descr="D:\users\hanrahan\Talks\SPIE 2001\TPOTW3S.gif"/>
          <p:cNvPicPr>
            <a:picLocks noChangeAspect="1" noChangeArrowheads="1"/>
          </p:cNvPicPr>
          <p:nvPr/>
        </p:nvPicPr>
        <p:blipFill>
          <a:blip r:embed="rId2"/>
          <a:srcRect/>
          <a:stretch>
            <a:fillRect/>
          </a:stretch>
        </p:blipFill>
        <p:spPr bwMode="auto">
          <a:xfrm>
            <a:off x="2073275" y="1439863"/>
            <a:ext cx="6581775" cy="4997450"/>
          </a:xfrm>
          <a:prstGeom prst="rect">
            <a:avLst/>
          </a:prstGeom>
          <a:noFill/>
        </p:spPr>
      </p:pic>
      <p:pic>
        <p:nvPicPr>
          <p:cNvPr id="7" name="Picture 4" descr="D:\users\hanrahan\Talks\SPIE 2001\ROOMB.gif"/>
          <p:cNvPicPr>
            <a:picLocks noChangeAspect="1" noChangeArrowheads="1"/>
          </p:cNvPicPr>
          <p:nvPr/>
        </p:nvPicPr>
        <p:blipFill>
          <a:blip r:embed="rId3"/>
          <a:srcRect/>
          <a:stretch>
            <a:fillRect/>
          </a:stretch>
        </p:blipFill>
        <p:spPr bwMode="auto">
          <a:xfrm>
            <a:off x="487363" y="1438275"/>
            <a:ext cx="2632075" cy="2632075"/>
          </a:xfrm>
          <a:prstGeom prst="rect">
            <a:avLst/>
          </a:prstGeom>
          <a:noFill/>
        </p:spPr>
      </p:pic>
      <p:sp>
        <p:nvSpPr>
          <p:cNvPr id="8" name="TextBox 7"/>
          <p:cNvSpPr txBox="1"/>
          <p:nvPr/>
        </p:nvSpPr>
        <p:spPr>
          <a:xfrm>
            <a:off x="5400675" y="1417646"/>
            <a:ext cx="3298825" cy="307777"/>
          </a:xfrm>
          <a:prstGeom prst="rect">
            <a:avLst/>
          </a:prstGeom>
          <a:noFill/>
        </p:spPr>
        <p:txBody>
          <a:bodyPr wrap="square" rtlCol="0">
            <a:spAutoFit/>
          </a:bodyPr>
          <a:lstStyle/>
          <a:p>
            <a:pPr algn="r"/>
            <a:r>
              <a:rPr lang="en-US" altLang="ko-KR" sz="1400" dirty="0" smtClean="0">
                <a:solidFill>
                  <a:schemeClr val="bg1"/>
                </a:solidFill>
              </a:rPr>
              <a:t>From Talk Slide of Ramamoorthi 01</a:t>
            </a:r>
            <a:endParaRPr lang="ko-KR" altLang="en-US" sz="1400"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Environment Maps [Miller 84]</a:t>
            </a:r>
            <a:endParaRPr lang="ko-KR" altLang="en-US" dirty="0"/>
          </a:p>
        </p:txBody>
      </p:sp>
      <p:pic>
        <p:nvPicPr>
          <p:cNvPr id="4" name="Picture 3" descr="D:\users\hanrahan\Talks\SPIE 2001\miller_ball_small.jpg"/>
          <p:cNvPicPr>
            <a:picLocks noChangeAspect="1" noChangeArrowheads="1"/>
          </p:cNvPicPr>
          <p:nvPr/>
        </p:nvPicPr>
        <p:blipFill>
          <a:blip r:embed="rId2"/>
          <a:srcRect/>
          <a:stretch>
            <a:fillRect/>
          </a:stretch>
        </p:blipFill>
        <p:spPr bwMode="auto">
          <a:xfrm>
            <a:off x="419100" y="2303463"/>
            <a:ext cx="2152650" cy="2819400"/>
          </a:xfrm>
          <a:prstGeom prst="rect">
            <a:avLst/>
          </a:prstGeom>
          <a:noFill/>
        </p:spPr>
      </p:pic>
      <p:pic>
        <p:nvPicPr>
          <p:cNvPr id="5" name="Picture 5" descr="D:\users\hanrahan\Talks\SPIE 2001\07-768.jpe"/>
          <p:cNvPicPr>
            <a:picLocks noChangeAspect="1" noChangeArrowheads="1"/>
          </p:cNvPicPr>
          <p:nvPr/>
        </p:nvPicPr>
        <p:blipFill>
          <a:blip r:embed="rId3"/>
          <a:srcRect/>
          <a:stretch>
            <a:fillRect/>
          </a:stretch>
        </p:blipFill>
        <p:spPr bwMode="auto">
          <a:xfrm>
            <a:off x="2874963" y="1763713"/>
            <a:ext cx="5849937" cy="3898900"/>
          </a:xfrm>
          <a:prstGeom prst="rect">
            <a:avLst/>
          </a:prstGeom>
          <a:noFill/>
        </p:spPr>
      </p:pic>
      <p:sp>
        <p:nvSpPr>
          <p:cNvPr id="6" name="TextBox 5"/>
          <p:cNvSpPr txBox="1"/>
          <p:nvPr/>
        </p:nvSpPr>
        <p:spPr>
          <a:xfrm>
            <a:off x="5400675" y="1417646"/>
            <a:ext cx="3298825" cy="307777"/>
          </a:xfrm>
          <a:prstGeom prst="rect">
            <a:avLst/>
          </a:prstGeom>
          <a:noFill/>
        </p:spPr>
        <p:txBody>
          <a:bodyPr wrap="square" rtlCol="0">
            <a:spAutoFit/>
          </a:bodyPr>
          <a:lstStyle/>
          <a:p>
            <a:pPr algn="r"/>
            <a:r>
              <a:rPr lang="en-US" altLang="ko-KR" sz="1400" dirty="0" smtClean="0"/>
              <a:t>From Talk Slide of Ramamoorthi 01</a:t>
            </a:r>
            <a:endParaRPr lang="ko-KR" altLang="en-US"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Irradiance Environment Map</a:t>
            </a:r>
            <a:endParaRPr lang="ko-KR" altLang="en-US" dirty="0"/>
          </a:p>
        </p:txBody>
      </p:sp>
      <p:pic>
        <p:nvPicPr>
          <p:cNvPr id="30" name="Picture 3" descr="G:\projects\lightfields\notes\envmap\Figs\grace.gif"/>
          <p:cNvPicPr>
            <a:picLocks noChangeAspect="1" noChangeArrowheads="1"/>
          </p:cNvPicPr>
          <p:nvPr/>
        </p:nvPicPr>
        <p:blipFill>
          <a:blip r:embed="rId2"/>
          <a:srcRect/>
          <a:stretch>
            <a:fillRect/>
          </a:stretch>
        </p:blipFill>
        <p:spPr bwMode="auto">
          <a:xfrm>
            <a:off x="588963" y="1787525"/>
            <a:ext cx="3446462" cy="3446463"/>
          </a:xfrm>
          <a:prstGeom prst="rect">
            <a:avLst/>
          </a:prstGeom>
          <a:noFill/>
        </p:spPr>
      </p:pic>
      <p:pic>
        <p:nvPicPr>
          <p:cNvPr id="31" name="Picture 4" descr="G:\projects\lightfields\notes\envmap\Figs\grace_filter.tif"/>
          <p:cNvPicPr>
            <a:picLocks noChangeAspect="1" noChangeArrowheads="1"/>
          </p:cNvPicPr>
          <p:nvPr/>
        </p:nvPicPr>
        <p:blipFill>
          <a:blip r:embed="rId3"/>
          <a:srcRect/>
          <a:stretch>
            <a:fillRect/>
          </a:stretch>
        </p:blipFill>
        <p:spPr bwMode="auto">
          <a:xfrm>
            <a:off x="5113338" y="1771650"/>
            <a:ext cx="3436937" cy="3436938"/>
          </a:xfrm>
          <a:prstGeom prst="rect">
            <a:avLst/>
          </a:prstGeom>
          <a:noFill/>
        </p:spPr>
      </p:pic>
      <p:sp>
        <p:nvSpPr>
          <p:cNvPr id="32" name="Text Box 5"/>
          <p:cNvSpPr txBox="1">
            <a:spLocks noChangeArrowheads="1"/>
          </p:cNvSpPr>
          <p:nvPr/>
        </p:nvSpPr>
        <p:spPr bwMode="auto">
          <a:xfrm>
            <a:off x="250825" y="5173663"/>
            <a:ext cx="4191000" cy="822325"/>
          </a:xfrm>
          <a:prstGeom prst="rect">
            <a:avLst/>
          </a:prstGeom>
          <a:noFill/>
          <a:ln w="9525">
            <a:noFill/>
            <a:miter lim="800000"/>
            <a:headEnd/>
            <a:tailEnd/>
          </a:ln>
          <a:effectLst/>
        </p:spPr>
        <p:txBody>
          <a:bodyPr wrap="none">
            <a:spAutoFit/>
          </a:bodyPr>
          <a:lstStyle/>
          <a:p>
            <a:r>
              <a:rPr lang="en-US" altLang="ko-KR" sz="2400" dirty="0">
                <a:ea typeface="굴림" pitchFamily="50" charset="-127"/>
              </a:rPr>
              <a:t>Incident Radiance</a:t>
            </a:r>
          </a:p>
          <a:p>
            <a:r>
              <a:rPr lang="en-US" altLang="ko-KR" sz="2400" dirty="0">
                <a:ea typeface="굴림" pitchFamily="50" charset="-127"/>
              </a:rPr>
              <a:t>(Illumination Environment Map)</a:t>
            </a:r>
          </a:p>
        </p:txBody>
      </p:sp>
      <p:sp>
        <p:nvSpPr>
          <p:cNvPr id="33" name="Text Box 6"/>
          <p:cNvSpPr txBox="1">
            <a:spLocks noChangeArrowheads="1"/>
          </p:cNvSpPr>
          <p:nvPr/>
        </p:nvSpPr>
        <p:spPr bwMode="auto">
          <a:xfrm>
            <a:off x="4689475" y="5178425"/>
            <a:ext cx="4232275" cy="457200"/>
          </a:xfrm>
          <a:prstGeom prst="rect">
            <a:avLst/>
          </a:prstGeom>
          <a:noFill/>
          <a:ln w="9525">
            <a:noFill/>
            <a:miter lim="800000"/>
            <a:headEnd/>
            <a:tailEnd/>
          </a:ln>
          <a:effectLst/>
        </p:spPr>
        <p:txBody>
          <a:bodyPr>
            <a:spAutoFit/>
          </a:bodyPr>
          <a:lstStyle/>
          <a:p>
            <a:r>
              <a:rPr lang="en-US" altLang="ko-KR" sz="2400" dirty="0">
                <a:ea typeface="굴림" pitchFamily="50" charset="-127"/>
              </a:rPr>
              <a:t>Irradiance Environment Map</a:t>
            </a:r>
          </a:p>
        </p:txBody>
      </p:sp>
      <p:sp>
        <p:nvSpPr>
          <p:cNvPr id="34" name="Line 7"/>
          <p:cNvSpPr>
            <a:spLocks noChangeShapeType="1"/>
          </p:cNvSpPr>
          <p:nvPr/>
        </p:nvSpPr>
        <p:spPr bwMode="auto">
          <a:xfrm>
            <a:off x="4086225" y="3536950"/>
            <a:ext cx="971550" cy="0"/>
          </a:xfrm>
          <a:prstGeom prst="line">
            <a:avLst/>
          </a:prstGeom>
          <a:noFill/>
          <a:ln w="47625">
            <a:solidFill>
              <a:schemeClr val="tx1"/>
            </a:solidFill>
            <a:round/>
            <a:headEnd/>
            <a:tailEnd type="triangle" w="med" len="med"/>
          </a:ln>
          <a:effectLst/>
        </p:spPr>
        <p:txBody>
          <a:bodyPr/>
          <a:lstStyle/>
          <a:p>
            <a:endParaRPr lang="ko-KR" altLang="en-US" dirty="0"/>
          </a:p>
        </p:txBody>
      </p:sp>
      <p:grpSp>
        <p:nvGrpSpPr>
          <p:cNvPr id="35" name="Group 48"/>
          <p:cNvGrpSpPr>
            <a:grpSpLocks/>
          </p:cNvGrpSpPr>
          <p:nvPr/>
        </p:nvGrpSpPr>
        <p:grpSpPr bwMode="auto">
          <a:xfrm>
            <a:off x="2890838" y="1322388"/>
            <a:ext cx="1008062" cy="1233487"/>
            <a:chOff x="1821" y="833"/>
            <a:chExt cx="635" cy="777"/>
          </a:xfrm>
        </p:grpSpPr>
        <p:sp>
          <p:nvSpPr>
            <p:cNvPr id="36" name="Line 8"/>
            <p:cNvSpPr>
              <a:spLocks noChangeShapeType="1"/>
            </p:cNvSpPr>
            <p:nvPr/>
          </p:nvSpPr>
          <p:spPr bwMode="auto">
            <a:xfrm flipV="1">
              <a:off x="1821" y="953"/>
              <a:ext cx="424" cy="657"/>
            </a:xfrm>
            <a:prstGeom prst="line">
              <a:avLst/>
            </a:prstGeom>
            <a:noFill/>
            <a:ln w="38100">
              <a:solidFill>
                <a:schemeClr val="tx1"/>
              </a:solidFill>
              <a:round/>
              <a:headEnd/>
              <a:tailEnd type="triangle" w="med" len="med"/>
            </a:ln>
            <a:effectLst/>
          </p:spPr>
          <p:txBody>
            <a:bodyPr/>
            <a:lstStyle/>
            <a:p>
              <a:endParaRPr lang="ko-KR" altLang="en-US" dirty="0"/>
            </a:p>
          </p:txBody>
        </p:sp>
        <p:sp>
          <p:nvSpPr>
            <p:cNvPr id="37" name="Text Box 9"/>
            <p:cNvSpPr txBox="1">
              <a:spLocks noChangeArrowheads="1"/>
            </p:cNvSpPr>
            <p:nvPr/>
          </p:nvSpPr>
          <p:spPr bwMode="auto">
            <a:xfrm>
              <a:off x="2212" y="833"/>
              <a:ext cx="244" cy="288"/>
            </a:xfrm>
            <a:prstGeom prst="rect">
              <a:avLst/>
            </a:prstGeom>
            <a:noFill/>
            <a:ln w="9525">
              <a:noFill/>
              <a:miter lim="800000"/>
              <a:headEnd/>
              <a:tailEnd/>
            </a:ln>
            <a:effectLst/>
          </p:spPr>
          <p:txBody>
            <a:bodyPr wrap="none">
              <a:spAutoFit/>
            </a:bodyPr>
            <a:lstStyle/>
            <a:p>
              <a:r>
                <a:rPr lang="en-US" altLang="ko-KR" sz="2400" dirty="0">
                  <a:ea typeface="굴림" pitchFamily="50" charset="-127"/>
                </a:rPr>
                <a:t>R</a:t>
              </a:r>
            </a:p>
          </p:txBody>
        </p:sp>
      </p:grpSp>
      <p:grpSp>
        <p:nvGrpSpPr>
          <p:cNvPr id="38" name="Group 47"/>
          <p:cNvGrpSpPr>
            <a:grpSpLocks/>
          </p:cNvGrpSpPr>
          <p:nvPr/>
        </p:nvGrpSpPr>
        <p:grpSpPr bwMode="auto">
          <a:xfrm>
            <a:off x="6599238" y="1327150"/>
            <a:ext cx="1722437" cy="1512888"/>
            <a:chOff x="4157" y="836"/>
            <a:chExt cx="1085" cy="953"/>
          </a:xfrm>
        </p:grpSpPr>
        <p:sp>
          <p:nvSpPr>
            <p:cNvPr id="39" name="Text Box 23"/>
            <p:cNvSpPr txBox="1">
              <a:spLocks noChangeArrowheads="1"/>
            </p:cNvSpPr>
            <p:nvPr/>
          </p:nvSpPr>
          <p:spPr bwMode="auto">
            <a:xfrm>
              <a:off x="4987" y="836"/>
              <a:ext cx="255" cy="288"/>
            </a:xfrm>
            <a:prstGeom prst="rect">
              <a:avLst/>
            </a:prstGeom>
            <a:noFill/>
            <a:ln w="9525">
              <a:noFill/>
              <a:miter lim="800000"/>
              <a:headEnd/>
              <a:tailEnd/>
            </a:ln>
            <a:effectLst/>
          </p:spPr>
          <p:txBody>
            <a:bodyPr wrap="none">
              <a:spAutoFit/>
            </a:bodyPr>
            <a:lstStyle/>
            <a:p>
              <a:r>
                <a:rPr lang="en-US" altLang="ko-KR" sz="2400" dirty="0">
                  <a:ea typeface="굴림" pitchFamily="50" charset="-127"/>
                </a:rPr>
                <a:t>N</a:t>
              </a:r>
            </a:p>
          </p:txBody>
        </p:sp>
        <p:sp>
          <p:nvSpPr>
            <p:cNvPr id="40" name="Arc 16"/>
            <p:cNvSpPr>
              <a:spLocks/>
            </p:cNvSpPr>
            <p:nvPr/>
          </p:nvSpPr>
          <p:spPr bwMode="auto">
            <a:xfrm rot="1637807">
              <a:off x="4286" y="1225"/>
              <a:ext cx="924" cy="445"/>
            </a:xfrm>
            <a:custGeom>
              <a:avLst/>
              <a:gdLst>
                <a:gd name="G0" fmla="+- 21600 0 0"/>
                <a:gd name="G1" fmla="+- 21600 0 0"/>
                <a:gd name="G2" fmla="+- 21600 0 0"/>
                <a:gd name="T0" fmla="*/ 20 w 43200"/>
                <a:gd name="T1" fmla="*/ 22538 h 24725"/>
                <a:gd name="T2" fmla="*/ 42973 w 43200"/>
                <a:gd name="T3" fmla="*/ 24725 h 24725"/>
                <a:gd name="T4" fmla="*/ 21600 w 43200"/>
                <a:gd name="T5" fmla="*/ 21600 h 24725"/>
              </a:gdLst>
              <a:ahLst/>
              <a:cxnLst>
                <a:cxn ang="0">
                  <a:pos x="T0" y="T1"/>
                </a:cxn>
                <a:cxn ang="0">
                  <a:pos x="T2" y="T3"/>
                </a:cxn>
                <a:cxn ang="0">
                  <a:pos x="T4" y="T5"/>
                </a:cxn>
              </a:cxnLst>
              <a:rect l="0" t="0" r="r" b="b"/>
              <a:pathLst>
                <a:path w="43200" h="24725" fill="none" extrusionOk="0">
                  <a:moveTo>
                    <a:pt x="20" y="22537"/>
                  </a:moveTo>
                  <a:cubicBezTo>
                    <a:pt x="6" y="22225"/>
                    <a:pt x="0" y="21912"/>
                    <a:pt x="0" y="21600"/>
                  </a:cubicBezTo>
                  <a:cubicBezTo>
                    <a:pt x="0" y="9670"/>
                    <a:pt x="9670" y="0"/>
                    <a:pt x="21600" y="0"/>
                  </a:cubicBezTo>
                  <a:cubicBezTo>
                    <a:pt x="33529" y="0"/>
                    <a:pt x="43200" y="9670"/>
                    <a:pt x="43200" y="21600"/>
                  </a:cubicBezTo>
                  <a:cubicBezTo>
                    <a:pt x="43200" y="22645"/>
                    <a:pt x="43124" y="23690"/>
                    <a:pt x="42972" y="24724"/>
                  </a:cubicBezTo>
                </a:path>
                <a:path w="43200" h="24725" stroke="0" extrusionOk="0">
                  <a:moveTo>
                    <a:pt x="20" y="22537"/>
                  </a:moveTo>
                  <a:cubicBezTo>
                    <a:pt x="6" y="22225"/>
                    <a:pt x="0" y="21912"/>
                    <a:pt x="0" y="21600"/>
                  </a:cubicBezTo>
                  <a:cubicBezTo>
                    <a:pt x="0" y="9670"/>
                    <a:pt x="9670" y="0"/>
                    <a:pt x="21600" y="0"/>
                  </a:cubicBezTo>
                  <a:cubicBezTo>
                    <a:pt x="33529" y="0"/>
                    <a:pt x="43200" y="9670"/>
                    <a:pt x="43200" y="21600"/>
                  </a:cubicBezTo>
                  <a:cubicBezTo>
                    <a:pt x="43200" y="22645"/>
                    <a:pt x="43124" y="23690"/>
                    <a:pt x="42972" y="24724"/>
                  </a:cubicBezTo>
                  <a:lnTo>
                    <a:pt x="21600" y="21600"/>
                  </a:lnTo>
                  <a:close/>
                </a:path>
              </a:pathLst>
            </a:custGeom>
            <a:noFill/>
            <a:ln w="25400">
              <a:solidFill>
                <a:schemeClr val="accent3"/>
              </a:solidFill>
              <a:round/>
              <a:headEnd/>
              <a:tailEnd/>
            </a:ln>
            <a:effectLst/>
          </p:spPr>
          <p:txBody>
            <a:bodyPr wrap="none" anchor="ctr"/>
            <a:lstStyle/>
            <a:p>
              <a:endParaRPr lang="ko-KR" altLang="en-US" dirty="0"/>
            </a:p>
          </p:txBody>
        </p:sp>
        <p:sp>
          <p:nvSpPr>
            <p:cNvPr id="41" name="Line 32"/>
            <p:cNvSpPr>
              <a:spLocks noChangeShapeType="1"/>
            </p:cNvSpPr>
            <p:nvPr/>
          </p:nvSpPr>
          <p:spPr bwMode="auto">
            <a:xfrm rot="1721430" flipH="1">
              <a:off x="4157" y="1648"/>
              <a:ext cx="939" cy="7"/>
            </a:xfrm>
            <a:prstGeom prst="line">
              <a:avLst/>
            </a:prstGeom>
            <a:noFill/>
            <a:ln w="19050">
              <a:solidFill>
                <a:schemeClr val="accent3"/>
              </a:solidFill>
              <a:round/>
              <a:headEnd/>
              <a:tailEnd/>
            </a:ln>
            <a:effectLst/>
          </p:spPr>
          <p:txBody>
            <a:bodyPr/>
            <a:lstStyle/>
            <a:p>
              <a:endParaRPr lang="ko-KR" altLang="en-US" dirty="0"/>
            </a:p>
          </p:txBody>
        </p:sp>
        <p:sp>
          <p:nvSpPr>
            <p:cNvPr id="42" name="Oval 34"/>
            <p:cNvSpPr>
              <a:spLocks noChangeArrowheads="1"/>
            </p:cNvSpPr>
            <p:nvPr/>
          </p:nvSpPr>
          <p:spPr bwMode="auto">
            <a:xfrm rot="1721430">
              <a:off x="4175" y="1472"/>
              <a:ext cx="938" cy="317"/>
            </a:xfrm>
            <a:prstGeom prst="ellipse">
              <a:avLst/>
            </a:prstGeom>
            <a:solidFill>
              <a:srgbClr val="663300"/>
            </a:solidFill>
            <a:ln w="19050">
              <a:solidFill>
                <a:schemeClr val="accent3"/>
              </a:solidFill>
              <a:round/>
              <a:headEnd/>
              <a:tailEnd/>
            </a:ln>
            <a:effectLst/>
          </p:spPr>
          <p:txBody>
            <a:bodyPr wrap="none" anchor="ctr"/>
            <a:lstStyle/>
            <a:p>
              <a:endParaRPr lang="ko-KR" altLang="en-US" dirty="0"/>
            </a:p>
          </p:txBody>
        </p:sp>
        <p:sp>
          <p:nvSpPr>
            <p:cNvPr id="43" name="Line 25"/>
            <p:cNvSpPr>
              <a:spLocks noChangeShapeType="1"/>
            </p:cNvSpPr>
            <p:nvPr/>
          </p:nvSpPr>
          <p:spPr bwMode="auto">
            <a:xfrm rot="1721430">
              <a:off x="4257" y="1387"/>
              <a:ext cx="460" cy="182"/>
            </a:xfrm>
            <a:prstGeom prst="line">
              <a:avLst/>
            </a:prstGeom>
            <a:noFill/>
            <a:ln w="19050">
              <a:solidFill>
                <a:schemeClr val="accent3"/>
              </a:solidFill>
              <a:round/>
              <a:headEnd/>
              <a:tailEnd/>
            </a:ln>
            <a:effectLst/>
          </p:spPr>
          <p:txBody>
            <a:bodyPr/>
            <a:lstStyle/>
            <a:p>
              <a:endParaRPr lang="ko-KR" altLang="en-US" dirty="0"/>
            </a:p>
          </p:txBody>
        </p:sp>
        <p:sp>
          <p:nvSpPr>
            <p:cNvPr id="44" name="Line 28"/>
            <p:cNvSpPr>
              <a:spLocks noChangeShapeType="1"/>
            </p:cNvSpPr>
            <p:nvPr/>
          </p:nvSpPr>
          <p:spPr bwMode="auto">
            <a:xfrm rot="1721430">
              <a:off x="4520" y="1242"/>
              <a:ext cx="232" cy="384"/>
            </a:xfrm>
            <a:prstGeom prst="line">
              <a:avLst/>
            </a:prstGeom>
            <a:noFill/>
            <a:ln w="19050">
              <a:solidFill>
                <a:schemeClr val="accent3"/>
              </a:solidFill>
              <a:round/>
              <a:headEnd/>
              <a:tailEnd/>
            </a:ln>
            <a:effectLst/>
          </p:spPr>
          <p:txBody>
            <a:bodyPr/>
            <a:lstStyle/>
            <a:p>
              <a:endParaRPr lang="ko-KR" altLang="en-US" dirty="0"/>
            </a:p>
          </p:txBody>
        </p:sp>
        <p:sp>
          <p:nvSpPr>
            <p:cNvPr id="45" name="Line 29"/>
            <p:cNvSpPr>
              <a:spLocks noChangeShapeType="1"/>
            </p:cNvSpPr>
            <p:nvPr/>
          </p:nvSpPr>
          <p:spPr bwMode="auto">
            <a:xfrm rot="1721430" flipH="1">
              <a:off x="4725" y="1352"/>
              <a:ext cx="251" cy="388"/>
            </a:xfrm>
            <a:prstGeom prst="line">
              <a:avLst/>
            </a:prstGeom>
            <a:noFill/>
            <a:ln w="19050">
              <a:solidFill>
                <a:schemeClr val="accent3"/>
              </a:solidFill>
              <a:round/>
              <a:headEnd/>
              <a:tailEnd/>
            </a:ln>
            <a:effectLst/>
          </p:spPr>
          <p:txBody>
            <a:bodyPr/>
            <a:lstStyle/>
            <a:p>
              <a:endParaRPr lang="ko-KR" altLang="en-US" dirty="0"/>
            </a:p>
          </p:txBody>
        </p:sp>
        <p:sp>
          <p:nvSpPr>
            <p:cNvPr id="46" name="Line 30"/>
            <p:cNvSpPr>
              <a:spLocks noChangeShapeType="1"/>
            </p:cNvSpPr>
            <p:nvPr/>
          </p:nvSpPr>
          <p:spPr bwMode="auto">
            <a:xfrm rot="1721430" flipH="1">
              <a:off x="4655" y="1607"/>
              <a:ext cx="426" cy="166"/>
            </a:xfrm>
            <a:prstGeom prst="line">
              <a:avLst/>
            </a:prstGeom>
            <a:noFill/>
            <a:ln w="19050">
              <a:solidFill>
                <a:schemeClr val="accent3"/>
              </a:solidFill>
              <a:round/>
              <a:headEnd/>
              <a:tailEnd/>
            </a:ln>
            <a:effectLst/>
          </p:spPr>
          <p:txBody>
            <a:bodyPr/>
            <a:lstStyle/>
            <a:p>
              <a:endParaRPr lang="ko-KR" altLang="en-US" dirty="0"/>
            </a:p>
          </p:txBody>
        </p:sp>
        <p:sp>
          <p:nvSpPr>
            <p:cNvPr id="47" name="Line 36"/>
            <p:cNvSpPr>
              <a:spLocks noChangeShapeType="1"/>
            </p:cNvSpPr>
            <p:nvPr/>
          </p:nvSpPr>
          <p:spPr bwMode="auto">
            <a:xfrm>
              <a:off x="4379" y="1425"/>
              <a:ext cx="96" cy="22"/>
            </a:xfrm>
            <a:prstGeom prst="line">
              <a:avLst/>
            </a:prstGeom>
            <a:noFill/>
            <a:ln w="19050">
              <a:solidFill>
                <a:schemeClr val="accent3"/>
              </a:solidFill>
              <a:round/>
              <a:headEnd/>
              <a:tailEnd/>
            </a:ln>
            <a:effectLst/>
          </p:spPr>
          <p:txBody>
            <a:bodyPr/>
            <a:lstStyle/>
            <a:p>
              <a:endParaRPr lang="ko-KR" altLang="en-US" dirty="0"/>
            </a:p>
          </p:txBody>
        </p:sp>
        <p:sp>
          <p:nvSpPr>
            <p:cNvPr id="48" name="Line 37"/>
            <p:cNvSpPr>
              <a:spLocks noChangeShapeType="1"/>
            </p:cNvSpPr>
            <p:nvPr/>
          </p:nvSpPr>
          <p:spPr bwMode="auto">
            <a:xfrm flipV="1">
              <a:off x="4475" y="1351"/>
              <a:ext cx="0" cy="96"/>
            </a:xfrm>
            <a:prstGeom prst="line">
              <a:avLst/>
            </a:prstGeom>
            <a:noFill/>
            <a:ln w="19050">
              <a:solidFill>
                <a:schemeClr val="accent3"/>
              </a:solidFill>
              <a:round/>
              <a:headEnd/>
              <a:tailEnd/>
            </a:ln>
            <a:effectLst/>
          </p:spPr>
          <p:txBody>
            <a:bodyPr/>
            <a:lstStyle/>
            <a:p>
              <a:endParaRPr lang="ko-KR" altLang="en-US" dirty="0"/>
            </a:p>
          </p:txBody>
        </p:sp>
        <p:sp>
          <p:nvSpPr>
            <p:cNvPr id="49" name="Line 38"/>
            <p:cNvSpPr>
              <a:spLocks noChangeShapeType="1"/>
            </p:cNvSpPr>
            <p:nvPr/>
          </p:nvSpPr>
          <p:spPr bwMode="auto">
            <a:xfrm>
              <a:off x="4571" y="1366"/>
              <a:ext cx="67" cy="67"/>
            </a:xfrm>
            <a:prstGeom prst="line">
              <a:avLst/>
            </a:prstGeom>
            <a:noFill/>
            <a:ln w="19050">
              <a:solidFill>
                <a:schemeClr val="accent3"/>
              </a:solidFill>
              <a:round/>
              <a:headEnd/>
              <a:tailEnd/>
            </a:ln>
            <a:effectLst/>
          </p:spPr>
          <p:txBody>
            <a:bodyPr/>
            <a:lstStyle/>
            <a:p>
              <a:endParaRPr lang="ko-KR" altLang="en-US" dirty="0"/>
            </a:p>
          </p:txBody>
        </p:sp>
        <p:sp>
          <p:nvSpPr>
            <p:cNvPr id="50" name="Line 39"/>
            <p:cNvSpPr>
              <a:spLocks noChangeShapeType="1"/>
            </p:cNvSpPr>
            <p:nvPr/>
          </p:nvSpPr>
          <p:spPr bwMode="auto">
            <a:xfrm flipV="1">
              <a:off x="4638" y="1373"/>
              <a:ext cx="59" cy="60"/>
            </a:xfrm>
            <a:prstGeom prst="line">
              <a:avLst/>
            </a:prstGeom>
            <a:noFill/>
            <a:ln w="19050">
              <a:solidFill>
                <a:schemeClr val="accent3"/>
              </a:solidFill>
              <a:round/>
              <a:headEnd/>
              <a:tailEnd/>
            </a:ln>
            <a:effectLst/>
          </p:spPr>
          <p:txBody>
            <a:bodyPr/>
            <a:lstStyle/>
            <a:p>
              <a:endParaRPr lang="ko-KR" altLang="en-US" dirty="0"/>
            </a:p>
          </p:txBody>
        </p:sp>
        <p:sp>
          <p:nvSpPr>
            <p:cNvPr id="51" name="Line 40"/>
            <p:cNvSpPr>
              <a:spLocks noChangeShapeType="1"/>
            </p:cNvSpPr>
            <p:nvPr/>
          </p:nvSpPr>
          <p:spPr bwMode="auto">
            <a:xfrm flipH="1">
              <a:off x="4830" y="1461"/>
              <a:ext cx="44" cy="90"/>
            </a:xfrm>
            <a:prstGeom prst="line">
              <a:avLst/>
            </a:prstGeom>
            <a:noFill/>
            <a:ln w="19050">
              <a:solidFill>
                <a:schemeClr val="accent3"/>
              </a:solidFill>
              <a:round/>
              <a:headEnd/>
              <a:tailEnd/>
            </a:ln>
            <a:effectLst/>
          </p:spPr>
          <p:txBody>
            <a:bodyPr/>
            <a:lstStyle/>
            <a:p>
              <a:endParaRPr lang="ko-KR" altLang="en-US" dirty="0"/>
            </a:p>
          </p:txBody>
        </p:sp>
        <p:sp>
          <p:nvSpPr>
            <p:cNvPr id="52" name="Line 41"/>
            <p:cNvSpPr>
              <a:spLocks noChangeShapeType="1"/>
            </p:cNvSpPr>
            <p:nvPr/>
          </p:nvSpPr>
          <p:spPr bwMode="auto">
            <a:xfrm>
              <a:off x="4830" y="1552"/>
              <a:ext cx="103" cy="7"/>
            </a:xfrm>
            <a:prstGeom prst="line">
              <a:avLst/>
            </a:prstGeom>
            <a:noFill/>
            <a:ln w="19050">
              <a:solidFill>
                <a:schemeClr val="accent3"/>
              </a:solidFill>
              <a:round/>
              <a:headEnd/>
              <a:tailEnd/>
            </a:ln>
            <a:effectLst/>
          </p:spPr>
          <p:txBody>
            <a:bodyPr/>
            <a:lstStyle/>
            <a:p>
              <a:endParaRPr lang="ko-KR" altLang="en-US" dirty="0"/>
            </a:p>
          </p:txBody>
        </p:sp>
        <p:sp>
          <p:nvSpPr>
            <p:cNvPr id="53" name="Line 42"/>
            <p:cNvSpPr>
              <a:spLocks noChangeShapeType="1"/>
            </p:cNvSpPr>
            <p:nvPr/>
          </p:nvSpPr>
          <p:spPr bwMode="auto">
            <a:xfrm flipH="1">
              <a:off x="4889" y="1639"/>
              <a:ext cx="73" cy="51"/>
            </a:xfrm>
            <a:prstGeom prst="line">
              <a:avLst/>
            </a:prstGeom>
            <a:noFill/>
            <a:ln w="19050">
              <a:solidFill>
                <a:schemeClr val="accent3"/>
              </a:solidFill>
              <a:round/>
              <a:headEnd/>
              <a:tailEnd/>
            </a:ln>
            <a:effectLst/>
          </p:spPr>
          <p:txBody>
            <a:bodyPr/>
            <a:lstStyle/>
            <a:p>
              <a:endParaRPr lang="ko-KR" altLang="en-US" dirty="0"/>
            </a:p>
          </p:txBody>
        </p:sp>
        <p:sp>
          <p:nvSpPr>
            <p:cNvPr id="54" name="Line 43"/>
            <p:cNvSpPr>
              <a:spLocks noChangeShapeType="1"/>
            </p:cNvSpPr>
            <p:nvPr/>
          </p:nvSpPr>
          <p:spPr bwMode="auto">
            <a:xfrm>
              <a:off x="4881" y="1684"/>
              <a:ext cx="82" cy="66"/>
            </a:xfrm>
            <a:prstGeom prst="line">
              <a:avLst/>
            </a:prstGeom>
            <a:noFill/>
            <a:ln w="19050">
              <a:solidFill>
                <a:schemeClr val="accent3"/>
              </a:solidFill>
              <a:round/>
              <a:headEnd/>
              <a:tailEnd/>
            </a:ln>
            <a:effectLst/>
          </p:spPr>
          <p:txBody>
            <a:bodyPr/>
            <a:lstStyle/>
            <a:p>
              <a:endParaRPr lang="ko-KR" altLang="en-US" dirty="0"/>
            </a:p>
          </p:txBody>
        </p:sp>
        <p:sp>
          <p:nvSpPr>
            <p:cNvPr id="55" name="Line 46"/>
            <p:cNvSpPr>
              <a:spLocks noChangeShapeType="1"/>
            </p:cNvSpPr>
            <p:nvPr/>
          </p:nvSpPr>
          <p:spPr bwMode="auto">
            <a:xfrm flipV="1">
              <a:off x="4645" y="1001"/>
              <a:ext cx="370" cy="657"/>
            </a:xfrm>
            <a:prstGeom prst="line">
              <a:avLst/>
            </a:prstGeom>
            <a:noFill/>
            <a:ln w="38100">
              <a:solidFill>
                <a:schemeClr val="tx1"/>
              </a:solidFill>
              <a:round/>
              <a:headEnd/>
              <a:tailEnd type="triangle" w="med" len="med"/>
            </a:ln>
            <a:effectLst/>
          </p:spPr>
          <p:txBody>
            <a:bodyPr/>
            <a:lstStyle/>
            <a:p>
              <a:endParaRPr lang="ko-KR" altLang="en-US" dirty="0"/>
            </a:p>
          </p:txBody>
        </p:sp>
      </p:grpSp>
      <p:sp>
        <p:nvSpPr>
          <p:cNvPr id="56" name="TextBox 55"/>
          <p:cNvSpPr txBox="1"/>
          <p:nvPr/>
        </p:nvSpPr>
        <p:spPr>
          <a:xfrm>
            <a:off x="3805238" y="1417646"/>
            <a:ext cx="3298825" cy="307777"/>
          </a:xfrm>
          <a:prstGeom prst="rect">
            <a:avLst/>
          </a:prstGeom>
          <a:noFill/>
        </p:spPr>
        <p:txBody>
          <a:bodyPr wrap="square" rtlCol="0">
            <a:spAutoFit/>
          </a:bodyPr>
          <a:lstStyle/>
          <a:p>
            <a:pPr algn="r"/>
            <a:r>
              <a:rPr lang="en-US" altLang="ko-KR" sz="1400" dirty="0" smtClean="0"/>
              <a:t>From Talk Slide of Ramamoorthi 01</a:t>
            </a:r>
            <a:endParaRPr lang="ko-KR"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Assumptions</a:t>
            </a:r>
            <a:endParaRPr lang="ko-KR" altLang="en-US" dirty="0"/>
          </a:p>
        </p:txBody>
      </p:sp>
      <p:sp>
        <p:nvSpPr>
          <p:cNvPr id="3" name="내용 개체 틀 2"/>
          <p:cNvSpPr>
            <a:spLocks noGrp="1"/>
          </p:cNvSpPr>
          <p:nvPr>
            <p:ph idx="1"/>
          </p:nvPr>
        </p:nvSpPr>
        <p:spPr/>
        <p:txBody>
          <a:bodyPr/>
          <a:lstStyle/>
          <a:p>
            <a:r>
              <a:rPr lang="en-US" altLang="ko-KR" dirty="0" smtClean="0">
                <a:ea typeface="굴림" pitchFamily="50" charset="-127"/>
              </a:rPr>
              <a:t>Diffuse surfaces</a:t>
            </a:r>
          </a:p>
          <a:p>
            <a:r>
              <a:rPr lang="en-US" altLang="ko-KR" dirty="0" smtClean="0">
                <a:ea typeface="굴림" pitchFamily="50" charset="-127"/>
              </a:rPr>
              <a:t>Distant illumination </a:t>
            </a:r>
          </a:p>
          <a:p>
            <a:r>
              <a:rPr lang="en-US" altLang="ko-KR" dirty="0" smtClean="0">
                <a:ea typeface="굴림" pitchFamily="50" charset="-127"/>
              </a:rPr>
              <a:t>No shadowing, inter-reflection</a:t>
            </a:r>
          </a:p>
          <a:p>
            <a:endParaRPr lang="en-US" altLang="ko-KR" dirty="0" smtClean="0"/>
          </a:p>
          <a:p>
            <a:endParaRPr lang="en-US" altLang="ko-KR" dirty="0" smtClean="0"/>
          </a:p>
          <a:p>
            <a:r>
              <a:rPr lang="en-US" altLang="ko-KR" dirty="0" smtClean="0">
                <a:ea typeface="굴림" pitchFamily="50" charset="-127"/>
              </a:rPr>
              <a:t>Therefore, irradiance is a function of surface normal</a:t>
            </a:r>
            <a:endParaRPr lang="ko-KR" altLang="en-US" dirty="0"/>
          </a:p>
        </p:txBody>
      </p:sp>
    </p:spTree>
  </p:cSld>
  <p:clrMapOvr>
    <a:masterClrMapping/>
  </p:clrMapOvr>
</p:sld>
</file>

<file path=ppt/theme/theme1.xml><?xml version="1.0" encoding="utf-8"?>
<a:theme xmlns:a="http://schemas.openxmlformats.org/drawingml/2006/main" name="untitled 1">
  <a:themeElements>
    <a:clrScheme name="">
      <a:dk1>
        <a:srgbClr val="000000"/>
      </a:dk1>
      <a:lt1>
        <a:srgbClr val="FFFFFF"/>
      </a:lt1>
      <a:dk2>
        <a:srgbClr val="006B61"/>
      </a:dk2>
      <a:lt2>
        <a:srgbClr val="C0C0C0"/>
      </a:lt2>
      <a:accent1>
        <a:srgbClr val="FF00FF"/>
      </a:accent1>
      <a:accent2>
        <a:srgbClr val="00C0C0"/>
      </a:accent2>
      <a:accent3>
        <a:srgbClr val="FFFFFF"/>
      </a:accent3>
      <a:accent4>
        <a:srgbClr val="000000"/>
      </a:accent4>
      <a:accent5>
        <a:srgbClr val="FFAAFF"/>
      </a:accent5>
      <a:accent6>
        <a:srgbClr val="00AEAE"/>
      </a:accent6>
      <a:hlink>
        <a:srgbClr val="00C000"/>
      </a:hlink>
      <a:folHlink>
        <a:srgbClr val="800080"/>
      </a:folHlink>
    </a:clrScheme>
    <a:fontScheme name="untitled 1">
      <a:majorFont>
        <a:latin typeface="Arial"/>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untitled 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ntitled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ntitled 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ntitled 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ntitled 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ntitled 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ntitled 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Porky:Words:ASCI:PSE:Budgets FY97:LC.BRev.FY97</Template>
  <TotalTime>19395</TotalTime>
  <Pages>3</Pages>
  <Words>1578</Words>
  <Application>Microsoft PowerPoint 4.0</Application>
  <PresentationFormat>화면 슬라이드 쇼(4:3)</PresentationFormat>
  <Paragraphs>321</Paragraphs>
  <Slides>46</Slides>
  <Notes>9</Notes>
  <HiddenSlides>0</HiddenSlides>
  <MMClips>0</MMClips>
  <ScaleCrop>false</ScaleCrop>
  <HeadingPairs>
    <vt:vector size="6" baseType="variant">
      <vt:variant>
        <vt:lpstr>테마</vt:lpstr>
      </vt:variant>
      <vt:variant>
        <vt:i4>1</vt:i4>
      </vt:variant>
      <vt:variant>
        <vt:lpstr>포함된 OLE 서버</vt:lpstr>
      </vt:variant>
      <vt:variant>
        <vt:i4>1</vt:i4>
      </vt:variant>
      <vt:variant>
        <vt:lpstr>슬라이드 제목</vt:lpstr>
      </vt:variant>
      <vt:variant>
        <vt:i4>46</vt:i4>
      </vt:variant>
    </vt:vector>
  </HeadingPairs>
  <TitlesOfParts>
    <vt:vector size="48" baseType="lpstr">
      <vt:lpstr>untitled 1</vt:lpstr>
      <vt:lpstr>Equation</vt:lpstr>
      <vt:lpstr>슬라이드 1</vt:lpstr>
      <vt:lpstr>Overview</vt:lpstr>
      <vt:lpstr>Papers Overview</vt:lpstr>
      <vt:lpstr>Ramamoorthi 2001</vt:lpstr>
      <vt:lpstr>Motivation</vt:lpstr>
      <vt:lpstr>Reflection Maps [Blinn 76]</vt:lpstr>
      <vt:lpstr>Environment Maps [Miller 84]</vt:lpstr>
      <vt:lpstr>Irradiance Environment Map</vt:lpstr>
      <vt:lpstr>Assumptions</vt:lpstr>
      <vt:lpstr>Observation and Result</vt:lpstr>
      <vt:lpstr>Classical Way</vt:lpstr>
      <vt:lpstr>Spherical Harmonics</vt:lpstr>
      <vt:lpstr>SH Basis</vt:lpstr>
      <vt:lpstr>Spherical Harmonics</vt:lpstr>
      <vt:lpstr>Spherical Harmonics</vt:lpstr>
      <vt:lpstr>Low-Frequency Only in SH</vt:lpstr>
      <vt:lpstr>SH Rotational Invariance</vt:lpstr>
      <vt:lpstr>Comparison</vt:lpstr>
      <vt:lpstr>Sloan 2001</vt:lpstr>
      <vt:lpstr>Motivation</vt:lpstr>
      <vt:lpstr>Basic Idea</vt:lpstr>
      <vt:lpstr>Basic Idea</vt:lpstr>
      <vt:lpstr>Basic Idea</vt:lpstr>
      <vt:lpstr>Basic Idea</vt:lpstr>
      <vt:lpstr>What about non-diffuse case?</vt:lpstr>
      <vt:lpstr>Finding </vt:lpstr>
      <vt:lpstr>Non-diffuse Reflected Radiance</vt:lpstr>
      <vt:lpstr>Non-diffuse Reflected Radiance</vt:lpstr>
      <vt:lpstr>PRT with Spherical Harmonics</vt:lpstr>
      <vt:lpstr>Ng 2003</vt:lpstr>
      <vt:lpstr>Motivation</vt:lpstr>
      <vt:lpstr>Motivation</vt:lpstr>
      <vt:lpstr>Light-Transport Matrix</vt:lpstr>
      <vt:lpstr>Light-Transport Matrix Rows</vt:lpstr>
      <vt:lpstr>Light-Transport Matrix Rows</vt:lpstr>
      <vt:lpstr>Light-Transport Matrix Rows</vt:lpstr>
      <vt:lpstr>Rasterizing Matrix Rows</vt:lpstr>
      <vt:lpstr>Matrix Multiplication Enormous</vt:lpstr>
      <vt:lpstr>Wavelet Approximation</vt:lpstr>
      <vt:lpstr>Wavelet Approximation</vt:lpstr>
      <vt:lpstr>Why Non-linear Approximation?</vt:lpstr>
      <vt:lpstr>Matrix Row Wavelet Encoding</vt:lpstr>
      <vt:lpstr>Matrix Row Wavelet Encoding</vt:lpstr>
      <vt:lpstr>Sparse Matrix-Vector Multiply</vt:lpstr>
      <vt:lpstr>Limitation</vt:lpstr>
      <vt:lpstr>Sum Up</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Steven F. Ashby Center for Applied Scientific Computing  Month DD, 1997</dc:title>
  <dc:subject/>
  <dc:creator>Computations</dc:creator>
  <cp:keywords/>
  <dc:description/>
  <cp:lastModifiedBy>GB</cp:lastModifiedBy>
  <cp:revision>2071</cp:revision>
  <cp:lastPrinted>1998-03-18T16:08:13Z</cp:lastPrinted>
  <dcterms:created xsi:type="dcterms:W3CDTF">1998-03-18T13:44:31Z</dcterms:created>
  <dcterms:modified xsi:type="dcterms:W3CDTF">2008-10-28T04:43:28Z</dcterms:modified>
</cp:coreProperties>
</file>