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3"/>
  </p:notesMasterIdLst>
  <p:handoutMasterIdLst>
    <p:handoutMasterId r:id="rId44"/>
  </p:handoutMasterIdLst>
  <p:sldIdLst>
    <p:sldId id="256" r:id="rId2"/>
    <p:sldId id="257" r:id="rId3"/>
    <p:sldId id="262" r:id="rId4"/>
    <p:sldId id="264" r:id="rId5"/>
    <p:sldId id="259" r:id="rId6"/>
    <p:sldId id="274" r:id="rId7"/>
    <p:sldId id="275" r:id="rId8"/>
    <p:sldId id="271" r:id="rId9"/>
    <p:sldId id="276" r:id="rId10"/>
    <p:sldId id="270" r:id="rId11"/>
    <p:sldId id="277" r:id="rId12"/>
    <p:sldId id="279" r:id="rId13"/>
    <p:sldId id="266" r:id="rId14"/>
    <p:sldId id="278" r:id="rId15"/>
    <p:sldId id="267" r:id="rId16"/>
    <p:sldId id="280" r:id="rId17"/>
    <p:sldId id="282" r:id="rId18"/>
    <p:sldId id="283" r:id="rId19"/>
    <p:sldId id="284" r:id="rId20"/>
    <p:sldId id="285" r:id="rId21"/>
    <p:sldId id="291" r:id="rId22"/>
    <p:sldId id="286" r:id="rId23"/>
    <p:sldId id="288" r:id="rId24"/>
    <p:sldId id="293" r:id="rId25"/>
    <p:sldId id="294" r:id="rId26"/>
    <p:sldId id="295" r:id="rId27"/>
    <p:sldId id="296" r:id="rId28"/>
    <p:sldId id="289" r:id="rId29"/>
    <p:sldId id="290" r:id="rId30"/>
    <p:sldId id="297" r:id="rId31"/>
    <p:sldId id="298" r:id="rId32"/>
    <p:sldId id="301" r:id="rId33"/>
    <p:sldId id="299" r:id="rId34"/>
    <p:sldId id="310" r:id="rId35"/>
    <p:sldId id="308" r:id="rId36"/>
    <p:sldId id="300" r:id="rId37"/>
    <p:sldId id="302" r:id="rId38"/>
    <p:sldId id="304" r:id="rId39"/>
    <p:sldId id="306" r:id="rId40"/>
    <p:sldId id="305" r:id="rId41"/>
    <p:sldId id="303" r:id="rId42"/>
  </p:sldIdLst>
  <p:sldSz cx="9144000" cy="6858000" type="screen4x3"/>
  <p:notesSz cx="6797675" cy="987425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305" autoAdjust="0"/>
    <p:restoredTop sz="84360" autoAdjust="0"/>
  </p:normalViewPr>
  <p:slideViewPr>
    <p:cSldViewPr>
      <p:cViewPr varScale="1">
        <p:scale>
          <a:sx n="63" d="100"/>
          <a:sy n="63" d="100"/>
        </p:scale>
        <p:origin x="-5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1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altLang="ko-KR" smtClean="0"/>
              <a:t>2008-10-06</a:t>
            </a:r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384739-7C37-45DE-BDA0-6274219C9EB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altLang="ko-KR" smtClean="0"/>
              <a:t>2008-10-06</a:t>
            </a:r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15901-7405-4915-99CA-257FF024988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5901-7405-4915-99CA-257FF024988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The</a:t>
            </a:r>
            <a:r>
              <a:rPr lang="en-US" altLang="ko-KR" baseline="0" dirty="0" smtClean="0"/>
              <a:t> final image is rendered using Monte Carlo ray tracing in which the pixel radiance is computed by averaging a number of sample estimates.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5901-7405-4915-99CA-257FF0249884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Single CPU</a:t>
            </a:r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5901-7405-4915-99CA-257FF0249884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Single CPU</a:t>
            </a:r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5901-7405-4915-99CA-257FF0249884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Single CPU</a:t>
            </a:r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5901-7405-4915-99CA-257FF0249884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GPU power</a:t>
            </a:r>
            <a:r>
              <a:rPr lang="ko-KR" altLang="en-US" dirty="0" smtClean="0"/>
              <a:t>를 이용해보자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5901-7405-4915-99CA-257FF0249884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5901-7405-4915-99CA-257FF0249884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같은 시간에 더 많은 </a:t>
            </a:r>
            <a:r>
              <a:rPr lang="en-US" altLang="ko-KR" dirty="0" smtClean="0"/>
              <a:t>photon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사용가능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같은 </a:t>
            </a:r>
            <a:r>
              <a:rPr lang="ko-KR" altLang="en-US" baseline="0" dirty="0" err="1" smtClean="0"/>
              <a:t>프래임</a:t>
            </a:r>
            <a:r>
              <a:rPr lang="ko-KR" altLang="en-US" baseline="0" dirty="0" smtClean="0"/>
              <a:t> 나오게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배 더 빨리 끝남</a:t>
            </a:r>
            <a:endParaRPr lang="en-US" altLang="ko-KR" baseline="0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5901-7405-4915-99CA-257FF0249884}" type="slidenum">
              <a:rPr lang="ko-KR" altLang="en-US" smtClean="0"/>
              <a:pPr/>
              <a:t>38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5901-7405-4915-99CA-257FF0249884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53page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5901-7405-4915-99CA-257FF0249884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5901-7405-4915-99CA-257FF0249884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5901-7405-4915-99CA-257FF0249884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5901-7405-4915-99CA-257FF024988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5901-7405-4915-99CA-257FF0249884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5901-7405-4915-99CA-257FF0249884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Map</a:t>
            </a:r>
            <a:r>
              <a:rPr lang="ko-KR" altLang="en-US" dirty="0" smtClean="0"/>
              <a:t>을 어떻게 사용할 것인가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15901-7405-4915-99CA-257FF0249884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E3A9EA-CF0B-4A18-A23A-1875B20D23E9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39" name="직사각형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직사각형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직사각형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직사각형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09D9DD-A082-4A43-972B-2A42845D268A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2BC419-0DA7-439D-88C1-B7C5740F547B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자유형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자유형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자유형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자유형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자유형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자유형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자유형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자유형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자유형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자유형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자유형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자유형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자유형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자유형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자유형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A84800-2FB3-4DEE-A92E-9C1BACEBABE2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직사각형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직사각형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직사각형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15B7D8-ADA5-4F20-BED5-8C5C3DDC7E5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F891B6-9E40-4AE4-A63E-1134126C4E6F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직사각형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직사각형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직사각형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직사각형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직사각형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직사각형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직사각형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37FD6D-3C86-4F41-AD85-B9EBBFF3BB14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C73C21-2431-4CB0-8CEF-397BD600B55C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51AB1C-2E65-40BD-BE2D-1E2D0C98F1B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직선 연결선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직선 연결선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grpSp>
        <p:nvGrpSpPr>
          <p:cNvPr id="14" name="그룹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직선 연결선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직선 연결선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94C1FD20-079A-4B88-8D4E-5BD903122496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직사각형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직사각형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직사각형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633442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633442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5245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CD3DF8C-349A-4ED1-9932-795A4BDFBF31}" type="datetime1">
              <a:rPr lang="ko-KR" altLang="en-US" smtClean="0"/>
              <a:pPr/>
              <a:t>2008-10-30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278605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ko-KR" altLang="en-US" dirty="0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8329642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/>
  <p:txStyles>
    <p:titleStyle>
      <a:lvl1pPr algn="l" rtl="0" eaLnBrk="1" latinLnBrk="1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1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1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1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1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1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1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1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1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1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Documents%20and%20Settings\yong2\&#48148;&#53461;%20&#54868;&#47732;\RTPM.avi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739780"/>
            <a:ext cx="7772400" cy="1975104"/>
          </a:xfrm>
        </p:spPr>
        <p:txBody>
          <a:bodyPr/>
          <a:lstStyle/>
          <a:p>
            <a:r>
              <a:rPr lang="en-US" altLang="ko-KR" dirty="0" smtClean="0"/>
              <a:t>Parallelize photon mapping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14400" y="3857628"/>
            <a:ext cx="7772400" cy="1508760"/>
          </a:xfrm>
        </p:spPr>
        <p:txBody>
          <a:bodyPr/>
          <a:lstStyle/>
          <a:p>
            <a:pPr algn="r"/>
            <a:r>
              <a:rPr lang="en-US" altLang="ko-KR" dirty="0" err="1" smtClean="0"/>
              <a:t>Yongyoung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Byun</a:t>
            </a:r>
            <a:r>
              <a:rPr lang="en-US" altLang="ko-KR" dirty="0" smtClean="0"/>
              <a:t>. KAIST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</a:t>
            </a:fld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5C5AA-7AD0-4A1D-A68F-BE5D0479E8B4}" type="datetime1">
              <a:rPr lang="ko-KR" altLang="en-US" smtClean="0"/>
              <a:pPr/>
              <a:t>2008-10-30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 pass : photon tracing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10</a:t>
            </a:fld>
            <a:endParaRPr lang="ko-KR" altLang="en-US"/>
          </a:p>
        </p:txBody>
      </p:sp>
      <p:pic>
        <p:nvPicPr>
          <p:cNvPr id="6" name="Picture 1036" descr="C:\tpurcell\figs\spars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33613" y="1784350"/>
            <a:ext cx="4572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 pass : photon storing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7" name="내용 개체 틀 6"/>
          <p:cNvSpPr>
            <a:spLocks noGrp="1"/>
          </p:cNvSpPr>
          <p:nvPr>
            <p:ph idx="1"/>
          </p:nvPr>
        </p:nvSpPr>
        <p:spPr>
          <a:xfrm>
            <a:off x="633442" y="1783560"/>
            <a:ext cx="5153004" cy="4572000"/>
          </a:xfrm>
        </p:spPr>
        <p:txBody>
          <a:bodyPr>
            <a:normAutofit lnSpcReduction="10000"/>
          </a:bodyPr>
          <a:lstStyle/>
          <a:p>
            <a:r>
              <a:rPr lang="en-US" altLang="ko-KR" sz="2400" dirty="0" smtClean="0"/>
              <a:t>Photon map</a:t>
            </a:r>
          </a:p>
          <a:p>
            <a:pPr lvl="1"/>
            <a:r>
              <a:rPr lang="en-US" altLang="ko-KR" sz="2000" dirty="0" smtClean="0"/>
              <a:t>Global photon map</a:t>
            </a:r>
          </a:p>
          <a:p>
            <a:pPr lvl="1"/>
            <a:r>
              <a:rPr lang="en-US" altLang="ko-KR" sz="2000" dirty="0" smtClean="0"/>
              <a:t>Caustic photon map</a:t>
            </a:r>
          </a:p>
          <a:p>
            <a:r>
              <a:rPr lang="en-US" altLang="ko-KR" sz="2400" dirty="0" smtClean="0"/>
              <a:t>Photon representation</a:t>
            </a:r>
          </a:p>
          <a:p>
            <a:pPr lvl="1"/>
            <a:r>
              <a:rPr lang="en-US" altLang="ko-KR" sz="2000" dirty="0" smtClean="0"/>
              <a:t>Position, power, incident direction</a:t>
            </a:r>
          </a:p>
          <a:p>
            <a:r>
              <a:rPr lang="en-US" altLang="ko-KR" sz="2400" dirty="0" smtClean="0"/>
              <a:t>Uses KD-tree </a:t>
            </a:r>
          </a:p>
          <a:p>
            <a:pPr lvl="1"/>
            <a:r>
              <a:rPr lang="en-US" altLang="ko-KR" sz="2000" dirty="0" smtClean="0"/>
              <a:t>Multi-dimensional binary search tree</a:t>
            </a:r>
          </a:p>
          <a:p>
            <a:pPr lvl="1"/>
            <a:r>
              <a:rPr lang="en-US" altLang="ko-KR" sz="2000" dirty="0" smtClean="0">
                <a:ea typeface="굴림" pitchFamily="50" charset="-127"/>
              </a:rPr>
              <a:t>a balanced tree can be done in </a:t>
            </a:r>
            <a:r>
              <a:rPr lang="en-US" altLang="ko-KR" sz="2000" i="1" dirty="0" smtClean="0">
                <a:ea typeface="굴림" pitchFamily="50" charset="-127"/>
              </a:rPr>
              <a:t>O</a:t>
            </a:r>
            <a:r>
              <a:rPr lang="en-US" altLang="ko-KR" sz="2000" dirty="0" smtClean="0">
                <a:ea typeface="굴림" pitchFamily="50" charset="-127"/>
              </a:rPr>
              <a:t>(</a:t>
            </a:r>
            <a:r>
              <a:rPr lang="en-US" altLang="ko-KR" sz="2000" i="1" dirty="0" smtClean="0">
                <a:ea typeface="굴림" pitchFamily="50" charset="-127"/>
              </a:rPr>
              <a:t>n</a:t>
            </a:r>
            <a:r>
              <a:rPr lang="en-US" altLang="ko-KR" sz="2000" dirty="0" smtClean="0">
                <a:ea typeface="굴림" pitchFamily="50" charset="-127"/>
              </a:rPr>
              <a:t> log </a:t>
            </a:r>
            <a:r>
              <a:rPr lang="en-US" altLang="ko-KR" sz="2000" i="1" dirty="0" smtClean="0">
                <a:ea typeface="굴림" pitchFamily="50" charset="-127"/>
              </a:rPr>
              <a:t>n</a:t>
            </a:r>
            <a:r>
              <a:rPr lang="en-US" altLang="ko-KR" sz="2000" dirty="0" smtClean="0">
                <a:ea typeface="굴림" pitchFamily="50" charset="-127"/>
              </a:rPr>
              <a:t>)</a:t>
            </a:r>
          </a:p>
          <a:p>
            <a:pPr lvl="1"/>
            <a:r>
              <a:rPr lang="en-US" altLang="ko-KR" sz="2000" dirty="0" smtClean="0">
                <a:ea typeface="굴림" pitchFamily="50" charset="-127"/>
              </a:rPr>
              <a:t>Average access time is </a:t>
            </a:r>
            <a:r>
              <a:rPr lang="en-US" altLang="ko-KR" sz="2000" i="1" dirty="0" smtClean="0">
                <a:ea typeface="굴림" pitchFamily="50" charset="-127"/>
              </a:rPr>
              <a:t>O</a:t>
            </a:r>
            <a:r>
              <a:rPr lang="en-US" altLang="ko-KR" sz="2000" dirty="0" smtClean="0">
                <a:ea typeface="굴림" pitchFamily="50" charset="-127"/>
              </a:rPr>
              <a:t>(log </a:t>
            </a:r>
            <a:r>
              <a:rPr lang="en-US" altLang="ko-KR" sz="2000" i="1" dirty="0" smtClean="0">
                <a:ea typeface="굴림" pitchFamily="50" charset="-127"/>
              </a:rPr>
              <a:t>n</a:t>
            </a:r>
            <a:r>
              <a:rPr lang="en-US" altLang="ko-KR" sz="2000" dirty="0" smtClean="0">
                <a:ea typeface="굴림" pitchFamily="50" charset="-127"/>
              </a:rPr>
              <a:t>)</a:t>
            </a:r>
          </a:p>
          <a:p>
            <a:pPr lvl="1"/>
            <a:r>
              <a:rPr lang="en-US" altLang="ko-KR" sz="2000" dirty="0" smtClean="0">
                <a:ea typeface="굴림" pitchFamily="50" charset="-127"/>
              </a:rPr>
              <a:t>Can find k nearest neighbors in</a:t>
            </a:r>
            <a:br>
              <a:rPr lang="en-US" altLang="ko-KR" sz="2000" dirty="0" smtClean="0">
                <a:ea typeface="굴림" pitchFamily="50" charset="-127"/>
              </a:rPr>
            </a:br>
            <a:r>
              <a:rPr lang="en-US" altLang="ko-KR" sz="2000" i="1" dirty="0" smtClean="0">
                <a:ea typeface="굴림" pitchFamily="50" charset="-127"/>
              </a:rPr>
              <a:t>O</a:t>
            </a:r>
            <a:r>
              <a:rPr lang="en-US" altLang="ko-KR" sz="2000" dirty="0" smtClean="0">
                <a:ea typeface="굴림" pitchFamily="50" charset="-127"/>
              </a:rPr>
              <a:t>(</a:t>
            </a:r>
            <a:r>
              <a:rPr lang="en-US" altLang="ko-KR" sz="2000" i="1" dirty="0" smtClean="0">
                <a:ea typeface="굴림" pitchFamily="50" charset="-127"/>
              </a:rPr>
              <a:t>k</a:t>
            </a:r>
            <a:r>
              <a:rPr lang="en-US" altLang="ko-KR" sz="2000" dirty="0" smtClean="0">
                <a:ea typeface="굴림" pitchFamily="50" charset="-127"/>
              </a:rPr>
              <a:t> + log </a:t>
            </a:r>
            <a:r>
              <a:rPr lang="en-US" altLang="ko-KR" sz="2000" i="1" dirty="0" smtClean="0">
                <a:ea typeface="굴림" pitchFamily="50" charset="-127"/>
              </a:rPr>
              <a:t>n</a:t>
            </a:r>
            <a:r>
              <a:rPr lang="en-US" altLang="ko-KR" sz="2000" dirty="0" smtClean="0">
                <a:ea typeface="굴림" pitchFamily="50" charset="-127"/>
              </a:rPr>
              <a:t>) time</a:t>
            </a:r>
          </a:p>
          <a:p>
            <a:pPr lvl="1"/>
            <a:r>
              <a:rPr lang="en-US" altLang="ko-KR" sz="2000" dirty="0" smtClean="0">
                <a:ea typeface="굴림" pitchFamily="50" charset="-127"/>
              </a:rPr>
              <a:t>Worst case </a:t>
            </a:r>
            <a:r>
              <a:rPr lang="en-US" altLang="ko-KR" sz="2000" i="1" dirty="0" smtClean="0">
                <a:ea typeface="굴림" pitchFamily="50" charset="-127"/>
              </a:rPr>
              <a:t>O</a:t>
            </a:r>
            <a:r>
              <a:rPr lang="en-US" altLang="ko-KR" sz="2000" dirty="0" smtClean="0">
                <a:ea typeface="굴림" pitchFamily="50" charset="-127"/>
              </a:rPr>
              <a:t>(</a:t>
            </a:r>
            <a:r>
              <a:rPr lang="en-US" altLang="ko-KR" sz="2000" i="1" dirty="0" smtClean="0">
                <a:ea typeface="굴림" pitchFamily="50" charset="-127"/>
              </a:rPr>
              <a:t>n</a:t>
            </a:r>
            <a:r>
              <a:rPr lang="en-US" altLang="ko-KR" sz="2000" dirty="0" smtClean="0">
                <a:ea typeface="굴림" pitchFamily="50" charset="-127"/>
              </a:rPr>
              <a:t>) </a:t>
            </a:r>
            <a:endParaRPr lang="ko-KR" altLang="en-US" sz="2000" dirty="0"/>
          </a:p>
        </p:txBody>
      </p:sp>
      <p:sp>
        <p:nvSpPr>
          <p:cNvPr id="8" name="Line 61"/>
          <p:cNvSpPr>
            <a:spLocks noChangeShapeType="1"/>
          </p:cNvSpPr>
          <p:nvPr/>
        </p:nvSpPr>
        <p:spPr bwMode="auto">
          <a:xfrm>
            <a:off x="5867400" y="4310082"/>
            <a:ext cx="9144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7086600" y="1795482"/>
            <a:ext cx="152400" cy="152400"/>
          </a:xfrm>
          <a:prstGeom prst="ellipse">
            <a:avLst/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7391400" y="2100282"/>
            <a:ext cx="152400" cy="152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11" name="Oval 7"/>
          <p:cNvSpPr>
            <a:spLocks noChangeArrowheads="1"/>
          </p:cNvSpPr>
          <p:nvPr/>
        </p:nvSpPr>
        <p:spPr bwMode="auto">
          <a:xfrm>
            <a:off x="8458200" y="1262082"/>
            <a:ext cx="152400" cy="1524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7239000" y="2557482"/>
            <a:ext cx="152400" cy="152400"/>
          </a:xfrm>
          <a:prstGeom prst="ellipse">
            <a:avLst/>
          </a:prstGeom>
          <a:solidFill>
            <a:srgbClr val="CC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auto">
          <a:xfrm>
            <a:off x="7696200" y="1719282"/>
            <a:ext cx="152400" cy="152400"/>
          </a:xfrm>
          <a:prstGeom prst="ellipse">
            <a:avLst/>
          </a:prstGeom>
          <a:solidFill>
            <a:srgbClr val="99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14" name="Oval 10"/>
          <p:cNvSpPr>
            <a:spLocks noChangeArrowheads="1"/>
          </p:cNvSpPr>
          <p:nvPr/>
        </p:nvSpPr>
        <p:spPr bwMode="auto">
          <a:xfrm>
            <a:off x="8229600" y="2024082"/>
            <a:ext cx="152400" cy="152400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15" name="Oval 11"/>
          <p:cNvSpPr>
            <a:spLocks noChangeArrowheads="1"/>
          </p:cNvSpPr>
          <p:nvPr/>
        </p:nvSpPr>
        <p:spPr bwMode="auto">
          <a:xfrm>
            <a:off x="8001000" y="2709882"/>
            <a:ext cx="152400" cy="152400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7772400" y="957282"/>
            <a:ext cx="0" cy="228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 flipH="1">
            <a:off x="6705600" y="2176482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7772400" y="2100282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" name="Line 15"/>
          <p:cNvSpPr>
            <a:spLocks noChangeShapeType="1"/>
          </p:cNvSpPr>
          <p:nvPr/>
        </p:nvSpPr>
        <p:spPr bwMode="auto">
          <a:xfrm flipV="1">
            <a:off x="7162800" y="1185882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0" name="Line 16"/>
          <p:cNvSpPr>
            <a:spLocks noChangeShapeType="1"/>
          </p:cNvSpPr>
          <p:nvPr/>
        </p:nvSpPr>
        <p:spPr bwMode="auto">
          <a:xfrm>
            <a:off x="7315200" y="2176482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1" name="Line 17"/>
          <p:cNvSpPr>
            <a:spLocks noChangeShapeType="1"/>
          </p:cNvSpPr>
          <p:nvPr/>
        </p:nvSpPr>
        <p:spPr bwMode="auto">
          <a:xfrm flipV="1">
            <a:off x="8534400" y="957282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2" name="Line 18"/>
          <p:cNvSpPr>
            <a:spLocks noChangeShapeType="1"/>
          </p:cNvSpPr>
          <p:nvPr/>
        </p:nvSpPr>
        <p:spPr bwMode="auto">
          <a:xfrm>
            <a:off x="8077200" y="2100282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3" name="Line 27"/>
          <p:cNvSpPr>
            <a:spLocks noChangeShapeType="1"/>
          </p:cNvSpPr>
          <p:nvPr/>
        </p:nvSpPr>
        <p:spPr bwMode="auto">
          <a:xfrm flipV="1">
            <a:off x="5943600" y="2786082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4" name="Line 28"/>
          <p:cNvSpPr>
            <a:spLocks noChangeShapeType="1"/>
          </p:cNvSpPr>
          <p:nvPr/>
        </p:nvSpPr>
        <p:spPr bwMode="auto">
          <a:xfrm flipH="1" flipV="1">
            <a:off x="6096000" y="2786082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5" name="Line 29"/>
          <p:cNvSpPr>
            <a:spLocks noChangeShapeType="1"/>
          </p:cNvSpPr>
          <p:nvPr/>
        </p:nvSpPr>
        <p:spPr bwMode="auto">
          <a:xfrm flipV="1">
            <a:off x="6096000" y="2481282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6" name="Line 30"/>
          <p:cNvSpPr>
            <a:spLocks noChangeShapeType="1"/>
          </p:cNvSpPr>
          <p:nvPr/>
        </p:nvSpPr>
        <p:spPr bwMode="auto">
          <a:xfrm>
            <a:off x="6400800" y="2481282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7" name="Line 31"/>
          <p:cNvSpPr>
            <a:spLocks noChangeShapeType="1"/>
          </p:cNvSpPr>
          <p:nvPr/>
        </p:nvSpPr>
        <p:spPr bwMode="auto">
          <a:xfrm flipH="1">
            <a:off x="6553200" y="2786082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Line 32"/>
          <p:cNvSpPr>
            <a:spLocks noChangeShapeType="1"/>
          </p:cNvSpPr>
          <p:nvPr/>
        </p:nvSpPr>
        <p:spPr bwMode="auto">
          <a:xfrm>
            <a:off x="6705600" y="2786082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9" name="Oval 19"/>
          <p:cNvSpPr>
            <a:spLocks noChangeArrowheads="1"/>
          </p:cNvSpPr>
          <p:nvPr/>
        </p:nvSpPr>
        <p:spPr bwMode="auto">
          <a:xfrm>
            <a:off x="6324600" y="2405082"/>
            <a:ext cx="152400" cy="152400"/>
          </a:xfrm>
          <a:prstGeom prst="ellipse">
            <a:avLst/>
          </a:prstGeom>
          <a:solidFill>
            <a:srgbClr val="99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30" name="Oval 20"/>
          <p:cNvSpPr>
            <a:spLocks noChangeArrowheads="1"/>
          </p:cNvSpPr>
          <p:nvPr/>
        </p:nvSpPr>
        <p:spPr bwMode="auto">
          <a:xfrm>
            <a:off x="6019800" y="2709882"/>
            <a:ext cx="152400" cy="152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31" name="Oval 21"/>
          <p:cNvSpPr>
            <a:spLocks noChangeArrowheads="1"/>
          </p:cNvSpPr>
          <p:nvPr/>
        </p:nvSpPr>
        <p:spPr bwMode="auto">
          <a:xfrm>
            <a:off x="6172200" y="3014682"/>
            <a:ext cx="152400" cy="152400"/>
          </a:xfrm>
          <a:prstGeom prst="ellipse">
            <a:avLst/>
          </a:prstGeom>
          <a:solidFill>
            <a:srgbClr val="CC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32" name="Oval 22"/>
          <p:cNvSpPr>
            <a:spLocks noChangeArrowheads="1"/>
          </p:cNvSpPr>
          <p:nvPr/>
        </p:nvSpPr>
        <p:spPr bwMode="auto">
          <a:xfrm>
            <a:off x="5867400" y="3014682"/>
            <a:ext cx="152400" cy="152400"/>
          </a:xfrm>
          <a:prstGeom prst="ellipse">
            <a:avLst/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33" name="Oval 23"/>
          <p:cNvSpPr>
            <a:spLocks noChangeArrowheads="1"/>
          </p:cNvSpPr>
          <p:nvPr/>
        </p:nvSpPr>
        <p:spPr bwMode="auto">
          <a:xfrm>
            <a:off x="6629400" y="2709882"/>
            <a:ext cx="152400" cy="152400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34" name="Oval 24"/>
          <p:cNvSpPr>
            <a:spLocks noChangeArrowheads="1"/>
          </p:cNvSpPr>
          <p:nvPr/>
        </p:nvSpPr>
        <p:spPr bwMode="auto">
          <a:xfrm>
            <a:off x="6477000" y="3014682"/>
            <a:ext cx="152400" cy="152400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35" name="Oval 25"/>
          <p:cNvSpPr>
            <a:spLocks noChangeArrowheads="1"/>
          </p:cNvSpPr>
          <p:nvPr/>
        </p:nvSpPr>
        <p:spPr bwMode="auto">
          <a:xfrm>
            <a:off x="6781800" y="3014682"/>
            <a:ext cx="152400" cy="1524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36" name="Oval 33"/>
          <p:cNvSpPr>
            <a:spLocks noChangeArrowheads="1"/>
          </p:cNvSpPr>
          <p:nvPr/>
        </p:nvSpPr>
        <p:spPr bwMode="auto">
          <a:xfrm>
            <a:off x="7086600" y="4386282"/>
            <a:ext cx="152400" cy="152400"/>
          </a:xfrm>
          <a:prstGeom prst="ellipse">
            <a:avLst/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37" name="Oval 34"/>
          <p:cNvSpPr>
            <a:spLocks noChangeArrowheads="1"/>
          </p:cNvSpPr>
          <p:nvPr/>
        </p:nvSpPr>
        <p:spPr bwMode="auto">
          <a:xfrm>
            <a:off x="7391400" y="4691082"/>
            <a:ext cx="152400" cy="152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38" name="Oval 35"/>
          <p:cNvSpPr>
            <a:spLocks noChangeArrowheads="1"/>
          </p:cNvSpPr>
          <p:nvPr/>
        </p:nvSpPr>
        <p:spPr bwMode="auto">
          <a:xfrm>
            <a:off x="8458200" y="3852882"/>
            <a:ext cx="152400" cy="1524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39" name="Oval 36"/>
          <p:cNvSpPr>
            <a:spLocks noChangeArrowheads="1"/>
          </p:cNvSpPr>
          <p:nvPr/>
        </p:nvSpPr>
        <p:spPr bwMode="auto">
          <a:xfrm>
            <a:off x="7239000" y="5148282"/>
            <a:ext cx="152400" cy="152400"/>
          </a:xfrm>
          <a:prstGeom prst="ellipse">
            <a:avLst/>
          </a:prstGeom>
          <a:solidFill>
            <a:srgbClr val="CC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40" name="Oval 37"/>
          <p:cNvSpPr>
            <a:spLocks noChangeArrowheads="1"/>
          </p:cNvSpPr>
          <p:nvPr/>
        </p:nvSpPr>
        <p:spPr bwMode="auto">
          <a:xfrm>
            <a:off x="7696200" y="4310082"/>
            <a:ext cx="152400" cy="152400"/>
          </a:xfrm>
          <a:prstGeom prst="ellipse">
            <a:avLst/>
          </a:prstGeom>
          <a:solidFill>
            <a:srgbClr val="99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41" name="Oval 38"/>
          <p:cNvSpPr>
            <a:spLocks noChangeArrowheads="1"/>
          </p:cNvSpPr>
          <p:nvPr/>
        </p:nvSpPr>
        <p:spPr bwMode="auto">
          <a:xfrm>
            <a:off x="8229600" y="4614882"/>
            <a:ext cx="152400" cy="152400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42" name="Oval 39"/>
          <p:cNvSpPr>
            <a:spLocks noChangeArrowheads="1"/>
          </p:cNvSpPr>
          <p:nvPr/>
        </p:nvSpPr>
        <p:spPr bwMode="auto">
          <a:xfrm>
            <a:off x="8001000" y="5300682"/>
            <a:ext cx="152400" cy="152400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43" name="Line 47"/>
          <p:cNvSpPr>
            <a:spLocks noChangeShapeType="1"/>
          </p:cNvSpPr>
          <p:nvPr/>
        </p:nvSpPr>
        <p:spPr bwMode="auto">
          <a:xfrm>
            <a:off x="7162800" y="3852882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4" name="Line 48"/>
          <p:cNvSpPr>
            <a:spLocks noChangeShapeType="1"/>
          </p:cNvSpPr>
          <p:nvPr/>
        </p:nvSpPr>
        <p:spPr bwMode="auto">
          <a:xfrm>
            <a:off x="7162800" y="3929082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5" name="Line 49"/>
          <p:cNvSpPr>
            <a:spLocks noChangeShapeType="1"/>
          </p:cNvSpPr>
          <p:nvPr/>
        </p:nvSpPr>
        <p:spPr bwMode="auto">
          <a:xfrm>
            <a:off x="7315200" y="3929082"/>
            <a:ext cx="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6" name="Line 50"/>
          <p:cNvSpPr>
            <a:spLocks noChangeShapeType="1"/>
          </p:cNvSpPr>
          <p:nvPr/>
        </p:nvSpPr>
        <p:spPr bwMode="auto">
          <a:xfrm>
            <a:off x="7315200" y="4386282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7" name="Line 51"/>
          <p:cNvSpPr>
            <a:spLocks noChangeShapeType="1"/>
          </p:cNvSpPr>
          <p:nvPr/>
        </p:nvSpPr>
        <p:spPr bwMode="auto">
          <a:xfrm>
            <a:off x="7467600" y="4386282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8" name="Line 52"/>
          <p:cNvSpPr>
            <a:spLocks noChangeShapeType="1"/>
          </p:cNvSpPr>
          <p:nvPr/>
        </p:nvSpPr>
        <p:spPr bwMode="auto">
          <a:xfrm>
            <a:off x="7467600" y="4691082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9" name="Line 53"/>
          <p:cNvSpPr>
            <a:spLocks noChangeShapeType="1"/>
          </p:cNvSpPr>
          <p:nvPr/>
        </p:nvSpPr>
        <p:spPr bwMode="auto">
          <a:xfrm flipH="1">
            <a:off x="8077200" y="4691082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0" name="Oval 54"/>
          <p:cNvSpPr>
            <a:spLocks noChangeArrowheads="1"/>
          </p:cNvSpPr>
          <p:nvPr/>
        </p:nvSpPr>
        <p:spPr bwMode="auto">
          <a:xfrm>
            <a:off x="5791200" y="4233882"/>
            <a:ext cx="152400" cy="152400"/>
          </a:xfrm>
          <a:prstGeom prst="ellipse">
            <a:avLst/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51" name="Oval 55"/>
          <p:cNvSpPr>
            <a:spLocks noChangeArrowheads="1"/>
          </p:cNvSpPr>
          <p:nvPr/>
        </p:nvSpPr>
        <p:spPr bwMode="auto">
          <a:xfrm>
            <a:off x="5943600" y="4538682"/>
            <a:ext cx="152400" cy="1524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52" name="Oval 56"/>
          <p:cNvSpPr>
            <a:spLocks noChangeArrowheads="1"/>
          </p:cNvSpPr>
          <p:nvPr/>
        </p:nvSpPr>
        <p:spPr bwMode="auto">
          <a:xfrm>
            <a:off x="6096000" y="4843482"/>
            <a:ext cx="152400" cy="152400"/>
          </a:xfrm>
          <a:prstGeom prst="ellipse">
            <a:avLst/>
          </a:prstGeom>
          <a:solidFill>
            <a:srgbClr val="CC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53" name="Oval 57"/>
          <p:cNvSpPr>
            <a:spLocks noChangeArrowheads="1"/>
          </p:cNvSpPr>
          <p:nvPr/>
        </p:nvSpPr>
        <p:spPr bwMode="auto">
          <a:xfrm>
            <a:off x="6248400" y="5148282"/>
            <a:ext cx="152400" cy="152400"/>
          </a:xfrm>
          <a:prstGeom prst="ellipse">
            <a:avLst/>
          </a:prstGeom>
          <a:solidFill>
            <a:srgbClr val="99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54" name="Oval 58"/>
          <p:cNvSpPr>
            <a:spLocks noChangeArrowheads="1"/>
          </p:cNvSpPr>
          <p:nvPr/>
        </p:nvSpPr>
        <p:spPr bwMode="auto">
          <a:xfrm>
            <a:off x="6400800" y="5453082"/>
            <a:ext cx="152400" cy="152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55" name="Oval 59"/>
          <p:cNvSpPr>
            <a:spLocks noChangeArrowheads="1"/>
          </p:cNvSpPr>
          <p:nvPr/>
        </p:nvSpPr>
        <p:spPr bwMode="auto">
          <a:xfrm>
            <a:off x="6553200" y="5757882"/>
            <a:ext cx="152400" cy="152400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  <p:sp>
        <p:nvSpPr>
          <p:cNvPr id="56" name="Oval 60"/>
          <p:cNvSpPr>
            <a:spLocks noChangeArrowheads="1"/>
          </p:cNvSpPr>
          <p:nvPr/>
        </p:nvSpPr>
        <p:spPr bwMode="auto">
          <a:xfrm>
            <a:off x="6705600" y="6062682"/>
            <a:ext cx="152400" cy="152400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ea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Radiance Estimate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33442" y="1428736"/>
            <a:ext cx="7772400" cy="4926824"/>
          </a:xfrm>
        </p:spPr>
        <p:txBody>
          <a:bodyPr>
            <a:noAutofit/>
          </a:bodyPr>
          <a:lstStyle/>
          <a:p>
            <a:r>
              <a:rPr lang="en-US" altLang="ko-KR" sz="2400" dirty="0" smtClean="0">
                <a:ea typeface="굴림" pitchFamily="50" charset="-127"/>
              </a:rPr>
              <a:t>Recall the reflected radiance equation</a:t>
            </a:r>
          </a:p>
          <a:p>
            <a:endParaRPr lang="en-US" altLang="ko-KR" sz="2400" dirty="0" smtClean="0">
              <a:ea typeface="굴림" pitchFamily="50" charset="-127"/>
            </a:endParaRPr>
          </a:p>
          <a:p>
            <a:endParaRPr lang="en-US" altLang="ko-KR" sz="2400" dirty="0" smtClean="0">
              <a:ea typeface="굴림" pitchFamily="50" charset="-127"/>
            </a:endParaRPr>
          </a:p>
          <a:p>
            <a:r>
              <a:rPr lang="en-US" altLang="ko-KR" sz="2400" dirty="0" smtClean="0">
                <a:ea typeface="굴림" pitchFamily="50" charset="-127"/>
              </a:rPr>
              <a:t>Convert incident radiance into incident flux</a:t>
            </a:r>
          </a:p>
          <a:p>
            <a:endParaRPr lang="en-US" altLang="ko-KR" sz="2400" dirty="0" smtClean="0">
              <a:ea typeface="굴림" pitchFamily="50" charset="-127"/>
            </a:endParaRPr>
          </a:p>
          <a:p>
            <a:endParaRPr lang="en-US" altLang="ko-KR" sz="2400" dirty="0" smtClean="0">
              <a:ea typeface="굴림" pitchFamily="50" charset="-127"/>
            </a:endParaRPr>
          </a:p>
          <a:p>
            <a:r>
              <a:rPr lang="en-US" altLang="ko-KR" sz="2400" dirty="0" smtClean="0">
                <a:ea typeface="굴림" pitchFamily="50" charset="-127"/>
              </a:rPr>
              <a:t>Reflected radiance in terms of incident flux</a:t>
            </a:r>
          </a:p>
          <a:p>
            <a:endParaRPr lang="en-US" altLang="ko-KR" sz="2400" dirty="0" smtClean="0">
              <a:ea typeface="굴림" pitchFamily="50" charset="-127"/>
            </a:endParaRPr>
          </a:p>
          <a:p>
            <a:endParaRPr lang="en-US" altLang="ko-KR" sz="2400" dirty="0" smtClean="0">
              <a:ea typeface="굴림" pitchFamily="50" charset="-127"/>
            </a:endParaRPr>
          </a:p>
          <a:p>
            <a:r>
              <a:rPr lang="en-US" altLang="ko-KR" sz="2400" dirty="0" smtClean="0">
                <a:ea typeface="굴림" pitchFamily="50" charset="-127"/>
              </a:rPr>
              <a:t>Numerically</a:t>
            </a:r>
          </a:p>
          <a:p>
            <a:endParaRPr lang="en-US" altLang="ko-KR" sz="2400" dirty="0" smtClean="0">
              <a:ea typeface="굴림" pitchFamily="50" charset="-127"/>
            </a:endParaRPr>
          </a:p>
          <a:p>
            <a:endParaRPr lang="ko-KR" altLang="en-US" sz="2400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12</a:t>
            </a:fld>
            <a:endParaRPr lang="ko-KR" altLang="en-US"/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1214414" y="1928804"/>
          <a:ext cx="4929222" cy="671750"/>
        </p:xfrm>
        <a:graphic>
          <a:graphicData uri="http://schemas.openxmlformats.org/presentationml/2006/ole">
            <p:oleObj spid="_x0000_s1028" name="Equation" r:id="rId4" imgW="2616120" imgH="368280" progId="Equation.3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1243010" y="3305258"/>
          <a:ext cx="3328990" cy="766684"/>
        </p:xfrm>
        <a:graphic>
          <a:graphicData uri="http://schemas.openxmlformats.org/presentationml/2006/ole">
            <p:oleObj spid="_x0000_s1029" name="Equation" r:id="rId5" imgW="1600200" imgH="457200" progId="Equation.3">
              <p:embed/>
            </p:oleObj>
          </a:graphicData>
        </a:graphic>
      </p:graphicFrame>
      <p:graphicFrame>
        <p:nvGraphicFramePr>
          <p:cNvPr id="1030" name="Object 7"/>
          <p:cNvGraphicFramePr>
            <a:graphicFrameLocks noChangeAspect="1"/>
          </p:cNvGraphicFramePr>
          <p:nvPr/>
        </p:nvGraphicFramePr>
        <p:xfrm>
          <a:off x="1214414" y="4643446"/>
          <a:ext cx="4572032" cy="883518"/>
        </p:xfrm>
        <a:graphic>
          <a:graphicData uri="http://schemas.openxmlformats.org/presentationml/2006/ole">
            <p:oleObj spid="_x0000_s1030" name="Equation" r:id="rId6" imgW="2171520" imgH="457200" progId="Equation.3">
              <p:embed/>
            </p:oleObj>
          </a:graphicData>
        </a:graphic>
      </p:graphicFrame>
      <p:graphicFrame>
        <p:nvGraphicFramePr>
          <p:cNvPr id="1031" name="Object 8"/>
          <p:cNvGraphicFramePr>
            <a:graphicFrameLocks noChangeAspect="1"/>
          </p:cNvGraphicFramePr>
          <p:nvPr/>
        </p:nvGraphicFramePr>
        <p:xfrm>
          <a:off x="2786050" y="5680097"/>
          <a:ext cx="5500726" cy="892175"/>
        </p:xfrm>
        <a:graphic>
          <a:graphicData uri="http://schemas.openxmlformats.org/presentationml/2006/ole">
            <p:oleObj spid="_x0000_s1031" name="Equation" r:id="rId7" imgW="2489040" imgH="444240" progId="Equation.3">
              <p:embed/>
            </p:oleObj>
          </a:graphicData>
        </a:graphic>
      </p:graphicFrame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15074" y="1211443"/>
            <a:ext cx="2857488" cy="143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Pass 2 : Rendering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13</a:t>
            </a:fld>
            <a:endParaRPr lang="ko-KR" altLang="en-US"/>
          </a:p>
        </p:txBody>
      </p:sp>
      <p:pic>
        <p:nvPicPr>
          <p:cNvPr id="6" name="Picture 4" descr="1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739704"/>
            <a:ext cx="4190400" cy="2260800"/>
          </a:xfrm>
          <a:prstGeom prst="rect">
            <a:avLst/>
          </a:prstGeom>
          <a:noFill/>
        </p:spPr>
      </p:pic>
      <p:pic>
        <p:nvPicPr>
          <p:cNvPr id="7" name="Picture 5" descr="4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170383"/>
            <a:ext cx="4191000" cy="2259013"/>
          </a:xfrm>
          <a:prstGeom prst="rect">
            <a:avLst/>
          </a:prstGeom>
          <a:noFill/>
        </p:spPr>
      </p:pic>
      <p:pic>
        <p:nvPicPr>
          <p:cNvPr id="8" name="Picture 6" descr="2"/>
          <p:cNvPicPr preferRelativeResize="0"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743568"/>
            <a:ext cx="4185819" cy="2260800"/>
          </a:xfrm>
          <a:prstGeom prst="rect">
            <a:avLst/>
          </a:prstGeom>
          <a:noFill/>
        </p:spPr>
      </p:pic>
      <p:pic>
        <p:nvPicPr>
          <p:cNvPr id="9" name="Picture 7" descr="3"/>
          <p:cNvPicPr preferRelativeResize="0"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4162423"/>
            <a:ext cx="4190400" cy="2260800"/>
          </a:xfrm>
          <a:prstGeom prst="rect">
            <a:avLst/>
          </a:prstGeom>
          <a:noFill/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7239000" y="1873250"/>
            <a:ext cx="1098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dirty="0" err="1"/>
              <a:t>Specular</a:t>
            </a:r>
            <a:r>
              <a:rPr lang="en-US" altLang="zh-TW" dirty="0"/>
              <a:t> </a:t>
            </a:r>
            <a:br>
              <a:rPr lang="en-US" altLang="zh-TW" dirty="0"/>
            </a:br>
            <a:r>
              <a:rPr lang="en-US" altLang="zh-TW" dirty="0"/>
              <a:t>reflection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876520" y="1857363"/>
            <a:ext cx="13244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dirty="0"/>
              <a:t>Direct </a:t>
            </a:r>
            <a:br>
              <a:rPr lang="en-US" altLang="zh-TW" dirty="0"/>
            </a:br>
            <a:r>
              <a:rPr lang="en-US" altLang="zh-TW" dirty="0"/>
              <a:t>Illumination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124200" y="4419600"/>
            <a:ext cx="9749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dirty="0"/>
              <a:t>Caustics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7162800" y="4235450"/>
            <a:ext cx="13211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/>
              <a:t>Indirect </a:t>
            </a:r>
            <a:br>
              <a:rPr lang="en-US" altLang="zh-TW"/>
            </a:br>
            <a:r>
              <a:rPr lang="en-US" altLang="zh-TW"/>
              <a:t>illumination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1214414" y="4500570"/>
            <a:ext cx="1790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Use caustic map</a:t>
            </a:r>
            <a:endParaRPr lang="en-US" altLang="zh-TW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1542704" y="2095479"/>
            <a:ext cx="14734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Shadow Ray </a:t>
            </a:r>
            <a:endParaRPr lang="en-US" altLang="zh-TW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5058735" y="2130974"/>
            <a:ext cx="22993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Recursive ray tracing </a:t>
            </a:r>
            <a:endParaRPr lang="en-US" altLang="zh-TW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5097038" y="4572008"/>
            <a:ext cx="24753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Distributed ray tracing </a:t>
            </a:r>
            <a:endParaRPr lang="en-US" altLang="zh-TW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Photon mapping example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14</a:t>
            </a:fld>
            <a:endParaRPr lang="ko-KR" altLang="en-US"/>
          </a:p>
        </p:txBody>
      </p:sp>
      <p:pic>
        <p:nvPicPr>
          <p:cNvPr id="6" name="Picture 3" descr="C:\tpurcell\mie3pm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410061"/>
            <a:ext cx="7715304" cy="501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0" y="3000372"/>
            <a:ext cx="9144000" cy="914400"/>
          </a:xfrm>
        </p:spPr>
        <p:txBody>
          <a:bodyPr/>
          <a:lstStyle/>
          <a:p>
            <a:pPr algn="ctr"/>
            <a:r>
              <a:rPr lang="en-US" altLang="ko-KR" sz="4800" dirty="0" smtClean="0"/>
              <a:t>Issues </a:t>
            </a:r>
            <a:r>
              <a:rPr lang="en-US" altLang="ko-KR" sz="4800" dirty="0" smtClean="0"/>
              <a:t>of Photon mapping</a:t>
            </a:r>
            <a:endParaRPr lang="ko-KR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Issues of interactive P.M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Photon shooting</a:t>
            </a:r>
          </a:p>
          <a:p>
            <a:pPr lvl="1"/>
            <a:r>
              <a:rPr lang="en-US" altLang="ko-KR" dirty="0" smtClean="0"/>
              <a:t>Incoherent  -&gt; slow ray tracing </a:t>
            </a:r>
          </a:p>
          <a:p>
            <a:pPr lvl="1"/>
            <a:r>
              <a:rPr lang="en-US" altLang="ko-KR" dirty="0" smtClean="0"/>
              <a:t>low yield of caustic photons</a:t>
            </a:r>
          </a:p>
          <a:p>
            <a:pPr lvl="2"/>
            <a:r>
              <a:rPr lang="en-US" altLang="ko-KR" dirty="0" smtClean="0"/>
              <a:t>Only few photon contribute to caustic</a:t>
            </a:r>
          </a:p>
          <a:p>
            <a:pPr lvl="1"/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16</a:t>
            </a:fld>
            <a:endParaRPr lang="ko-KR" alt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857628"/>
            <a:ext cx="4429156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6110" y="3857628"/>
            <a:ext cx="4080781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Issues of interactive P.M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KD-tree construction</a:t>
            </a:r>
          </a:p>
          <a:p>
            <a:pPr lvl="1"/>
            <a:r>
              <a:rPr lang="en-US" altLang="ko-KR" sz="2800" dirty="0" smtClean="0">
                <a:ea typeface="굴림" pitchFamily="50" charset="-127"/>
              </a:rPr>
              <a:t>a balanced tree can be done in </a:t>
            </a:r>
            <a:r>
              <a:rPr lang="en-US" altLang="ko-KR" sz="2800" i="1" dirty="0" smtClean="0">
                <a:ea typeface="굴림" pitchFamily="50" charset="-127"/>
              </a:rPr>
              <a:t>O</a:t>
            </a:r>
            <a:r>
              <a:rPr lang="en-US" altLang="ko-KR" sz="2800" dirty="0" smtClean="0">
                <a:ea typeface="굴림" pitchFamily="50" charset="-127"/>
              </a:rPr>
              <a:t>(</a:t>
            </a:r>
            <a:r>
              <a:rPr lang="en-US" altLang="ko-KR" sz="2800" i="1" dirty="0" smtClean="0">
                <a:ea typeface="굴림" pitchFamily="50" charset="-127"/>
              </a:rPr>
              <a:t>n</a:t>
            </a:r>
            <a:r>
              <a:rPr lang="en-US" altLang="ko-KR" sz="2800" dirty="0" smtClean="0">
                <a:ea typeface="굴림" pitchFamily="50" charset="-127"/>
              </a:rPr>
              <a:t> log </a:t>
            </a:r>
            <a:r>
              <a:rPr lang="en-US" altLang="ko-KR" sz="2800" i="1" dirty="0" smtClean="0">
                <a:ea typeface="굴림" pitchFamily="50" charset="-127"/>
              </a:rPr>
              <a:t>n</a:t>
            </a:r>
            <a:r>
              <a:rPr lang="en-US" altLang="ko-KR" sz="2800" dirty="0" smtClean="0">
                <a:ea typeface="굴림" pitchFamily="50" charset="-127"/>
              </a:rPr>
              <a:t>)</a:t>
            </a:r>
          </a:p>
          <a:p>
            <a:pPr lvl="1"/>
            <a:r>
              <a:rPr lang="en-US" altLang="ko-KR" sz="2800" dirty="0" smtClean="0">
                <a:ea typeface="굴림" pitchFamily="50" charset="-127"/>
              </a:rPr>
              <a:t>Small change =&gt; rebuild KD-tree </a:t>
            </a:r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Issues of interactive P.M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err="1" smtClean="0"/>
              <a:t>kNN</a:t>
            </a:r>
            <a:r>
              <a:rPr lang="en-US" altLang="ko-KR" dirty="0" smtClean="0"/>
              <a:t>-queries</a:t>
            </a:r>
          </a:p>
          <a:p>
            <a:pPr lvl="1"/>
            <a:r>
              <a:rPr lang="en-US" altLang="ko-KR" dirty="0" smtClean="0"/>
              <a:t>Traversal  of KD-tree</a:t>
            </a:r>
          </a:p>
          <a:p>
            <a:pPr lvl="1"/>
            <a:r>
              <a:rPr lang="en-US" altLang="ko-KR" dirty="0" smtClean="0"/>
              <a:t>Density estimate</a:t>
            </a:r>
          </a:p>
          <a:p>
            <a:pPr lvl="1"/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18</a:t>
            </a:fld>
            <a:endParaRPr lang="ko-KR" alt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357562"/>
            <a:ext cx="735811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0" y="3000372"/>
            <a:ext cx="9144000" cy="914400"/>
          </a:xfrm>
        </p:spPr>
        <p:txBody>
          <a:bodyPr/>
          <a:lstStyle/>
          <a:p>
            <a:pPr algn="ctr"/>
            <a:r>
              <a:rPr lang="en-US" altLang="ko-KR" sz="4800" dirty="0" smtClean="0"/>
              <a:t>Issues </a:t>
            </a:r>
            <a:r>
              <a:rPr lang="en-US" altLang="ko-KR" sz="4800" dirty="0" smtClean="0"/>
              <a:t>of Photon mapping</a:t>
            </a:r>
            <a:endParaRPr lang="ko-KR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Outline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</a:p>
          <a:p>
            <a:r>
              <a:rPr lang="en-US" altLang="ko-KR" dirty="0" smtClean="0"/>
              <a:t>Photon mapping</a:t>
            </a:r>
          </a:p>
          <a:p>
            <a:r>
              <a:rPr lang="en-US" altLang="ko-KR" dirty="0" smtClean="0"/>
              <a:t>Parallel issues of Photon mapping</a:t>
            </a:r>
          </a:p>
          <a:p>
            <a:r>
              <a:rPr lang="en-US" altLang="ko-KR" dirty="0" smtClean="0"/>
              <a:t>Parallel </a:t>
            </a:r>
            <a:r>
              <a:rPr lang="en-US" altLang="ko-KR" dirty="0" smtClean="0"/>
              <a:t>architectures</a:t>
            </a:r>
            <a:endParaRPr lang="en-US" altLang="ko-KR" dirty="0" smtClean="0"/>
          </a:p>
          <a:p>
            <a:r>
              <a:rPr lang="en-US" altLang="ko-KR" dirty="0" smtClean="0"/>
              <a:t>Photon </a:t>
            </a:r>
            <a:r>
              <a:rPr lang="en-US" altLang="ko-KR" dirty="0" smtClean="0"/>
              <a:t>mapping on distributed system</a:t>
            </a:r>
          </a:p>
          <a:p>
            <a:r>
              <a:rPr lang="en-US" altLang="ko-KR" dirty="0" smtClean="0"/>
              <a:t>Q &amp; A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0697B-315C-4D12-9373-AFA6C8517C85}" type="datetime1">
              <a:rPr lang="ko-KR" altLang="en-US" smtClean="0"/>
              <a:pPr/>
              <a:t>2008-10-30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Parallel architecture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20</a:t>
            </a:fld>
            <a:endParaRPr lang="ko-KR" altLang="en-US"/>
          </a:p>
        </p:txBody>
      </p:sp>
      <p:grpSp>
        <p:nvGrpSpPr>
          <p:cNvPr id="3" name="그룹 22"/>
          <p:cNvGrpSpPr/>
          <p:nvPr/>
        </p:nvGrpSpPr>
        <p:grpSpPr>
          <a:xfrm>
            <a:off x="1381269" y="2416726"/>
            <a:ext cx="4157262" cy="642942"/>
            <a:chOff x="1500166" y="1357298"/>
            <a:chExt cx="6143668" cy="1143008"/>
          </a:xfrm>
        </p:grpSpPr>
        <p:cxnSp>
          <p:nvCxnSpPr>
            <p:cNvPr id="20" name="직선 연결선 19"/>
            <p:cNvCxnSpPr/>
            <p:nvPr/>
          </p:nvCxnSpPr>
          <p:spPr>
            <a:xfrm rot="10800000" flipV="1">
              <a:off x="1500166" y="1357298"/>
              <a:ext cx="3071834" cy="114300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/>
            <p:cNvCxnSpPr/>
            <p:nvPr/>
          </p:nvCxnSpPr>
          <p:spPr>
            <a:xfrm>
              <a:off x="4572000" y="1357298"/>
              <a:ext cx="3071834" cy="114300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1071538" y="305966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SIMD</a:t>
            </a:r>
            <a:endParaRPr lang="ko-KR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154532" y="3047526"/>
            <a:ext cx="774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MIMD</a:t>
            </a:r>
            <a:endParaRPr lang="ko-KR" altLang="en-US" dirty="0"/>
          </a:p>
        </p:txBody>
      </p:sp>
      <p:grpSp>
        <p:nvGrpSpPr>
          <p:cNvPr id="6" name="그룹 26"/>
          <p:cNvGrpSpPr/>
          <p:nvPr/>
        </p:nvGrpSpPr>
        <p:grpSpPr>
          <a:xfrm>
            <a:off x="3500430" y="3416858"/>
            <a:ext cx="4157262" cy="642942"/>
            <a:chOff x="1500166" y="1357298"/>
            <a:chExt cx="6143668" cy="1143008"/>
          </a:xfrm>
        </p:grpSpPr>
        <p:cxnSp>
          <p:nvCxnSpPr>
            <p:cNvPr id="28" name="직선 연결선 27"/>
            <p:cNvCxnSpPr/>
            <p:nvPr/>
          </p:nvCxnSpPr>
          <p:spPr>
            <a:xfrm rot="10800000" flipV="1">
              <a:off x="1500166" y="1357298"/>
              <a:ext cx="3071834" cy="114300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/>
            <p:cNvCxnSpPr/>
            <p:nvPr/>
          </p:nvCxnSpPr>
          <p:spPr>
            <a:xfrm>
              <a:off x="4572000" y="1357298"/>
              <a:ext cx="3071834" cy="114300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2517865" y="4059800"/>
            <a:ext cx="1982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Shared memory</a:t>
            </a:r>
            <a:endParaRPr lang="ko-KR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391034" y="4059800"/>
            <a:ext cx="2181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Distributed memory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786050" y="4500571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GPGPU</a:t>
            </a:r>
            <a:endParaRPr lang="ko-KR" altLang="en-US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858016" y="4643446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Clusters</a:t>
            </a:r>
            <a:endParaRPr lang="ko-KR" altLang="en-US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46850" y="2000240"/>
            <a:ext cx="1953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Parallel processor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CPU </a:t>
            </a:r>
            <a:r>
              <a:rPr lang="en-US" altLang="ko-KR" dirty="0" err="1" smtClean="0"/>
              <a:t>vs</a:t>
            </a:r>
            <a:r>
              <a:rPr lang="en-US" altLang="ko-KR" dirty="0" smtClean="0"/>
              <a:t> GPU(2008)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21</a:t>
            </a:fld>
            <a:endParaRPr lang="ko-KR" altLang="en-US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428736"/>
            <a:ext cx="5936495" cy="3124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>
            <a:off x="857224" y="4643446"/>
            <a:ext cx="77153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>
                <a:ea typeface="굴림" pitchFamily="50" charset="-127"/>
              </a:rPr>
              <a:t>GPUs are fast…</a:t>
            </a:r>
          </a:p>
          <a:p>
            <a:pPr lvl="1"/>
            <a:r>
              <a:rPr lang="en-US" altLang="ko-KR" dirty="0" smtClean="0">
                <a:ea typeface="굴림" pitchFamily="50" charset="-127"/>
              </a:rPr>
              <a:t>3 GHz Pentium4 </a:t>
            </a:r>
            <a:r>
              <a:rPr lang="en-US" altLang="ko-KR" i="1" dirty="0" smtClean="0">
                <a:solidFill>
                  <a:schemeClr val="accent2"/>
                </a:solidFill>
                <a:ea typeface="굴림" pitchFamily="50" charset="-127"/>
              </a:rPr>
              <a:t>theoretical</a:t>
            </a:r>
            <a:r>
              <a:rPr lang="en-US" altLang="ko-KR" dirty="0" smtClean="0">
                <a:ea typeface="굴림" pitchFamily="50" charset="-127"/>
              </a:rPr>
              <a:t>: 6 GFLOPS, 5.96 GB/sec peak</a:t>
            </a:r>
          </a:p>
          <a:p>
            <a:pPr lvl="1"/>
            <a:r>
              <a:rPr lang="en-US" altLang="ko-KR" dirty="0" err="1" smtClean="0">
                <a:ea typeface="굴림" pitchFamily="50" charset="-127"/>
              </a:rPr>
              <a:t>GeForceFX</a:t>
            </a:r>
            <a:r>
              <a:rPr lang="en-US" altLang="ko-KR" dirty="0" smtClean="0">
                <a:ea typeface="굴림" pitchFamily="50" charset="-127"/>
              </a:rPr>
              <a:t> 5900 </a:t>
            </a:r>
            <a:r>
              <a:rPr lang="en-US" altLang="ko-KR" i="1" dirty="0" smtClean="0">
                <a:solidFill>
                  <a:schemeClr val="accent2"/>
                </a:solidFill>
                <a:ea typeface="굴림" pitchFamily="50" charset="-127"/>
              </a:rPr>
              <a:t>observed</a:t>
            </a:r>
            <a:r>
              <a:rPr lang="en-US" altLang="ko-KR" dirty="0" smtClean="0">
                <a:ea typeface="굴림" pitchFamily="50" charset="-127"/>
              </a:rPr>
              <a:t>: 20 GFLOPs, 25.3 GB/sec peak</a:t>
            </a:r>
            <a:endParaRPr lang="en-US" altLang="ko-KR" baseline="30000" dirty="0" smtClean="0">
              <a:ea typeface="굴림" pitchFamily="50" charset="-127"/>
            </a:endParaRPr>
          </a:p>
          <a:p>
            <a:r>
              <a:rPr lang="en-US" altLang="ko-KR" dirty="0" smtClean="0">
                <a:ea typeface="굴림" pitchFamily="50" charset="-127"/>
              </a:rPr>
              <a:t>GPUs are getting faster, faster</a:t>
            </a:r>
          </a:p>
          <a:p>
            <a:pPr lvl="1"/>
            <a:r>
              <a:rPr lang="en-US" altLang="ko-KR" dirty="0" smtClean="0">
                <a:ea typeface="굴림" pitchFamily="50" charset="-127"/>
              </a:rPr>
              <a:t>CPUs: annual growth </a:t>
            </a:r>
            <a:r>
              <a:rPr lang="en-US" altLang="ko-KR" dirty="0" smtClean="0">
                <a:ea typeface="굴림" pitchFamily="50" charset="-127"/>
                <a:sym typeface="Euclid Extra" pitchFamily="18" charset="2"/>
              </a:rPr>
              <a:t> </a:t>
            </a:r>
            <a:r>
              <a:rPr lang="en-US" altLang="ko-KR" dirty="0" smtClean="0">
                <a:ea typeface="굴림" pitchFamily="50" charset="-127"/>
              </a:rPr>
              <a:t>1.5</a:t>
            </a:r>
            <a:r>
              <a:rPr lang="en-US" altLang="ko-KR" dirty="0" smtClean="0">
                <a:latin typeface="Euclid" pitchFamily="18" charset="0"/>
                <a:ea typeface="굴림" pitchFamily="50" charset="-127"/>
              </a:rPr>
              <a:t>×</a:t>
            </a:r>
            <a:r>
              <a:rPr lang="en-US" altLang="ko-KR" dirty="0" smtClean="0">
                <a:ea typeface="굴림" pitchFamily="50" charset="-127"/>
              </a:rPr>
              <a:t> </a:t>
            </a:r>
            <a:r>
              <a:rPr lang="en-US" altLang="ko-KR" dirty="0" smtClean="0">
                <a:ea typeface="굴림" pitchFamily="50" charset="-127"/>
                <a:sym typeface="Wingdings" pitchFamily="2" charset="2"/>
              </a:rPr>
              <a:t></a:t>
            </a:r>
            <a:r>
              <a:rPr lang="en-US" altLang="ko-KR" dirty="0" smtClean="0">
                <a:ea typeface="굴림" pitchFamily="50" charset="-127"/>
              </a:rPr>
              <a:t> decade growth </a:t>
            </a:r>
            <a:r>
              <a:rPr lang="en-US" altLang="ko-KR" dirty="0" smtClean="0">
                <a:ea typeface="굴림" pitchFamily="50" charset="-127"/>
                <a:sym typeface="Euclid Extra" pitchFamily="18" charset="2"/>
              </a:rPr>
              <a:t> </a:t>
            </a:r>
            <a:r>
              <a:rPr lang="en-US" altLang="ko-KR" dirty="0" smtClean="0">
                <a:ea typeface="굴림" pitchFamily="50" charset="-127"/>
              </a:rPr>
              <a:t>60</a:t>
            </a:r>
            <a:r>
              <a:rPr lang="en-US" altLang="ko-KR" dirty="0" smtClean="0">
                <a:latin typeface="Euclid" pitchFamily="18" charset="0"/>
                <a:ea typeface="굴림" pitchFamily="50" charset="-127"/>
              </a:rPr>
              <a:t>× </a:t>
            </a:r>
            <a:endParaRPr lang="en-US" altLang="ko-KR" dirty="0" smtClean="0">
              <a:ea typeface="굴림" pitchFamily="50" charset="-127"/>
            </a:endParaRPr>
          </a:p>
          <a:p>
            <a:pPr lvl="1"/>
            <a:r>
              <a:rPr lang="en-US" altLang="ko-KR" dirty="0" smtClean="0">
                <a:ea typeface="굴림" pitchFamily="50" charset="-127"/>
              </a:rPr>
              <a:t>GPUs: annual growth </a:t>
            </a:r>
            <a:r>
              <a:rPr lang="en-US" altLang="ko-KR" dirty="0" smtClean="0">
                <a:ea typeface="굴림" pitchFamily="50" charset="-127"/>
                <a:sym typeface="Euclid Extra" pitchFamily="18" charset="2"/>
              </a:rPr>
              <a:t>&gt; </a:t>
            </a:r>
            <a:r>
              <a:rPr lang="en-US" altLang="ko-KR" dirty="0" smtClean="0">
                <a:ea typeface="굴림" pitchFamily="50" charset="-127"/>
              </a:rPr>
              <a:t>2.0</a:t>
            </a:r>
            <a:r>
              <a:rPr lang="en-US" altLang="ko-KR" dirty="0" smtClean="0">
                <a:latin typeface="Euclid" pitchFamily="18" charset="0"/>
                <a:ea typeface="굴림" pitchFamily="50" charset="-127"/>
              </a:rPr>
              <a:t>×</a:t>
            </a:r>
            <a:r>
              <a:rPr lang="en-US" altLang="ko-KR" dirty="0" smtClean="0">
                <a:ea typeface="굴림" pitchFamily="50" charset="-127"/>
              </a:rPr>
              <a:t> </a:t>
            </a:r>
            <a:r>
              <a:rPr lang="en-US" altLang="ko-KR" dirty="0" smtClean="0">
                <a:ea typeface="굴림" pitchFamily="50" charset="-127"/>
                <a:sym typeface="Wingdings" pitchFamily="2" charset="2"/>
              </a:rPr>
              <a:t></a:t>
            </a:r>
            <a:r>
              <a:rPr lang="en-US" altLang="ko-KR" dirty="0" smtClean="0">
                <a:ea typeface="굴림" pitchFamily="50" charset="-127"/>
              </a:rPr>
              <a:t> decade growth </a:t>
            </a:r>
            <a:r>
              <a:rPr lang="en-US" altLang="ko-KR" dirty="0" smtClean="0">
                <a:ea typeface="굴림" pitchFamily="50" charset="-127"/>
                <a:sym typeface="Euclid Extra" pitchFamily="18" charset="2"/>
              </a:rPr>
              <a:t>&gt; </a:t>
            </a:r>
            <a:r>
              <a:rPr lang="en-US" altLang="ko-KR" dirty="0" smtClean="0">
                <a:ea typeface="굴림" pitchFamily="50" charset="-127"/>
              </a:rPr>
              <a:t>1000</a:t>
            </a:r>
            <a:endParaRPr lang="en-US" altLang="ko-KR" dirty="0">
              <a:latin typeface="Euclid" pitchFamily="18" charset="0"/>
              <a:ea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Traditional GPU pipeline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69900" y="4267200"/>
            <a:ext cx="7988300" cy="1981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11480" marR="0" lvl="0" indent="-342900" algn="l" defTabSz="914400" rtl="0" eaLnBrk="1" fontAlgn="auto" latinLnBrk="1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n-US" altLang="ko-K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+mn-cs"/>
              </a:rPr>
              <a:t>A simplified graphics pipeline</a:t>
            </a:r>
          </a:p>
          <a:p>
            <a:pPr marL="740664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/>
              <a:buChar char=""/>
              <a:tabLst/>
              <a:defRPr/>
            </a:pP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+mn-cs"/>
              </a:rPr>
              <a:t>Note that pipe widths vary</a:t>
            </a:r>
          </a:p>
          <a:p>
            <a:pPr marL="740664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/>
              <a:buChar char=""/>
              <a:tabLst/>
              <a:defRPr/>
            </a:pPr>
            <a:r>
              <a:rPr kumimoji="0" lang="en-US" altLang="ko-K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+mn-cs"/>
              </a:rPr>
              <a:t>Many caches, FIFOs, and so on not shown</a:t>
            </a:r>
            <a:endParaRPr kumimoji="0" lang="en-US" altLang="ko-KR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굴림" pitchFamily="50" charset="-127"/>
              <a:cs typeface="+mn-cs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828800" y="1828800"/>
            <a:ext cx="7162800" cy="2438400"/>
          </a:xfrm>
          <a:prstGeom prst="rect">
            <a:avLst/>
          </a:prstGeom>
          <a:solidFill>
            <a:srgbClr val="666699"/>
          </a:solidFill>
          <a:ln w="571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r>
              <a:rPr lang="en-US" altLang="ko-KR" sz="2000">
                <a:solidFill>
                  <a:srgbClr val="FFFFFF"/>
                </a:solidFill>
                <a:latin typeface="Trebuchet MS" pitchFamily="34" charset="0"/>
                <a:ea typeface="굴림" pitchFamily="50" charset="-127"/>
              </a:rPr>
              <a:t>GPU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2400" y="1828800"/>
            <a:ext cx="1447800" cy="2438400"/>
          </a:xfrm>
          <a:prstGeom prst="rect">
            <a:avLst/>
          </a:prstGeom>
          <a:solidFill>
            <a:srgbClr val="666699"/>
          </a:solidFill>
          <a:ln w="571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r>
              <a:rPr lang="en-US" altLang="ko-KR" sz="2000">
                <a:solidFill>
                  <a:srgbClr val="FFFFFF"/>
                </a:solidFill>
                <a:latin typeface="Trebuchet MS" pitchFamily="34" charset="0"/>
                <a:ea typeface="굴림" pitchFamily="50" charset="-127"/>
              </a:rPr>
              <a:t>CPU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304800" y="2362200"/>
            <a:ext cx="1066800" cy="990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Application</a:t>
            </a: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057400" y="2362200"/>
            <a:ext cx="1143000" cy="990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Transform</a:t>
            </a: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3810000" y="2362200"/>
            <a:ext cx="1524000" cy="990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Rasterizer</a:t>
            </a: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6019800" y="2362200"/>
            <a:ext cx="1066800" cy="990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Shade</a:t>
            </a:r>
          </a:p>
        </p:txBody>
      </p:sp>
      <p:sp>
        <p:nvSpPr>
          <p:cNvPr id="13" name="AutoShape 11" descr="Large grid"/>
          <p:cNvSpPr>
            <a:spLocks noChangeArrowheads="1"/>
          </p:cNvSpPr>
          <p:nvPr/>
        </p:nvSpPr>
        <p:spPr bwMode="auto">
          <a:xfrm>
            <a:off x="7696200" y="2362200"/>
            <a:ext cx="1066800" cy="990600"/>
          </a:xfrm>
          <a:prstGeom prst="roundRect">
            <a:avLst>
              <a:gd name="adj" fmla="val 16667"/>
            </a:avLst>
          </a:prstGeom>
          <a:pattFill prst="lgGrid">
            <a:fgClr>
              <a:srgbClr val="BCBCBC"/>
            </a:fgClr>
            <a:bgClr>
              <a:srgbClr val="FFFFFF"/>
            </a:bgClr>
          </a:pattFill>
          <a:ln w="28575">
            <a:solidFill>
              <a:schemeClr val="accent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endParaRPr lang="ko-KR" altLang="ko-KR" sz="1600">
              <a:solidFill>
                <a:schemeClr val="tx2"/>
              </a:solidFill>
            </a:endParaRPr>
          </a:p>
        </p:txBody>
      </p:sp>
      <p:sp>
        <p:nvSpPr>
          <p:cNvPr id="14" name="AutoShape 12" descr="Large grid"/>
          <p:cNvSpPr>
            <a:spLocks noChangeArrowheads="1"/>
          </p:cNvSpPr>
          <p:nvPr/>
        </p:nvSpPr>
        <p:spPr bwMode="auto">
          <a:xfrm>
            <a:off x="7772400" y="2438400"/>
            <a:ext cx="1066800" cy="990600"/>
          </a:xfrm>
          <a:prstGeom prst="roundRect">
            <a:avLst>
              <a:gd name="adj" fmla="val 16667"/>
            </a:avLst>
          </a:prstGeom>
          <a:pattFill prst="lgGrid">
            <a:fgClr>
              <a:srgbClr val="BCBCBC"/>
            </a:fgClr>
            <a:bgClr>
              <a:srgbClr val="FFFFFF"/>
            </a:bgClr>
          </a:pattFill>
          <a:ln w="28575">
            <a:solidFill>
              <a:schemeClr val="accent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endParaRPr lang="ko-KR" altLang="ko-KR" sz="1600">
              <a:solidFill>
                <a:schemeClr val="tx2"/>
              </a:solidFill>
            </a:endParaRPr>
          </a:p>
        </p:txBody>
      </p:sp>
      <p:sp>
        <p:nvSpPr>
          <p:cNvPr id="15" name="AutoShape 13" descr="Large grid"/>
          <p:cNvSpPr>
            <a:spLocks noChangeArrowheads="1"/>
          </p:cNvSpPr>
          <p:nvPr/>
        </p:nvSpPr>
        <p:spPr bwMode="auto">
          <a:xfrm>
            <a:off x="7848600" y="2514600"/>
            <a:ext cx="1066800" cy="990600"/>
          </a:xfrm>
          <a:prstGeom prst="roundRect">
            <a:avLst>
              <a:gd name="adj" fmla="val 16667"/>
            </a:avLst>
          </a:prstGeom>
          <a:pattFill prst="lgGrid">
            <a:fgClr>
              <a:srgbClr val="BCBCBC"/>
            </a:fgClr>
            <a:bgClr>
              <a:srgbClr val="FFFFFF"/>
            </a:bgClr>
          </a:pattFill>
          <a:ln w="28575">
            <a:solidFill>
              <a:schemeClr val="accent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Video</a:t>
            </a:r>
            <a:br>
              <a:rPr lang="en-US" altLang="ko-KR" sz="1600">
                <a:solidFill>
                  <a:schemeClr val="bg1"/>
                </a:solidFill>
                <a:ea typeface="굴림" pitchFamily="50" charset="-127"/>
              </a:rPr>
            </a:br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Memory</a:t>
            </a:r>
            <a:br>
              <a:rPr lang="en-US" altLang="ko-KR" sz="1600">
                <a:solidFill>
                  <a:schemeClr val="bg1"/>
                </a:solidFill>
                <a:ea typeface="굴림" pitchFamily="50" charset="-127"/>
              </a:rPr>
            </a:br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(Textures)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354138" y="3032125"/>
            <a:ext cx="671512" cy="396875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Vertices</a:t>
            </a:r>
            <a:b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</a:br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(3D)</a:t>
            </a:r>
          </a:p>
        </p:txBody>
      </p:sp>
      <p:sp>
        <p:nvSpPr>
          <p:cNvPr id="17" name="AutoShape 15"/>
          <p:cNvSpPr>
            <a:spLocks noChangeArrowheads="1"/>
          </p:cNvSpPr>
          <p:nvPr/>
        </p:nvSpPr>
        <p:spPr bwMode="auto">
          <a:xfrm>
            <a:off x="1371600" y="281940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chemeClr val="hlink"/>
          </a:solidFill>
          <a:ln w="571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8" name="AutoShape 16"/>
          <p:cNvSpPr>
            <a:spLocks noChangeArrowheads="1"/>
          </p:cNvSpPr>
          <p:nvPr/>
        </p:nvSpPr>
        <p:spPr bwMode="auto">
          <a:xfrm>
            <a:off x="3200400" y="2819400"/>
            <a:ext cx="609600" cy="228600"/>
          </a:xfrm>
          <a:prstGeom prst="rightArrow">
            <a:avLst>
              <a:gd name="adj1" fmla="val 50000"/>
              <a:gd name="adj2" fmla="val 66667"/>
            </a:avLst>
          </a:prstGeom>
          <a:solidFill>
            <a:schemeClr val="hlink"/>
          </a:solidFill>
          <a:ln w="571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9" name="AutoShape 17"/>
          <p:cNvSpPr>
            <a:spLocks noChangeArrowheads="1"/>
          </p:cNvSpPr>
          <p:nvPr/>
        </p:nvSpPr>
        <p:spPr bwMode="auto">
          <a:xfrm>
            <a:off x="5334000" y="2743200"/>
            <a:ext cx="685800" cy="304800"/>
          </a:xfrm>
          <a:prstGeom prst="rightArrow">
            <a:avLst>
              <a:gd name="adj1" fmla="val 50000"/>
              <a:gd name="adj2" fmla="val 88125"/>
            </a:avLst>
          </a:prstGeom>
          <a:solidFill>
            <a:schemeClr val="hlink"/>
          </a:solidFill>
          <a:ln w="571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0" name="AutoShape 18"/>
          <p:cNvSpPr>
            <a:spLocks noChangeArrowheads="1"/>
          </p:cNvSpPr>
          <p:nvPr/>
        </p:nvSpPr>
        <p:spPr bwMode="auto">
          <a:xfrm>
            <a:off x="7086600" y="2743200"/>
            <a:ext cx="609600" cy="304800"/>
          </a:xfrm>
          <a:prstGeom prst="rightArrow">
            <a:avLst>
              <a:gd name="adj1" fmla="val 50000"/>
              <a:gd name="adj2" fmla="val 90000"/>
            </a:avLst>
          </a:prstGeom>
          <a:solidFill>
            <a:schemeClr val="hlink"/>
          </a:solidFill>
          <a:ln w="571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cxnSp>
        <p:nvCxnSpPr>
          <p:cNvPr id="21" name="AutoShape 19"/>
          <p:cNvCxnSpPr>
            <a:cxnSpLocks noChangeShapeType="1"/>
            <a:stCxn id="9" idx="0"/>
            <a:endCxn id="10" idx="0"/>
          </p:cNvCxnSpPr>
          <p:nvPr/>
        </p:nvCxnSpPr>
        <p:spPr bwMode="auto">
          <a:xfrm rot="5400000" flipV="1">
            <a:off x="1732756" y="1453357"/>
            <a:ext cx="1587" cy="1790700"/>
          </a:xfrm>
          <a:prstGeom prst="bentConnector3">
            <a:avLst>
              <a:gd name="adj1" fmla="val -13500000"/>
            </a:avLst>
          </a:prstGeom>
          <a:noFill/>
          <a:ln w="12700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2" name="AutoShape 20"/>
          <p:cNvCxnSpPr>
            <a:cxnSpLocks noChangeShapeType="1"/>
            <a:stCxn id="9" idx="0"/>
            <a:endCxn id="11" idx="0"/>
          </p:cNvCxnSpPr>
          <p:nvPr/>
        </p:nvCxnSpPr>
        <p:spPr bwMode="auto">
          <a:xfrm rot="5400000" flipV="1">
            <a:off x="2704306" y="481807"/>
            <a:ext cx="1587" cy="3733800"/>
          </a:xfrm>
          <a:prstGeom prst="bentConnector3">
            <a:avLst>
              <a:gd name="adj1" fmla="val -13500000"/>
            </a:avLst>
          </a:prstGeom>
          <a:noFill/>
          <a:ln w="12700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3" name="AutoShape 21"/>
          <p:cNvCxnSpPr>
            <a:cxnSpLocks noChangeShapeType="1"/>
            <a:stCxn id="9" idx="0"/>
            <a:endCxn id="12" idx="0"/>
          </p:cNvCxnSpPr>
          <p:nvPr/>
        </p:nvCxnSpPr>
        <p:spPr bwMode="auto">
          <a:xfrm rot="5400000" flipV="1">
            <a:off x="3694906" y="-508793"/>
            <a:ext cx="1587" cy="5715000"/>
          </a:xfrm>
          <a:prstGeom prst="bentConnector3">
            <a:avLst>
              <a:gd name="adj1" fmla="val -13500000"/>
            </a:avLst>
          </a:prstGeom>
          <a:noFill/>
          <a:ln w="12700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4" name="AutoShape 22"/>
          <p:cNvCxnSpPr>
            <a:cxnSpLocks noChangeShapeType="1"/>
            <a:stCxn id="9" idx="0"/>
            <a:endCxn id="13" idx="0"/>
          </p:cNvCxnSpPr>
          <p:nvPr/>
        </p:nvCxnSpPr>
        <p:spPr bwMode="auto">
          <a:xfrm rot="5400000" flipV="1">
            <a:off x="4533106" y="-1346993"/>
            <a:ext cx="1587" cy="7391400"/>
          </a:xfrm>
          <a:prstGeom prst="bentConnector3">
            <a:avLst>
              <a:gd name="adj1" fmla="val -13500000"/>
            </a:avLst>
          </a:prstGeom>
          <a:noFill/>
          <a:ln w="12700">
            <a:solidFill>
              <a:schemeClr val="hlink"/>
            </a:solidFill>
            <a:miter lim="800000"/>
            <a:headEnd type="triangle" w="med" len="med"/>
            <a:tailEnd type="triangle" w="med" len="med"/>
          </a:ln>
          <a:effectLst/>
        </p:spPr>
      </p:cxn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3151188" y="3032125"/>
            <a:ext cx="735012" cy="701675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Xformed,</a:t>
            </a:r>
            <a:b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</a:br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Lit</a:t>
            </a:r>
            <a:b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</a:br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Vertices</a:t>
            </a:r>
            <a:b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</a:br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(2D)</a:t>
            </a: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5245100" y="3048000"/>
            <a:ext cx="871538" cy="396875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Fragments</a:t>
            </a:r>
            <a:b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</a:br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(pre-pixels)</a:t>
            </a: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6884988" y="3048000"/>
            <a:ext cx="1027112" cy="549275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Final</a:t>
            </a:r>
            <a:b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</a:br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pixels</a:t>
            </a:r>
            <a:b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</a:br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(Color, Depth)</a:t>
            </a: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4419600" y="1889125"/>
            <a:ext cx="1044575" cy="244475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Graphics State</a:t>
            </a:r>
          </a:p>
        </p:txBody>
      </p:sp>
      <p:cxnSp>
        <p:nvCxnSpPr>
          <p:cNvPr id="29" name="AutoShape 27"/>
          <p:cNvCxnSpPr>
            <a:cxnSpLocks noChangeShapeType="1"/>
            <a:stCxn id="15" idx="2"/>
            <a:endCxn id="12" idx="2"/>
          </p:cNvCxnSpPr>
          <p:nvPr/>
        </p:nvCxnSpPr>
        <p:spPr bwMode="auto">
          <a:xfrm rot="16200000" flipV="1">
            <a:off x="7391400" y="2528888"/>
            <a:ext cx="152400" cy="1828800"/>
          </a:xfrm>
          <a:prstGeom prst="bentConnector3">
            <a:avLst>
              <a:gd name="adj1" fmla="val -323958"/>
            </a:avLst>
          </a:prstGeom>
          <a:noFill/>
          <a:ln w="127000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0" name="Text Box 28"/>
          <p:cNvSpPr txBox="1">
            <a:spLocks noChangeArrowheads="1"/>
          </p:cNvSpPr>
          <p:nvPr/>
        </p:nvSpPr>
        <p:spPr bwMode="auto">
          <a:xfrm>
            <a:off x="6827838" y="4022725"/>
            <a:ext cx="1270000" cy="244475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Render-to-texture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Modern GPU pipeline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33442" y="5214950"/>
            <a:ext cx="7772400" cy="1140610"/>
          </a:xfrm>
        </p:spPr>
        <p:txBody>
          <a:bodyPr/>
          <a:lstStyle/>
          <a:p>
            <a:r>
              <a:rPr lang="en-US" altLang="ko-KR" dirty="0" smtClean="0"/>
              <a:t>Photon mapping on Programmable Graphics </a:t>
            </a:r>
            <a:r>
              <a:rPr lang="en-GB" altLang="ko-KR" sz="3200" i="1" dirty="0" smtClean="0">
                <a:solidFill>
                  <a:srgbClr val="999999"/>
                </a:solidFill>
                <a:ea typeface="굴림" pitchFamily="50" charset="-127"/>
              </a:rPr>
              <a:t>[Purcell 03]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7200" y="4267200"/>
            <a:ext cx="4038600" cy="20574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11480" marR="0" lvl="0" indent="-342900" algn="l" defTabSz="914400" rtl="0" eaLnBrk="1" fontAlgn="auto" latinLnBrk="1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n-US" altLang="ko-KR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+mn-cs"/>
              </a:rPr>
              <a:t>Programmable vertex processor!</a:t>
            </a:r>
            <a:endParaRPr kumimoji="0" lang="en-US" altLang="ko-KR" sz="2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굴림" pitchFamily="50" charset="-127"/>
              <a:cs typeface="+mn-cs"/>
            </a:endParaRPr>
          </a:p>
        </p:txBody>
      </p:sp>
      <p:sp>
        <p:nvSpPr>
          <p:cNvPr id="7" name="Rectangle 30"/>
          <p:cNvSpPr txBox="1">
            <a:spLocks noChangeArrowheads="1"/>
          </p:cNvSpPr>
          <p:nvPr/>
        </p:nvSpPr>
        <p:spPr>
          <a:xfrm>
            <a:off x="4648200" y="4267200"/>
            <a:ext cx="4038600" cy="2057400"/>
          </a:xfrm>
          <a:prstGeom prst="rect">
            <a:avLst/>
          </a:prstGeom>
        </p:spPr>
        <p:txBody>
          <a:bodyPr/>
          <a:lstStyle/>
          <a:p>
            <a:pPr marL="411480" marR="0" lvl="0" indent="-342900" algn="l" defTabSz="914400" rtl="0" eaLnBrk="1" fontAlgn="auto" latinLnBrk="1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n-US" altLang="ko-KR" sz="2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+mn-cs"/>
              </a:rPr>
              <a:t>Programmable pixel processor!</a:t>
            </a:r>
            <a:endParaRPr kumimoji="0" lang="en-US" altLang="ko-KR" sz="2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굴림" pitchFamily="50" charset="-127"/>
              <a:cs typeface="+mn-cs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828800" y="1828800"/>
            <a:ext cx="7162800" cy="2438400"/>
          </a:xfrm>
          <a:prstGeom prst="rect">
            <a:avLst/>
          </a:prstGeom>
          <a:solidFill>
            <a:srgbClr val="666699"/>
          </a:solidFill>
          <a:ln w="571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r>
              <a:rPr lang="en-US" altLang="ko-KR" sz="2000">
                <a:solidFill>
                  <a:srgbClr val="FFFFFF"/>
                </a:solidFill>
                <a:latin typeface="Trebuchet MS" pitchFamily="34" charset="0"/>
                <a:ea typeface="굴림" pitchFamily="50" charset="-127"/>
              </a:rPr>
              <a:t>GPU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52400" y="1828800"/>
            <a:ext cx="1447800" cy="2438400"/>
          </a:xfrm>
          <a:prstGeom prst="rect">
            <a:avLst/>
          </a:prstGeom>
          <a:solidFill>
            <a:srgbClr val="666699"/>
          </a:solidFill>
          <a:ln w="571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endParaRPr lang="en-US" altLang="ko-KR" sz="2000">
              <a:latin typeface="Trebuchet MS" pitchFamily="34" charset="0"/>
              <a:ea typeface="굴림" pitchFamily="50" charset="-127"/>
            </a:endParaRPr>
          </a:p>
          <a:p>
            <a:pPr algn="ctr" eaLnBrk="0" hangingPunct="0"/>
            <a:r>
              <a:rPr lang="en-US" altLang="ko-KR" sz="2000">
                <a:solidFill>
                  <a:srgbClr val="FFFFFF"/>
                </a:solidFill>
                <a:latin typeface="Trebuchet MS" pitchFamily="34" charset="0"/>
                <a:ea typeface="굴림" pitchFamily="50" charset="-127"/>
              </a:rPr>
              <a:t>CPU</a:t>
            </a: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304800" y="2362200"/>
            <a:ext cx="1066800" cy="990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Application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2057400" y="2362200"/>
            <a:ext cx="1143000" cy="990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Vertex</a:t>
            </a:r>
            <a:br>
              <a:rPr lang="en-US" altLang="ko-KR" sz="1600">
                <a:solidFill>
                  <a:schemeClr val="bg1"/>
                </a:solidFill>
                <a:ea typeface="굴림" pitchFamily="50" charset="-127"/>
              </a:rPr>
            </a:br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Processor</a:t>
            </a:r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3810000" y="2362200"/>
            <a:ext cx="1524000" cy="990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Rasterizer</a:t>
            </a:r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6019800" y="2362200"/>
            <a:ext cx="1066800" cy="990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Pixel</a:t>
            </a:r>
            <a:br>
              <a:rPr lang="en-US" altLang="ko-KR" sz="1600">
                <a:solidFill>
                  <a:schemeClr val="bg1"/>
                </a:solidFill>
                <a:ea typeface="굴림" pitchFamily="50" charset="-127"/>
              </a:rPr>
            </a:br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Processor</a:t>
            </a:r>
          </a:p>
        </p:txBody>
      </p:sp>
      <p:sp>
        <p:nvSpPr>
          <p:cNvPr id="14" name="AutoShape 10" descr="Large grid"/>
          <p:cNvSpPr>
            <a:spLocks noChangeArrowheads="1"/>
          </p:cNvSpPr>
          <p:nvPr/>
        </p:nvSpPr>
        <p:spPr bwMode="auto">
          <a:xfrm>
            <a:off x="7696200" y="2362200"/>
            <a:ext cx="1066800" cy="990600"/>
          </a:xfrm>
          <a:prstGeom prst="roundRect">
            <a:avLst>
              <a:gd name="adj" fmla="val 16667"/>
            </a:avLst>
          </a:prstGeom>
          <a:pattFill prst="lgGrid">
            <a:fgClr>
              <a:srgbClr val="BCBCBC"/>
            </a:fgClr>
            <a:bgClr>
              <a:srgbClr val="FFFFFF"/>
            </a:bgClr>
          </a:pattFill>
          <a:ln w="28575">
            <a:solidFill>
              <a:schemeClr val="accent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endParaRPr lang="ko-KR" altLang="ko-KR" sz="1600">
              <a:solidFill>
                <a:schemeClr val="tx2"/>
              </a:solidFill>
            </a:endParaRPr>
          </a:p>
        </p:txBody>
      </p:sp>
      <p:sp>
        <p:nvSpPr>
          <p:cNvPr id="15" name="AutoShape 11" descr="Large grid"/>
          <p:cNvSpPr>
            <a:spLocks noChangeArrowheads="1"/>
          </p:cNvSpPr>
          <p:nvPr/>
        </p:nvSpPr>
        <p:spPr bwMode="auto">
          <a:xfrm>
            <a:off x="7772400" y="2438400"/>
            <a:ext cx="1066800" cy="990600"/>
          </a:xfrm>
          <a:prstGeom prst="roundRect">
            <a:avLst>
              <a:gd name="adj" fmla="val 16667"/>
            </a:avLst>
          </a:prstGeom>
          <a:pattFill prst="lgGrid">
            <a:fgClr>
              <a:srgbClr val="BCBCBC"/>
            </a:fgClr>
            <a:bgClr>
              <a:srgbClr val="FFFFFF"/>
            </a:bgClr>
          </a:pattFill>
          <a:ln w="28575">
            <a:solidFill>
              <a:schemeClr val="accent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endParaRPr lang="ko-KR" altLang="ko-KR" sz="1600">
              <a:solidFill>
                <a:schemeClr val="tx2"/>
              </a:solidFill>
            </a:endParaRPr>
          </a:p>
        </p:txBody>
      </p:sp>
      <p:sp>
        <p:nvSpPr>
          <p:cNvPr id="16" name="AutoShape 12" descr="Large grid"/>
          <p:cNvSpPr>
            <a:spLocks noChangeArrowheads="1"/>
          </p:cNvSpPr>
          <p:nvPr/>
        </p:nvSpPr>
        <p:spPr bwMode="auto">
          <a:xfrm>
            <a:off x="7848600" y="2514600"/>
            <a:ext cx="1066800" cy="990600"/>
          </a:xfrm>
          <a:prstGeom prst="roundRect">
            <a:avLst>
              <a:gd name="adj" fmla="val 16667"/>
            </a:avLst>
          </a:prstGeom>
          <a:pattFill prst="lgGrid">
            <a:fgClr>
              <a:srgbClr val="BCBCBC"/>
            </a:fgClr>
            <a:bgClr>
              <a:srgbClr val="FFFFFF"/>
            </a:bgClr>
          </a:pattFill>
          <a:ln w="28575">
            <a:solidFill>
              <a:schemeClr val="accent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Video</a:t>
            </a:r>
            <a:br>
              <a:rPr lang="en-US" altLang="ko-KR" sz="1600">
                <a:solidFill>
                  <a:schemeClr val="bg1"/>
                </a:solidFill>
                <a:ea typeface="굴림" pitchFamily="50" charset="-127"/>
              </a:rPr>
            </a:br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Memory</a:t>
            </a:r>
            <a:br>
              <a:rPr lang="en-US" altLang="ko-KR" sz="1600">
                <a:solidFill>
                  <a:schemeClr val="bg1"/>
                </a:solidFill>
                <a:ea typeface="굴림" pitchFamily="50" charset="-127"/>
              </a:rPr>
            </a:br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(Textures)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1354138" y="3032125"/>
            <a:ext cx="671512" cy="396875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Vertices</a:t>
            </a:r>
            <a:b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</a:br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(3D)</a:t>
            </a:r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>
            <a:off x="1371600" y="281940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chemeClr val="hlink"/>
          </a:solidFill>
          <a:ln w="571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9" name="AutoShape 15"/>
          <p:cNvSpPr>
            <a:spLocks noChangeArrowheads="1"/>
          </p:cNvSpPr>
          <p:nvPr/>
        </p:nvSpPr>
        <p:spPr bwMode="auto">
          <a:xfrm>
            <a:off x="3200400" y="2819400"/>
            <a:ext cx="609600" cy="228600"/>
          </a:xfrm>
          <a:prstGeom prst="rightArrow">
            <a:avLst>
              <a:gd name="adj1" fmla="val 50000"/>
              <a:gd name="adj2" fmla="val 66667"/>
            </a:avLst>
          </a:prstGeom>
          <a:solidFill>
            <a:schemeClr val="hlink"/>
          </a:solidFill>
          <a:ln w="571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0" name="AutoShape 16"/>
          <p:cNvSpPr>
            <a:spLocks noChangeArrowheads="1"/>
          </p:cNvSpPr>
          <p:nvPr/>
        </p:nvSpPr>
        <p:spPr bwMode="auto">
          <a:xfrm>
            <a:off x="5334000" y="2743200"/>
            <a:ext cx="685800" cy="304800"/>
          </a:xfrm>
          <a:prstGeom prst="rightArrow">
            <a:avLst>
              <a:gd name="adj1" fmla="val 50000"/>
              <a:gd name="adj2" fmla="val 88125"/>
            </a:avLst>
          </a:prstGeom>
          <a:solidFill>
            <a:schemeClr val="hlink"/>
          </a:solidFill>
          <a:ln w="571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1" name="AutoShape 17"/>
          <p:cNvSpPr>
            <a:spLocks noChangeArrowheads="1"/>
          </p:cNvSpPr>
          <p:nvPr/>
        </p:nvSpPr>
        <p:spPr bwMode="auto">
          <a:xfrm>
            <a:off x="7086600" y="2743200"/>
            <a:ext cx="609600" cy="304800"/>
          </a:xfrm>
          <a:prstGeom prst="rightArrow">
            <a:avLst>
              <a:gd name="adj1" fmla="val 50000"/>
              <a:gd name="adj2" fmla="val 90000"/>
            </a:avLst>
          </a:prstGeom>
          <a:solidFill>
            <a:schemeClr val="hlink"/>
          </a:solidFill>
          <a:ln w="571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cxnSp>
        <p:nvCxnSpPr>
          <p:cNvPr id="22" name="AutoShape 18"/>
          <p:cNvCxnSpPr>
            <a:cxnSpLocks noChangeShapeType="1"/>
            <a:stCxn id="10" idx="0"/>
            <a:endCxn id="11" idx="0"/>
          </p:cNvCxnSpPr>
          <p:nvPr/>
        </p:nvCxnSpPr>
        <p:spPr bwMode="auto">
          <a:xfrm rot="5400000" flipV="1">
            <a:off x="1732756" y="1453357"/>
            <a:ext cx="1587" cy="1790700"/>
          </a:xfrm>
          <a:prstGeom prst="bentConnector3">
            <a:avLst>
              <a:gd name="adj1" fmla="val -13500000"/>
            </a:avLst>
          </a:prstGeom>
          <a:noFill/>
          <a:ln w="12700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3" name="AutoShape 19"/>
          <p:cNvCxnSpPr>
            <a:cxnSpLocks noChangeShapeType="1"/>
            <a:stCxn id="10" idx="0"/>
            <a:endCxn id="12" idx="0"/>
          </p:cNvCxnSpPr>
          <p:nvPr/>
        </p:nvCxnSpPr>
        <p:spPr bwMode="auto">
          <a:xfrm rot="5400000" flipV="1">
            <a:off x="2704306" y="481807"/>
            <a:ext cx="1587" cy="3733800"/>
          </a:xfrm>
          <a:prstGeom prst="bentConnector3">
            <a:avLst>
              <a:gd name="adj1" fmla="val -13500000"/>
            </a:avLst>
          </a:prstGeom>
          <a:noFill/>
          <a:ln w="12700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4" name="AutoShape 20"/>
          <p:cNvCxnSpPr>
            <a:cxnSpLocks noChangeShapeType="1"/>
            <a:stCxn id="10" idx="0"/>
            <a:endCxn id="13" idx="0"/>
          </p:cNvCxnSpPr>
          <p:nvPr/>
        </p:nvCxnSpPr>
        <p:spPr bwMode="auto">
          <a:xfrm rot="5400000" flipV="1">
            <a:off x="3694906" y="-508793"/>
            <a:ext cx="1587" cy="5715000"/>
          </a:xfrm>
          <a:prstGeom prst="bentConnector3">
            <a:avLst>
              <a:gd name="adj1" fmla="val -13500000"/>
            </a:avLst>
          </a:prstGeom>
          <a:noFill/>
          <a:ln w="12700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5" name="AutoShape 21"/>
          <p:cNvCxnSpPr>
            <a:cxnSpLocks noChangeShapeType="1"/>
            <a:stCxn id="10" idx="0"/>
            <a:endCxn id="14" idx="0"/>
          </p:cNvCxnSpPr>
          <p:nvPr/>
        </p:nvCxnSpPr>
        <p:spPr bwMode="auto">
          <a:xfrm rot="5400000" flipV="1">
            <a:off x="4533106" y="-1346993"/>
            <a:ext cx="1587" cy="7391400"/>
          </a:xfrm>
          <a:prstGeom prst="bentConnector3">
            <a:avLst>
              <a:gd name="adj1" fmla="val -13500000"/>
            </a:avLst>
          </a:prstGeom>
          <a:noFill/>
          <a:ln w="12700">
            <a:solidFill>
              <a:schemeClr val="hlink"/>
            </a:solidFill>
            <a:miter lim="800000"/>
            <a:headEnd type="triangle" w="med" len="med"/>
            <a:tailEnd type="triangle" w="med" len="med"/>
          </a:ln>
          <a:effectLst/>
        </p:spPr>
      </p:cxnSp>
      <p:sp>
        <p:nvSpPr>
          <p:cNvPr id="26" name="Text Box 22"/>
          <p:cNvSpPr txBox="1">
            <a:spLocks noChangeArrowheads="1"/>
          </p:cNvSpPr>
          <p:nvPr/>
        </p:nvSpPr>
        <p:spPr bwMode="auto">
          <a:xfrm>
            <a:off x="3151188" y="3032125"/>
            <a:ext cx="735012" cy="701675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Xformed,</a:t>
            </a:r>
            <a:b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</a:br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Lit</a:t>
            </a:r>
            <a:b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</a:br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Vertices</a:t>
            </a:r>
            <a:b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</a:br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(2D)</a:t>
            </a:r>
          </a:p>
        </p:txBody>
      </p:sp>
      <p:sp>
        <p:nvSpPr>
          <p:cNvPr id="27" name="Text Box 23"/>
          <p:cNvSpPr txBox="1">
            <a:spLocks noChangeArrowheads="1"/>
          </p:cNvSpPr>
          <p:nvPr/>
        </p:nvSpPr>
        <p:spPr bwMode="auto">
          <a:xfrm>
            <a:off x="5245100" y="3048000"/>
            <a:ext cx="871538" cy="396875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Fragments</a:t>
            </a:r>
            <a:b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</a:br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(pre-pixels)</a:t>
            </a:r>
          </a:p>
        </p:txBody>
      </p:sp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6884988" y="3048000"/>
            <a:ext cx="1027112" cy="549275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Final</a:t>
            </a:r>
            <a:b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</a:br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pixels</a:t>
            </a:r>
            <a:b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</a:br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(Color, Depth)</a:t>
            </a:r>
          </a:p>
        </p:txBody>
      </p:sp>
      <p:sp>
        <p:nvSpPr>
          <p:cNvPr id="29" name="Text Box 25"/>
          <p:cNvSpPr txBox="1">
            <a:spLocks noChangeArrowheads="1"/>
          </p:cNvSpPr>
          <p:nvPr/>
        </p:nvSpPr>
        <p:spPr bwMode="auto">
          <a:xfrm>
            <a:off x="4419600" y="1889125"/>
            <a:ext cx="1044575" cy="244475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Graphics State</a:t>
            </a:r>
          </a:p>
        </p:txBody>
      </p:sp>
      <p:cxnSp>
        <p:nvCxnSpPr>
          <p:cNvPr id="30" name="AutoShape 26"/>
          <p:cNvCxnSpPr>
            <a:cxnSpLocks noChangeShapeType="1"/>
            <a:stCxn id="16" idx="2"/>
            <a:endCxn id="13" idx="2"/>
          </p:cNvCxnSpPr>
          <p:nvPr/>
        </p:nvCxnSpPr>
        <p:spPr bwMode="auto">
          <a:xfrm rot="16200000" flipV="1">
            <a:off x="7391400" y="2528888"/>
            <a:ext cx="152400" cy="1828800"/>
          </a:xfrm>
          <a:prstGeom prst="bentConnector3">
            <a:avLst>
              <a:gd name="adj1" fmla="val -323958"/>
            </a:avLst>
          </a:prstGeom>
          <a:noFill/>
          <a:ln w="127000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1" name="Text Box 27"/>
          <p:cNvSpPr txBox="1">
            <a:spLocks noChangeArrowheads="1"/>
          </p:cNvSpPr>
          <p:nvPr/>
        </p:nvSpPr>
        <p:spPr bwMode="auto">
          <a:xfrm>
            <a:off x="6827838" y="4022725"/>
            <a:ext cx="1270000" cy="244475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ko-KR" sz="1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굴림" pitchFamily="50" charset="-127"/>
              </a:rPr>
              <a:t>Render-to-texture</a:t>
            </a:r>
          </a:p>
        </p:txBody>
      </p:sp>
      <p:sp>
        <p:nvSpPr>
          <p:cNvPr id="32" name="AutoShape 28"/>
          <p:cNvSpPr>
            <a:spLocks noChangeArrowheads="1"/>
          </p:cNvSpPr>
          <p:nvPr/>
        </p:nvSpPr>
        <p:spPr bwMode="auto">
          <a:xfrm>
            <a:off x="1752600" y="1981200"/>
            <a:ext cx="1905000" cy="1752600"/>
          </a:xfrm>
          <a:prstGeom prst="irregularSeal1">
            <a:avLst/>
          </a:prstGeom>
          <a:solidFill>
            <a:srgbClr val="FFFF00"/>
          </a:soli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Vertex</a:t>
            </a:r>
            <a:br>
              <a:rPr lang="en-US" altLang="ko-KR" sz="1600">
                <a:solidFill>
                  <a:schemeClr val="bg1"/>
                </a:solidFill>
                <a:ea typeface="굴림" pitchFamily="50" charset="-127"/>
              </a:rPr>
            </a:br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Processor</a:t>
            </a:r>
          </a:p>
        </p:txBody>
      </p:sp>
      <p:sp>
        <p:nvSpPr>
          <p:cNvPr id="33" name="AutoShape 29"/>
          <p:cNvSpPr>
            <a:spLocks noChangeArrowheads="1"/>
          </p:cNvSpPr>
          <p:nvPr/>
        </p:nvSpPr>
        <p:spPr bwMode="auto">
          <a:xfrm>
            <a:off x="5638800" y="1981200"/>
            <a:ext cx="1905000" cy="1752600"/>
          </a:xfrm>
          <a:prstGeom prst="irregularSeal2">
            <a:avLst/>
          </a:prstGeom>
          <a:solidFill>
            <a:srgbClr val="FFFF00"/>
          </a:soli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Fragment</a:t>
            </a:r>
            <a:br>
              <a:rPr lang="en-US" altLang="ko-KR" sz="1600">
                <a:solidFill>
                  <a:schemeClr val="bg1"/>
                </a:solidFill>
                <a:ea typeface="굴림" pitchFamily="50" charset="-127"/>
              </a:rPr>
            </a:br>
            <a:r>
              <a:rPr lang="en-US" altLang="ko-KR" sz="1600">
                <a:solidFill>
                  <a:schemeClr val="bg1"/>
                </a:solidFill>
                <a:ea typeface="굴림" pitchFamily="50" charset="-127"/>
              </a:rPr>
              <a:t>Processor</a:t>
            </a:r>
          </a:p>
        </p:txBody>
      </p:sp>
      <p:cxnSp>
        <p:nvCxnSpPr>
          <p:cNvPr id="34" name="AutoShape 31"/>
          <p:cNvCxnSpPr>
            <a:cxnSpLocks noChangeShapeType="1"/>
            <a:stCxn id="16" idx="2"/>
            <a:endCxn id="32" idx="2"/>
          </p:cNvCxnSpPr>
          <p:nvPr/>
        </p:nvCxnSpPr>
        <p:spPr bwMode="auto">
          <a:xfrm rot="5400000">
            <a:off x="5326857" y="692944"/>
            <a:ext cx="228600" cy="5881687"/>
          </a:xfrm>
          <a:prstGeom prst="bentConnector3">
            <a:avLst>
              <a:gd name="adj1" fmla="val 207639"/>
            </a:avLst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State of art GPU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24</a:t>
            </a:fld>
            <a:endParaRPr lang="ko-KR" altLang="en-US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83115" y="1784350"/>
            <a:ext cx="6072996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Why unify?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25</a:t>
            </a:fld>
            <a:endParaRPr lang="ko-KR" altLang="en-US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37315" y="1784350"/>
            <a:ext cx="616459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Why unify?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26</a:t>
            </a:fld>
            <a:endParaRPr lang="ko-KR" altLang="en-US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81138" y="1798637"/>
            <a:ext cx="607695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NVIDIA </a:t>
            </a:r>
            <a:r>
              <a:rPr lang="en-US" altLang="ko-KR" dirty="0" err="1" smtClean="0"/>
              <a:t>GeForce</a:t>
            </a:r>
            <a:r>
              <a:rPr lang="en-US" altLang="ko-KR" dirty="0" smtClean="0"/>
              <a:t> 8 series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33442" y="5429264"/>
            <a:ext cx="7772400" cy="926296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Programmability, precision, power</a:t>
            </a:r>
          </a:p>
          <a:p>
            <a:r>
              <a:rPr lang="en-US" altLang="ko-KR" dirty="0" smtClean="0"/>
              <a:t>CUDA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27</a:t>
            </a:fld>
            <a:endParaRPr lang="ko-KR" alt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7631102" cy="39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Cluster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 smtClean="0"/>
              <a:t>A group of linked computers through network</a:t>
            </a:r>
          </a:p>
          <a:p>
            <a:r>
              <a:rPr lang="en-US" altLang="ko-KR" dirty="0" smtClean="0"/>
              <a:t>How to use it</a:t>
            </a:r>
          </a:p>
          <a:p>
            <a:pPr lvl="1"/>
            <a:r>
              <a:rPr lang="en-US" altLang="ko-KR" dirty="0" smtClean="0"/>
              <a:t>Each client compute </a:t>
            </a:r>
            <a:r>
              <a:rPr lang="en-US" altLang="ko-KR" dirty="0" smtClean="0">
                <a:solidFill>
                  <a:srgbClr val="FF0000"/>
                </a:solidFill>
              </a:rPr>
              <a:t>same</a:t>
            </a:r>
            <a:r>
              <a:rPr lang="en-US" altLang="ko-KR" dirty="0" smtClean="0"/>
              <a:t> photon map</a:t>
            </a:r>
          </a:p>
          <a:p>
            <a:pPr lvl="2"/>
            <a:r>
              <a:rPr lang="en-US" altLang="ko-KR" dirty="0" smtClean="0"/>
              <a:t>Redundant computation =&gt; limit scalability</a:t>
            </a:r>
          </a:p>
          <a:p>
            <a:pPr lvl="1"/>
            <a:r>
              <a:rPr lang="en-US" altLang="ko-KR" dirty="0" smtClean="0"/>
              <a:t>Each client compute </a:t>
            </a:r>
            <a:r>
              <a:rPr lang="en-US" altLang="ko-KR" dirty="0" smtClean="0">
                <a:solidFill>
                  <a:srgbClr val="FF0000"/>
                </a:solidFill>
              </a:rPr>
              <a:t>different</a:t>
            </a:r>
            <a:r>
              <a:rPr lang="en-US" altLang="ko-KR" dirty="0" smtClean="0"/>
              <a:t> photon map, combine those</a:t>
            </a:r>
          </a:p>
          <a:p>
            <a:pPr lvl="2"/>
            <a:r>
              <a:rPr lang="en-US" altLang="ko-KR" dirty="0" smtClean="0"/>
              <a:t> broadcast =&gt; too slow for interactive rate</a:t>
            </a:r>
          </a:p>
          <a:p>
            <a:pPr lvl="1"/>
            <a:r>
              <a:rPr lang="en-US" altLang="ko-KR" dirty="0" smtClean="0"/>
              <a:t>One machine compute photon map, distribute them</a:t>
            </a:r>
          </a:p>
          <a:p>
            <a:pPr lvl="2"/>
            <a:r>
              <a:rPr lang="en-US" altLang="ko-KR" dirty="0" smtClean="0"/>
              <a:t>Server bottleneck </a:t>
            </a:r>
          </a:p>
          <a:p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29</a:t>
            </a:fld>
            <a:endParaRPr lang="ko-KR" altLang="en-US"/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5903" y="493413"/>
            <a:ext cx="7855187" cy="586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DC9B3-7E0B-42E1-A43B-BFE925972D14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3</a:t>
            </a:fld>
            <a:endParaRPr lang="ko-KR" altLang="en-US"/>
          </a:p>
        </p:txBody>
      </p:sp>
      <p:pic>
        <p:nvPicPr>
          <p:cNvPr id="7" name="Picture 7" descr="goc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1030" y="1500174"/>
            <a:ext cx="3605218" cy="2703914"/>
          </a:xfrm>
          <a:noFill/>
          <a:ln/>
        </p:spPr>
      </p:pic>
      <p:pic>
        <p:nvPicPr>
          <p:cNvPr id="8" name="Picture 12" descr="glassh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17525" y="1498598"/>
            <a:ext cx="3604799" cy="2703600"/>
          </a:xfrm>
          <a:prstGeom prst="rect">
            <a:avLst/>
          </a:prstGeom>
          <a:noFill/>
          <a:ln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3143248"/>
            <a:ext cx="3009904" cy="3009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타원 9"/>
          <p:cNvSpPr/>
          <p:nvPr/>
        </p:nvSpPr>
        <p:spPr>
          <a:xfrm>
            <a:off x="5000628" y="3214686"/>
            <a:ext cx="500066" cy="5000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4867260" y="5510210"/>
            <a:ext cx="633434" cy="5619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4581508" y="5010144"/>
            <a:ext cx="500066" cy="5000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0" y="3000372"/>
            <a:ext cx="9144000" cy="914400"/>
          </a:xfrm>
        </p:spPr>
        <p:txBody>
          <a:bodyPr/>
          <a:lstStyle/>
          <a:p>
            <a:pPr algn="ctr"/>
            <a:r>
              <a:rPr lang="en-US" altLang="ko-KR" sz="3600" dirty="0" err="1" smtClean="0"/>
              <a:t>Realtime</a:t>
            </a:r>
            <a:r>
              <a:rPr lang="en-US" altLang="ko-KR" sz="3600" dirty="0" smtClean="0"/>
              <a:t> Caustic using distributed Photon Mapping</a:t>
            </a:r>
            <a:r>
              <a:rPr lang="en-GB" altLang="ko-KR" sz="3600" i="1" dirty="0" smtClean="0">
                <a:solidFill>
                  <a:srgbClr val="999999"/>
                </a:solidFill>
                <a:ea typeface="굴림" pitchFamily="50" charset="-127"/>
              </a:rPr>
              <a:t> </a:t>
            </a:r>
            <a:r>
              <a:rPr lang="en-GB" altLang="ko-KR" sz="3600" i="1" dirty="0" smtClean="0">
                <a:solidFill>
                  <a:srgbClr val="999999"/>
                </a:solidFill>
                <a:ea typeface="굴림" pitchFamily="50" charset="-127"/>
              </a:rPr>
              <a:t>[Ingo Wald 04]</a:t>
            </a:r>
            <a:endParaRPr lang="ko-KR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Basic organization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643174" y="1714488"/>
            <a:ext cx="6286544" cy="3124192"/>
          </a:xfrm>
          <a:prstGeom prst="rect">
            <a:avLst/>
          </a:prstGeom>
          <a:noFill/>
          <a:ln/>
        </p:spPr>
        <p:txBody>
          <a:bodyPr vert="horz">
            <a:normAutofit/>
          </a:bodyPr>
          <a:lstStyle/>
          <a:p>
            <a:pPr marL="740664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/>
              <a:buChar char="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Each PC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is assigned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pixel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from the tile</a:t>
            </a:r>
          </a:p>
          <a:p>
            <a:pPr marL="740664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/>
              <a:buChar char="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Each PC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uses own photon map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of a smaller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size  each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0664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/>
              <a:buChar char=""/>
              <a:tabLst/>
              <a:defRPr/>
            </a:pPr>
            <a:r>
              <a:rPr lang="en-US" sz="2600" noProof="0" dirty="0" smtClean="0">
                <a:solidFill>
                  <a:srgbClr val="FF0000"/>
                </a:solidFill>
              </a:rPr>
              <a:t>Server </a:t>
            </a:r>
            <a:r>
              <a:rPr lang="en-US" sz="2600" noProof="0" dirty="0" smtClean="0"/>
              <a:t>use</a:t>
            </a:r>
            <a:r>
              <a:rPr lang="en-US" sz="2600" noProof="0" dirty="0" smtClean="0">
                <a:solidFill>
                  <a:srgbClr val="FF0000"/>
                </a:solidFill>
              </a:rPr>
              <a:t> </a:t>
            </a:r>
            <a:r>
              <a:rPr lang="en-US" sz="2600" dirty="0" smtClean="0">
                <a:solidFill>
                  <a:srgbClr val="FF0000"/>
                </a:solidFill>
              </a:rPr>
              <a:t>sample </a:t>
            </a:r>
            <a:r>
              <a:rPr lang="en-US" sz="2600" dirty="0" smtClean="0"/>
              <a:t>and</a:t>
            </a:r>
            <a:r>
              <a:rPr lang="en-US" sz="2600" dirty="0" smtClean="0">
                <a:solidFill>
                  <a:srgbClr val="FF0000"/>
                </a:solidFill>
              </a:rPr>
              <a:t> filter</a:t>
            </a:r>
          </a:p>
          <a:p>
            <a:pPr marL="1197864" lvl="2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</a:pP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Server bottleneck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28600" y="1752600"/>
            <a:ext cx="2438400" cy="1371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2400">
                <a:effectLst/>
                <a:latin typeface="Times New Roman" pitchFamily="18" charset="0"/>
              </a:rPr>
              <a:t>Image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28600" y="2819400"/>
            <a:ext cx="3048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1524000" y="4148138"/>
            <a:ext cx="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304800" y="54102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>
            <a:off x="914400" y="4148138"/>
            <a:ext cx="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2133600" y="4148138"/>
            <a:ext cx="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304800" y="60198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4" name="Line 11"/>
          <p:cNvSpPr>
            <a:spLocks noChangeShapeType="1"/>
          </p:cNvSpPr>
          <p:nvPr/>
        </p:nvSpPr>
        <p:spPr bwMode="auto">
          <a:xfrm>
            <a:off x="304800" y="4800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 flipH="1" flipV="1">
            <a:off x="228600" y="3124200"/>
            <a:ext cx="762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533400" y="3124200"/>
            <a:ext cx="2209800" cy="1019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304800" y="4148138"/>
            <a:ext cx="2438400" cy="251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sz="2400">
              <a:effectLst/>
              <a:latin typeface="Times New Roman" pitchFamily="18" charset="0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838200" y="5181600"/>
            <a:ext cx="14081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sz="2400">
                <a:effectLst/>
                <a:latin typeface="Times New Roman" pitchFamily="18" charset="0"/>
              </a:rPr>
              <a:t>Image tile</a:t>
            </a:r>
          </a:p>
        </p:txBody>
      </p:sp>
      <p:sp>
        <p:nvSpPr>
          <p:cNvPr id="19" name="computr2"/>
          <p:cNvSpPr>
            <a:spLocks noEditPoints="1" noChangeArrowheads="1"/>
          </p:cNvSpPr>
          <p:nvPr/>
        </p:nvSpPr>
        <p:spPr bwMode="auto">
          <a:xfrm>
            <a:off x="6324600" y="4833938"/>
            <a:ext cx="609600" cy="533400"/>
          </a:xfrm>
          <a:custGeom>
            <a:avLst/>
            <a:gdLst>
              <a:gd name="T0" fmla="*/ 10800 w 21600"/>
              <a:gd name="T1" fmla="*/ 0 h 21600"/>
              <a:gd name="T2" fmla="*/ 10800 w 21600"/>
              <a:gd name="T3" fmla="*/ 21600 h 21600"/>
              <a:gd name="T4" fmla="*/ 17326 w 21600"/>
              <a:gd name="T5" fmla="*/ 0 h 21600"/>
              <a:gd name="T6" fmla="*/ 4274 w 21600"/>
              <a:gd name="T7" fmla="*/ 0 h 21600"/>
              <a:gd name="T8" fmla="*/ 4274 w 21600"/>
              <a:gd name="T9" fmla="*/ 11631 h 21600"/>
              <a:gd name="T10" fmla="*/ 17326 w 21600"/>
              <a:gd name="T11" fmla="*/ 11631 h 21600"/>
              <a:gd name="T12" fmla="*/ 4274 w 21600"/>
              <a:gd name="T13" fmla="*/ 5816 h 21600"/>
              <a:gd name="T14" fmla="*/ 17326 w 21600"/>
              <a:gd name="T15" fmla="*/ 5816 h 21600"/>
              <a:gd name="T16" fmla="*/ 18828 w 21600"/>
              <a:gd name="T17" fmla="*/ 15785 h 21600"/>
              <a:gd name="T18" fmla="*/ 2772 w 21600"/>
              <a:gd name="T19" fmla="*/ 15785 h 21600"/>
              <a:gd name="T20" fmla="*/ 6194 w 21600"/>
              <a:gd name="T21" fmla="*/ 1913 h 21600"/>
              <a:gd name="T22" fmla="*/ 15565 w 21600"/>
              <a:gd name="T23" fmla="*/ 974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21022" y="20295"/>
                </a:moveTo>
                <a:lnTo>
                  <a:pt x="18828" y="18396"/>
                </a:lnTo>
                <a:lnTo>
                  <a:pt x="18828" y="13174"/>
                </a:lnTo>
                <a:lnTo>
                  <a:pt x="15478" y="13174"/>
                </a:lnTo>
                <a:lnTo>
                  <a:pt x="15478" y="11631"/>
                </a:lnTo>
                <a:lnTo>
                  <a:pt x="17326" y="11631"/>
                </a:lnTo>
                <a:lnTo>
                  <a:pt x="17326" y="11156"/>
                </a:lnTo>
                <a:lnTo>
                  <a:pt x="17326" y="0"/>
                </a:lnTo>
                <a:lnTo>
                  <a:pt x="10858" y="0"/>
                </a:lnTo>
                <a:lnTo>
                  <a:pt x="4274" y="0"/>
                </a:lnTo>
                <a:lnTo>
                  <a:pt x="4274" y="11037"/>
                </a:lnTo>
                <a:lnTo>
                  <a:pt x="4274" y="11631"/>
                </a:lnTo>
                <a:lnTo>
                  <a:pt x="6122" y="11631"/>
                </a:lnTo>
                <a:lnTo>
                  <a:pt x="6122" y="13174"/>
                </a:lnTo>
                <a:lnTo>
                  <a:pt x="2772" y="13174"/>
                </a:lnTo>
                <a:lnTo>
                  <a:pt x="2772" y="18514"/>
                </a:lnTo>
                <a:lnTo>
                  <a:pt x="693" y="20295"/>
                </a:lnTo>
                <a:lnTo>
                  <a:pt x="462" y="20413"/>
                </a:lnTo>
                <a:lnTo>
                  <a:pt x="231" y="20651"/>
                </a:lnTo>
                <a:lnTo>
                  <a:pt x="116" y="20888"/>
                </a:lnTo>
                <a:lnTo>
                  <a:pt x="0" y="21125"/>
                </a:lnTo>
                <a:lnTo>
                  <a:pt x="0" y="21244"/>
                </a:lnTo>
                <a:lnTo>
                  <a:pt x="116" y="21363"/>
                </a:lnTo>
                <a:lnTo>
                  <a:pt x="116" y="21481"/>
                </a:lnTo>
                <a:lnTo>
                  <a:pt x="231" y="21481"/>
                </a:lnTo>
                <a:lnTo>
                  <a:pt x="347" y="21600"/>
                </a:lnTo>
                <a:lnTo>
                  <a:pt x="578" y="21600"/>
                </a:lnTo>
                <a:lnTo>
                  <a:pt x="693" y="21600"/>
                </a:lnTo>
                <a:lnTo>
                  <a:pt x="10858" y="21600"/>
                </a:lnTo>
                <a:lnTo>
                  <a:pt x="20907" y="21600"/>
                </a:lnTo>
                <a:lnTo>
                  <a:pt x="21138" y="21600"/>
                </a:lnTo>
                <a:lnTo>
                  <a:pt x="21253" y="21600"/>
                </a:lnTo>
                <a:lnTo>
                  <a:pt x="21369" y="21481"/>
                </a:lnTo>
                <a:lnTo>
                  <a:pt x="21484" y="21481"/>
                </a:lnTo>
                <a:lnTo>
                  <a:pt x="21600" y="21363"/>
                </a:lnTo>
                <a:lnTo>
                  <a:pt x="21600" y="21244"/>
                </a:lnTo>
                <a:lnTo>
                  <a:pt x="21600" y="21125"/>
                </a:lnTo>
                <a:lnTo>
                  <a:pt x="21484" y="20888"/>
                </a:lnTo>
                <a:lnTo>
                  <a:pt x="21369" y="20651"/>
                </a:lnTo>
                <a:lnTo>
                  <a:pt x="21253" y="20413"/>
                </a:lnTo>
                <a:lnTo>
                  <a:pt x="21022" y="20295"/>
                </a:lnTo>
                <a:close/>
              </a:path>
              <a:path w="21600" h="21600" extrusionOk="0">
                <a:moveTo>
                  <a:pt x="18019" y="18514"/>
                </a:moveTo>
                <a:lnTo>
                  <a:pt x="17326" y="17921"/>
                </a:lnTo>
                <a:lnTo>
                  <a:pt x="4389" y="17921"/>
                </a:lnTo>
                <a:lnTo>
                  <a:pt x="3696" y="18514"/>
                </a:lnTo>
                <a:lnTo>
                  <a:pt x="18019" y="18514"/>
                </a:lnTo>
                <a:close/>
              </a:path>
              <a:path w="21600" h="21600" extrusionOk="0">
                <a:moveTo>
                  <a:pt x="19174" y="19701"/>
                </a:moveTo>
                <a:lnTo>
                  <a:pt x="18481" y="19108"/>
                </a:lnTo>
                <a:lnTo>
                  <a:pt x="3119" y="19108"/>
                </a:lnTo>
                <a:lnTo>
                  <a:pt x="2426" y="19701"/>
                </a:lnTo>
                <a:lnTo>
                  <a:pt x="19174" y="19701"/>
                </a:lnTo>
                <a:close/>
              </a:path>
              <a:path w="21600" h="21600" extrusionOk="0">
                <a:moveTo>
                  <a:pt x="20560" y="20769"/>
                </a:moveTo>
                <a:lnTo>
                  <a:pt x="19867" y="20176"/>
                </a:lnTo>
                <a:lnTo>
                  <a:pt x="1848" y="20176"/>
                </a:lnTo>
                <a:lnTo>
                  <a:pt x="1155" y="20769"/>
                </a:lnTo>
                <a:lnTo>
                  <a:pt x="20560" y="20769"/>
                </a:lnTo>
                <a:close/>
              </a:path>
              <a:path w="21600" h="21600" extrusionOk="0">
                <a:moveTo>
                  <a:pt x="18828" y="18396"/>
                </a:moveTo>
                <a:lnTo>
                  <a:pt x="17442" y="17209"/>
                </a:lnTo>
                <a:lnTo>
                  <a:pt x="4158" y="17209"/>
                </a:lnTo>
                <a:lnTo>
                  <a:pt x="2772" y="18514"/>
                </a:lnTo>
                <a:moveTo>
                  <a:pt x="13168" y="14123"/>
                </a:moveTo>
                <a:lnTo>
                  <a:pt x="13168" y="14716"/>
                </a:lnTo>
                <a:lnTo>
                  <a:pt x="17788" y="14716"/>
                </a:lnTo>
                <a:lnTo>
                  <a:pt x="17788" y="14123"/>
                </a:lnTo>
                <a:lnTo>
                  <a:pt x="13168" y="14123"/>
                </a:lnTo>
                <a:close/>
              </a:path>
              <a:path w="21600" h="21600" extrusionOk="0">
                <a:moveTo>
                  <a:pt x="6122" y="1899"/>
                </a:moveTo>
                <a:lnTo>
                  <a:pt x="6122" y="9732"/>
                </a:lnTo>
                <a:lnTo>
                  <a:pt x="15478" y="9732"/>
                </a:lnTo>
                <a:lnTo>
                  <a:pt x="15478" y="1899"/>
                </a:lnTo>
                <a:lnTo>
                  <a:pt x="6122" y="1899"/>
                </a:lnTo>
                <a:moveTo>
                  <a:pt x="6122" y="11631"/>
                </a:moveTo>
                <a:lnTo>
                  <a:pt x="15478" y="11631"/>
                </a:lnTo>
                <a:lnTo>
                  <a:pt x="15478" y="13174"/>
                </a:lnTo>
                <a:lnTo>
                  <a:pt x="6122" y="13174"/>
                </a:lnTo>
                <a:lnTo>
                  <a:pt x="6122" y="11631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0" name="computr2"/>
          <p:cNvSpPr>
            <a:spLocks noEditPoints="1" noChangeArrowheads="1"/>
          </p:cNvSpPr>
          <p:nvPr/>
        </p:nvSpPr>
        <p:spPr bwMode="auto">
          <a:xfrm>
            <a:off x="6934200" y="4833938"/>
            <a:ext cx="609600" cy="533400"/>
          </a:xfrm>
          <a:custGeom>
            <a:avLst/>
            <a:gdLst>
              <a:gd name="T0" fmla="*/ 10800 w 21600"/>
              <a:gd name="T1" fmla="*/ 0 h 21600"/>
              <a:gd name="T2" fmla="*/ 10800 w 21600"/>
              <a:gd name="T3" fmla="*/ 21600 h 21600"/>
              <a:gd name="T4" fmla="*/ 17326 w 21600"/>
              <a:gd name="T5" fmla="*/ 0 h 21600"/>
              <a:gd name="T6" fmla="*/ 4274 w 21600"/>
              <a:gd name="T7" fmla="*/ 0 h 21600"/>
              <a:gd name="T8" fmla="*/ 4274 w 21600"/>
              <a:gd name="T9" fmla="*/ 11631 h 21600"/>
              <a:gd name="T10" fmla="*/ 17326 w 21600"/>
              <a:gd name="T11" fmla="*/ 11631 h 21600"/>
              <a:gd name="T12" fmla="*/ 4274 w 21600"/>
              <a:gd name="T13" fmla="*/ 5816 h 21600"/>
              <a:gd name="T14" fmla="*/ 17326 w 21600"/>
              <a:gd name="T15" fmla="*/ 5816 h 21600"/>
              <a:gd name="T16" fmla="*/ 18828 w 21600"/>
              <a:gd name="T17" fmla="*/ 15785 h 21600"/>
              <a:gd name="T18" fmla="*/ 2772 w 21600"/>
              <a:gd name="T19" fmla="*/ 15785 h 21600"/>
              <a:gd name="T20" fmla="*/ 6194 w 21600"/>
              <a:gd name="T21" fmla="*/ 1913 h 21600"/>
              <a:gd name="T22" fmla="*/ 15565 w 21600"/>
              <a:gd name="T23" fmla="*/ 974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21022" y="20295"/>
                </a:moveTo>
                <a:lnTo>
                  <a:pt x="18828" y="18396"/>
                </a:lnTo>
                <a:lnTo>
                  <a:pt x="18828" y="13174"/>
                </a:lnTo>
                <a:lnTo>
                  <a:pt x="15478" y="13174"/>
                </a:lnTo>
                <a:lnTo>
                  <a:pt x="15478" y="11631"/>
                </a:lnTo>
                <a:lnTo>
                  <a:pt x="17326" y="11631"/>
                </a:lnTo>
                <a:lnTo>
                  <a:pt x="17326" y="11156"/>
                </a:lnTo>
                <a:lnTo>
                  <a:pt x="17326" y="0"/>
                </a:lnTo>
                <a:lnTo>
                  <a:pt x="10858" y="0"/>
                </a:lnTo>
                <a:lnTo>
                  <a:pt x="4274" y="0"/>
                </a:lnTo>
                <a:lnTo>
                  <a:pt x="4274" y="11037"/>
                </a:lnTo>
                <a:lnTo>
                  <a:pt x="4274" y="11631"/>
                </a:lnTo>
                <a:lnTo>
                  <a:pt x="6122" y="11631"/>
                </a:lnTo>
                <a:lnTo>
                  <a:pt x="6122" y="13174"/>
                </a:lnTo>
                <a:lnTo>
                  <a:pt x="2772" y="13174"/>
                </a:lnTo>
                <a:lnTo>
                  <a:pt x="2772" y="18514"/>
                </a:lnTo>
                <a:lnTo>
                  <a:pt x="693" y="20295"/>
                </a:lnTo>
                <a:lnTo>
                  <a:pt x="462" y="20413"/>
                </a:lnTo>
                <a:lnTo>
                  <a:pt x="231" y="20651"/>
                </a:lnTo>
                <a:lnTo>
                  <a:pt x="116" y="20888"/>
                </a:lnTo>
                <a:lnTo>
                  <a:pt x="0" y="21125"/>
                </a:lnTo>
                <a:lnTo>
                  <a:pt x="0" y="21244"/>
                </a:lnTo>
                <a:lnTo>
                  <a:pt x="116" y="21363"/>
                </a:lnTo>
                <a:lnTo>
                  <a:pt x="116" y="21481"/>
                </a:lnTo>
                <a:lnTo>
                  <a:pt x="231" y="21481"/>
                </a:lnTo>
                <a:lnTo>
                  <a:pt x="347" y="21600"/>
                </a:lnTo>
                <a:lnTo>
                  <a:pt x="578" y="21600"/>
                </a:lnTo>
                <a:lnTo>
                  <a:pt x="693" y="21600"/>
                </a:lnTo>
                <a:lnTo>
                  <a:pt x="10858" y="21600"/>
                </a:lnTo>
                <a:lnTo>
                  <a:pt x="20907" y="21600"/>
                </a:lnTo>
                <a:lnTo>
                  <a:pt x="21138" y="21600"/>
                </a:lnTo>
                <a:lnTo>
                  <a:pt x="21253" y="21600"/>
                </a:lnTo>
                <a:lnTo>
                  <a:pt x="21369" y="21481"/>
                </a:lnTo>
                <a:lnTo>
                  <a:pt x="21484" y="21481"/>
                </a:lnTo>
                <a:lnTo>
                  <a:pt x="21600" y="21363"/>
                </a:lnTo>
                <a:lnTo>
                  <a:pt x="21600" y="21244"/>
                </a:lnTo>
                <a:lnTo>
                  <a:pt x="21600" y="21125"/>
                </a:lnTo>
                <a:lnTo>
                  <a:pt x="21484" y="20888"/>
                </a:lnTo>
                <a:lnTo>
                  <a:pt x="21369" y="20651"/>
                </a:lnTo>
                <a:lnTo>
                  <a:pt x="21253" y="20413"/>
                </a:lnTo>
                <a:lnTo>
                  <a:pt x="21022" y="20295"/>
                </a:lnTo>
                <a:close/>
              </a:path>
              <a:path w="21600" h="21600" extrusionOk="0">
                <a:moveTo>
                  <a:pt x="18019" y="18514"/>
                </a:moveTo>
                <a:lnTo>
                  <a:pt x="17326" y="17921"/>
                </a:lnTo>
                <a:lnTo>
                  <a:pt x="4389" y="17921"/>
                </a:lnTo>
                <a:lnTo>
                  <a:pt x="3696" y="18514"/>
                </a:lnTo>
                <a:lnTo>
                  <a:pt x="18019" y="18514"/>
                </a:lnTo>
                <a:close/>
              </a:path>
              <a:path w="21600" h="21600" extrusionOk="0">
                <a:moveTo>
                  <a:pt x="19174" y="19701"/>
                </a:moveTo>
                <a:lnTo>
                  <a:pt x="18481" y="19108"/>
                </a:lnTo>
                <a:lnTo>
                  <a:pt x="3119" y="19108"/>
                </a:lnTo>
                <a:lnTo>
                  <a:pt x="2426" y="19701"/>
                </a:lnTo>
                <a:lnTo>
                  <a:pt x="19174" y="19701"/>
                </a:lnTo>
                <a:close/>
              </a:path>
              <a:path w="21600" h="21600" extrusionOk="0">
                <a:moveTo>
                  <a:pt x="20560" y="20769"/>
                </a:moveTo>
                <a:lnTo>
                  <a:pt x="19867" y="20176"/>
                </a:lnTo>
                <a:lnTo>
                  <a:pt x="1848" y="20176"/>
                </a:lnTo>
                <a:lnTo>
                  <a:pt x="1155" y="20769"/>
                </a:lnTo>
                <a:lnTo>
                  <a:pt x="20560" y="20769"/>
                </a:lnTo>
                <a:close/>
              </a:path>
              <a:path w="21600" h="21600" extrusionOk="0">
                <a:moveTo>
                  <a:pt x="18828" y="18396"/>
                </a:moveTo>
                <a:lnTo>
                  <a:pt x="17442" y="17209"/>
                </a:lnTo>
                <a:lnTo>
                  <a:pt x="4158" y="17209"/>
                </a:lnTo>
                <a:lnTo>
                  <a:pt x="2772" y="18514"/>
                </a:lnTo>
                <a:moveTo>
                  <a:pt x="13168" y="14123"/>
                </a:moveTo>
                <a:lnTo>
                  <a:pt x="13168" y="14716"/>
                </a:lnTo>
                <a:lnTo>
                  <a:pt x="17788" y="14716"/>
                </a:lnTo>
                <a:lnTo>
                  <a:pt x="17788" y="14123"/>
                </a:lnTo>
                <a:lnTo>
                  <a:pt x="13168" y="14123"/>
                </a:lnTo>
                <a:close/>
              </a:path>
              <a:path w="21600" h="21600" extrusionOk="0">
                <a:moveTo>
                  <a:pt x="6122" y="1899"/>
                </a:moveTo>
                <a:lnTo>
                  <a:pt x="6122" y="9732"/>
                </a:lnTo>
                <a:lnTo>
                  <a:pt x="15478" y="9732"/>
                </a:lnTo>
                <a:lnTo>
                  <a:pt x="15478" y="1899"/>
                </a:lnTo>
                <a:lnTo>
                  <a:pt x="6122" y="1899"/>
                </a:lnTo>
                <a:moveTo>
                  <a:pt x="6122" y="11631"/>
                </a:moveTo>
                <a:lnTo>
                  <a:pt x="15478" y="11631"/>
                </a:lnTo>
                <a:lnTo>
                  <a:pt x="15478" y="13174"/>
                </a:lnTo>
                <a:lnTo>
                  <a:pt x="6122" y="13174"/>
                </a:lnTo>
                <a:lnTo>
                  <a:pt x="6122" y="11631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1" name="computr2"/>
          <p:cNvSpPr>
            <a:spLocks noEditPoints="1" noChangeArrowheads="1"/>
          </p:cNvSpPr>
          <p:nvPr/>
        </p:nvSpPr>
        <p:spPr bwMode="auto">
          <a:xfrm>
            <a:off x="7543800" y="4833938"/>
            <a:ext cx="609600" cy="533400"/>
          </a:xfrm>
          <a:custGeom>
            <a:avLst/>
            <a:gdLst>
              <a:gd name="T0" fmla="*/ 10800 w 21600"/>
              <a:gd name="T1" fmla="*/ 0 h 21600"/>
              <a:gd name="T2" fmla="*/ 10800 w 21600"/>
              <a:gd name="T3" fmla="*/ 21600 h 21600"/>
              <a:gd name="T4" fmla="*/ 17326 w 21600"/>
              <a:gd name="T5" fmla="*/ 0 h 21600"/>
              <a:gd name="T6" fmla="*/ 4274 w 21600"/>
              <a:gd name="T7" fmla="*/ 0 h 21600"/>
              <a:gd name="T8" fmla="*/ 4274 w 21600"/>
              <a:gd name="T9" fmla="*/ 11631 h 21600"/>
              <a:gd name="T10" fmla="*/ 17326 w 21600"/>
              <a:gd name="T11" fmla="*/ 11631 h 21600"/>
              <a:gd name="T12" fmla="*/ 4274 w 21600"/>
              <a:gd name="T13" fmla="*/ 5816 h 21600"/>
              <a:gd name="T14" fmla="*/ 17326 w 21600"/>
              <a:gd name="T15" fmla="*/ 5816 h 21600"/>
              <a:gd name="T16" fmla="*/ 18828 w 21600"/>
              <a:gd name="T17" fmla="*/ 15785 h 21600"/>
              <a:gd name="T18" fmla="*/ 2772 w 21600"/>
              <a:gd name="T19" fmla="*/ 15785 h 21600"/>
              <a:gd name="T20" fmla="*/ 6194 w 21600"/>
              <a:gd name="T21" fmla="*/ 1913 h 21600"/>
              <a:gd name="T22" fmla="*/ 15565 w 21600"/>
              <a:gd name="T23" fmla="*/ 974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21022" y="20295"/>
                </a:moveTo>
                <a:lnTo>
                  <a:pt x="18828" y="18396"/>
                </a:lnTo>
                <a:lnTo>
                  <a:pt x="18828" y="13174"/>
                </a:lnTo>
                <a:lnTo>
                  <a:pt x="15478" y="13174"/>
                </a:lnTo>
                <a:lnTo>
                  <a:pt x="15478" y="11631"/>
                </a:lnTo>
                <a:lnTo>
                  <a:pt x="17326" y="11631"/>
                </a:lnTo>
                <a:lnTo>
                  <a:pt x="17326" y="11156"/>
                </a:lnTo>
                <a:lnTo>
                  <a:pt x="17326" y="0"/>
                </a:lnTo>
                <a:lnTo>
                  <a:pt x="10858" y="0"/>
                </a:lnTo>
                <a:lnTo>
                  <a:pt x="4274" y="0"/>
                </a:lnTo>
                <a:lnTo>
                  <a:pt x="4274" y="11037"/>
                </a:lnTo>
                <a:lnTo>
                  <a:pt x="4274" y="11631"/>
                </a:lnTo>
                <a:lnTo>
                  <a:pt x="6122" y="11631"/>
                </a:lnTo>
                <a:lnTo>
                  <a:pt x="6122" y="13174"/>
                </a:lnTo>
                <a:lnTo>
                  <a:pt x="2772" y="13174"/>
                </a:lnTo>
                <a:lnTo>
                  <a:pt x="2772" y="18514"/>
                </a:lnTo>
                <a:lnTo>
                  <a:pt x="693" y="20295"/>
                </a:lnTo>
                <a:lnTo>
                  <a:pt x="462" y="20413"/>
                </a:lnTo>
                <a:lnTo>
                  <a:pt x="231" y="20651"/>
                </a:lnTo>
                <a:lnTo>
                  <a:pt x="116" y="20888"/>
                </a:lnTo>
                <a:lnTo>
                  <a:pt x="0" y="21125"/>
                </a:lnTo>
                <a:lnTo>
                  <a:pt x="0" y="21244"/>
                </a:lnTo>
                <a:lnTo>
                  <a:pt x="116" y="21363"/>
                </a:lnTo>
                <a:lnTo>
                  <a:pt x="116" y="21481"/>
                </a:lnTo>
                <a:lnTo>
                  <a:pt x="231" y="21481"/>
                </a:lnTo>
                <a:lnTo>
                  <a:pt x="347" y="21600"/>
                </a:lnTo>
                <a:lnTo>
                  <a:pt x="578" y="21600"/>
                </a:lnTo>
                <a:lnTo>
                  <a:pt x="693" y="21600"/>
                </a:lnTo>
                <a:lnTo>
                  <a:pt x="10858" y="21600"/>
                </a:lnTo>
                <a:lnTo>
                  <a:pt x="20907" y="21600"/>
                </a:lnTo>
                <a:lnTo>
                  <a:pt x="21138" y="21600"/>
                </a:lnTo>
                <a:lnTo>
                  <a:pt x="21253" y="21600"/>
                </a:lnTo>
                <a:lnTo>
                  <a:pt x="21369" y="21481"/>
                </a:lnTo>
                <a:lnTo>
                  <a:pt x="21484" y="21481"/>
                </a:lnTo>
                <a:lnTo>
                  <a:pt x="21600" y="21363"/>
                </a:lnTo>
                <a:lnTo>
                  <a:pt x="21600" y="21244"/>
                </a:lnTo>
                <a:lnTo>
                  <a:pt x="21600" y="21125"/>
                </a:lnTo>
                <a:lnTo>
                  <a:pt x="21484" y="20888"/>
                </a:lnTo>
                <a:lnTo>
                  <a:pt x="21369" y="20651"/>
                </a:lnTo>
                <a:lnTo>
                  <a:pt x="21253" y="20413"/>
                </a:lnTo>
                <a:lnTo>
                  <a:pt x="21022" y="20295"/>
                </a:lnTo>
                <a:close/>
              </a:path>
              <a:path w="21600" h="21600" extrusionOk="0">
                <a:moveTo>
                  <a:pt x="18019" y="18514"/>
                </a:moveTo>
                <a:lnTo>
                  <a:pt x="17326" y="17921"/>
                </a:lnTo>
                <a:lnTo>
                  <a:pt x="4389" y="17921"/>
                </a:lnTo>
                <a:lnTo>
                  <a:pt x="3696" y="18514"/>
                </a:lnTo>
                <a:lnTo>
                  <a:pt x="18019" y="18514"/>
                </a:lnTo>
                <a:close/>
              </a:path>
              <a:path w="21600" h="21600" extrusionOk="0">
                <a:moveTo>
                  <a:pt x="19174" y="19701"/>
                </a:moveTo>
                <a:lnTo>
                  <a:pt x="18481" y="19108"/>
                </a:lnTo>
                <a:lnTo>
                  <a:pt x="3119" y="19108"/>
                </a:lnTo>
                <a:lnTo>
                  <a:pt x="2426" y="19701"/>
                </a:lnTo>
                <a:lnTo>
                  <a:pt x="19174" y="19701"/>
                </a:lnTo>
                <a:close/>
              </a:path>
              <a:path w="21600" h="21600" extrusionOk="0">
                <a:moveTo>
                  <a:pt x="20560" y="20769"/>
                </a:moveTo>
                <a:lnTo>
                  <a:pt x="19867" y="20176"/>
                </a:lnTo>
                <a:lnTo>
                  <a:pt x="1848" y="20176"/>
                </a:lnTo>
                <a:lnTo>
                  <a:pt x="1155" y="20769"/>
                </a:lnTo>
                <a:lnTo>
                  <a:pt x="20560" y="20769"/>
                </a:lnTo>
                <a:close/>
              </a:path>
              <a:path w="21600" h="21600" extrusionOk="0">
                <a:moveTo>
                  <a:pt x="18828" y="18396"/>
                </a:moveTo>
                <a:lnTo>
                  <a:pt x="17442" y="17209"/>
                </a:lnTo>
                <a:lnTo>
                  <a:pt x="4158" y="17209"/>
                </a:lnTo>
                <a:lnTo>
                  <a:pt x="2772" y="18514"/>
                </a:lnTo>
                <a:moveTo>
                  <a:pt x="13168" y="14123"/>
                </a:moveTo>
                <a:lnTo>
                  <a:pt x="13168" y="14716"/>
                </a:lnTo>
                <a:lnTo>
                  <a:pt x="17788" y="14716"/>
                </a:lnTo>
                <a:lnTo>
                  <a:pt x="17788" y="14123"/>
                </a:lnTo>
                <a:lnTo>
                  <a:pt x="13168" y="14123"/>
                </a:lnTo>
                <a:close/>
              </a:path>
              <a:path w="21600" h="21600" extrusionOk="0">
                <a:moveTo>
                  <a:pt x="6122" y="1899"/>
                </a:moveTo>
                <a:lnTo>
                  <a:pt x="6122" y="9732"/>
                </a:lnTo>
                <a:lnTo>
                  <a:pt x="15478" y="9732"/>
                </a:lnTo>
                <a:lnTo>
                  <a:pt x="15478" y="1899"/>
                </a:lnTo>
                <a:lnTo>
                  <a:pt x="6122" y="1899"/>
                </a:lnTo>
                <a:moveTo>
                  <a:pt x="6122" y="11631"/>
                </a:moveTo>
                <a:lnTo>
                  <a:pt x="15478" y="11631"/>
                </a:lnTo>
                <a:lnTo>
                  <a:pt x="15478" y="13174"/>
                </a:lnTo>
                <a:lnTo>
                  <a:pt x="6122" y="13174"/>
                </a:lnTo>
                <a:lnTo>
                  <a:pt x="6122" y="11631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2" name="computr2"/>
          <p:cNvSpPr>
            <a:spLocks noEditPoints="1" noChangeArrowheads="1"/>
          </p:cNvSpPr>
          <p:nvPr/>
        </p:nvSpPr>
        <p:spPr bwMode="auto">
          <a:xfrm>
            <a:off x="8153400" y="4833938"/>
            <a:ext cx="609600" cy="533400"/>
          </a:xfrm>
          <a:custGeom>
            <a:avLst/>
            <a:gdLst>
              <a:gd name="T0" fmla="*/ 10800 w 21600"/>
              <a:gd name="T1" fmla="*/ 0 h 21600"/>
              <a:gd name="T2" fmla="*/ 10800 w 21600"/>
              <a:gd name="T3" fmla="*/ 21600 h 21600"/>
              <a:gd name="T4" fmla="*/ 17326 w 21600"/>
              <a:gd name="T5" fmla="*/ 0 h 21600"/>
              <a:gd name="T6" fmla="*/ 4274 w 21600"/>
              <a:gd name="T7" fmla="*/ 0 h 21600"/>
              <a:gd name="T8" fmla="*/ 4274 w 21600"/>
              <a:gd name="T9" fmla="*/ 11631 h 21600"/>
              <a:gd name="T10" fmla="*/ 17326 w 21600"/>
              <a:gd name="T11" fmla="*/ 11631 h 21600"/>
              <a:gd name="T12" fmla="*/ 4274 w 21600"/>
              <a:gd name="T13" fmla="*/ 5816 h 21600"/>
              <a:gd name="T14" fmla="*/ 17326 w 21600"/>
              <a:gd name="T15" fmla="*/ 5816 h 21600"/>
              <a:gd name="T16" fmla="*/ 18828 w 21600"/>
              <a:gd name="T17" fmla="*/ 15785 h 21600"/>
              <a:gd name="T18" fmla="*/ 2772 w 21600"/>
              <a:gd name="T19" fmla="*/ 15785 h 21600"/>
              <a:gd name="T20" fmla="*/ 6194 w 21600"/>
              <a:gd name="T21" fmla="*/ 1913 h 21600"/>
              <a:gd name="T22" fmla="*/ 15565 w 21600"/>
              <a:gd name="T23" fmla="*/ 974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21022" y="20295"/>
                </a:moveTo>
                <a:lnTo>
                  <a:pt x="18828" y="18396"/>
                </a:lnTo>
                <a:lnTo>
                  <a:pt x="18828" y="13174"/>
                </a:lnTo>
                <a:lnTo>
                  <a:pt x="15478" y="13174"/>
                </a:lnTo>
                <a:lnTo>
                  <a:pt x="15478" y="11631"/>
                </a:lnTo>
                <a:lnTo>
                  <a:pt x="17326" y="11631"/>
                </a:lnTo>
                <a:lnTo>
                  <a:pt x="17326" y="11156"/>
                </a:lnTo>
                <a:lnTo>
                  <a:pt x="17326" y="0"/>
                </a:lnTo>
                <a:lnTo>
                  <a:pt x="10858" y="0"/>
                </a:lnTo>
                <a:lnTo>
                  <a:pt x="4274" y="0"/>
                </a:lnTo>
                <a:lnTo>
                  <a:pt x="4274" y="11037"/>
                </a:lnTo>
                <a:lnTo>
                  <a:pt x="4274" y="11631"/>
                </a:lnTo>
                <a:lnTo>
                  <a:pt x="6122" y="11631"/>
                </a:lnTo>
                <a:lnTo>
                  <a:pt x="6122" y="13174"/>
                </a:lnTo>
                <a:lnTo>
                  <a:pt x="2772" y="13174"/>
                </a:lnTo>
                <a:lnTo>
                  <a:pt x="2772" y="18514"/>
                </a:lnTo>
                <a:lnTo>
                  <a:pt x="693" y="20295"/>
                </a:lnTo>
                <a:lnTo>
                  <a:pt x="462" y="20413"/>
                </a:lnTo>
                <a:lnTo>
                  <a:pt x="231" y="20651"/>
                </a:lnTo>
                <a:lnTo>
                  <a:pt x="116" y="20888"/>
                </a:lnTo>
                <a:lnTo>
                  <a:pt x="0" y="21125"/>
                </a:lnTo>
                <a:lnTo>
                  <a:pt x="0" y="21244"/>
                </a:lnTo>
                <a:lnTo>
                  <a:pt x="116" y="21363"/>
                </a:lnTo>
                <a:lnTo>
                  <a:pt x="116" y="21481"/>
                </a:lnTo>
                <a:lnTo>
                  <a:pt x="231" y="21481"/>
                </a:lnTo>
                <a:lnTo>
                  <a:pt x="347" y="21600"/>
                </a:lnTo>
                <a:lnTo>
                  <a:pt x="578" y="21600"/>
                </a:lnTo>
                <a:lnTo>
                  <a:pt x="693" y="21600"/>
                </a:lnTo>
                <a:lnTo>
                  <a:pt x="10858" y="21600"/>
                </a:lnTo>
                <a:lnTo>
                  <a:pt x="20907" y="21600"/>
                </a:lnTo>
                <a:lnTo>
                  <a:pt x="21138" y="21600"/>
                </a:lnTo>
                <a:lnTo>
                  <a:pt x="21253" y="21600"/>
                </a:lnTo>
                <a:lnTo>
                  <a:pt x="21369" y="21481"/>
                </a:lnTo>
                <a:lnTo>
                  <a:pt x="21484" y="21481"/>
                </a:lnTo>
                <a:lnTo>
                  <a:pt x="21600" y="21363"/>
                </a:lnTo>
                <a:lnTo>
                  <a:pt x="21600" y="21244"/>
                </a:lnTo>
                <a:lnTo>
                  <a:pt x="21600" y="21125"/>
                </a:lnTo>
                <a:lnTo>
                  <a:pt x="21484" y="20888"/>
                </a:lnTo>
                <a:lnTo>
                  <a:pt x="21369" y="20651"/>
                </a:lnTo>
                <a:lnTo>
                  <a:pt x="21253" y="20413"/>
                </a:lnTo>
                <a:lnTo>
                  <a:pt x="21022" y="20295"/>
                </a:lnTo>
                <a:close/>
              </a:path>
              <a:path w="21600" h="21600" extrusionOk="0">
                <a:moveTo>
                  <a:pt x="18019" y="18514"/>
                </a:moveTo>
                <a:lnTo>
                  <a:pt x="17326" y="17921"/>
                </a:lnTo>
                <a:lnTo>
                  <a:pt x="4389" y="17921"/>
                </a:lnTo>
                <a:lnTo>
                  <a:pt x="3696" y="18514"/>
                </a:lnTo>
                <a:lnTo>
                  <a:pt x="18019" y="18514"/>
                </a:lnTo>
                <a:close/>
              </a:path>
              <a:path w="21600" h="21600" extrusionOk="0">
                <a:moveTo>
                  <a:pt x="19174" y="19701"/>
                </a:moveTo>
                <a:lnTo>
                  <a:pt x="18481" y="19108"/>
                </a:lnTo>
                <a:lnTo>
                  <a:pt x="3119" y="19108"/>
                </a:lnTo>
                <a:lnTo>
                  <a:pt x="2426" y="19701"/>
                </a:lnTo>
                <a:lnTo>
                  <a:pt x="19174" y="19701"/>
                </a:lnTo>
                <a:close/>
              </a:path>
              <a:path w="21600" h="21600" extrusionOk="0">
                <a:moveTo>
                  <a:pt x="20560" y="20769"/>
                </a:moveTo>
                <a:lnTo>
                  <a:pt x="19867" y="20176"/>
                </a:lnTo>
                <a:lnTo>
                  <a:pt x="1848" y="20176"/>
                </a:lnTo>
                <a:lnTo>
                  <a:pt x="1155" y="20769"/>
                </a:lnTo>
                <a:lnTo>
                  <a:pt x="20560" y="20769"/>
                </a:lnTo>
                <a:close/>
              </a:path>
              <a:path w="21600" h="21600" extrusionOk="0">
                <a:moveTo>
                  <a:pt x="18828" y="18396"/>
                </a:moveTo>
                <a:lnTo>
                  <a:pt x="17442" y="17209"/>
                </a:lnTo>
                <a:lnTo>
                  <a:pt x="4158" y="17209"/>
                </a:lnTo>
                <a:lnTo>
                  <a:pt x="2772" y="18514"/>
                </a:lnTo>
                <a:moveTo>
                  <a:pt x="13168" y="14123"/>
                </a:moveTo>
                <a:lnTo>
                  <a:pt x="13168" y="14716"/>
                </a:lnTo>
                <a:lnTo>
                  <a:pt x="17788" y="14716"/>
                </a:lnTo>
                <a:lnTo>
                  <a:pt x="17788" y="14123"/>
                </a:lnTo>
                <a:lnTo>
                  <a:pt x="13168" y="14123"/>
                </a:lnTo>
                <a:close/>
              </a:path>
              <a:path w="21600" h="21600" extrusionOk="0">
                <a:moveTo>
                  <a:pt x="6122" y="1899"/>
                </a:moveTo>
                <a:lnTo>
                  <a:pt x="6122" y="9732"/>
                </a:lnTo>
                <a:lnTo>
                  <a:pt x="15478" y="9732"/>
                </a:lnTo>
                <a:lnTo>
                  <a:pt x="15478" y="1899"/>
                </a:lnTo>
                <a:lnTo>
                  <a:pt x="6122" y="1899"/>
                </a:lnTo>
                <a:moveTo>
                  <a:pt x="6122" y="11631"/>
                </a:moveTo>
                <a:lnTo>
                  <a:pt x="15478" y="11631"/>
                </a:lnTo>
                <a:lnTo>
                  <a:pt x="15478" y="13174"/>
                </a:lnTo>
                <a:lnTo>
                  <a:pt x="6122" y="13174"/>
                </a:lnTo>
                <a:lnTo>
                  <a:pt x="6122" y="11631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3" name="computr2"/>
          <p:cNvSpPr>
            <a:spLocks noEditPoints="1" noChangeArrowheads="1"/>
          </p:cNvSpPr>
          <p:nvPr/>
        </p:nvSpPr>
        <p:spPr bwMode="auto">
          <a:xfrm>
            <a:off x="6324600" y="5443538"/>
            <a:ext cx="609600" cy="533400"/>
          </a:xfrm>
          <a:custGeom>
            <a:avLst/>
            <a:gdLst>
              <a:gd name="T0" fmla="*/ 10800 w 21600"/>
              <a:gd name="T1" fmla="*/ 0 h 21600"/>
              <a:gd name="T2" fmla="*/ 10800 w 21600"/>
              <a:gd name="T3" fmla="*/ 21600 h 21600"/>
              <a:gd name="T4" fmla="*/ 17326 w 21600"/>
              <a:gd name="T5" fmla="*/ 0 h 21600"/>
              <a:gd name="T6" fmla="*/ 4274 w 21600"/>
              <a:gd name="T7" fmla="*/ 0 h 21600"/>
              <a:gd name="T8" fmla="*/ 4274 w 21600"/>
              <a:gd name="T9" fmla="*/ 11631 h 21600"/>
              <a:gd name="T10" fmla="*/ 17326 w 21600"/>
              <a:gd name="T11" fmla="*/ 11631 h 21600"/>
              <a:gd name="T12" fmla="*/ 4274 w 21600"/>
              <a:gd name="T13" fmla="*/ 5816 h 21600"/>
              <a:gd name="T14" fmla="*/ 17326 w 21600"/>
              <a:gd name="T15" fmla="*/ 5816 h 21600"/>
              <a:gd name="T16" fmla="*/ 18828 w 21600"/>
              <a:gd name="T17" fmla="*/ 15785 h 21600"/>
              <a:gd name="T18" fmla="*/ 2772 w 21600"/>
              <a:gd name="T19" fmla="*/ 15785 h 21600"/>
              <a:gd name="T20" fmla="*/ 6194 w 21600"/>
              <a:gd name="T21" fmla="*/ 1913 h 21600"/>
              <a:gd name="T22" fmla="*/ 15565 w 21600"/>
              <a:gd name="T23" fmla="*/ 974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21022" y="20295"/>
                </a:moveTo>
                <a:lnTo>
                  <a:pt x="18828" y="18396"/>
                </a:lnTo>
                <a:lnTo>
                  <a:pt x="18828" y="13174"/>
                </a:lnTo>
                <a:lnTo>
                  <a:pt x="15478" y="13174"/>
                </a:lnTo>
                <a:lnTo>
                  <a:pt x="15478" y="11631"/>
                </a:lnTo>
                <a:lnTo>
                  <a:pt x="17326" y="11631"/>
                </a:lnTo>
                <a:lnTo>
                  <a:pt x="17326" y="11156"/>
                </a:lnTo>
                <a:lnTo>
                  <a:pt x="17326" y="0"/>
                </a:lnTo>
                <a:lnTo>
                  <a:pt x="10858" y="0"/>
                </a:lnTo>
                <a:lnTo>
                  <a:pt x="4274" y="0"/>
                </a:lnTo>
                <a:lnTo>
                  <a:pt x="4274" y="11037"/>
                </a:lnTo>
                <a:lnTo>
                  <a:pt x="4274" y="11631"/>
                </a:lnTo>
                <a:lnTo>
                  <a:pt x="6122" y="11631"/>
                </a:lnTo>
                <a:lnTo>
                  <a:pt x="6122" y="13174"/>
                </a:lnTo>
                <a:lnTo>
                  <a:pt x="2772" y="13174"/>
                </a:lnTo>
                <a:lnTo>
                  <a:pt x="2772" y="18514"/>
                </a:lnTo>
                <a:lnTo>
                  <a:pt x="693" y="20295"/>
                </a:lnTo>
                <a:lnTo>
                  <a:pt x="462" y="20413"/>
                </a:lnTo>
                <a:lnTo>
                  <a:pt x="231" y="20651"/>
                </a:lnTo>
                <a:lnTo>
                  <a:pt x="116" y="20888"/>
                </a:lnTo>
                <a:lnTo>
                  <a:pt x="0" y="21125"/>
                </a:lnTo>
                <a:lnTo>
                  <a:pt x="0" y="21244"/>
                </a:lnTo>
                <a:lnTo>
                  <a:pt x="116" y="21363"/>
                </a:lnTo>
                <a:lnTo>
                  <a:pt x="116" y="21481"/>
                </a:lnTo>
                <a:lnTo>
                  <a:pt x="231" y="21481"/>
                </a:lnTo>
                <a:lnTo>
                  <a:pt x="347" y="21600"/>
                </a:lnTo>
                <a:lnTo>
                  <a:pt x="578" y="21600"/>
                </a:lnTo>
                <a:lnTo>
                  <a:pt x="693" y="21600"/>
                </a:lnTo>
                <a:lnTo>
                  <a:pt x="10858" y="21600"/>
                </a:lnTo>
                <a:lnTo>
                  <a:pt x="20907" y="21600"/>
                </a:lnTo>
                <a:lnTo>
                  <a:pt x="21138" y="21600"/>
                </a:lnTo>
                <a:lnTo>
                  <a:pt x="21253" y="21600"/>
                </a:lnTo>
                <a:lnTo>
                  <a:pt x="21369" y="21481"/>
                </a:lnTo>
                <a:lnTo>
                  <a:pt x="21484" y="21481"/>
                </a:lnTo>
                <a:lnTo>
                  <a:pt x="21600" y="21363"/>
                </a:lnTo>
                <a:lnTo>
                  <a:pt x="21600" y="21244"/>
                </a:lnTo>
                <a:lnTo>
                  <a:pt x="21600" y="21125"/>
                </a:lnTo>
                <a:lnTo>
                  <a:pt x="21484" y="20888"/>
                </a:lnTo>
                <a:lnTo>
                  <a:pt x="21369" y="20651"/>
                </a:lnTo>
                <a:lnTo>
                  <a:pt x="21253" y="20413"/>
                </a:lnTo>
                <a:lnTo>
                  <a:pt x="21022" y="20295"/>
                </a:lnTo>
                <a:close/>
              </a:path>
              <a:path w="21600" h="21600" extrusionOk="0">
                <a:moveTo>
                  <a:pt x="18019" y="18514"/>
                </a:moveTo>
                <a:lnTo>
                  <a:pt x="17326" y="17921"/>
                </a:lnTo>
                <a:lnTo>
                  <a:pt x="4389" y="17921"/>
                </a:lnTo>
                <a:lnTo>
                  <a:pt x="3696" y="18514"/>
                </a:lnTo>
                <a:lnTo>
                  <a:pt x="18019" y="18514"/>
                </a:lnTo>
                <a:close/>
              </a:path>
              <a:path w="21600" h="21600" extrusionOk="0">
                <a:moveTo>
                  <a:pt x="19174" y="19701"/>
                </a:moveTo>
                <a:lnTo>
                  <a:pt x="18481" y="19108"/>
                </a:lnTo>
                <a:lnTo>
                  <a:pt x="3119" y="19108"/>
                </a:lnTo>
                <a:lnTo>
                  <a:pt x="2426" y="19701"/>
                </a:lnTo>
                <a:lnTo>
                  <a:pt x="19174" y="19701"/>
                </a:lnTo>
                <a:close/>
              </a:path>
              <a:path w="21600" h="21600" extrusionOk="0">
                <a:moveTo>
                  <a:pt x="20560" y="20769"/>
                </a:moveTo>
                <a:lnTo>
                  <a:pt x="19867" y="20176"/>
                </a:lnTo>
                <a:lnTo>
                  <a:pt x="1848" y="20176"/>
                </a:lnTo>
                <a:lnTo>
                  <a:pt x="1155" y="20769"/>
                </a:lnTo>
                <a:lnTo>
                  <a:pt x="20560" y="20769"/>
                </a:lnTo>
                <a:close/>
              </a:path>
              <a:path w="21600" h="21600" extrusionOk="0">
                <a:moveTo>
                  <a:pt x="18828" y="18396"/>
                </a:moveTo>
                <a:lnTo>
                  <a:pt x="17442" y="17209"/>
                </a:lnTo>
                <a:lnTo>
                  <a:pt x="4158" y="17209"/>
                </a:lnTo>
                <a:lnTo>
                  <a:pt x="2772" y="18514"/>
                </a:lnTo>
                <a:moveTo>
                  <a:pt x="13168" y="14123"/>
                </a:moveTo>
                <a:lnTo>
                  <a:pt x="13168" y="14716"/>
                </a:lnTo>
                <a:lnTo>
                  <a:pt x="17788" y="14716"/>
                </a:lnTo>
                <a:lnTo>
                  <a:pt x="17788" y="14123"/>
                </a:lnTo>
                <a:lnTo>
                  <a:pt x="13168" y="14123"/>
                </a:lnTo>
                <a:close/>
              </a:path>
              <a:path w="21600" h="21600" extrusionOk="0">
                <a:moveTo>
                  <a:pt x="6122" y="1899"/>
                </a:moveTo>
                <a:lnTo>
                  <a:pt x="6122" y="9732"/>
                </a:lnTo>
                <a:lnTo>
                  <a:pt x="15478" y="9732"/>
                </a:lnTo>
                <a:lnTo>
                  <a:pt x="15478" y="1899"/>
                </a:lnTo>
                <a:lnTo>
                  <a:pt x="6122" y="1899"/>
                </a:lnTo>
                <a:moveTo>
                  <a:pt x="6122" y="11631"/>
                </a:moveTo>
                <a:lnTo>
                  <a:pt x="15478" y="11631"/>
                </a:lnTo>
                <a:lnTo>
                  <a:pt x="15478" y="13174"/>
                </a:lnTo>
                <a:lnTo>
                  <a:pt x="6122" y="13174"/>
                </a:lnTo>
                <a:lnTo>
                  <a:pt x="6122" y="11631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4" name="computr2"/>
          <p:cNvSpPr>
            <a:spLocks noEditPoints="1" noChangeArrowheads="1"/>
          </p:cNvSpPr>
          <p:nvPr/>
        </p:nvSpPr>
        <p:spPr bwMode="auto">
          <a:xfrm>
            <a:off x="6934200" y="5443538"/>
            <a:ext cx="609600" cy="533400"/>
          </a:xfrm>
          <a:custGeom>
            <a:avLst/>
            <a:gdLst>
              <a:gd name="T0" fmla="*/ 10800 w 21600"/>
              <a:gd name="T1" fmla="*/ 0 h 21600"/>
              <a:gd name="T2" fmla="*/ 10800 w 21600"/>
              <a:gd name="T3" fmla="*/ 21600 h 21600"/>
              <a:gd name="T4" fmla="*/ 17326 w 21600"/>
              <a:gd name="T5" fmla="*/ 0 h 21600"/>
              <a:gd name="T6" fmla="*/ 4274 w 21600"/>
              <a:gd name="T7" fmla="*/ 0 h 21600"/>
              <a:gd name="T8" fmla="*/ 4274 w 21600"/>
              <a:gd name="T9" fmla="*/ 11631 h 21600"/>
              <a:gd name="T10" fmla="*/ 17326 w 21600"/>
              <a:gd name="T11" fmla="*/ 11631 h 21600"/>
              <a:gd name="T12" fmla="*/ 4274 w 21600"/>
              <a:gd name="T13" fmla="*/ 5816 h 21600"/>
              <a:gd name="T14" fmla="*/ 17326 w 21600"/>
              <a:gd name="T15" fmla="*/ 5816 h 21600"/>
              <a:gd name="T16" fmla="*/ 18828 w 21600"/>
              <a:gd name="T17" fmla="*/ 15785 h 21600"/>
              <a:gd name="T18" fmla="*/ 2772 w 21600"/>
              <a:gd name="T19" fmla="*/ 15785 h 21600"/>
              <a:gd name="T20" fmla="*/ 6194 w 21600"/>
              <a:gd name="T21" fmla="*/ 1913 h 21600"/>
              <a:gd name="T22" fmla="*/ 15565 w 21600"/>
              <a:gd name="T23" fmla="*/ 974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21022" y="20295"/>
                </a:moveTo>
                <a:lnTo>
                  <a:pt x="18828" y="18396"/>
                </a:lnTo>
                <a:lnTo>
                  <a:pt x="18828" y="13174"/>
                </a:lnTo>
                <a:lnTo>
                  <a:pt x="15478" y="13174"/>
                </a:lnTo>
                <a:lnTo>
                  <a:pt x="15478" y="11631"/>
                </a:lnTo>
                <a:lnTo>
                  <a:pt x="17326" y="11631"/>
                </a:lnTo>
                <a:lnTo>
                  <a:pt x="17326" y="11156"/>
                </a:lnTo>
                <a:lnTo>
                  <a:pt x="17326" y="0"/>
                </a:lnTo>
                <a:lnTo>
                  <a:pt x="10858" y="0"/>
                </a:lnTo>
                <a:lnTo>
                  <a:pt x="4274" y="0"/>
                </a:lnTo>
                <a:lnTo>
                  <a:pt x="4274" y="11037"/>
                </a:lnTo>
                <a:lnTo>
                  <a:pt x="4274" y="11631"/>
                </a:lnTo>
                <a:lnTo>
                  <a:pt x="6122" y="11631"/>
                </a:lnTo>
                <a:lnTo>
                  <a:pt x="6122" y="13174"/>
                </a:lnTo>
                <a:lnTo>
                  <a:pt x="2772" y="13174"/>
                </a:lnTo>
                <a:lnTo>
                  <a:pt x="2772" y="18514"/>
                </a:lnTo>
                <a:lnTo>
                  <a:pt x="693" y="20295"/>
                </a:lnTo>
                <a:lnTo>
                  <a:pt x="462" y="20413"/>
                </a:lnTo>
                <a:lnTo>
                  <a:pt x="231" y="20651"/>
                </a:lnTo>
                <a:lnTo>
                  <a:pt x="116" y="20888"/>
                </a:lnTo>
                <a:lnTo>
                  <a:pt x="0" y="21125"/>
                </a:lnTo>
                <a:lnTo>
                  <a:pt x="0" y="21244"/>
                </a:lnTo>
                <a:lnTo>
                  <a:pt x="116" y="21363"/>
                </a:lnTo>
                <a:lnTo>
                  <a:pt x="116" y="21481"/>
                </a:lnTo>
                <a:lnTo>
                  <a:pt x="231" y="21481"/>
                </a:lnTo>
                <a:lnTo>
                  <a:pt x="347" y="21600"/>
                </a:lnTo>
                <a:lnTo>
                  <a:pt x="578" y="21600"/>
                </a:lnTo>
                <a:lnTo>
                  <a:pt x="693" y="21600"/>
                </a:lnTo>
                <a:lnTo>
                  <a:pt x="10858" y="21600"/>
                </a:lnTo>
                <a:lnTo>
                  <a:pt x="20907" y="21600"/>
                </a:lnTo>
                <a:lnTo>
                  <a:pt x="21138" y="21600"/>
                </a:lnTo>
                <a:lnTo>
                  <a:pt x="21253" y="21600"/>
                </a:lnTo>
                <a:lnTo>
                  <a:pt x="21369" y="21481"/>
                </a:lnTo>
                <a:lnTo>
                  <a:pt x="21484" y="21481"/>
                </a:lnTo>
                <a:lnTo>
                  <a:pt x="21600" y="21363"/>
                </a:lnTo>
                <a:lnTo>
                  <a:pt x="21600" y="21244"/>
                </a:lnTo>
                <a:lnTo>
                  <a:pt x="21600" y="21125"/>
                </a:lnTo>
                <a:lnTo>
                  <a:pt x="21484" y="20888"/>
                </a:lnTo>
                <a:lnTo>
                  <a:pt x="21369" y="20651"/>
                </a:lnTo>
                <a:lnTo>
                  <a:pt x="21253" y="20413"/>
                </a:lnTo>
                <a:lnTo>
                  <a:pt x="21022" y="20295"/>
                </a:lnTo>
                <a:close/>
              </a:path>
              <a:path w="21600" h="21600" extrusionOk="0">
                <a:moveTo>
                  <a:pt x="18019" y="18514"/>
                </a:moveTo>
                <a:lnTo>
                  <a:pt x="17326" y="17921"/>
                </a:lnTo>
                <a:lnTo>
                  <a:pt x="4389" y="17921"/>
                </a:lnTo>
                <a:lnTo>
                  <a:pt x="3696" y="18514"/>
                </a:lnTo>
                <a:lnTo>
                  <a:pt x="18019" y="18514"/>
                </a:lnTo>
                <a:close/>
              </a:path>
              <a:path w="21600" h="21600" extrusionOk="0">
                <a:moveTo>
                  <a:pt x="19174" y="19701"/>
                </a:moveTo>
                <a:lnTo>
                  <a:pt x="18481" y="19108"/>
                </a:lnTo>
                <a:lnTo>
                  <a:pt x="3119" y="19108"/>
                </a:lnTo>
                <a:lnTo>
                  <a:pt x="2426" y="19701"/>
                </a:lnTo>
                <a:lnTo>
                  <a:pt x="19174" y="19701"/>
                </a:lnTo>
                <a:close/>
              </a:path>
              <a:path w="21600" h="21600" extrusionOk="0">
                <a:moveTo>
                  <a:pt x="20560" y="20769"/>
                </a:moveTo>
                <a:lnTo>
                  <a:pt x="19867" y="20176"/>
                </a:lnTo>
                <a:lnTo>
                  <a:pt x="1848" y="20176"/>
                </a:lnTo>
                <a:lnTo>
                  <a:pt x="1155" y="20769"/>
                </a:lnTo>
                <a:lnTo>
                  <a:pt x="20560" y="20769"/>
                </a:lnTo>
                <a:close/>
              </a:path>
              <a:path w="21600" h="21600" extrusionOk="0">
                <a:moveTo>
                  <a:pt x="18828" y="18396"/>
                </a:moveTo>
                <a:lnTo>
                  <a:pt x="17442" y="17209"/>
                </a:lnTo>
                <a:lnTo>
                  <a:pt x="4158" y="17209"/>
                </a:lnTo>
                <a:lnTo>
                  <a:pt x="2772" y="18514"/>
                </a:lnTo>
                <a:moveTo>
                  <a:pt x="13168" y="14123"/>
                </a:moveTo>
                <a:lnTo>
                  <a:pt x="13168" y="14716"/>
                </a:lnTo>
                <a:lnTo>
                  <a:pt x="17788" y="14716"/>
                </a:lnTo>
                <a:lnTo>
                  <a:pt x="17788" y="14123"/>
                </a:lnTo>
                <a:lnTo>
                  <a:pt x="13168" y="14123"/>
                </a:lnTo>
                <a:close/>
              </a:path>
              <a:path w="21600" h="21600" extrusionOk="0">
                <a:moveTo>
                  <a:pt x="6122" y="1899"/>
                </a:moveTo>
                <a:lnTo>
                  <a:pt x="6122" y="9732"/>
                </a:lnTo>
                <a:lnTo>
                  <a:pt x="15478" y="9732"/>
                </a:lnTo>
                <a:lnTo>
                  <a:pt x="15478" y="1899"/>
                </a:lnTo>
                <a:lnTo>
                  <a:pt x="6122" y="1899"/>
                </a:lnTo>
                <a:moveTo>
                  <a:pt x="6122" y="11631"/>
                </a:moveTo>
                <a:lnTo>
                  <a:pt x="15478" y="11631"/>
                </a:lnTo>
                <a:lnTo>
                  <a:pt x="15478" y="13174"/>
                </a:lnTo>
                <a:lnTo>
                  <a:pt x="6122" y="13174"/>
                </a:lnTo>
                <a:lnTo>
                  <a:pt x="6122" y="11631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5" name="computr2"/>
          <p:cNvSpPr>
            <a:spLocks noEditPoints="1" noChangeArrowheads="1"/>
          </p:cNvSpPr>
          <p:nvPr/>
        </p:nvSpPr>
        <p:spPr bwMode="auto">
          <a:xfrm>
            <a:off x="7543800" y="5443538"/>
            <a:ext cx="609600" cy="533400"/>
          </a:xfrm>
          <a:custGeom>
            <a:avLst/>
            <a:gdLst>
              <a:gd name="T0" fmla="*/ 10800 w 21600"/>
              <a:gd name="T1" fmla="*/ 0 h 21600"/>
              <a:gd name="T2" fmla="*/ 10800 w 21600"/>
              <a:gd name="T3" fmla="*/ 21600 h 21600"/>
              <a:gd name="T4" fmla="*/ 17326 w 21600"/>
              <a:gd name="T5" fmla="*/ 0 h 21600"/>
              <a:gd name="T6" fmla="*/ 4274 w 21600"/>
              <a:gd name="T7" fmla="*/ 0 h 21600"/>
              <a:gd name="T8" fmla="*/ 4274 w 21600"/>
              <a:gd name="T9" fmla="*/ 11631 h 21600"/>
              <a:gd name="T10" fmla="*/ 17326 w 21600"/>
              <a:gd name="T11" fmla="*/ 11631 h 21600"/>
              <a:gd name="T12" fmla="*/ 4274 w 21600"/>
              <a:gd name="T13" fmla="*/ 5816 h 21600"/>
              <a:gd name="T14" fmla="*/ 17326 w 21600"/>
              <a:gd name="T15" fmla="*/ 5816 h 21600"/>
              <a:gd name="T16" fmla="*/ 18828 w 21600"/>
              <a:gd name="T17" fmla="*/ 15785 h 21600"/>
              <a:gd name="T18" fmla="*/ 2772 w 21600"/>
              <a:gd name="T19" fmla="*/ 15785 h 21600"/>
              <a:gd name="T20" fmla="*/ 6194 w 21600"/>
              <a:gd name="T21" fmla="*/ 1913 h 21600"/>
              <a:gd name="T22" fmla="*/ 15565 w 21600"/>
              <a:gd name="T23" fmla="*/ 974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21022" y="20295"/>
                </a:moveTo>
                <a:lnTo>
                  <a:pt x="18828" y="18396"/>
                </a:lnTo>
                <a:lnTo>
                  <a:pt x="18828" y="13174"/>
                </a:lnTo>
                <a:lnTo>
                  <a:pt x="15478" y="13174"/>
                </a:lnTo>
                <a:lnTo>
                  <a:pt x="15478" y="11631"/>
                </a:lnTo>
                <a:lnTo>
                  <a:pt x="17326" y="11631"/>
                </a:lnTo>
                <a:lnTo>
                  <a:pt x="17326" y="11156"/>
                </a:lnTo>
                <a:lnTo>
                  <a:pt x="17326" y="0"/>
                </a:lnTo>
                <a:lnTo>
                  <a:pt x="10858" y="0"/>
                </a:lnTo>
                <a:lnTo>
                  <a:pt x="4274" y="0"/>
                </a:lnTo>
                <a:lnTo>
                  <a:pt x="4274" y="11037"/>
                </a:lnTo>
                <a:lnTo>
                  <a:pt x="4274" y="11631"/>
                </a:lnTo>
                <a:lnTo>
                  <a:pt x="6122" y="11631"/>
                </a:lnTo>
                <a:lnTo>
                  <a:pt x="6122" y="13174"/>
                </a:lnTo>
                <a:lnTo>
                  <a:pt x="2772" y="13174"/>
                </a:lnTo>
                <a:lnTo>
                  <a:pt x="2772" y="18514"/>
                </a:lnTo>
                <a:lnTo>
                  <a:pt x="693" y="20295"/>
                </a:lnTo>
                <a:lnTo>
                  <a:pt x="462" y="20413"/>
                </a:lnTo>
                <a:lnTo>
                  <a:pt x="231" y="20651"/>
                </a:lnTo>
                <a:lnTo>
                  <a:pt x="116" y="20888"/>
                </a:lnTo>
                <a:lnTo>
                  <a:pt x="0" y="21125"/>
                </a:lnTo>
                <a:lnTo>
                  <a:pt x="0" y="21244"/>
                </a:lnTo>
                <a:lnTo>
                  <a:pt x="116" y="21363"/>
                </a:lnTo>
                <a:lnTo>
                  <a:pt x="116" y="21481"/>
                </a:lnTo>
                <a:lnTo>
                  <a:pt x="231" y="21481"/>
                </a:lnTo>
                <a:lnTo>
                  <a:pt x="347" y="21600"/>
                </a:lnTo>
                <a:lnTo>
                  <a:pt x="578" y="21600"/>
                </a:lnTo>
                <a:lnTo>
                  <a:pt x="693" y="21600"/>
                </a:lnTo>
                <a:lnTo>
                  <a:pt x="10858" y="21600"/>
                </a:lnTo>
                <a:lnTo>
                  <a:pt x="20907" y="21600"/>
                </a:lnTo>
                <a:lnTo>
                  <a:pt x="21138" y="21600"/>
                </a:lnTo>
                <a:lnTo>
                  <a:pt x="21253" y="21600"/>
                </a:lnTo>
                <a:lnTo>
                  <a:pt x="21369" y="21481"/>
                </a:lnTo>
                <a:lnTo>
                  <a:pt x="21484" y="21481"/>
                </a:lnTo>
                <a:lnTo>
                  <a:pt x="21600" y="21363"/>
                </a:lnTo>
                <a:lnTo>
                  <a:pt x="21600" y="21244"/>
                </a:lnTo>
                <a:lnTo>
                  <a:pt x="21600" y="21125"/>
                </a:lnTo>
                <a:lnTo>
                  <a:pt x="21484" y="20888"/>
                </a:lnTo>
                <a:lnTo>
                  <a:pt x="21369" y="20651"/>
                </a:lnTo>
                <a:lnTo>
                  <a:pt x="21253" y="20413"/>
                </a:lnTo>
                <a:lnTo>
                  <a:pt x="21022" y="20295"/>
                </a:lnTo>
                <a:close/>
              </a:path>
              <a:path w="21600" h="21600" extrusionOk="0">
                <a:moveTo>
                  <a:pt x="18019" y="18514"/>
                </a:moveTo>
                <a:lnTo>
                  <a:pt x="17326" y="17921"/>
                </a:lnTo>
                <a:lnTo>
                  <a:pt x="4389" y="17921"/>
                </a:lnTo>
                <a:lnTo>
                  <a:pt x="3696" y="18514"/>
                </a:lnTo>
                <a:lnTo>
                  <a:pt x="18019" y="18514"/>
                </a:lnTo>
                <a:close/>
              </a:path>
              <a:path w="21600" h="21600" extrusionOk="0">
                <a:moveTo>
                  <a:pt x="19174" y="19701"/>
                </a:moveTo>
                <a:lnTo>
                  <a:pt x="18481" y="19108"/>
                </a:lnTo>
                <a:lnTo>
                  <a:pt x="3119" y="19108"/>
                </a:lnTo>
                <a:lnTo>
                  <a:pt x="2426" y="19701"/>
                </a:lnTo>
                <a:lnTo>
                  <a:pt x="19174" y="19701"/>
                </a:lnTo>
                <a:close/>
              </a:path>
              <a:path w="21600" h="21600" extrusionOk="0">
                <a:moveTo>
                  <a:pt x="20560" y="20769"/>
                </a:moveTo>
                <a:lnTo>
                  <a:pt x="19867" y="20176"/>
                </a:lnTo>
                <a:lnTo>
                  <a:pt x="1848" y="20176"/>
                </a:lnTo>
                <a:lnTo>
                  <a:pt x="1155" y="20769"/>
                </a:lnTo>
                <a:lnTo>
                  <a:pt x="20560" y="20769"/>
                </a:lnTo>
                <a:close/>
              </a:path>
              <a:path w="21600" h="21600" extrusionOk="0">
                <a:moveTo>
                  <a:pt x="18828" y="18396"/>
                </a:moveTo>
                <a:lnTo>
                  <a:pt x="17442" y="17209"/>
                </a:lnTo>
                <a:lnTo>
                  <a:pt x="4158" y="17209"/>
                </a:lnTo>
                <a:lnTo>
                  <a:pt x="2772" y="18514"/>
                </a:lnTo>
                <a:moveTo>
                  <a:pt x="13168" y="14123"/>
                </a:moveTo>
                <a:lnTo>
                  <a:pt x="13168" y="14716"/>
                </a:lnTo>
                <a:lnTo>
                  <a:pt x="17788" y="14716"/>
                </a:lnTo>
                <a:lnTo>
                  <a:pt x="17788" y="14123"/>
                </a:lnTo>
                <a:lnTo>
                  <a:pt x="13168" y="14123"/>
                </a:lnTo>
                <a:close/>
              </a:path>
              <a:path w="21600" h="21600" extrusionOk="0">
                <a:moveTo>
                  <a:pt x="6122" y="1899"/>
                </a:moveTo>
                <a:lnTo>
                  <a:pt x="6122" y="9732"/>
                </a:lnTo>
                <a:lnTo>
                  <a:pt x="15478" y="9732"/>
                </a:lnTo>
                <a:lnTo>
                  <a:pt x="15478" y="1899"/>
                </a:lnTo>
                <a:lnTo>
                  <a:pt x="6122" y="1899"/>
                </a:lnTo>
                <a:moveTo>
                  <a:pt x="6122" y="11631"/>
                </a:moveTo>
                <a:lnTo>
                  <a:pt x="15478" y="11631"/>
                </a:lnTo>
                <a:lnTo>
                  <a:pt x="15478" y="13174"/>
                </a:lnTo>
                <a:lnTo>
                  <a:pt x="6122" y="13174"/>
                </a:lnTo>
                <a:lnTo>
                  <a:pt x="6122" y="11631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6" name="computr2"/>
          <p:cNvSpPr>
            <a:spLocks noEditPoints="1" noChangeArrowheads="1"/>
          </p:cNvSpPr>
          <p:nvPr/>
        </p:nvSpPr>
        <p:spPr bwMode="auto">
          <a:xfrm>
            <a:off x="8153400" y="5443538"/>
            <a:ext cx="609600" cy="533400"/>
          </a:xfrm>
          <a:custGeom>
            <a:avLst/>
            <a:gdLst>
              <a:gd name="T0" fmla="*/ 10800 w 21600"/>
              <a:gd name="T1" fmla="*/ 0 h 21600"/>
              <a:gd name="T2" fmla="*/ 10800 w 21600"/>
              <a:gd name="T3" fmla="*/ 21600 h 21600"/>
              <a:gd name="T4" fmla="*/ 17326 w 21600"/>
              <a:gd name="T5" fmla="*/ 0 h 21600"/>
              <a:gd name="T6" fmla="*/ 4274 w 21600"/>
              <a:gd name="T7" fmla="*/ 0 h 21600"/>
              <a:gd name="T8" fmla="*/ 4274 w 21600"/>
              <a:gd name="T9" fmla="*/ 11631 h 21600"/>
              <a:gd name="T10" fmla="*/ 17326 w 21600"/>
              <a:gd name="T11" fmla="*/ 11631 h 21600"/>
              <a:gd name="T12" fmla="*/ 4274 w 21600"/>
              <a:gd name="T13" fmla="*/ 5816 h 21600"/>
              <a:gd name="T14" fmla="*/ 17326 w 21600"/>
              <a:gd name="T15" fmla="*/ 5816 h 21600"/>
              <a:gd name="T16" fmla="*/ 18828 w 21600"/>
              <a:gd name="T17" fmla="*/ 15785 h 21600"/>
              <a:gd name="T18" fmla="*/ 2772 w 21600"/>
              <a:gd name="T19" fmla="*/ 15785 h 21600"/>
              <a:gd name="T20" fmla="*/ 6194 w 21600"/>
              <a:gd name="T21" fmla="*/ 1913 h 21600"/>
              <a:gd name="T22" fmla="*/ 15565 w 21600"/>
              <a:gd name="T23" fmla="*/ 974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21022" y="20295"/>
                </a:moveTo>
                <a:lnTo>
                  <a:pt x="18828" y="18396"/>
                </a:lnTo>
                <a:lnTo>
                  <a:pt x="18828" y="13174"/>
                </a:lnTo>
                <a:lnTo>
                  <a:pt x="15478" y="13174"/>
                </a:lnTo>
                <a:lnTo>
                  <a:pt x="15478" y="11631"/>
                </a:lnTo>
                <a:lnTo>
                  <a:pt x="17326" y="11631"/>
                </a:lnTo>
                <a:lnTo>
                  <a:pt x="17326" y="11156"/>
                </a:lnTo>
                <a:lnTo>
                  <a:pt x="17326" y="0"/>
                </a:lnTo>
                <a:lnTo>
                  <a:pt x="10858" y="0"/>
                </a:lnTo>
                <a:lnTo>
                  <a:pt x="4274" y="0"/>
                </a:lnTo>
                <a:lnTo>
                  <a:pt x="4274" y="11037"/>
                </a:lnTo>
                <a:lnTo>
                  <a:pt x="4274" y="11631"/>
                </a:lnTo>
                <a:lnTo>
                  <a:pt x="6122" y="11631"/>
                </a:lnTo>
                <a:lnTo>
                  <a:pt x="6122" y="13174"/>
                </a:lnTo>
                <a:lnTo>
                  <a:pt x="2772" y="13174"/>
                </a:lnTo>
                <a:lnTo>
                  <a:pt x="2772" y="18514"/>
                </a:lnTo>
                <a:lnTo>
                  <a:pt x="693" y="20295"/>
                </a:lnTo>
                <a:lnTo>
                  <a:pt x="462" y="20413"/>
                </a:lnTo>
                <a:lnTo>
                  <a:pt x="231" y="20651"/>
                </a:lnTo>
                <a:lnTo>
                  <a:pt x="116" y="20888"/>
                </a:lnTo>
                <a:lnTo>
                  <a:pt x="0" y="21125"/>
                </a:lnTo>
                <a:lnTo>
                  <a:pt x="0" y="21244"/>
                </a:lnTo>
                <a:lnTo>
                  <a:pt x="116" y="21363"/>
                </a:lnTo>
                <a:lnTo>
                  <a:pt x="116" y="21481"/>
                </a:lnTo>
                <a:lnTo>
                  <a:pt x="231" y="21481"/>
                </a:lnTo>
                <a:lnTo>
                  <a:pt x="347" y="21600"/>
                </a:lnTo>
                <a:lnTo>
                  <a:pt x="578" y="21600"/>
                </a:lnTo>
                <a:lnTo>
                  <a:pt x="693" y="21600"/>
                </a:lnTo>
                <a:lnTo>
                  <a:pt x="10858" y="21600"/>
                </a:lnTo>
                <a:lnTo>
                  <a:pt x="20907" y="21600"/>
                </a:lnTo>
                <a:lnTo>
                  <a:pt x="21138" y="21600"/>
                </a:lnTo>
                <a:lnTo>
                  <a:pt x="21253" y="21600"/>
                </a:lnTo>
                <a:lnTo>
                  <a:pt x="21369" y="21481"/>
                </a:lnTo>
                <a:lnTo>
                  <a:pt x="21484" y="21481"/>
                </a:lnTo>
                <a:lnTo>
                  <a:pt x="21600" y="21363"/>
                </a:lnTo>
                <a:lnTo>
                  <a:pt x="21600" y="21244"/>
                </a:lnTo>
                <a:lnTo>
                  <a:pt x="21600" y="21125"/>
                </a:lnTo>
                <a:lnTo>
                  <a:pt x="21484" y="20888"/>
                </a:lnTo>
                <a:lnTo>
                  <a:pt x="21369" y="20651"/>
                </a:lnTo>
                <a:lnTo>
                  <a:pt x="21253" y="20413"/>
                </a:lnTo>
                <a:lnTo>
                  <a:pt x="21022" y="20295"/>
                </a:lnTo>
                <a:close/>
              </a:path>
              <a:path w="21600" h="21600" extrusionOk="0">
                <a:moveTo>
                  <a:pt x="18019" y="18514"/>
                </a:moveTo>
                <a:lnTo>
                  <a:pt x="17326" y="17921"/>
                </a:lnTo>
                <a:lnTo>
                  <a:pt x="4389" y="17921"/>
                </a:lnTo>
                <a:lnTo>
                  <a:pt x="3696" y="18514"/>
                </a:lnTo>
                <a:lnTo>
                  <a:pt x="18019" y="18514"/>
                </a:lnTo>
                <a:close/>
              </a:path>
              <a:path w="21600" h="21600" extrusionOk="0">
                <a:moveTo>
                  <a:pt x="19174" y="19701"/>
                </a:moveTo>
                <a:lnTo>
                  <a:pt x="18481" y="19108"/>
                </a:lnTo>
                <a:lnTo>
                  <a:pt x="3119" y="19108"/>
                </a:lnTo>
                <a:lnTo>
                  <a:pt x="2426" y="19701"/>
                </a:lnTo>
                <a:lnTo>
                  <a:pt x="19174" y="19701"/>
                </a:lnTo>
                <a:close/>
              </a:path>
              <a:path w="21600" h="21600" extrusionOk="0">
                <a:moveTo>
                  <a:pt x="20560" y="20769"/>
                </a:moveTo>
                <a:lnTo>
                  <a:pt x="19867" y="20176"/>
                </a:lnTo>
                <a:lnTo>
                  <a:pt x="1848" y="20176"/>
                </a:lnTo>
                <a:lnTo>
                  <a:pt x="1155" y="20769"/>
                </a:lnTo>
                <a:lnTo>
                  <a:pt x="20560" y="20769"/>
                </a:lnTo>
                <a:close/>
              </a:path>
              <a:path w="21600" h="21600" extrusionOk="0">
                <a:moveTo>
                  <a:pt x="18828" y="18396"/>
                </a:moveTo>
                <a:lnTo>
                  <a:pt x="17442" y="17209"/>
                </a:lnTo>
                <a:lnTo>
                  <a:pt x="4158" y="17209"/>
                </a:lnTo>
                <a:lnTo>
                  <a:pt x="2772" y="18514"/>
                </a:lnTo>
                <a:moveTo>
                  <a:pt x="13168" y="14123"/>
                </a:moveTo>
                <a:lnTo>
                  <a:pt x="13168" y="14716"/>
                </a:lnTo>
                <a:lnTo>
                  <a:pt x="17788" y="14716"/>
                </a:lnTo>
                <a:lnTo>
                  <a:pt x="17788" y="14123"/>
                </a:lnTo>
                <a:lnTo>
                  <a:pt x="13168" y="14123"/>
                </a:lnTo>
                <a:close/>
              </a:path>
              <a:path w="21600" h="21600" extrusionOk="0">
                <a:moveTo>
                  <a:pt x="6122" y="1899"/>
                </a:moveTo>
                <a:lnTo>
                  <a:pt x="6122" y="9732"/>
                </a:lnTo>
                <a:lnTo>
                  <a:pt x="15478" y="9732"/>
                </a:lnTo>
                <a:lnTo>
                  <a:pt x="15478" y="1899"/>
                </a:lnTo>
                <a:lnTo>
                  <a:pt x="6122" y="1899"/>
                </a:lnTo>
                <a:moveTo>
                  <a:pt x="6122" y="11631"/>
                </a:moveTo>
                <a:lnTo>
                  <a:pt x="15478" y="11631"/>
                </a:lnTo>
                <a:lnTo>
                  <a:pt x="15478" y="13174"/>
                </a:lnTo>
                <a:lnTo>
                  <a:pt x="6122" y="13174"/>
                </a:lnTo>
                <a:lnTo>
                  <a:pt x="6122" y="11631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7" name="computr2"/>
          <p:cNvSpPr>
            <a:spLocks noEditPoints="1" noChangeArrowheads="1"/>
          </p:cNvSpPr>
          <p:nvPr/>
        </p:nvSpPr>
        <p:spPr bwMode="auto">
          <a:xfrm>
            <a:off x="6324600" y="6053138"/>
            <a:ext cx="609600" cy="533400"/>
          </a:xfrm>
          <a:custGeom>
            <a:avLst/>
            <a:gdLst>
              <a:gd name="T0" fmla="*/ 10800 w 21600"/>
              <a:gd name="T1" fmla="*/ 0 h 21600"/>
              <a:gd name="T2" fmla="*/ 10800 w 21600"/>
              <a:gd name="T3" fmla="*/ 21600 h 21600"/>
              <a:gd name="T4" fmla="*/ 17326 w 21600"/>
              <a:gd name="T5" fmla="*/ 0 h 21600"/>
              <a:gd name="T6" fmla="*/ 4274 w 21600"/>
              <a:gd name="T7" fmla="*/ 0 h 21600"/>
              <a:gd name="T8" fmla="*/ 4274 w 21600"/>
              <a:gd name="T9" fmla="*/ 11631 h 21600"/>
              <a:gd name="T10" fmla="*/ 17326 w 21600"/>
              <a:gd name="T11" fmla="*/ 11631 h 21600"/>
              <a:gd name="T12" fmla="*/ 4274 w 21600"/>
              <a:gd name="T13" fmla="*/ 5816 h 21600"/>
              <a:gd name="T14" fmla="*/ 17326 w 21600"/>
              <a:gd name="T15" fmla="*/ 5816 h 21600"/>
              <a:gd name="T16" fmla="*/ 18828 w 21600"/>
              <a:gd name="T17" fmla="*/ 15785 h 21600"/>
              <a:gd name="T18" fmla="*/ 2772 w 21600"/>
              <a:gd name="T19" fmla="*/ 15785 h 21600"/>
              <a:gd name="T20" fmla="*/ 6194 w 21600"/>
              <a:gd name="T21" fmla="*/ 1913 h 21600"/>
              <a:gd name="T22" fmla="*/ 15565 w 21600"/>
              <a:gd name="T23" fmla="*/ 974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21022" y="20295"/>
                </a:moveTo>
                <a:lnTo>
                  <a:pt x="18828" y="18396"/>
                </a:lnTo>
                <a:lnTo>
                  <a:pt x="18828" y="13174"/>
                </a:lnTo>
                <a:lnTo>
                  <a:pt x="15478" y="13174"/>
                </a:lnTo>
                <a:lnTo>
                  <a:pt x="15478" y="11631"/>
                </a:lnTo>
                <a:lnTo>
                  <a:pt x="17326" y="11631"/>
                </a:lnTo>
                <a:lnTo>
                  <a:pt x="17326" y="11156"/>
                </a:lnTo>
                <a:lnTo>
                  <a:pt x="17326" y="0"/>
                </a:lnTo>
                <a:lnTo>
                  <a:pt x="10858" y="0"/>
                </a:lnTo>
                <a:lnTo>
                  <a:pt x="4274" y="0"/>
                </a:lnTo>
                <a:lnTo>
                  <a:pt x="4274" y="11037"/>
                </a:lnTo>
                <a:lnTo>
                  <a:pt x="4274" y="11631"/>
                </a:lnTo>
                <a:lnTo>
                  <a:pt x="6122" y="11631"/>
                </a:lnTo>
                <a:lnTo>
                  <a:pt x="6122" y="13174"/>
                </a:lnTo>
                <a:lnTo>
                  <a:pt x="2772" y="13174"/>
                </a:lnTo>
                <a:lnTo>
                  <a:pt x="2772" y="18514"/>
                </a:lnTo>
                <a:lnTo>
                  <a:pt x="693" y="20295"/>
                </a:lnTo>
                <a:lnTo>
                  <a:pt x="462" y="20413"/>
                </a:lnTo>
                <a:lnTo>
                  <a:pt x="231" y="20651"/>
                </a:lnTo>
                <a:lnTo>
                  <a:pt x="116" y="20888"/>
                </a:lnTo>
                <a:lnTo>
                  <a:pt x="0" y="21125"/>
                </a:lnTo>
                <a:lnTo>
                  <a:pt x="0" y="21244"/>
                </a:lnTo>
                <a:lnTo>
                  <a:pt x="116" y="21363"/>
                </a:lnTo>
                <a:lnTo>
                  <a:pt x="116" y="21481"/>
                </a:lnTo>
                <a:lnTo>
                  <a:pt x="231" y="21481"/>
                </a:lnTo>
                <a:lnTo>
                  <a:pt x="347" y="21600"/>
                </a:lnTo>
                <a:lnTo>
                  <a:pt x="578" y="21600"/>
                </a:lnTo>
                <a:lnTo>
                  <a:pt x="693" y="21600"/>
                </a:lnTo>
                <a:lnTo>
                  <a:pt x="10858" y="21600"/>
                </a:lnTo>
                <a:lnTo>
                  <a:pt x="20907" y="21600"/>
                </a:lnTo>
                <a:lnTo>
                  <a:pt x="21138" y="21600"/>
                </a:lnTo>
                <a:lnTo>
                  <a:pt x="21253" y="21600"/>
                </a:lnTo>
                <a:lnTo>
                  <a:pt x="21369" y="21481"/>
                </a:lnTo>
                <a:lnTo>
                  <a:pt x="21484" y="21481"/>
                </a:lnTo>
                <a:lnTo>
                  <a:pt x="21600" y="21363"/>
                </a:lnTo>
                <a:lnTo>
                  <a:pt x="21600" y="21244"/>
                </a:lnTo>
                <a:lnTo>
                  <a:pt x="21600" y="21125"/>
                </a:lnTo>
                <a:lnTo>
                  <a:pt x="21484" y="20888"/>
                </a:lnTo>
                <a:lnTo>
                  <a:pt x="21369" y="20651"/>
                </a:lnTo>
                <a:lnTo>
                  <a:pt x="21253" y="20413"/>
                </a:lnTo>
                <a:lnTo>
                  <a:pt x="21022" y="20295"/>
                </a:lnTo>
                <a:close/>
              </a:path>
              <a:path w="21600" h="21600" extrusionOk="0">
                <a:moveTo>
                  <a:pt x="18019" y="18514"/>
                </a:moveTo>
                <a:lnTo>
                  <a:pt x="17326" y="17921"/>
                </a:lnTo>
                <a:lnTo>
                  <a:pt x="4389" y="17921"/>
                </a:lnTo>
                <a:lnTo>
                  <a:pt x="3696" y="18514"/>
                </a:lnTo>
                <a:lnTo>
                  <a:pt x="18019" y="18514"/>
                </a:lnTo>
                <a:close/>
              </a:path>
              <a:path w="21600" h="21600" extrusionOk="0">
                <a:moveTo>
                  <a:pt x="19174" y="19701"/>
                </a:moveTo>
                <a:lnTo>
                  <a:pt x="18481" y="19108"/>
                </a:lnTo>
                <a:lnTo>
                  <a:pt x="3119" y="19108"/>
                </a:lnTo>
                <a:lnTo>
                  <a:pt x="2426" y="19701"/>
                </a:lnTo>
                <a:lnTo>
                  <a:pt x="19174" y="19701"/>
                </a:lnTo>
                <a:close/>
              </a:path>
              <a:path w="21600" h="21600" extrusionOk="0">
                <a:moveTo>
                  <a:pt x="20560" y="20769"/>
                </a:moveTo>
                <a:lnTo>
                  <a:pt x="19867" y="20176"/>
                </a:lnTo>
                <a:lnTo>
                  <a:pt x="1848" y="20176"/>
                </a:lnTo>
                <a:lnTo>
                  <a:pt x="1155" y="20769"/>
                </a:lnTo>
                <a:lnTo>
                  <a:pt x="20560" y="20769"/>
                </a:lnTo>
                <a:close/>
              </a:path>
              <a:path w="21600" h="21600" extrusionOk="0">
                <a:moveTo>
                  <a:pt x="18828" y="18396"/>
                </a:moveTo>
                <a:lnTo>
                  <a:pt x="17442" y="17209"/>
                </a:lnTo>
                <a:lnTo>
                  <a:pt x="4158" y="17209"/>
                </a:lnTo>
                <a:lnTo>
                  <a:pt x="2772" y="18514"/>
                </a:lnTo>
                <a:moveTo>
                  <a:pt x="13168" y="14123"/>
                </a:moveTo>
                <a:lnTo>
                  <a:pt x="13168" y="14716"/>
                </a:lnTo>
                <a:lnTo>
                  <a:pt x="17788" y="14716"/>
                </a:lnTo>
                <a:lnTo>
                  <a:pt x="17788" y="14123"/>
                </a:lnTo>
                <a:lnTo>
                  <a:pt x="13168" y="14123"/>
                </a:lnTo>
                <a:close/>
              </a:path>
              <a:path w="21600" h="21600" extrusionOk="0">
                <a:moveTo>
                  <a:pt x="6122" y="1899"/>
                </a:moveTo>
                <a:lnTo>
                  <a:pt x="6122" y="9732"/>
                </a:lnTo>
                <a:lnTo>
                  <a:pt x="15478" y="9732"/>
                </a:lnTo>
                <a:lnTo>
                  <a:pt x="15478" y="1899"/>
                </a:lnTo>
                <a:lnTo>
                  <a:pt x="6122" y="1899"/>
                </a:lnTo>
                <a:moveTo>
                  <a:pt x="6122" y="11631"/>
                </a:moveTo>
                <a:lnTo>
                  <a:pt x="15478" y="11631"/>
                </a:lnTo>
                <a:lnTo>
                  <a:pt x="15478" y="13174"/>
                </a:lnTo>
                <a:lnTo>
                  <a:pt x="6122" y="13174"/>
                </a:lnTo>
                <a:lnTo>
                  <a:pt x="6122" y="11631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computr2"/>
          <p:cNvSpPr>
            <a:spLocks noEditPoints="1" noChangeArrowheads="1"/>
          </p:cNvSpPr>
          <p:nvPr/>
        </p:nvSpPr>
        <p:spPr bwMode="auto">
          <a:xfrm>
            <a:off x="6934200" y="6053138"/>
            <a:ext cx="609600" cy="533400"/>
          </a:xfrm>
          <a:custGeom>
            <a:avLst/>
            <a:gdLst>
              <a:gd name="T0" fmla="*/ 10800 w 21600"/>
              <a:gd name="T1" fmla="*/ 0 h 21600"/>
              <a:gd name="T2" fmla="*/ 10800 w 21600"/>
              <a:gd name="T3" fmla="*/ 21600 h 21600"/>
              <a:gd name="T4" fmla="*/ 17326 w 21600"/>
              <a:gd name="T5" fmla="*/ 0 h 21600"/>
              <a:gd name="T6" fmla="*/ 4274 w 21600"/>
              <a:gd name="T7" fmla="*/ 0 h 21600"/>
              <a:gd name="T8" fmla="*/ 4274 w 21600"/>
              <a:gd name="T9" fmla="*/ 11631 h 21600"/>
              <a:gd name="T10" fmla="*/ 17326 w 21600"/>
              <a:gd name="T11" fmla="*/ 11631 h 21600"/>
              <a:gd name="T12" fmla="*/ 4274 w 21600"/>
              <a:gd name="T13" fmla="*/ 5816 h 21600"/>
              <a:gd name="T14" fmla="*/ 17326 w 21600"/>
              <a:gd name="T15" fmla="*/ 5816 h 21600"/>
              <a:gd name="T16" fmla="*/ 18828 w 21600"/>
              <a:gd name="T17" fmla="*/ 15785 h 21600"/>
              <a:gd name="T18" fmla="*/ 2772 w 21600"/>
              <a:gd name="T19" fmla="*/ 15785 h 21600"/>
              <a:gd name="T20" fmla="*/ 6194 w 21600"/>
              <a:gd name="T21" fmla="*/ 1913 h 21600"/>
              <a:gd name="T22" fmla="*/ 15565 w 21600"/>
              <a:gd name="T23" fmla="*/ 974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21022" y="20295"/>
                </a:moveTo>
                <a:lnTo>
                  <a:pt x="18828" y="18396"/>
                </a:lnTo>
                <a:lnTo>
                  <a:pt x="18828" y="13174"/>
                </a:lnTo>
                <a:lnTo>
                  <a:pt x="15478" y="13174"/>
                </a:lnTo>
                <a:lnTo>
                  <a:pt x="15478" y="11631"/>
                </a:lnTo>
                <a:lnTo>
                  <a:pt x="17326" y="11631"/>
                </a:lnTo>
                <a:lnTo>
                  <a:pt x="17326" y="11156"/>
                </a:lnTo>
                <a:lnTo>
                  <a:pt x="17326" y="0"/>
                </a:lnTo>
                <a:lnTo>
                  <a:pt x="10858" y="0"/>
                </a:lnTo>
                <a:lnTo>
                  <a:pt x="4274" y="0"/>
                </a:lnTo>
                <a:lnTo>
                  <a:pt x="4274" y="11037"/>
                </a:lnTo>
                <a:lnTo>
                  <a:pt x="4274" y="11631"/>
                </a:lnTo>
                <a:lnTo>
                  <a:pt x="6122" y="11631"/>
                </a:lnTo>
                <a:lnTo>
                  <a:pt x="6122" y="13174"/>
                </a:lnTo>
                <a:lnTo>
                  <a:pt x="2772" y="13174"/>
                </a:lnTo>
                <a:lnTo>
                  <a:pt x="2772" y="18514"/>
                </a:lnTo>
                <a:lnTo>
                  <a:pt x="693" y="20295"/>
                </a:lnTo>
                <a:lnTo>
                  <a:pt x="462" y="20413"/>
                </a:lnTo>
                <a:lnTo>
                  <a:pt x="231" y="20651"/>
                </a:lnTo>
                <a:lnTo>
                  <a:pt x="116" y="20888"/>
                </a:lnTo>
                <a:lnTo>
                  <a:pt x="0" y="21125"/>
                </a:lnTo>
                <a:lnTo>
                  <a:pt x="0" y="21244"/>
                </a:lnTo>
                <a:lnTo>
                  <a:pt x="116" y="21363"/>
                </a:lnTo>
                <a:lnTo>
                  <a:pt x="116" y="21481"/>
                </a:lnTo>
                <a:lnTo>
                  <a:pt x="231" y="21481"/>
                </a:lnTo>
                <a:lnTo>
                  <a:pt x="347" y="21600"/>
                </a:lnTo>
                <a:lnTo>
                  <a:pt x="578" y="21600"/>
                </a:lnTo>
                <a:lnTo>
                  <a:pt x="693" y="21600"/>
                </a:lnTo>
                <a:lnTo>
                  <a:pt x="10858" y="21600"/>
                </a:lnTo>
                <a:lnTo>
                  <a:pt x="20907" y="21600"/>
                </a:lnTo>
                <a:lnTo>
                  <a:pt x="21138" y="21600"/>
                </a:lnTo>
                <a:lnTo>
                  <a:pt x="21253" y="21600"/>
                </a:lnTo>
                <a:lnTo>
                  <a:pt x="21369" y="21481"/>
                </a:lnTo>
                <a:lnTo>
                  <a:pt x="21484" y="21481"/>
                </a:lnTo>
                <a:lnTo>
                  <a:pt x="21600" y="21363"/>
                </a:lnTo>
                <a:lnTo>
                  <a:pt x="21600" y="21244"/>
                </a:lnTo>
                <a:lnTo>
                  <a:pt x="21600" y="21125"/>
                </a:lnTo>
                <a:lnTo>
                  <a:pt x="21484" y="20888"/>
                </a:lnTo>
                <a:lnTo>
                  <a:pt x="21369" y="20651"/>
                </a:lnTo>
                <a:lnTo>
                  <a:pt x="21253" y="20413"/>
                </a:lnTo>
                <a:lnTo>
                  <a:pt x="21022" y="20295"/>
                </a:lnTo>
                <a:close/>
              </a:path>
              <a:path w="21600" h="21600" extrusionOk="0">
                <a:moveTo>
                  <a:pt x="18019" y="18514"/>
                </a:moveTo>
                <a:lnTo>
                  <a:pt x="17326" y="17921"/>
                </a:lnTo>
                <a:lnTo>
                  <a:pt x="4389" y="17921"/>
                </a:lnTo>
                <a:lnTo>
                  <a:pt x="3696" y="18514"/>
                </a:lnTo>
                <a:lnTo>
                  <a:pt x="18019" y="18514"/>
                </a:lnTo>
                <a:close/>
              </a:path>
              <a:path w="21600" h="21600" extrusionOk="0">
                <a:moveTo>
                  <a:pt x="19174" y="19701"/>
                </a:moveTo>
                <a:lnTo>
                  <a:pt x="18481" y="19108"/>
                </a:lnTo>
                <a:lnTo>
                  <a:pt x="3119" y="19108"/>
                </a:lnTo>
                <a:lnTo>
                  <a:pt x="2426" y="19701"/>
                </a:lnTo>
                <a:lnTo>
                  <a:pt x="19174" y="19701"/>
                </a:lnTo>
                <a:close/>
              </a:path>
              <a:path w="21600" h="21600" extrusionOk="0">
                <a:moveTo>
                  <a:pt x="20560" y="20769"/>
                </a:moveTo>
                <a:lnTo>
                  <a:pt x="19867" y="20176"/>
                </a:lnTo>
                <a:lnTo>
                  <a:pt x="1848" y="20176"/>
                </a:lnTo>
                <a:lnTo>
                  <a:pt x="1155" y="20769"/>
                </a:lnTo>
                <a:lnTo>
                  <a:pt x="20560" y="20769"/>
                </a:lnTo>
                <a:close/>
              </a:path>
              <a:path w="21600" h="21600" extrusionOk="0">
                <a:moveTo>
                  <a:pt x="18828" y="18396"/>
                </a:moveTo>
                <a:lnTo>
                  <a:pt x="17442" y="17209"/>
                </a:lnTo>
                <a:lnTo>
                  <a:pt x="4158" y="17209"/>
                </a:lnTo>
                <a:lnTo>
                  <a:pt x="2772" y="18514"/>
                </a:lnTo>
                <a:moveTo>
                  <a:pt x="13168" y="14123"/>
                </a:moveTo>
                <a:lnTo>
                  <a:pt x="13168" y="14716"/>
                </a:lnTo>
                <a:lnTo>
                  <a:pt x="17788" y="14716"/>
                </a:lnTo>
                <a:lnTo>
                  <a:pt x="17788" y="14123"/>
                </a:lnTo>
                <a:lnTo>
                  <a:pt x="13168" y="14123"/>
                </a:lnTo>
                <a:close/>
              </a:path>
              <a:path w="21600" h="21600" extrusionOk="0">
                <a:moveTo>
                  <a:pt x="6122" y="1899"/>
                </a:moveTo>
                <a:lnTo>
                  <a:pt x="6122" y="9732"/>
                </a:lnTo>
                <a:lnTo>
                  <a:pt x="15478" y="9732"/>
                </a:lnTo>
                <a:lnTo>
                  <a:pt x="15478" y="1899"/>
                </a:lnTo>
                <a:lnTo>
                  <a:pt x="6122" y="1899"/>
                </a:lnTo>
                <a:moveTo>
                  <a:pt x="6122" y="11631"/>
                </a:moveTo>
                <a:lnTo>
                  <a:pt x="15478" y="11631"/>
                </a:lnTo>
                <a:lnTo>
                  <a:pt x="15478" y="13174"/>
                </a:lnTo>
                <a:lnTo>
                  <a:pt x="6122" y="13174"/>
                </a:lnTo>
                <a:lnTo>
                  <a:pt x="6122" y="11631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9" name="computr2"/>
          <p:cNvSpPr>
            <a:spLocks noEditPoints="1" noChangeArrowheads="1"/>
          </p:cNvSpPr>
          <p:nvPr/>
        </p:nvSpPr>
        <p:spPr bwMode="auto">
          <a:xfrm>
            <a:off x="7543800" y="6053138"/>
            <a:ext cx="609600" cy="533400"/>
          </a:xfrm>
          <a:custGeom>
            <a:avLst/>
            <a:gdLst>
              <a:gd name="T0" fmla="*/ 10800 w 21600"/>
              <a:gd name="T1" fmla="*/ 0 h 21600"/>
              <a:gd name="T2" fmla="*/ 10800 w 21600"/>
              <a:gd name="T3" fmla="*/ 21600 h 21600"/>
              <a:gd name="T4" fmla="*/ 17326 w 21600"/>
              <a:gd name="T5" fmla="*/ 0 h 21600"/>
              <a:gd name="T6" fmla="*/ 4274 w 21600"/>
              <a:gd name="T7" fmla="*/ 0 h 21600"/>
              <a:gd name="T8" fmla="*/ 4274 w 21600"/>
              <a:gd name="T9" fmla="*/ 11631 h 21600"/>
              <a:gd name="T10" fmla="*/ 17326 w 21600"/>
              <a:gd name="T11" fmla="*/ 11631 h 21600"/>
              <a:gd name="T12" fmla="*/ 4274 w 21600"/>
              <a:gd name="T13" fmla="*/ 5816 h 21600"/>
              <a:gd name="T14" fmla="*/ 17326 w 21600"/>
              <a:gd name="T15" fmla="*/ 5816 h 21600"/>
              <a:gd name="T16" fmla="*/ 18828 w 21600"/>
              <a:gd name="T17" fmla="*/ 15785 h 21600"/>
              <a:gd name="T18" fmla="*/ 2772 w 21600"/>
              <a:gd name="T19" fmla="*/ 15785 h 21600"/>
              <a:gd name="T20" fmla="*/ 6194 w 21600"/>
              <a:gd name="T21" fmla="*/ 1913 h 21600"/>
              <a:gd name="T22" fmla="*/ 15565 w 21600"/>
              <a:gd name="T23" fmla="*/ 974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21022" y="20295"/>
                </a:moveTo>
                <a:lnTo>
                  <a:pt x="18828" y="18396"/>
                </a:lnTo>
                <a:lnTo>
                  <a:pt x="18828" y="13174"/>
                </a:lnTo>
                <a:lnTo>
                  <a:pt x="15478" y="13174"/>
                </a:lnTo>
                <a:lnTo>
                  <a:pt x="15478" y="11631"/>
                </a:lnTo>
                <a:lnTo>
                  <a:pt x="17326" y="11631"/>
                </a:lnTo>
                <a:lnTo>
                  <a:pt x="17326" y="11156"/>
                </a:lnTo>
                <a:lnTo>
                  <a:pt x="17326" y="0"/>
                </a:lnTo>
                <a:lnTo>
                  <a:pt x="10858" y="0"/>
                </a:lnTo>
                <a:lnTo>
                  <a:pt x="4274" y="0"/>
                </a:lnTo>
                <a:lnTo>
                  <a:pt x="4274" y="11037"/>
                </a:lnTo>
                <a:lnTo>
                  <a:pt x="4274" y="11631"/>
                </a:lnTo>
                <a:lnTo>
                  <a:pt x="6122" y="11631"/>
                </a:lnTo>
                <a:lnTo>
                  <a:pt x="6122" y="13174"/>
                </a:lnTo>
                <a:lnTo>
                  <a:pt x="2772" y="13174"/>
                </a:lnTo>
                <a:lnTo>
                  <a:pt x="2772" y="18514"/>
                </a:lnTo>
                <a:lnTo>
                  <a:pt x="693" y="20295"/>
                </a:lnTo>
                <a:lnTo>
                  <a:pt x="462" y="20413"/>
                </a:lnTo>
                <a:lnTo>
                  <a:pt x="231" y="20651"/>
                </a:lnTo>
                <a:lnTo>
                  <a:pt x="116" y="20888"/>
                </a:lnTo>
                <a:lnTo>
                  <a:pt x="0" y="21125"/>
                </a:lnTo>
                <a:lnTo>
                  <a:pt x="0" y="21244"/>
                </a:lnTo>
                <a:lnTo>
                  <a:pt x="116" y="21363"/>
                </a:lnTo>
                <a:lnTo>
                  <a:pt x="116" y="21481"/>
                </a:lnTo>
                <a:lnTo>
                  <a:pt x="231" y="21481"/>
                </a:lnTo>
                <a:lnTo>
                  <a:pt x="347" y="21600"/>
                </a:lnTo>
                <a:lnTo>
                  <a:pt x="578" y="21600"/>
                </a:lnTo>
                <a:lnTo>
                  <a:pt x="693" y="21600"/>
                </a:lnTo>
                <a:lnTo>
                  <a:pt x="10858" y="21600"/>
                </a:lnTo>
                <a:lnTo>
                  <a:pt x="20907" y="21600"/>
                </a:lnTo>
                <a:lnTo>
                  <a:pt x="21138" y="21600"/>
                </a:lnTo>
                <a:lnTo>
                  <a:pt x="21253" y="21600"/>
                </a:lnTo>
                <a:lnTo>
                  <a:pt x="21369" y="21481"/>
                </a:lnTo>
                <a:lnTo>
                  <a:pt x="21484" y="21481"/>
                </a:lnTo>
                <a:lnTo>
                  <a:pt x="21600" y="21363"/>
                </a:lnTo>
                <a:lnTo>
                  <a:pt x="21600" y="21244"/>
                </a:lnTo>
                <a:lnTo>
                  <a:pt x="21600" y="21125"/>
                </a:lnTo>
                <a:lnTo>
                  <a:pt x="21484" y="20888"/>
                </a:lnTo>
                <a:lnTo>
                  <a:pt x="21369" y="20651"/>
                </a:lnTo>
                <a:lnTo>
                  <a:pt x="21253" y="20413"/>
                </a:lnTo>
                <a:lnTo>
                  <a:pt x="21022" y="20295"/>
                </a:lnTo>
                <a:close/>
              </a:path>
              <a:path w="21600" h="21600" extrusionOk="0">
                <a:moveTo>
                  <a:pt x="18019" y="18514"/>
                </a:moveTo>
                <a:lnTo>
                  <a:pt x="17326" y="17921"/>
                </a:lnTo>
                <a:lnTo>
                  <a:pt x="4389" y="17921"/>
                </a:lnTo>
                <a:lnTo>
                  <a:pt x="3696" y="18514"/>
                </a:lnTo>
                <a:lnTo>
                  <a:pt x="18019" y="18514"/>
                </a:lnTo>
                <a:close/>
              </a:path>
              <a:path w="21600" h="21600" extrusionOk="0">
                <a:moveTo>
                  <a:pt x="19174" y="19701"/>
                </a:moveTo>
                <a:lnTo>
                  <a:pt x="18481" y="19108"/>
                </a:lnTo>
                <a:lnTo>
                  <a:pt x="3119" y="19108"/>
                </a:lnTo>
                <a:lnTo>
                  <a:pt x="2426" y="19701"/>
                </a:lnTo>
                <a:lnTo>
                  <a:pt x="19174" y="19701"/>
                </a:lnTo>
                <a:close/>
              </a:path>
              <a:path w="21600" h="21600" extrusionOk="0">
                <a:moveTo>
                  <a:pt x="20560" y="20769"/>
                </a:moveTo>
                <a:lnTo>
                  <a:pt x="19867" y="20176"/>
                </a:lnTo>
                <a:lnTo>
                  <a:pt x="1848" y="20176"/>
                </a:lnTo>
                <a:lnTo>
                  <a:pt x="1155" y="20769"/>
                </a:lnTo>
                <a:lnTo>
                  <a:pt x="20560" y="20769"/>
                </a:lnTo>
                <a:close/>
              </a:path>
              <a:path w="21600" h="21600" extrusionOk="0">
                <a:moveTo>
                  <a:pt x="18828" y="18396"/>
                </a:moveTo>
                <a:lnTo>
                  <a:pt x="17442" y="17209"/>
                </a:lnTo>
                <a:lnTo>
                  <a:pt x="4158" y="17209"/>
                </a:lnTo>
                <a:lnTo>
                  <a:pt x="2772" y="18514"/>
                </a:lnTo>
                <a:moveTo>
                  <a:pt x="13168" y="14123"/>
                </a:moveTo>
                <a:lnTo>
                  <a:pt x="13168" y="14716"/>
                </a:lnTo>
                <a:lnTo>
                  <a:pt x="17788" y="14716"/>
                </a:lnTo>
                <a:lnTo>
                  <a:pt x="17788" y="14123"/>
                </a:lnTo>
                <a:lnTo>
                  <a:pt x="13168" y="14123"/>
                </a:lnTo>
                <a:close/>
              </a:path>
              <a:path w="21600" h="21600" extrusionOk="0">
                <a:moveTo>
                  <a:pt x="6122" y="1899"/>
                </a:moveTo>
                <a:lnTo>
                  <a:pt x="6122" y="9732"/>
                </a:lnTo>
                <a:lnTo>
                  <a:pt x="15478" y="9732"/>
                </a:lnTo>
                <a:lnTo>
                  <a:pt x="15478" y="1899"/>
                </a:lnTo>
                <a:lnTo>
                  <a:pt x="6122" y="1899"/>
                </a:lnTo>
                <a:moveTo>
                  <a:pt x="6122" y="11631"/>
                </a:moveTo>
                <a:lnTo>
                  <a:pt x="15478" y="11631"/>
                </a:lnTo>
                <a:lnTo>
                  <a:pt x="15478" y="13174"/>
                </a:lnTo>
                <a:lnTo>
                  <a:pt x="6122" y="13174"/>
                </a:lnTo>
                <a:lnTo>
                  <a:pt x="6122" y="11631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0" name="computr2"/>
          <p:cNvSpPr>
            <a:spLocks noEditPoints="1" noChangeArrowheads="1"/>
          </p:cNvSpPr>
          <p:nvPr/>
        </p:nvSpPr>
        <p:spPr bwMode="auto">
          <a:xfrm>
            <a:off x="8153400" y="6053138"/>
            <a:ext cx="609600" cy="533400"/>
          </a:xfrm>
          <a:custGeom>
            <a:avLst/>
            <a:gdLst>
              <a:gd name="T0" fmla="*/ 10800 w 21600"/>
              <a:gd name="T1" fmla="*/ 0 h 21600"/>
              <a:gd name="T2" fmla="*/ 10800 w 21600"/>
              <a:gd name="T3" fmla="*/ 21600 h 21600"/>
              <a:gd name="T4" fmla="*/ 17326 w 21600"/>
              <a:gd name="T5" fmla="*/ 0 h 21600"/>
              <a:gd name="T6" fmla="*/ 4274 w 21600"/>
              <a:gd name="T7" fmla="*/ 0 h 21600"/>
              <a:gd name="T8" fmla="*/ 4274 w 21600"/>
              <a:gd name="T9" fmla="*/ 11631 h 21600"/>
              <a:gd name="T10" fmla="*/ 17326 w 21600"/>
              <a:gd name="T11" fmla="*/ 11631 h 21600"/>
              <a:gd name="T12" fmla="*/ 4274 w 21600"/>
              <a:gd name="T13" fmla="*/ 5816 h 21600"/>
              <a:gd name="T14" fmla="*/ 17326 w 21600"/>
              <a:gd name="T15" fmla="*/ 5816 h 21600"/>
              <a:gd name="T16" fmla="*/ 18828 w 21600"/>
              <a:gd name="T17" fmla="*/ 15785 h 21600"/>
              <a:gd name="T18" fmla="*/ 2772 w 21600"/>
              <a:gd name="T19" fmla="*/ 15785 h 21600"/>
              <a:gd name="T20" fmla="*/ 6194 w 21600"/>
              <a:gd name="T21" fmla="*/ 1913 h 21600"/>
              <a:gd name="T22" fmla="*/ 15565 w 21600"/>
              <a:gd name="T23" fmla="*/ 974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21022" y="20295"/>
                </a:moveTo>
                <a:lnTo>
                  <a:pt x="18828" y="18396"/>
                </a:lnTo>
                <a:lnTo>
                  <a:pt x="18828" y="13174"/>
                </a:lnTo>
                <a:lnTo>
                  <a:pt x="15478" y="13174"/>
                </a:lnTo>
                <a:lnTo>
                  <a:pt x="15478" y="11631"/>
                </a:lnTo>
                <a:lnTo>
                  <a:pt x="17326" y="11631"/>
                </a:lnTo>
                <a:lnTo>
                  <a:pt x="17326" y="11156"/>
                </a:lnTo>
                <a:lnTo>
                  <a:pt x="17326" y="0"/>
                </a:lnTo>
                <a:lnTo>
                  <a:pt x="10858" y="0"/>
                </a:lnTo>
                <a:lnTo>
                  <a:pt x="4274" y="0"/>
                </a:lnTo>
                <a:lnTo>
                  <a:pt x="4274" y="11037"/>
                </a:lnTo>
                <a:lnTo>
                  <a:pt x="4274" y="11631"/>
                </a:lnTo>
                <a:lnTo>
                  <a:pt x="6122" y="11631"/>
                </a:lnTo>
                <a:lnTo>
                  <a:pt x="6122" y="13174"/>
                </a:lnTo>
                <a:lnTo>
                  <a:pt x="2772" y="13174"/>
                </a:lnTo>
                <a:lnTo>
                  <a:pt x="2772" y="18514"/>
                </a:lnTo>
                <a:lnTo>
                  <a:pt x="693" y="20295"/>
                </a:lnTo>
                <a:lnTo>
                  <a:pt x="462" y="20413"/>
                </a:lnTo>
                <a:lnTo>
                  <a:pt x="231" y="20651"/>
                </a:lnTo>
                <a:lnTo>
                  <a:pt x="116" y="20888"/>
                </a:lnTo>
                <a:lnTo>
                  <a:pt x="0" y="21125"/>
                </a:lnTo>
                <a:lnTo>
                  <a:pt x="0" y="21244"/>
                </a:lnTo>
                <a:lnTo>
                  <a:pt x="116" y="21363"/>
                </a:lnTo>
                <a:lnTo>
                  <a:pt x="116" y="21481"/>
                </a:lnTo>
                <a:lnTo>
                  <a:pt x="231" y="21481"/>
                </a:lnTo>
                <a:lnTo>
                  <a:pt x="347" y="21600"/>
                </a:lnTo>
                <a:lnTo>
                  <a:pt x="578" y="21600"/>
                </a:lnTo>
                <a:lnTo>
                  <a:pt x="693" y="21600"/>
                </a:lnTo>
                <a:lnTo>
                  <a:pt x="10858" y="21600"/>
                </a:lnTo>
                <a:lnTo>
                  <a:pt x="20907" y="21600"/>
                </a:lnTo>
                <a:lnTo>
                  <a:pt x="21138" y="21600"/>
                </a:lnTo>
                <a:lnTo>
                  <a:pt x="21253" y="21600"/>
                </a:lnTo>
                <a:lnTo>
                  <a:pt x="21369" y="21481"/>
                </a:lnTo>
                <a:lnTo>
                  <a:pt x="21484" y="21481"/>
                </a:lnTo>
                <a:lnTo>
                  <a:pt x="21600" y="21363"/>
                </a:lnTo>
                <a:lnTo>
                  <a:pt x="21600" y="21244"/>
                </a:lnTo>
                <a:lnTo>
                  <a:pt x="21600" y="21125"/>
                </a:lnTo>
                <a:lnTo>
                  <a:pt x="21484" y="20888"/>
                </a:lnTo>
                <a:lnTo>
                  <a:pt x="21369" y="20651"/>
                </a:lnTo>
                <a:lnTo>
                  <a:pt x="21253" y="20413"/>
                </a:lnTo>
                <a:lnTo>
                  <a:pt x="21022" y="20295"/>
                </a:lnTo>
                <a:close/>
              </a:path>
              <a:path w="21600" h="21600" extrusionOk="0">
                <a:moveTo>
                  <a:pt x="18019" y="18514"/>
                </a:moveTo>
                <a:lnTo>
                  <a:pt x="17326" y="17921"/>
                </a:lnTo>
                <a:lnTo>
                  <a:pt x="4389" y="17921"/>
                </a:lnTo>
                <a:lnTo>
                  <a:pt x="3696" y="18514"/>
                </a:lnTo>
                <a:lnTo>
                  <a:pt x="18019" y="18514"/>
                </a:lnTo>
                <a:close/>
              </a:path>
              <a:path w="21600" h="21600" extrusionOk="0">
                <a:moveTo>
                  <a:pt x="19174" y="19701"/>
                </a:moveTo>
                <a:lnTo>
                  <a:pt x="18481" y="19108"/>
                </a:lnTo>
                <a:lnTo>
                  <a:pt x="3119" y="19108"/>
                </a:lnTo>
                <a:lnTo>
                  <a:pt x="2426" y="19701"/>
                </a:lnTo>
                <a:lnTo>
                  <a:pt x="19174" y="19701"/>
                </a:lnTo>
                <a:close/>
              </a:path>
              <a:path w="21600" h="21600" extrusionOk="0">
                <a:moveTo>
                  <a:pt x="20560" y="20769"/>
                </a:moveTo>
                <a:lnTo>
                  <a:pt x="19867" y="20176"/>
                </a:lnTo>
                <a:lnTo>
                  <a:pt x="1848" y="20176"/>
                </a:lnTo>
                <a:lnTo>
                  <a:pt x="1155" y="20769"/>
                </a:lnTo>
                <a:lnTo>
                  <a:pt x="20560" y="20769"/>
                </a:lnTo>
                <a:close/>
              </a:path>
              <a:path w="21600" h="21600" extrusionOk="0">
                <a:moveTo>
                  <a:pt x="18828" y="18396"/>
                </a:moveTo>
                <a:lnTo>
                  <a:pt x="17442" y="17209"/>
                </a:lnTo>
                <a:lnTo>
                  <a:pt x="4158" y="17209"/>
                </a:lnTo>
                <a:lnTo>
                  <a:pt x="2772" y="18514"/>
                </a:lnTo>
                <a:moveTo>
                  <a:pt x="13168" y="14123"/>
                </a:moveTo>
                <a:lnTo>
                  <a:pt x="13168" y="14716"/>
                </a:lnTo>
                <a:lnTo>
                  <a:pt x="17788" y="14716"/>
                </a:lnTo>
                <a:lnTo>
                  <a:pt x="17788" y="14123"/>
                </a:lnTo>
                <a:lnTo>
                  <a:pt x="13168" y="14123"/>
                </a:lnTo>
                <a:close/>
              </a:path>
              <a:path w="21600" h="21600" extrusionOk="0">
                <a:moveTo>
                  <a:pt x="6122" y="1899"/>
                </a:moveTo>
                <a:lnTo>
                  <a:pt x="6122" y="9732"/>
                </a:lnTo>
                <a:lnTo>
                  <a:pt x="15478" y="9732"/>
                </a:lnTo>
                <a:lnTo>
                  <a:pt x="15478" y="1899"/>
                </a:lnTo>
                <a:lnTo>
                  <a:pt x="6122" y="1899"/>
                </a:lnTo>
                <a:moveTo>
                  <a:pt x="6122" y="11631"/>
                </a:moveTo>
                <a:lnTo>
                  <a:pt x="15478" y="11631"/>
                </a:lnTo>
                <a:lnTo>
                  <a:pt x="15478" y="13174"/>
                </a:lnTo>
                <a:lnTo>
                  <a:pt x="6122" y="13174"/>
                </a:lnTo>
                <a:lnTo>
                  <a:pt x="6122" y="11631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1" name="computr2"/>
          <p:cNvSpPr>
            <a:spLocks noEditPoints="1" noChangeArrowheads="1"/>
          </p:cNvSpPr>
          <p:nvPr/>
        </p:nvSpPr>
        <p:spPr bwMode="auto">
          <a:xfrm>
            <a:off x="6324600" y="4224338"/>
            <a:ext cx="609600" cy="533400"/>
          </a:xfrm>
          <a:custGeom>
            <a:avLst/>
            <a:gdLst>
              <a:gd name="T0" fmla="*/ 10800 w 21600"/>
              <a:gd name="T1" fmla="*/ 0 h 21600"/>
              <a:gd name="T2" fmla="*/ 10800 w 21600"/>
              <a:gd name="T3" fmla="*/ 21600 h 21600"/>
              <a:gd name="T4" fmla="*/ 17326 w 21600"/>
              <a:gd name="T5" fmla="*/ 0 h 21600"/>
              <a:gd name="T6" fmla="*/ 4274 w 21600"/>
              <a:gd name="T7" fmla="*/ 0 h 21600"/>
              <a:gd name="T8" fmla="*/ 4274 w 21600"/>
              <a:gd name="T9" fmla="*/ 11631 h 21600"/>
              <a:gd name="T10" fmla="*/ 17326 w 21600"/>
              <a:gd name="T11" fmla="*/ 11631 h 21600"/>
              <a:gd name="T12" fmla="*/ 4274 w 21600"/>
              <a:gd name="T13" fmla="*/ 5816 h 21600"/>
              <a:gd name="T14" fmla="*/ 17326 w 21600"/>
              <a:gd name="T15" fmla="*/ 5816 h 21600"/>
              <a:gd name="T16" fmla="*/ 18828 w 21600"/>
              <a:gd name="T17" fmla="*/ 15785 h 21600"/>
              <a:gd name="T18" fmla="*/ 2772 w 21600"/>
              <a:gd name="T19" fmla="*/ 15785 h 21600"/>
              <a:gd name="T20" fmla="*/ 6194 w 21600"/>
              <a:gd name="T21" fmla="*/ 1913 h 21600"/>
              <a:gd name="T22" fmla="*/ 15565 w 21600"/>
              <a:gd name="T23" fmla="*/ 974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21022" y="20295"/>
                </a:moveTo>
                <a:lnTo>
                  <a:pt x="18828" y="18396"/>
                </a:lnTo>
                <a:lnTo>
                  <a:pt x="18828" y="13174"/>
                </a:lnTo>
                <a:lnTo>
                  <a:pt x="15478" y="13174"/>
                </a:lnTo>
                <a:lnTo>
                  <a:pt x="15478" y="11631"/>
                </a:lnTo>
                <a:lnTo>
                  <a:pt x="17326" y="11631"/>
                </a:lnTo>
                <a:lnTo>
                  <a:pt x="17326" y="11156"/>
                </a:lnTo>
                <a:lnTo>
                  <a:pt x="17326" y="0"/>
                </a:lnTo>
                <a:lnTo>
                  <a:pt x="10858" y="0"/>
                </a:lnTo>
                <a:lnTo>
                  <a:pt x="4274" y="0"/>
                </a:lnTo>
                <a:lnTo>
                  <a:pt x="4274" y="11037"/>
                </a:lnTo>
                <a:lnTo>
                  <a:pt x="4274" y="11631"/>
                </a:lnTo>
                <a:lnTo>
                  <a:pt x="6122" y="11631"/>
                </a:lnTo>
                <a:lnTo>
                  <a:pt x="6122" y="13174"/>
                </a:lnTo>
                <a:lnTo>
                  <a:pt x="2772" y="13174"/>
                </a:lnTo>
                <a:lnTo>
                  <a:pt x="2772" y="18514"/>
                </a:lnTo>
                <a:lnTo>
                  <a:pt x="693" y="20295"/>
                </a:lnTo>
                <a:lnTo>
                  <a:pt x="462" y="20413"/>
                </a:lnTo>
                <a:lnTo>
                  <a:pt x="231" y="20651"/>
                </a:lnTo>
                <a:lnTo>
                  <a:pt x="116" y="20888"/>
                </a:lnTo>
                <a:lnTo>
                  <a:pt x="0" y="21125"/>
                </a:lnTo>
                <a:lnTo>
                  <a:pt x="0" y="21244"/>
                </a:lnTo>
                <a:lnTo>
                  <a:pt x="116" y="21363"/>
                </a:lnTo>
                <a:lnTo>
                  <a:pt x="116" y="21481"/>
                </a:lnTo>
                <a:lnTo>
                  <a:pt x="231" y="21481"/>
                </a:lnTo>
                <a:lnTo>
                  <a:pt x="347" y="21600"/>
                </a:lnTo>
                <a:lnTo>
                  <a:pt x="578" y="21600"/>
                </a:lnTo>
                <a:lnTo>
                  <a:pt x="693" y="21600"/>
                </a:lnTo>
                <a:lnTo>
                  <a:pt x="10858" y="21600"/>
                </a:lnTo>
                <a:lnTo>
                  <a:pt x="20907" y="21600"/>
                </a:lnTo>
                <a:lnTo>
                  <a:pt x="21138" y="21600"/>
                </a:lnTo>
                <a:lnTo>
                  <a:pt x="21253" y="21600"/>
                </a:lnTo>
                <a:lnTo>
                  <a:pt x="21369" y="21481"/>
                </a:lnTo>
                <a:lnTo>
                  <a:pt x="21484" y="21481"/>
                </a:lnTo>
                <a:lnTo>
                  <a:pt x="21600" y="21363"/>
                </a:lnTo>
                <a:lnTo>
                  <a:pt x="21600" y="21244"/>
                </a:lnTo>
                <a:lnTo>
                  <a:pt x="21600" y="21125"/>
                </a:lnTo>
                <a:lnTo>
                  <a:pt x="21484" y="20888"/>
                </a:lnTo>
                <a:lnTo>
                  <a:pt x="21369" y="20651"/>
                </a:lnTo>
                <a:lnTo>
                  <a:pt x="21253" y="20413"/>
                </a:lnTo>
                <a:lnTo>
                  <a:pt x="21022" y="20295"/>
                </a:lnTo>
                <a:close/>
              </a:path>
              <a:path w="21600" h="21600" extrusionOk="0">
                <a:moveTo>
                  <a:pt x="18019" y="18514"/>
                </a:moveTo>
                <a:lnTo>
                  <a:pt x="17326" y="17921"/>
                </a:lnTo>
                <a:lnTo>
                  <a:pt x="4389" y="17921"/>
                </a:lnTo>
                <a:lnTo>
                  <a:pt x="3696" y="18514"/>
                </a:lnTo>
                <a:lnTo>
                  <a:pt x="18019" y="18514"/>
                </a:lnTo>
                <a:close/>
              </a:path>
              <a:path w="21600" h="21600" extrusionOk="0">
                <a:moveTo>
                  <a:pt x="19174" y="19701"/>
                </a:moveTo>
                <a:lnTo>
                  <a:pt x="18481" y="19108"/>
                </a:lnTo>
                <a:lnTo>
                  <a:pt x="3119" y="19108"/>
                </a:lnTo>
                <a:lnTo>
                  <a:pt x="2426" y="19701"/>
                </a:lnTo>
                <a:lnTo>
                  <a:pt x="19174" y="19701"/>
                </a:lnTo>
                <a:close/>
              </a:path>
              <a:path w="21600" h="21600" extrusionOk="0">
                <a:moveTo>
                  <a:pt x="20560" y="20769"/>
                </a:moveTo>
                <a:lnTo>
                  <a:pt x="19867" y="20176"/>
                </a:lnTo>
                <a:lnTo>
                  <a:pt x="1848" y="20176"/>
                </a:lnTo>
                <a:lnTo>
                  <a:pt x="1155" y="20769"/>
                </a:lnTo>
                <a:lnTo>
                  <a:pt x="20560" y="20769"/>
                </a:lnTo>
                <a:close/>
              </a:path>
              <a:path w="21600" h="21600" extrusionOk="0">
                <a:moveTo>
                  <a:pt x="18828" y="18396"/>
                </a:moveTo>
                <a:lnTo>
                  <a:pt x="17442" y="17209"/>
                </a:lnTo>
                <a:lnTo>
                  <a:pt x="4158" y="17209"/>
                </a:lnTo>
                <a:lnTo>
                  <a:pt x="2772" y="18514"/>
                </a:lnTo>
                <a:moveTo>
                  <a:pt x="13168" y="14123"/>
                </a:moveTo>
                <a:lnTo>
                  <a:pt x="13168" y="14716"/>
                </a:lnTo>
                <a:lnTo>
                  <a:pt x="17788" y="14716"/>
                </a:lnTo>
                <a:lnTo>
                  <a:pt x="17788" y="14123"/>
                </a:lnTo>
                <a:lnTo>
                  <a:pt x="13168" y="14123"/>
                </a:lnTo>
                <a:close/>
              </a:path>
              <a:path w="21600" h="21600" extrusionOk="0">
                <a:moveTo>
                  <a:pt x="6122" y="1899"/>
                </a:moveTo>
                <a:lnTo>
                  <a:pt x="6122" y="9732"/>
                </a:lnTo>
                <a:lnTo>
                  <a:pt x="15478" y="9732"/>
                </a:lnTo>
                <a:lnTo>
                  <a:pt x="15478" y="1899"/>
                </a:lnTo>
                <a:lnTo>
                  <a:pt x="6122" y="1899"/>
                </a:lnTo>
                <a:moveTo>
                  <a:pt x="6122" y="11631"/>
                </a:moveTo>
                <a:lnTo>
                  <a:pt x="15478" y="11631"/>
                </a:lnTo>
                <a:lnTo>
                  <a:pt x="15478" y="13174"/>
                </a:lnTo>
                <a:lnTo>
                  <a:pt x="6122" y="13174"/>
                </a:lnTo>
                <a:lnTo>
                  <a:pt x="6122" y="11631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2" name="computr2"/>
          <p:cNvSpPr>
            <a:spLocks noEditPoints="1" noChangeArrowheads="1"/>
          </p:cNvSpPr>
          <p:nvPr/>
        </p:nvSpPr>
        <p:spPr bwMode="auto">
          <a:xfrm>
            <a:off x="6934200" y="4224338"/>
            <a:ext cx="609600" cy="533400"/>
          </a:xfrm>
          <a:custGeom>
            <a:avLst/>
            <a:gdLst>
              <a:gd name="T0" fmla="*/ 10800 w 21600"/>
              <a:gd name="T1" fmla="*/ 0 h 21600"/>
              <a:gd name="T2" fmla="*/ 10800 w 21600"/>
              <a:gd name="T3" fmla="*/ 21600 h 21600"/>
              <a:gd name="T4" fmla="*/ 17326 w 21600"/>
              <a:gd name="T5" fmla="*/ 0 h 21600"/>
              <a:gd name="T6" fmla="*/ 4274 w 21600"/>
              <a:gd name="T7" fmla="*/ 0 h 21600"/>
              <a:gd name="T8" fmla="*/ 4274 w 21600"/>
              <a:gd name="T9" fmla="*/ 11631 h 21600"/>
              <a:gd name="T10" fmla="*/ 17326 w 21600"/>
              <a:gd name="T11" fmla="*/ 11631 h 21600"/>
              <a:gd name="T12" fmla="*/ 4274 w 21600"/>
              <a:gd name="T13" fmla="*/ 5816 h 21600"/>
              <a:gd name="T14" fmla="*/ 17326 w 21600"/>
              <a:gd name="T15" fmla="*/ 5816 h 21600"/>
              <a:gd name="T16" fmla="*/ 18828 w 21600"/>
              <a:gd name="T17" fmla="*/ 15785 h 21600"/>
              <a:gd name="T18" fmla="*/ 2772 w 21600"/>
              <a:gd name="T19" fmla="*/ 15785 h 21600"/>
              <a:gd name="T20" fmla="*/ 6194 w 21600"/>
              <a:gd name="T21" fmla="*/ 1913 h 21600"/>
              <a:gd name="T22" fmla="*/ 15565 w 21600"/>
              <a:gd name="T23" fmla="*/ 974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21022" y="20295"/>
                </a:moveTo>
                <a:lnTo>
                  <a:pt x="18828" y="18396"/>
                </a:lnTo>
                <a:lnTo>
                  <a:pt x="18828" y="13174"/>
                </a:lnTo>
                <a:lnTo>
                  <a:pt x="15478" y="13174"/>
                </a:lnTo>
                <a:lnTo>
                  <a:pt x="15478" y="11631"/>
                </a:lnTo>
                <a:lnTo>
                  <a:pt x="17326" y="11631"/>
                </a:lnTo>
                <a:lnTo>
                  <a:pt x="17326" y="11156"/>
                </a:lnTo>
                <a:lnTo>
                  <a:pt x="17326" y="0"/>
                </a:lnTo>
                <a:lnTo>
                  <a:pt x="10858" y="0"/>
                </a:lnTo>
                <a:lnTo>
                  <a:pt x="4274" y="0"/>
                </a:lnTo>
                <a:lnTo>
                  <a:pt x="4274" y="11037"/>
                </a:lnTo>
                <a:lnTo>
                  <a:pt x="4274" y="11631"/>
                </a:lnTo>
                <a:lnTo>
                  <a:pt x="6122" y="11631"/>
                </a:lnTo>
                <a:lnTo>
                  <a:pt x="6122" y="13174"/>
                </a:lnTo>
                <a:lnTo>
                  <a:pt x="2772" y="13174"/>
                </a:lnTo>
                <a:lnTo>
                  <a:pt x="2772" y="18514"/>
                </a:lnTo>
                <a:lnTo>
                  <a:pt x="693" y="20295"/>
                </a:lnTo>
                <a:lnTo>
                  <a:pt x="462" y="20413"/>
                </a:lnTo>
                <a:lnTo>
                  <a:pt x="231" y="20651"/>
                </a:lnTo>
                <a:lnTo>
                  <a:pt x="116" y="20888"/>
                </a:lnTo>
                <a:lnTo>
                  <a:pt x="0" y="21125"/>
                </a:lnTo>
                <a:lnTo>
                  <a:pt x="0" y="21244"/>
                </a:lnTo>
                <a:lnTo>
                  <a:pt x="116" y="21363"/>
                </a:lnTo>
                <a:lnTo>
                  <a:pt x="116" y="21481"/>
                </a:lnTo>
                <a:lnTo>
                  <a:pt x="231" y="21481"/>
                </a:lnTo>
                <a:lnTo>
                  <a:pt x="347" y="21600"/>
                </a:lnTo>
                <a:lnTo>
                  <a:pt x="578" y="21600"/>
                </a:lnTo>
                <a:lnTo>
                  <a:pt x="693" y="21600"/>
                </a:lnTo>
                <a:lnTo>
                  <a:pt x="10858" y="21600"/>
                </a:lnTo>
                <a:lnTo>
                  <a:pt x="20907" y="21600"/>
                </a:lnTo>
                <a:lnTo>
                  <a:pt x="21138" y="21600"/>
                </a:lnTo>
                <a:lnTo>
                  <a:pt x="21253" y="21600"/>
                </a:lnTo>
                <a:lnTo>
                  <a:pt x="21369" y="21481"/>
                </a:lnTo>
                <a:lnTo>
                  <a:pt x="21484" y="21481"/>
                </a:lnTo>
                <a:lnTo>
                  <a:pt x="21600" y="21363"/>
                </a:lnTo>
                <a:lnTo>
                  <a:pt x="21600" y="21244"/>
                </a:lnTo>
                <a:lnTo>
                  <a:pt x="21600" y="21125"/>
                </a:lnTo>
                <a:lnTo>
                  <a:pt x="21484" y="20888"/>
                </a:lnTo>
                <a:lnTo>
                  <a:pt x="21369" y="20651"/>
                </a:lnTo>
                <a:lnTo>
                  <a:pt x="21253" y="20413"/>
                </a:lnTo>
                <a:lnTo>
                  <a:pt x="21022" y="20295"/>
                </a:lnTo>
                <a:close/>
              </a:path>
              <a:path w="21600" h="21600" extrusionOk="0">
                <a:moveTo>
                  <a:pt x="18019" y="18514"/>
                </a:moveTo>
                <a:lnTo>
                  <a:pt x="17326" y="17921"/>
                </a:lnTo>
                <a:lnTo>
                  <a:pt x="4389" y="17921"/>
                </a:lnTo>
                <a:lnTo>
                  <a:pt x="3696" y="18514"/>
                </a:lnTo>
                <a:lnTo>
                  <a:pt x="18019" y="18514"/>
                </a:lnTo>
                <a:close/>
              </a:path>
              <a:path w="21600" h="21600" extrusionOk="0">
                <a:moveTo>
                  <a:pt x="19174" y="19701"/>
                </a:moveTo>
                <a:lnTo>
                  <a:pt x="18481" y="19108"/>
                </a:lnTo>
                <a:lnTo>
                  <a:pt x="3119" y="19108"/>
                </a:lnTo>
                <a:lnTo>
                  <a:pt x="2426" y="19701"/>
                </a:lnTo>
                <a:lnTo>
                  <a:pt x="19174" y="19701"/>
                </a:lnTo>
                <a:close/>
              </a:path>
              <a:path w="21600" h="21600" extrusionOk="0">
                <a:moveTo>
                  <a:pt x="20560" y="20769"/>
                </a:moveTo>
                <a:lnTo>
                  <a:pt x="19867" y="20176"/>
                </a:lnTo>
                <a:lnTo>
                  <a:pt x="1848" y="20176"/>
                </a:lnTo>
                <a:lnTo>
                  <a:pt x="1155" y="20769"/>
                </a:lnTo>
                <a:lnTo>
                  <a:pt x="20560" y="20769"/>
                </a:lnTo>
                <a:close/>
              </a:path>
              <a:path w="21600" h="21600" extrusionOk="0">
                <a:moveTo>
                  <a:pt x="18828" y="18396"/>
                </a:moveTo>
                <a:lnTo>
                  <a:pt x="17442" y="17209"/>
                </a:lnTo>
                <a:lnTo>
                  <a:pt x="4158" y="17209"/>
                </a:lnTo>
                <a:lnTo>
                  <a:pt x="2772" y="18514"/>
                </a:lnTo>
                <a:moveTo>
                  <a:pt x="13168" y="14123"/>
                </a:moveTo>
                <a:lnTo>
                  <a:pt x="13168" y="14716"/>
                </a:lnTo>
                <a:lnTo>
                  <a:pt x="17788" y="14716"/>
                </a:lnTo>
                <a:lnTo>
                  <a:pt x="17788" y="14123"/>
                </a:lnTo>
                <a:lnTo>
                  <a:pt x="13168" y="14123"/>
                </a:lnTo>
                <a:close/>
              </a:path>
              <a:path w="21600" h="21600" extrusionOk="0">
                <a:moveTo>
                  <a:pt x="6122" y="1899"/>
                </a:moveTo>
                <a:lnTo>
                  <a:pt x="6122" y="9732"/>
                </a:lnTo>
                <a:lnTo>
                  <a:pt x="15478" y="9732"/>
                </a:lnTo>
                <a:lnTo>
                  <a:pt x="15478" y="1899"/>
                </a:lnTo>
                <a:lnTo>
                  <a:pt x="6122" y="1899"/>
                </a:lnTo>
                <a:moveTo>
                  <a:pt x="6122" y="11631"/>
                </a:moveTo>
                <a:lnTo>
                  <a:pt x="15478" y="11631"/>
                </a:lnTo>
                <a:lnTo>
                  <a:pt x="15478" y="13174"/>
                </a:lnTo>
                <a:lnTo>
                  <a:pt x="6122" y="13174"/>
                </a:lnTo>
                <a:lnTo>
                  <a:pt x="6122" y="11631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3" name="computr2"/>
          <p:cNvSpPr>
            <a:spLocks noEditPoints="1" noChangeArrowheads="1"/>
          </p:cNvSpPr>
          <p:nvPr/>
        </p:nvSpPr>
        <p:spPr bwMode="auto">
          <a:xfrm>
            <a:off x="7543800" y="4224338"/>
            <a:ext cx="609600" cy="533400"/>
          </a:xfrm>
          <a:custGeom>
            <a:avLst/>
            <a:gdLst>
              <a:gd name="T0" fmla="*/ 10800 w 21600"/>
              <a:gd name="T1" fmla="*/ 0 h 21600"/>
              <a:gd name="T2" fmla="*/ 10800 w 21600"/>
              <a:gd name="T3" fmla="*/ 21600 h 21600"/>
              <a:gd name="T4" fmla="*/ 17326 w 21600"/>
              <a:gd name="T5" fmla="*/ 0 h 21600"/>
              <a:gd name="T6" fmla="*/ 4274 w 21600"/>
              <a:gd name="T7" fmla="*/ 0 h 21600"/>
              <a:gd name="T8" fmla="*/ 4274 w 21600"/>
              <a:gd name="T9" fmla="*/ 11631 h 21600"/>
              <a:gd name="T10" fmla="*/ 17326 w 21600"/>
              <a:gd name="T11" fmla="*/ 11631 h 21600"/>
              <a:gd name="T12" fmla="*/ 4274 w 21600"/>
              <a:gd name="T13" fmla="*/ 5816 h 21600"/>
              <a:gd name="T14" fmla="*/ 17326 w 21600"/>
              <a:gd name="T15" fmla="*/ 5816 h 21600"/>
              <a:gd name="T16" fmla="*/ 18828 w 21600"/>
              <a:gd name="T17" fmla="*/ 15785 h 21600"/>
              <a:gd name="T18" fmla="*/ 2772 w 21600"/>
              <a:gd name="T19" fmla="*/ 15785 h 21600"/>
              <a:gd name="T20" fmla="*/ 6194 w 21600"/>
              <a:gd name="T21" fmla="*/ 1913 h 21600"/>
              <a:gd name="T22" fmla="*/ 15565 w 21600"/>
              <a:gd name="T23" fmla="*/ 974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21022" y="20295"/>
                </a:moveTo>
                <a:lnTo>
                  <a:pt x="18828" y="18396"/>
                </a:lnTo>
                <a:lnTo>
                  <a:pt x="18828" y="13174"/>
                </a:lnTo>
                <a:lnTo>
                  <a:pt x="15478" y="13174"/>
                </a:lnTo>
                <a:lnTo>
                  <a:pt x="15478" y="11631"/>
                </a:lnTo>
                <a:lnTo>
                  <a:pt x="17326" y="11631"/>
                </a:lnTo>
                <a:lnTo>
                  <a:pt x="17326" y="11156"/>
                </a:lnTo>
                <a:lnTo>
                  <a:pt x="17326" y="0"/>
                </a:lnTo>
                <a:lnTo>
                  <a:pt x="10858" y="0"/>
                </a:lnTo>
                <a:lnTo>
                  <a:pt x="4274" y="0"/>
                </a:lnTo>
                <a:lnTo>
                  <a:pt x="4274" y="11037"/>
                </a:lnTo>
                <a:lnTo>
                  <a:pt x="4274" y="11631"/>
                </a:lnTo>
                <a:lnTo>
                  <a:pt x="6122" y="11631"/>
                </a:lnTo>
                <a:lnTo>
                  <a:pt x="6122" y="13174"/>
                </a:lnTo>
                <a:lnTo>
                  <a:pt x="2772" y="13174"/>
                </a:lnTo>
                <a:lnTo>
                  <a:pt x="2772" y="18514"/>
                </a:lnTo>
                <a:lnTo>
                  <a:pt x="693" y="20295"/>
                </a:lnTo>
                <a:lnTo>
                  <a:pt x="462" y="20413"/>
                </a:lnTo>
                <a:lnTo>
                  <a:pt x="231" y="20651"/>
                </a:lnTo>
                <a:lnTo>
                  <a:pt x="116" y="20888"/>
                </a:lnTo>
                <a:lnTo>
                  <a:pt x="0" y="21125"/>
                </a:lnTo>
                <a:lnTo>
                  <a:pt x="0" y="21244"/>
                </a:lnTo>
                <a:lnTo>
                  <a:pt x="116" y="21363"/>
                </a:lnTo>
                <a:lnTo>
                  <a:pt x="116" y="21481"/>
                </a:lnTo>
                <a:lnTo>
                  <a:pt x="231" y="21481"/>
                </a:lnTo>
                <a:lnTo>
                  <a:pt x="347" y="21600"/>
                </a:lnTo>
                <a:lnTo>
                  <a:pt x="578" y="21600"/>
                </a:lnTo>
                <a:lnTo>
                  <a:pt x="693" y="21600"/>
                </a:lnTo>
                <a:lnTo>
                  <a:pt x="10858" y="21600"/>
                </a:lnTo>
                <a:lnTo>
                  <a:pt x="20907" y="21600"/>
                </a:lnTo>
                <a:lnTo>
                  <a:pt x="21138" y="21600"/>
                </a:lnTo>
                <a:lnTo>
                  <a:pt x="21253" y="21600"/>
                </a:lnTo>
                <a:lnTo>
                  <a:pt x="21369" y="21481"/>
                </a:lnTo>
                <a:lnTo>
                  <a:pt x="21484" y="21481"/>
                </a:lnTo>
                <a:lnTo>
                  <a:pt x="21600" y="21363"/>
                </a:lnTo>
                <a:lnTo>
                  <a:pt x="21600" y="21244"/>
                </a:lnTo>
                <a:lnTo>
                  <a:pt x="21600" y="21125"/>
                </a:lnTo>
                <a:lnTo>
                  <a:pt x="21484" y="20888"/>
                </a:lnTo>
                <a:lnTo>
                  <a:pt x="21369" y="20651"/>
                </a:lnTo>
                <a:lnTo>
                  <a:pt x="21253" y="20413"/>
                </a:lnTo>
                <a:lnTo>
                  <a:pt x="21022" y="20295"/>
                </a:lnTo>
                <a:close/>
              </a:path>
              <a:path w="21600" h="21600" extrusionOk="0">
                <a:moveTo>
                  <a:pt x="18019" y="18514"/>
                </a:moveTo>
                <a:lnTo>
                  <a:pt x="17326" y="17921"/>
                </a:lnTo>
                <a:lnTo>
                  <a:pt x="4389" y="17921"/>
                </a:lnTo>
                <a:lnTo>
                  <a:pt x="3696" y="18514"/>
                </a:lnTo>
                <a:lnTo>
                  <a:pt x="18019" y="18514"/>
                </a:lnTo>
                <a:close/>
              </a:path>
              <a:path w="21600" h="21600" extrusionOk="0">
                <a:moveTo>
                  <a:pt x="19174" y="19701"/>
                </a:moveTo>
                <a:lnTo>
                  <a:pt x="18481" y="19108"/>
                </a:lnTo>
                <a:lnTo>
                  <a:pt x="3119" y="19108"/>
                </a:lnTo>
                <a:lnTo>
                  <a:pt x="2426" y="19701"/>
                </a:lnTo>
                <a:lnTo>
                  <a:pt x="19174" y="19701"/>
                </a:lnTo>
                <a:close/>
              </a:path>
              <a:path w="21600" h="21600" extrusionOk="0">
                <a:moveTo>
                  <a:pt x="20560" y="20769"/>
                </a:moveTo>
                <a:lnTo>
                  <a:pt x="19867" y="20176"/>
                </a:lnTo>
                <a:lnTo>
                  <a:pt x="1848" y="20176"/>
                </a:lnTo>
                <a:lnTo>
                  <a:pt x="1155" y="20769"/>
                </a:lnTo>
                <a:lnTo>
                  <a:pt x="20560" y="20769"/>
                </a:lnTo>
                <a:close/>
              </a:path>
              <a:path w="21600" h="21600" extrusionOk="0">
                <a:moveTo>
                  <a:pt x="18828" y="18396"/>
                </a:moveTo>
                <a:lnTo>
                  <a:pt x="17442" y="17209"/>
                </a:lnTo>
                <a:lnTo>
                  <a:pt x="4158" y="17209"/>
                </a:lnTo>
                <a:lnTo>
                  <a:pt x="2772" y="18514"/>
                </a:lnTo>
                <a:moveTo>
                  <a:pt x="13168" y="14123"/>
                </a:moveTo>
                <a:lnTo>
                  <a:pt x="13168" y="14716"/>
                </a:lnTo>
                <a:lnTo>
                  <a:pt x="17788" y="14716"/>
                </a:lnTo>
                <a:lnTo>
                  <a:pt x="17788" y="14123"/>
                </a:lnTo>
                <a:lnTo>
                  <a:pt x="13168" y="14123"/>
                </a:lnTo>
                <a:close/>
              </a:path>
              <a:path w="21600" h="21600" extrusionOk="0">
                <a:moveTo>
                  <a:pt x="6122" y="1899"/>
                </a:moveTo>
                <a:lnTo>
                  <a:pt x="6122" y="9732"/>
                </a:lnTo>
                <a:lnTo>
                  <a:pt x="15478" y="9732"/>
                </a:lnTo>
                <a:lnTo>
                  <a:pt x="15478" y="1899"/>
                </a:lnTo>
                <a:lnTo>
                  <a:pt x="6122" y="1899"/>
                </a:lnTo>
                <a:moveTo>
                  <a:pt x="6122" y="11631"/>
                </a:moveTo>
                <a:lnTo>
                  <a:pt x="15478" y="11631"/>
                </a:lnTo>
                <a:lnTo>
                  <a:pt x="15478" y="13174"/>
                </a:lnTo>
                <a:lnTo>
                  <a:pt x="6122" y="13174"/>
                </a:lnTo>
                <a:lnTo>
                  <a:pt x="6122" y="11631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4" name="computr2"/>
          <p:cNvSpPr>
            <a:spLocks noEditPoints="1" noChangeArrowheads="1"/>
          </p:cNvSpPr>
          <p:nvPr/>
        </p:nvSpPr>
        <p:spPr bwMode="auto">
          <a:xfrm>
            <a:off x="8153400" y="4224338"/>
            <a:ext cx="609600" cy="533400"/>
          </a:xfrm>
          <a:custGeom>
            <a:avLst/>
            <a:gdLst>
              <a:gd name="T0" fmla="*/ 10800 w 21600"/>
              <a:gd name="T1" fmla="*/ 0 h 21600"/>
              <a:gd name="T2" fmla="*/ 10800 w 21600"/>
              <a:gd name="T3" fmla="*/ 21600 h 21600"/>
              <a:gd name="T4" fmla="*/ 17326 w 21600"/>
              <a:gd name="T5" fmla="*/ 0 h 21600"/>
              <a:gd name="T6" fmla="*/ 4274 w 21600"/>
              <a:gd name="T7" fmla="*/ 0 h 21600"/>
              <a:gd name="T8" fmla="*/ 4274 w 21600"/>
              <a:gd name="T9" fmla="*/ 11631 h 21600"/>
              <a:gd name="T10" fmla="*/ 17326 w 21600"/>
              <a:gd name="T11" fmla="*/ 11631 h 21600"/>
              <a:gd name="T12" fmla="*/ 4274 w 21600"/>
              <a:gd name="T13" fmla="*/ 5816 h 21600"/>
              <a:gd name="T14" fmla="*/ 17326 w 21600"/>
              <a:gd name="T15" fmla="*/ 5816 h 21600"/>
              <a:gd name="T16" fmla="*/ 18828 w 21600"/>
              <a:gd name="T17" fmla="*/ 15785 h 21600"/>
              <a:gd name="T18" fmla="*/ 2772 w 21600"/>
              <a:gd name="T19" fmla="*/ 15785 h 21600"/>
              <a:gd name="T20" fmla="*/ 6194 w 21600"/>
              <a:gd name="T21" fmla="*/ 1913 h 21600"/>
              <a:gd name="T22" fmla="*/ 15565 w 21600"/>
              <a:gd name="T23" fmla="*/ 974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21022" y="20295"/>
                </a:moveTo>
                <a:lnTo>
                  <a:pt x="18828" y="18396"/>
                </a:lnTo>
                <a:lnTo>
                  <a:pt x="18828" y="13174"/>
                </a:lnTo>
                <a:lnTo>
                  <a:pt x="15478" y="13174"/>
                </a:lnTo>
                <a:lnTo>
                  <a:pt x="15478" y="11631"/>
                </a:lnTo>
                <a:lnTo>
                  <a:pt x="17326" y="11631"/>
                </a:lnTo>
                <a:lnTo>
                  <a:pt x="17326" y="11156"/>
                </a:lnTo>
                <a:lnTo>
                  <a:pt x="17326" y="0"/>
                </a:lnTo>
                <a:lnTo>
                  <a:pt x="10858" y="0"/>
                </a:lnTo>
                <a:lnTo>
                  <a:pt x="4274" y="0"/>
                </a:lnTo>
                <a:lnTo>
                  <a:pt x="4274" y="11037"/>
                </a:lnTo>
                <a:lnTo>
                  <a:pt x="4274" y="11631"/>
                </a:lnTo>
                <a:lnTo>
                  <a:pt x="6122" y="11631"/>
                </a:lnTo>
                <a:lnTo>
                  <a:pt x="6122" y="13174"/>
                </a:lnTo>
                <a:lnTo>
                  <a:pt x="2772" y="13174"/>
                </a:lnTo>
                <a:lnTo>
                  <a:pt x="2772" y="18514"/>
                </a:lnTo>
                <a:lnTo>
                  <a:pt x="693" y="20295"/>
                </a:lnTo>
                <a:lnTo>
                  <a:pt x="462" y="20413"/>
                </a:lnTo>
                <a:lnTo>
                  <a:pt x="231" y="20651"/>
                </a:lnTo>
                <a:lnTo>
                  <a:pt x="116" y="20888"/>
                </a:lnTo>
                <a:lnTo>
                  <a:pt x="0" y="21125"/>
                </a:lnTo>
                <a:lnTo>
                  <a:pt x="0" y="21244"/>
                </a:lnTo>
                <a:lnTo>
                  <a:pt x="116" y="21363"/>
                </a:lnTo>
                <a:lnTo>
                  <a:pt x="116" y="21481"/>
                </a:lnTo>
                <a:lnTo>
                  <a:pt x="231" y="21481"/>
                </a:lnTo>
                <a:lnTo>
                  <a:pt x="347" y="21600"/>
                </a:lnTo>
                <a:lnTo>
                  <a:pt x="578" y="21600"/>
                </a:lnTo>
                <a:lnTo>
                  <a:pt x="693" y="21600"/>
                </a:lnTo>
                <a:lnTo>
                  <a:pt x="10858" y="21600"/>
                </a:lnTo>
                <a:lnTo>
                  <a:pt x="20907" y="21600"/>
                </a:lnTo>
                <a:lnTo>
                  <a:pt x="21138" y="21600"/>
                </a:lnTo>
                <a:lnTo>
                  <a:pt x="21253" y="21600"/>
                </a:lnTo>
                <a:lnTo>
                  <a:pt x="21369" y="21481"/>
                </a:lnTo>
                <a:lnTo>
                  <a:pt x="21484" y="21481"/>
                </a:lnTo>
                <a:lnTo>
                  <a:pt x="21600" y="21363"/>
                </a:lnTo>
                <a:lnTo>
                  <a:pt x="21600" y="21244"/>
                </a:lnTo>
                <a:lnTo>
                  <a:pt x="21600" y="21125"/>
                </a:lnTo>
                <a:lnTo>
                  <a:pt x="21484" y="20888"/>
                </a:lnTo>
                <a:lnTo>
                  <a:pt x="21369" y="20651"/>
                </a:lnTo>
                <a:lnTo>
                  <a:pt x="21253" y="20413"/>
                </a:lnTo>
                <a:lnTo>
                  <a:pt x="21022" y="20295"/>
                </a:lnTo>
                <a:close/>
              </a:path>
              <a:path w="21600" h="21600" extrusionOk="0">
                <a:moveTo>
                  <a:pt x="18019" y="18514"/>
                </a:moveTo>
                <a:lnTo>
                  <a:pt x="17326" y="17921"/>
                </a:lnTo>
                <a:lnTo>
                  <a:pt x="4389" y="17921"/>
                </a:lnTo>
                <a:lnTo>
                  <a:pt x="3696" y="18514"/>
                </a:lnTo>
                <a:lnTo>
                  <a:pt x="18019" y="18514"/>
                </a:lnTo>
                <a:close/>
              </a:path>
              <a:path w="21600" h="21600" extrusionOk="0">
                <a:moveTo>
                  <a:pt x="19174" y="19701"/>
                </a:moveTo>
                <a:lnTo>
                  <a:pt x="18481" y="19108"/>
                </a:lnTo>
                <a:lnTo>
                  <a:pt x="3119" y="19108"/>
                </a:lnTo>
                <a:lnTo>
                  <a:pt x="2426" y="19701"/>
                </a:lnTo>
                <a:lnTo>
                  <a:pt x="19174" y="19701"/>
                </a:lnTo>
                <a:close/>
              </a:path>
              <a:path w="21600" h="21600" extrusionOk="0">
                <a:moveTo>
                  <a:pt x="20560" y="20769"/>
                </a:moveTo>
                <a:lnTo>
                  <a:pt x="19867" y="20176"/>
                </a:lnTo>
                <a:lnTo>
                  <a:pt x="1848" y="20176"/>
                </a:lnTo>
                <a:lnTo>
                  <a:pt x="1155" y="20769"/>
                </a:lnTo>
                <a:lnTo>
                  <a:pt x="20560" y="20769"/>
                </a:lnTo>
                <a:close/>
              </a:path>
              <a:path w="21600" h="21600" extrusionOk="0">
                <a:moveTo>
                  <a:pt x="18828" y="18396"/>
                </a:moveTo>
                <a:lnTo>
                  <a:pt x="17442" y="17209"/>
                </a:lnTo>
                <a:lnTo>
                  <a:pt x="4158" y="17209"/>
                </a:lnTo>
                <a:lnTo>
                  <a:pt x="2772" y="18514"/>
                </a:lnTo>
                <a:moveTo>
                  <a:pt x="13168" y="14123"/>
                </a:moveTo>
                <a:lnTo>
                  <a:pt x="13168" y="14716"/>
                </a:lnTo>
                <a:lnTo>
                  <a:pt x="17788" y="14716"/>
                </a:lnTo>
                <a:lnTo>
                  <a:pt x="17788" y="14123"/>
                </a:lnTo>
                <a:lnTo>
                  <a:pt x="13168" y="14123"/>
                </a:lnTo>
                <a:close/>
              </a:path>
              <a:path w="21600" h="21600" extrusionOk="0">
                <a:moveTo>
                  <a:pt x="6122" y="1899"/>
                </a:moveTo>
                <a:lnTo>
                  <a:pt x="6122" y="9732"/>
                </a:lnTo>
                <a:lnTo>
                  <a:pt x="15478" y="9732"/>
                </a:lnTo>
                <a:lnTo>
                  <a:pt x="15478" y="1899"/>
                </a:lnTo>
                <a:lnTo>
                  <a:pt x="6122" y="1899"/>
                </a:lnTo>
                <a:moveTo>
                  <a:pt x="6122" y="11631"/>
                </a:moveTo>
                <a:lnTo>
                  <a:pt x="15478" y="11631"/>
                </a:lnTo>
                <a:lnTo>
                  <a:pt x="15478" y="13174"/>
                </a:lnTo>
                <a:lnTo>
                  <a:pt x="6122" y="13174"/>
                </a:lnTo>
                <a:lnTo>
                  <a:pt x="6122" y="11631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5" name="Rectangle 32"/>
          <p:cNvSpPr>
            <a:spLocks noChangeArrowheads="1"/>
          </p:cNvSpPr>
          <p:nvPr/>
        </p:nvSpPr>
        <p:spPr bwMode="auto">
          <a:xfrm>
            <a:off x="6324600" y="4148138"/>
            <a:ext cx="2438400" cy="251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6" name="Line 33"/>
          <p:cNvSpPr>
            <a:spLocks noChangeShapeType="1"/>
          </p:cNvSpPr>
          <p:nvPr/>
        </p:nvSpPr>
        <p:spPr bwMode="auto">
          <a:xfrm>
            <a:off x="7543800" y="4148138"/>
            <a:ext cx="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37" name="Line 34"/>
          <p:cNvSpPr>
            <a:spLocks noChangeShapeType="1"/>
          </p:cNvSpPr>
          <p:nvPr/>
        </p:nvSpPr>
        <p:spPr bwMode="auto">
          <a:xfrm>
            <a:off x="6324600" y="54102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38" name="Line 35"/>
          <p:cNvSpPr>
            <a:spLocks noChangeShapeType="1"/>
          </p:cNvSpPr>
          <p:nvPr/>
        </p:nvSpPr>
        <p:spPr bwMode="auto">
          <a:xfrm>
            <a:off x="6934200" y="4148138"/>
            <a:ext cx="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39" name="Line 36"/>
          <p:cNvSpPr>
            <a:spLocks noChangeShapeType="1"/>
          </p:cNvSpPr>
          <p:nvPr/>
        </p:nvSpPr>
        <p:spPr bwMode="auto">
          <a:xfrm>
            <a:off x="8153400" y="4148138"/>
            <a:ext cx="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40" name="Line 37"/>
          <p:cNvSpPr>
            <a:spLocks noChangeShapeType="1"/>
          </p:cNvSpPr>
          <p:nvPr/>
        </p:nvSpPr>
        <p:spPr bwMode="auto">
          <a:xfrm>
            <a:off x="6324600" y="60198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41" name="Line 38"/>
          <p:cNvSpPr>
            <a:spLocks noChangeShapeType="1"/>
          </p:cNvSpPr>
          <p:nvPr/>
        </p:nvSpPr>
        <p:spPr bwMode="auto">
          <a:xfrm>
            <a:off x="6324600" y="4800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42" name="AutoShape 39"/>
          <p:cNvSpPr>
            <a:spLocks noChangeArrowheads="1"/>
          </p:cNvSpPr>
          <p:nvPr/>
        </p:nvSpPr>
        <p:spPr bwMode="auto">
          <a:xfrm>
            <a:off x="2971800" y="5214938"/>
            <a:ext cx="3167063" cy="381000"/>
          </a:xfrm>
          <a:prstGeom prst="rightArrow">
            <a:avLst>
              <a:gd name="adj1" fmla="val 50000"/>
              <a:gd name="adj2" fmla="val 2078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Basic idea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42910" y="1357298"/>
            <a:ext cx="7762932" cy="45720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Each client make photon map with k photons</a:t>
            </a:r>
          </a:p>
          <a:p>
            <a:r>
              <a:rPr lang="en-US" altLang="ko-KR" sz="2400" dirty="0" smtClean="0"/>
              <a:t>Compute own pixel using individual map</a:t>
            </a:r>
          </a:p>
          <a:p>
            <a:r>
              <a:rPr lang="en-US" altLang="ko-KR" sz="2400" dirty="0" smtClean="0"/>
              <a:t>Interleaving pixels(combine) </a:t>
            </a:r>
          </a:p>
          <a:p>
            <a:r>
              <a:rPr lang="en-US" altLang="ko-KR" sz="2400" dirty="0" smtClean="0"/>
              <a:t>Filtering(blurring)</a:t>
            </a:r>
            <a:endParaRPr lang="ko-KR" altLang="en-US" sz="2400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32</a:t>
            </a:fld>
            <a:endParaRPr lang="ko-KR" altLang="en-US"/>
          </a:p>
        </p:txBody>
      </p:sp>
      <p:pic>
        <p:nvPicPr>
          <p:cNvPr id="31" name="Picture 12" descr="close_interleav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3588" y="3290882"/>
            <a:ext cx="2536825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3" descr="close_sing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588" y="3290882"/>
            <a:ext cx="2536825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4" descr="close_filtere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4588" y="3290882"/>
            <a:ext cx="2536825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" name="Group 20"/>
          <p:cNvGrpSpPr>
            <a:grpSpLocks/>
          </p:cNvGrpSpPr>
          <p:nvPr/>
        </p:nvGrpSpPr>
        <p:grpSpPr bwMode="auto">
          <a:xfrm>
            <a:off x="827088" y="5883269"/>
            <a:ext cx="7085012" cy="396875"/>
            <a:chOff x="521" y="2523"/>
            <a:chExt cx="4463" cy="250"/>
          </a:xfrm>
        </p:grpSpPr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2244" y="2523"/>
              <a:ext cx="1377" cy="2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none" anchorCtr="1">
              <a:spAutoFit/>
            </a:bodyPr>
            <a:lstStyle/>
            <a:p>
              <a:pPr marL="342900" indent="-342900">
                <a:buFontTx/>
                <a:buNone/>
              </a:pPr>
              <a:r>
                <a:rPr lang="en-US" altLang="ko-KR" sz="2000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Sans Unicode" pitchFamily="34" charset="0"/>
                  <a:ea typeface="굴림" pitchFamily="50" charset="-127"/>
                </a:rPr>
                <a:t>5x5 interleaving</a:t>
              </a:r>
            </a:p>
          </p:txBody>
        </p:sp>
        <p:sp>
          <p:nvSpPr>
            <p:cNvPr id="36" name="Text Box 16"/>
            <p:cNvSpPr txBox="1">
              <a:spLocks noChangeArrowheads="1"/>
            </p:cNvSpPr>
            <p:nvPr/>
          </p:nvSpPr>
          <p:spPr bwMode="auto">
            <a:xfrm>
              <a:off x="521" y="2523"/>
              <a:ext cx="1100" cy="2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none" anchorCtr="1">
              <a:spAutoFit/>
            </a:bodyPr>
            <a:lstStyle/>
            <a:p>
              <a:pPr marL="342900" indent="-342900">
                <a:buFontTx/>
                <a:buNone/>
              </a:pPr>
              <a:r>
                <a:rPr lang="en-US" altLang="ko-KR" sz="200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Sans Unicode" pitchFamily="34" charset="0"/>
                  <a:ea typeface="굴림" pitchFamily="50" charset="-127"/>
                </a:rPr>
                <a:t>27k photons</a:t>
              </a:r>
            </a:p>
          </p:txBody>
        </p:sp>
        <p:sp>
          <p:nvSpPr>
            <p:cNvPr id="37" name="Text Box 17"/>
            <p:cNvSpPr txBox="1">
              <a:spLocks noChangeArrowheads="1"/>
            </p:cNvSpPr>
            <p:nvPr/>
          </p:nvSpPr>
          <p:spPr bwMode="auto">
            <a:xfrm>
              <a:off x="4313" y="2523"/>
              <a:ext cx="671" cy="2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none" anchorCtr="1">
              <a:spAutoFit/>
            </a:bodyPr>
            <a:lstStyle/>
            <a:p>
              <a:pPr marL="342900" indent="-342900">
                <a:buFontTx/>
                <a:buNone/>
              </a:pPr>
              <a:r>
                <a:rPr lang="en-US" altLang="ko-KR" sz="200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Sans Unicode" pitchFamily="34" charset="0"/>
                  <a:ea typeface="굴림" pitchFamily="50" charset="-127"/>
                </a:rPr>
                <a:t>filtered</a:t>
              </a:r>
            </a:p>
          </p:txBody>
        </p:sp>
      </p:grpSp>
      <p:pic>
        <p:nvPicPr>
          <p:cNvPr id="38" name="Picture 11" descr="close_zoo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67175" y="2660659"/>
            <a:ext cx="1982788" cy="1982787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9" name="Rectangle 21"/>
          <p:cNvSpPr txBox="1">
            <a:spLocks noChangeArrowheads="1"/>
          </p:cNvSpPr>
          <p:nvPr/>
        </p:nvSpPr>
        <p:spPr>
          <a:xfrm>
            <a:off x="1157318" y="6300796"/>
            <a:ext cx="7772400" cy="414352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marL="411480" lvl="0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</a:pPr>
            <a:r>
              <a:rPr kumimoji="0" lang="en-US" altLang="ko-K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+mn-cs"/>
              </a:rPr>
              <a:t>Quality comparable </a:t>
            </a:r>
            <a:r>
              <a:rPr lang="en-US" altLang="ko-KR" sz="3000" dirty="0" smtClean="0">
                <a:ea typeface="굴림" pitchFamily="50" charset="-127"/>
              </a:rPr>
              <a:t>to 5 x 5 </a:t>
            </a:r>
            <a:r>
              <a:rPr kumimoji="0" lang="en-US" altLang="ko-K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+mn-cs"/>
              </a:rPr>
              <a:t>x 27k = 680k photons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굴림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How to interleave pixels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33442" y="4714884"/>
            <a:ext cx="7772400" cy="1640676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/>
              <a:t>Regular sampling </a:t>
            </a:r>
          </a:p>
          <a:p>
            <a:r>
              <a:rPr lang="en-US" altLang="ko-KR" dirty="0" smtClean="0"/>
              <a:t>Simple, efficient, well hardware </a:t>
            </a:r>
            <a:r>
              <a:rPr lang="en-US" altLang="ko-KR" dirty="0" err="1" smtClean="0"/>
              <a:t>rasterization</a:t>
            </a:r>
            <a:endParaRPr lang="en-US" altLang="ko-KR" dirty="0" smtClean="0"/>
          </a:p>
          <a:p>
            <a:r>
              <a:rPr lang="en-US" altLang="ko-KR" dirty="0" smtClean="0"/>
              <a:t>Inter-pixel aliasing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33</a:t>
            </a:fld>
            <a:endParaRPr lang="ko-KR" alt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47807"/>
            <a:ext cx="434340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428736"/>
            <a:ext cx="2928958" cy="3003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How to interleave pixels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33442" y="4714884"/>
            <a:ext cx="7772400" cy="1640676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/>
              <a:t>I</a:t>
            </a:r>
            <a:r>
              <a:rPr lang="en-US" altLang="ko-KR" dirty="0" smtClean="0"/>
              <a:t>rregular sampling </a:t>
            </a:r>
          </a:p>
          <a:p>
            <a:r>
              <a:rPr lang="en-US" altLang="ko-KR" dirty="0" smtClean="0"/>
              <a:t>Mask aliasing artifacts</a:t>
            </a:r>
          </a:p>
          <a:p>
            <a:r>
              <a:rPr lang="en-US" altLang="ko-KR" dirty="0" smtClean="0"/>
              <a:t>Not coherence, more expensive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34</a:t>
            </a:fld>
            <a:endParaRPr lang="ko-KR" altLang="en-US"/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2495544" y="1714488"/>
            <a:ext cx="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1276344" y="297655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>
            <a:off x="1885944" y="1714488"/>
            <a:ext cx="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3105144" y="1714488"/>
            <a:ext cx="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1276344" y="358615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4" name="Line 11"/>
          <p:cNvSpPr>
            <a:spLocks noChangeShapeType="1"/>
          </p:cNvSpPr>
          <p:nvPr/>
        </p:nvSpPr>
        <p:spPr bwMode="auto">
          <a:xfrm>
            <a:off x="1276344" y="236695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276344" y="1714488"/>
            <a:ext cx="2438400" cy="251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sz="2400">
              <a:effectLst/>
              <a:latin typeface="Times New Roman" pitchFamily="18" charset="0"/>
            </a:endParaRPr>
          </a:p>
        </p:txBody>
      </p:sp>
      <p:sp>
        <p:nvSpPr>
          <p:cNvPr id="17" name="타원 16"/>
          <p:cNvSpPr/>
          <p:nvPr/>
        </p:nvSpPr>
        <p:spPr>
          <a:xfrm flipH="1">
            <a:off x="1571604" y="1857364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/>
        </p:nvSpPr>
        <p:spPr>
          <a:xfrm flipH="1">
            <a:off x="1428728" y="2143116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 flipH="1">
            <a:off x="1714480" y="2071678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/>
        </p:nvSpPr>
        <p:spPr>
          <a:xfrm flipH="1">
            <a:off x="2643174" y="1857364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/>
        </p:nvSpPr>
        <p:spPr>
          <a:xfrm flipH="1">
            <a:off x="2285984" y="2214554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/>
        </p:nvSpPr>
        <p:spPr>
          <a:xfrm flipH="1">
            <a:off x="1428728" y="264318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 flipH="1">
            <a:off x="1928794" y="2214554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 flipH="1">
            <a:off x="2071670" y="264318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/>
        </p:nvSpPr>
        <p:spPr>
          <a:xfrm flipH="1">
            <a:off x="2357422" y="2428868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/>
        </p:nvSpPr>
        <p:spPr>
          <a:xfrm flipH="1">
            <a:off x="2928926" y="1857364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 flipH="1">
            <a:off x="2928926" y="264318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 flipH="1">
            <a:off x="3286116" y="2857496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/>
        </p:nvSpPr>
        <p:spPr>
          <a:xfrm flipH="1">
            <a:off x="2714612" y="414338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/>
        </p:nvSpPr>
        <p:spPr>
          <a:xfrm flipH="1">
            <a:off x="1714480" y="2786058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타원 30"/>
          <p:cNvSpPr/>
          <p:nvPr/>
        </p:nvSpPr>
        <p:spPr>
          <a:xfrm flipH="1">
            <a:off x="1428728" y="3143248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타원 31"/>
          <p:cNvSpPr/>
          <p:nvPr/>
        </p:nvSpPr>
        <p:spPr>
          <a:xfrm flipH="1">
            <a:off x="2571736" y="307181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 flipH="1">
            <a:off x="2714612" y="3286124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 flipH="1">
            <a:off x="3571868" y="2500306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/>
          <p:cNvSpPr/>
          <p:nvPr/>
        </p:nvSpPr>
        <p:spPr>
          <a:xfrm flipH="1">
            <a:off x="3214678" y="335756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타원 35"/>
          <p:cNvSpPr/>
          <p:nvPr/>
        </p:nvSpPr>
        <p:spPr>
          <a:xfrm flipH="1">
            <a:off x="3286116" y="3143248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 flipH="1">
            <a:off x="3428992" y="378619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/>
          <p:nvPr/>
        </p:nvSpPr>
        <p:spPr>
          <a:xfrm flipH="1">
            <a:off x="1643042" y="3643314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타원 38"/>
          <p:cNvSpPr/>
          <p:nvPr/>
        </p:nvSpPr>
        <p:spPr>
          <a:xfrm flipH="1">
            <a:off x="1785918" y="3857628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타원 39"/>
          <p:cNvSpPr/>
          <p:nvPr/>
        </p:nvSpPr>
        <p:spPr>
          <a:xfrm flipH="1">
            <a:off x="2643174" y="2214554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타원 40"/>
          <p:cNvSpPr/>
          <p:nvPr/>
        </p:nvSpPr>
        <p:spPr>
          <a:xfrm flipH="1">
            <a:off x="2285984" y="1857364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 flipH="1">
            <a:off x="3571868" y="378619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/>
        </p:nvSpPr>
        <p:spPr>
          <a:xfrm flipH="1">
            <a:off x="3500430" y="1857364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 flipH="1">
            <a:off x="3214678" y="264318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타원 44"/>
          <p:cNvSpPr/>
          <p:nvPr/>
        </p:nvSpPr>
        <p:spPr>
          <a:xfrm flipH="1">
            <a:off x="3500430" y="2143116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타원 45"/>
          <p:cNvSpPr/>
          <p:nvPr/>
        </p:nvSpPr>
        <p:spPr>
          <a:xfrm flipH="1">
            <a:off x="3000364" y="271462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타원 46"/>
          <p:cNvSpPr/>
          <p:nvPr/>
        </p:nvSpPr>
        <p:spPr>
          <a:xfrm flipH="1">
            <a:off x="2928926" y="2500306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타원 47"/>
          <p:cNvSpPr/>
          <p:nvPr/>
        </p:nvSpPr>
        <p:spPr>
          <a:xfrm flipH="1">
            <a:off x="3214678" y="200024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타원 48"/>
          <p:cNvSpPr/>
          <p:nvPr/>
        </p:nvSpPr>
        <p:spPr>
          <a:xfrm flipH="1">
            <a:off x="1500166" y="2857496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타원 49"/>
          <p:cNvSpPr/>
          <p:nvPr/>
        </p:nvSpPr>
        <p:spPr>
          <a:xfrm flipH="1">
            <a:off x="2214546" y="3143248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타원 50"/>
          <p:cNvSpPr/>
          <p:nvPr/>
        </p:nvSpPr>
        <p:spPr>
          <a:xfrm flipH="1">
            <a:off x="2285984" y="2857496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타원 51"/>
          <p:cNvSpPr/>
          <p:nvPr/>
        </p:nvSpPr>
        <p:spPr>
          <a:xfrm flipH="1">
            <a:off x="1500166" y="414338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타원 52"/>
          <p:cNvSpPr/>
          <p:nvPr/>
        </p:nvSpPr>
        <p:spPr>
          <a:xfrm flipH="1">
            <a:off x="1928794" y="342900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 flipH="1">
            <a:off x="2000232" y="3143248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 flipH="1">
            <a:off x="1643042" y="342900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타원 55"/>
          <p:cNvSpPr/>
          <p:nvPr/>
        </p:nvSpPr>
        <p:spPr>
          <a:xfrm flipH="1">
            <a:off x="2643174" y="371475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타원 56"/>
          <p:cNvSpPr/>
          <p:nvPr/>
        </p:nvSpPr>
        <p:spPr>
          <a:xfrm flipH="1">
            <a:off x="2928926" y="342900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타원 57"/>
          <p:cNvSpPr/>
          <p:nvPr/>
        </p:nvSpPr>
        <p:spPr>
          <a:xfrm flipH="1">
            <a:off x="2857488" y="3857628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타원 58"/>
          <p:cNvSpPr/>
          <p:nvPr/>
        </p:nvSpPr>
        <p:spPr>
          <a:xfrm flipH="1">
            <a:off x="2071670" y="3929066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타원 59"/>
          <p:cNvSpPr/>
          <p:nvPr/>
        </p:nvSpPr>
        <p:spPr>
          <a:xfrm flipH="1">
            <a:off x="1928794" y="371475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타원 60"/>
          <p:cNvSpPr/>
          <p:nvPr/>
        </p:nvSpPr>
        <p:spPr>
          <a:xfrm flipH="1">
            <a:off x="2357422" y="4000504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타원 61"/>
          <p:cNvSpPr/>
          <p:nvPr/>
        </p:nvSpPr>
        <p:spPr>
          <a:xfrm flipH="1">
            <a:off x="1428728" y="342900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타원 62"/>
          <p:cNvSpPr/>
          <p:nvPr/>
        </p:nvSpPr>
        <p:spPr>
          <a:xfrm flipH="1">
            <a:off x="3214678" y="407194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타원 63"/>
          <p:cNvSpPr/>
          <p:nvPr/>
        </p:nvSpPr>
        <p:spPr>
          <a:xfrm flipH="1">
            <a:off x="3500430" y="3429000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How to interleave pixels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33442" y="4714884"/>
            <a:ext cx="7772400" cy="1640676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/>
              <a:t>Interleave sampling </a:t>
            </a:r>
          </a:p>
          <a:p>
            <a:r>
              <a:rPr lang="en-US" altLang="ko-KR" dirty="0" smtClean="0"/>
              <a:t>Regular(simple, efficient)</a:t>
            </a:r>
          </a:p>
          <a:p>
            <a:r>
              <a:rPr lang="en-US" altLang="ko-KR" dirty="0" smtClean="0"/>
              <a:t>Irregular(mask aliasing)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35</a:t>
            </a:fld>
            <a:endParaRPr lang="ko-KR" altLang="en-US"/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428736"/>
            <a:ext cx="292895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428736"/>
            <a:ext cx="42957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428736"/>
            <a:ext cx="43148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8171" y="1428736"/>
            <a:ext cx="147637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L 0.30712 -0.0034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How to reduce server’s load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 smtClean="0"/>
              <a:t>2 observations</a:t>
            </a:r>
          </a:p>
          <a:p>
            <a:pPr lvl="1"/>
            <a:r>
              <a:rPr lang="en-US" altLang="ko-KR" dirty="0" smtClean="0"/>
              <a:t>Caustic is affected much less by geometric discontinuities</a:t>
            </a:r>
          </a:p>
          <a:p>
            <a:pPr lvl="2"/>
            <a:r>
              <a:rPr lang="en-US" altLang="ko-KR" dirty="0" smtClean="0"/>
              <a:t>Localized</a:t>
            </a:r>
          </a:p>
          <a:p>
            <a:pPr lvl="1"/>
            <a:r>
              <a:rPr lang="en-US" altLang="ko-KR" dirty="0" smtClean="0"/>
              <a:t>Potential artifacts will be masked by direct illumination</a:t>
            </a:r>
          </a:p>
          <a:p>
            <a:r>
              <a:rPr lang="en-US" altLang="ko-KR" dirty="0" smtClean="0"/>
              <a:t>Simple box filter</a:t>
            </a:r>
          </a:p>
          <a:p>
            <a:pPr lvl="1"/>
            <a:r>
              <a:rPr lang="en-US" altLang="ko-KR" dirty="0" smtClean="0"/>
              <a:t>Use SSE</a:t>
            </a:r>
          </a:p>
          <a:p>
            <a:r>
              <a:rPr lang="en-US" altLang="ko-KR" dirty="0" smtClean="0"/>
              <a:t>Reduce network</a:t>
            </a:r>
          </a:p>
          <a:p>
            <a:pPr lvl="1"/>
            <a:r>
              <a:rPr lang="en-US" altLang="ko-KR" dirty="0" smtClean="0"/>
              <a:t>Two RGB(diffuse, caustic)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36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Improve client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photon generation</a:t>
            </a:r>
          </a:p>
          <a:p>
            <a:pPr lvl="1"/>
            <a:r>
              <a:rPr lang="en-US" altLang="ko-KR" dirty="0" smtClean="0"/>
              <a:t>Selective photon tracing</a:t>
            </a:r>
          </a:p>
          <a:p>
            <a:pPr lvl="2"/>
            <a:r>
              <a:rPr lang="en-US" altLang="ko-KR" dirty="0" smtClean="0"/>
              <a:t>Trace ‘pilot photons’ to find caustic path</a:t>
            </a:r>
          </a:p>
          <a:p>
            <a:pPr lvl="2"/>
            <a:r>
              <a:rPr lang="en-US" altLang="ko-KR" dirty="0" smtClean="0"/>
              <a:t>Generate similar photons</a:t>
            </a:r>
          </a:p>
          <a:p>
            <a:r>
              <a:rPr lang="en-US" altLang="ko-KR" dirty="0" smtClean="0"/>
              <a:t>Construct KD-tree</a:t>
            </a:r>
          </a:p>
          <a:p>
            <a:pPr lvl="1"/>
            <a:r>
              <a:rPr lang="en-US" altLang="ko-KR" dirty="0" smtClean="0"/>
              <a:t>Split  middle of the largest dimension</a:t>
            </a:r>
          </a:p>
          <a:p>
            <a:r>
              <a:rPr lang="en-US" altLang="ko-KR" dirty="0" smtClean="0"/>
              <a:t>Query KD-tree</a:t>
            </a:r>
          </a:p>
          <a:p>
            <a:pPr lvl="1"/>
            <a:r>
              <a:rPr lang="en-US" altLang="ko-KR" dirty="0" smtClean="0"/>
              <a:t>Improved by 1.5 to 2.5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37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 - quality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38</a:t>
            </a:fld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87388" y="1371600"/>
            <a:ext cx="7772400" cy="4876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11480" marR="0" lvl="0" indent="-342900" algn="l" defTabSz="914400" rtl="0" eaLnBrk="1" fontAlgn="auto" latinLnBrk="1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n-US" altLang="ko-KR" sz="3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+mn-cs"/>
              </a:rPr>
              <a:t>Same #clients (9) and frame rate (4.8 fps)</a:t>
            </a:r>
            <a:endParaRPr kumimoji="0" lang="en-US" altLang="ko-KR" sz="3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굴림" pitchFamily="50" charset="-127"/>
              <a:cs typeface="+mn-cs"/>
            </a:endParaRPr>
          </a:p>
        </p:txBody>
      </p:sp>
      <p:pic>
        <p:nvPicPr>
          <p:cNvPr id="7" name="Picture 23" descr="egg_detail_igi"/>
          <p:cNvPicPr>
            <a:picLocks noChangeAspect="1" noChangeArrowheads="1"/>
          </p:cNvPicPr>
          <p:nvPr/>
        </p:nvPicPr>
        <p:blipFill>
          <a:blip r:embed="rId3"/>
          <a:srcRect l="23987" t="28783"/>
          <a:stretch>
            <a:fillRect/>
          </a:stretch>
        </p:blipFill>
        <p:spPr>
          <a:xfrm>
            <a:off x="1143000" y="2224088"/>
            <a:ext cx="2897188" cy="2036762"/>
          </a:xfrm>
          <a:prstGeom prst="rect">
            <a:avLst/>
          </a:prstGeom>
          <a:noFill/>
          <a:ln/>
        </p:spPr>
      </p:pic>
      <p:pic>
        <p:nvPicPr>
          <p:cNvPr id="8" name="Picture 24" descr="egg_detail_rtpm"/>
          <p:cNvPicPr>
            <a:picLocks noChangeAspect="1" noChangeArrowheads="1"/>
          </p:cNvPicPr>
          <p:nvPr/>
        </p:nvPicPr>
        <p:blipFill>
          <a:blip r:embed="rId4"/>
          <a:srcRect l="23987" t="28783"/>
          <a:stretch>
            <a:fillRect/>
          </a:stretch>
        </p:blipFill>
        <p:spPr>
          <a:xfrm>
            <a:off x="5105400" y="2209800"/>
            <a:ext cx="2889250" cy="2030413"/>
          </a:xfrm>
          <a:prstGeom prst="rect">
            <a:avLst/>
          </a:prstGeom>
          <a:noFill/>
          <a:ln/>
        </p:spPr>
      </p:pic>
      <p:pic>
        <p:nvPicPr>
          <p:cNvPr id="9" name="Picture 25" descr="ring_detail_igi"/>
          <p:cNvPicPr>
            <a:picLocks noChangeAspect="1" noChangeArrowheads="1"/>
          </p:cNvPicPr>
          <p:nvPr/>
        </p:nvPicPr>
        <p:blipFill>
          <a:blip r:embed="rId5"/>
          <a:srcRect l="19189" t="19189" b="6396"/>
          <a:stretch>
            <a:fillRect/>
          </a:stretch>
        </p:blipFill>
        <p:spPr>
          <a:xfrm>
            <a:off x="1143000" y="4343400"/>
            <a:ext cx="2897188" cy="2001838"/>
          </a:xfrm>
          <a:prstGeom prst="rect">
            <a:avLst/>
          </a:prstGeom>
          <a:noFill/>
          <a:ln/>
        </p:spPr>
      </p:pic>
      <p:pic>
        <p:nvPicPr>
          <p:cNvPr id="10" name="Picture 26" descr="ring_detail_rtpm"/>
          <p:cNvPicPr>
            <a:picLocks noChangeAspect="1" noChangeArrowheads="1"/>
          </p:cNvPicPr>
          <p:nvPr/>
        </p:nvPicPr>
        <p:blipFill>
          <a:blip r:embed="rId6"/>
          <a:srcRect l="19196" t="19196" b="6398"/>
          <a:stretch>
            <a:fillRect/>
          </a:stretch>
        </p:blipFill>
        <p:spPr>
          <a:xfrm>
            <a:off x="5105400" y="4343400"/>
            <a:ext cx="2906713" cy="2006600"/>
          </a:xfrm>
          <a:prstGeom prst="rect">
            <a:avLst/>
          </a:prstGeom>
          <a:noFill/>
          <a:ln/>
        </p:spPr>
      </p:pic>
      <p:sp>
        <p:nvSpPr>
          <p:cNvPr id="11" name="Text Box 28"/>
          <p:cNvSpPr txBox="1">
            <a:spLocks noChangeArrowheads="1"/>
          </p:cNvSpPr>
          <p:nvPr/>
        </p:nvSpPr>
        <p:spPr bwMode="auto">
          <a:xfrm>
            <a:off x="755650" y="3933825"/>
            <a:ext cx="3417888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Ctr="1">
            <a:spAutoFit/>
          </a:bodyPr>
          <a:lstStyle/>
          <a:p>
            <a:pPr marL="342900" indent="-342900">
              <a:buFontTx/>
              <a:buNone/>
            </a:pPr>
            <a:r>
              <a:rPr lang="en-US" altLang="ko-KR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  <a:ea typeface="굴림" pitchFamily="50" charset="-127"/>
              </a:rPr>
              <a:t>2600 phs</a:t>
            </a:r>
          </a:p>
        </p:txBody>
      </p:sp>
      <p:sp>
        <p:nvSpPr>
          <p:cNvPr id="12" name="Text Box 29"/>
          <p:cNvSpPr txBox="1">
            <a:spLocks noChangeArrowheads="1"/>
          </p:cNvSpPr>
          <p:nvPr/>
        </p:nvSpPr>
        <p:spPr bwMode="auto">
          <a:xfrm>
            <a:off x="838200" y="6019800"/>
            <a:ext cx="3417888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Ctr="1">
            <a:spAutoFit/>
          </a:bodyPr>
          <a:lstStyle/>
          <a:p>
            <a:pPr marL="342900" indent="-342900">
              <a:buFontTx/>
              <a:buNone/>
            </a:pPr>
            <a:r>
              <a:rPr lang="en-US" altLang="ko-KR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  <a:ea typeface="굴림" pitchFamily="50" charset="-127"/>
              </a:rPr>
              <a:t>2500 phs</a:t>
            </a:r>
          </a:p>
        </p:txBody>
      </p:sp>
      <p:sp>
        <p:nvSpPr>
          <p:cNvPr id="13" name="Text Box 30"/>
          <p:cNvSpPr txBox="1">
            <a:spLocks noChangeArrowheads="1"/>
          </p:cNvSpPr>
          <p:nvPr/>
        </p:nvSpPr>
        <p:spPr bwMode="auto">
          <a:xfrm>
            <a:off x="4724400" y="6019800"/>
            <a:ext cx="3417888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Ctr="1">
            <a:spAutoFit/>
          </a:bodyPr>
          <a:lstStyle/>
          <a:p>
            <a:pPr marL="342900" indent="-342900">
              <a:buFontTx/>
              <a:buNone/>
            </a:pPr>
            <a:r>
              <a:rPr lang="en-US" altLang="ko-KR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  <a:ea typeface="굴림" pitchFamily="50" charset="-127"/>
              </a:rPr>
              <a:t>16000 phs</a:t>
            </a:r>
          </a:p>
        </p:txBody>
      </p:sp>
      <p:sp>
        <p:nvSpPr>
          <p:cNvPr id="14" name="Text Box 31"/>
          <p:cNvSpPr txBox="1">
            <a:spLocks noChangeArrowheads="1"/>
          </p:cNvSpPr>
          <p:nvPr/>
        </p:nvSpPr>
        <p:spPr bwMode="auto">
          <a:xfrm>
            <a:off x="4859338" y="3933825"/>
            <a:ext cx="3417887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Ctr="1">
            <a:spAutoFit/>
          </a:bodyPr>
          <a:lstStyle/>
          <a:p>
            <a:pPr marL="342900" indent="-342900">
              <a:buFontTx/>
              <a:buNone/>
            </a:pPr>
            <a:r>
              <a:rPr lang="en-US" altLang="ko-KR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  <a:ea typeface="굴림" pitchFamily="50" charset="-127"/>
              </a:rPr>
              <a:t>8000 phs</a:t>
            </a:r>
          </a:p>
        </p:txBody>
      </p:sp>
      <p:sp>
        <p:nvSpPr>
          <p:cNvPr id="15" name="Text Box 32"/>
          <p:cNvSpPr txBox="1">
            <a:spLocks noChangeArrowheads="1"/>
          </p:cNvSpPr>
          <p:nvPr/>
        </p:nvSpPr>
        <p:spPr bwMode="auto">
          <a:xfrm>
            <a:off x="757238" y="1844675"/>
            <a:ext cx="3743325" cy="4572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Ctr="1">
            <a:spAutoFit/>
          </a:bodyPr>
          <a:lstStyle/>
          <a:p>
            <a:pPr marL="342900" indent="-342900">
              <a:buFontTx/>
              <a:buNone/>
            </a:pPr>
            <a:r>
              <a:rPr lang="en-US" altLang="ko-KR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  <a:ea typeface="굴림" pitchFamily="50" charset="-127"/>
              </a:rPr>
              <a:t>IGI system</a:t>
            </a:r>
          </a:p>
        </p:txBody>
      </p:sp>
      <p:sp>
        <p:nvSpPr>
          <p:cNvPr id="16" name="Text Box 33"/>
          <p:cNvSpPr txBox="1">
            <a:spLocks noChangeArrowheads="1"/>
          </p:cNvSpPr>
          <p:nvPr/>
        </p:nvSpPr>
        <p:spPr bwMode="auto">
          <a:xfrm>
            <a:off x="4681538" y="1819275"/>
            <a:ext cx="3778250" cy="4572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Ctr="1">
            <a:spAutoFit/>
          </a:bodyPr>
          <a:lstStyle/>
          <a:p>
            <a:pPr marL="342900" indent="-342900" algn="ctr">
              <a:buFontTx/>
              <a:buNone/>
            </a:pPr>
            <a:r>
              <a:rPr lang="en-US" altLang="ko-KR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  <a:ea typeface="굴림" pitchFamily="50" charset="-127"/>
              </a:rPr>
              <a:t>new system</a:t>
            </a:r>
          </a:p>
        </p:txBody>
      </p:sp>
      <p:sp>
        <p:nvSpPr>
          <p:cNvPr id="17" name="Line 35"/>
          <p:cNvSpPr>
            <a:spLocks noChangeShapeType="1"/>
          </p:cNvSpPr>
          <p:nvPr/>
        </p:nvSpPr>
        <p:spPr bwMode="auto">
          <a:xfrm flipH="1">
            <a:off x="7010400" y="3657600"/>
            <a:ext cx="381000" cy="762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  <a:effectLst/>
        </p:spPr>
        <p:txBody>
          <a:bodyPr anchor="ctr" anchorCtr="1"/>
          <a:lstStyle/>
          <a:p>
            <a:endParaRPr lang="ko-KR" altLang="en-US"/>
          </a:p>
        </p:txBody>
      </p:sp>
      <p:sp>
        <p:nvSpPr>
          <p:cNvPr id="18" name="Line 37"/>
          <p:cNvSpPr>
            <a:spLocks noChangeShapeType="1"/>
          </p:cNvSpPr>
          <p:nvPr/>
        </p:nvSpPr>
        <p:spPr bwMode="auto">
          <a:xfrm flipV="1">
            <a:off x="6324600" y="5257800"/>
            <a:ext cx="381000" cy="152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  <a:effectLst/>
        </p:spPr>
        <p:txBody>
          <a:bodyPr anchor="ctr" anchorCtr="1"/>
          <a:lstStyle/>
          <a:p>
            <a:endParaRPr lang="ko-KR" altLang="en-US"/>
          </a:p>
        </p:txBody>
      </p:sp>
      <p:sp>
        <p:nvSpPr>
          <p:cNvPr id="19" name="Line 38"/>
          <p:cNvSpPr>
            <a:spLocks noChangeShapeType="1"/>
          </p:cNvSpPr>
          <p:nvPr/>
        </p:nvSpPr>
        <p:spPr bwMode="auto">
          <a:xfrm flipH="1">
            <a:off x="3048000" y="3657600"/>
            <a:ext cx="381000" cy="762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  <a:effectLst/>
        </p:spPr>
        <p:txBody>
          <a:bodyPr anchor="ctr" anchorCtr="1"/>
          <a:lstStyle/>
          <a:p>
            <a:endParaRPr lang="ko-KR" altLang="en-US"/>
          </a:p>
        </p:txBody>
      </p:sp>
      <p:sp>
        <p:nvSpPr>
          <p:cNvPr id="20" name="Line 39"/>
          <p:cNvSpPr>
            <a:spLocks noChangeShapeType="1"/>
          </p:cNvSpPr>
          <p:nvPr/>
        </p:nvSpPr>
        <p:spPr bwMode="auto">
          <a:xfrm flipV="1">
            <a:off x="2362200" y="5257800"/>
            <a:ext cx="381000" cy="152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lg"/>
          </a:ln>
          <a:effectLst/>
        </p:spPr>
        <p:txBody>
          <a:bodyPr anchor="ctr" anchorCtr="1"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 - performance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39</a:t>
            </a:fld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85800" y="1371600"/>
            <a:ext cx="7772400" cy="977900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411480" marR="0" lvl="0" indent="-342900" algn="l" defTabSz="914400" rtl="0" eaLnBrk="1" fontAlgn="auto" latinLnBrk="1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n-US" altLang="ko-KR" sz="3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+mn-cs"/>
              </a:rPr>
              <a:t>Scalability: roughly linear</a:t>
            </a:r>
          </a:p>
          <a:p>
            <a:pPr marL="411480" marR="0" lvl="0" indent="-342900" algn="l" defTabSz="914400" rtl="0" eaLnBrk="1" fontAlgn="auto" latinLnBrk="1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n-US" altLang="ko-KR" sz="3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굴림" pitchFamily="50" charset="-127"/>
                <a:cs typeface="+mn-cs"/>
              </a:rPr>
              <a:t>Upper limit: about 22 fps </a:t>
            </a:r>
            <a:r>
              <a:rPr kumimoji="0" lang="en-US" altLang="ko-KR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굴림" pitchFamily="50" charset="-127"/>
                <a:cs typeface="+mn-cs"/>
              </a:rPr>
              <a:t>(network bounded)</a:t>
            </a:r>
            <a:endParaRPr kumimoji="0" lang="en-US" altLang="ko-KR" sz="2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굴림" pitchFamily="50" charset="-127"/>
              <a:cs typeface="+mn-cs"/>
            </a:endParaRPr>
          </a:p>
        </p:txBody>
      </p:sp>
      <p:pic>
        <p:nvPicPr>
          <p:cNvPr id="7" name="Picture 19" descr="sc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08138" y="2338409"/>
            <a:ext cx="5927725" cy="4162425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0" y="3000372"/>
            <a:ext cx="9144000" cy="914400"/>
          </a:xfrm>
        </p:spPr>
        <p:txBody>
          <a:bodyPr/>
          <a:lstStyle/>
          <a:p>
            <a:pPr algn="ctr"/>
            <a:r>
              <a:rPr lang="en-US" altLang="ko-KR" sz="4800" dirty="0" smtClean="0"/>
              <a:t>Photon mapping</a:t>
            </a:r>
            <a:endParaRPr lang="ko-KR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Demo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40</a:t>
            </a:fld>
            <a:endParaRPr lang="ko-KR" altLang="en-US"/>
          </a:p>
        </p:txBody>
      </p:sp>
      <p:pic>
        <p:nvPicPr>
          <p:cNvPr id="6" name="RTPM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1500206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41</a:t>
            </a:fld>
            <a:endParaRPr lang="ko-KR" altLang="en-US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Question?</a:t>
            </a:r>
            <a:endParaRPr lang="ko-KR" altLang="en-US" dirty="0"/>
          </a:p>
        </p:txBody>
      </p:sp>
      <p:pic>
        <p:nvPicPr>
          <p:cNvPr id="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95668" y="1643050"/>
            <a:ext cx="5929354" cy="489643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What is photon mapping?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err="1" smtClean="0"/>
              <a:t>Henrik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Wann</a:t>
            </a:r>
            <a:r>
              <a:rPr lang="en-US" altLang="ko-KR" dirty="0" smtClean="0"/>
              <a:t> Jensen(1996)</a:t>
            </a:r>
          </a:p>
          <a:p>
            <a:r>
              <a:rPr lang="en-US" altLang="ko-KR" dirty="0" smtClean="0"/>
              <a:t>Two-pass GI method</a:t>
            </a:r>
          </a:p>
          <a:p>
            <a:pPr lvl="1"/>
            <a:r>
              <a:rPr lang="en-US" altLang="ko-KR" dirty="0" smtClean="0"/>
              <a:t>1 pass</a:t>
            </a:r>
          </a:p>
          <a:p>
            <a:pPr lvl="2"/>
            <a:r>
              <a:rPr lang="en-US" altLang="ko-KR" dirty="0" smtClean="0"/>
              <a:t>photon tracing</a:t>
            </a:r>
          </a:p>
          <a:p>
            <a:pPr lvl="2"/>
            <a:r>
              <a:rPr lang="en-US" altLang="ko-KR" dirty="0" smtClean="0"/>
              <a:t>construct photon map</a:t>
            </a:r>
          </a:p>
          <a:p>
            <a:pPr lvl="1"/>
            <a:r>
              <a:rPr lang="en-US" altLang="ko-KR" dirty="0" smtClean="0"/>
              <a:t>2 pass</a:t>
            </a:r>
          </a:p>
          <a:p>
            <a:pPr lvl="2"/>
            <a:r>
              <a:rPr lang="en-US" altLang="ko-KR" smtClean="0"/>
              <a:t>rendering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6F58A-7869-41A5-ACD1-86F44CA706EB}" type="datetime1">
              <a:rPr lang="ko-KR" altLang="en-US" smtClean="0"/>
              <a:pPr/>
              <a:t>2008-10-30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 pass : photon tracing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6</a:t>
            </a:fld>
            <a:endParaRPr lang="ko-KR" altLang="en-US"/>
          </a:p>
        </p:txBody>
      </p:sp>
      <p:pic>
        <p:nvPicPr>
          <p:cNvPr id="6" name="Picture 5" descr="cbox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00066" y="1784350"/>
            <a:ext cx="4572000" cy="4572000"/>
          </a:xfrm>
          <a:noFill/>
        </p:spPr>
      </p:pic>
      <p:sp>
        <p:nvSpPr>
          <p:cNvPr id="7" name="TextBox 6"/>
          <p:cNvSpPr txBox="1"/>
          <p:nvPr/>
        </p:nvSpPr>
        <p:spPr>
          <a:xfrm>
            <a:off x="2611715" y="2202412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ko-K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3W</a:t>
            </a:r>
            <a:endParaRPr lang="ko-KR" alt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89891" y="4429132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ko-K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</a:t>
            </a:r>
            <a:endParaRPr lang="ko-KR" alt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47213" y="485776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ko-K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</a:t>
            </a:r>
            <a:endParaRPr lang="ko-KR" alt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5595942" y="1783560"/>
            <a:ext cx="3048024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11480" marR="0" lvl="0" indent="-342900" algn="l" defTabSz="914400" rtl="0" eaLnBrk="1" fontAlgn="auto" latinLnBrk="1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endParaRPr kumimoji="0" lang="ko-KR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5524504" y="1783560"/>
            <a:ext cx="3048024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 pass : photon tracing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7</a:t>
            </a:fld>
            <a:endParaRPr lang="ko-KR" altLang="en-US"/>
          </a:p>
        </p:txBody>
      </p:sp>
      <p:pic>
        <p:nvPicPr>
          <p:cNvPr id="6" name="Picture 5" descr="cbox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00066" y="1784350"/>
            <a:ext cx="4572000" cy="4572000"/>
          </a:xfrm>
          <a:noFill/>
        </p:spPr>
      </p:pic>
      <p:sp>
        <p:nvSpPr>
          <p:cNvPr id="7" name="TextBox 6"/>
          <p:cNvSpPr txBox="1"/>
          <p:nvPr/>
        </p:nvSpPr>
        <p:spPr>
          <a:xfrm>
            <a:off x="2611715" y="2202412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ko-K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3W</a:t>
            </a:r>
            <a:endParaRPr lang="ko-KR" alt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89891" y="4429132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ko-K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</a:t>
            </a:r>
            <a:endParaRPr lang="ko-KR" alt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47213" y="485776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ko-K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</a:t>
            </a:r>
            <a:endParaRPr lang="ko-KR" alt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5595942" y="1783560"/>
            <a:ext cx="3048024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11480" marR="0" lvl="0" indent="-342900" algn="l" defTabSz="914400" rtl="0" eaLnBrk="1" fontAlgn="auto" latinLnBrk="1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endParaRPr kumimoji="0" lang="ko-KR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5524504" y="1783560"/>
            <a:ext cx="3048024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endParaRPr lang="en-US" altLang="ko-KR" dirty="0" smtClean="0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5238752" y="1783560"/>
            <a:ext cx="3976718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11480" marR="0" lvl="0" indent="-342900" algn="l" defTabSz="914400" rtl="0" eaLnBrk="1" fontAlgn="auto" latinLnBrk="1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Photon</a:t>
            </a:r>
          </a:p>
          <a:p>
            <a:pPr marL="740664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/>
              <a:buChar char=""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Power(flux)</a:t>
            </a:r>
          </a:p>
          <a:p>
            <a:pPr marL="740664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/>
              <a:buChar char=""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Sum of each photon = light source</a:t>
            </a:r>
          </a:p>
          <a:p>
            <a:pPr marL="283464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2285984" y="2285992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2500298" y="257174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3000364" y="242886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 pass : photon tracing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8</a:t>
            </a:fld>
            <a:endParaRPr lang="ko-KR" altLang="en-US"/>
          </a:p>
        </p:txBody>
      </p:sp>
      <p:pic>
        <p:nvPicPr>
          <p:cNvPr id="6" name="Picture 5" descr="cbox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00066" y="1784350"/>
            <a:ext cx="4572000" cy="4572000"/>
          </a:xfrm>
          <a:noFill/>
        </p:spPr>
      </p:pic>
      <p:sp>
        <p:nvSpPr>
          <p:cNvPr id="7" name="TextBox 6"/>
          <p:cNvSpPr txBox="1"/>
          <p:nvPr/>
        </p:nvSpPr>
        <p:spPr>
          <a:xfrm>
            <a:off x="2611715" y="2202412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ko-K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3W</a:t>
            </a:r>
            <a:endParaRPr lang="ko-KR" alt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89891" y="4429132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ko-K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</a:t>
            </a:r>
            <a:endParaRPr lang="ko-KR" alt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47213" y="485776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ko-K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</a:t>
            </a:r>
            <a:endParaRPr lang="ko-KR" alt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5595942" y="1783560"/>
            <a:ext cx="3048024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11480" marR="0" lvl="0" indent="-342900" algn="l" defTabSz="914400" rtl="0" eaLnBrk="1" fontAlgn="auto" latinLnBrk="1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endParaRPr kumimoji="0" lang="ko-KR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5524504" y="1783560"/>
            <a:ext cx="3048024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endParaRPr lang="en-US" altLang="ko-KR" dirty="0" smtClean="0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5238752" y="1783560"/>
            <a:ext cx="3976718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11480" marR="0" lvl="0" indent="-342900" algn="l" defTabSz="914400" rtl="0" eaLnBrk="1" fontAlgn="auto" latinLnBrk="1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Photon</a:t>
            </a:r>
          </a:p>
          <a:p>
            <a:pPr marL="740664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/>
              <a:buChar char=""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Power(flux)</a:t>
            </a:r>
          </a:p>
          <a:p>
            <a:pPr marL="740664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/>
              <a:buChar char=""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Sum of each photon = light source</a:t>
            </a:r>
          </a:p>
          <a:p>
            <a:pPr marL="411480" marR="0" lvl="0" indent="-342900" algn="l" defTabSz="914400" rtl="0" eaLnBrk="1" fontAlgn="auto" latinLnBrk="1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Tracing from light source like ray</a:t>
            </a:r>
          </a:p>
          <a:p>
            <a:pPr marL="740664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/>
              <a:buChar char=""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Random direction</a:t>
            </a:r>
          </a:p>
          <a:p>
            <a:pPr marL="740664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/>
              <a:buChar char=""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2285984" y="2285992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2500298" y="257174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3000364" y="242886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6" name="직선 화살표 연결선 15"/>
          <p:cNvCxnSpPr>
            <a:stCxn id="13" idx="4"/>
          </p:cNvCxnSpPr>
          <p:nvPr/>
        </p:nvCxnSpPr>
        <p:spPr>
          <a:xfrm rot="5400000">
            <a:off x="2249074" y="2535628"/>
            <a:ext cx="215108" cy="15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화살표 연결선 16"/>
          <p:cNvCxnSpPr>
            <a:stCxn id="14" idx="5"/>
          </p:cNvCxnSpPr>
          <p:nvPr/>
        </p:nvCxnSpPr>
        <p:spPr>
          <a:xfrm rot="16200000" flipH="1">
            <a:off x="2550812" y="2765134"/>
            <a:ext cx="235238" cy="92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17"/>
          <p:cNvCxnSpPr>
            <a:stCxn id="15" idx="3"/>
          </p:cNvCxnSpPr>
          <p:nvPr/>
        </p:nvCxnSpPr>
        <p:spPr>
          <a:xfrm rot="5400000">
            <a:off x="2857488" y="2622258"/>
            <a:ext cx="235238" cy="92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7 L -0.08646 0.19954 " pathEditMode="relative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7.40741E-7 L 0.08663 0.2625 " pathEditMode="relative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-2.77778E-7 0.49352 " pathEditMode="relative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 pass : photon tracing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6DA1-0D57-4AF9-ABD3-0DA3702B6C17}" type="datetime1">
              <a:rPr lang="ko-KR" altLang="en-US" smtClean="0"/>
              <a:pPr/>
              <a:t>2008-10-30</a:t>
            </a:fld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9</a:t>
            </a:fld>
            <a:endParaRPr lang="ko-KR" altLang="en-US"/>
          </a:p>
        </p:txBody>
      </p:sp>
      <p:pic>
        <p:nvPicPr>
          <p:cNvPr id="6" name="Picture 5" descr="cbox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00066" y="1784350"/>
            <a:ext cx="4572000" cy="4572000"/>
          </a:xfrm>
          <a:noFill/>
        </p:spPr>
      </p:pic>
      <p:sp>
        <p:nvSpPr>
          <p:cNvPr id="7" name="TextBox 6"/>
          <p:cNvSpPr txBox="1"/>
          <p:nvPr/>
        </p:nvSpPr>
        <p:spPr>
          <a:xfrm>
            <a:off x="2611715" y="2202412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ko-K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3W</a:t>
            </a:r>
            <a:endParaRPr lang="ko-KR" alt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89891" y="4429132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ko-K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</a:t>
            </a:r>
            <a:endParaRPr lang="ko-KR" alt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47213" y="485776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altLang="ko-K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</a:t>
            </a:r>
            <a:endParaRPr lang="ko-KR" alt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5595942" y="1783560"/>
            <a:ext cx="3048024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11480" marR="0" lvl="0" indent="-342900" algn="l" defTabSz="914400" rtl="0" eaLnBrk="1" fontAlgn="auto" latinLnBrk="1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endParaRPr kumimoji="0" lang="ko-KR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5524504" y="1783560"/>
            <a:ext cx="3048024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endParaRPr lang="en-US" altLang="ko-KR" dirty="0" smtClean="0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5238752" y="1783560"/>
            <a:ext cx="3976718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11480" marR="0" lvl="0" indent="-342900" algn="l" defTabSz="914400" rtl="0" eaLnBrk="1" fontAlgn="auto" latinLnBrk="1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Photon</a:t>
            </a:r>
          </a:p>
          <a:p>
            <a:pPr marL="740664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/>
              <a:buChar char=""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Power(flux)</a:t>
            </a:r>
          </a:p>
          <a:p>
            <a:pPr marL="740664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/>
              <a:buChar char=""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Sum of each photon = light source</a:t>
            </a:r>
          </a:p>
          <a:p>
            <a:pPr marL="411480" marR="0" lvl="0" indent="-342900" algn="l" defTabSz="914400" rtl="0" eaLnBrk="1" fontAlgn="auto" latinLnBrk="1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Tracing from light source like ray</a:t>
            </a:r>
          </a:p>
          <a:p>
            <a:pPr marL="740664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90000"/>
              <a:buFont typeface="Wingdings"/>
              <a:buChar char=""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Random direction</a:t>
            </a:r>
          </a:p>
          <a:p>
            <a:pPr marL="411480" lvl="0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/>
            </a:pPr>
            <a:r>
              <a:rPr lang="en-US" altLang="ko-KR" dirty="0" smtClean="0"/>
              <a:t>Scattering</a:t>
            </a:r>
          </a:p>
          <a:p>
            <a:pPr marL="740664" lvl="1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  <a:defRPr/>
            </a:pPr>
            <a:r>
              <a:rPr lang="en-US" altLang="ko-KR" sz="1600" dirty="0" smtClean="0"/>
              <a:t>Russian roulette</a:t>
            </a:r>
          </a:p>
          <a:p>
            <a:pPr marL="740664" lvl="1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  <a:defRPr/>
            </a:pPr>
            <a:r>
              <a:rPr lang="en-US" altLang="ko-KR" sz="1600" dirty="0" smtClean="0"/>
              <a:t>Diffuse</a:t>
            </a:r>
          </a:p>
          <a:p>
            <a:pPr marL="1197864" lvl="2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  <a:defRPr/>
            </a:pPr>
            <a:r>
              <a:rPr lang="en-US" altLang="ko-KR" sz="1600" dirty="0" smtClean="0"/>
              <a:t>store</a:t>
            </a:r>
          </a:p>
          <a:p>
            <a:pPr marL="740664" lvl="1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  <a:defRPr/>
            </a:pPr>
            <a:r>
              <a:rPr lang="en-US" altLang="ko-KR" sz="1600" dirty="0" err="1" smtClean="0"/>
              <a:t>Specular</a:t>
            </a:r>
            <a:endParaRPr lang="en-US" altLang="ko-KR" sz="1600" dirty="0" smtClean="0"/>
          </a:p>
          <a:p>
            <a:pPr marL="1197864" lvl="2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  <a:defRPr/>
            </a:pPr>
            <a:r>
              <a:rPr lang="en-US" altLang="ko-KR" sz="1600" dirty="0" smtClean="0"/>
              <a:t>Mirror</a:t>
            </a:r>
          </a:p>
          <a:p>
            <a:pPr marL="1197864" lvl="2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  <a:defRPr/>
            </a:pPr>
            <a:r>
              <a:rPr lang="en-US" altLang="ko-KR" sz="1600" dirty="0" smtClean="0"/>
              <a:t>Transparent</a:t>
            </a:r>
          </a:p>
          <a:p>
            <a:pPr marL="1197864" lvl="2" indent="-285750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  <a:defRPr/>
            </a:pPr>
            <a:endParaRPr lang="en-US" altLang="ko-KR" sz="1600" dirty="0" smtClean="0"/>
          </a:p>
          <a:p>
            <a:pPr marL="283464" indent="-285750">
              <a:spcBef>
                <a:spcPct val="20000"/>
              </a:spcBef>
              <a:buClr>
                <a:schemeClr val="accent2"/>
              </a:buClr>
              <a:buSzPct val="90000"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3464" indent="-285750">
              <a:spcBef>
                <a:spcPct val="20000"/>
              </a:spcBef>
              <a:buClr>
                <a:schemeClr val="accent2"/>
              </a:buClr>
              <a:buSzPct val="90000"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2285984" y="564357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3286116" y="435769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2214546" y="3786190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6" name="직선 화살표 연결선 15"/>
          <p:cNvCxnSpPr>
            <a:stCxn id="13" idx="4"/>
          </p:cNvCxnSpPr>
          <p:nvPr/>
        </p:nvCxnSpPr>
        <p:spPr>
          <a:xfrm rot="5400000">
            <a:off x="2249074" y="5893214"/>
            <a:ext cx="215108" cy="15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화살표 연결선 16"/>
          <p:cNvCxnSpPr>
            <a:stCxn id="14" idx="5"/>
          </p:cNvCxnSpPr>
          <p:nvPr/>
        </p:nvCxnSpPr>
        <p:spPr>
          <a:xfrm rot="16200000" flipH="1">
            <a:off x="3336630" y="4551084"/>
            <a:ext cx="235238" cy="92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17"/>
          <p:cNvCxnSpPr>
            <a:stCxn id="15" idx="3"/>
          </p:cNvCxnSpPr>
          <p:nvPr/>
        </p:nvCxnSpPr>
        <p:spPr>
          <a:xfrm rot="5400000">
            <a:off x="2071670" y="3979580"/>
            <a:ext cx="235238" cy="92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메트로">
  <a:themeElements>
    <a:clrScheme name="메트로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메트로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메트로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4980</TotalTime>
  <Words>911</Words>
  <Application>Microsoft Office PowerPoint</Application>
  <PresentationFormat>화면 슬라이드 쇼(4:3)</PresentationFormat>
  <Paragraphs>365</Paragraphs>
  <Slides>41</Slides>
  <Notes>16</Notes>
  <HiddenSlides>0</HiddenSlides>
  <MMClips>1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41</vt:i4>
      </vt:variant>
    </vt:vector>
  </HeadingPairs>
  <TitlesOfParts>
    <vt:vector size="43" baseType="lpstr">
      <vt:lpstr>메트로</vt:lpstr>
      <vt:lpstr>Equation</vt:lpstr>
      <vt:lpstr>Parallelize photon mapping</vt:lpstr>
      <vt:lpstr>Outline</vt:lpstr>
      <vt:lpstr>Motivation</vt:lpstr>
      <vt:lpstr>Photon mapping</vt:lpstr>
      <vt:lpstr>What is photon mapping?</vt:lpstr>
      <vt:lpstr>1 pass : photon tracing</vt:lpstr>
      <vt:lpstr>1 pass : photon tracing</vt:lpstr>
      <vt:lpstr>1 pass : photon tracing</vt:lpstr>
      <vt:lpstr>1 pass : photon tracing</vt:lpstr>
      <vt:lpstr>1 pass : photon tracing</vt:lpstr>
      <vt:lpstr>1 pass : photon storing</vt:lpstr>
      <vt:lpstr>Radiance Estimate</vt:lpstr>
      <vt:lpstr>Pass 2 : Rendering</vt:lpstr>
      <vt:lpstr>Photon mapping example</vt:lpstr>
      <vt:lpstr>Issues of Photon mapping</vt:lpstr>
      <vt:lpstr>Issues of interactive P.M</vt:lpstr>
      <vt:lpstr>Issues of interactive P.M</vt:lpstr>
      <vt:lpstr>Issues of interactive P.M</vt:lpstr>
      <vt:lpstr>Issues of Photon mapping</vt:lpstr>
      <vt:lpstr>Parallel architecture</vt:lpstr>
      <vt:lpstr>CPU vs GPU(2008)</vt:lpstr>
      <vt:lpstr>Traditional GPU pipeline</vt:lpstr>
      <vt:lpstr>Modern GPU pipeline</vt:lpstr>
      <vt:lpstr>State of art GPU</vt:lpstr>
      <vt:lpstr>Why unify?</vt:lpstr>
      <vt:lpstr>Why unify?</vt:lpstr>
      <vt:lpstr>NVIDIA GeForce 8 series</vt:lpstr>
      <vt:lpstr>Cluster</vt:lpstr>
      <vt:lpstr>슬라이드 29</vt:lpstr>
      <vt:lpstr>Realtime Caustic using distributed Photon Mapping [Ingo Wald 04]</vt:lpstr>
      <vt:lpstr>Basic organization</vt:lpstr>
      <vt:lpstr>Basic idea</vt:lpstr>
      <vt:lpstr>How to interleave pixels</vt:lpstr>
      <vt:lpstr>How to interleave pixels</vt:lpstr>
      <vt:lpstr>How to interleave pixels</vt:lpstr>
      <vt:lpstr>How to reduce server’s load</vt:lpstr>
      <vt:lpstr>Improve client</vt:lpstr>
      <vt:lpstr>Result - quality</vt:lpstr>
      <vt:lpstr>Result - performance</vt:lpstr>
      <vt:lpstr>Demo</vt:lpstr>
      <vt:lpstr>Question?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Parallelize photon mapping</dc:title>
  <dc:creator>Microsoft Corporation</dc:creator>
  <cp:lastModifiedBy>yong2</cp:lastModifiedBy>
  <cp:revision>402</cp:revision>
  <dcterms:created xsi:type="dcterms:W3CDTF">2006-10-05T04:04:58Z</dcterms:created>
  <dcterms:modified xsi:type="dcterms:W3CDTF">2008-10-30T05:29:53Z</dcterms:modified>
</cp:coreProperties>
</file>