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629" r:id="rId3"/>
    <p:sldId id="513" r:id="rId4"/>
    <p:sldId id="617" r:id="rId5"/>
    <p:sldId id="618" r:id="rId6"/>
    <p:sldId id="620" r:id="rId7"/>
    <p:sldId id="621" r:id="rId8"/>
    <p:sldId id="623" r:id="rId9"/>
    <p:sldId id="626" r:id="rId10"/>
    <p:sldId id="631" r:id="rId11"/>
    <p:sldId id="632" r:id="rId12"/>
    <p:sldId id="628" r:id="rId13"/>
    <p:sldId id="627" r:id="rId14"/>
    <p:sldId id="630" r:id="rId15"/>
  </p:sldIdLst>
  <p:sldSz cx="9144000" cy="6858000" type="screen4x3"/>
  <p:notesSz cx="6858000" cy="9199563"/>
  <p:kinsoku lang="ko-KR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FFE48F"/>
    <a:srgbClr val="FFFF00"/>
    <a:srgbClr val="272311"/>
    <a:srgbClr val="0000FF"/>
    <a:srgbClr val="FAFAA8"/>
    <a:srgbClr val="FF0000"/>
    <a:srgbClr val="EA8B00"/>
    <a:srgbClr val="CCECFF"/>
    <a:srgbClr val="00FFFF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81329" autoAdjust="0"/>
  </p:normalViewPr>
  <p:slideViewPr>
    <p:cSldViewPr snapToGrid="0" snapToObjects="1">
      <p:cViewPr>
        <p:scale>
          <a:sx n="100" d="100"/>
          <a:sy n="100" d="100"/>
        </p:scale>
        <p:origin x="-2094" y="-336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2899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68800"/>
            <a:ext cx="5030787" cy="4140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8238" y="695325"/>
            <a:ext cx="4583112" cy="3436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86200" y="8740775"/>
            <a:ext cx="2971800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/>
            <a:r>
              <a:rPr lang="en-US" altLang="ko-KR" sz="1000" i="1" dirty="0">
                <a:latin typeface="Times New Roman" pitchFamily="18" charset="0"/>
                <a:ea typeface="굴림" charset="-127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40775"/>
            <a:ext cx="2970213" cy="4587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970213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 dirty="0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2813" y="4371975"/>
            <a:ext cx="5030787" cy="4137025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dirty="0" smtClean="0">
              <a:latin typeface="Arial" charset="0"/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dirty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defRPr/>
            </a:pPr>
            <a:r>
              <a:rPr lang="en-US" altLang="ko-KR" sz="1400" dirty="0">
                <a:latin typeface="Arial" pitchFamily="34" charset="0"/>
                <a:ea typeface="굴림" pitchFamily="50" charset="-127"/>
              </a:rPr>
              <a:t> </a:t>
            </a:r>
            <a:fld id="{87C9C170-BD76-43EF-A9C8-47B265620E72}" type="slidenum">
              <a:rPr lang="en-US" altLang="ko-KR" sz="1400">
                <a:latin typeface="Arial" pitchFamily="34" charset="0"/>
                <a:ea typeface="굴림" pitchFamily="50" charset="-127"/>
              </a:rPr>
              <a:pPr algn="l">
                <a:defRPr/>
              </a:pPr>
              <a:t>‹#›</a:t>
            </a:fld>
            <a:endParaRPr lang="en-US" altLang="ko-KR" sz="1400" dirty="0">
              <a:latin typeface="Arial" pitchFamily="34" charset="0"/>
              <a:ea typeface="굴림" pitchFamily="50" charset="-127"/>
            </a:endParaRPr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latin typeface="Arial" pitchFamily="34" charset="0"/>
                <a:ea typeface="굴림" pitchFamily="50" charset="-127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 dirty="0">
                <a:latin typeface="Arial" pitchFamily="34" charset="0"/>
                <a:ea typeface="굴림" pitchFamily="50" charset="-127"/>
              </a:endParaRPr>
            </a:p>
          </p:txBody>
        </p:sp>
      </p:grpSp>
      <p:pic>
        <p:nvPicPr>
          <p:cNvPr id="3078" name="Picture 12" descr="KAIS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itchFamily="34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6607" y="1"/>
            <a:ext cx="6850787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098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4105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굴림" charset="-127"/>
              </a:endParaRPr>
            </a:p>
          </p:txBody>
        </p:sp>
        <p:sp>
          <p:nvSpPr>
            <p:cNvPr id="4106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굴림" charset="-127"/>
              </a:endParaRPr>
            </a:p>
          </p:txBody>
        </p:sp>
      </p:grp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3200" b="1" dirty="0" smtClean="0">
                <a:solidFill>
                  <a:schemeClr val="bg1"/>
                </a:solidFill>
                <a:ea typeface="굴림" charset="-127"/>
              </a:rPr>
              <a:t>Final Project Presentation</a:t>
            </a:r>
          </a:p>
          <a:p>
            <a:pPr>
              <a:lnSpc>
                <a:spcPts val="4200"/>
              </a:lnSpc>
            </a:pPr>
            <a:r>
              <a:rPr lang="en-US" altLang="ko-KR" sz="4000" b="1" dirty="0" smtClean="0">
                <a:solidFill>
                  <a:schemeClr val="bg1"/>
                </a:solidFill>
                <a:ea typeface="굴림" charset="-127"/>
              </a:rPr>
              <a:t>PRT</a:t>
            </a:r>
            <a:endParaRPr lang="en-US" altLang="ko-KR" sz="4000" b="1" dirty="0">
              <a:solidFill>
                <a:schemeClr val="bg1"/>
              </a:solidFill>
              <a:ea typeface="굴림" charset="-127"/>
            </a:endParaRPr>
          </a:p>
        </p:txBody>
      </p:sp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2862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 dirty="0">
                <a:solidFill>
                  <a:srgbClr val="FFE48F"/>
                </a:solidFill>
                <a:ea typeface="굴림" charset="-127"/>
              </a:rPr>
              <a:t>Geoyeob Kim</a:t>
            </a: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solidFill>
                  <a:schemeClr val="bg1"/>
                </a:solidFill>
                <a:ea typeface="굴림" charset="-127"/>
              </a:rPr>
              <a:t>KAIST</a:t>
            </a:r>
          </a:p>
          <a:p>
            <a:pPr>
              <a:spcBef>
                <a:spcPct val="50000"/>
              </a:spcBef>
            </a:pPr>
            <a:endParaRPr lang="en-US" altLang="ko-KR" sz="3200" dirty="0" smtClean="0">
              <a:ea typeface="굴림" charset="-127"/>
            </a:endParaRPr>
          </a:p>
          <a:p>
            <a:pPr>
              <a:spcBef>
                <a:spcPct val="50000"/>
              </a:spcBef>
            </a:pPr>
            <a:r>
              <a:rPr lang="en-US" altLang="ko-KR" sz="3200" dirty="0" smtClean="0">
                <a:solidFill>
                  <a:schemeClr val="bg1"/>
                </a:solidFill>
                <a:ea typeface="굴림" charset="-127"/>
              </a:rPr>
              <a:t>22</a:t>
            </a:r>
            <a:r>
              <a:rPr lang="en-US" altLang="ko-KR" sz="3200" baseline="30000" dirty="0" smtClean="0">
                <a:solidFill>
                  <a:schemeClr val="bg1"/>
                </a:solidFill>
                <a:ea typeface="굴림" charset="-127"/>
              </a:rPr>
              <a:t>nd</a:t>
            </a:r>
            <a:r>
              <a:rPr lang="en-US" altLang="ko-KR" sz="3200" dirty="0" smtClean="0">
                <a:solidFill>
                  <a:schemeClr val="bg1"/>
                </a:solidFill>
                <a:ea typeface="굴림" charset="-127"/>
              </a:rPr>
              <a:t> Dec. 2008</a:t>
            </a:r>
          </a:p>
        </p:txBody>
      </p:sp>
      <p:grpSp>
        <p:nvGrpSpPr>
          <p:cNvPr id="4101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4103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굴림" charset="-127"/>
              </a:endParaRPr>
            </a:p>
          </p:txBody>
        </p:sp>
        <p:sp>
          <p:nvSpPr>
            <p:cNvPr id="4104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 dirty="0">
                <a:ea typeface="굴림" charset="-127"/>
              </a:endParaRPr>
            </a:p>
          </p:txBody>
        </p:sp>
      </p:grpSp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Second Pass </a:t>
            </a:r>
            <a:r>
              <a:rPr lang="en-US" altLang="ko-KR" sz="2000" dirty="0" smtClean="0"/>
              <a:t>(Runtime)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Render positions and normals into off-screen textures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Each photon passed to pixel shaders as quad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Quad-covered pixel color is computed and accumulated</a:t>
            </a:r>
            <a:endParaRPr lang="ko-KR" altLang="en-US" dirty="0"/>
          </a:p>
        </p:txBody>
      </p:sp>
      <p:grpSp>
        <p:nvGrpSpPr>
          <p:cNvPr id="48" name="그룹 47"/>
          <p:cNvGrpSpPr/>
          <p:nvPr/>
        </p:nvGrpSpPr>
        <p:grpSpPr>
          <a:xfrm>
            <a:off x="307802" y="4007795"/>
            <a:ext cx="8528396" cy="2588796"/>
            <a:chOff x="0" y="4131620"/>
            <a:chExt cx="8528396" cy="2588796"/>
          </a:xfrm>
        </p:grpSpPr>
        <p:grpSp>
          <p:nvGrpSpPr>
            <p:cNvPr id="5" name="그룹 26"/>
            <p:cNvGrpSpPr/>
            <p:nvPr/>
          </p:nvGrpSpPr>
          <p:grpSpPr>
            <a:xfrm>
              <a:off x="0" y="4131620"/>
              <a:ext cx="2588796" cy="2588796"/>
              <a:chOff x="3756025" y="2934190"/>
              <a:chExt cx="3923810" cy="3923810"/>
            </a:xfrm>
          </p:grpSpPr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756025" y="2934190"/>
                <a:ext cx="3923810" cy="3923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6" name="직사각형 25"/>
              <p:cNvSpPr/>
              <p:nvPr/>
            </p:nvSpPr>
            <p:spPr bwMode="auto">
              <a:xfrm>
                <a:off x="5953125" y="4089891"/>
                <a:ext cx="540000" cy="540000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47" name="그룹 46"/>
            <p:cNvGrpSpPr/>
            <p:nvPr/>
          </p:nvGrpSpPr>
          <p:grpSpPr>
            <a:xfrm>
              <a:off x="2731674" y="4247053"/>
              <a:ext cx="5796722" cy="2357931"/>
              <a:chOff x="2731674" y="4131620"/>
              <a:chExt cx="5796722" cy="2357931"/>
            </a:xfrm>
          </p:grpSpPr>
          <p:grpSp>
            <p:nvGrpSpPr>
              <p:cNvPr id="34" name="그룹 33"/>
              <p:cNvGrpSpPr/>
              <p:nvPr/>
            </p:nvGrpSpPr>
            <p:grpSpPr>
              <a:xfrm>
                <a:off x="2731674" y="4131620"/>
                <a:ext cx="3113353" cy="2357137"/>
                <a:chOff x="3541299" y="4131620"/>
                <a:chExt cx="3113353" cy="2357137"/>
              </a:xfrm>
            </p:grpSpPr>
            <p:sp>
              <p:nvSpPr>
                <p:cNvPr id="28" name="TextBox 27"/>
                <p:cNvSpPr txBox="1"/>
                <p:nvPr/>
              </p:nvSpPr>
              <p:spPr>
                <a:xfrm>
                  <a:off x="3541299" y="4131620"/>
                  <a:ext cx="3113353" cy="461665"/>
                </a:xfrm>
                <a:prstGeom prst="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Pixel Position/Normal</a:t>
                  </a:r>
                  <a:endParaRPr lang="ko-KR" altLang="en-US" dirty="0"/>
                </a:p>
              </p:txBody>
            </p:sp>
            <p:sp>
              <p:nvSpPr>
                <p:cNvPr id="29" name="TextBox 28"/>
                <p:cNvSpPr txBox="1"/>
                <p:nvPr/>
              </p:nvSpPr>
              <p:spPr>
                <a:xfrm>
                  <a:off x="3995750" y="5079356"/>
                  <a:ext cx="2204450" cy="461665"/>
                </a:xfrm>
                <a:prstGeom prst="rect">
                  <a:avLst/>
                </a:prstGeom>
                <a:solidFill>
                  <a:srgbClr val="FAFAA8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Photon (Basis)</a:t>
                  </a:r>
                  <a:endParaRPr lang="ko-KR" altLang="en-US" dirty="0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529133" y="6027092"/>
                  <a:ext cx="1137684" cy="461665"/>
                </a:xfrm>
                <a:prstGeom prst="rect">
                  <a:avLst/>
                </a:prstGeom>
                <a:solidFill>
                  <a:srgbClr val="CCECFF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Weight</a:t>
                  </a:r>
                  <a:endParaRPr lang="ko-KR" altLang="en-US" dirty="0"/>
                </a:p>
              </p:txBody>
            </p:sp>
          </p:grpSp>
          <p:sp>
            <p:nvSpPr>
              <p:cNvPr id="33" name="TextBox 32"/>
              <p:cNvSpPr txBox="1"/>
              <p:nvPr/>
            </p:nvSpPr>
            <p:spPr>
              <a:xfrm>
                <a:off x="5351049" y="6027886"/>
                <a:ext cx="1137684" cy="461665"/>
              </a:xfrm>
              <a:prstGeom prst="rect">
                <a:avLst/>
              </a:prstGeom>
              <a:solidFill>
                <a:srgbClr val="CCEC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Diffuse</a:t>
                </a:r>
                <a:endParaRPr lang="ko-KR" altLang="en-US" dirty="0"/>
              </a:p>
            </p:txBody>
          </p:sp>
          <p:cxnSp>
            <p:nvCxnSpPr>
              <p:cNvPr id="36" name="직선 화살표 연결선 35"/>
              <p:cNvCxnSpPr>
                <a:stCxn id="28" idx="2"/>
                <a:endCxn id="29" idx="0"/>
              </p:cNvCxnSpPr>
              <p:nvPr/>
            </p:nvCxnSpPr>
            <p:spPr bwMode="auto">
              <a:xfrm rot="5400000">
                <a:off x="4045316" y="4836320"/>
                <a:ext cx="486071" cy="1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38" name="직선 화살표 연결선 37"/>
              <p:cNvCxnSpPr>
                <a:stCxn id="29" idx="2"/>
                <a:endCxn id="32" idx="0"/>
              </p:cNvCxnSpPr>
              <p:nvPr/>
            </p:nvCxnSpPr>
            <p:spPr bwMode="auto">
              <a:xfrm rot="5400000">
                <a:off x="4045315" y="5784056"/>
                <a:ext cx="486071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40" name="Shape 39"/>
              <p:cNvCxnSpPr>
                <a:stCxn id="29" idx="3"/>
                <a:endCxn id="33" idx="0"/>
              </p:cNvCxnSpPr>
              <p:nvPr/>
            </p:nvCxnSpPr>
            <p:spPr bwMode="auto">
              <a:xfrm>
                <a:off x="5390575" y="5310189"/>
                <a:ext cx="529316" cy="717697"/>
              </a:xfrm>
              <a:prstGeom prst="bentConnector2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3" name="TextBox 42"/>
              <p:cNvSpPr txBox="1"/>
              <p:nvPr/>
            </p:nvSpPr>
            <p:spPr>
              <a:xfrm>
                <a:off x="4942917" y="6027886"/>
                <a:ext cx="33855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x</a:t>
                </a:r>
                <a:endParaRPr lang="ko-KR" altLang="en-US" dirty="0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6488733" y="6027886"/>
                <a:ext cx="36420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=</a:t>
                </a:r>
                <a:endParaRPr lang="ko-KR" alt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6852936" y="6027886"/>
                <a:ext cx="1675460" cy="461665"/>
              </a:xfrm>
              <a:prstGeom prst="rect">
                <a:avLst/>
              </a:prstGeom>
              <a:solidFill>
                <a:srgbClr val="CCECFF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 smtClean="0"/>
                  <a:t>Pixel Color</a:t>
                </a:r>
                <a:endParaRPr lang="ko-KR" altLang="en-US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Expected Advantages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FF"/>
                </a:solidFill>
              </a:rPr>
              <a:t>GPU</a:t>
            </a:r>
            <a:r>
              <a:rPr lang="en-US" altLang="ko-KR" dirty="0" smtClean="0"/>
              <a:t> is responsible for most second pass computation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During second pass</a:t>
            </a:r>
          </a:p>
          <a:p>
            <a:pPr lvl="1"/>
            <a:r>
              <a:rPr lang="en-US" altLang="ko-KR" dirty="0" smtClean="0"/>
              <a:t>No </a:t>
            </a:r>
            <a:r>
              <a:rPr lang="en-US" altLang="ko-KR" dirty="0" smtClean="0">
                <a:solidFill>
                  <a:srgbClr val="0000FF"/>
                </a:solidFill>
              </a:rPr>
              <a:t>ray-tracing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No </a:t>
            </a:r>
            <a:r>
              <a:rPr lang="en-US" altLang="ko-KR" dirty="0" smtClean="0">
                <a:solidFill>
                  <a:srgbClr val="0000FF"/>
                </a:solidFill>
              </a:rPr>
              <a:t>nearest photon search</a:t>
            </a:r>
            <a:endParaRPr lang="en-US" altLang="ko-KR" dirty="0" smtClean="0"/>
          </a:p>
          <a:p>
            <a:pPr lvl="2"/>
            <a:r>
              <a:rPr lang="en-US" altLang="ko-KR" dirty="0" smtClean="0"/>
              <a:t>Hence, no KD-tree construction in the first pass</a:t>
            </a:r>
          </a:p>
          <a:p>
            <a:pPr lvl="1"/>
            <a:r>
              <a:rPr lang="en-US" altLang="ko-KR" dirty="0" smtClean="0"/>
              <a:t>No </a:t>
            </a:r>
            <a:r>
              <a:rPr lang="en-US" altLang="ko-KR" dirty="0" smtClean="0">
                <a:solidFill>
                  <a:srgbClr val="0000FF"/>
                </a:solidFill>
              </a:rPr>
              <a:t>radiance estimation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Implementation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FF"/>
                </a:solidFill>
              </a:rPr>
              <a:t>Partially implemented and work</a:t>
            </a:r>
            <a:r>
              <a:rPr lang="en-US" altLang="ko-KR" dirty="0" smtClean="0"/>
              <a:t> </a:t>
            </a:r>
            <a:r>
              <a:rPr lang="en-US" altLang="ko-KR" dirty="0" smtClean="0">
                <a:sym typeface="Wingdings" pitchFamily="2" charset="2"/>
              </a:rPr>
              <a:t></a:t>
            </a:r>
            <a:r>
              <a:rPr lang="en-US" altLang="ko-KR" dirty="0" smtClean="0">
                <a:solidFill>
                  <a:srgbClr val="FF0000"/>
                </a:solidFill>
                <a:sym typeface="Wingdings" pitchFamily="2" charset="2"/>
              </a:rPr>
              <a:t></a:t>
            </a:r>
          </a:p>
          <a:p>
            <a:pPr>
              <a:buNone/>
            </a:pPr>
            <a:r>
              <a:rPr lang="en-US" altLang="ko-KR" dirty="0" smtClean="0">
                <a:sym typeface="Wingdings" pitchFamily="2" charset="2"/>
              </a:rPr>
              <a:t>	</a:t>
            </a:r>
          </a:p>
          <a:p>
            <a:r>
              <a:rPr lang="en-US" altLang="ko-KR" dirty="0" smtClean="0">
                <a:sym typeface="Wingdings" pitchFamily="2" charset="2"/>
              </a:rPr>
              <a:t>Implemented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Indirect diffuse photons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Smooth reconstruction</a:t>
            </a:r>
          </a:p>
          <a:p>
            <a:pPr lvl="1"/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Not Implemented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Caustic photons</a:t>
            </a:r>
          </a:p>
          <a:p>
            <a:pPr lvl="1"/>
            <a:r>
              <a:rPr lang="en-US" altLang="ko-KR" dirty="0" smtClean="0">
                <a:sym typeface="Wingdings" pitchFamily="2" charset="2"/>
              </a:rPr>
              <a:t>Hierarchical approximation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Implementation Result </a:t>
            </a:r>
            <a:r>
              <a:rPr lang="en-US" altLang="ko-KR" sz="2000" dirty="0" smtClean="0"/>
              <a:t>(so far…)</a:t>
            </a:r>
            <a:endParaRPr lang="ko-KR" altLang="en-US" sz="2000" dirty="0"/>
          </a:p>
        </p:txBody>
      </p:sp>
      <p:grpSp>
        <p:nvGrpSpPr>
          <p:cNvPr id="18" name="그룹 17"/>
          <p:cNvGrpSpPr/>
          <p:nvPr/>
        </p:nvGrpSpPr>
        <p:grpSpPr>
          <a:xfrm>
            <a:off x="222250" y="2259147"/>
            <a:ext cx="8699500" cy="3446870"/>
            <a:chOff x="222250" y="2720812"/>
            <a:chExt cx="8699500" cy="3446870"/>
          </a:xfrm>
        </p:grpSpPr>
        <p:grpSp>
          <p:nvGrpSpPr>
            <p:cNvPr id="17" name="그룹 16"/>
            <p:cNvGrpSpPr/>
            <p:nvPr/>
          </p:nvGrpSpPr>
          <p:grpSpPr>
            <a:xfrm>
              <a:off x="222250" y="2720812"/>
              <a:ext cx="2615873" cy="3077538"/>
              <a:chOff x="222250" y="2720812"/>
              <a:chExt cx="2615873" cy="3077538"/>
            </a:xfrm>
          </p:grpSpPr>
          <p:pic>
            <p:nvPicPr>
              <p:cNvPr id="234498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222250" y="2720812"/>
                <a:ext cx="2615873" cy="26158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22250" y="5336685"/>
                <a:ext cx="164019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ko-KR" dirty="0" smtClean="0"/>
                  <a:t>Direct light</a:t>
                </a:r>
              </a:p>
            </p:txBody>
          </p:sp>
        </p:grpSp>
        <p:grpSp>
          <p:nvGrpSpPr>
            <p:cNvPr id="16" name="그룹 15"/>
            <p:cNvGrpSpPr/>
            <p:nvPr/>
          </p:nvGrpSpPr>
          <p:grpSpPr>
            <a:xfrm>
              <a:off x="3264064" y="2720812"/>
              <a:ext cx="2615873" cy="3446870"/>
              <a:chOff x="3264064" y="2720812"/>
              <a:chExt cx="2615873" cy="3446870"/>
            </a:xfrm>
          </p:grpSpPr>
          <p:pic>
            <p:nvPicPr>
              <p:cNvPr id="234500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3264064" y="2720812"/>
                <a:ext cx="2615873" cy="26158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264064" y="5336685"/>
                <a:ext cx="1914307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ko-KR" dirty="0" smtClean="0"/>
                  <a:t>Indirect light</a:t>
                </a:r>
              </a:p>
              <a:p>
                <a:pPr algn="l"/>
                <a:r>
                  <a:rPr lang="en-US" altLang="ko-KR" dirty="0" smtClean="0"/>
                  <a:t>(70 photons)</a:t>
                </a:r>
              </a:p>
            </p:txBody>
          </p:sp>
        </p:grpSp>
        <p:grpSp>
          <p:nvGrpSpPr>
            <p:cNvPr id="15" name="그룹 14"/>
            <p:cNvGrpSpPr/>
            <p:nvPr/>
          </p:nvGrpSpPr>
          <p:grpSpPr>
            <a:xfrm>
              <a:off x="6305877" y="2720812"/>
              <a:ext cx="2615873" cy="3077538"/>
              <a:chOff x="6305877" y="2720812"/>
              <a:chExt cx="2615873" cy="3077538"/>
            </a:xfrm>
          </p:grpSpPr>
          <p:pic>
            <p:nvPicPr>
              <p:cNvPr id="234501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305877" y="2720812"/>
                <a:ext cx="2615873" cy="26158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6305877" y="5336685"/>
                <a:ext cx="24801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altLang="ko-KR" dirty="0" smtClean="0"/>
                  <a:t>Rendered image</a:t>
                </a:r>
                <a:endParaRPr lang="ko-KR" altLang="en-US" dirty="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838123" y="5336685"/>
              <a:ext cx="3642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+</a:t>
              </a:r>
              <a:endParaRPr lang="ko-KR" alt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79937" y="5336685"/>
              <a:ext cx="36420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/>
                <a:t>=</a:t>
              </a:r>
              <a:endParaRPr lang="ko-KR" alt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References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Photon mapping source code</a:t>
            </a:r>
          </a:p>
          <a:p>
            <a:pPr lvl="1"/>
            <a:r>
              <a:rPr lang="en-US" altLang="ko-KR" dirty="0" smtClean="0"/>
              <a:t>http://www.lukashi.com/projects/CS580/p3-lepicovsky/p3.html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Contents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Original Plan</a:t>
            </a:r>
            <a:endParaRPr lang="en-US" altLang="ko-KR" dirty="0" smtClean="0">
              <a:sym typeface="Wingdings" pitchFamily="2" charset="2"/>
            </a:endParaRP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New Plan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Expected Advantages</a:t>
            </a:r>
          </a:p>
          <a:p>
            <a:endParaRPr lang="en-US" altLang="ko-KR" dirty="0" smtClean="0">
              <a:sym typeface="Wingdings" pitchFamily="2" charset="2"/>
            </a:endParaRPr>
          </a:p>
          <a:p>
            <a:r>
              <a:rPr lang="en-US" altLang="ko-KR" dirty="0" smtClean="0">
                <a:sym typeface="Wingdings" pitchFamily="2" charset="2"/>
              </a:rPr>
              <a:t>Implementation Result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Original 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Faster query of radiance by adopting </a:t>
            </a:r>
            <a:r>
              <a:rPr lang="en-US" altLang="ko-KR" dirty="0" smtClean="0">
                <a:solidFill>
                  <a:srgbClr val="0000FF"/>
                </a:solidFill>
              </a:rPr>
              <a:t>LOD</a:t>
            </a:r>
            <a:r>
              <a:rPr lang="en-US" altLang="ko-KR" dirty="0" smtClean="0"/>
              <a:t> technique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Based on ‘meshless hierarchical representation’ [Lehtinen 2008]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However, it turns out that </a:t>
            </a:r>
            <a:r>
              <a:rPr lang="en-US" altLang="ko-KR" dirty="0" smtClean="0">
                <a:solidFill>
                  <a:srgbClr val="0000FF"/>
                </a:solidFill>
              </a:rPr>
              <a:t>hierarchical structure gives LOD advantages already!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 Plan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FF"/>
                </a:solidFill>
              </a:rPr>
              <a:t>Real-time photon mapping </a:t>
            </a:r>
            <a:r>
              <a:rPr lang="en-US" altLang="ko-KR" dirty="0" smtClean="0"/>
              <a:t>with hierarchical basis</a:t>
            </a:r>
          </a:p>
          <a:p>
            <a:pPr lvl="1"/>
            <a:r>
              <a:rPr lang="en-US" altLang="ko-KR" dirty="0" smtClean="0"/>
              <a:t>Lights, meshes fixed</a:t>
            </a:r>
          </a:p>
          <a:p>
            <a:pPr lvl="1"/>
            <a:r>
              <a:rPr lang="en-US" altLang="ko-KR" dirty="0" smtClean="0"/>
              <a:t>Camera free</a:t>
            </a:r>
            <a:endParaRPr lang="ko-KR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0302" y="5988058"/>
            <a:ext cx="1250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dirty="0" smtClean="0"/>
              <a:t>From Wikipedia</a:t>
            </a:r>
            <a:endParaRPr lang="ko-KR" alt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095126" y="5988058"/>
            <a:ext cx="2026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ko-KR" sz="1200" dirty="0" smtClean="0"/>
              <a:t>From [Lehtinen 2008] Slide</a:t>
            </a:r>
            <a:endParaRPr lang="ko-KR" altLang="en-US" sz="1200" dirty="0"/>
          </a:p>
        </p:txBody>
      </p:sp>
      <p:grpSp>
        <p:nvGrpSpPr>
          <p:cNvPr id="11" name="그룹 10"/>
          <p:cNvGrpSpPr/>
          <p:nvPr/>
        </p:nvGrpSpPr>
        <p:grpSpPr>
          <a:xfrm>
            <a:off x="780302" y="3552824"/>
            <a:ext cx="7583395" cy="2435234"/>
            <a:chOff x="780302" y="3552824"/>
            <a:chExt cx="7583395" cy="2435234"/>
          </a:xfrm>
        </p:grpSpPr>
        <p:pic>
          <p:nvPicPr>
            <p:cNvPr id="2355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0302" y="3552825"/>
              <a:ext cx="3333750" cy="243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4287836" y="4262610"/>
              <a:ext cx="63350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6000" b="1" dirty="0" smtClean="0"/>
                <a:t>+</a:t>
              </a:r>
              <a:endParaRPr lang="ko-KR" altLang="en-US" sz="6000" b="1" dirty="0"/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95126" y="3552824"/>
              <a:ext cx="3268571" cy="2435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Pass </a:t>
            </a:r>
            <a:r>
              <a:rPr lang="en-US" altLang="ko-KR" sz="2000" dirty="0" smtClean="0"/>
              <a:t>(Pre-computation)</a:t>
            </a:r>
            <a:endParaRPr lang="ko-KR" altLang="en-US" sz="2000" dirty="0"/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0673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Generate photons</a:t>
            </a:r>
            <a:endParaRPr lang="ko-KR" altLang="en-US" dirty="0"/>
          </a:p>
        </p:txBody>
      </p:sp>
      <p:grpSp>
        <p:nvGrpSpPr>
          <p:cNvPr id="12" name="그룹 11"/>
          <p:cNvGrpSpPr/>
          <p:nvPr/>
        </p:nvGrpSpPr>
        <p:grpSpPr>
          <a:xfrm>
            <a:off x="1303501" y="2822576"/>
            <a:ext cx="6536998" cy="2615873"/>
            <a:chOff x="1228726" y="2822576"/>
            <a:chExt cx="6536998" cy="2615873"/>
          </a:xfrm>
        </p:grpSpPr>
        <p:pic>
          <p:nvPicPr>
            <p:cNvPr id="230403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49851" y="2822576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0404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28726" y="2822576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오른쪽 화살표 10"/>
            <p:cNvSpPr/>
            <p:nvPr/>
          </p:nvSpPr>
          <p:spPr bwMode="auto">
            <a:xfrm>
              <a:off x="3977949" y="3935250"/>
              <a:ext cx="1038552" cy="390525"/>
            </a:xfrm>
            <a:prstGeom prst="rightArrow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First Pass </a:t>
            </a:r>
            <a:r>
              <a:rPr lang="en-US" altLang="ko-KR" sz="2000" dirty="0" smtClean="0"/>
              <a:t>(Pre-computation)</a:t>
            </a:r>
            <a:endParaRPr lang="ko-KR" altLang="en-US" sz="2000" dirty="0"/>
          </a:p>
        </p:txBody>
      </p:sp>
      <p:sp>
        <p:nvSpPr>
          <p:cNvPr id="10" name="내용 개체 틀 2"/>
          <p:cNvSpPr>
            <a:spLocks noGrp="1"/>
          </p:cNvSpPr>
          <p:nvPr>
            <p:ph idx="1"/>
          </p:nvPr>
        </p:nvSpPr>
        <p:spPr>
          <a:xfrm>
            <a:off x="419100" y="1587500"/>
            <a:ext cx="8318500" cy="506730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Generate photons</a:t>
            </a:r>
            <a:endParaRPr lang="ko-KR" alt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Build hierarchy; each photon serves as a basis</a:t>
            </a:r>
          </a:p>
        </p:txBody>
      </p:sp>
      <p:grpSp>
        <p:nvGrpSpPr>
          <p:cNvPr id="11" name="그룹 10"/>
          <p:cNvGrpSpPr/>
          <p:nvPr/>
        </p:nvGrpSpPr>
        <p:grpSpPr>
          <a:xfrm>
            <a:off x="412750" y="3089276"/>
            <a:ext cx="8318500" cy="2615873"/>
            <a:chOff x="419100" y="3413126"/>
            <a:chExt cx="8318500" cy="2615873"/>
          </a:xfrm>
        </p:grpSpPr>
        <p:pic>
          <p:nvPicPr>
            <p:cNvPr id="2314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9100" y="3413126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14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270414" y="3413126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142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21727" y="3413126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Second Pass </a:t>
            </a:r>
            <a:r>
              <a:rPr lang="en-US" altLang="ko-KR" sz="2000" dirty="0" smtClean="0"/>
              <a:t>(Runtime)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Render positions and normals into off-screen textures</a:t>
            </a:r>
            <a:endParaRPr lang="ko-KR" altLang="en-US" dirty="0"/>
          </a:p>
        </p:txBody>
      </p:sp>
      <p:grpSp>
        <p:nvGrpSpPr>
          <p:cNvPr id="15" name="그룹 14"/>
          <p:cNvGrpSpPr/>
          <p:nvPr/>
        </p:nvGrpSpPr>
        <p:grpSpPr>
          <a:xfrm>
            <a:off x="825009" y="2593975"/>
            <a:ext cx="7493982" cy="3724486"/>
            <a:chOff x="771525" y="2593975"/>
            <a:chExt cx="7493982" cy="3724486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71525" y="3148282"/>
              <a:ext cx="2615873" cy="26158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4" name="그룹 13"/>
            <p:cNvGrpSpPr/>
            <p:nvPr/>
          </p:nvGrpSpPr>
          <p:grpSpPr>
            <a:xfrm>
              <a:off x="5260975" y="2593975"/>
              <a:ext cx="3004532" cy="3724486"/>
              <a:chOff x="5260975" y="2508250"/>
              <a:chExt cx="3004532" cy="3724486"/>
            </a:xfrm>
          </p:grpSpPr>
          <p:grpSp>
            <p:nvGrpSpPr>
              <p:cNvPr id="10" name="그룹 9"/>
              <p:cNvGrpSpPr/>
              <p:nvPr/>
            </p:nvGrpSpPr>
            <p:grpSpPr>
              <a:xfrm>
                <a:off x="5260975" y="2508250"/>
                <a:ext cx="3004532" cy="1569524"/>
                <a:chOff x="4860925" y="2508250"/>
                <a:chExt cx="3004532" cy="1569524"/>
              </a:xfrm>
            </p:grpSpPr>
            <p:pic>
              <p:nvPicPr>
                <p:cNvPr id="232450" name="Picture 2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4860925" y="2508250"/>
                  <a:ext cx="1569524" cy="15695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7" name="TextBox 6"/>
                <p:cNvSpPr txBox="1"/>
                <p:nvPr/>
              </p:nvSpPr>
              <p:spPr>
                <a:xfrm>
                  <a:off x="6430449" y="2508250"/>
                  <a:ext cx="143500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Positions</a:t>
                  </a:r>
                  <a:endParaRPr lang="ko-KR" altLang="en-US" dirty="0"/>
                </a:p>
              </p:txBody>
            </p:sp>
          </p:grpSp>
          <p:grpSp>
            <p:nvGrpSpPr>
              <p:cNvPr id="9" name="그룹 8"/>
              <p:cNvGrpSpPr/>
              <p:nvPr/>
            </p:nvGrpSpPr>
            <p:grpSpPr>
              <a:xfrm>
                <a:off x="5260975" y="4663212"/>
                <a:ext cx="2901940" cy="1569524"/>
                <a:chOff x="4860925" y="4663212"/>
                <a:chExt cx="2901940" cy="1569524"/>
              </a:xfrm>
            </p:grpSpPr>
            <p:pic>
              <p:nvPicPr>
                <p:cNvPr id="232451" name="Picture 3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/>
                <a:stretch>
                  <a:fillRect/>
                </a:stretch>
              </p:blipFill>
              <p:spPr bwMode="auto">
                <a:xfrm>
                  <a:off x="4860925" y="4663212"/>
                  <a:ext cx="1569524" cy="156952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8" name="TextBox 7"/>
                <p:cNvSpPr txBox="1"/>
                <p:nvPr/>
              </p:nvSpPr>
              <p:spPr>
                <a:xfrm>
                  <a:off x="6430449" y="4663212"/>
                  <a:ext cx="1332416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ko-KR" dirty="0" smtClean="0"/>
                    <a:t>Normals</a:t>
                  </a:r>
                  <a:endParaRPr lang="ko-KR" altLang="en-US" dirty="0"/>
                </a:p>
              </p:txBody>
            </p:sp>
          </p:grpSp>
        </p:grpSp>
        <p:grpSp>
          <p:nvGrpSpPr>
            <p:cNvPr id="13" name="그룹 12"/>
            <p:cNvGrpSpPr/>
            <p:nvPr/>
          </p:nvGrpSpPr>
          <p:grpSpPr>
            <a:xfrm>
              <a:off x="3480411" y="3366682"/>
              <a:ext cx="1632277" cy="2179072"/>
              <a:chOff x="3480411" y="3291279"/>
              <a:chExt cx="1632277" cy="2179072"/>
            </a:xfrm>
          </p:grpSpPr>
          <p:sp>
            <p:nvSpPr>
              <p:cNvPr id="11" name="오른쪽 화살표 10"/>
              <p:cNvSpPr/>
              <p:nvPr/>
            </p:nvSpPr>
            <p:spPr bwMode="auto">
              <a:xfrm rot="20104286">
                <a:off x="3480411" y="3291279"/>
                <a:ext cx="1632277" cy="485775"/>
              </a:xfrm>
              <a:prstGeom prst="rightArrow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" name="오른쪽 화살표 11"/>
              <p:cNvSpPr/>
              <p:nvPr/>
            </p:nvSpPr>
            <p:spPr bwMode="auto">
              <a:xfrm rot="1495714" flipV="1">
                <a:off x="3480411" y="4984576"/>
                <a:ext cx="1632277" cy="485775"/>
              </a:xfrm>
              <a:prstGeom prst="rightArrow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Second Pass </a:t>
            </a:r>
            <a:r>
              <a:rPr lang="en-US" altLang="ko-KR" sz="2000" dirty="0" smtClean="0"/>
              <a:t>(Runtime)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Render positions and normals into off-screen textures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>
                <a:solidFill>
                  <a:srgbClr val="0000FF"/>
                </a:solidFill>
              </a:rPr>
              <a:t>Each photon</a:t>
            </a:r>
            <a:r>
              <a:rPr lang="en-US" altLang="ko-KR" dirty="0" smtClean="0"/>
              <a:t> passed to pixel shaders as </a:t>
            </a:r>
            <a:r>
              <a:rPr lang="en-US" altLang="ko-KR" dirty="0" smtClean="0">
                <a:solidFill>
                  <a:srgbClr val="0000FF"/>
                </a:solidFill>
              </a:rPr>
              <a:t>quad</a:t>
            </a:r>
            <a:endParaRPr lang="ko-KR" altLang="en-US" dirty="0">
              <a:solidFill>
                <a:srgbClr val="0000FF"/>
              </a:solidFill>
            </a:endParaRPr>
          </a:p>
        </p:txBody>
      </p:sp>
      <p:grpSp>
        <p:nvGrpSpPr>
          <p:cNvPr id="22" name="그룹 21"/>
          <p:cNvGrpSpPr/>
          <p:nvPr/>
        </p:nvGrpSpPr>
        <p:grpSpPr>
          <a:xfrm>
            <a:off x="2085537" y="3320172"/>
            <a:ext cx="4972927" cy="3334628"/>
            <a:chOff x="558801" y="2219325"/>
            <a:chExt cx="6216159" cy="4168285"/>
          </a:xfrm>
        </p:grpSpPr>
        <p:pic>
          <p:nvPicPr>
            <p:cNvPr id="23347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1150" y="2463800"/>
              <a:ext cx="3923810" cy="3923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3474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8801" y="2463800"/>
              <a:ext cx="1961905" cy="39238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8" name="타원 17"/>
            <p:cNvSpPr/>
            <p:nvPr/>
          </p:nvSpPr>
          <p:spPr bwMode="auto">
            <a:xfrm>
              <a:off x="866775" y="3686175"/>
              <a:ext cx="409575" cy="409575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9" name="아래로 구부러진 화살표 18"/>
            <p:cNvSpPr/>
            <p:nvPr/>
          </p:nvSpPr>
          <p:spPr bwMode="auto">
            <a:xfrm>
              <a:off x="952499" y="2219325"/>
              <a:ext cx="4635751" cy="1400176"/>
            </a:xfrm>
            <a:prstGeom prst="curvedDownArrow">
              <a:avLst>
                <a:gd name="adj1" fmla="val 18661"/>
                <a:gd name="adj2" fmla="val 38108"/>
                <a:gd name="adj3" fmla="val 20859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1" name="직사각형 20"/>
            <p:cNvSpPr/>
            <p:nvPr/>
          </p:nvSpPr>
          <p:spPr bwMode="auto">
            <a:xfrm>
              <a:off x="5048250" y="3619501"/>
              <a:ext cx="540000" cy="540000"/>
            </a:xfrm>
            <a:prstGeom prst="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ko-KR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Second Pass </a:t>
            </a:r>
            <a:r>
              <a:rPr lang="en-US" altLang="ko-KR" sz="2000" dirty="0" smtClean="0"/>
              <a:t>(Runtime)</a:t>
            </a:r>
            <a:endParaRPr lang="ko-KR" altLang="en-US" sz="2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Render positions and normals into off-screen textures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Each photon passed to pixel shaders as quad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 smtClean="0"/>
              <a:t>Quad-covered pixel color is computed and accumulated</a:t>
            </a:r>
            <a:endParaRPr lang="ko-KR" altLang="en-US" dirty="0"/>
          </a:p>
        </p:txBody>
      </p:sp>
      <p:grpSp>
        <p:nvGrpSpPr>
          <p:cNvPr id="35" name="그룹 34"/>
          <p:cNvGrpSpPr/>
          <p:nvPr/>
        </p:nvGrpSpPr>
        <p:grpSpPr>
          <a:xfrm>
            <a:off x="1161689" y="4131620"/>
            <a:ext cx="6820622" cy="2726380"/>
            <a:chOff x="1316775" y="4213299"/>
            <a:chExt cx="5954656" cy="2380231"/>
          </a:xfrm>
        </p:grpSpPr>
        <p:grpSp>
          <p:nvGrpSpPr>
            <p:cNvPr id="27" name="그룹 26"/>
            <p:cNvGrpSpPr/>
            <p:nvPr/>
          </p:nvGrpSpPr>
          <p:grpSpPr>
            <a:xfrm>
              <a:off x="1316775" y="4213299"/>
              <a:ext cx="2260115" cy="2260115"/>
              <a:chOff x="3756025" y="2934190"/>
              <a:chExt cx="3923810" cy="3923810"/>
            </a:xfrm>
          </p:grpSpPr>
          <p:pic>
            <p:nvPicPr>
              <p:cNvPr id="25" name="Picture 3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756025" y="2934190"/>
                <a:ext cx="3923810" cy="39238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6" name="직사각형 25"/>
              <p:cNvSpPr/>
              <p:nvPr/>
            </p:nvSpPr>
            <p:spPr bwMode="auto">
              <a:xfrm>
                <a:off x="5953125" y="4089891"/>
                <a:ext cx="540000" cy="540000"/>
              </a:xfrm>
              <a:prstGeom prst="rect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32" name="그룹 31"/>
            <p:cNvGrpSpPr/>
            <p:nvPr/>
          </p:nvGrpSpPr>
          <p:grpSpPr>
            <a:xfrm>
              <a:off x="3576890" y="4213299"/>
              <a:ext cx="3694541" cy="1130057"/>
              <a:chOff x="4076699" y="3352800"/>
              <a:chExt cx="5131307" cy="1569524"/>
            </a:xfrm>
          </p:grpSpPr>
          <p:grpSp>
            <p:nvGrpSpPr>
              <p:cNvPr id="29" name="그룹 28"/>
              <p:cNvGrpSpPr/>
              <p:nvPr/>
            </p:nvGrpSpPr>
            <p:grpSpPr>
              <a:xfrm>
                <a:off x="6071183" y="3352800"/>
                <a:ext cx="3136823" cy="1569524"/>
                <a:chOff x="6003925" y="2934190"/>
                <a:chExt cx="3136823" cy="1569524"/>
              </a:xfrm>
            </p:grpSpPr>
            <p:grpSp>
              <p:nvGrpSpPr>
                <p:cNvPr id="14" name="그룹 9"/>
                <p:cNvGrpSpPr/>
                <p:nvPr/>
              </p:nvGrpSpPr>
              <p:grpSpPr>
                <a:xfrm>
                  <a:off x="6003925" y="2934190"/>
                  <a:ext cx="3136823" cy="1569524"/>
                  <a:chOff x="4860925" y="2508250"/>
                  <a:chExt cx="3136823" cy="1569524"/>
                </a:xfrm>
              </p:grpSpPr>
              <p:pic>
                <p:nvPicPr>
                  <p:cNvPr id="20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/>
                  <a:srcRect/>
                  <a:stretch>
                    <a:fillRect/>
                  </a:stretch>
                </p:blipFill>
                <p:spPr bwMode="auto">
                  <a:xfrm>
                    <a:off x="4860925" y="2508250"/>
                    <a:ext cx="1569524" cy="156952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22" name="TextBox 21"/>
                  <p:cNvSpPr txBox="1"/>
                  <p:nvPr/>
                </p:nvSpPr>
                <p:spPr>
                  <a:xfrm>
                    <a:off x="6562740" y="2508250"/>
                    <a:ext cx="1435008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dirty="0" smtClean="0"/>
                      <a:t>Positions</a:t>
                    </a:r>
                    <a:endParaRPr lang="ko-KR" altLang="en-US" dirty="0"/>
                  </a:p>
                </p:txBody>
              </p:sp>
            </p:grpSp>
            <p:sp>
              <p:nvSpPr>
                <p:cNvPr id="23" name="직사각형 22"/>
                <p:cNvSpPr/>
                <p:nvPr/>
              </p:nvSpPr>
              <p:spPr bwMode="auto">
                <a:xfrm>
                  <a:off x="6887173" y="3352799"/>
                  <a:ext cx="252000" cy="252000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ko-KR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30" name="오른쪽 화살표 29"/>
              <p:cNvSpPr/>
              <p:nvPr/>
            </p:nvSpPr>
            <p:spPr bwMode="auto">
              <a:xfrm flipH="1">
                <a:off x="4076699" y="3928257"/>
                <a:ext cx="1994482" cy="418610"/>
              </a:xfrm>
              <a:prstGeom prst="rightArrow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  <p:grpSp>
          <p:nvGrpSpPr>
            <p:cNvPr id="33" name="그룹 32"/>
            <p:cNvGrpSpPr/>
            <p:nvPr/>
          </p:nvGrpSpPr>
          <p:grpSpPr>
            <a:xfrm>
              <a:off x="3576889" y="5463473"/>
              <a:ext cx="3620675" cy="1130057"/>
              <a:chOff x="4076698" y="5089152"/>
              <a:chExt cx="5028715" cy="1569524"/>
            </a:xfrm>
          </p:grpSpPr>
          <p:grpSp>
            <p:nvGrpSpPr>
              <p:cNvPr id="28" name="그룹 27"/>
              <p:cNvGrpSpPr/>
              <p:nvPr/>
            </p:nvGrpSpPr>
            <p:grpSpPr>
              <a:xfrm>
                <a:off x="6071182" y="5089152"/>
                <a:ext cx="3034231" cy="1569524"/>
                <a:chOff x="6003925" y="5089152"/>
                <a:chExt cx="3034231" cy="1569524"/>
              </a:xfrm>
            </p:grpSpPr>
            <p:grpSp>
              <p:nvGrpSpPr>
                <p:cNvPr id="15" name="그룹 8"/>
                <p:cNvGrpSpPr/>
                <p:nvPr/>
              </p:nvGrpSpPr>
              <p:grpSpPr>
                <a:xfrm>
                  <a:off x="6003925" y="5089152"/>
                  <a:ext cx="3034231" cy="1569524"/>
                  <a:chOff x="4860925" y="4663212"/>
                  <a:chExt cx="3034231" cy="1569524"/>
                </a:xfrm>
              </p:grpSpPr>
              <p:pic>
                <p:nvPicPr>
                  <p:cNvPr id="16" name="Picture 3"/>
                  <p:cNvPicPr>
                    <a:picLocks noChangeAspect="1" noChangeArrowheads="1"/>
                  </p:cNvPicPr>
                  <p:nvPr/>
                </p:nvPicPr>
                <p:blipFill>
                  <a:blip r:embed="rId4"/>
                  <a:srcRect/>
                  <a:stretch>
                    <a:fillRect/>
                  </a:stretch>
                </p:blipFill>
                <p:spPr bwMode="auto">
                  <a:xfrm>
                    <a:off x="4860925" y="4663212"/>
                    <a:ext cx="1569524" cy="156952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</p:pic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6562739" y="4663212"/>
                    <a:ext cx="1332417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altLang="ko-KR" dirty="0" smtClean="0"/>
                      <a:t>Normals</a:t>
                    </a:r>
                    <a:endParaRPr lang="ko-KR" altLang="en-US" dirty="0"/>
                  </a:p>
                </p:txBody>
              </p:sp>
            </p:grpSp>
            <p:sp>
              <p:nvSpPr>
                <p:cNvPr id="24" name="직사각형 23"/>
                <p:cNvSpPr/>
                <p:nvPr/>
              </p:nvSpPr>
              <p:spPr bwMode="auto">
                <a:xfrm>
                  <a:off x="6887173" y="5472442"/>
                  <a:ext cx="252000" cy="252000"/>
                </a:xfrm>
                <a:prstGeom prst="rect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ko-KR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31" name="오른쪽 화살표 30"/>
              <p:cNvSpPr/>
              <p:nvPr/>
            </p:nvSpPr>
            <p:spPr bwMode="auto">
              <a:xfrm flipH="1">
                <a:off x="4076698" y="5664609"/>
                <a:ext cx="1994484" cy="418610"/>
              </a:xfrm>
              <a:prstGeom prst="rightArrow">
                <a:avLst/>
              </a:prstGeom>
              <a:noFill/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ko-KR" altLang="en-US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20973</TotalTime>
  <Pages>3</Pages>
  <Words>267</Words>
  <Application>Microsoft PowerPoint 4.0</Application>
  <PresentationFormat>화면 슬라이드 쇼(4:3)</PresentationFormat>
  <Paragraphs>85</Paragraphs>
  <Slides>14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untitled 1</vt:lpstr>
      <vt:lpstr>슬라이드 1</vt:lpstr>
      <vt:lpstr>Contents</vt:lpstr>
      <vt:lpstr>Original Plan</vt:lpstr>
      <vt:lpstr>New Plan</vt:lpstr>
      <vt:lpstr>First Pass (Pre-computation)</vt:lpstr>
      <vt:lpstr>First Pass (Pre-computation)</vt:lpstr>
      <vt:lpstr>Second Pass (Runtime)</vt:lpstr>
      <vt:lpstr>Second Pass (Runtime)</vt:lpstr>
      <vt:lpstr>Second Pass (Runtime)</vt:lpstr>
      <vt:lpstr>Second Pass (Runtime)</vt:lpstr>
      <vt:lpstr>Expected Advantages</vt:lpstr>
      <vt:lpstr>Implementation Result</vt:lpstr>
      <vt:lpstr>Implementation Result (so far…)</vt:lpstr>
      <vt:lpstr>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GB</cp:lastModifiedBy>
  <cp:revision>2271</cp:revision>
  <cp:lastPrinted>1998-03-18T16:08:13Z</cp:lastPrinted>
  <dcterms:created xsi:type="dcterms:W3CDTF">1998-03-18T13:44:31Z</dcterms:created>
  <dcterms:modified xsi:type="dcterms:W3CDTF">2008-12-21T23:56:38Z</dcterms:modified>
</cp:coreProperties>
</file>