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487" r:id="rId3"/>
    <p:sldId id="488" r:id="rId4"/>
    <p:sldId id="489" r:id="rId5"/>
    <p:sldId id="490" r:id="rId6"/>
    <p:sldId id="496" r:id="rId7"/>
    <p:sldId id="491" r:id="rId8"/>
    <p:sldId id="500" r:id="rId9"/>
    <p:sldId id="501" r:id="rId10"/>
    <p:sldId id="497" r:id="rId11"/>
    <p:sldId id="498" r:id="rId12"/>
    <p:sldId id="499" r:id="rId13"/>
    <p:sldId id="493" r:id="rId14"/>
    <p:sldId id="494" r:id="rId15"/>
  </p:sldIdLst>
  <p:sldSz cx="9144000" cy="6858000" type="screen4x3"/>
  <p:notesSz cx="6797675" cy="9926638"/>
  <p:kinsoku lang="ko-KR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1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1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1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1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00FFFF"/>
    <a:srgbClr val="0000FF"/>
    <a:srgbClr val="EA8B00"/>
    <a:srgbClr val="CCECFF"/>
    <a:srgbClr val="CCCCFF"/>
    <a:srgbClr val="99CCFF"/>
    <a:srgbClr val="FF0000"/>
    <a:srgbClr val="80808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2838BEF-8BB2-4498-84A7-C5851F593DF1}" styleName="보통 스타일 4 - 강조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574" autoAdjust="0"/>
    <p:restoredTop sz="64539" autoAdjust="0"/>
  </p:normalViewPr>
  <p:slideViewPr>
    <p:cSldViewPr snapToGrid="0" snapToObjects="1">
      <p:cViewPr varScale="1">
        <p:scale>
          <a:sx n="71" d="100"/>
          <a:sy n="71" d="100"/>
        </p:scale>
        <p:origin x="-1722" y="-108"/>
      </p:cViewPr>
      <p:guideLst>
        <p:guide orient="horz"/>
        <p:guide pos="26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1038"/>
    </p:cViewPr>
  </p:sorterViewPr>
  <p:notesViewPr>
    <p:cSldViewPr snapToGrid="0" snapToObjects="1">
      <p:cViewPr varScale="1">
        <p:scale>
          <a:sx n="80" d="100"/>
          <a:sy n="80" d="100"/>
        </p:scale>
        <p:origin x="-1632" y="-120"/>
      </p:cViewPr>
      <p:guideLst>
        <p:guide orient="horz" pos="3128"/>
        <p:guide pos="214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784" y="4714082"/>
            <a:ext cx="4986535" cy="446741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5843" tIns="47921" rIns="95843" bIns="479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notes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3315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8688" y="750888"/>
            <a:ext cx="4941887" cy="37084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69900"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38213"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408113"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76425" algn="l" defTabSz="9636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3852016" y="0"/>
            <a:ext cx="2945659" cy="4933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3852016" y="9431590"/>
            <a:ext cx="2945659" cy="49504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169" tIns="0" rIns="19169" bIns="0" anchor="b"/>
          <a:lstStyle/>
          <a:p>
            <a:pPr algn="r" defTabSz="969963"/>
            <a:r>
              <a:rPr lang="en-US" altLang="ko-KR" sz="1000" i="1">
                <a:latin typeface="Times New Roman" pitchFamily="18" charset="0"/>
                <a:ea typeface="굴림" charset="-127"/>
              </a:rPr>
              <a:t>1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1" y="9431590"/>
            <a:ext cx="2944086" cy="49504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1" y="0"/>
            <a:ext cx="2944086" cy="4933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4342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1434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04784" y="4717509"/>
            <a:ext cx="4986535" cy="4463989"/>
          </a:xfrm>
          <a:noFill/>
          <a:ln w="9525"/>
        </p:spPr>
        <p:txBody>
          <a:bodyPr lIns="99037" tIns="49519" rIns="99037" bIns="49519"/>
          <a:lstStyle/>
          <a:p>
            <a:pPr defTabSz="974725"/>
            <a:endParaRPr lang="en-US" altLang="ko-KR" smtClean="0">
              <a:ea typeface="굴림" charset="-127"/>
              <a:sym typeface="Wingdings" pitchFamily="2" charset="2"/>
            </a:endParaRPr>
          </a:p>
          <a:p>
            <a:pPr defTabSz="974725"/>
            <a:endParaRPr lang="en-US" altLang="ko-KR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n-US" altLang="ko-KR" smtClean="0">
                <a:ea typeface="굴림" charset="-127"/>
              </a:rPr>
              <a:t>When we address massive models in GI, the bottleneck of performance is I/O time since CPU and GPU is sufficiently fast for realtime raytracing. </a:t>
            </a:r>
          </a:p>
          <a:p>
            <a:endParaRPr lang="en-US" altLang="ko-KR" smtClean="0">
              <a:ea typeface="굴림" charset="-127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슬라이드 노트 개체 틀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ko-KR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슬라이드 노트 개체 틀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ko-KR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Shadow rays &amp;</a:t>
            </a:r>
            <a:r>
              <a:rPr lang="en-US" altLang="ko-KR" baseline="0" dirty="0" smtClean="0"/>
              <a:t> secondary rays are processed all together in a same framework.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D1 ~ </a:t>
            </a:r>
            <a:r>
              <a:rPr lang="en-US" altLang="ko-KR" dirty="0" err="1" smtClean="0"/>
              <a:t>Dn</a:t>
            </a:r>
            <a:r>
              <a:rPr lang="en-US" altLang="ko-KR" baseline="0" dirty="0" smtClean="0"/>
              <a:t> are direction vectors for each rays.</a:t>
            </a:r>
          </a:p>
          <a:p>
            <a:r>
              <a:rPr lang="en-US" altLang="ko-KR" dirty="0" smtClean="0"/>
              <a:t>We can easily convert these vectors into 2D</a:t>
            </a:r>
            <a:r>
              <a:rPr lang="en-US" altLang="ko-KR" baseline="0" dirty="0" smtClean="0"/>
              <a:t> point using phi, theta. </a:t>
            </a:r>
          </a:p>
          <a:p>
            <a:r>
              <a:rPr lang="en-US" altLang="ko-KR" baseline="0" dirty="0" smtClean="0"/>
              <a:t>After conversion, each vector is considered a point on normalized phi theta coordinates.</a:t>
            </a:r>
          </a:p>
          <a:p>
            <a:r>
              <a:rPr lang="en-US" altLang="ko-KR" baseline="0" dirty="0" smtClean="0"/>
              <a:t>And make k*k grid. </a:t>
            </a:r>
            <a:endParaRPr lang="ko-KR" altLang="en-US" dirty="0" smtClean="0"/>
          </a:p>
          <a:p>
            <a:endParaRPr lang="ko-KR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슬라이드 노트 개체 틀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n-US" altLang="ko-KR" dirty="0" smtClean="0"/>
              <a:t>This</a:t>
            </a:r>
            <a:r>
              <a:rPr lang="en-US" altLang="ko-KR" baseline="0" dirty="0" smtClean="0"/>
              <a:t> algorithm reorder only computations, so it guarantee same result after reordering. </a:t>
            </a:r>
          </a:p>
          <a:p>
            <a:r>
              <a:rPr lang="en-US" altLang="ko-KR" dirty="0" smtClean="0"/>
              <a:t>And Shadow</a:t>
            </a:r>
            <a:r>
              <a:rPr lang="en-US" altLang="ko-KR" baseline="0" dirty="0" smtClean="0"/>
              <a:t> rays and secondary rays are processed in a same framework. We didn’t </a:t>
            </a:r>
            <a:r>
              <a:rPr lang="en-US" altLang="ko-KR" baseline="0" dirty="0" err="1" smtClean="0"/>
              <a:t>distin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If we convert the access pattern of applications to cache-friendly manners then we can reduce the working set size</a:t>
            </a:r>
          </a:p>
          <a:p>
            <a:r>
              <a:rPr lang="en-US" altLang="ko-KR" dirty="0" smtClean="0"/>
              <a:t>, and then increase performance for rendering massive models.</a:t>
            </a:r>
            <a:endParaRPr lang="ko-KR" alt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57975" y="298450"/>
            <a:ext cx="2079625" cy="635635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19100" y="298450"/>
            <a:ext cx="6086475" cy="635635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1910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54550" y="1587500"/>
            <a:ext cx="4083050" cy="5067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9100" y="298450"/>
            <a:ext cx="8280400" cy="9080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7" tIns="44450" rIns="90487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00" y="1587500"/>
            <a:ext cx="8318500" cy="5067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93663" y="6519863"/>
            <a:ext cx="307975" cy="212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0" tIns="0" rIns="0" bIns="0" anchor="b">
            <a:spAutoFit/>
          </a:bodyPr>
          <a:lstStyle/>
          <a:p>
            <a:pPr algn="l">
              <a:defRPr/>
            </a:pPr>
            <a:r>
              <a:rPr lang="en-US" altLang="ko-KR" sz="1400">
                <a:ea typeface="굴림" charset="-127"/>
              </a:rPr>
              <a:t> </a:t>
            </a:r>
            <a:fld id="{7DCB90D2-EF53-4B8D-8090-C1F2B14A2E8E}" type="slidenum">
              <a:rPr lang="en-US" altLang="ko-KR" sz="1400">
                <a:ea typeface="굴림" charset="-127"/>
              </a:rPr>
              <a:pPr algn="l">
                <a:defRPr/>
              </a:pPr>
              <a:t>‹#›</a:t>
            </a:fld>
            <a:endParaRPr lang="en-US" altLang="ko-KR" sz="1400">
              <a:ea typeface="굴림" charset="-127"/>
            </a:endParaRPr>
          </a:p>
        </p:txBody>
      </p:sp>
      <p:grpSp>
        <p:nvGrpSpPr>
          <p:cNvPr id="1029" name="Group 8"/>
          <p:cNvGrpSpPr>
            <a:grpSpLocks/>
          </p:cNvGrpSpPr>
          <p:nvPr/>
        </p:nvGrpSpPr>
        <p:grpSpPr bwMode="auto">
          <a:xfrm>
            <a:off x="419100" y="1250950"/>
            <a:ext cx="8305800" cy="196850"/>
            <a:chOff x="264" y="788"/>
            <a:chExt cx="5232" cy="124"/>
          </a:xfrm>
        </p:grpSpPr>
        <p:sp>
          <p:nvSpPr>
            <p:cNvPr id="2" name="Rectangle 6"/>
            <p:cNvSpPr>
              <a:spLocks noChangeArrowheads="1"/>
            </p:cNvSpPr>
            <p:nvPr/>
          </p:nvSpPr>
          <p:spPr bwMode="auto">
            <a:xfrm>
              <a:off x="264" y="788"/>
              <a:ext cx="5232" cy="61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ea typeface="굴림" charset="-127"/>
              </a:endParaRPr>
            </a:p>
          </p:txBody>
        </p:sp>
        <p:sp>
          <p:nvSpPr>
            <p:cNvPr id="1031" name="Rectangle 7"/>
            <p:cNvSpPr>
              <a:spLocks noChangeArrowheads="1"/>
            </p:cNvSpPr>
            <p:nvPr/>
          </p:nvSpPr>
          <p:spPr bwMode="auto">
            <a:xfrm>
              <a:off x="264" y="881"/>
              <a:ext cx="5232" cy="31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ko-KR" altLang="en-US">
                <a:ea typeface="굴림" charset="-127"/>
              </a:endParaRPr>
            </a:p>
          </p:txBody>
        </p:sp>
      </p:grpSp>
      <p:pic>
        <p:nvPicPr>
          <p:cNvPr id="1030" name="Picture 12" descr="KAIST-1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7832725" y="6437313"/>
            <a:ext cx="121920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2pPr>
      <a:lvl3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3pPr>
      <a:lvl4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4pPr>
      <a:lvl5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5pPr>
      <a:lvl6pPr marL="4572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6pPr>
      <a:lvl7pPr marL="9144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7pPr>
      <a:lvl8pPr marL="13716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8pPr>
      <a:lvl9pPr marL="1828800"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charset="0"/>
        </a:defRPr>
      </a:lvl9pPr>
    </p:titleStyle>
    <p:bodyStyle>
      <a:lvl1pPr marL="292100" indent="-292100" algn="l" rtl="0" eaLnBrk="0" fontAlgn="base" hangingPunct="0">
        <a:lnSpc>
          <a:spcPts val="2700"/>
        </a:lnSpc>
        <a:spcBef>
          <a:spcPts val="600"/>
        </a:spcBef>
        <a:spcAft>
          <a:spcPts val="400"/>
        </a:spcAft>
        <a:buClr>
          <a:srgbClr val="0C7B9C"/>
        </a:buClr>
        <a:buFont typeface="Arial" charset="0"/>
        <a:buChar char="●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800100" indent="-342900" algn="l" rtl="0" eaLnBrk="0" fontAlgn="base" hangingPunct="0">
        <a:lnSpc>
          <a:spcPts val="2700"/>
        </a:lnSpc>
        <a:spcBef>
          <a:spcPct val="0"/>
        </a:spcBef>
        <a:spcAft>
          <a:spcPts val="400"/>
        </a:spcAft>
        <a:buClr>
          <a:srgbClr val="0C7B9C"/>
        </a:buClr>
        <a:buFont typeface="Arial" charset="0"/>
        <a:buChar char="●"/>
        <a:defRPr sz="2400" b="1">
          <a:solidFill>
            <a:schemeClr val="tx1"/>
          </a:solidFill>
          <a:latin typeface="+mn-lt"/>
        </a:defRPr>
      </a:lvl2pPr>
      <a:lvl3pPr marL="914400" algn="l" rtl="0" eaLnBrk="0" fontAlgn="base" hangingPunct="0">
        <a:lnSpc>
          <a:spcPts val="2700"/>
        </a:lnSpc>
        <a:spcBef>
          <a:spcPct val="0"/>
        </a:spcBef>
        <a:spcAft>
          <a:spcPts val="400"/>
        </a:spcAft>
        <a:buClr>
          <a:srgbClr val="0C7B9C"/>
        </a:buClr>
        <a:buFont typeface="Arial" charset="0"/>
        <a:buChar char="●"/>
        <a:defRPr sz="24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9"/>
          <p:cNvGrpSpPr>
            <a:grpSpLocks/>
          </p:cNvGrpSpPr>
          <p:nvPr/>
        </p:nvGrpSpPr>
        <p:grpSpPr bwMode="auto">
          <a:xfrm>
            <a:off x="50800" y="2713038"/>
            <a:ext cx="9075738" cy="152400"/>
            <a:chOff x="296" y="1676"/>
            <a:chExt cx="5088" cy="96"/>
          </a:xfrm>
        </p:grpSpPr>
        <p:sp>
          <p:nvSpPr>
            <p:cNvPr id="2057" name="Rectangle 7"/>
            <p:cNvSpPr>
              <a:spLocks noChangeArrowheads="1"/>
            </p:cNvSpPr>
            <p:nvPr/>
          </p:nvSpPr>
          <p:spPr bwMode="auto">
            <a:xfrm>
              <a:off x="296" y="1676"/>
              <a:ext cx="5088" cy="47"/>
            </a:xfrm>
            <a:prstGeom prst="rect">
              <a:avLst/>
            </a:prstGeom>
            <a:gradFill rotWithShape="0">
              <a:gsLst>
                <a:gs pos="0">
                  <a:srgbClr val="0E9BBA"/>
                </a:gs>
                <a:gs pos="50000">
                  <a:srgbClr val="12C2E9"/>
                </a:gs>
                <a:gs pos="100000">
                  <a:srgbClr val="0E9BBA"/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>
                <a:ea typeface="굴림" charset="-127"/>
              </a:endParaRPr>
            </a:p>
          </p:txBody>
        </p:sp>
        <p:sp>
          <p:nvSpPr>
            <p:cNvPr id="2058" name="Rectangle 8"/>
            <p:cNvSpPr>
              <a:spLocks noChangeArrowheads="1"/>
            </p:cNvSpPr>
            <p:nvPr/>
          </p:nvSpPr>
          <p:spPr bwMode="auto">
            <a:xfrm>
              <a:off x="296" y="1748"/>
              <a:ext cx="5088" cy="24"/>
            </a:xfrm>
            <a:prstGeom prst="rect">
              <a:avLst/>
            </a:prstGeom>
            <a:gradFill rotWithShape="0">
              <a:gsLst>
                <a:gs pos="0">
                  <a:srgbClr val="B200B2"/>
                </a:gs>
                <a:gs pos="50000">
                  <a:srgbClr val="FF00FF"/>
                </a:gs>
                <a:gs pos="100000">
                  <a:srgbClr val="B200B2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>
                <a:ea typeface="굴림" charset="-127"/>
              </a:endParaRPr>
            </a:p>
          </p:txBody>
        </p:sp>
      </p:grpSp>
      <p:sp>
        <p:nvSpPr>
          <p:cNvPr id="2051" name="Rectangle 10"/>
          <p:cNvSpPr>
            <a:spLocks noChangeArrowheads="1"/>
          </p:cNvSpPr>
          <p:nvPr/>
        </p:nvSpPr>
        <p:spPr bwMode="auto">
          <a:xfrm>
            <a:off x="0" y="842963"/>
            <a:ext cx="9144000" cy="1968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 anchor="ctr"/>
          <a:lstStyle/>
          <a:p>
            <a:pPr>
              <a:lnSpc>
                <a:spcPts val="4200"/>
              </a:lnSpc>
            </a:pPr>
            <a:r>
              <a:rPr lang="en-US" altLang="ko-KR" sz="4000" b="1">
                <a:solidFill>
                  <a:srgbClr val="0000FF"/>
                </a:solidFill>
                <a:ea typeface="굴림" charset="-127"/>
              </a:rPr>
              <a:t>Ray Reordering Algorithm</a:t>
            </a:r>
          </a:p>
          <a:p>
            <a:pPr>
              <a:lnSpc>
                <a:spcPts val="4200"/>
              </a:lnSpc>
            </a:pPr>
            <a:r>
              <a:rPr lang="en-US" altLang="ko-KR" sz="4000" b="1">
                <a:solidFill>
                  <a:srgbClr val="0000FF"/>
                </a:solidFill>
                <a:ea typeface="굴림" charset="-127"/>
              </a:rPr>
              <a:t>for Complex Scenes</a:t>
            </a:r>
          </a:p>
        </p:txBody>
      </p:sp>
      <p:sp>
        <p:nvSpPr>
          <p:cNvPr id="2052" name="Text Box 14"/>
          <p:cNvSpPr txBox="1">
            <a:spLocks noChangeArrowheads="1"/>
          </p:cNvSpPr>
          <p:nvPr/>
        </p:nvSpPr>
        <p:spPr bwMode="auto">
          <a:xfrm>
            <a:off x="496888" y="3527425"/>
            <a:ext cx="8153400" cy="1860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ko-KR" sz="3600" b="1">
                <a:solidFill>
                  <a:srgbClr val="EA8B00"/>
                </a:solidFill>
                <a:ea typeface="굴림" charset="-127"/>
              </a:rPr>
              <a:t>Bochang Moon</a:t>
            </a:r>
          </a:p>
          <a:p>
            <a:pPr>
              <a:spcBef>
                <a:spcPct val="50000"/>
              </a:spcBef>
            </a:pPr>
            <a:r>
              <a:rPr lang="en-US" altLang="ko-KR" sz="3200">
                <a:ea typeface="굴림" charset="-127"/>
              </a:rPr>
              <a:t>KAIST (Korea Advanced Institute of Science and Technology)</a:t>
            </a:r>
          </a:p>
        </p:txBody>
      </p:sp>
      <p:grpSp>
        <p:nvGrpSpPr>
          <p:cNvPr id="2053" name="Group 25"/>
          <p:cNvGrpSpPr>
            <a:grpSpLocks/>
          </p:cNvGrpSpPr>
          <p:nvPr/>
        </p:nvGrpSpPr>
        <p:grpSpPr bwMode="auto">
          <a:xfrm>
            <a:off x="68263" y="842963"/>
            <a:ext cx="9075737" cy="152400"/>
            <a:chOff x="296" y="1676"/>
            <a:chExt cx="5088" cy="96"/>
          </a:xfrm>
        </p:grpSpPr>
        <p:sp>
          <p:nvSpPr>
            <p:cNvPr id="2055" name="Rectangle 26"/>
            <p:cNvSpPr>
              <a:spLocks noChangeArrowheads="1"/>
            </p:cNvSpPr>
            <p:nvPr/>
          </p:nvSpPr>
          <p:spPr bwMode="auto">
            <a:xfrm>
              <a:off x="296" y="1676"/>
              <a:ext cx="5088" cy="47"/>
            </a:xfrm>
            <a:prstGeom prst="rect">
              <a:avLst/>
            </a:prstGeom>
            <a:gradFill rotWithShape="0">
              <a:gsLst>
                <a:gs pos="0">
                  <a:srgbClr val="0E9BBA"/>
                </a:gs>
                <a:gs pos="50000">
                  <a:srgbClr val="12C2E9"/>
                </a:gs>
                <a:gs pos="100000">
                  <a:srgbClr val="0E9BBA"/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>
                <a:ea typeface="굴림" charset="-127"/>
              </a:endParaRPr>
            </a:p>
          </p:txBody>
        </p:sp>
        <p:sp>
          <p:nvSpPr>
            <p:cNvPr id="2056" name="Rectangle 27"/>
            <p:cNvSpPr>
              <a:spLocks noChangeArrowheads="1"/>
            </p:cNvSpPr>
            <p:nvPr/>
          </p:nvSpPr>
          <p:spPr bwMode="auto">
            <a:xfrm>
              <a:off x="296" y="1748"/>
              <a:ext cx="5088" cy="24"/>
            </a:xfrm>
            <a:prstGeom prst="rect">
              <a:avLst/>
            </a:prstGeom>
            <a:gradFill rotWithShape="0">
              <a:gsLst>
                <a:gs pos="0">
                  <a:srgbClr val="B200B2"/>
                </a:gs>
                <a:gs pos="50000">
                  <a:srgbClr val="FF00FF"/>
                </a:gs>
                <a:gs pos="100000">
                  <a:srgbClr val="B200B2"/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>
                <a:ea typeface="굴림" charset="-127"/>
              </a:endParaRPr>
            </a:p>
          </p:txBody>
        </p:sp>
      </p:grpSp>
      <p:pic>
        <p:nvPicPr>
          <p:cNvPr id="2054" name="Picture 28" descr="KAIST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15150" y="6113463"/>
            <a:ext cx="19272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4831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Result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Environment </a:t>
            </a:r>
          </a:p>
          <a:p>
            <a:pPr lvl="1"/>
            <a:r>
              <a:rPr lang="en-US" altLang="ko-KR" dirty="0" smtClean="0"/>
              <a:t>Intel CPU 3 GHz</a:t>
            </a:r>
          </a:p>
          <a:p>
            <a:pPr lvl="1"/>
            <a:r>
              <a:rPr lang="en-US" altLang="ko-KR" dirty="0" smtClean="0"/>
              <a:t>1 GB of RAM</a:t>
            </a:r>
          </a:p>
          <a:p>
            <a:pPr lvl="1"/>
            <a:r>
              <a:rPr lang="en-US" altLang="ko-KR" dirty="0" smtClean="0"/>
              <a:t>Path tracing + direct illumination</a:t>
            </a:r>
          </a:p>
          <a:p>
            <a:pPr lvl="1"/>
            <a:r>
              <a:rPr lang="en-US" altLang="ko-KR" dirty="0" smtClean="0"/>
              <a:t>256 rays per each pixel</a:t>
            </a:r>
          </a:p>
          <a:p>
            <a:pPr lvl="1"/>
            <a:r>
              <a:rPr lang="en-US" altLang="ko-KR" dirty="0" smtClean="0"/>
              <a:t>1 shadow ray</a:t>
            </a:r>
          </a:p>
          <a:p>
            <a:pPr lvl="1"/>
            <a:r>
              <a:rPr lang="en-US" altLang="ko-KR" dirty="0" smtClean="0"/>
              <a:t>2 depth</a:t>
            </a:r>
          </a:p>
          <a:p>
            <a:pPr lvl="1"/>
            <a:r>
              <a:rPr lang="en-US" altLang="ko-KR" dirty="0" smtClean="0"/>
              <a:t>Resolution 512 * 512</a:t>
            </a:r>
          </a:p>
          <a:p>
            <a:pPr lvl="1"/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Result</a:t>
            </a:r>
            <a:endParaRPr lang="ko-KR" altLang="en-US" dirty="0"/>
          </a:p>
        </p:txBody>
      </p:sp>
      <p:pic>
        <p:nvPicPr>
          <p:cNvPr id="4" name="내용 개체 틀 3" descr="cornell_st.matthew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9100" y="1631950"/>
            <a:ext cx="4876800" cy="4876800"/>
          </a:xfrm>
        </p:spPr>
      </p:pic>
      <p:sp>
        <p:nvSpPr>
          <p:cNvPr id="5" name="TextBox 4"/>
          <p:cNvSpPr txBox="1"/>
          <p:nvPr/>
        </p:nvSpPr>
        <p:spPr>
          <a:xfrm>
            <a:off x="5445760" y="1631950"/>
            <a:ext cx="32537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Model : </a:t>
            </a:r>
          </a:p>
          <a:p>
            <a:r>
              <a:rPr lang="en-US" altLang="ko-KR" dirty="0" smtClean="0"/>
              <a:t>Cornell Box +</a:t>
            </a:r>
          </a:p>
          <a:p>
            <a:r>
              <a:rPr lang="en-US" altLang="ko-KR" dirty="0" smtClean="0"/>
              <a:t>8M </a:t>
            </a:r>
            <a:r>
              <a:rPr lang="en-US" altLang="ko-KR" dirty="0" err="1" smtClean="0"/>
              <a:t>st.matthew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Result</a:t>
            </a:r>
            <a:endParaRPr lang="ko-KR" altLang="en-US" dirty="0"/>
          </a:p>
        </p:txBody>
      </p:sp>
      <p:graphicFrame>
        <p:nvGraphicFramePr>
          <p:cNvPr id="4" name="내용 개체 틀 3"/>
          <p:cNvGraphicFramePr>
            <a:graphicFrameLocks noGrp="1"/>
          </p:cNvGraphicFramePr>
          <p:nvPr>
            <p:ph idx="1"/>
          </p:nvPr>
        </p:nvGraphicFramePr>
        <p:xfrm>
          <a:off x="429260" y="1818640"/>
          <a:ext cx="831850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9620"/>
                <a:gridCol w="2052320"/>
                <a:gridCol w="2032000"/>
                <a:gridCol w="2194560"/>
              </a:tblGrid>
              <a:tr h="38608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Original</a:t>
                      </a:r>
                      <a:r>
                        <a:rPr lang="en-US" altLang="ko-KR" baseline="0" dirty="0" smtClean="0"/>
                        <a:t> </a:t>
                      </a:r>
                    </a:p>
                    <a:p>
                      <a:pPr latinLnBrk="1"/>
                      <a:r>
                        <a:rPr lang="en-US" altLang="ko-KR" baseline="0" dirty="0" smtClean="0"/>
                        <a:t>Path Tracing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mtClean="0"/>
                        <a:t>Our</a:t>
                      </a:r>
                      <a:r>
                        <a:rPr lang="en-US" altLang="ko-KR" baseline="0" smtClean="0"/>
                        <a:t> Method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Ray-reordering</a:t>
                      </a:r>
                      <a:r>
                        <a:rPr lang="en-US" altLang="ko-KR" baseline="0" dirty="0" smtClean="0"/>
                        <a:t> overhead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 smtClean="0"/>
                        <a:t>Speed</a:t>
                      </a:r>
                      <a:r>
                        <a:rPr lang="en-US" altLang="ko-KR" baseline="0" dirty="0" smtClean="0"/>
                        <a:t> Up</a:t>
                      </a:r>
                      <a:endParaRPr lang="ko-KR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6.55 hour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3.12 hour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19.52</a:t>
                      </a:r>
                      <a:r>
                        <a:rPr lang="en-US" altLang="ko-KR" baseline="0" dirty="0" smtClean="0"/>
                        <a:t> sec (0.2%)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 smtClean="0"/>
                        <a:t>2.1 X</a:t>
                      </a:r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내용 개체 틀 2"/>
          <p:cNvSpPr txBox="1">
            <a:spLocks/>
          </p:cNvSpPr>
          <p:nvPr/>
        </p:nvSpPr>
        <p:spPr bwMode="auto">
          <a:xfrm>
            <a:off x="419100" y="3332480"/>
            <a:ext cx="4224020" cy="33223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marL="342900" indent="-342900" algn="l">
              <a:lnSpc>
                <a:spcPts val="2700"/>
              </a:lnSpc>
              <a:spcAft>
                <a:spcPts val="400"/>
              </a:spcAft>
              <a:buClr>
                <a:srgbClr val="0C7B9C"/>
              </a:buClr>
              <a:buFont typeface="Arial" charset="0"/>
              <a:buChar char="●"/>
            </a:pPr>
            <a:r>
              <a:rPr kumimoji="0" lang="en-US" altLang="ko-KR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Little overhead</a:t>
            </a:r>
          </a:p>
          <a:p>
            <a:pPr marL="342900" indent="-342900" algn="l">
              <a:lnSpc>
                <a:spcPts val="2700"/>
              </a:lnSpc>
              <a:spcAft>
                <a:spcPts val="400"/>
              </a:spcAft>
              <a:buClr>
                <a:srgbClr val="0C7B9C"/>
              </a:buClr>
              <a:buFont typeface="Arial" charset="0"/>
              <a:buChar char="●"/>
            </a:pPr>
            <a:r>
              <a:rPr lang="en-US" altLang="ko-KR" b="1" kern="0" dirty="0" smtClean="0">
                <a:latin typeface="+mn-lt"/>
              </a:rPr>
              <a:t>2.1x </a:t>
            </a:r>
            <a:r>
              <a:rPr lang="en-US" altLang="ko-KR" b="1" kern="0" dirty="0" smtClean="0">
                <a:latin typeface="+mn-lt"/>
              </a:rPr>
              <a:t>speed up</a:t>
            </a:r>
          </a:p>
          <a:p>
            <a:pPr marL="342900" indent="-342900" algn="l">
              <a:lnSpc>
                <a:spcPts val="2700"/>
              </a:lnSpc>
              <a:spcAft>
                <a:spcPts val="400"/>
              </a:spcAft>
              <a:buClr>
                <a:srgbClr val="0C7B9C"/>
              </a:buClr>
              <a:buFont typeface="Arial" charset="0"/>
              <a:buChar char="●"/>
            </a:pPr>
            <a:endParaRPr kumimoji="0" lang="ko-KR" altLang="en-US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</p:txBody>
      </p:sp>
      <p:pic>
        <p:nvPicPr>
          <p:cNvPr id="8" name="내용 개체 틀 3" descr="cornell_st.matthew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906770" y="3332480"/>
            <a:ext cx="2840990" cy="28409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>
                <a:ea typeface="굴림" charset="-127"/>
              </a:rPr>
              <a:t>Conclusion</a:t>
            </a:r>
            <a:endParaRPr lang="ko-KR" altLang="en-US" smtClean="0">
              <a:ea typeface="굴림" charset="-127"/>
            </a:endParaRPr>
          </a:p>
        </p:txBody>
      </p:sp>
      <p:sp>
        <p:nvSpPr>
          <p:cNvPr id="1024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ea typeface="굴림" charset="-127"/>
              </a:rPr>
              <a:t>Reorder only computations</a:t>
            </a:r>
          </a:p>
          <a:p>
            <a:r>
              <a:rPr lang="en-US" altLang="ko-KR" dirty="0" smtClean="0">
                <a:ea typeface="굴림" charset="-127"/>
              </a:rPr>
              <a:t>Simple and little overhead</a:t>
            </a:r>
          </a:p>
          <a:p>
            <a:r>
              <a:rPr lang="en-US" altLang="ko-KR" dirty="0" smtClean="0">
                <a:ea typeface="굴림" charset="-127"/>
              </a:rPr>
              <a:t>Increase GI performance for complex scene</a:t>
            </a:r>
          </a:p>
          <a:p>
            <a:endParaRPr lang="en-US" altLang="ko-KR" dirty="0" smtClean="0">
              <a:ea typeface="굴림" charset="-127"/>
            </a:endParaRPr>
          </a:p>
          <a:p>
            <a:r>
              <a:rPr lang="en-US" altLang="ko-KR" dirty="0" smtClean="0">
                <a:ea typeface="굴림" charset="-127"/>
              </a:rPr>
              <a:t>Cons &amp; Future work</a:t>
            </a:r>
          </a:p>
          <a:p>
            <a:pPr lvl="1"/>
            <a:r>
              <a:rPr lang="en-US" altLang="ko-KR" dirty="0" smtClean="0">
                <a:ea typeface="굴림" charset="-127"/>
              </a:rPr>
              <a:t>High depth for secondary rays</a:t>
            </a:r>
          </a:p>
          <a:p>
            <a:pPr lvl="1"/>
            <a:r>
              <a:rPr lang="en-US" altLang="ko-KR" dirty="0" smtClean="0">
                <a:ea typeface="굴림" charset="-127"/>
              </a:rPr>
              <a:t>Photon mapping</a:t>
            </a:r>
          </a:p>
          <a:p>
            <a:pPr lvl="1"/>
            <a:endParaRPr lang="en-US" altLang="ko-KR" dirty="0" smtClean="0">
              <a:ea typeface="굴림" charset="-127"/>
            </a:endParaRPr>
          </a:p>
          <a:p>
            <a:endParaRPr lang="ko-KR" altLang="en-US" dirty="0" smtClean="0">
              <a:ea typeface="굴림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>
                <a:ea typeface="굴림" charset="-127"/>
              </a:rPr>
              <a:t>Q &amp; A</a:t>
            </a:r>
            <a:endParaRPr lang="ko-KR" altLang="en-US" smtClean="0">
              <a:ea typeface="굴림" charset="-127"/>
            </a:endParaRPr>
          </a:p>
        </p:txBody>
      </p:sp>
      <p:sp>
        <p:nvSpPr>
          <p:cNvPr id="12291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smtClean="0">
              <a:ea typeface="굴림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2340053" y="2574235"/>
            <a:ext cx="4726669" cy="317009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en-US" altLang="ko-KR" sz="20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>
                <a:ea typeface="굴림" charset="-127"/>
              </a:rPr>
              <a:t>Observations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9100" y="1587500"/>
            <a:ext cx="5737225" cy="4119563"/>
          </a:xfrm>
        </p:spPr>
        <p:txBody>
          <a:bodyPr/>
          <a:lstStyle/>
          <a:p>
            <a:r>
              <a:rPr lang="en-US" altLang="ko-KR" dirty="0" smtClean="0">
                <a:ea typeface="굴림" charset="-127"/>
              </a:rPr>
              <a:t>In complex scenes, the key bottleneck is I/O time</a:t>
            </a:r>
          </a:p>
          <a:p>
            <a:r>
              <a:rPr lang="en-US" altLang="ko-KR" dirty="0" smtClean="0">
                <a:ea typeface="굴림" charset="-127"/>
              </a:rPr>
              <a:t>In GI, secondary rays are incoherent </a:t>
            </a:r>
          </a:p>
          <a:p>
            <a:r>
              <a:rPr lang="en-US" altLang="ko-KR" dirty="0" smtClean="0">
                <a:ea typeface="굴림" charset="-127"/>
              </a:rPr>
              <a:t>Incoherent secondary rays increase I/O time drastically</a:t>
            </a:r>
          </a:p>
          <a:p>
            <a:endParaRPr lang="en-US" altLang="ko-KR" dirty="0" smtClean="0">
              <a:ea typeface="굴림" charset="-127"/>
            </a:endParaRPr>
          </a:p>
          <a:p>
            <a:r>
              <a:rPr lang="en-US" altLang="ko-KR" dirty="0" smtClean="0">
                <a:ea typeface="굴림" charset="-127"/>
              </a:rPr>
              <a:t>So, if we convert those to coherent then we can reduce I/O time</a:t>
            </a:r>
          </a:p>
          <a:p>
            <a:pPr>
              <a:buFont typeface="Arial" charset="0"/>
              <a:buNone/>
            </a:pPr>
            <a:r>
              <a:rPr lang="en-US" altLang="ko-KR" dirty="0" smtClean="0">
                <a:ea typeface="굴림" charset="-127"/>
              </a:rPr>
              <a:t>            </a:t>
            </a:r>
          </a:p>
          <a:p>
            <a:pPr lvl="3">
              <a:buFontTx/>
              <a:buNone/>
            </a:pPr>
            <a:r>
              <a:rPr lang="en-US" altLang="ko-KR" dirty="0" smtClean="0">
                <a:ea typeface="굴림" charset="-127"/>
              </a:rPr>
              <a:t>                            </a:t>
            </a:r>
          </a:p>
        </p:txBody>
      </p:sp>
      <p:pic>
        <p:nvPicPr>
          <p:cNvPr id="3076" name="그림 6" descr="cars.bmp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86488" y="1906588"/>
            <a:ext cx="2543175" cy="380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558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>
                <a:ea typeface="굴림" charset="-127"/>
              </a:rPr>
              <a:t>Introduction</a:t>
            </a:r>
            <a:endParaRPr lang="ko-KR" altLang="en-US" smtClean="0">
              <a:ea typeface="굴림" charset="-127"/>
            </a:endParaRPr>
          </a:p>
        </p:txBody>
      </p:sp>
      <p:sp>
        <p:nvSpPr>
          <p:cNvPr id="4099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mtClean="0">
                <a:ea typeface="굴림" charset="-127"/>
              </a:rPr>
              <a:t>Goal : To reorder rays for reducing I/O time</a:t>
            </a:r>
          </a:p>
          <a:p>
            <a:endParaRPr lang="en-US" altLang="ko-KR" smtClean="0">
              <a:ea typeface="굴림" charset="-127"/>
            </a:endParaRPr>
          </a:p>
          <a:p>
            <a:r>
              <a:rPr lang="en-US" altLang="ko-KR" smtClean="0">
                <a:ea typeface="굴림" charset="-127"/>
              </a:rPr>
              <a:t>Issues :</a:t>
            </a:r>
          </a:p>
          <a:p>
            <a:pPr lvl="1"/>
            <a:r>
              <a:rPr lang="en-US" altLang="ko-KR" smtClean="0">
                <a:ea typeface="굴림" charset="-127"/>
              </a:rPr>
              <a:t>How can we reorder primary rays?</a:t>
            </a:r>
          </a:p>
          <a:p>
            <a:pPr lvl="1"/>
            <a:r>
              <a:rPr lang="en-US" altLang="ko-KR" smtClean="0">
                <a:ea typeface="굴림" charset="-127"/>
              </a:rPr>
              <a:t>How can we reorder secondary rays?</a:t>
            </a:r>
          </a:p>
          <a:p>
            <a:endParaRPr lang="ko-KR" altLang="en-US" smtClean="0">
              <a:ea typeface="굴림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>
                <a:ea typeface="굴림" charset="-127"/>
              </a:rPr>
              <a:t>Primary Rays</a:t>
            </a:r>
            <a:endParaRPr lang="ko-KR" altLang="en-US" smtClean="0">
              <a:ea typeface="굴림" charset="-127"/>
            </a:endParaRPr>
          </a:p>
        </p:txBody>
      </p:sp>
      <p:sp>
        <p:nvSpPr>
          <p:cNvPr id="5123" name="내용 개체 틀 2"/>
          <p:cNvSpPr>
            <a:spLocks noGrp="1"/>
          </p:cNvSpPr>
          <p:nvPr>
            <p:ph idx="1"/>
          </p:nvPr>
        </p:nvSpPr>
        <p:spPr>
          <a:ln>
            <a:solidFill>
              <a:srgbClr val="FFC000"/>
            </a:solidFill>
          </a:ln>
        </p:spPr>
        <p:txBody>
          <a:bodyPr/>
          <a:lstStyle/>
          <a:p>
            <a:endParaRPr lang="en-US" altLang="ko-KR" smtClean="0">
              <a:ea typeface="굴림" charset="-127"/>
            </a:endParaRPr>
          </a:p>
          <a:p>
            <a:endParaRPr lang="en-US" altLang="ko-KR" smtClean="0">
              <a:ea typeface="굴림" charset="-127"/>
            </a:endParaRPr>
          </a:p>
          <a:p>
            <a:endParaRPr lang="en-US" altLang="ko-KR" smtClean="0">
              <a:ea typeface="굴림" charset="-127"/>
            </a:endParaRPr>
          </a:p>
          <a:p>
            <a:endParaRPr lang="en-US" altLang="ko-KR" smtClean="0">
              <a:ea typeface="굴림" charset="-127"/>
            </a:endParaRPr>
          </a:p>
          <a:p>
            <a:endParaRPr lang="en-US" altLang="ko-KR" smtClean="0">
              <a:ea typeface="굴림" charset="-127"/>
            </a:endParaRPr>
          </a:p>
          <a:p>
            <a:endParaRPr lang="en-US" altLang="ko-KR" smtClean="0">
              <a:ea typeface="굴림" charset="-127"/>
            </a:endParaRPr>
          </a:p>
          <a:p>
            <a:endParaRPr lang="en-US" altLang="ko-KR" smtClean="0">
              <a:ea typeface="굴림" charset="-127"/>
            </a:endParaRPr>
          </a:p>
          <a:p>
            <a:endParaRPr lang="en-US" altLang="ko-KR" smtClean="0">
              <a:ea typeface="굴림" charset="-127"/>
            </a:endParaRPr>
          </a:p>
          <a:p>
            <a:endParaRPr lang="en-US" altLang="ko-KR" smtClean="0">
              <a:ea typeface="굴림" charset="-127"/>
            </a:endParaRPr>
          </a:p>
          <a:p>
            <a:pPr>
              <a:buFont typeface="Arial" charset="0"/>
              <a:buNone/>
            </a:pPr>
            <a:r>
              <a:rPr lang="en-US" altLang="ko-KR" smtClean="0">
                <a:ea typeface="굴림" charset="-127"/>
              </a:rPr>
              <a:t>      &lt;row by row&gt;              &lt;tiled  z-curve&gt;</a:t>
            </a:r>
            <a:endParaRPr lang="ko-KR" altLang="en-US" smtClean="0">
              <a:ea typeface="굴림" charset="-127"/>
            </a:endParaRPr>
          </a:p>
        </p:txBody>
      </p:sp>
      <p:pic>
        <p:nvPicPr>
          <p:cNvPr id="512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9100" y="1587500"/>
            <a:ext cx="3805238" cy="3813175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</p:pic>
      <p:pic>
        <p:nvPicPr>
          <p:cNvPr id="512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10125" y="1587500"/>
            <a:ext cx="3789363" cy="3813175"/>
          </a:xfrm>
          <a:prstGeom prst="rect">
            <a:avLst/>
          </a:prstGeom>
          <a:noFill/>
          <a:ln w="38100" algn="ctr">
            <a:noFill/>
            <a:miter lim="800000"/>
            <a:headEnd/>
            <a:tailEnd/>
          </a:ln>
        </p:spPr>
      </p:pic>
      <p:sp>
        <p:nvSpPr>
          <p:cNvPr id="7" name="톱니 모양의 오른쪽 화살표 6"/>
          <p:cNvSpPr/>
          <p:nvPr/>
        </p:nvSpPr>
        <p:spPr bwMode="auto">
          <a:xfrm>
            <a:off x="4224338" y="3130550"/>
            <a:ext cx="585787" cy="606425"/>
          </a:xfrm>
          <a:prstGeom prst="notchedRightArrow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>
              <a:ea typeface="굴림" charset="-127"/>
            </a:endParaRPr>
          </a:p>
        </p:txBody>
      </p:sp>
      <p:sp>
        <p:nvSpPr>
          <p:cNvPr id="5127" name="모서리가 둥근 직사각형 7"/>
          <p:cNvSpPr>
            <a:spLocks noChangeArrowheads="1"/>
          </p:cNvSpPr>
          <p:nvPr/>
        </p:nvSpPr>
        <p:spPr bwMode="auto">
          <a:xfrm>
            <a:off x="4810125" y="1587500"/>
            <a:ext cx="925513" cy="927100"/>
          </a:xfrm>
          <a:prstGeom prst="roundRect">
            <a:avLst>
              <a:gd name="adj" fmla="val 16667"/>
            </a:avLst>
          </a:prstGeom>
          <a:noFill/>
          <a:ln w="38100" algn="ctr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>
              <a:ea typeface="굴림" charset="-127"/>
            </a:endParaRPr>
          </a:p>
        </p:txBody>
      </p:sp>
      <p:sp>
        <p:nvSpPr>
          <p:cNvPr id="5128" name="모서리가 둥근 직사각형 8"/>
          <p:cNvSpPr>
            <a:spLocks noChangeArrowheads="1"/>
          </p:cNvSpPr>
          <p:nvPr/>
        </p:nvSpPr>
        <p:spPr bwMode="auto">
          <a:xfrm>
            <a:off x="5735638" y="1587500"/>
            <a:ext cx="923925" cy="927100"/>
          </a:xfrm>
          <a:prstGeom prst="roundRect">
            <a:avLst>
              <a:gd name="adj" fmla="val 16667"/>
            </a:avLst>
          </a:prstGeom>
          <a:noFill/>
          <a:ln w="38100" algn="ctr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>
              <a:ea typeface="굴림" charset="-127"/>
            </a:endParaRPr>
          </a:p>
        </p:txBody>
      </p:sp>
      <p:sp>
        <p:nvSpPr>
          <p:cNvPr id="5129" name="모서리가 둥근 직사각형 9"/>
          <p:cNvSpPr>
            <a:spLocks noChangeArrowheads="1"/>
          </p:cNvSpPr>
          <p:nvPr/>
        </p:nvSpPr>
        <p:spPr bwMode="auto">
          <a:xfrm>
            <a:off x="6748463" y="1587500"/>
            <a:ext cx="923925" cy="927100"/>
          </a:xfrm>
          <a:prstGeom prst="roundRect">
            <a:avLst>
              <a:gd name="adj" fmla="val 16667"/>
            </a:avLst>
          </a:prstGeom>
          <a:noFill/>
          <a:ln w="38100" algn="ctr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>
              <a:ea typeface="굴림" charset="-127"/>
            </a:endParaRPr>
          </a:p>
        </p:txBody>
      </p:sp>
      <p:sp>
        <p:nvSpPr>
          <p:cNvPr id="5130" name="모서리가 둥근 직사각형 10"/>
          <p:cNvSpPr>
            <a:spLocks noChangeArrowheads="1"/>
          </p:cNvSpPr>
          <p:nvPr/>
        </p:nvSpPr>
        <p:spPr bwMode="auto">
          <a:xfrm>
            <a:off x="7675563" y="1587500"/>
            <a:ext cx="923925" cy="927100"/>
          </a:xfrm>
          <a:prstGeom prst="roundRect">
            <a:avLst>
              <a:gd name="adj" fmla="val 16667"/>
            </a:avLst>
          </a:prstGeom>
          <a:noFill/>
          <a:ln w="38100" algn="ctr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>
              <a:ea typeface="굴림" charset="-127"/>
            </a:endParaRPr>
          </a:p>
        </p:txBody>
      </p:sp>
      <p:sp>
        <p:nvSpPr>
          <p:cNvPr id="5131" name="모서리가 둥근 직사각형 11"/>
          <p:cNvSpPr>
            <a:spLocks noChangeArrowheads="1"/>
          </p:cNvSpPr>
          <p:nvPr/>
        </p:nvSpPr>
        <p:spPr bwMode="auto">
          <a:xfrm>
            <a:off x="4810125" y="2514600"/>
            <a:ext cx="925513" cy="927100"/>
          </a:xfrm>
          <a:prstGeom prst="roundRect">
            <a:avLst>
              <a:gd name="adj" fmla="val 16667"/>
            </a:avLst>
          </a:prstGeom>
          <a:noFill/>
          <a:ln w="38100" algn="ctr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>
              <a:ea typeface="굴림" charset="-127"/>
            </a:endParaRPr>
          </a:p>
        </p:txBody>
      </p:sp>
      <p:sp>
        <p:nvSpPr>
          <p:cNvPr id="5132" name="모서리가 둥근 직사각형 12"/>
          <p:cNvSpPr>
            <a:spLocks noChangeArrowheads="1"/>
          </p:cNvSpPr>
          <p:nvPr/>
        </p:nvSpPr>
        <p:spPr bwMode="auto">
          <a:xfrm>
            <a:off x="5735638" y="2514600"/>
            <a:ext cx="923925" cy="927100"/>
          </a:xfrm>
          <a:prstGeom prst="roundRect">
            <a:avLst>
              <a:gd name="adj" fmla="val 16667"/>
            </a:avLst>
          </a:prstGeom>
          <a:noFill/>
          <a:ln w="38100" algn="ctr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>
              <a:ea typeface="굴림" charset="-127"/>
            </a:endParaRPr>
          </a:p>
        </p:txBody>
      </p:sp>
      <p:sp>
        <p:nvSpPr>
          <p:cNvPr id="5133" name="모서리가 둥근 직사각형 13"/>
          <p:cNvSpPr>
            <a:spLocks noChangeArrowheads="1"/>
          </p:cNvSpPr>
          <p:nvPr/>
        </p:nvSpPr>
        <p:spPr bwMode="auto">
          <a:xfrm>
            <a:off x="6750050" y="2514600"/>
            <a:ext cx="925513" cy="927100"/>
          </a:xfrm>
          <a:prstGeom prst="roundRect">
            <a:avLst>
              <a:gd name="adj" fmla="val 16667"/>
            </a:avLst>
          </a:prstGeom>
          <a:noFill/>
          <a:ln w="38100" algn="ctr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>
              <a:ea typeface="굴림" charset="-127"/>
            </a:endParaRPr>
          </a:p>
        </p:txBody>
      </p:sp>
      <p:sp>
        <p:nvSpPr>
          <p:cNvPr id="5134" name="모서리가 둥근 직사각형 14"/>
          <p:cNvSpPr>
            <a:spLocks noChangeArrowheads="1"/>
          </p:cNvSpPr>
          <p:nvPr/>
        </p:nvSpPr>
        <p:spPr bwMode="auto">
          <a:xfrm>
            <a:off x="7672388" y="2514600"/>
            <a:ext cx="925512" cy="927100"/>
          </a:xfrm>
          <a:prstGeom prst="roundRect">
            <a:avLst>
              <a:gd name="adj" fmla="val 16667"/>
            </a:avLst>
          </a:prstGeom>
          <a:noFill/>
          <a:ln w="38100" algn="ctr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>
              <a:ea typeface="굴림" charset="-127"/>
            </a:endParaRPr>
          </a:p>
        </p:txBody>
      </p:sp>
      <p:sp>
        <p:nvSpPr>
          <p:cNvPr id="5135" name="모서리가 둥근 직사각형 15"/>
          <p:cNvSpPr>
            <a:spLocks noChangeArrowheads="1"/>
          </p:cNvSpPr>
          <p:nvPr/>
        </p:nvSpPr>
        <p:spPr bwMode="auto">
          <a:xfrm>
            <a:off x="4810125" y="3529013"/>
            <a:ext cx="925513" cy="927100"/>
          </a:xfrm>
          <a:prstGeom prst="roundRect">
            <a:avLst>
              <a:gd name="adj" fmla="val 16667"/>
            </a:avLst>
          </a:prstGeom>
          <a:noFill/>
          <a:ln w="38100" algn="ctr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>
              <a:ea typeface="굴림" charset="-127"/>
            </a:endParaRPr>
          </a:p>
        </p:txBody>
      </p:sp>
      <p:sp>
        <p:nvSpPr>
          <p:cNvPr id="5136" name="모서리가 둥근 직사각형 16"/>
          <p:cNvSpPr>
            <a:spLocks noChangeArrowheads="1"/>
          </p:cNvSpPr>
          <p:nvPr/>
        </p:nvSpPr>
        <p:spPr bwMode="auto">
          <a:xfrm>
            <a:off x="5735638" y="3529013"/>
            <a:ext cx="923925" cy="927100"/>
          </a:xfrm>
          <a:prstGeom prst="roundRect">
            <a:avLst>
              <a:gd name="adj" fmla="val 16667"/>
            </a:avLst>
          </a:prstGeom>
          <a:noFill/>
          <a:ln w="38100" algn="ctr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>
              <a:ea typeface="굴림" charset="-127"/>
            </a:endParaRPr>
          </a:p>
        </p:txBody>
      </p:sp>
      <p:sp>
        <p:nvSpPr>
          <p:cNvPr id="5137" name="모서리가 둥근 직사각형 17"/>
          <p:cNvSpPr>
            <a:spLocks noChangeArrowheads="1"/>
          </p:cNvSpPr>
          <p:nvPr/>
        </p:nvSpPr>
        <p:spPr bwMode="auto">
          <a:xfrm>
            <a:off x="6750050" y="3529013"/>
            <a:ext cx="925513" cy="927100"/>
          </a:xfrm>
          <a:prstGeom prst="roundRect">
            <a:avLst>
              <a:gd name="adj" fmla="val 16667"/>
            </a:avLst>
          </a:prstGeom>
          <a:noFill/>
          <a:ln w="38100" algn="ctr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>
              <a:ea typeface="굴림" charset="-127"/>
            </a:endParaRPr>
          </a:p>
        </p:txBody>
      </p:sp>
      <p:sp>
        <p:nvSpPr>
          <p:cNvPr id="5138" name="모서리가 둥근 직사각형 18"/>
          <p:cNvSpPr>
            <a:spLocks noChangeArrowheads="1"/>
          </p:cNvSpPr>
          <p:nvPr/>
        </p:nvSpPr>
        <p:spPr bwMode="auto">
          <a:xfrm>
            <a:off x="7672388" y="3529013"/>
            <a:ext cx="925512" cy="927100"/>
          </a:xfrm>
          <a:prstGeom prst="roundRect">
            <a:avLst>
              <a:gd name="adj" fmla="val 16667"/>
            </a:avLst>
          </a:prstGeom>
          <a:noFill/>
          <a:ln w="38100" algn="ctr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>
              <a:ea typeface="굴림" charset="-127"/>
            </a:endParaRPr>
          </a:p>
        </p:txBody>
      </p:sp>
      <p:sp>
        <p:nvSpPr>
          <p:cNvPr id="5139" name="모서리가 둥근 직사각형 19"/>
          <p:cNvSpPr>
            <a:spLocks noChangeArrowheads="1"/>
          </p:cNvSpPr>
          <p:nvPr/>
        </p:nvSpPr>
        <p:spPr bwMode="auto">
          <a:xfrm>
            <a:off x="4810125" y="4456113"/>
            <a:ext cx="925513" cy="927100"/>
          </a:xfrm>
          <a:prstGeom prst="roundRect">
            <a:avLst>
              <a:gd name="adj" fmla="val 16667"/>
            </a:avLst>
          </a:prstGeom>
          <a:noFill/>
          <a:ln w="38100" algn="ctr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>
              <a:ea typeface="굴림" charset="-127"/>
            </a:endParaRPr>
          </a:p>
        </p:txBody>
      </p:sp>
      <p:sp>
        <p:nvSpPr>
          <p:cNvPr id="5140" name="모서리가 둥근 직사각형 20"/>
          <p:cNvSpPr>
            <a:spLocks noChangeArrowheads="1"/>
          </p:cNvSpPr>
          <p:nvPr/>
        </p:nvSpPr>
        <p:spPr bwMode="auto">
          <a:xfrm>
            <a:off x="5735638" y="4473575"/>
            <a:ext cx="923925" cy="927100"/>
          </a:xfrm>
          <a:prstGeom prst="roundRect">
            <a:avLst>
              <a:gd name="adj" fmla="val 16667"/>
            </a:avLst>
          </a:prstGeom>
          <a:noFill/>
          <a:ln w="38100" algn="ctr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>
              <a:ea typeface="굴림" charset="-127"/>
            </a:endParaRPr>
          </a:p>
        </p:txBody>
      </p:sp>
      <p:sp>
        <p:nvSpPr>
          <p:cNvPr id="5141" name="모서리가 둥근 직사각형 21"/>
          <p:cNvSpPr>
            <a:spLocks noChangeArrowheads="1"/>
          </p:cNvSpPr>
          <p:nvPr/>
        </p:nvSpPr>
        <p:spPr bwMode="auto">
          <a:xfrm>
            <a:off x="6750050" y="4456113"/>
            <a:ext cx="925513" cy="927100"/>
          </a:xfrm>
          <a:prstGeom prst="roundRect">
            <a:avLst>
              <a:gd name="adj" fmla="val 16667"/>
            </a:avLst>
          </a:prstGeom>
          <a:noFill/>
          <a:ln w="38100" algn="ctr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>
              <a:ea typeface="굴림" charset="-127"/>
            </a:endParaRPr>
          </a:p>
        </p:txBody>
      </p:sp>
      <p:sp>
        <p:nvSpPr>
          <p:cNvPr id="5142" name="모서리가 둥근 직사각형 22"/>
          <p:cNvSpPr>
            <a:spLocks noChangeArrowheads="1"/>
          </p:cNvSpPr>
          <p:nvPr/>
        </p:nvSpPr>
        <p:spPr bwMode="auto">
          <a:xfrm>
            <a:off x="7672388" y="4456113"/>
            <a:ext cx="925512" cy="927100"/>
          </a:xfrm>
          <a:prstGeom prst="roundRect">
            <a:avLst>
              <a:gd name="adj" fmla="val 16667"/>
            </a:avLst>
          </a:prstGeom>
          <a:noFill/>
          <a:ln w="38100" algn="ctr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>
              <a:ea typeface="굴림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타원 53"/>
          <p:cNvSpPr>
            <a:spLocks noChangeArrowheads="1"/>
          </p:cNvSpPr>
          <p:nvPr/>
        </p:nvSpPr>
        <p:spPr bwMode="auto">
          <a:xfrm>
            <a:off x="6369050" y="4545013"/>
            <a:ext cx="1077913" cy="1270000"/>
          </a:xfrm>
          <a:prstGeom prst="ellipse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381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>
              <a:ea typeface="굴림" charset="-127"/>
            </a:endParaRPr>
          </a:p>
        </p:txBody>
      </p:sp>
      <p:sp>
        <p:nvSpPr>
          <p:cNvPr id="6147" name="이등변 삼각형 52"/>
          <p:cNvSpPr>
            <a:spLocks noChangeArrowheads="1"/>
          </p:cNvSpPr>
          <p:nvPr/>
        </p:nvSpPr>
        <p:spPr bwMode="auto">
          <a:xfrm>
            <a:off x="6343650" y="1509713"/>
            <a:ext cx="1281113" cy="1287462"/>
          </a:xfrm>
          <a:prstGeom prst="triangle">
            <a:avLst>
              <a:gd name="adj" fmla="val 50000"/>
            </a:avLst>
          </a:prstGeom>
          <a:blipFill dpi="0" rotWithShape="1">
            <a:blip r:embed="rId4"/>
            <a:srcRect/>
            <a:tile tx="0" ty="0" sx="100000" sy="100000" flip="none" algn="tl"/>
          </a:blipFill>
          <a:ln w="381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>
              <a:ea typeface="굴림" charset="-127"/>
            </a:endParaRPr>
          </a:p>
        </p:txBody>
      </p:sp>
      <p:sp>
        <p:nvSpPr>
          <p:cNvPr id="21" name="순서도: 연결자 20"/>
          <p:cNvSpPr/>
          <p:nvPr/>
        </p:nvSpPr>
        <p:spPr bwMode="auto">
          <a:xfrm>
            <a:off x="841515" y="3156725"/>
            <a:ext cx="3180522" cy="3210339"/>
          </a:xfrm>
          <a:prstGeom prst="flowChartConnector">
            <a:avLst/>
          </a:prstGeom>
          <a:blipFill>
            <a:blip r:embed="rId4"/>
            <a:tile tx="0" ty="0" sx="100000" sy="100000" flip="none" algn="tl"/>
          </a:blip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sunset" dir="t"/>
          </a:scene3d>
          <a:sp3d prstMaterial="matte">
            <a:bevelT prst="relaxedInset"/>
            <a:bevelB w="114300" prst="artDeco"/>
          </a:sp3d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/>
          </a:p>
        </p:txBody>
      </p:sp>
      <p:sp>
        <p:nvSpPr>
          <p:cNvPr id="6149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>
                <a:ea typeface="굴림" charset="-127"/>
              </a:rPr>
              <a:t>Secondary Rays</a:t>
            </a:r>
            <a:endParaRPr lang="ko-KR" altLang="en-US" smtClean="0">
              <a:ea typeface="굴림" charset="-127"/>
            </a:endParaRPr>
          </a:p>
        </p:txBody>
      </p:sp>
      <p:sp>
        <p:nvSpPr>
          <p:cNvPr id="6150" name="순서도: 연결자 10"/>
          <p:cNvSpPr>
            <a:spLocks noChangeArrowheads="1"/>
          </p:cNvSpPr>
          <p:nvPr/>
        </p:nvSpPr>
        <p:spPr bwMode="auto">
          <a:xfrm>
            <a:off x="3097213" y="4762500"/>
            <a:ext cx="169862" cy="215900"/>
          </a:xfrm>
          <a:prstGeom prst="flowChartConnector">
            <a:avLst/>
          </a:prstGeom>
          <a:solidFill>
            <a:schemeClr val="accent1"/>
          </a:solidFill>
          <a:ln w="38100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ko-KR" altLang="en-US" sz="400">
              <a:ea typeface="굴림" charset="-127"/>
            </a:endParaRPr>
          </a:p>
        </p:txBody>
      </p:sp>
      <p:sp>
        <p:nvSpPr>
          <p:cNvPr id="6151" name="순서도: 연결자 11"/>
          <p:cNvSpPr>
            <a:spLocks noChangeArrowheads="1"/>
          </p:cNvSpPr>
          <p:nvPr/>
        </p:nvSpPr>
        <p:spPr bwMode="auto">
          <a:xfrm>
            <a:off x="2600325" y="4089400"/>
            <a:ext cx="169863" cy="215900"/>
          </a:xfrm>
          <a:prstGeom prst="flowChartConnector">
            <a:avLst/>
          </a:prstGeom>
          <a:solidFill>
            <a:schemeClr val="accent1"/>
          </a:solidFill>
          <a:ln w="38100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ko-KR" altLang="en-US" sz="400">
              <a:ea typeface="굴림" charset="-127"/>
            </a:endParaRPr>
          </a:p>
        </p:txBody>
      </p:sp>
      <p:sp>
        <p:nvSpPr>
          <p:cNvPr id="6152" name="순서도: 연결자 12"/>
          <p:cNvSpPr>
            <a:spLocks noChangeArrowheads="1"/>
          </p:cNvSpPr>
          <p:nvPr/>
        </p:nvSpPr>
        <p:spPr bwMode="auto">
          <a:xfrm>
            <a:off x="2147888" y="4652963"/>
            <a:ext cx="169862" cy="217487"/>
          </a:xfrm>
          <a:prstGeom prst="flowChartConnector">
            <a:avLst/>
          </a:prstGeom>
          <a:solidFill>
            <a:schemeClr val="accent1"/>
          </a:solidFill>
          <a:ln w="38100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ko-KR" altLang="en-US" sz="400">
              <a:ea typeface="굴림" charset="-127"/>
            </a:endParaRPr>
          </a:p>
        </p:txBody>
      </p:sp>
      <p:sp>
        <p:nvSpPr>
          <p:cNvPr id="6153" name="순서도: 연결자 13"/>
          <p:cNvSpPr>
            <a:spLocks noChangeArrowheads="1"/>
          </p:cNvSpPr>
          <p:nvPr/>
        </p:nvSpPr>
        <p:spPr bwMode="auto">
          <a:xfrm>
            <a:off x="2063750" y="4089400"/>
            <a:ext cx="169863" cy="215900"/>
          </a:xfrm>
          <a:prstGeom prst="flowChartConnector">
            <a:avLst/>
          </a:prstGeom>
          <a:solidFill>
            <a:schemeClr val="accent1"/>
          </a:solidFill>
          <a:ln w="38100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ko-KR" altLang="en-US" sz="400">
              <a:ea typeface="굴림" charset="-127"/>
            </a:endParaRPr>
          </a:p>
        </p:txBody>
      </p:sp>
      <p:cxnSp>
        <p:nvCxnSpPr>
          <p:cNvPr id="23" name="직선 화살표 연결선 22"/>
          <p:cNvCxnSpPr/>
          <p:nvPr/>
        </p:nvCxnSpPr>
        <p:spPr bwMode="auto">
          <a:xfrm flipV="1">
            <a:off x="2684463" y="3717925"/>
            <a:ext cx="1177925" cy="481013"/>
          </a:xfrm>
          <a:prstGeom prst="straightConnector1">
            <a:avLst/>
          </a:prstGeom>
          <a:ln w="34925" cap="rnd">
            <a:solidFill>
              <a:schemeClr val="accent6"/>
            </a:solidFill>
            <a:round/>
            <a:headEnd type="oval" w="med" len="med"/>
            <a:tailEnd type="stealt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4" name="직선 화살표 연결선 23"/>
          <p:cNvCxnSpPr>
            <a:endCxn id="21" idx="7"/>
          </p:cNvCxnSpPr>
          <p:nvPr/>
        </p:nvCxnSpPr>
        <p:spPr bwMode="auto">
          <a:xfrm flipV="1">
            <a:off x="2147888" y="3627438"/>
            <a:ext cx="1408112" cy="569912"/>
          </a:xfrm>
          <a:prstGeom prst="straightConnector1">
            <a:avLst/>
          </a:prstGeom>
          <a:ln w="34925" cap="rnd">
            <a:solidFill>
              <a:schemeClr val="accent6"/>
            </a:solidFill>
            <a:round/>
            <a:headEnd type="oval" w="med" len="med"/>
            <a:tailEnd type="stealt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8" name="직선 화살표 연결선 27"/>
          <p:cNvCxnSpPr/>
          <p:nvPr/>
        </p:nvCxnSpPr>
        <p:spPr bwMode="auto">
          <a:xfrm flipV="1">
            <a:off x="2233613" y="4089400"/>
            <a:ext cx="1628775" cy="673100"/>
          </a:xfrm>
          <a:prstGeom prst="straightConnector1">
            <a:avLst/>
          </a:prstGeom>
          <a:ln w="34925" cap="rnd">
            <a:solidFill>
              <a:schemeClr val="accent6"/>
            </a:solidFill>
            <a:round/>
            <a:headEnd type="oval" w="med" len="med"/>
            <a:tailEnd type="stealt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2" name="직선 화살표 연결선 31"/>
          <p:cNvCxnSpPr/>
          <p:nvPr/>
        </p:nvCxnSpPr>
        <p:spPr bwMode="auto">
          <a:xfrm flipV="1">
            <a:off x="3151188" y="4870450"/>
            <a:ext cx="871537" cy="30163"/>
          </a:xfrm>
          <a:prstGeom prst="straightConnector1">
            <a:avLst/>
          </a:prstGeom>
          <a:ln w="34925" cap="rnd">
            <a:solidFill>
              <a:schemeClr val="accent6"/>
            </a:solidFill>
            <a:round/>
            <a:headEnd type="oval" w="med" len="med"/>
            <a:tailEnd type="stealt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6158" name="순서도: 연결자 36"/>
          <p:cNvSpPr>
            <a:spLocks noChangeArrowheads="1"/>
          </p:cNvSpPr>
          <p:nvPr/>
        </p:nvSpPr>
        <p:spPr bwMode="auto">
          <a:xfrm>
            <a:off x="2317750" y="5148263"/>
            <a:ext cx="168275" cy="215900"/>
          </a:xfrm>
          <a:prstGeom prst="flowChartConnector">
            <a:avLst/>
          </a:prstGeom>
          <a:solidFill>
            <a:schemeClr val="accent1"/>
          </a:solidFill>
          <a:ln w="38100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ko-KR" altLang="en-US" sz="400">
              <a:ea typeface="굴림" charset="-127"/>
            </a:endParaRPr>
          </a:p>
        </p:txBody>
      </p:sp>
      <p:sp>
        <p:nvSpPr>
          <p:cNvPr id="6159" name="순서도: 연결자 37"/>
          <p:cNvSpPr>
            <a:spLocks noChangeArrowheads="1"/>
          </p:cNvSpPr>
          <p:nvPr/>
        </p:nvSpPr>
        <p:spPr bwMode="auto">
          <a:xfrm>
            <a:off x="2147888" y="5580063"/>
            <a:ext cx="169862" cy="215900"/>
          </a:xfrm>
          <a:prstGeom prst="flowChartConnector">
            <a:avLst/>
          </a:prstGeom>
          <a:solidFill>
            <a:schemeClr val="accent1"/>
          </a:solidFill>
          <a:ln w="38100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ko-KR" altLang="en-US" sz="400">
              <a:ea typeface="굴림" charset="-127"/>
            </a:endParaRPr>
          </a:p>
        </p:txBody>
      </p:sp>
      <p:cxnSp>
        <p:nvCxnSpPr>
          <p:cNvPr id="39" name="직선 화살표 연결선 38"/>
          <p:cNvCxnSpPr/>
          <p:nvPr/>
        </p:nvCxnSpPr>
        <p:spPr bwMode="auto">
          <a:xfrm>
            <a:off x="2432050" y="5256213"/>
            <a:ext cx="1430338" cy="1587"/>
          </a:xfrm>
          <a:prstGeom prst="straightConnector1">
            <a:avLst/>
          </a:prstGeom>
          <a:ln w="34925" cap="rnd">
            <a:solidFill>
              <a:schemeClr val="accent6"/>
            </a:solidFill>
            <a:round/>
            <a:headEnd type="oval" w="med" len="med"/>
            <a:tailEnd type="stealt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2" name="직선 화살표 연결선 41"/>
          <p:cNvCxnSpPr/>
          <p:nvPr/>
        </p:nvCxnSpPr>
        <p:spPr bwMode="auto">
          <a:xfrm flipV="1">
            <a:off x="2227263" y="5580063"/>
            <a:ext cx="1635125" cy="130175"/>
          </a:xfrm>
          <a:prstGeom prst="straightConnector1">
            <a:avLst/>
          </a:prstGeom>
          <a:ln w="34925" cap="rnd">
            <a:solidFill>
              <a:schemeClr val="accent6"/>
            </a:solidFill>
            <a:round/>
            <a:headEnd type="oval" w="med" len="med"/>
            <a:tailEnd type="stealt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62" name="직사각형 61"/>
          <p:cNvSpPr/>
          <p:nvPr/>
        </p:nvSpPr>
        <p:spPr>
          <a:xfrm>
            <a:off x="419100" y="1509762"/>
            <a:ext cx="470679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ko-KR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Incoherent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7037E-7 L 0.42934 -0.24861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5" y="-1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48148E-6 L 0.32743 1.48148E-6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3.33333E-6 L 0.38316 -0.20902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" y="-1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4.81481E-6 L 0.37552 4.81481E-6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7037E-7 L 0.46337 -0.24097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2" y="-1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85185E-6 L 0.40816 -0.03033 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" y="-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타원 53"/>
          <p:cNvSpPr>
            <a:spLocks noChangeArrowheads="1"/>
          </p:cNvSpPr>
          <p:nvPr/>
        </p:nvSpPr>
        <p:spPr bwMode="auto">
          <a:xfrm>
            <a:off x="6369050" y="4545013"/>
            <a:ext cx="1077913" cy="1270000"/>
          </a:xfrm>
          <a:prstGeom prst="ellipse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381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>
              <a:ea typeface="굴림" charset="-127"/>
            </a:endParaRPr>
          </a:p>
        </p:txBody>
      </p:sp>
      <p:sp>
        <p:nvSpPr>
          <p:cNvPr id="7171" name="이등변 삼각형 52"/>
          <p:cNvSpPr>
            <a:spLocks noChangeArrowheads="1"/>
          </p:cNvSpPr>
          <p:nvPr/>
        </p:nvSpPr>
        <p:spPr bwMode="auto">
          <a:xfrm>
            <a:off x="6343650" y="1509713"/>
            <a:ext cx="1281113" cy="1287462"/>
          </a:xfrm>
          <a:prstGeom prst="triangle">
            <a:avLst>
              <a:gd name="adj" fmla="val 50000"/>
            </a:avLst>
          </a:prstGeom>
          <a:blipFill dpi="0" rotWithShape="1">
            <a:blip r:embed="rId4"/>
            <a:srcRect/>
            <a:tile tx="0" ty="0" sx="100000" sy="100000" flip="none" algn="tl"/>
          </a:blipFill>
          <a:ln w="38100" algn="ctr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ko-KR" altLang="en-US">
              <a:ea typeface="굴림" charset="-127"/>
            </a:endParaRPr>
          </a:p>
        </p:txBody>
      </p:sp>
      <p:sp>
        <p:nvSpPr>
          <p:cNvPr id="21" name="순서도: 연결자 20"/>
          <p:cNvSpPr/>
          <p:nvPr/>
        </p:nvSpPr>
        <p:spPr bwMode="auto">
          <a:xfrm>
            <a:off x="841515" y="3156725"/>
            <a:ext cx="3180522" cy="3210339"/>
          </a:xfrm>
          <a:prstGeom prst="flowChartConnector">
            <a:avLst/>
          </a:prstGeom>
          <a:blipFill>
            <a:blip r:embed="rId4"/>
            <a:tile tx="0" ty="0" sx="100000" sy="100000" flip="none" algn="tl"/>
          </a:blip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sunset" dir="t"/>
          </a:scene3d>
          <a:sp3d prstMaterial="matte">
            <a:bevelT prst="relaxedInset"/>
            <a:bevelB w="114300" prst="artDeco"/>
          </a:sp3d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/>
          </a:p>
        </p:txBody>
      </p:sp>
      <p:sp>
        <p:nvSpPr>
          <p:cNvPr id="7173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>
                <a:ea typeface="굴림" charset="-127"/>
              </a:rPr>
              <a:t>Secondary Rays</a:t>
            </a:r>
            <a:endParaRPr lang="ko-KR" altLang="en-US" smtClean="0">
              <a:ea typeface="굴림" charset="-127"/>
            </a:endParaRPr>
          </a:p>
        </p:txBody>
      </p:sp>
      <p:sp>
        <p:nvSpPr>
          <p:cNvPr id="7174" name="순서도: 연결자 10"/>
          <p:cNvSpPr>
            <a:spLocks noChangeArrowheads="1"/>
          </p:cNvSpPr>
          <p:nvPr/>
        </p:nvSpPr>
        <p:spPr bwMode="auto">
          <a:xfrm>
            <a:off x="3097213" y="4762500"/>
            <a:ext cx="169862" cy="215900"/>
          </a:xfrm>
          <a:prstGeom prst="flowChartConnector">
            <a:avLst/>
          </a:prstGeom>
          <a:solidFill>
            <a:schemeClr val="accent1"/>
          </a:solidFill>
          <a:ln w="38100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ko-KR" altLang="en-US" sz="400">
              <a:ea typeface="굴림" charset="-127"/>
            </a:endParaRPr>
          </a:p>
        </p:txBody>
      </p:sp>
      <p:sp>
        <p:nvSpPr>
          <p:cNvPr id="7175" name="순서도: 연결자 11"/>
          <p:cNvSpPr>
            <a:spLocks noChangeArrowheads="1"/>
          </p:cNvSpPr>
          <p:nvPr/>
        </p:nvSpPr>
        <p:spPr bwMode="auto">
          <a:xfrm>
            <a:off x="2600325" y="4089400"/>
            <a:ext cx="169863" cy="215900"/>
          </a:xfrm>
          <a:prstGeom prst="flowChartConnector">
            <a:avLst/>
          </a:prstGeom>
          <a:solidFill>
            <a:schemeClr val="accent1"/>
          </a:solidFill>
          <a:ln w="38100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ko-KR" altLang="en-US" sz="400">
              <a:ea typeface="굴림" charset="-127"/>
            </a:endParaRPr>
          </a:p>
        </p:txBody>
      </p:sp>
      <p:sp>
        <p:nvSpPr>
          <p:cNvPr id="7176" name="순서도: 연결자 12"/>
          <p:cNvSpPr>
            <a:spLocks noChangeArrowheads="1"/>
          </p:cNvSpPr>
          <p:nvPr/>
        </p:nvSpPr>
        <p:spPr bwMode="auto">
          <a:xfrm>
            <a:off x="2147888" y="4652963"/>
            <a:ext cx="169862" cy="217487"/>
          </a:xfrm>
          <a:prstGeom prst="flowChartConnector">
            <a:avLst/>
          </a:prstGeom>
          <a:solidFill>
            <a:schemeClr val="accent1"/>
          </a:solidFill>
          <a:ln w="38100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ko-KR" altLang="en-US" sz="400">
              <a:ea typeface="굴림" charset="-127"/>
            </a:endParaRPr>
          </a:p>
        </p:txBody>
      </p:sp>
      <p:sp>
        <p:nvSpPr>
          <p:cNvPr id="7177" name="순서도: 연결자 13"/>
          <p:cNvSpPr>
            <a:spLocks noChangeArrowheads="1"/>
          </p:cNvSpPr>
          <p:nvPr/>
        </p:nvSpPr>
        <p:spPr bwMode="auto">
          <a:xfrm>
            <a:off x="2063750" y="4089400"/>
            <a:ext cx="169863" cy="215900"/>
          </a:xfrm>
          <a:prstGeom prst="flowChartConnector">
            <a:avLst/>
          </a:prstGeom>
          <a:solidFill>
            <a:schemeClr val="accent1"/>
          </a:solidFill>
          <a:ln w="38100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ko-KR" altLang="en-US" sz="400">
              <a:ea typeface="굴림" charset="-127"/>
            </a:endParaRPr>
          </a:p>
        </p:txBody>
      </p:sp>
      <p:cxnSp>
        <p:nvCxnSpPr>
          <p:cNvPr id="23" name="직선 화살표 연결선 22"/>
          <p:cNvCxnSpPr/>
          <p:nvPr/>
        </p:nvCxnSpPr>
        <p:spPr bwMode="auto">
          <a:xfrm flipV="1">
            <a:off x="2684463" y="3717925"/>
            <a:ext cx="1177925" cy="481013"/>
          </a:xfrm>
          <a:prstGeom prst="straightConnector1">
            <a:avLst/>
          </a:prstGeom>
          <a:ln w="34925" cap="rnd">
            <a:solidFill>
              <a:schemeClr val="accent6"/>
            </a:solidFill>
            <a:round/>
            <a:headEnd type="oval" w="med" len="med"/>
            <a:tailEnd type="stealt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4" name="직선 화살표 연결선 23"/>
          <p:cNvCxnSpPr>
            <a:endCxn id="21" idx="7"/>
          </p:cNvCxnSpPr>
          <p:nvPr/>
        </p:nvCxnSpPr>
        <p:spPr bwMode="auto">
          <a:xfrm flipV="1">
            <a:off x="2147888" y="3627438"/>
            <a:ext cx="1408112" cy="569912"/>
          </a:xfrm>
          <a:prstGeom prst="straightConnector1">
            <a:avLst/>
          </a:prstGeom>
          <a:ln w="34925" cap="rnd">
            <a:solidFill>
              <a:schemeClr val="accent6"/>
            </a:solidFill>
            <a:round/>
            <a:headEnd type="oval" w="med" len="med"/>
            <a:tailEnd type="stealt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8" name="직선 화살표 연결선 27"/>
          <p:cNvCxnSpPr/>
          <p:nvPr/>
        </p:nvCxnSpPr>
        <p:spPr bwMode="auto">
          <a:xfrm flipV="1">
            <a:off x="2233613" y="4089400"/>
            <a:ext cx="1628775" cy="673100"/>
          </a:xfrm>
          <a:prstGeom prst="straightConnector1">
            <a:avLst/>
          </a:prstGeom>
          <a:ln w="34925" cap="rnd">
            <a:solidFill>
              <a:schemeClr val="accent6"/>
            </a:solidFill>
            <a:round/>
            <a:headEnd type="oval" w="med" len="med"/>
            <a:tailEnd type="stealt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2" name="직선 화살표 연결선 31"/>
          <p:cNvCxnSpPr/>
          <p:nvPr/>
        </p:nvCxnSpPr>
        <p:spPr bwMode="auto">
          <a:xfrm flipV="1">
            <a:off x="3151188" y="4870450"/>
            <a:ext cx="871537" cy="30163"/>
          </a:xfrm>
          <a:prstGeom prst="straightConnector1">
            <a:avLst/>
          </a:prstGeom>
          <a:ln w="34925" cap="rnd">
            <a:solidFill>
              <a:schemeClr val="accent6"/>
            </a:solidFill>
            <a:round/>
            <a:headEnd type="oval" w="med" len="med"/>
            <a:tailEnd type="stealt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7182" name="순서도: 연결자 36"/>
          <p:cNvSpPr>
            <a:spLocks noChangeArrowheads="1"/>
          </p:cNvSpPr>
          <p:nvPr/>
        </p:nvSpPr>
        <p:spPr bwMode="auto">
          <a:xfrm>
            <a:off x="2317750" y="5148263"/>
            <a:ext cx="168275" cy="215900"/>
          </a:xfrm>
          <a:prstGeom prst="flowChartConnector">
            <a:avLst/>
          </a:prstGeom>
          <a:solidFill>
            <a:schemeClr val="accent1"/>
          </a:solidFill>
          <a:ln w="38100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ko-KR" altLang="en-US" sz="400">
              <a:ea typeface="굴림" charset="-127"/>
            </a:endParaRPr>
          </a:p>
        </p:txBody>
      </p:sp>
      <p:sp>
        <p:nvSpPr>
          <p:cNvPr id="7183" name="순서도: 연결자 37"/>
          <p:cNvSpPr>
            <a:spLocks noChangeArrowheads="1"/>
          </p:cNvSpPr>
          <p:nvPr/>
        </p:nvSpPr>
        <p:spPr bwMode="auto">
          <a:xfrm>
            <a:off x="2147888" y="5580063"/>
            <a:ext cx="169862" cy="215900"/>
          </a:xfrm>
          <a:prstGeom prst="flowChartConnector">
            <a:avLst/>
          </a:prstGeom>
          <a:solidFill>
            <a:schemeClr val="accent1"/>
          </a:solidFill>
          <a:ln w="38100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ko-KR" altLang="en-US" sz="400">
              <a:ea typeface="굴림" charset="-127"/>
            </a:endParaRPr>
          </a:p>
        </p:txBody>
      </p:sp>
      <p:cxnSp>
        <p:nvCxnSpPr>
          <p:cNvPr id="39" name="직선 화살표 연결선 38"/>
          <p:cNvCxnSpPr/>
          <p:nvPr/>
        </p:nvCxnSpPr>
        <p:spPr bwMode="auto">
          <a:xfrm>
            <a:off x="2432050" y="5256213"/>
            <a:ext cx="1430338" cy="1587"/>
          </a:xfrm>
          <a:prstGeom prst="straightConnector1">
            <a:avLst/>
          </a:prstGeom>
          <a:ln w="34925" cap="rnd">
            <a:solidFill>
              <a:schemeClr val="accent6"/>
            </a:solidFill>
            <a:round/>
            <a:headEnd type="oval" w="med" len="med"/>
            <a:tailEnd type="stealt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2" name="직선 화살표 연결선 41"/>
          <p:cNvCxnSpPr/>
          <p:nvPr/>
        </p:nvCxnSpPr>
        <p:spPr bwMode="auto">
          <a:xfrm flipV="1">
            <a:off x="2227263" y="5580063"/>
            <a:ext cx="1635125" cy="130175"/>
          </a:xfrm>
          <a:prstGeom prst="straightConnector1">
            <a:avLst/>
          </a:prstGeom>
          <a:ln w="34925" cap="rnd">
            <a:solidFill>
              <a:schemeClr val="accent6"/>
            </a:solidFill>
            <a:round/>
            <a:headEnd type="oval" w="med" len="med"/>
            <a:tailEnd type="stealt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45" name="막힌 원호 44"/>
          <p:cNvSpPr/>
          <p:nvPr/>
        </p:nvSpPr>
        <p:spPr bwMode="auto">
          <a:xfrm rot="4292030">
            <a:off x="185533" y="2278080"/>
            <a:ext cx="4999384" cy="4691270"/>
          </a:xfrm>
          <a:prstGeom prst="blockArc">
            <a:avLst>
              <a:gd name="adj1" fmla="val 10800000"/>
              <a:gd name="adj2" fmla="val 20870911"/>
              <a:gd name="adj3" fmla="val 14478"/>
            </a:avLst>
          </a:prstGeom>
          <a:solidFill>
            <a:srgbClr val="00FFFF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sunrise" dir="t"/>
          </a:scene3d>
          <a:sp3d prstMaterial="dkEdge"/>
        </p:spPr>
        <p:txBody>
          <a:bodyPr wrap="none" anchor="ctr">
            <a:spAutoFit/>
          </a:bodyPr>
          <a:lstStyle/>
          <a:p>
            <a:pPr>
              <a:defRPr/>
            </a:pPr>
            <a:endParaRPr lang="ko-KR" altLang="en-US"/>
          </a:p>
        </p:txBody>
      </p:sp>
      <p:sp>
        <p:nvSpPr>
          <p:cNvPr id="46" name="이등변 삼각형 45"/>
          <p:cNvSpPr>
            <a:spLocks noChangeArrowheads="1"/>
          </p:cNvSpPr>
          <p:nvPr/>
        </p:nvSpPr>
        <p:spPr bwMode="auto">
          <a:xfrm rot="-7240773">
            <a:off x="3053557" y="6206331"/>
            <a:ext cx="760412" cy="917575"/>
          </a:xfrm>
          <a:prstGeom prst="triangle">
            <a:avLst>
              <a:gd name="adj" fmla="val 47778"/>
            </a:avLst>
          </a:prstGeom>
          <a:solidFill>
            <a:srgbClr val="00FFFF">
              <a:alpha val="50195"/>
            </a:srgbClr>
          </a:solidFill>
          <a:ln w="38100" algn="ctr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ko-KR" altLang="en-US">
              <a:ea typeface="굴림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419100" y="1509762"/>
            <a:ext cx="470679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ko-KR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coherent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3.7037E-7 L 0.42934 -0.24861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5" y="-1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3.33333E-6 L 0.38316 -0.20902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" y="-1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7037E-7 L 0.46337 -0.24097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2" y="-1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48148E-6 L 0.32743 1.48148E-6 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4.81481E-6 L 0.37552 4.81481E-6 " pathEditMode="relative" rAng="0" ptsTypes="AA">
                                      <p:cBhvr>
                                        <p:cTn id="3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85185E-6 L 0.40816 -0.03033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" y="-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>
                <a:ea typeface="굴림" charset="-127"/>
              </a:rPr>
              <a:t>Overviews</a:t>
            </a:r>
            <a:endParaRPr lang="ko-KR" altLang="en-US" smtClean="0">
              <a:ea typeface="굴림" charset="-127"/>
            </a:endParaRPr>
          </a:p>
        </p:txBody>
      </p:sp>
      <p:sp>
        <p:nvSpPr>
          <p:cNvPr id="8195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ea typeface="굴림" charset="-127"/>
              </a:rPr>
              <a:t>In each tile,</a:t>
            </a:r>
          </a:p>
          <a:p>
            <a:pPr lvl="1"/>
            <a:r>
              <a:rPr lang="en-US" altLang="ko-KR" dirty="0" smtClean="0">
                <a:ea typeface="굴림" charset="-127"/>
              </a:rPr>
              <a:t>Step1, shoot all primary rays and generate secondary rays and shadow rays</a:t>
            </a:r>
          </a:p>
          <a:p>
            <a:pPr lvl="1"/>
            <a:r>
              <a:rPr lang="en-US" altLang="ko-KR" dirty="0" smtClean="0">
                <a:ea typeface="굴림" charset="-127"/>
              </a:rPr>
              <a:t>Step2, sorting these rays using ray directions and shoot those</a:t>
            </a:r>
          </a:p>
          <a:p>
            <a:pPr lvl="1"/>
            <a:endParaRPr lang="en-US" altLang="ko-KR" dirty="0" smtClean="0">
              <a:ea typeface="굴림" charset="-127"/>
            </a:endParaRPr>
          </a:p>
          <a:p>
            <a:r>
              <a:rPr lang="en-US" altLang="ko-KR" dirty="0" smtClean="0">
                <a:ea typeface="굴림" charset="-127"/>
              </a:rPr>
              <a:t>These steps </a:t>
            </a:r>
            <a:r>
              <a:rPr lang="en-US" altLang="ko-KR" dirty="0" smtClean="0">
                <a:ea typeface="굴림" charset="-127"/>
              </a:rPr>
              <a:t>are applied </a:t>
            </a:r>
            <a:r>
              <a:rPr lang="en-US" altLang="ko-KR" dirty="0" smtClean="0">
                <a:ea typeface="굴림" charset="-127"/>
              </a:rPr>
              <a:t>to other tiles</a:t>
            </a:r>
          </a:p>
          <a:p>
            <a:endParaRPr lang="en-US" altLang="ko-KR" dirty="0" smtClean="0">
              <a:ea typeface="굴림" charset="-127"/>
            </a:endParaRPr>
          </a:p>
          <a:p>
            <a:endParaRPr lang="en-US" altLang="ko-KR" dirty="0" smtClean="0">
              <a:ea typeface="굴림" charset="-127"/>
            </a:endParaRPr>
          </a:p>
          <a:p>
            <a:endParaRPr lang="en-US" altLang="ko-KR" dirty="0" smtClean="0">
              <a:ea typeface="굴림" charset="-127"/>
            </a:endParaRPr>
          </a:p>
          <a:p>
            <a:pPr latinLnBrk="1"/>
            <a:endParaRPr lang="ko-KR" altLang="en-US" dirty="0" smtClean="0">
              <a:ea typeface="굴림" charset="-127"/>
            </a:endParaRPr>
          </a:p>
          <a:p>
            <a:endParaRPr lang="ko-KR" altLang="en-US" dirty="0" smtClean="0">
              <a:ea typeface="굴림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ea typeface="굴림" charset="-127"/>
              </a:rPr>
              <a:t>Details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Make k x k grid</a:t>
            </a:r>
          </a:p>
          <a:p>
            <a:r>
              <a:rPr lang="en-US" altLang="ko-KR" dirty="0" smtClean="0"/>
              <a:t>Make order using z-curve</a:t>
            </a:r>
            <a:endParaRPr lang="ko-KR" altLang="en-US" dirty="0"/>
          </a:p>
        </p:txBody>
      </p:sp>
      <p:graphicFrame>
        <p:nvGraphicFramePr>
          <p:cNvPr id="4" name="표 3"/>
          <p:cNvGraphicFramePr>
            <a:graphicFrameLocks noGrp="1"/>
          </p:cNvGraphicFramePr>
          <p:nvPr/>
        </p:nvGraphicFramePr>
        <p:xfrm>
          <a:off x="1083711" y="2872407"/>
          <a:ext cx="2404924" cy="2067340"/>
        </p:xfrm>
        <a:graphic>
          <a:graphicData uri="http://schemas.openxmlformats.org/drawingml/2006/table">
            <a:tbl>
              <a:tblPr/>
              <a:tblGrid>
                <a:gridCol w="601581"/>
                <a:gridCol w="601581"/>
                <a:gridCol w="600881"/>
                <a:gridCol w="600881"/>
              </a:tblGrid>
              <a:tr h="5168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굴림" charset="-127"/>
                        </a:rPr>
                        <a:t>1</a:t>
                      </a:r>
                      <a:endParaRPr kumimoji="0" lang="ko-KR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1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굴림" charset="-127"/>
                        </a:rPr>
                        <a:t>2</a:t>
                      </a:r>
                      <a:endParaRPr kumimoji="0" lang="ko-KR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1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굴림" charset="-127"/>
                        </a:rPr>
                        <a:t>5</a:t>
                      </a:r>
                      <a:endParaRPr kumimoji="0" lang="ko-KR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1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굴림" charset="-127"/>
                        </a:rPr>
                        <a:t>6</a:t>
                      </a:r>
                      <a:endParaRPr kumimoji="0" lang="ko-KR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1FF"/>
                    </a:solidFill>
                  </a:tcPr>
                </a:tc>
              </a:tr>
              <a:tr h="5168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굴림" charset="-127"/>
                        </a:rPr>
                        <a:t>3</a:t>
                      </a:r>
                      <a:endParaRPr kumimoji="0" lang="ko-KR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1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굴림" charset="-127"/>
                        </a:rPr>
                        <a:t>4</a:t>
                      </a:r>
                      <a:endParaRPr kumimoji="0" lang="ko-KR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1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굴림" charset="-127"/>
                        </a:rPr>
                        <a:t>7</a:t>
                      </a:r>
                      <a:endParaRPr kumimoji="0" lang="ko-KR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1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굴림" charset="-127"/>
                        </a:rPr>
                        <a:t>8</a:t>
                      </a:r>
                      <a:endParaRPr kumimoji="0" lang="ko-KR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1FF"/>
                    </a:solidFill>
                  </a:tcPr>
                </a:tc>
              </a:tr>
              <a:tr h="5168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굴림" charset="-127"/>
                        </a:rPr>
                        <a:t>9</a:t>
                      </a:r>
                      <a:endParaRPr kumimoji="0" lang="ko-KR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2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굴림" charset="-127"/>
                        </a:rPr>
                        <a:t>10</a:t>
                      </a:r>
                      <a:endParaRPr kumimoji="0" lang="ko-KR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2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굴림" charset="-127"/>
                        </a:rPr>
                        <a:t>13</a:t>
                      </a:r>
                      <a:endParaRPr kumimoji="0" lang="ko-KR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2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굴림" charset="-127"/>
                        </a:rPr>
                        <a:t>14</a:t>
                      </a:r>
                      <a:endParaRPr kumimoji="0" lang="ko-KR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2FF"/>
                    </a:solidFill>
                  </a:tcPr>
                </a:tc>
              </a:tr>
              <a:tr h="5168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굴림" charset="-127"/>
                        </a:rPr>
                        <a:t>11</a:t>
                      </a:r>
                      <a:endParaRPr kumimoji="0" lang="ko-KR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2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굴림" charset="-127"/>
                        </a:rPr>
                        <a:t>12</a:t>
                      </a:r>
                      <a:endParaRPr kumimoji="0" lang="ko-KR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2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굴림" charset="-127"/>
                        </a:rPr>
                        <a:t>15</a:t>
                      </a:r>
                      <a:endParaRPr kumimoji="0" lang="ko-KR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2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굴림" charset="-127"/>
                        </a:rPr>
                        <a:t>16</a:t>
                      </a:r>
                      <a:endParaRPr kumimoji="0" lang="ko-KR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2FF"/>
                    </a:solidFill>
                  </a:tcPr>
                </a:tc>
              </a:tr>
            </a:tbl>
          </a:graphicData>
        </a:graphic>
      </p:graphicFrame>
      <p:sp>
        <p:nvSpPr>
          <p:cNvPr id="5" name="직사각형 4"/>
          <p:cNvSpPr/>
          <p:nvPr/>
        </p:nvSpPr>
        <p:spPr>
          <a:xfrm>
            <a:off x="228507" y="2656991"/>
            <a:ext cx="5998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/>
              <a:t> </a:t>
            </a:r>
            <a:r>
              <a:rPr lang="el-GR" altLang="ko-KR" dirty="0" smtClean="0"/>
              <a:t>Φ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719022" y="2676869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/>
              <a:t>1</a:t>
            </a:r>
            <a:endParaRPr lang="ko-KR" altLang="en-US" dirty="0"/>
          </a:p>
        </p:txBody>
      </p:sp>
      <p:sp>
        <p:nvSpPr>
          <p:cNvPr id="7" name="직사각형 6"/>
          <p:cNvSpPr/>
          <p:nvPr/>
        </p:nvSpPr>
        <p:spPr>
          <a:xfrm>
            <a:off x="693328" y="4708914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/>
              <a:t>0</a:t>
            </a:r>
            <a:endParaRPr lang="ko-KR" altLang="en-US" dirty="0"/>
          </a:p>
        </p:txBody>
      </p:sp>
      <p:sp>
        <p:nvSpPr>
          <p:cNvPr id="8" name="직사각형 7"/>
          <p:cNvSpPr/>
          <p:nvPr/>
        </p:nvSpPr>
        <p:spPr>
          <a:xfrm>
            <a:off x="3508513" y="4738731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/>
              <a:t>1</a:t>
            </a:r>
            <a:endParaRPr lang="ko-KR" altLang="en-US" dirty="0"/>
          </a:p>
        </p:txBody>
      </p:sp>
      <p:sp>
        <p:nvSpPr>
          <p:cNvPr id="9" name="직사각형 8"/>
          <p:cNvSpPr/>
          <p:nvPr/>
        </p:nvSpPr>
        <p:spPr>
          <a:xfrm>
            <a:off x="3864701" y="4738731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 smtClean="0"/>
              <a:t>θ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원통 27"/>
          <p:cNvSpPr/>
          <p:nvPr/>
        </p:nvSpPr>
        <p:spPr bwMode="auto">
          <a:xfrm>
            <a:off x="419100" y="4094163"/>
            <a:ext cx="874713" cy="1779587"/>
          </a:xfrm>
          <a:prstGeom prst="can">
            <a:avLst/>
          </a:prstGeom>
          <a:gradFill>
            <a:gsLst>
              <a:gs pos="0">
                <a:srgbClr val="00B0F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3810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 wrap="none" anchor="ctr">
            <a:spAutoFit/>
          </a:bodyPr>
          <a:lstStyle/>
          <a:p>
            <a:pPr algn="ctr" eaLnBrk="0" latinLnBrk="0" hangingPunct="0">
              <a:defRPr/>
            </a:pPr>
            <a:endParaRPr kumimoji="0" lang="ko-KR" altLang="en-US"/>
          </a:p>
        </p:txBody>
      </p:sp>
      <p:sp>
        <p:nvSpPr>
          <p:cNvPr id="26" name="정육면체 25"/>
          <p:cNvSpPr/>
          <p:nvPr/>
        </p:nvSpPr>
        <p:spPr bwMode="auto">
          <a:xfrm>
            <a:off x="7016750" y="3816350"/>
            <a:ext cx="1331913" cy="2255838"/>
          </a:xfrm>
          <a:prstGeom prst="cube">
            <a:avLst/>
          </a:prstGeom>
          <a:gradFill>
            <a:gsLst>
              <a:gs pos="0">
                <a:srgbClr val="00B0F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38100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txBody>
          <a:bodyPr wrap="none" anchor="ctr">
            <a:spAutoFit/>
          </a:bodyPr>
          <a:lstStyle/>
          <a:p>
            <a:pPr algn="ctr" eaLnBrk="0" latinLnBrk="0" hangingPunct="0">
              <a:defRPr/>
            </a:pPr>
            <a:endParaRPr kumimoji="0" lang="ko-KR" altLang="en-US"/>
          </a:p>
        </p:txBody>
      </p:sp>
      <p:sp>
        <p:nvSpPr>
          <p:cNvPr id="10244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ea typeface="굴림" charset="-127"/>
              </a:rPr>
              <a:t>Details</a:t>
            </a:r>
            <a:endParaRPr lang="ko-KR" altLang="en-US" dirty="0" smtClean="0">
              <a:ea typeface="굴림" charset="-127"/>
            </a:endParaRPr>
          </a:p>
        </p:txBody>
      </p:sp>
      <p:sp>
        <p:nvSpPr>
          <p:cNvPr id="10245" name="내용 개체 틀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ea typeface="굴림" charset="-127"/>
              </a:rPr>
              <a:t>d</a:t>
            </a:r>
            <a:r>
              <a:rPr lang="en-US" altLang="ko-KR" baseline="-25000" dirty="0" smtClean="0">
                <a:ea typeface="굴림" charset="-127"/>
              </a:rPr>
              <a:t>1</a:t>
            </a:r>
            <a:r>
              <a:rPr lang="en-US" altLang="ko-KR" dirty="0" smtClean="0">
                <a:ea typeface="굴림" charset="-127"/>
              </a:rPr>
              <a:t> = [x</a:t>
            </a:r>
            <a:r>
              <a:rPr lang="en-US" altLang="ko-KR" baseline="-25000" dirty="0" smtClean="0">
                <a:ea typeface="굴림" charset="-127"/>
              </a:rPr>
              <a:t>1</a:t>
            </a:r>
            <a:r>
              <a:rPr lang="en-US" altLang="ko-KR" dirty="0" smtClean="0">
                <a:ea typeface="굴림" charset="-127"/>
              </a:rPr>
              <a:t>, y</a:t>
            </a:r>
            <a:r>
              <a:rPr lang="en-US" altLang="ko-KR" baseline="-25000" dirty="0" smtClean="0">
                <a:ea typeface="굴림" charset="-127"/>
              </a:rPr>
              <a:t>1</a:t>
            </a:r>
            <a:r>
              <a:rPr lang="en-US" altLang="ko-KR" dirty="0" smtClean="0">
                <a:ea typeface="굴림" charset="-127"/>
              </a:rPr>
              <a:t>, z</a:t>
            </a:r>
            <a:r>
              <a:rPr lang="en-US" altLang="ko-KR" baseline="-25000" dirty="0" smtClean="0">
                <a:ea typeface="굴림" charset="-127"/>
              </a:rPr>
              <a:t>1</a:t>
            </a:r>
            <a:r>
              <a:rPr lang="en-US" altLang="ko-KR" dirty="0" smtClean="0">
                <a:ea typeface="굴림" charset="-127"/>
              </a:rPr>
              <a:t>], …, </a:t>
            </a:r>
            <a:r>
              <a:rPr lang="en-US" altLang="ko-KR" dirty="0" err="1" smtClean="0">
                <a:ea typeface="굴림" charset="-127"/>
              </a:rPr>
              <a:t>d</a:t>
            </a:r>
            <a:r>
              <a:rPr lang="en-US" altLang="ko-KR" baseline="-25000" dirty="0" err="1" smtClean="0">
                <a:ea typeface="굴림" charset="-127"/>
              </a:rPr>
              <a:t>n</a:t>
            </a:r>
            <a:r>
              <a:rPr lang="en-US" altLang="ko-KR" dirty="0" smtClean="0">
                <a:ea typeface="굴림" charset="-127"/>
              </a:rPr>
              <a:t> = [</a:t>
            </a:r>
            <a:r>
              <a:rPr lang="en-US" altLang="ko-KR" dirty="0" err="1" smtClean="0">
                <a:ea typeface="굴림" charset="-127"/>
              </a:rPr>
              <a:t>x</a:t>
            </a:r>
            <a:r>
              <a:rPr lang="en-US" altLang="ko-KR" baseline="-25000" dirty="0" err="1" smtClean="0">
                <a:ea typeface="굴림" charset="-127"/>
              </a:rPr>
              <a:t>n</a:t>
            </a:r>
            <a:r>
              <a:rPr lang="en-US" altLang="ko-KR" dirty="0" smtClean="0">
                <a:ea typeface="굴림" charset="-127"/>
              </a:rPr>
              <a:t>, </a:t>
            </a:r>
            <a:r>
              <a:rPr lang="en-US" altLang="ko-KR" dirty="0" err="1" smtClean="0">
                <a:ea typeface="굴림" charset="-127"/>
              </a:rPr>
              <a:t>y</a:t>
            </a:r>
            <a:r>
              <a:rPr lang="en-US" altLang="ko-KR" baseline="-25000" dirty="0" err="1" smtClean="0">
                <a:ea typeface="굴림" charset="-127"/>
              </a:rPr>
              <a:t>n</a:t>
            </a:r>
            <a:r>
              <a:rPr lang="en-US" altLang="ko-KR" dirty="0" smtClean="0">
                <a:ea typeface="굴림" charset="-127"/>
              </a:rPr>
              <a:t>, </a:t>
            </a:r>
            <a:r>
              <a:rPr lang="en-US" altLang="ko-KR" dirty="0" err="1" smtClean="0">
                <a:ea typeface="굴림" charset="-127"/>
              </a:rPr>
              <a:t>z</a:t>
            </a:r>
            <a:r>
              <a:rPr lang="en-US" altLang="ko-KR" baseline="-25000" dirty="0" err="1" smtClean="0">
                <a:ea typeface="굴림" charset="-127"/>
              </a:rPr>
              <a:t>n</a:t>
            </a:r>
            <a:r>
              <a:rPr lang="en-US" altLang="ko-KR" dirty="0" smtClean="0">
                <a:ea typeface="굴림" charset="-127"/>
              </a:rPr>
              <a:t>]</a:t>
            </a:r>
          </a:p>
          <a:p>
            <a:r>
              <a:rPr lang="en-US" altLang="ko-KR" dirty="0" smtClean="0">
                <a:ea typeface="굴림" charset="-127"/>
              </a:rPr>
              <a:t>Covert these vectors into 2D point in pre-computed plane using </a:t>
            </a:r>
            <a:r>
              <a:rPr lang="el-GR" altLang="ko-KR" dirty="0" smtClean="0"/>
              <a:t>Φ</a:t>
            </a:r>
            <a:r>
              <a:rPr lang="en-US" altLang="ko-KR" dirty="0" smtClean="0">
                <a:ea typeface="굴림" charset="-127"/>
              </a:rPr>
              <a:t>, θ coordinates</a:t>
            </a:r>
          </a:p>
          <a:p>
            <a:pPr>
              <a:buFont typeface="Arial" charset="0"/>
              <a:buNone/>
            </a:pPr>
            <a:endParaRPr lang="en-US" altLang="ko-KR" dirty="0" smtClean="0">
              <a:ea typeface="굴림" charset="-127"/>
            </a:endParaRPr>
          </a:p>
          <a:p>
            <a:pPr>
              <a:buFont typeface="Arial" charset="0"/>
              <a:buNone/>
            </a:pPr>
            <a:r>
              <a:rPr lang="en-US" altLang="ko-KR" dirty="0" smtClean="0">
                <a:ea typeface="굴림" charset="-127"/>
              </a:rPr>
              <a:t> </a:t>
            </a:r>
          </a:p>
          <a:p>
            <a:pPr>
              <a:buFont typeface="Arial" charset="0"/>
              <a:buNone/>
            </a:pPr>
            <a:r>
              <a:rPr lang="en-US" altLang="ko-KR" dirty="0" smtClean="0">
                <a:ea typeface="굴림" charset="-127"/>
              </a:rPr>
              <a:t>                </a:t>
            </a:r>
            <a:r>
              <a:rPr lang="el-GR" altLang="ko-KR" dirty="0" smtClean="0"/>
              <a:t>Φ</a:t>
            </a:r>
            <a:r>
              <a:rPr lang="en-US" altLang="ko-KR" dirty="0" smtClean="0">
                <a:ea typeface="굴림" charset="-127"/>
              </a:rPr>
              <a:t>   1</a:t>
            </a:r>
          </a:p>
          <a:p>
            <a:endParaRPr lang="en-US" altLang="ko-KR" dirty="0" smtClean="0">
              <a:ea typeface="굴림" charset="-127"/>
            </a:endParaRPr>
          </a:p>
          <a:p>
            <a:endParaRPr lang="en-US" altLang="ko-KR" dirty="0" smtClean="0">
              <a:ea typeface="굴림" charset="-127"/>
            </a:endParaRPr>
          </a:p>
          <a:p>
            <a:endParaRPr lang="en-US" altLang="ko-KR" dirty="0" smtClean="0">
              <a:ea typeface="굴림" charset="-127"/>
            </a:endParaRPr>
          </a:p>
          <a:p>
            <a:pPr>
              <a:buFont typeface="Arial" charset="0"/>
              <a:buNone/>
            </a:pPr>
            <a:r>
              <a:rPr lang="en-US" altLang="ko-KR" dirty="0" smtClean="0">
                <a:ea typeface="굴림" charset="-127"/>
              </a:rPr>
              <a:t>                      0                         1   θ</a:t>
            </a:r>
            <a:endParaRPr lang="ko-KR" altLang="en-US" dirty="0" smtClean="0">
              <a:ea typeface="굴림" charset="-127"/>
            </a:endParaRPr>
          </a:p>
        </p:txBody>
      </p:sp>
      <p:graphicFrame>
        <p:nvGraphicFramePr>
          <p:cNvPr id="8" name="표 7"/>
          <p:cNvGraphicFramePr>
            <a:graphicFrameLocks noGrp="1"/>
          </p:cNvGraphicFramePr>
          <p:nvPr/>
        </p:nvGraphicFramePr>
        <p:xfrm>
          <a:off x="3001963" y="3948113"/>
          <a:ext cx="2728912" cy="1714500"/>
        </p:xfrm>
        <a:graphic>
          <a:graphicData uri="http://schemas.openxmlformats.org/drawingml/2006/table">
            <a:tbl>
              <a:tblPr/>
              <a:tblGrid>
                <a:gridCol w="1365250"/>
                <a:gridCol w="1363662"/>
              </a:tblGrid>
              <a:tr h="857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굴림" charset="-127"/>
                        </a:rPr>
                        <a:t>1</a:t>
                      </a:r>
                      <a:endParaRPr kumimoji="0" lang="ko-KR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1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굴림" charset="-127"/>
                        </a:rPr>
                        <a:t>2</a:t>
                      </a:r>
                      <a:endParaRPr kumimoji="0" lang="ko-KR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1FF"/>
                    </a:solidFill>
                  </a:tcPr>
                </a:tc>
              </a:tr>
              <a:tr h="857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굴림" charset="-127"/>
                        </a:rPr>
                        <a:t>3</a:t>
                      </a:r>
                      <a:endParaRPr kumimoji="0" lang="ko-KR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2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ea typeface="굴림" charset="-127"/>
                        </a:rPr>
                        <a:t>4</a:t>
                      </a:r>
                      <a:endParaRPr kumimoji="0" lang="ko-KR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  <a:ea typeface="굴림" charset="-127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AA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2FF"/>
                    </a:solidFill>
                  </a:tcPr>
                </a:tc>
              </a:tr>
            </a:tbl>
          </a:graphicData>
        </a:graphic>
      </p:graphicFrame>
      <p:sp>
        <p:nvSpPr>
          <p:cNvPr id="9" name="순서도: 연결자 8"/>
          <p:cNvSpPr>
            <a:spLocks noChangeArrowheads="1"/>
          </p:cNvSpPr>
          <p:nvPr/>
        </p:nvSpPr>
        <p:spPr bwMode="auto">
          <a:xfrm>
            <a:off x="4816475" y="4217988"/>
            <a:ext cx="179388" cy="195262"/>
          </a:xfrm>
          <a:prstGeom prst="flowChartConnector">
            <a:avLst/>
          </a:prstGeom>
          <a:solidFill>
            <a:srgbClr val="FF0000"/>
          </a:solidFill>
          <a:ln w="38100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eaLnBrk="0" latinLnBrk="0" hangingPunct="0"/>
            <a:endParaRPr kumimoji="0" lang="ko-KR" altLang="en-US" sz="300"/>
          </a:p>
        </p:txBody>
      </p:sp>
      <p:sp>
        <p:nvSpPr>
          <p:cNvPr id="10" name="순서도: 연결자 9"/>
          <p:cNvSpPr>
            <a:spLocks noChangeArrowheads="1"/>
          </p:cNvSpPr>
          <p:nvPr/>
        </p:nvSpPr>
        <p:spPr bwMode="auto">
          <a:xfrm>
            <a:off x="3465513" y="4217988"/>
            <a:ext cx="179387" cy="195262"/>
          </a:xfrm>
          <a:prstGeom prst="flowChartConnector">
            <a:avLst/>
          </a:prstGeom>
          <a:solidFill>
            <a:srgbClr val="FF0000"/>
          </a:solidFill>
          <a:ln w="38100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eaLnBrk="0" latinLnBrk="0" hangingPunct="0"/>
            <a:r>
              <a:rPr kumimoji="0" lang="en-US" altLang="ko-KR" sz="300"/>
              <a:t>n</a:t>
            </a:r>
            <a:endParaRPr kumimoji="0" lang="ko-KR" altLang="en-US" sz="300"/>
          </a:p>
        </p:txBody>
      </p:sp>
      <p:sp>
        <p:nvSpPr>
          <p:cNvPr id="17" name="순서도: 연결자 16"/>
          <p:cNvSpPr>
            <a:spLocks noChangeArrowheads="1"/>
          </p:cNvSpPr>
          <p:nvPr/>
        </p:nvSpPr>
        <p:spPr bwMode="auto">
          <a:xfrm>
            <a:off x="3300413" y="5122863"/>
            <a:ext cx="177800" cy="195262"/>
          </a:xfrm>
          <a:prstGeom prst="flowChartConnector">
            <a:avLst/>
          </a:prstGeom>
          <a:solidFill>
            <a:srgbClr val="FF0000"/>
          </a:solidFill>
          <a:ln w="38100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eaLnBrk="0" latinLnBrk="0" hangingPunct="0"/>
            <a:endParaRPr kumimoji="0" lang="ko-KR" altLang="en-US" sz="300"/>
          </a:p>
        </p:txBody>
      </p:sp>
      <p:sp>
        <p:nvSpPr>
          <p:cNvPr id="20" name="순서도: 연결자 19"/>
          <p:cNvSpPr>
            <a:spLocks noChangeArrowheads="1"/>
          </p:cNvSpPr>
          <p:nvPr/>
        </p:nvSpPr>
        <p:spPr bwMode="auto">
          <a:xfrm>
            <a:off x="4816475" y="5122863"/>
            <a:ext cx="179388" cy="195262"/>
          </a:xfrm>
          <a:prstGeom prst="flowChartConnector">
            <a:avLst/>
          </a:prstGeom>
          <a:solidFill>
            <a:srgbClr val="FF0000"/>
          </a:solidFill>
          <a:ln w="38100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eaLnBrk="0" latinLnBrk="0" hangingPunct="0"/>
            <a:endParaRPr kumimoji="0" lang="ko-KR" altLang="en-US" sz="300"/>
          </a:p>
        </p:txBody>
      </p:sp>
      <p:sp>
        <p:nvSpPr>
          <p:cNvPr id="23" name="순서도: 연결자 22"/>
          <p:cNvSpPr>
            <a:spLocks noChangeArrowheads="1"/>
          </p:cNvSpPr>
          <p:nvPr/>
        </p:nvSpPr>
        <p:spPr bwMode="auto">
          <a:xfrm>
            <a:off x="3644900" y="5026025"/>
            <a:ext cx="177800" cy="193675"/>
          </a:xfrm>
          <a:prstGeom prst="flowChartConnector">
            <a:avLst/>
          </a:prstGeom>
          <a:solidFill>
            <a:srgbClr val="FF0000"/>
          </a:solidFill>
          <a:ln w="38100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eaLnBrk="0" latinLnBrk="0" hangingPunct="0"/>
            <a:endParaRPr kumimoji="0" lang="ko-KR" altLang="en-US" sz="300"/>
          </a:p>
        </p:txBody>
      </p:sp>
      <p:sp>
        <p:nvSpPr>
          <p:cNvPr id="29" name="순서도: 연결자 28"/>
          <p:cNvSpPr>
            <a:spLocks noChangeArrowheads="1"/>
          </p:cNvSpPr>
          <p:nvPr/>
        </p:nvSpPr>
        <p:spPr bwMode="auto">
          <a:xfrm>
            <a:off x="3617913" y="4370388"/>
            <a:ext cx="179387" cy="195262"/>
          </a:xfrm>
          <a:prstGeom prst="flowChartConnector">
            <a:avLst/>
          </a:prstGeom>
          <a:solidFill>
            <a:srgbClr val="FF0000"/>
          </a:solidFill>
          <a:ln w="38100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eaLnBrk="0" latinLnBrk="0" hangingPunct="0"/>
            <a:r>
              <a:rPr kumimoji="0" lang="en-US" altLang="ko-KR" sz="300"/>
              <a:t>n</a:t>
            </a:r>
            <a:endParaRPr kumimoji="0" lang="ko-KR" altLang="en-US" sz="300"/>
          </a:p>
        </p:txBody>
      </p:sp>
      <p:sp>
        <p:nvSpPr>
          <p:cNvPr id="31" name="순서도: 연결자 30"/>
          <p:cNvSpPr>
            <a:spLocks noChangeArrowheads="1"/>
          </p:cNvSpPr>
          <p:nvPr/>
        </p:nvSpPr>
        <p:spPr bwMode="auto">
          <a:xfrm>
            <a:off x="5376863" y="4522788"/>
            <a:ext cx="179387" cy="195262"/>
          </a:xfrm>
          <a:prstGeom prst="flowChartConnector">
            <a:avLst/>
          </a:prstGeom>
          <a:solidFill>
            <a:srgbClr val="FF0000"/>
          </a:solidFill>
          <a:ln w="38100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 eaLnBrk="0" latinLnBrk="0" hangingPunct="0"/>
            <a:r>
              <a:rPr kumimoji="0" lang="en-US" altLang="ko-KR" sz="300"/>
              <a:t>n</a:t>
            </a:r>
            <a:endParaRPr kumimoji="0" lang="ko-KR" altLang="en-US" sz="3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3333E-6 L -0.27674 3.33333E-6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3333E-6 L -0.27674 3.33333E-6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33333E-6 L 0.27014 3.33333E-6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" y="0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1.11111E-6 L 0.23334 -1.11111E-6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7.40741E-7 L -0.28229 -7.40741E-7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" y="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1.11111E-6 L -0.2717 -1.11111E-6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11111E-6 L 0.29462 -1.11111E-6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  <p:bldP spid="17" grpId="0" animBg="1"/>
      <p:bldP spid="17" grpId="1" animBg="1"/>
      <p:bldP spid="20" grpId="0" animBg="1"/>
      <p:bldP spid="23" grpId="0" animBg="1"/>
      <p:bldP spid="23" grpId="1" animBg="1"/>
      <p:bldP spid="29" grpId="0" animBg="1"/>
      <p:bldP spid="29" grpId="1" animBg="1"/>
      <p:bldP spid="31" grpId="0" animBg="1"/>
      <p:bldP spid="31" grpId="1" animBg="1"/>
    </p:bldLst>
  </p:timing>
</p:sld>
</file>

<file path=ppt/theme/theme1.xml><?xml version="1.0" encoding="utf-8"?>
<a:theme xmlns:a="http://schemas.openxmlformats.org/drawingml/2006/main" name="untitled 1">
  <a:themeElements>
    <a:clrScheme name="">
      <a:dk1>
        <a:srgbClr val="000000"/>
      </a:dk1>
      <a:lt1>
        <a:srgbClr val="FFFFFF"/>
      </a:lt1>
      <a:dk2>
        <a:srgbClr val="006B61"/>
      </a:dk2>
      <a:lt2>
        <a:srgbClr val="C0C0C0"/>
      </a:lt2>
      <a:accent1>
        <a:srgbClr val="FF00FF"/>
      </a:accent1>
      <a:accent2>
        <a:srgbClr val="00C0C0"/>
      </a:accent2>
      <a:accent3>
        <a:srgbClr val="FFFFFF"/>
      </a:accent3>
      <a:accent4>
        <a:srgbClr val="000000"/>
      </a:accent4>
      <a:accent5>
        <a:srgbClr val="FFAAFF"/>
      </a:accent5>
      <a:accent6>
        <a:srgbClr val="00AEAE"/>
      </a:accent6>
      <a:hlink>
        <a:srgbClr val="00C000"/>
      </a:hlink>
      <a:folHlink>
        <a:srgbClr val="800080"/>
      </a:folHlink>
    </a:clrScheme>
    <a:fontScheme name="untitled 1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untitled 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titled 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Porky:Words:ASCI:PSE:Budgets FY97:LC.BRev.FY97</Template>
  <TotalTime>19727</TotalTime>
  <Pages>3</Pages>
  <Words>456</Words>
  <Application>Microsoft PowerPoint 4.0</Application>
  <PresentationFormat>화면 슬라이드 쇼(4:3)</PresentationFormat>
  <Paragraphs>131</Paragraphs>
  <Slides>14</Slides>
  <Notes>7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15" baseType="lpstr">
      <vt:lpstr>untitled 1</vt:lpstr>
      <vt:lpstr>슬라이드 1</vt:lpstr>
      <vt:lpstr>Observations</vt:lpstr>
      <vt:lpstr>Introduction</vt:lpstr>
      <vt:lpstr>Primary Rays</vt:lpstr>
      <vt:lpstr>Secondary Rays</vt:lpstr>
      <vt:lpstr>Secondary Rays</vt:lpstr>
      <vt:lpstr>Overviews</vt:lpstr>
      <vt:lpstr>Details</vt:lpstr>
      <vt:lpstr>Details</vt:lpstr>
      <vt:lpstr>Result</vt:lpstr>
      <vt:lpstr>Result</vt:lpstr>
      <vt:lpstr>Result</vt:lpstr>
      <vt:lpstr>Conclusion</vt:lpstr>
      <vt:lpstr>Q &amp; 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Steven F. Ashby Center for Applied Scientific Computing  Month DD, 1997</dc:title>
  <dc:subject/>
  <dc:creator>Computations</dc:creator>
  <cp:keywords/>
  <dc:description/>
  <cp:lastModifiedBy>user</cp:lastModifiedBy>
  <cp:revision>1847</cp:revision>
  <cp:lastPrinted>1998-03-18T16:08:13Z</cp:lastPrinted>
  <dcterms:created xsi:type="dcterms:W3CDTF">1998-03-18T13:44:31Z</dcterms:created>
  <dcterms:modified xsi:type="dcterms:W3CDTF">2008-12-22T00:33:06Z</dcterms:modified>
</cp:coreProperties>
</file>