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tiff" ContentType="image/tif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500" r:id="rId3"/>
    <p:sldId id="501" r:id="rId4"/>
    <p:sldId id="502" r:id="rId5"/>
    <p:sldId id="503" r:id="rId6"/>
    <p:sldId id="505" r:id="rId7"/>
    <p:sldId id="504" r:id="rId8"/>
    <p:sldId id="506" r:id="rId9"/>
    <p:sldId id="507" r:id="rId10"/>
    <p:sldId id="508" r:id="rId11"/>
    <p:sldId id="509" r:id="rId12"/>
    <p:sldId id="510" r:id="rId13"/>
    <p:sldId id="511" r:id="rId14"/>
    <p:sldId id="512" r:id="rId15"/>
    <p:sldId id="515" r:id="rId16"/>
    <p:sldId id="521" r:id="rId17"/>
    <p:sldId id="516" r:id="rId18"/>
    <p:sldId id="518" r:id="rId19"/>
    <p:sldId id="514" r:id="rId20"/>
    <p:sldId id="520" r:id="rId21"/>
  </p:sldIdLst>
  <p:sldSz cx="9144000" cy="6858000" type="screen4x3"/>
  <p:notesSz cx="6858000" cy="9199563"/>
  <p:kinsoku lang="ko-KR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1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1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1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1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336600"/>
    <a:srgbClr val="008000"/>
    <a:srgbClr val="006600"/>
    <a:srgbClr val="CCECFF"/>
    <a:srgbClr val="003300"/>
    <a:srgbClr val="6600CC"/>
    <a:srgbClr val="0000FF"/>
    <a:srgbClr val="FF0000"/>
    <a:srgbClr val="EA8B00"/>
    <a:srgbClr val="CCC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보통 스타일 3 - 강조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698" autoAdjust="0"/>
    <p:restoredTop sz="83276" autoAdjust="0"/>
  </p:normalViewPr>
  <p:slideViewPr>
    <p:cSldViewPr snapToGrid="0" snapToObjects="1">
      <p:cViewPr varScale="1">
        <p:scale>
          <a:sx n="157" d="100"/>
          <a:sy n="157" d="100"/>
        </p:scale>
        <p:origin x="-2214" y="-84"/>
      </p:cViewPr>
      <p:guideLst>
        <p:guide orient="horz"/>
        <p:guide pos="26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1038"/>
    </p:cViewPr>
  </p:sorterViewPr>
  <p:notesViewPr>
    <p:cSldViewPr snapToGrid="0" snapToObjects="1">
      <p:cViewPr varScale="1">
        <p:scale>
          <a:sx n="80" d="100"/>
          <a:sy n="80" d="100"/>
        </p:scale>
        <p:origin x="-1632" y="-120"/>
      </p:cViewPr>
      <p:guideLst>
        <p:guide orient="horz" pos="2899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0A59ED-4268-430C-80EB-764A0F7CC223}" type="doc">
      <dgm:prSet loTypeId="urn:microsoft.com/office/officeart/2005/8/layout/process2" loCatId="process" qsTypeId="urn:microsoft.com/office/officeart/2005/8/quickstyle/simple2" qsCatId="simple" csTypeId="urn:microsoft.com/office/officeart/2005/8/colors/colorful5" csCatId="colorful" phldr="1"/>
      <dgm:spPr/>
    </dgm:pt>
    <dgm:pt modelId="{BA095A49-949B-4B4B-8965-323B764BE930}">
      <dgm:prSet phldrT="[텍스트]"/>
      <dgm:spPr/>
      <dgm:t>
        <a:bodyPr/>
        <a:lstStyle/>
        <a:p>
          <a:pPr latinLnBrk="1"/>
          <a:r>
            <a:rPr lang="en-US" altLang="ko-KR" dirty="0" smtClean="0"/>
            <a:t>Sampling</a:t>
          </a:r>
          <a:endParaRPr lang="ko-KR" altLang="en-US" dirty="0"/>
        </a:p>
      </dgm:t>
    </dgm:pt>
    <dgm:pt modelId="{58B7C9A4-1D4A-4AED-A51F-1F87F6C1B913}" type="parTrans" cxnId="{3960AB72-7D95-4CC3-9157-2DA32A3D512D}">
      <dgm:prSet/>
      <dgm:spPr/>
      <dgm:t>
        <a:bodyPr/>
        <a:lstStyle/>
        <a:p>
          <a:pPr latinLnBrk="1"/>
          <a:endParaRPr lang="ko-KR" altLang="en-US"/>
        </a:p>
      </dgm:t>
    </dgm:pt>
    <dgm:pt modelId="{C890BD78-28A5-4459-9404-34CDACBE83F0}" type="sibTrans" cxnId="{3960AB72-7D95-4CC3-9157-2DA32A3D512D}">
      <dgm:prSet/>
      <dgm:spPr/>
      <dgm:t>
        <a:bodyPr/>
        <a:lstStyle/>
        <a:p>
          <a:pPr latinLnBrk="1"/>
          <a:endParaRPr lang="ko-KR" altLang="en-US"/>
        </a:p>
      </dgm:t>
    </dgm:pt>
    <dgm:pt modelId="{8C2E4DE6-B5BD-454C-86C8-38C6D8F54530}">
      <dgm:prSet phldrT="[텍스트]"/>
      <dgm:spPr/>
      <dgm:t>
        <a:bodyPr/>
        <a:lstStyle/>
        <a:p>
          <a:pPr latinLnBrk="1"/>
          <a:r>
            <a:rPr lang="en-US" altLang="ko-KR" dirty="0" smtClean="0"/>
            <a:t>Computing irradiances</a:t>
          </a:r>
          <a:endParaRPr lang="ko-KR" altLang="en-US" dirty="0"/>
        </a:p>
      </dgm:t>
    </dgm:pt>
    <dgm:pt modelId="{C77597CF-4538-4160-8892-529DC42BC6C1}" type="parTrans" cxnId="{DD4A7F4C-0870-482F-A00A-2B6C642C2542}">
      <dgm:prSet/>
      <dgm:spPr/>
      <dgm:t>
        <a:bodyPr/>
        <a:lstStyle/>
        <a:p>
          <a:pPr latinLnBrk="1"/>
          <a:endParaRPr lang="ko-KR" altLang="en-US"/>
        </a:p>
      </dgm:t>
    </dgm:pt>
    <dgm:pt modelId="{227A3BE7-6A13-4666-B0EB-BCFADA2A8D11}" type="sibTrans" cxnId="{DD4A7F4C-0870-482F-A00A-2B6C642C2542}">
      <dgm:prSet/>
      <dgm:spPr/>
      <dgm:t>
        <a:bodyPr/>
        <a:lstStyle/>
        <a:p>
          <a:pPr latinLnBrk="1"/>
          <a:endParaRPr lang="ko-KR" altLang="en-US"/>
        </a:p>
      </dgm:t>
    </dgm:pt>
    <dgm:pt modelId="{8934892C-32F1-4F2A-B0CA-81913BE6355A}">
      <dgm:prSet phldrT="[텍스트]"/>
      <dgm:spPr/>
      <dgm:t>
        <a:bodyPr/>
        <a:lstStyle/>
        <a:p>
          <a:pPr latinLnBrk="1"/>
          <a:r>
            <a:rPr lang="en-US" altLang="ko-KR" dirty="0" smtClean="0"/>
            <a:t>Constructing an </a:t>
          </a:r>
          <a:r>
            <a:rPr lang="en-US" altLang="ko-KR" dirty="0" err="1" smtClean="0"/>
            <a:t>octree</a:t>
          </a:r>
          <a:endParaRPr lang="ko-KR" altLang="en-US" dirty="0"/>
        </a:p>
      </dgm:t>
    </dgm:pt>
    <dgm:pt modelId="{D05006C9-5CB9-4777-A632-9D40B9705903}" type="parTrans" cxnId="{C4BB10F9-A396-4617-95E4-24372783ED99}">
      <dgm:prSet/>
      <dgm:spPr/>
      <dgm:t>
        <a:bodyPr/>
        <a:lstStyle/>
        <a:p>
          <a:pPr latinLnBrk="1"/>
          <a:endParaRPr lang="ko-KR" altLang="en-US"/>
        </a:p>
      </dgm:t>
    </dgm:pt>
    <dgm:pt modelId="{0749EDA5-6709-4279-B839-651E775CB02C}" type="sibTrans" cxnId="{C4BB10F9-A396-4617-95E4-24372783ED99}">
      <dgm:prSet/>
      <dgm:spPr/>
      <dgm:t>
        <a:bodyPr/>
        <a:lstStyle/>
        <a:p>
          <a:pPr latinLnBrk="1"/>
          <a:endParaRPr lang="ko-KR" altLang="en-US"/>
        </a:p>
      </dgm:t>
    </dgm:pt>
    <dgm:pt modelId="{DCF4FE1F-5C0C-4383-BAC1-AB153A869DC5}">
      <dgm:prSet phldrT="[텍스트]"/>
      <dgm:spPr/>
      <dgm:t>
        <a:bodyPr/>
        <a:lstStyle/>
        <a:p>
          <a:pPr latinLnBrk="1"/>
          <a:r>
            <a:rPr lang="en-US" altLang="ko-KR" dirty="0" smtClean="0"/>
            <a:t>Rendering</a:t>
          </a:r>
          <a:endParaRPr lang="ko-KR" altLang="en-US" dirty="0"/>
        </a:p>
      </dgm:t>
    </dgm:pt>
    <dgm:pt modelId="{9FC7C006-46BD-4852-8461-445DE96AD38D}" type="parTrans" cxnId="{189F7C75-590F-4D39-AB2A-DB0C713BA7D9}">
      <dgm:prSet/>
      <dgm:spPr/>
      <dgm:t>
        <a:bodyPr/>
        <a:lstStyle/>
        <a:p>
          <a:pPr latinLnBrk="1"/>
          <a:endParaRPr lang="ko-KR" altLang="en-US"/>
        </a:p>
      </dgm:t>
    </dgm:pt>
    <dgm:pt modelId="{6645D141-B7D0-4ED8-B72F-799AE04D9016}" type="sibTrans" cxnId="{189F7C75-590F-4D39-AB2A-DB0C713BA7D9}">
      <dgm:prSet/>
      <dgm:spPr/>
      <dgm:t>
        <a:bodyPr/>
        <a:lstStyle/>
        <a:p>
          <a:pPr latinLnBrk="1"/>
          <a:endParaRPr lang="ko-KR" altLang="en-US"/>
        </a:p>
      </dgm:t>
    </dgm:pt>
    <dgm:pt modelId="{819F346D-7576-4D88-AB53-C41A952F7246}" type="pres">
      <dgm:prSet presAssocID="{570A59ED-4268-430C-80EB-764A0F7CC223}" presName="linearFlow" presStyleCnt="0">
        <dgm:presLayoutVars>
          <dgm:resizeHandles val="exact"/>
        </dgm:presLayoutVars>
      </dgm:prSet>
      <dgm:spPr/>
    </dgm:pt>
    <dgm:pt modelId="{43D56646-1273-41D9-AFB4-A02A2D740087}" type="pres">
      <dgm:prSet presAssocID="{BA095A49-949B-4B4B-8965-323B764BE930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6F64F196-2593-4DF4-ACB0-6076CCF48E25}" type="pres">
      <dgm:prSet presAssocID="{C890BD78-28A5-4459-9404-34CDACBE83F0}" presName="sibTrans" presStyleLbl="sibTrans2D1" presStyleIdx="0" presStyleCnt="3"/>
      <dgm:spPr/>
      <dgm:t>
        <a:bodyPr/>
        <a:lstStyle/>
        <a:p>
          <a:pPr latinLnBrk="1"/>
          <a:endParaRPr lang="ko-KR" altLang="en-US"/>
        </a:p>
      </dgm:t>
    </dgm:pt>
    <dgm:pt modelId="{E5876EA2-54DC-4FC6-97DA-9397E1D436F1}" type="pres">
      <dgm:prSet presAssocID="{C890BD78-28A5-4459-9404-34CDACBE83F0}" presName="connectorText" presStyleLbl="sibTrans2D1" presStyleIdx="0" presStyleCnt="3"/>
      <dgm:spPr/>
      <dgm:t>
        <a:bodyPr/>
        <a:lstStyle/>
        <a:p>
          <a:pPr latinLnBrk="1"/>
          <a:endParaRPr lang="ko-KR" altLang="en-US"/>
        </a:p>
      </dgm:t>
    </dgm:pt>
    <dgm:pt modelId="{ADB233FA-2A98-4580-8F93-C565D9E94928}" type="pres">
      <dgm:prSet presAssocID="{8C2E4DE6-B5BD-454C-86C8-38C6D8F54530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64D6EA4D-57A9-44AD-9882-96C4B356B731}" type="pres">
      <dgm:prSet presAssocID="{227A3BE7-6A13-4666-B0EB-BCFADA2A8D11}" presName="sibTrans" presStyleLbl="sibTrans2D1" presStyleIdx="1" presStyleCnt="3"/>
      <dgm:spPr/>
      <dgm:t>
        <a:bodyPr/>
        <a:lstStyle/>
        <a:p>
          <a:pPr latinLnBrk="1"/>
          <a:endParaRPr lang="ko-KR" altLang="en-US"/>
        </a:p>
      </dgm:t>
    </dgm:pt>
    <dgm:pt modelId="{5DAE33AF-0CF9-4BB9-B7B6-0BB09DA052E1}" type="pres">
      <dgm:prSet presAssocID="{227A3BE7-6A13-4666-B0EB-BCFADA2A8D11}" presName="connectorText" presStyleLbl="sibTrans2D1" presStyleIdx="1" presStyleCnt="3"/>
      <dgm:spPr/>
      <dgm:t>
        <a:bodyPr/>
        <a:lstStyle/>
        <a:p>
          <a:pPr latinLnBrk="1"/>
          <a:endParaRPr lang="ko-KR" altLang="en-US"/>
        </a:p>
      </dgm:t>
    </dgm:pt>
    <dgm:pt modelId="{B93FD34B-C373-4D6D-8671-7123CDB34DDA}" type="pres">
      <dgm:prSet presAssocID="{8934892C-32F1-4F2A-B0CA-81913BE6355A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F6DE8F71-7FC9-4A13-A221-FBD4253A9325}" type="pres">
      <dgm:prSet presAssocID="{0749EDA5-6709-4279-B839-651E775CB02C}" presName="sibTrans" presStyleLbl="sibTrans2D1" presStyleIdx="2" presStyleCnt="3"/>
      <dgm:spPr/>
      <dgm:t>
        <a:bodyPr/>
        <a:lstStyle/>
        <a:p>
          <a:pPr latinLnBrk="1"/>
          <a:endParaRPr lang="ko-KR" altLang="en-US"/>
        </a:p>
      </dgm:t>
    </dgm:pt>
    <dgm:pt modelId="{1D1BF378-DC8F-4958-A168-9E80F75DA9BB}" type="pres">
      <dgm:prSet presAssocID="{0749EDA5-6709-4279-B839-651E775CB02C}" presName="connectorText" presStyleLbl="sibTrans2D1" presStyleIdx="2" presStyleCnt="3"/>
      <dgm:spPr/>
      <dgm:t>
        <a:bodyPr/>
        <a:lstStyle/>
        <a:p>
          <a:pPr latinLnBrk="1"/>
          <a:endParaRPr lang="ko-KR" altLang="en-US"/>
        </a:p>
      </dgm:t>
    </dgm:pt>
    <dgm:pt modelId="{6C76E72B-3D3B-409A-9126-9A3A7865DC48}" type="pres">
      <dgm:prSet presAssocID="{DCF4FE1F-5C0C-4383-BAC1-AB153A869DC5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E17321C6-DAA3-4695-9B34-61996708048E}" type="presOf" srcId="{8934892C-32F1-4F2A-B0CA-81913BE6355A}" destId="{B93FD34B-C373-4D6D-8671-7123CDB34DDA}" srcOrd="0" destOrd="0" presId="urn:microsoft.com/office/officeart/2005/8/layout/process2"/>
    <dgm:cxn modelId="{DC8A4935-90F4-46E4-8E4D-7487B82CB355}" type="presOf" srcId="{BA095A49-949B-4B4B-8965-323B764BE930}" destId="{43D56646-1273-41D9-AFB4-A02A2D740087}" srcOrd="0" destOrd="0" presId="urn:microsoft.com/office/officeart/2005/8/layout/process2"/>
    <dgm:cxn modelId="{1668F738-2ED7-43B9-BABA-75733B8B0BD7}" type="presOf" srcId="{0749EDA5-6709-4279-B839-651E775CB02C}" destId="{F6DE8F71-7FC9-4A13-A221-FBD4253A9325}" srcOrd="0" destOrd="0" presId="urn:microsoft.com/office/officeart/2005/8/layout/process2"/>
    <dgm:cxn modelId="{49597C39-91CD-467F-9390-500FA5F0E0D0}" type="presOf" srcId="{570A59ED-4268-430C-80EB-764A0F7CC223}" destId="{819F346D-7576-4D88-AB53-C41A952F7246}" srcOrd="0" destOrd="0" presId="urn:microsoft.com/office/officeart/2005/8/layout/process2"/>
    <dgm:cxn modelId="{C4BB10F9-A396-4617-95E4-24372783ED99}" srcId="{570A59ED-4268-430C-80EB-764A0F7CC223}" destId="{8934892C-32F1-4F2A-B0CA-81913BE6355A}" srcOrd="2" destOrd="0" parTransId="{D05006C9-5CB9-4777-A632-9D40B9705903}" sibTransId="{0749EDA5-6709-4279-B839-651E775CB02C}"/>
    <dgm:cxn modelId="{DD4A7F4C-0870-482F-A00A-2B6C642C2542}" srcId="{570A59ED-4268-430C-80EB-764A0F7CC223}" destId="{8C2E4DE6-B5BD-454C-86C8-38C6D8F54530}" srcOrd="1" destOrd="0" parTransId="{C77597CF-4538-4160-8892-529DC42BC6C1}" sibTransId="{227A3BE7-6A13-4666-B0EB-BCFADA2A8D11}"/>
    <dgm:cxn modelId="{1116B7FC-16D5-4CE4-9788-47369D060B05}" type="presOf" srcId="{227A3BE7-6A13-4666-B0EB-BCFADA2A8D11}" destId="{5DAE33AF-0CF9-4BB9-B7B6-0BB09DA052E1}" srcOrd="1" destOrd="0" presId="urn:microsoft.com/office/officeart/2005/8/layout/process2"/>
    <dgm:cxn modelId="{1045034B-0910-42A9-B65F-BDEDFC8965F7}" type="presOf" srcId="{C890BD78-28A5-4459-9404-34CDACBE83F0}" destId="{E5876EA2-54DC-4FC6-97DA-9397E1D436F1}" srcOrd="1" destOrd="0" presId="urn:microsoft.com/office/officeart/2005/8/layout/process2"/>
    <dgm:cxn modelId="{D87E7D94-A36A-4DDF-A0E0-F8EFA00EA1E5}" type="presOf" srcId="{8C2E4DE6-B5BD-454C-86C8-38C6D8F54530}" destId="{ADB233FA-2A98-4580-8F93-C565D9E94928}" srcOrd="0" destOrd="0" presId="urn:microsoft.com/office/officeart/2005/8/layout/process2"/>
    <dgm:cxn modelId="{8D873E32-6F5A-45C0-B093-61ADEFB9DD1A}" type="presOf" srcId="{227A3BE7-6A13-4666-B0EB-BCFADA2A8D11}" destId="{64D6EA4D-57A9-44AD-9882-96C4B356B731}" srcOrd="0" destOrd="0" presId="urn:microsoft.com/office/officeart/2005/8/layout/process2"/>
    <dgm:cxn modelId="{189F7C75-590F-4D39-AB2A-DB0C713BA7D9}" srcId="{570A59ED-4268-430C-80EB-764A0F7CC223}" destId="{DCF4FE1F-5C0C-4383-BAC1-AB153A869DC5}" srcOrd="3" destOrd="0" parTransId="{9FC7C006-46BD-4852-8461-445DE96AD38D}" sibTransId="{6645D141-B7D0-4ED8-B72F-799AE04D9016}"/>
    <dgm:cxn modelId="{2B1197CC-8162-4248-8121-429C97F2AA49}" type="presOf" srcId="{0749EDA5-6709-4279-B839-651E775CB02C}" destId="{1D1BF378-DC8F-4958-A168-9E80F75DA9BB}" srcOrd="1" destOrd="0" presId="urn:microsoft.com/office/officeart/2005/8/layout/process2"/>
    <dgm:cxn modelId="{14101BF0-B917-44B4-92A6-EB210CA46159}" type="presOf" srcId="{DCF4FE1F-5C0C-4383-BAC1-AB153A869DC5}" destId="{6C76E72B-3D3B-409A-9126-9A3A7865DC48}" srcOrd="0" destOrd="0" presId="urn:microsoft.com/office/officeart/2005/8/layout/process2"/>
    <dgm:cxn modelId="{3960AB72-7D95-4CC3-9157-2DA32A3D512D}" srcId="{570A59ED-4268-430C-80EB-764A0F7CC223}" destId="{BA095A49-949B-4B4B-8965-323B764BE930}" srcOrd="0" destOrd="0" parTransId="{58B7C9A4-1D4A-4AED-A51F-1F87F6C1B913}" sibTransId="{C890BD78-28A5-4459-9404-34CDACBE83F0}"/>
    <dgm:cxn modelId="{F6407261-5868-4CA1-8704-A4200321EF5B}" type="presOf" srcId="{C890BD78-28A5-4459-9404-34CDACBE83F0}" destId="{6F64F196-2593-4DF4-ACB0-6076CCF48E25}" srcOrd="0" destOrd="0" presId="urn:microsoft.com/office/officeart/2005/8/layout/process2"/>
    <dgm:cxn modelId="{1396FDB8-42B4-4535-8A44-3D801E871E43}" type="presParOf" srcId="{819F346D-7576-4D88-AB53-C41A952F7246}" destId="{43D56646-1273-41D9-AFB4-A02A2D740087}" srcOrd="0" destOrd="0" presId="urn:microsoft.com/office/officeart/2005/8/layout/process2"/>
    <dgm:cxn modelId="{E857A565-A255-45CA-91C1-C44CF855E3D7}" type="presParOf" srcId="{819F346D-7576-4D88-AB53-C41A952F7246}" destId="{6F64F196-2593-4DF4-ACB0-6076CCF48E25}" srcOrd="1" destOrd="0" presId="urn:microsoft.com/office/officeart/2005/8/layout/process2"/>
    <dgm:cxn modelId="{C4F1DCCE-1FBF-4A75-A889-4398191133A2}" type="presParOf" srcId="{6F64F196-2593-4DF4-ACB0-6076CCF48E25}" destId="{E5876EA2-54DC-4FC6-97DA-9397E1D436F1}" srcOrd="0" destOrd="0" presId="urn:microsoft.com/office/officeart/2005/8/layout/process2"/>
    <dgm:cxn modelId="{8BCF8937-7C75-4F49-9A0B-3DDB59A1E478}" type="presParOf" srcId="{819F346D-7576-4D88-AB53-C41A952F7246}" destId="{ADB233FA-2A98-4580-8F93-C565D9E94928}" srcOrd="2" destOrd="0" presId="urn:microsoft.com/office/officeart/2005/8/layout/process2"/>
    <dgm:cxn modelId="{708D02D7-3E02-45BA-8AD1-22EE86C173C8}" type="presParOf" srcId="{819F346D-7576-4D88-AB53-C41A952F7246}" destId="{64D6EA4D-57A9-44AD-9882-96C4B356B731}" srcOrd="3" destOrd="0" presId="urn:microsoft.com/office/officeart/2005/8/layout/process2"/>
    <dgm:cxn modelId="{BDFE88F9-3098-4E4C-B54A-9982A56445B6}" type="presParOf" srcId="{64D6EA4D-57A9-44AD-9882-96C4B356B731}" destId="{5DAE33AF-0CF9-4BB9-B7B6-0BB09DA052E1}" srcOrd="0" destOrd="0" presId="urn:microsoft.com/office/officeart/2005/8/layout/process2"/>
    <dgm:cxn modelId="{540A88AA-DB67-4784-90C8-3AFF67E873DE}" type="presParOf" srcId="{819F346D-7576-4D88-AB53-C41A952F7246}" destId="{B93FD34B-C373-4D6D-8671-7123CDB34DDA}" srcOrd="4" destOrd="0" presId="urn:microsoft.com/office/officeart/2005/8/layout/process2"/>
    <dgm:cxn modelId="{1DEC8A70-47F3-4245-AC20-3319A7C75E87}" type="presParOf" srcId="{819F346D-7576-4D88-AB53-C41A952F7246}" destId="{F6DE8F71-7FC9-4A13-A221-FBD4253A9325}" srcOrd="5" destOrd="0" presId="urn:microsoft.com/office/officeart/2005/8/layout/process2"/>
    <dgm:cxn modelId="{17C7DC57-88B8-47C1-A194-BEFEA7B56F41}" type="presParOf" srcId="{F6DE8F71-7FC9-4A13-A221-FBD4253A9325}" destId="{1D1BF378-DC8F-4958-A168-9E80F75DA9BB}" srcOrd="0" destOrd="0" presId="urn:microsoft.com/office/officeart/2005/8/layout/process2"/>
    <dgm:cxn modelId="{21D1E493-1FF3-4ABA-9BCA-1A8C1602994F}" type="presParOf" srcId="{819F346D-7576-4D88-AB53-C41A952F7246}" destId="{6C76E72B-3D3B-409A-9126-9A3A7865DC48}" srcOrd="6" destOrd="0" presId="urn:microsoft.com/office/officeart/2005/8/layout/process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70A59ED-4268-430C-80EB-764A0F7CC223}" type="doc">
      <dgm:prSet loTypeId="urn:microsoft.com/office/officeart/2005/8/layout/process2" loCatId="process" qsTypeId="urn:microsoft.com/office/officeart/2005/8/quickstyle/simple2" qsCatId="simple" csTypeId="urn:microsoft.com/office/officeart/2005/8/colors/colorful5" csCatId="colorful" phldr="1"/>
      <dgm:spPr/>
    </dgm:pt>
    <dgm:pt modelId="{BA095A49-949B-4B4B-8965-323B764BE930}">
      <dgm:prSet phldrT="[텍스트]"/>
      <dgm:spPr/>
      <dgm:t>
        <a:bodyPr/>
        <a:lstStyle/>
        <a:p>
          <a:pPr latinLnBrk="1"/>
          <a:r>
            <a:rPr lang="en-US" altLang="ko-KR" dirty="0" smtClean="0"/>
            <a:t>Sampling</a:t>
          </a:r>
          <a:endParaRPr lang="ko-KR" altLang="en-US" dirty="0"/>
        </a:p>
      </dgm:t>
    </dgm:pt>
    <dgm:pt modelId="{58B7C9A4-1D4A-4AED-A51F-1F87F6C1B913}" type="parTrans" cxnId="{3960AB72-7D95-4CC3-9157-2DA32A3D512D}">
      <dgm:prSet/>
      <dgm:spPr/>
      <dgm:t>
        <a:bodyPr/>
        <a:lstStyle/>
        <a:p>
          <a:pPr latinLnBrk="1"/>
          <a:endParaRPr lang="ko-KR" altLang="en-US"/>
        </a:p>
      </dgm:t>
    </dgm:pt>
    <dgm:pt modelId="{C890BD78-28A5-4459-9404-34CDACBE83F0}" type="sibTrans" cxnId="{3960AB72-7D95-4CC3-9157-2DA32A3D512D}">
      <dgm:prSet/>
      <dgm:spPr/>
      <dgm:t>
        <a:bodyPr/>
        <a:lstStyle/>
        <a:p>
          <a:pPr latinLnBrk="1"/>
          <a:endParaRPr lang="ko-KR" altLang="en-US"/>
        </a:p>
      </dgm:t>
    </dgm:pt>
    <dgm:pt modelId="{8C2E4DE6-B5BD-454C-86C8-38C6D8F54530}">
      <dgm:prSet phldrT="[텍스트]"/>
      <dgm:spPr/>
      <dgm:t>
        <a:bodyPr/>
        <a:lstStyle/>
        <a:p>
          <a:pPr latinLnBrk="1"/>
          <a:r>
            <a:rPr lang="en-US" altLang="ko-KR" dirty="0" smtClean="0"/>
            <a:t>Constructing an </a:t>
          </a:r>
          <a:r>
            <a:rPr lang="en-US" altLang="ko-KR" dirty="0" err="1" smtClean="0"/>
            <a:t>octree</a:t>
          </a:r>
          <a:endParaRPr lang="ko-KR" altLang="en-US" dirty="0"/>
        </a:p>
      </dgm:t>
    </dgm:pt>
    <dgm:pt modelId="{C77597CF-4538-4160-8892-529DC42BC6C1}" type="parTrans" cxnId="{DD4A7F4C-0870-482F-A00A-2B6C642C2542}">
      <dgm:prSet/>
      <dgm:spPr/>
      <dgm:t>
        <a:bodyPr/>
        <a:lstStyle/>
        <a:p>
          <a:pPr latinLnBrk="1"/>
          <a:endParaRPr lang="ko-KR" altLang="en-US"/>
        </a:p>
      </dgm:t>
    </dgm:pt>
    <dgm:pt modelId="{227A3BE7-6A13-4666-B0EB-BCFADA2A8D11}" type="sibTrans" cxnId="{DD4A7F4C-0870-482F-A00A-2B6C642C2542}">
      <dgm:prSet/>
      <dgm:spPr/>
      <dgm:t>
        <a:bodyPr/>
        <a:lstStyle/>
        <a:p>
          <a:pPr latinLnBrk="1"/>
          <a:endParaRPr lang="ko-KR" altLang="en-US"/>
        </a:p>
      </dgm:t>
    </dgm:pt>
    <dgm:pt modelId="{8934892C-32F1-4F2A-B0CA-81913BE6355A}">
      <dgm:prSet phldrT="[텍스트]"/>
      <dgm:spPr/>
      <dgm:t>
        <a:bodyPr/>
        <a:lstStyle/>
        <a:p>
          <a:pPr latinLnBrk="1"/>
          <a:r>
            <a:rPr lang="en-US" altLang="ko-KR" dirty="0" smtClean="0"/>
            <a:t>Computing irradiance</a:t>
          </a:r>
          <a:endParaRPr lang="ko-KR" altLang="en-US" dirty="0"/>
        </a:p>
      </dgm:t>
    </dgm:pt>
    <dgm:pt modelId="{D05006C9-5CB9-4777-A632-9D40B9705903}" type="parTrans" cxnId="{C4BB10F9-A396-4617-95E4-24372783ED99}">
      <dgm:prSet/>
      <dgm:spPr/>
      <dgm:t>
        <a:bodyPr/>
        <a:lstStyle/>
        <a:p>
          <a:pPr latinLnBrk="1"/>
          <a:endParaRPr lang="ko-KR" altLang="en-US"/>
        </a:p>
      </dgm:t>
    </dgm:pt>
    <dgm:pt modelId="{0749EDA5-6709-4279-B839-651E775CB02C}" type="sibTrans" cxnId="{C4BB10F9-A396-4617-95E4-24372783ED99}">
      <dgm:prSet/>
      <dgm:spPr/>
      <dgm:t>
        <a:bodyPr/>
        <a:lstStyle/>
        <a:p>
          <a:pPr latinLnBrk="1"/>
          <a:endParaRPr lang="ko-KR" altLang="en-US"/>
        </a:p>
      </dgm:t>
    </dgm:pt>
    <dgm:pt modelId="{DCF4FE1F-5C0C-4383-BAC1-AB153A869DC5}">
      <dgm:prSet phldrT="[텍스트]"/>
      <dgm:spPr/>
      <dgm:t>
        <a:bodyPr/>
        <a:lstStyle/>
        <a:p>
          <a:pPr latinLnBrk="1"/>
          <a:r>
            <a:rPr lang="en-US" altLang="ko-KR" dirty="0" smtClean="0"/>
            <a:t>Rendering</a:t>
          </a:r>
          <a:endParaRPr lang="ko-KR" altLang="en-US" dirty="0"/>
        </a:p>
      </dgm:t>
    </dgm:pt>
    <dgm:pt modelId="{9FC7C006-46BD-4852-8461-445DE96AD38D}" type="parTrans" cxnId="{189F7C75-590F-4D39-AB2A-DB0C713BA7D9}">
      <dgm:prSet/>
      <dgm:spPr/>
      <dgm:t>
        <a:bodyPr/>
        <a:lstStyle/>
        <a:p>
          <a:pPr latinLnBrk="1"/>
          <a:endParaRPr lang="ko-KR" altLang="en-US"/>
        </a:p>
      </dgm:t>
    </dgm:pt>
    <dgm:pt modelId="{6645D141-B7D0-4ED8-B72F-799AE04D9016}" type="sibTrans" cxnId="{189F7C75-590F-4D39-AB2A-DB0C713BA7D9}">
      <dgm:prSet/>
      <dgm:spPr/>
      <dgm:t>
        <a:bodyPr/>
        <a:lstStyle/>
        <a:p>
          <a:pPr latinLnBrk="1"/>
          <a:endParaRPr lang="ko-KR" altLang="en-US"/>
        </a:p>
      </dgm:t>
    </dgm:pt>
    <dgm:pt modelId="{819F346D-7576-4D88-AB53-C41A952F7246}" type="pres">
      <dgm:prSet presAssocID="{570A59ED-4268-430C-80EB-764A0F7CC223}" presName="linearFlow" presStyleCnt="0">
        <dgm:presLayoutVars>
          <dgm:resizeHandles val="exact"/>
        </dgm:presLayoutVars>
      </dgm:prSet>
      <dgm:spPr/>
    </dgm:pt>
    <dgm:pt modelId="{43D56646-1273-41D9-AFB4-A02A2D740087}" type="pres">
      <dgm:prSet presAssocID="{BA095A49-949B-4B4B-8965-323B764BE930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6F64F196-2593-4DF4-ACB0-6076CCF48E25}" type="pres">
      <dgm:prSet presAssocID="{C890BD78-28A5-4459-9404-34CDACBE83F0}" presName="sibTrans" presStyleLbl="sibTrans2D1" presStyleIdx="0" presStyleCnt="3"/>
      <dgm:spPr/>
      <dgm:t>
        <a:bodyPr/>
        <a:lstStyle/>
        <a:p>
          <a:pPr latinLnBrk="1"/>
          <a:endParaRPr lang="ko-KR" altLang="en-US"/>
        </a:p>
      </dgm:t>
    </dgm:pt>
    <dgm:pt modelId="{E5876EA2-54DC-4FC6-97DA-9397E1D436F1}" type="pres">
      <dgm:prSet presAssocID="{C890BD78-28A5-4459-9404-34CDACBE83F0}" presName="connectorText" presStyleLbl="sibTrans2D1" presStyleIdx="0" presStyleCnt="3"/>
      <dgm:spPr/>
      <dgm:t>
        <a:bodyPr/>
        <a:lstStyle/>
        <a:p>
          <a:pPr latinLnBrk="1"/>
          <a:endParaRPr lang="ko-KR" altLang="en-US"/>
        </a:p>
      </dgm:t>
    </dgm:pt>
    <dgm:pt modelId="{ADB233FA-2A98-4580-8F93-C565D9E94928}" type="pres">
      <dgm:prSet presAssocID="{8C2E4DE6-B5BD-454C-86C8-38C6D8F54530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64D6EA4D-57A9-44AD-9882-96C4B356B731}" type="pres">
      <dgm:prSet presAssocID="{227A3BE7-6A13-4666-B0EB-BCFADA2A8D11}" presName="sibTrans" presStyleLbl="sibTrans2D1" presStyleIdx="1" presStyleCnt="3"/>
      <dgm:spPr/>
      <dgm:t>
        <a:bodyPr/>
        <a:lstStyle/>
        <a:p>
          <a:pPr latinLnBrk="1"/>
          <a:endParaRPr lang="ko-KR" altLang="en-US"/>
        </a:p>
      </dgm:t>
    </dgm:pt>
    <dgm:pt modelId="{5DAE33AF-0CF9-4BB9-B7B6-0BB09DA052E1}" type="pres">
      <dgm:prSet presAssocID="{227A3BE7-6A13-4666-B0EB-BCFADA2A8D11}" presName="connectorText" presStyleLbl="sibTrans2D1" presStyleIdx="1" presStyleCnt="3"/>
      <dgm:spPr/>
      <dgm:t>
        <a:bodyPr/>
        <a:lstStyle/>
        <a:p>
          <a:pPr latinLnBrk="1"/>
          <a:endParaRPr lang="ko-KR" altLang="en-US"/>
        </a:p>
      </dgm:t>
    </dgm:pt>
    <dgm:pt modelId="{B93FD34B-C373-4D6D-8671-7123CDB34DDA}" type="pres">
      <dgm:prSet presAssocID="{8934892C-32F1-4F2A-B0CA-81913BE6355A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F6DE8F71-7FC9-4A13-A221-FBD4253A9325}" type="pres">
      <dgm:prSet presAssocID="{0749EDA5-6709-4279-B839-651E775CB02C}" presName="sibTrans" presStyleLbl="sibTrans2D1" presStyleIdx="2" presStyleCnt="3"/>
      <dgm:spPr/>
      <dgm:t>
        <a:bodyPr/>
        <a:lstStyle/>
        <a:p>
          <a:pPr latinLnBrk="1"/>
          <a:endParaRPr lang="ko-KR" altLang="en-US"/>
        </a:p>
      </dgm:t>
    </dgm:pt>
    <dgm:pt modelId="{1D1BF378-DC8F-4958-A168-9E80F75DA9BB}" type="pres">
      <dgm:prSet presAssocID="{0749EDA5-6709-4279-B839-651E775CB02C}" presName="connectorText" presStyleLbl="sibTrans2D1" presStyleIdx="2" presStyleCnt="3"/>
      <dgm:spPr/>
      <dgm:t>
        <a:bodyPr/>
        <a:lstStyle/>
        <a:p>
          <a:pPr latinLnBrk="1"/>
          <a:endParaRPr lang="ko-KR" altLang="en-US"/>
        </a:p>
      </dgm:t>
    </dgm:pt>
    <dgm:pt modelId="{6C76E72B-3D3B-409A-9126-9A3A7865DC48}" type="pres">
      <dgm:prSet presAssocID="{DCF4FE1F-5C0C-4383-BAC1-AB153A869DC5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2C043D9D-548D-4FB0-B753-CA964C45B475}" type="presOf" srcId="{0749EDA5-6709-4279-B839-651E775CB02C}" destId="{F6DE8F71-7FC9-4A13-A221-FBD4253A9325}" srcOrd="0" destOrd="0" presId="urn:microsoft.com/office/officeart/2005/8/layout/process2"/>
    <dgm:cxn modelId="{A7CAFAC0-BCE2-46B4-8F94-B9DF6DBB7E56}" type="presOf" srcId="{C890BD78-28A5-4459-9404-34CDACBE83F0}" destId="{E5876EA2-54DC-4FC6-97DA-9397E1D436F1}" srcOrd="1" destOrd="0" presId="urn:microsoft.com/office/officeart/2005/8/layout/process2"/>
    <dgm:cxn modelId="{C4BB10F9-A396-4617-95E4-24372783ED99}" srcId="{570A59ED-4268-430C-80EB-764A0F7CC223}" destId="{8934892C-32F1-4F2A-B0CA-81913BE6355A}" srcOrd="2" destOrd="0" parTransId="{D05006C9-5CB9-4777-A632-9D40B9705903}" sibTransId="{0749EDA5-6709-4279-B839-651E775CB02C}"/>
    <dgm:cxn modelId="{6960EEA8-2A00-4770-BD4F-50CD82138157}" type="presOf" srcId="{BA095A49-949B-4B4B-8965-323B764BE930}" destId="{43D56646-1273-41D9-AFB4-A02A2D740087}" srcOrd="0" destOrd="0" presId="urn:microsoft.com/office/officeart/2005/8/layout/process2"/>
    <dgm:cxn modelId="{DD4A7F4C-0870-482F-A00A-2B6C642C2542}" srcId="{570A59ED-4268-430C-80EB-764A0F7CC223}" destId="{8C2E4DE6-B5BD-454C-86C8-38C6D8F54530}" srcOrd="1" destOrd="0" parTransId="{C77597CF-4538-4160-8892-529DC42BC6C1}" sibTransId="{227A3BE7-6A13-4666-B0EB-BCFADA2A8D11}"/>
    <dgm:cxn modelId="{7F33FE48-3060-41B2-AF29-D7ACB31727F6}" type="presOf" srcId="{8C2E4DE6-B5BD-454C-86C8-38C6D8F54530}" destId="{ADB233FA-2A98-4580-8F93-C565D9E94928}" srcOrd="0" destOrd="0" presId="urn:microsoft.com/office/officeart/2005/8/layout/process2"/>
    <dgm:cxn modelId="{325897C3-B515-45B4-96B1-EDE205479793}" type="presOf" srcId="{570A59ED-4268-430C-80EB-764A0F7CC223}" destId="{819F346D-7576-4D88-AB53-C41A952F7246}" srcOrd="0" destOrd="0" presId="urn:microsoft.com/office/officeart/2005/8/layout/process2"/>
    <dgm:cxn modelId="{B68E863F-D5DA-4CA0-AEF3-23ECD3D6BEB2}" type="presOf" srcId="{C890BD78-28A5-4459-9404-34CDACBE83F0}" destId="{6F64F196-2593-4DF4-ACB0-6076CCF48E25}" srcOrd="0" destOrd="0" presId="urn:microsoft.com/office/officeart/2005/8/layout/process2"/>
    <dgm:cxn modelId="{189F7C75-590F-4D39-AB2A-DB0C713BA7D9}" srcId="{570A59ED-4268-430C-80EB-764A0F7CC223}" destId="{DCF4FE1F-5C0C-4383-BAC1-AB153A869DC5}" srcOrd="3" destOrd="0" parTransId="{9FC7C006-46BD-4852-8461-445DE96AD38D}" sibTransId="{6645D141-B7D0-4ED8-B72F-799AE04D9016}"/>
    <dgm:cxn modelId="{AA0C644D-11A3-4929-8FC7-E8BEA5A5C07D}" type="presOf" srcId="{227A3BE7-6A13-4666-B0EB-BCFADA2A8D11}" destId="{5DAE33AF-0CF9-4BB9-B7B6-0BB09DA052E1}" srcOrd="1" destOrd="0" presId="urn:microsoft.com/office/officeart/2005/8/layout/process2"/>
    <dgm:cxn modelId="{31DA9D7C-57DC-400D-B8E0-29DBA65DBB8D}" type="presOf" srcId="{227A3BE7-6A13-4666-B0EB-BCFADA2A8D11}" destId="{64D6EA4D-57A9-44AD-9882-96C4B356B731}" srcOrd="0" destOrd="0" presId="urn:microsoft.com/office/officeart/2005/8/layout/process2"/>
    <dgm:cxn modelId="{3960AB72-7D95-4CC3-9157-2DA32A3D512D}" srcId="{570A59ED-4268-430C-80EB-764A0F7CC223}" destId="{BA095A49-949B-4B4B-8965-323B764BE930}" srcOrd="0" destOrd="0" parTransId="{58B7C9A4-1D4A-4AED-A51F-1F87F6C1B913}" sibTransId="{C890BD78-28A5-4459-9404-34CDACBE83F0}"/>
    <dgm:cxn modelId="{699972CA-E07C-4963-B06F-2343CF5ADA9B}" type="presOf" srcId="{0749EDA5-6709-4279-B839-651E775CB02C}" destId="{1D1BF378-DC8F-4958-A168-9E80F75DA9BB}" srcOrd="1" destOrd="0" presId="urn:microsoft.com/office/officeart/2005/8/layout/process2"/>
    <dgm:cxn modelId="{77092F80-1CB3-4C70-B891-6735B8AE201F}" type="presOf" srcId="{8934892C-32F1-4F2A-B0CA-81913BE6355A}" destId="{B93FD34B-C373-4D6D-8671-7123CDB34DDA}" srcOrd="0" destOrd="0" presId="urn:microsoft.com/office/officeart/2005/8/layout/process2"/>
    <dgm:cxn modelId="{A3C63F43-0F58-41FF-B008-91A6A22EB469}" type="presOf" srcId="{DCF4FE1F-5C0C-4383-BAC1-AB153A869DC5}" destId="{6C76E72B-3D3B-409A-9126-9A3A7865DC48}" srcOrd="0" destOrd="0" presId="urn:microsoft.com/office/officeart/2005/8/layout/process2"/>
    <dgm:cxn modelId="{9D77BA7B-FD19-4440-900E-6AA6CCD00812}" type="presParOf" srcId="{819F346D-7576-4D88-AB53-C41A952F7246}" destId="{43D56646-1273-41D9-AFB4-A02A2D740087}" srcOrd="0" destOrd="0" presId="urn:microsoft.com/office/officeart/2005/8/layout/process2"/>
    <dgm:cxn modelId="{564563A2-CD5A-4902-ABCE-2134B43DFC87}" type="presParOf" srcId="{819F346D-7576-4D88-AB53-C41A952F7246}" destId="{6F64F196-2593-4DF4-ACB0-6076CCF48E25}" srcOrd="1" destOrd="0" presId="urn:microsoft.com/office/officeart/2005/8/layout/process2"/>
    <dgm:cxn modelId="{8BDF2343-61F9-499F-9923-1416F9A43941}" type="presParOf" srcId="{6F64F196-2593-4DF4-ACB0-6076CCF48E25}" destId="{E5876EA2-54DC-4FC6-97DA-9397E1D436F1}" srcOrd="0" destOrd="0" presId="urn:microsoft.com/office/officeart/2005/8/layout/process2"/>
    <dgm:cxn modelId="{9D9C4F85-3665-450E-B349-761EF01D86E2}" type="presParOf" srcId="{819F346D-7576-4D88-AB53-C41A952F7246}" destId="{ADB233FA-2A98-4580-8F93-C565D9E94928}" srcOrd="2" destOrd="0" presId="urn:microsoft.com/office/officeart/2005/8/layout/process2"/>
    <dgm:cxn modelId="{59A0F259-85D2-4A45-8A01-49D2DA63623E}" type="presParOf" srcId="{819F346D-7576-4D88-AB53-C41A952F7246}" destId="{64D6EA4D-57A9-44AD-9882-96C4B356B731}" srcOrd="3" destOrd="0" presId="urn:microsoft.com/office/officeart/2005/8/layout/process2"/>
    <dgm:cxn modelId="{8E2640E2-9602-469B-ABB6-97AA1F3B98AC}" type="presParOf" srcId="{64D6EA4D-57A9-44AD-9882-96C4B356B731}" destId="{5DAE33AF-0CF9-4BB9-B7B6-0BB09DA052E1}" srcOrd="0" destOrd="0" presId="urn:microsoft.com/office/officeart/2005/8/layout/process2"/>
    <dgm:cxn modelId="{0F534117-AF75-4A04-957D-9390259CA318}" type="presParOf" srcId="{819F346D-7576-4D88-AB53-C41A952F7246}" destId="{B93FD34B-C373-4D6D-8671-7123CDB34DDA}" srcOrd="4" destOrd="0" presId="urn:microsoft.com/office/officeart/2005/8/layout/process2"/>
    <dgm:cxn modelId="{754C0BD3-EDDC-406D-A17C-411415286FA0}" type="presParOf" srcId="{819F346D-7576-4D88-AB53-C41A952F7246}" destId="{F6DE8F71-7FC9-4A13-A221-FBD4253A9325}" srcOrd="5" destOrd="0" presId="urn:microsoft.com/office/officeart/2005/8/layout/process2"/>
    <dgm:cxn modelId="{A9E714E5-BD3F-4B26-8482-C309D7BB55A2}" type="presParOf" srcId="{F6DE8F71-7FC9-4A13-A221-FBD4253A9325}" destId="{1D1BF378-DC8F-4958-A168-9E80F75DA9BB}" srcOrd="0" destOrd="0" presId="urn:microsoft.com/office/officeart/2005/8/layout/process2"/>
    <dgm:cxn modelId="{7DE78560-E6EC-4327-B201-B5D04FED1E67}" type="presParOf" srcId="{819F346D-7576-4D88-AB53-C41A952F7246}" destId="{6C76E72B-3D3B-409A-9126-9A3A7865DC48}" srcOrd="6" destOrd="0" presId="urn:microsoft.com/office/officeart/2005/8/layout/process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2813" y="4368800"/>
            <a:ext cx="5030787" cy="4140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5843" tIns="47921" rIns="95843" bIns="4792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notes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363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38238" y="695325"/>
            <a:ext cx="4583112" cy="343693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636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69900" algn="l" defTabSz="9636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38213" algn="l" defTabSz="9636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408113" algn="l" defTabSz="9636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76425" algn="l" defTabSz="9636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86200" y="8740775"/>
            <a:ext cx="2971800" cy="4587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19169" tIns="0" rIns="19169" bIns="0" anchor="b"/>
          <a:lstStyle/>
          <a:p>
            <a:pPr algn="r" defTabSz="969963"/>
            <a:r>
              <a:rPr lang="en-US" altLang="ko-KR" sz="1000" i="1">
                <a:latin typeface="Times New Roman" pitchFamily="18" charset="0"/>
                <a:ea typeface="굴림" charset="-127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8740775"/>
            <a:ext cx="2970213" cy="4587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912813" y="4371975"/>
            <a:ext cx="5030787" cy="4137025"/>
          </a:xfrm>
          <a:noFill/>
          <a:ln w="9525"/>
        </p:spPr>
        <p:txBody>
          <a:bodyPr lIns="99037" tIns="49519" rIns="99037" bIns="49519"/>
          <a:lstStyle/>
          <a:p>
            <a:pPr defTabSz="974725"/>
            <a:endParaRPr lang="en-US" altLang="ko-KR" smtClean="0">
              <a:ea typeface="굴림" charset="-127"/>
              <a:sym typeface="Wingdings" pitchFamily="2" charset="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57975" y="298450"/>
            <a:ext cx="2079625" cy="635635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19100" y="298450"/>
            <a:ext cx="6086475" cy="635635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19100" y="1587500"/>
            <a:ext cx="4083050" cy="5067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54550" y="1587500"/>
            <a:ext cx="4083050" cy="5067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19100" y="298450"/>
            <a:ext cx="8280400" cy="9080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7" tIns="44450" rIns="90487" bIns="4445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19100" y="1587500"/>
            <a:ext cx="8318500" cy="5067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7" tIns="44450" rIns="90487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93663" y="6519863"/>
            <a:ext cx="307975" cy="2127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0" tIns="0" rIns="0" bIns="0" anchor="b">
            <a:spAutoFit/>
          </a:bodyPr>
          <a:lstStyle/>
          <a:p>
            <a:pPr algn="l">
              <a:defRPr/>
            </a:pPr>
            <a:r>
              <a:rPr lang="en-US" altLang="ko-KR" sz="1400">
                <a:ea typeface="굴림" charset="-127"/>
              </a:rPr>
              <a:t> </a:t>
            </a:r>
            <a:fld id="{13261765-0B4A-4557-A4C6-A9E35E76C4BB}" type="slidenum">
              <a:rPr lang="en-US" altLang="ko-KR" sz="1400">
                <a:ea typeface="굴림" charset="-127"/>
              </a:rPr>
              <a:pPr algn="l">
                <a:defRPr/>
              </a:pPr>
              <a:t>‹#›</a:t>
            </a:fld>
            <a:endParaRPr lang="en-US" altLang="ko-KR" sz="1400">
              <a:ea typeface="굴림" charset="-127"/>
            </a:endParaRPr>
          </a:p>
        </p:txBody>
      </p:sp>
      <p:grpSp>
        <p:nvGrpSpPr>
          <p:cNvPr id="1029" name="Group 8"/>
          <p:cNvGrpSpPr>
            <a:grpSpLocks/>
          </p:cNvGrpSpPr>
          <p:nvPr/>
        </p:nvGrpSpPr>
        <p:grpSpPr bwMode="auto">
          <a:xfrm>
            <a:off x="419100" y="1250950"/>
            <a:ext cx="8305800" cy="196850"/>
            <a:chOff x="264" y="788"/>
            <a:chExt cx="5232" cy="124"/>
          </a:xfrm>
        </p:grpSpPr>
        <p:sp>
          <p:nvSpPr>
            <p:cNvPr id="2" name="Rectangle 6"/>
            <p:cNvSpPr>
              <a:spLocks noChangeArrowheads="1"/>
            </p:cNvSpPr>
            <p:nvPr/>
          </p:nvSpPr>
          <p:spPr bwMode="auto">
            <a:xfrm>
              <a:off x="264" y="788"/>
              <a:ext cx="5232" cy="61"/>
            </a:xfrm>
            <a:prstGeom prst="rect">
              <a:avLst/>
            </a:prstGeom>
            <a:gradFill rotWithShape="0">
              <a:gsLst>
                <a:gs pos="0">
                  <a:srgbClr val="12C2E9">
                    <a:gamma/>
                    <a:shade val="80000"/>
                    <a:invGamma/>
                  </a:srgbClr>
                </a:gs>
                <a:gs pos="50000">
                  <a:srgbClr val="12C2E9"/>
                </a:gs>
                <a:gs pos="100000">
                  <a:srgbClr val="12C2E9">
                    <a:gamma/>
                    <a:shade val="80000"/>
                    <a:invGamma/>
                  </a:srgbClr>
                </a:gs>
              </a:gsLst>
              <a:lin ang="54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ea typeface="굴림" charset="-127"/>
              </a:endParaRPr>
            </a:p>
          </p:txBody>
        </p:sp>
        <p:sp>
          <p:nvSpPr>
            <p:cNvPr id="1031" name="Rectangle 7"/>
            <p:cNvSpPr>
              <a:spLocks noChangeArrowheads="1"/>
            </p:cNvSpPr>
            <p:nvPr/>
          </p:nvSpPr>
          <p:spPr bwMode="auto">
            <a:xfrm>
              <a:off x="264" y="881"/>
              <a:ext cx="5232" cy="31"/>
            </a:xfrm>
            <a:prstGeom prst="rect">
              <a:avLst/>
            </a:prstGeom>
            <a:gradFill rotWithShape="0">
              <a:gsLst>
                <a:gs pos="0">
                  <a:srgbClr val="FF00FF">
                    <a:gamma/>
                    <a:shade val="69804"/>
                    <a:invGamma/>
                  </a:srgbClr>
                </a:gs>
                <a:gs pos="50000">
                  <a:srgbClr val="FF00FF"/>
                </a:gs>
                <a:gs pos="100000">
                  <a:srgbClr val="FF00FF">
                    <a:gamma/>
                    <a:shade val="69804"/>
                    <a:invGamma/>
                  </a:srgbClr>
                </a:gs>
              </a:gsLst>
              <a:lin ang="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ea typeface="굴림" charset="-127"/>
              </a:endParaRPr>
            </a:p>
          </p:txBody>
        </p:sp>
      </p:grpSp>
      <p:pic>
        <p:nvPicPr>
          <p:cNvPr id="1030" name="Picture 12" descr="KAIST-1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7832725" y="6437313"/>
            <a:ext cx="12192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ts val="36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ts val="36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2pPr>
      <a:lvl3pPr algn="l" rtl="0" eaLnBrk="0" fontAlgn="base" hangingPunct="0">
        <a:lnSpc>
          <a:spcPts val="36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3pPr>
      <a:lvl4pPr algn="l" rtl="0" eaLnBrk="0" fontAlgn="base" hangingPunct="0">
        <a:lnSpc>
          <a:spcPts val="36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4pPr>
      <a:lvl5pPr algn="l" rtl="0" eaLnBrk="0" fontAlgn="base" hangingPunct="0">
        <a:lnSpc>
          <a:spcPts val="36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lnSpc>
          <a:spcPts val="36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lnSpc>
          <a:spcPts val="36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lnSpc>
          <a:spcPts val="36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lnSpc>
          <a:spcPts val="3600"/>
        </a:lnSpc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charset="0"/>
        </a:defRPr>
      </a:lvl9pPr>
    </p:titleStyle>
    <p:bodyStyle>
      <a:lvl1pPr marL="292100" indent="-292100" algn="l" rtl="0" eaLnBrk="0" fontAlgn="base" hangingPunct="0">
        <a:lnSpc>
          <a:spcPts val="2700"/>
        </a:lnSpc>
        <a:spcBef>
          <a:spcPts val="600"/>
        </a:spcBef>
        <a:spcAft>
          <a:spcPts val="400"/>
        </a:spcAft>
        <a:buClr>
          <a:srgbClr val="0C7B9C"/>
        </a:buClr>
        <a:buFont typeface="Arial" charset="0"/>
        <a:buChar char="●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800100" indent="-342900" algn="l" rtl="0" eaLnBrk="0" fontAlgn="base" hangingPunct="0">
        <a:lnSpc>
          <a:spcPts val="2700"/>
        </a:lnSpc>
        <a:spcBef>
          <a:spcPct val="0"/>
        </a:spcBef>
        <a:spcAft>
          <a:spcPts val="400"/>
        </a:spcAft>
        <a:buClr>
          <a:srgbClr val="0C7B9C"/>
        </a:buClr>
        <a:buFont typeface="Arial" charset="0"/>
        <a:buChar char="●"/>
        <a:defRPr sz="2400" b="1">
          <a:solidFill>
            <a:schemeClr val="tx1"/>
          </a:solidFill>
          <a:latin typeface="+mn-lt"/>
        </a:defRPr>
      </a:lvl2pPr>
      <a:lvl3pPr marL="914400" algn="l" rtl="0" eaLnBrk="0" fontAlgn="base" hangingPunct="0">
        <a:lnSpc>
          <a:spcPts val="2700"/>
        </a:lnSpc>
        <a:spcBef>
          <a:spcPct val="0"/>
        </a:spcBef>
        <a:spcAft>
          <a:spcPts val="400"/>
        </a:spcAft>
        <a:buClr>
          <a:srgbClr val="0C7B9C"/>
        </a:buClr>
        <a:buFont typeface="Arial" charset="0"/>
        <a:buChar char="●"/>
        <a:defRPr sz="2400" b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000">
          <a:solidFill>
            <a:schemeClr val="tx1"/>
          </a:solidFill>
          <a:latin typeface="Times New Roman" pitchFamily="18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>
          <a:solidFill>
            <a:schemeClr val="tx1"/>
          </a:solidFill>
          <a:latin typeface="Times New Roman" pitchFamily="18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>
          <a:solidFill>
            <a:schemeClr val="tx1"/>
          </a:solidFill>
          <a:latin typeface="Times New Roman" pitchFamily="18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>
          <a:solidFill>
            <a:schemeClr val="tx1"/>
          </a:solidFill>
          <a:latin typeface="Times New Roman" pitchFamily="18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>
          <a:solidFill>
            <a:schemeClr val="tx1"/>
          </a:solidFill>
          <a:latin typeface="Times New Roman" pitchFamily="18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>
          <a:solidFill>
            <a:schemeClr val="tx1"/>
          </a:solidFill>
          <a:latin typeface="Times New Roman" pitchFamily="18" charset="0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diagramLayout" Target="../diagrams/layout1.xml"/><Relationship Id="rId7" Type="http://schemas.openxmlformats.org/officeDocument/2006/relationships/diagramLayout" Target="../diagrams/layout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diagramColors" Target="../diagrams/colors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9"/>
          <p:cNvGrpSpPr>
            <a:grpSpLocks/>
          </p:cNvGrpSpPr>
          <p:nvPr/>
        </p:nvGrpSpPr>
        <p:grpSpPr bwMode="auto">
          <a:xfrm>
            <a:off x="50800" y="2713038"/>
            <a:ext cx="9075738" cy="152400"/>
            <a:chOff x="296" y="1676"/>
            <a:chExt cx="5088" cy="96"/>
          </a:xfrm>
        </p:grpSpPr>
        <p:sp>
          <p:nvSpPr>
            <p:cNvPr id="2057" name="Rectangle 7"/>
            <p:cNvSpPr>
              <a:spLocks noChangeArrowheads="1"/>
            </p:cNvSpPr>
            <p:nvPr/>
          </p:nvSpPr>
          <p:spPr bwMode="auto">
            <a:xfrm>
              <a:off x="296" y="1676"/>
              <a:ext cx="5088" cy="47"/>
            </a:xfrm>
            <a:prstGeom prst="rect">
              <a:avLst/>
            </a:prstGeom>
            <a:gradFill rotWithShape="0">
              <a:gsLst>
                <a:gs pos="0">
                  <a:srgbClr val="0E9BBA"/>
                </a:gs>
                <a:gs pos="50000">
                  <a:srgbClr val="12C2E9"/>
                </a:gs>
                <a:gs pos="100000">
                  <a:srgbClr val="0E9BBA"/>
                </a:gs>
              </a:gsLst>
              <a:lin ang="5400000" scaled="1"/>
            </a:gra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ko-KR" altLang="en-US" dirty="0">
                <a:ea typeface="굴림" charset="-127"/>
              </a:endParaRPr>
            </a:p>
          </p:txBody>
        </p:sp>
        <p:sp>
          <p:nvSpPr>
            <p:cNvPr id="2058" name="Rectangle 8"/>
            <p:cNvSpPr>
              <a:spLocks noChangeArrowheads="1"/>
            </p:cNvSpPr>
            <p:nvPr/>
          </p:nvSpPr>
          <p:spPr bwMode="auto">
            <a:xfrm>
              <a:off x="296" y="1748"/>
              <a:ext cx="5088" cy="24"/>
            </a:xfrm>
            <a:prstGeom prst="rect">
              <a:avLst/>
            </a:prstGeom>
            <a:gradFill rotWithShape="0">
              <a:gsLst>
                <a:gs pos="0">
                  <a:srgbClr val="B200B2"/>
                </a:gs>
                <a:gs pos="50000">
                  <a:srgbClr val="FF00FF"/>
                </a:gs>
                <a:gs pos="100000">
                  <a:srgbClr val="B200B2"/>
                </a:gs>
              </a:gsLst>
              <a:lin ang="0" scaled="1"/>
            </a:gra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ko-KR" altLang="en-US" dirty="0">
                <a:ea typeface="굴림" charset="-127"/>
              </a:endParaRPr>
            </a:p>
          </p:txBody>
        </p:sp>
      </p:grpSp>
      <p:sp>
        <p:nvSpPr>
          <p:cNvPr id="2051" name="Rectangle 10"/>
          <p:cNvSpPr>
            <a:spLocks noChangeArrowheads="1"/>
          </p:cNvSpPr>
          <p:nvPr/>
        </p:nvSpPr>
        <p:spPr bwMode="auto">
          <a:xfrm>
            <a:off x="0" y="842963"/>
            <a:ext cx="9144000" cy="1968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7" tIns="44450" rIns="90487" bIns="44450" anchor="ctr"/>
          <a:lstStyle/>
          <a:p>
            <a:pPr>
              <a:lnSpc>
                <a:spcPts val="4200"/>
              </a:lnSpc>
            </a:pPr>
            <a:r>
              <a:rPr lang="en-US" altLang="ko-KR" sz="4000" b="1" dirty="0">
                <a:solidFill>
                  <a:srgbClr val="0000FF"/>
                </a:solidFill>
                <a:ea typeface="굴림" charset="-127"/>
              </a:rPr>
              <a:t>Boosting two-pass subsurface rendering algorithm</a:t>
            </a:r>
          </a:p>
        </p:txBody>
      </p:sp>
      <p:sp>
        <p:nvSpPr>
          <p:cNvPr id="2052" name="Text Box 14"/>
          <p:cNvSpPr txBox="1">
            <a:spLocks noChangeArrowheads="1"/>
          </p:cNvSpPr>
          <p:nvPr/>
        </p:nvSpPr>
        <p:spPr bwMode="auto">
          <a:xfrm>
            <a:off x="496888" y="3527425"/>
            <a:ext cx="8153400" cy="1860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3600" b="1" dirty="0" err="1">
                <a:solidFill>
                  <a:srgbClr val="EA8B00"/>
                </a:solidFill>
                <a:ea typeface="굴림" charset="-127"/>
              </a:rPr>
              <a:t>Minhyuk</a:t>
            </a:r>
            <a:r>
              <a:rPr lang="en-US" altLang="ko-KR" sz="3600" b="1">
                <a:solidFill>
                  <a:srgbClr val="EA8B00"/>
                </a:solidFill>
                <a:ea typeface="굴림" charset="-127"/>
              </a:rPr>
              <a:t> Sung</a:t>
            </a:r>
          </a:p>
          <a:p>
            <a:pPr>
              <a:spcBef>
                <a:spcPct val="50000"/>
              </a:spcBef>
            </a:pPr>
            <a:r>
              <a:rPr lang="en-US" altLang="ko-KR" sz="3200">
                <a:ea typeface="굴림" charset="-127"/>
              </a:rPr>
              <a:t>KAIST (Korea Advanced Institute of Science and Technology)</a:t>
            </a:r>
          </a:p>
        </p:txBody>
      </p:sp>
      <p:grpSp>
        <p:nvGrpSpPr>
          <p:cNvPr id="2053" name="Group 25"/>
          <p:cNvGrpSpPr>
            <a:grpSpLocks/>
          </p:cNvGrpSpPr>
          <p:nvPr/>
        </p:nvGrpSpPr>
        <p:grpSpPr bwMode="auto">
          <a:xfrm>
            <a:off x="68263" y="842963"/>
            <a:ext cx="9075737" cy="152400"/>
            <a:chOff x="296" y="1676"/>
            <a:chExt cx="5088" cy="96"/>
          </a:xfrm>
        </p:grpSpPr>
        <p:sp>
          <p:nvSpPr>
            <p:cNvPr id="2055" name="Rectangle 26"/>
            <p:cNvSpPr>
              <a:spLocks noChangeArrowheads="1"/>
            </p:cNvSpPr>
            <p:nvPr/>
          </p:nvSpPr>
          <p:spPr bwMode="auto">
            <a:xfrm>
              <a:off x="296" y="1676"/>
              <a:ext cx="5088" cy="47"/>
            </a:xfrm>
            <a:prstGeom prst="rect">
              <a:avLst/>
            </a:prstGeom>
            <a:gradFill rotWithShape="0">
              <a:gsLst>
                <a:gs pos="0">
                  <a:srgbClr val="0E9BBA"/>
                </a:gs>
                <a:gs pos="50000">
                  <a:srgbClr val="12C2E9"/>
                </a:gs>
                <a:gs pos="100000">
                  <a:srgbClr val="0E9BBA"/>
                </a:gs>
              </a:gsLst>
              <a:lin ang="5400000" scaled="1"/>
            </a:gra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ea typeface="굴림" charset="-127"/>
              </a:endParaRPr>
            </a:p>
          </p:txBody>
        </p:sp>
        <p:sp>
          <p:nvSpPr>
            <p:cNvPr id="2056" name="Rectangle 27"/>
            <p:cNvSpPr>
              <a:spLocks noChangeArrowheads="1"/>
            </p:cNvSpPr>
            <p:nvPr/>
          </p:nvSpPr>
          <p:spPr bwMode="auto">
            <a:xfrm>
              <a:off x="296" y="1748"/>
              <a:ext cx="5088" cy="24"/>
            </a:xfrm>
            <a:prstGeom prst="rect">
              <a:avLst/>
            </a:prstGeom>
            <a:gradFill rotWithShape="0">
              <a:gsLst>
                <a:gs pos="0">
                  <a:srgbClr val="B200B2"/>
                </a:gs>
                <a:gs pos="50000">
                  <a:srgbClr val="FF00FF"/>
                </a:gs>
                <a:gs pos="100000">
                  <a:srgbClr val="B200B2"/>
                </a:gs>
              </a:gsLst>
              <a:lin ang="0" scaled="1"/>
            </a:gra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ea typeface="굴림" charset="-127"/>
              </a:endParaRPr>
            </a:p>
          </p:txBody>
        </p:sp>
      </p:grpSp>
      <p:pic>
        <p:nvPicPr>
          <p:cNvPr id="2054" name="Picture 28" descr="KAIST-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15150" y="6113463"/>
            <a:ext cx="192722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4831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Original Method</a:t>
            </a:r>
            <a:endParaRPr lang="ko-KR" altLang="en-US" dirty="0"/>
          </a:p>
        </p:txBody>
      </p:sp>
      <p:pic>
        <p:nvPicPr>
          <p:cNvPr id="4" name="Picture 2" descr="C:\Documents and Settings\Administrator\바탕 화면\octree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999999"/>
              </a:clrFrom>
              <a:clrTo>
                <a:srgbClr val="999999">
                  <a:alpha val="0"/>
                </a:srgbClr>
              </a:clrTo>
            </a:clrChange>
            <a:lum bright="50000" contrast="-50000"/>
          </a:blip>
          <a:srcRect b="11719"/>
          <a:stretch>
            <a:fillRect/>
          </a:stretch>
        </p:blipFill>
        <p:spPr bwMode="auto">
          <a:xfrm>
            <a:off x="681038" y="3325813"/>
            <a:ext cx="3581400" cy="319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직사각형 3"/>
          <p:cNvSpPr>
            <a:spLocks noChangeArrowheads="1"/>
          </p:cNvSpPr>
          <p:nvPr/>
        </p:nvSpPr>
        <p:spPr bwMode="auto">
          <a:xfrm>
            <a:off x="4263029" y="2016125"/>
            <a:ext cx="619200" cy="619200"/>
          </a:xfrm>
          <a:prstGeom prst="roundRect">
            <a:avLst/>
          </a:prstGeom>
          <a:solidFill>
            <a:srgbClr val="92D050">
              <a:alpha val="60000"/>
            </a:srgbClr>
          </a:solidFill>
          <a:ln w="38100" algn="ctr">
            <a:solidFill>
              <a:schemeClr val="tx2"/>
            </a:solidFill>
            <a:round/>
            <a:headEnd/>
            <a:tailEnd/>
          </a:ln>
        </p:spPr>
        <p:txBody>
          <a:bodyPr wrap="none" lIns="90000" tIns="46800" rIns="90000" bIns="46800" anchor="ctr">
            <a:normAutofit/>
          </a:bodyPr>
          <a:lstStyle/>
          <a:p>
            <a:r>
              <a:rPr lang="ko-KR" altLang="en-US" dirty="0" smtClean="0">
                <a:latin typeface="Arial Rounded MT Bold" pitchFamily="34" charset="0"/>
                <a:ea typeface="굴림" charset="-127"/>
              </a:rPr>
              <a:t>∑</a:t>
            </a:r>
            <a:r>
              <a:rPr lang="en-US" altLang="ko-KR" dirty="0" smtClean="0">
                <a:latin typeface="Arial Rounded MT Bold" pitchFamily="34" charset="0"/>
                <a:ea typeface="굴림" charset="-127"/>
              </a:rPr>
              <a:t>E</a:t>
            </a:r>
            <a:endParaRPr lang="ko-KR" altLang="en-US" dirty="0" smtClean="0">
              <a:latin typeface="Arial Rounded MT Bold" pitchFamily="34" charset="0"/>
              <a:ea typeface="굴림" charset="-127"/>
            </a:endParaRPr>
          </a:p>
        </p:txBody>
      </p:sp>
      <p:sp>
        <p:nvSpPr>
          <p:cNvPr id="24" name="직사각형 4"/>
          <p:cNvSpPr>
            <a:spLocks/>
          </p:cNvSpPr>
          <p:nvPr/>
        </p:nvSpPr>
        <p:spPr bwMode="auto">
          <a:xfrm>
            <a:off x="2176795" y="3242636"/>
            <a:ext cx="493200" cy="493200"/>
          </a:xfrm>
          <a:prstGeom prst="roundRect">
            <a:avLst/>
          </a:prstGeom>
          <a:solidFill>
            <a:srgbClr val="92D050">
              <a:alpha val="60000"/>
            </a:srgbClr>
          </a:solidFill>
          <a:ln w="38100" algn="ctr">
            <a:solidFill>
              <a:schemeClr val="tx2"/>
            </a:solidFill>
            <a:round/>
            <a:headEnd/>
            <a:tailEnd/>
          </a:ln>
        </p:spPr>
        <p:txBody>
          <a:bodyPr wrap="none" lIns="90000" tIns="46800" rIns="90000" bIns="46800" anchor="ctr">
            <a:normAutofit lnSpcReduction="10000"/>
          </a:bodyPr>
          <a:lstStyle/>
          <a:p>
            <a:endParaRPr lang="ko-KR" altLang="en-US">
              <a:latin typeface="Arial Rounded MT Bold" pitchFamily="34" charset="0"/>
              <a:ea typeface="굴림" charset="-127"/>
            </a:endParaRPr>
          </a:p>
        </p:txBody>
      </p:sp>
      <p:sp>
        <p:nvSpPr>
          <p:cNvPr id="25" name="직사각형 5"/>
          <p:cNvSpPr>
            <a:spLocks/>
          </p:cNvSpPr>
          <p:nvPr/>
        </p:nvSpPr>
        <p:spPr bwMode="auto">
          <a:xfrm>
            <a:off x="3054036" y="3242636"/>
            <a:ext cx="493200" cy="493200"/>
          </a:xfrm>
          <a:prstGeom prst="roundRect">
            <a:avLst/>
          </a:prstGeom>
          <a:solidFill>
            <a:srgbClr val="92D050">
              <a:alpha val="60000"/>
            </a:srgbClr>
          </a:solidFill>
          <a:ln w="38100" algn="ctr">
            <a:solidFill>
              <a:schemeClr val="tx2"/>
            </a:solidFill>
            <a:round/>
            <a:headEnd/>
            <a:tailEnd/>
          </a:ln>
        </p:spPr>
        <p:txBody>
          <a:bodyPr wrap="none" lIns="90000" tIns="46800" rIns="90000" bIns="46800" anchor="ctr">
            <a:normAutofit lnSpcReduction="10000"/>
          </a:bodyPr>
          <a:lstStyle/>
          <a:p>
            <a:endParaRPr lang="ko-KR" altLang="en-US">
              <a:latin typeface="Arial Rounded MT Bold" pitchFamily="34" charset="0"/>
              <a:ea typeface="굴림" charset="-127"/>
            </a:endParaRPr>
          </a:p>
        </p:txBody>
      </p:sp>
      <p:sp>
        <p:nvSpPr>
          <p:cNvPr id="26" name="직사각형 6"/>
          <p:cNvSpPr>
            <a:spLocks/>
          </p:cNvSpPr>
          <p:nvPr/>
        </p:nvSpPr>
        <p:spPr bwMode="auto">
          <a:xfrm>
            <a:off x="3931277" y="3242636"/>
            <a:ext cx="493200" cy="493200"/>
          </a:xfrm>
          <a:prstGeom prst="roundRect">
            <a:avLst/>
          </a:prstGeom>
          <a:solidFill>
            <a:srgbClr val="92D050">
              <a:alpha val="60000"/>
            </a:srgbClr>
          </a:solidFill>
          <a:ln w="38100" algn="ctr">
            <a:solidFill>
              <a:schemeClr val="tx2"/>
            </a:solidFill>
            <a:round/>
            <a:headEnd/>
            <a:tailEnd/>
          </a:ln>
        </p:spPr>
        <p:txBody>
          <a:bodyPr wrap="none" lIns="90000" tIns="46800" rIns="90000" bIns="46800" anchor="ctr">
            <a:normAutofit lnSpcReduction="10000"/>
          </a:bodyPr>
          <a:lstStyle/>
          <a:p>
            <a:endParaRPr lang="ko-KR" altLang="en-US">
              <a:latin typeface="Arial Rounded MT Bold" pitchFamily="34" charset="0"/>
              <a:ea typeface="굴림" charset="-127"/>
            </a:endParaRPr>
          </a:p>
        </p:txBody>
      </p:sp>
      <p:sp>
        <p:nvSpPr>
          <p:cNvPr id="27" name="직사각형 7"/>
          <p:cNvSpPr>
            <a:spLocks/>
          </p:cNvSpPr>
          <p:nvPr/>
        </p:nvSpPr>
        <p:spPr bwMode="auto">
          <a:xfrm>
            <a:off x="4808518" y="3242636"/>
            <a:ext cx="493200" cy="493200"/>
          </a:xfrm>
          <a:prstGeom prst="roundRect">
            <a:avLst/>
          </a:prstGeom>
          <a:solidFill>
            <a:srgbClr val="92D050">
              <a:alpha val="60000"/>
            </a:srgbClr>
          </a:solidFill>
          <a:ln w="38100" algn="ctr">
            <a:solidFill>
              <a:schemeClr val="tx2"/>
            </a:solidFill>
            <a:round/>
            <a:headEnd/>
            <a:tailEnd/>
          </a:ln>
        </p:spPr>
        <p:txBody>
          <a:bodyPr wrap="none" lIns="90000" tIns="46800" rIns="90000" bIns="46800" anchor="ctr">
            <a:normAutofit/>
          </a:bodyPr>
          <a:lstStyle/>
          <a:p>
            <a:r>
              <a:rPr lang="ko-KR" altLang="en-US" sz="2000" dirty="0" smtClean="0">
                <a:latin typeface="Arial Rounded MT Bold" pitchFamily="34" charset="0"/>
                <a:ea typeface="굴림" charset="-127"/>
              </a:rPr>
              <a:t>∑</a:t>
            </a:r>
            <a:r>
              <a:rPr lang="en-US" altLang="ko-KR" sz="2000" dirty="0" smtClean="0">
                <a:latin typeface="Arial Rounded MT Bold" pitchFamily="34" charset="0"/>
                <a:ea typeface="굴림" charset="-127"/>
              </a:rPr>
              <a:t>E</a:t>
            </a:r>
            <a:endParaRPr lang="ko-KR" altLang="en-US" dirty="0">
              <a:latin typeface="Arial Rounded MT Bold" pitchFamily="34" charset="0"/>
              <a:ea typeface="굴림" charset="-127"/>
            </a:endParaRPr>
          </a:p>
        </p:txBody>
      </p:sp>
      <p:sp>
        <p:nvSpPr>
          <p:cNvPr id="28" name="직사각형 8"/>
          <p:cNvSpPr>
            <a:spLocks/>
          </p:cNvSpPr>
          <p:nvPr/>
        </p:nvSpPr>
        <p:spPr bwMode="auto">
          <a:xfrm>
            <a:off x="5685759" y="3242636"/>
            <a:ext cx="493200" cy="493200"/>
          </a:xfrm>
          <a:prstGeom prst="roundRect">
            <a:avLst/>
          </a:prstGeom>
          <a:solidFill>
            <a:srgbClr val="92D050">
              <a:alpha val="60000"/>
            </a:srgbClr>
          </a:solidFill>
          <a:ln w="38100" algn="ctr">
            <a:solidFill>
              <a:schemeClr val="tx2"/>
            </a:solidFill>
            <a:round/>
            <a:headEnd/>
            <a:tailEnd/>
          </a:ln>
        </p:spPr>
        <p:txBody>
          <a:bodyPr wrap="none" lIns="90000" tIns="46800" rIns="90000" bIns="46800" anchor="ctr">
            <a:normAutofit lnSpcReduction="10000"/>
          </a:bodyPr>
          <a:lstStyle/>
          <a:p>
            <a:endParaRPr lang="ko-KR" altLang="en-US">
              <a:latin typeface="Arial Rounded MT Bold" pitchFamily="34" charset="0"/>
              <a:ea typeface="굴림" charset="-127"/>
            </a:endParaRPr>
          </a:p>
        </p:txBody>
      </p:sp>
      <p:sp>
        <p:nvSpPr>
          <p:cNvPr id="29" name="직사각형 9"/>
          <p:cNvSpPr>
            <a:spLocks/>
          </p:cNvSpPr>
          <p:nvPr/>
        </p:nvSpPr>
        <p:spPr bwMode="auto">
          <a:xfrm>
            <a:off x="6563000" y="3242636"/>
            <a:ext cx="493200" cy="493200"/>
          </a:xfrm>
          <a:prstGeom prst="roundRect">
            <a:avLst/>
          </a:prstGeom>
          <a:solidFill>
            <a:srgbClr val="92D050">
              <a:alpha val="60000"/>
            </a:srgbClr>
          </a:solidFill>
          <a:ln w="38100" algn="ctr">
            <a:solidFill>
              <a:schemeClr val="tx2"/>
            </a:solidFill>
            <a:round/>
            <a:headEnd/>
            <a:tailEnd/>
          </a:ln>
        </p:spPr>
        <p:txBody>
          <a:bodyPr wrap="none" lIns="90000" tIns="46800" rIns="90000" bIns="46800" anchor="ctr">
            <a:normAutofit lnSpcReduction="10000"/>
          </a:bodyPr>
          <a:lstStyle/>
          <a:p>
            <a:endParaRPr lang="ko-KR" altLang="en-US">
              <a:latin typeface="Arial Rounded MT Bold" pitchFamily="34" charset="0"/>
              <a:ea typeface="굴림" charset="-127"/>
            </a:endParaRPr>
          </a:p>
        </p:txBody>
      </p:sp>
      <p:sp>
        <p:nvSpPr>
          <p:cNvPr id="30" name="직사각형 10"/>
          <p:cNvSpPr>
            <a:spLocks/>
          </p:cNvSpPr>
          <p:nvPr/>
        </p:nvSpPr>
        <p:spPr bwMode="auto">
          <a:xfrm>
            <a:off x="1299554" y="3242636"/>
            <a:ext cx="493200" cy="493200"/>
          </a:xfrm>
          <a:prstGeom prst="roundRect">
            <a:avLst/>
          </a:prstGeom>
          <a:solidFill>
            <a:srgbClr val="92D050">
              <a:alpha val="60000"/>
            </a:srgbClr>
          </a:solidFill>
          <a:ln w="38100" algn="ctr">
            <a:solidFill>
              <a:schemeClr val="tx2"/>
            </a:solidFill>
            <a:round/>
            <a:headEnd/>
            <a:tailEnd/>
          </a:ln>
        </p:spPr>
        <p:txBody>
          <a:bodyPr wrap="none" lIns="90000" tIns="46800" rIns="90000" bIns="46800" anchor="ctr">
            <a:normAutofit lnSpcReduction="10000"/>
          </a:bodyPr>
          <a:lstStyle/>
          <a:p>
            <a:endParaRPr lang="ko-KR" altLang="en-US">
              <a:latin typeface="Arial Rounded MT Bold" pitchFamily="34" charset="0"/>
              <a:ea typeface="굴림" charset="-127"/>
            </a:endParaRPr>
          </a:p>
        </p:txBody>
      </p:sp>
      <p:sp>
        <p:nvSpPr>
          <p:cNvPr id="31" name="직사각형 11"/>
          <p:cNvSpPr>
            <a:spLocks/>
          </p:cNvSpPr>
          <p:nvPr/>
        </p:nvSpPr>
        <p:spPr bwMode="auto">
          <a:xfrm>
            <a:off x="7440244" y="3242636"/>
            <a:ext cx="493200" cy="493200"/>
          </a:xfrm>
          <a:prstGeom prst="roundRect">
            <a:avLst/>
          </a:prstGeom>
          <a:solidFill>
            <a:srgbClr val="92D050">
              <a:alpha val="60000"/>
            </a:srgbClr>
          </a:solidFill>
          <a:ln w="38100" algn="ctr">
            <a:solidFill>
              <a:schemeClr val="tx2"/>
            </a:solidFill>
            <a:round/>
            <a:headEnd/>
            <a:tailEnd/>
          </a:ln>
        </p:spPr>
        <p:txBody>
          <a:bodyPr wrap="none" lIns="90000" tIns="46800" rIns="90000" bIns="46800" anchor="ctr">
            <a:normAutofit lnSpcReduction="10000"/>
          </a:bodyPr>
          <a:lstStyle/>
          <a:p>
            <a:endParaRPr lang="ko-KR" altLang="en-US">
              <a:latin typeface="Arial Rounded MT Bold" pitchFamily="34" charset="0"/>
              <a:ea typeface="굴림" charset="-127"/>
            </a:endParaRPr>
          </a:p>
        </p:txBody>
      </p:sp>
      <p:cxnSp>
        <p:nvCxnSpPr>
          <p:cNvPr id="8" name="직선 연결선 7"/>
          <p:cNvCxnSpPr>
            <a:stCxn id="6" idx="2"/>
          </p:cNvCxnSpPr>
          <p:nvPr/>
        </p:nvCxnSpPr>
        <p:spPr bwMode="auto">
          <a:xfrm rot="5400000">
            <a:off x="2683534" y="1353540"/>
            <a:ext cx="607310" cy="3170881"/>
          </a:xfrm>
          <a:prstGeom prst="line">
            <a:avLst/>
          </a:prstGeom>
          <a:noFill/>
          <a:ln w="25400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stealth" w="lg" len="lg"/>
            <a:tailEnd type="none" w="med" len="med"/>
          </a:ln>
          <a:effectLst/>
        </p:spPr>
      </p:cxnSp>
      <p:cxnSp>
        <p:nvCxnSpPr>
          <p:cNvPr id="9" name="직선 연결선 8"/>
          <p:cNvCxnSpPr>
            <a:stCxn id="6" idx="2"/>
          </p:cNvCxnSpPr>
          <p:nvPr/>
        </p:nvCxnSpPr>
        <p:spPr bwMode="auto">
          <a:xfrm rot="5400000">
            <a:off x="3122154" y="1792160"/>
            <a:ext cx="607310" cy="2293640"/>
          </a:xfrm>
          <a:prstGeom prst="line">
            <a:avLst/>
          </a:prstGeom>
          <a:noFill/>
          <a:ln w="25400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stealth" w="lg" len="lg"/>
            <a:tailEnd type="none" w="med" len="med"/>
          </a:ln>
          <a:effectLst/>
        </p:spPr>
      </p:cxnSp>
      <p:cxnSp>
        <p:nvCxnSpPr>
          <p:cNvPr id="10" name="직선 연결선 9"/>
          <p:cNvCxnSpPr>
            <a:stCxn id="6" idx="2"/>
          </p:cNvCxnSpPr>
          <p:nvPr/>
        </p:nvCxnSpPr>
        <p:spPr bwMode="auto">
          <a:xfrm rot="5400000">
            <a:off x="3560774" y="2230780"/>
            <a:ext cx="607310" cy="1416401"/>
          </a:xfrm>
          <a:prstGeom prst="line">
            <a:avLst/>
          </a:prstGeom>
          <a:noFill/>
          <a:ln w="25400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stealth" w="lg" len="lg"/>
            <a:tailEnd type="none" w="med" len="med"/>
          </a:ln>
          <a:effectLst/>
        </p:spPr>
      </p:cxnSp>
      <p:cxnSp>
        <p:nvCxnSpPr>
          <p:cNvPr id="11" name="직선 연결선 10"/>
          <p:cNvCxnSpPr>
            <a:stCxn id="6" idx="2"/>
          </p:cNvCxnSpPr>
          <p:nvPr/>
        </p:nvCxnSpPr>
        <p:spPr bwMode="auto">
          <a:xfrm rot="5400000">
            <a:off x="3999395" y="2669401"/>
            <a:ext cx="607310" cy="539158"/>
          </a:xfrm>
          <a:prstGeom prst="line">
            <a:avLst/>
          </a:prstGeom>
          <a:noFill/>
          <a:ln w="25400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stealth" w="lg" len="lg"/>
            <a:tailEnd type="none" w="med" len="med"/>
          </a:ln>
          <a:effectLst/>
        </p:spPr>
      </p:cxnSp>
      <p:cxnSp>
        <p:nvCxnSpPr>
          <p:cNvPr id="12" name="직선 연결선 11"/>
          <p:cNvCxnSpPr>
            <a:stCxn id="6" idx="2"/>
          </p:cNvCxnSpPr>
          <p:nvPr/>
        </p:nvCxnSpPr>
        <p:spPr bwMode="auto">
          <a:xfrm rot="16200000" flipH="1">
            <a:off x="4438014" y="2769939"/>
            <a:ext cx="607310" cy="338081"/>
          </a:xfrm>
          <a:prstGeom prst="line">
            <a:avLst/>
          </a:prstGeom>
          <a:noFill/>
          <a:ln w="25400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stealth" w="lg" len="lg"/>
            <a:tailEnd type="none" w="med" len="med"/>
          </a:ln>
          <a:effectLst/>
        </p:spPr>
      </p:cxnSp>
      <p:cxnSp>
        <p:nvCxnSpPr>
          <p:cNvPr id="13" name="직선 연결선 12"/>
          <p:cNvCxnSpPr>
            <a:stCxn id="6" idx="2"/>
          </p:cNvCxnSpPr>
          <p:nvPr/>
        </p:nvCxnSpPr>
        <p:spPr bwMode="auto">
          <a:xfrm rot="16200000" flipH="1">
            <a:off x="4876634" y="2331319"/>
            <a:ext cx="607310" cy="1215321"/>
          </a:xfrm>
          <a:prstGeom prst="line">
            <a:avLst/>
          </a:prstGeom>
          <a:noFill/>
          <a:ln w="25400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stealth" w="lg" len="lg"/>
            <a:tailEnd type="none" w="med" len="med"/>
          </a:ln>
          <a:effectLst/>
        </p:spPr>
      </p:cxnSp>
      <p:cxnSp>
        <p:nvCxnSpPr>
          <p:cNvPr id="14" name="직선 연결선 13"/>
          <p:cNvCxnSpPr>
            <a:stCxn id="6" idx="2"/>
          </p:cNvCxnSpPr>
          <p:nvPr/>
        </p:nvCxnSpPr>
        <p:spPr bwMode="auto">
          <a:xfrm rot="16200000" flipH="1">
            <a:off x="5315255" y="1892698"/>
            <a:ext cx="607310" cy="2092563"/>
          </a:xfrm>
          <a:prstGeom prst="line">
            <a:avLst/>
          </a:prstGeom>
          <a:noFill/>
          <a:ln w="25400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stealth" w="lg" len="lg"/>
            <a:tailEnd type="none" w="med" len="med"/>
          </a:ln>
          <a:effectLst/>
        </p:spPr>
      </p:cxnSp>
      <p:cxnSp>
        <p:nvCxnSpPr>
          <p:cNvPr id="15" name="직선 연결선 14"/>
          <p:cNvCxnSpPr>
            <a:stCxn id="6" idx="2"/>
          </p:cNvCxnSpPr>
          <p:nvPr/>
        </p:nvCxnSpPr>
        <p:spPr bwMode="auto">
          <a:xfrm rot="16200000" flipH="1">
            <a:off x="5753877" y="1454076"/>
            <a:ext cx="607310" cy="2969807"/>
          </a:xfrm>
          <a:prstGeom prst="line">
            <a:avLst/>
          </a:prstGeom>
          <a:noFill/>
          <a:ln w="25400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stealth" w="lg" len="lg"/>
            <a:tailEnd type="none" w="med" len="med"/>
          </a:ln>
          <a:effectLst/>
        </p:spPr>
      </p:cxnSp>
      <p:cxnSp>
        <p:nvCxnSpPr>
          <p:cNvPr id="16" name="직선 연결선 15"/>
          <p:cNvCxnSpPr/>
          <p:nvPr/>
        </p:nvCxnSpPr>
        <p:spPr bwMode="auto">
          <a:xfrm rot="5400000">
            <a:off x="4392446" y="3917157"/>
            <a:ext cx="608013" cy="247650"/>
          </a:xfrm>
          <a:prstGeom prst="line">
            <a:avLst/>
          </a:prstGeom>
          <a:noFill/>
          <a:ln w="25400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stealth" w="lg" len="lg"/>
            <a:tailEnd type="none" w="med" len="med"/>
          </a:ln>
          <a:effectLst/>
        </p:spPr>
      </p:cxnSp>
      <p:cxnSp>
        <p:nvCxnSpPr>
          <p:cNvPr id="17" name="직선 연결선 16"/>
          <p:cNvCxnSpPr/>
          <p:nvPr/>
        </p:nvCxnSpPr>
        <p:spPr bwMode="auto">
          <a:xfrm>
            <a:off x="5313990" y="3736975"/>
            <a:ext cx="876300" cy="608013"/>
          </a:xfrm>
          <a:prstGeom prst="line">
            <a:avLst/>
          </a:prstGeom>
          <a:noFill/>
          <a:ln w="25400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stealth" w="lg" len="lg"/>
            <a:tailEnd type="none" w="med" len="med"/>
          </a:ln>
          <a:effectLst/>
        </p:spPr>
      </p:cxnSp>
      <p:sp>
        <p:nvSpPr>
          <p:cNvPr id="21" name="직사각형 12"/>
          <p:cNvSpPr>
            <a:spLocks/>
          </p:cNvSpPr>
          <p:nvPr/>
        </p:nvSpPr>
        <p:spPr bwMode="auto">
          <a:xfrm>
            <a:off x="4572628" y="4345599"/>
            <a:ext cx="396000" cy="396000"/>
          </a:xfrm>
          <a:prstGeom prst="roundRect">
            <a:avLst/>
          </a:prstGeom>
          <a:solidFill>
            <a:srgbClr val="92D050">
              <a:alpha val="60000"/>
            </a:srgbClr>
          </a:solidFill>
          <a:ln w="38100" algn="ctr">
            <a:solidFill>
              <a:schemeClr val="tx2"/>
            </a:solidFill>
            <a:round/>
            <a:headEnd/>
            <a:tailEnd/>
          </a:ln>
        </p:spPr>
        <p:txBody>
          <a:bodyPr wrap="none" lIns="90000" tIns="46800" rIns="90000" bIns="46800" anchor="ctr">
            <a:normAutofit fontScale="85000" lnSpcReduction="20000"/>
          </a:bodyPr>
          <a:lstStyle/>
          <a:p>
            <a:r>
              <a:rPr lang="en-US" altLang="ko-KR" dirty="0" smtClean="0">
                <a:latin typeface="Arial Rounded MT Bold" pitchFamily="34" charset="0"/>
                <a:ea typeface="굴림" charset="-127"/>
              </a:rPr>
              <a:t>E</a:t>
            </a:r>
            <a:r>
              <a:rPr lang="en-US" altLang="ko-KR" baseline="-25000" dirty="0" smtClean="0">
                <a:latin typeface="Arial Rounded MT Bold" pitchFamily="34" charset="0"/>
                <a:ea typeface="굴림" charset="-127"/>
              </a:rPr>
              <a:t>1</a:t>
            </a:r>
            <a:endParaRPr lang="ko-KR" altLang="en-US" baseline="-25000" dirty="0">
              <a:latin typeface="Arial Rounded MT Bold" pitchFamily="34" charset="0"/>
              <a:ea typeface="굴림" charset="-127"/>
            </a:endParaRPr>
          </a:p>
        </p:txBody>
      </p:sp>
      <p:sp>
        <p:nvSpPr>
          <p:cNvPr id="22" name="직사각형 13"/>
          <p:cNvSpPr>
            <a:spLocks/>
          </p:cNvSpPr>
          <p:nvPr/>
        </p:nvSpPr>
        <p:spPr bwMode="auto">
          <a:xfrm>
            <a:off x="5795726" y="4345599"/>
            <a:ext cx="396000" cy="396000"/>
          </a:xfrm>
          <a:prstGeom prst="roundRect">
            <a:avLst/>
          </a:prstGeom>
          <a:solidFill>
            <a:srgbClr val="92D050">
              <a:alpha val="60000"/>
            </a:srgbClr>
          </a:solidFill>
          <a:ln w="38100" algn="ctr">
            <a:solidFill>
              <a:schemeClr val="tx2"/>
            </a:solidFill>
            <a:round/>
            <a:headEnd/>
            <a:tailEnd/>
          </a:ln>
        </p:spPr>
        <p:txBody>
          <a:bodyPr wrap="none" lIns="90000" tIns="46800" rIns="90000" bIns="46800" anchor="ctr">
            <a:normAutofit fontScale="85000" lnSpcReduction="20000"/>
          </a:bodyPr>
          <a:lstStyle/>
          <a:p>
            <a:r>
              <a:rPr lang="en-US" altLang="ko-KR" dirty="0" smtClean="0">
                <a:latin typeface="Arial Rounded MT Bold" pitchFamily="34" charset="0"/>
                <a:ea typeface="굴림" charset="-127"/>
              </a:rPr>
              <a:t>E</a:t>
            </a:r>
            <a:r>
              <a:rPr lang="en-US" altLang="ko-KR" baseline="-25000" dirty="0" smtClean="0">
                <a:latin typeface="Arial Rounded MT Bold" pitchFamily="34" charset="0"/>
                <a:ea typeface="굴림" charset="-127"/>
              </a:rPr>
              <a:t>8</a:t>
            </a:r>
            <a:endParaRPr lang="ko-KR" altLang="en-US" baseline="-25000" dirty="0" smtClean="0">
              <a:latin typeface="Arial Rounded MT Bold" pitchFamily="34" charset="0"/>
              <a:ea typeface="굴림" charset="-127"/>
            </a:endParaRPr>
          </a:p>
        </p:txBody>
      </p:sp>
      <p:sp>
        <p:nvSpPr>
          <p:cNvPr id="23" name="직사각형 22"/>
          <p:cNvSpPr>
            <a:spLocks noChangeAspect="1"/>
          </p:cNvSpPr>
          <p:nvPr/>
        </p:nvSpPr>
        <p:spPr bwMode="auto">
          <a:xfrm>
            <a:off x="5120315" y="4224338"/>
            <a:ext cx="492125" cy="461961"/>
          </a:xfrm>
          <a:prstGeom prst="rect">
            <a:avLst/>
          </a:prstGeom>
          <a:noFill/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>
            <a:normAutofit/>
          </a:bodyPr>
          <a:lstStyle/>
          <a:p>
            <a:pPr>
              <a:defRPr/>
            </a:pPr>
            <a:r>
              <a:rPr lang="en-US" altLang="ko-KR" b="1" dirty="0" err="1">
                <a:solidFill>
                  <a:schemeClr val="tx2"/>
                </a:solidFill>
                <a:latin typeface="Arial Rounded MT Bold" pitchFamily="34" charset="0"/>
                <a:ea typeface="HY그래픽M" pitchFamily="18" charset="-127"/>
              </a:rPr>
              <a:t>…</a:t>
            </a:r>
            <a:endParaRPr lang="ko-KR" altLang="en-US" b="1" dirty="0">
              <a:solidFill>
                <a:schemeClr val="tx2"/>
              </a:solidFill>
              <a:latin typeface="Arial Rounded MT Bold" pitchFamily="34" charset="0"/>
              <a:ea typeface="HY그래픽M" pitchFamily="18" charset="-127"/>
            </a:endParaRPr>
          </a:p>
        </p:txBody>
      </p:sp>
      <p:cxnSp>
        <p:nvCxnSpPr>
          <p:cNvPr id="19" name="직선 연결선 18"/>
          <p:cNvCxnSpPr/>
          <p:nvPr/>
        </p:nvCxnSpPr>
        <p:spPr bwMode="auto">
          <a:xfrm rot="5400000">
            <a:off x="5445753" y="4906962"/>
            <a:ext cx="515938" cy="182563"/>
          </a:xfrm>
          <a:prstGeom prst="line">
            <a:avLst/>
          </a:prstGeom>
          <a:noFill/>
          <a:ln w="25400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stealth" w="lg" len="lg"/>
            <a:tailEnd type="none" w="med" len="med"/>
          </a:ln>
          <a:effectLst/>
        </p:spPr>
      </p:cxnSp>
      <p:cxnSp>
        <p:nvCxnSpPr>
          <p:cNvPr id="20" name="직선 연결선 19"/>
          <p:cNvCxnSpPr/>
          <p:nvPr/>
        </p:nvCxnSpPr>
        <p:spPr bwMode="auto">
          <a:xfrm>
            <a:off x="6190290" y="4740275"/>
            <a:ext cx="727075" cy="515938"/>
          </a:xfrm>
          <a:prstGeom prst="line">
            <a:avLst/>
          </a:prstGeom>
          <a:noFill/>
          <a:ln w="25400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stealth" w="lg" len="lg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35" presetClass="emph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35" presetClass="emph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7" grpId="0" animBg="1"/>
      <p:bldP spid="21" grpId="0" animBg="1"/>
      <p:bldP spid="22" grpId="0" animBg="1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New Method</a:t>
            </a:r>
            <a:endParaRPr lang="ko-KR" altLang="en-US" dirty="0"/>
          </a:p>
        </p:txBody>
      </p:sp>
      <p:pic>
        <p:nvPicPr>
          <p:cNvPr id="30" name="Picture 2" descr="C:\Documents and Settings\Administrator\바탕 화면\octree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999999"/>
              </a:clrFrom>
              <a:clrTo>
                <a:srgbClr val="999999">
                  <a:alpha val="0"/>
                </a:srgbClr>
              </a:clrTo>
            </a:clrChange>
            <a:lum bright="50000" contrast="-50000"/>
          </a:blip>
          <a:srcRect b="11719"/>
          <a:stretch>
            <a:fillRect/>
          </a:stretch>
        </p:blipFill>
        <p:spPr bwMode="auto">
          <a:xfrm>
            <a:off x="681038" y="3325813"/>
            <a:ext cx="3581400" cy="319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직사각형 3"/>
          <p:cNvSpPr>
            <a:spLocks noChangeArrowheads="1"/>
          </p:cNvSpPr>
          <p:nvPr/>
        </p:nvSpPr>
        <p:spPr bwMode="auto">
          <a:xfrm>
            <a:off x="4263029" y="2016125"/>
            <a:ext cx="619200" cy="619200"/>
          </a:xfrm>
          <a:prstGeom prst="roundRect">
            <a:avLst/>
          </a:prstGeom>
          <a:solidFill>
            <a:srgbClr val="92D050">
              <a:alpha val="60000"/>
            </a:srgbClr>
          </a:solidFill>
          <a:ln w="38100" algn="ctr">
            <a:solidFill>
              <a:schemeClr val="tx2"/>
            </a:solidFill>
            <a:round/>
            <a:headEnd/>
            <a:tailEnd/>
          </a:ln>
        </p:spPr>
        <p:txBody>
          <a:bodyPr wrap="none" anchor="ctr">
            <a:normAutofit/>
          </a:bodyPr>
          <a:lstStyle/>
          <a:p>
            <a:endParaRPr lang="ko-KR" altLang="en-US" dirty="0">
              <a:latin typeface="Arial Rounded MT Bold" pitchFamily="34" charset="0"/>
              <a:ea typeface="굴림" charset="-127"/>
            </a:endParaRPr>
          </a:p>
        </p:txBody>
      </p:sp>
      <p:sp>
        <p:nvSpPr>
          <p:cNvPr id="32" name="직사각형 4"/>
          <p:cNvSpPr>
            <a:spLocks/>
          </p:cNvSpPr>
          <p:nvPr/>
        </p:nvSpPr>
        <p:spPr bwMode="auto">
          <a:xfrm>
            <a:off x="2176795" y="3242636"/>
            <a:ext cx="493200" cy="493200"/>
          </a:xfrm>
          <a:prstGeom prst="roundRect">
            <a:avLst/>
          </a:prstGeom>
          <a:noFill/>
          <a:ln w="38100" algn="ctr">
            <a:solidFill>
              <a:schemeClr val="tx2"/>
            </a:solidFill>
            <a:round/>
            <a:headEnd type="none"/>
            <a:tailEnd/>
          </a:ln>
        </p:spPr>
        <p:txBody>
          <a:bodyPr wrap="none" anchor="ctr">
            <a:normAutofit lnSpcReduction="10000"/>
          </a:bodyPr>
          <a:lstStyle/>
          <a:p>
            <a:endParaRPr lang="ko-KR" altLang="en-US">
              <a:latin typeface="Arial Rounded MT Bold" pitchFamily="34" charset="0"/>
              <a:ea typeface="굴림" charset="-127"/>
            </a:endParaRPr>
          </a:p>
        </p:txBody>
      </p:sp>
      <p:sp>
        <p:nvSpPr>
          <p:cNvPr id="33" name="직사각형 5"/>
          <p:cNvSpPr>
            <a:spLocks/>
          </p:cNvSpPr>
          <p:nvPr/>
        </p:nvSpPr>
        <p:spPr bwMode="auto">
          <a:xfrm>
            <a:off x="3054036" y="3242636"/>
            <a:ext cx="493200" cy="493200"/>
          </a:xfrm>
          <a:prstGeom prst="roundRect">
            <a:avLst/>
          </a:prstGeom>
          <a:noFill/>
          <a:ln w="38100" algn="ctr">
            <a:solidFill>
              <a:schemeClr val="tx2"/>
            </a:solidFill>
            <a:round/>
            <a:headEnd type="none"/>
            <a:tailEnd/>
          </a:ln>
        </p:spPr>
        <p:txBody>
          <a:bodyPr wrap="none" anchor="ctr">
            <a:normAutofit lnSpcReduction="10000"/>
          </a:bodyPr>
          <a:lstStyle/>
          <a:p>
            <a:endParaRPr lang="ko-KR" altLang="en-US">
              <a:latin typeface="Arial Rounded MT Bold" pitchFamily="34" charset="0"/>
              <a:ea typeface="굴림" charset="-127"/>
            </a:endParaRPr>
          </a:p>
        </p:txBody>
      </p:sp>
      <p:sp>
        <p:nvSpPr>
          <p:cNvPr id="34" name="직사각형 6"/>
          <p:cNvSpPr>
            <a:spLocks/>
          </p:cNvSpPr>
          <p:nvPr/>
        </p:nvSpPr>
        <p:spPr bwMode="auto">
          <a:xfrm>
            <a:off x="3931277" y="3242636"/>
            <a:ext cx="493200" cy="493200"/>
          </a:xfrm>
          <a:prstGeom prst="roundRect">
            <a:avLst/>
          </a:prstGeom>
          <a:noFill/>
          <a:ln w="38100" algn="ctr">
            <a:solidFill>
              <a:schemeClr val="tx2"/>
            </a:solidFill>
            <a:round/>
            <a:headEnd type="none"/>
            <a:tailEnd/>
          </a:ln>
        </p:spPr>
        <p:txBody>
          <a:bodyPr wrap="none" anchor="ctr">
            <a:normAutofit lnSpcReduction="10000"/>
          </a:bodyPr>
          <a:lstStyle/>
          <a:p>
            <a:endParaRPr lang="ko-KR" altLang="en-US">
              <a:latin typeface="Arial Rounded MT Bold" pitchFamily="34" charset="0"/>
              <a:ea typeface="굴림" charset="-127"/>
            </a:endParaRPr>
          </a:p>
        </p:txBody>
      </p:sp>
      <p:sp>
        <p:nvSpPr>
          <p:cNvPr id="35" name="직사각형 7"/>
          <p:cNvSpPr>
            <a:spLocks/>
          </p:cNvSpPr>
          <p:nvPr/>
        </p:nvSpPr>
        <p:spPr bwMode="auto">
          <a:xfrm>
            <a:off x="4808518" y="3242636"/>
            <a:ext cx="493200" cy="493200"/>
          </a:xfrm>
          <a:prstGeom prst="roundRect">
            <a:avLst/>
          </a:prstGeom>
          <a:solidFill>
            <a:srgbClr val="92D050">
              <a:alpha val="60000"/>
            </a:srgbClr>
          </a:solidFill>
          <a:ln w="38100" algn="ctr">
            <a:solidFill>
              <a:schemeClr val="tx2"/>
            </a:solidFill>
            <a:round/>
            <a:headEnd type="none"/>
            <a:tailEnd/>
          </a:ln>
        </p:spPr>
        <p:txBody>
          <a:bodyPr wrap="none" anchor="ctr">
            <a:normAutofit lnSpcReduction="10000"/>
          </a:bodyPr>
          <a:lstStyle/>
          <a:p>
            <a:endParaRPr lang="ko-KR" altLang="en-US" dirty="0">
              <a:latin typeface="Arial Rounded MT Bold" pitchFamily="34" charset="0"/>
              <a:ea typeface="굴림" charset="-127"/>
            </a:endParaRPr>
          </a:p>
        </p:txBody>
      </p:sp>
      <p:sp>
        <p:nvSpPr>
          <p:cNvPr id="36" name="직사각형 8"/>
          <p:cNvSpPr>
            <a:spLocks/>
          </p:cNvSpPr>
          <p:nvPr/>
        </p:nvSpPr>
        <p:spPr bwMode="auto">
          <a:xfrm>
            <a:off x="5685759" y="3242636"/>
            <a:ext cx="493200" cy="493200"/>
          </a:xfrm>
          <a:prstGeom prst="roundRect">
            <a:avLst/>
          </a:prstGeom>
          <a:noFill/>
          <a:ln w="38100" algn="ctr">
            <a:solidFill>
              <a:schemeClr val="tx2"/>
            </a:solidFill>
            <a:round/>
            <a:headEnd type="none"/>
            <a:tailEnd/>
          </a:ln>
        </p:spPr>
        <p:txBody>
          <a:bodyPr wrap="none" anchor="ctr">
            <a:normAutofit lnSpcReduction="10000"/>
          </a:bodyPr>
          <a:lstStyle/>
          <a:p>
            <a:endParaRPr lang="ko-KR" altLang="en-US">
              <a:latin typeface="Arial Rounded MT Bold" pitchFamily="34" charset="0"/>
              <a:ea typeface="굴림" charset="-127"/>
            </a:endParaRPr>
          </a:p>
        </p:txBody>
      </p:sp>
      <p:sp>
        <p:nvSpPr>
          <p:cNvPr id="37" name="직사각형 9"/>
          <p:cNvSpPr>
            <a:spLocks/>
          </p:cNvSpPr>
          <p:nvPr/>
        </p:nvSpPr>
        <p:spPr bwMode="auto">
          <a:xfrm>
            <a:off x="6563000" y="3242636"/>
            <a:ext cx="493200" cy="493200"/>
          </a:xfrm>
          <a:prstGeom prst="roundRect">
            <a:avLst/>
          </a:prstGeom>
          <a:noFill/>
          <a:ln w="38100" algn="ctr">
            <a:solidFill>
              <a:schemeClr val="tx2"/>
            </a:solidFill>
            <a:round/>
            <a:headEnd type="none"/>
            <a:tailEnd/>
          </a:ln>
        </p:spPr>
        <p:txBody>
          <a:bodyPr wrap="none" anchor="ctr">
            <a:normAutofit lnSpcReduction="10000"/>
          </a:bodyPr>
          <a:lstStyle/>
          <a:p>
            <a:endParaRPr lang="ko-KR" altLang="en-US">
              <a:latin typeface="Arial Rounded MT Bold" pitchFamily="34" charset="0"/>
              <a:ea typeface="굴림" charset="-127"/>
            </a:endParaRPr>
          </a:p>
        </p:txBody>
      </p:sp>
      <p:sp>
        <p:nvSpPr>
          <p:cNvPr id="38" name="직사각형 10"/>
          <p:cNvSpPr>
            <a:spLocks/>
          </p:cNvSpPr>
          <p:nvPr/>
        </p:nvSpPr>
        <p:spPr bwMode="auto">
          <a:xfrm>
            <a:off x="1299554" y="3242636"/>
            <a:ext cx="493200" cy="493200"/>
          </a:xfrm>
          <a:prstGeom prst="roundRect">
            <a:avLst/>
          </a:prstGeom>
          <a:noFill/>
          <a:ln w="38100" algn="ctr">
            <a:solidFill>
              <a:schemeClr val="tx2"/>
            </a:solidFill>
            <a:round/>
            <a:headEnd/>
            <a:tailEnd/>
          </a:ln>
        </p:spPr>
        <p:txBody>
          <a:bodyPr wrap="none" anchor="ctr">
            <a:normAutofit lnSpcReduction="10000"/>
          </a:bodyPr>
          <a:lstStyle/>
          <a:p>
            <a:endParaRPr lang="ko-KR" altLang="en-US">
              <a:latin typeface="Arial Rounded MT Bold" pitchFamily="34" charset="0"/>
              <a:ea typeface="굴림" charset="-127"/>
            </a:endParaRPr>
          </a:p>
        </p:txBody>
      </p:sp>
      <p:sp>
        <p:nvSpPr>
          <p:cNvPr id="39" name="직사각형 11"/>
          <p:cNvSpPr>
            <a:spLocks/>
          </p:cNvSpPr>
          <p:nvPr/>
        </p:nvSpPr>
        <p:spPr bwMode="auto">
          <a:xfrm>
            <a:off x="7440244" y="3242636"/>
            <a:ext cx="493200" cy="493200"/>
          </a:xfrm>
          <a:prstGeom prst="roundRect">
            <a:avLst/>
          </a:prstGeom>
          <a:noFill/>
          <a:ln w="38100" algn="ctr">
            <a:solidFill>
              <a:schemeClr val="tx2"/>
            </a:solidFill>
            <a:round/>
            <a:headEnd type="none"/>
            <a:tailEnd/>
          </a:ln>
        </p:spPr>
        <p:txBody>
          <a:bodyPr wrap="none" anchor="ctr">
            <a:normAutofit lnSpcReduction="10000"/>
          </a:bodyPr>
          <a:lstStyle/>
          <a:p>
            <a:endParaRPr lang="ko-KR" altLang="en-US">
              <a:latin typeface="Arial Rounded MT Bold" pitchFamily="34" charset="0"/>
              <a:ea typeface="굴림" charset="-127"/>
            </a:endParaRPr>
          </a:p>
        </p:txBody>
      </p:sp>
      <p:cxnSp>
        <p:nvCxnSpPr>
          <p:cNvPr id="40" name="직선 연결선 39"/>
          <p:cNvCxnSpPr>
            <a:stCxn id="31" idx="2"/>
          </p:cNvCxnSpPr>
          <p:nvPr/>
        </p:nvCxnSpPr>
        <p:spPr bwMode="auto">
          <a:xfrm rot="5400000">
            <a:off x="2683534" y="1353540"/>
            <a:ext cx="607310" cy="3170881"/>
          </a:xfrm>
          <a:prstGeom prst="line">
            <a:avLst/>
          </a:prstGeom>
          <a:noFill/>
          <a:ln w="25400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lg" len="lg"/>
            <a:tailEnd type="none" w="med" len="med"/>
          </a:ln>
          <a:effectLst/>
        </p:spPr>
      </p:cxnSp>
      <p:cxnSp>
        <p:nvCxnSpPr>
          <p:cNvPr id="41" name="직선 연결선 40"/>
          <p:cNvCxnSpPr>
            <a:stCxn id="31" idx="2"/>
          </p:cNvCxnSpPr>
          <p:nvPr/>
        </p:nvCxnSpPr>
        <p:spPr bwMode="auto">
          <a:xfrm rot="5400000">
            <a:off x="3122154" y="1792160"/>
            <a:ext cx="607310" cy="2293640"/>
          </a:xfrm>
          <a:prstGeom prst="line">
            <a:avLst/>
          </a:prstGeom>
          <a:noFill/>
          <a:ln w="25400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lg" len="lg"/>
            <a:tailEnd type="none" w="med" len="med"/>
          </a:ln>
          <a:effectLst/>
        </p:spPr>
      </p:cxnSp>
      <p:cxnSp>
        <p:nvCxnSpPr>
          <p:cNvPr id="42" name="직선 연결선 41"/>
          <p:cNvCxnSpPr>
            <a:stCxn id="31" idx="2"/>
          </p:cNvCxnSpPr>
          <p:nvPr/>
        </p:nvCxnSpPr>
        <p:spPr bwMode="auto">
          <a:xfrm rot="5400000">
            <a:off x="3560774" y="2230780"/>
            <a:ext cx="607310" cy="1416401"/>
          </a:xfrm>
          <a:prstGeom prst="line">
            <a:avLst/>
          </a:prstGeom>
          <a:noFill/>
          <a:ln w="25400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lg" len="lg"/>
            <a:tailEnd type="none" w="med" len="med"/>
          </a:ln>
          <a:effectLst/>
        </p:spPr>
      </p:cxnSp>
      <p:cxnSp>
        <p:nvCxnSpPr>
          <p:cNvPr id="43" name="직선 연결선 42"/>
          <p:cNvCxnSpPr>
            <a:stCxn id="31" idx="2"/>
          </p:cNvCxnSpPr>
          <p:nvPr/>
        </p:nvCxnSpPr>
        <p:spPr bwMode="auto">
          <a:xfrm rot="5400000">
            <a:off x="3999395" y="2669401"/>
            <a:ext cx="607310" cy="539158"/>
          </a:xfrm>
          <a:prstGeom prst="line">
            <a:avLst/>
          </a:prstGeom>
          <a:noFill/>
          <a:ln w="25400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lg" len="lg"/>
            <a:tailEnd type="none" w="med" len="med"/>
          </a:ln>
          <a:effectLst/>
        </p:spPr>
      </p:cxnSp>
      <p:cxnSp>
        <p:nvCxnSpPr>
          <p:cNvPr id="44" name="직선 연결선 43"/>
          <p:cNvCxnSpPr>
            <a:stCxn id="31" idx="2"/>
          </p:cNvCxnSpPr>
          <p:nvPr/>
        </p:nvCxnSpPr>
        <p:spPr bwMode="auto">
          <a:xfrm rot="16200000" flipH="1">
            <a:off x="4438014" y="2769939"/>
            <a:ext cx="607310" cy="338081"/>
          </a:xfrm>
          <a:prstGeom prst="line">
            <a:avLst/>
          </a:prstGeom>
          <a:noFill/>
          <a:ln w="25400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lg" len="lg"/>
            <a:tailEnd type="stealth" w="lg" len="lg"/>
          </a:ln>
          <a:effectLst/>
        </p:spPr>
      </p:cxnSp>
      <p:cxnSp>
        <p:nvCxnSpPr>
          <p:cNvPr id="45" name="직선 연결선 44"/>
          <p:cNvCxnSpPr>
            <a:stCxn id="31" idx="2"/>
          </p:cNvCxnSpPr>
          <p:nvPr/>
        </p:nvCxnSpPr>
        <p:spPr bwMode="auto">
          <a:xfrm rot="16200000" flipH="1">
            <a:off x="4876634" y="2331319"/>
            <a:ext cx="607310" cy="1215321"/>
          </a:xfrm>
          <a:prstGeom prst="line">
            <a:avLst/>
          </a:prstGeom>
          <a:noFill/>
          <a:ln w="25400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lg" len="lg"/>
            <a:tailEnd type="none" w="med" len="med"/>
          </a:ln>
          <a:effectLst/>
        </p:spPr>
      </p:cxnSp>
      <p:cxnSp>
        <p:nvCxnSpPr>
          <p:cNvPr id="46" name="직선 연결선 45"/>
          <p:cNvCxnSpPr>
            <a:stCxn id="31" idx="2"/>
          </p:cNvCxnSpPr>
          <p:nvPr/>
        </p:nvCxnSpPr>
        <p:spPr bwMode="auto">
          <a:xfrm rot="16200000" flipH="1">
            <a:off x="5315255" y="1892698"/>
            <a:ext cx="607310" cy="2092563"/>
          </a:xfrm>
          <a:prstGeom prst="line">
            <a:avLst/>
          </a:prstGeom>
          <a:noFill/>
          <a:ln w="25400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lg" len="lg"/>
            <a:tailEnd type="none" w="med" len="med"/>
          </a:ln>
          <a:effectLst/>
        </p:spPr>
      </p:cxnSp>
      <p:cxnSp>
        <p:nvCxnSpPr>
          <p:cNvPr id="47" name="직선 연결선 46"/>
          <p:cNvCxnSpPr>
            <a:stCxn id="31" idx="2"/>
          </p:cNvCxnSpPr>
          <p:nvPr/>
        </p:nvCxnSpPr>
        <p:spPr bwMode="auto">
          <a:xfrm rot="16200000" flipH="1">
            <a:off x="5753877" y="1454076"/>
            <a:ext cx="607310" cy="2969807"/>
          </a:xfrm>
          <a:prstGeom prst="line">
            <a:avLst/>
          </a:prstGeom>
          <a:noFill/>
          <a:ln w="25400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lg" len="lg"/>
            <a:tailEnd type="none" w="med" len="med"/>
          </a:ln>
          <a:effectLst/>
        </p:spPr>
      </p:cxnSp>
      <p:cxnSp>
        <p:nvCxnSpPr>
          <p:cNvPr id="48" name="직선 연결선 47"/>
          <p:cNvCxnSpPr/>
          <p:nvPr/>
        </p:nvCxnSpPr>
        <p:spPr bwMode="auto">
          <a:xfrm rot="5400000">
            <a:off x="4392446" y="3917157"/>
            <a:ext cx="608013" cy="247650"/>
          </a:xfrm>
          <a:prstGeom prst="line">
            <a:avLst/>
          </a:prstGeom>
          <a:noFill/>
          <a:ln w="25400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lg" len="lg"/>
            <a:tailEnd type="stealth" w="lg" len="lg"/>
          </a:ln>
          <a:effectLst/>
        </p:spPr>
      </p:cxnSp>
      <p:cxnSp>
        <p:nvCxnSpPr>
          <p:cNvPr id="49" name="직선 연결선 48"/>
          <p:cNvCxnSpPr/>
          <p:nvPr/>
        </p:nvCxnSpPr>
        <p:spPr bwMode="auto">
          <a:xfrm>
            <a:off x="5313990" y="3736975"/>
            <a:ext cx="876300" cy="608013"/>
          </a:xfrm>
          <a:prstGeom prst="line">
            <a:avLst/>
          </a:prstGeom>
          <a:noFill/>
          <a:ln w="25400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lg" len="lg"/>
            <a:tailEnd type="none" w="lg" len="lg"/>
          </a:ln>
          <a:effectLst/>
        </p:spPr>
      </p:cxnSp>
      <p:sp>
        <p:nvSpPr>
          <p:cNvPr id="50" name="직사각형 12"/>
          <p:cNvSpPr>
            <a:spLocks/>
          </p:cNvSpPr>
          <p:nvPr/>
        </p:nvSpPr>
        <p:spPr bwMode="auto">
          <a:xfrm>
            <a:off x="4572628" y="4345599"/>
            <a:ext cx="396000" cy="396000"/>
          </a:xfrm>
          <a:prstGeom prst="roundRect">
            <a:avLst/>
          </a:prstGeom>
          <a:solidFill>
            <a:srgbClr val="92D050">
              <a:alpha val="60000"/>
            </a:srgbClr>
          </a:solidFill>
          <a:ln w="38100" algn="ctr">
            <a:solidFill>
              <a:schemeClr val="tx2"/>
            </a:solidFill>
            <a:round/>
            <a:headEnd type="none"/>
            <a:tailEnd/>
          </a:ln>
        </p:spPr>
        <p:txBody>
          <a:bodyPr wrap="none" anchor="ctr">
            <a:normAutofit fontScale="85000" lnSpcReduction="20000"/>
          </a:bodyPr>
          <a:lstStyle/>
          <a:p>
            <a:endParaRPr lang="ko-KR" altLang="en-US" dirty="0">
              <a:latin typeface="Arial Rounded MT Bold" pitchFamily="34" charset="0"/>
              <a:ea typeface="굴림" charset="-127"/>
            </a:endParaRPr>
          </a:p>
        </p:txBody>
      </p:sp>
      <p:sp>
        <p:nvSpPr>
          <p:cNvPr id="51" name="직사각형 13"/>
          <p:cNvSpPr>
            <a:spLocks/>
          </p:cNvSpPr>
          <p:nvPr/>
        </p:nvSpPr>
        <p:spPr bwMode="auto">
          <a:xfrm>
            <a:off x="5795726" y="4345599"/>
            <a:ext cx="396000" cy="396000"/>
          </a:xfrm>
          <a:prstGeom prst="roundRect">
            <a:avLst/>
          </a:prstGeom>
          <a:noFill/>
          <a:ln w="38100" algn="ctr">
            <a:solidFill>
              <a:schemeClr val="tx2"/>
            </a:solidFill>
            <a:round/>
            <a:headEnd type="none"/>
            <a:tailEnd/>
          </a:ln>
        </p:spPr>
        <p:txBody>
          <a:bodyPr wrap="none" anchor="ctr">
            <a:normAutofit fontScale="85000" lnSpcReduction="20000"/>
          </a:bodyPr>
          <a:lstStyle/>
          <a:p>
            <a:endParaRPr lang="ko-KR" altLang="en-US">
              <a:latin typeface="Arial Rounded MT Bold" pitchFamily="34" charset="0"/>
              <a:ea typeface="굴림" charset="-127"/>
            </a:endParaRPr>
          </a:p>
        </p:txBody>
      </p:sp>
      <p:sp>
        <p:nvSpPr>
          <p:cNvPr id="52" name="직사각형 51"/>
          <p:cNvSpPr>
            <a:spLocks noChangeAspect="1"/>
          </p:cNvSpPr>
          <p:nvPr/>
        </p:nvSpPr>
        <p:spPr bwMode="auto">
          <a:xfrm>
            <a:off x="5120315" y="4224338"/>
            <a:ext cx="492125" cy="461961"/>
          </a:xfrm>
          <a:prstGeom prst="rect">
            <a:avLst/>
          </a:prstGeom>
          <a:noFill/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>
            <a:normAutofit/>
          </a:bodyPr>
          <a:lstStyle/>
          <a:p>
            <a:pPr>
              <a:defRPr/>
            </a:pPr>
            <a:r>
              <a:rPr lang="en-US" altLang="ko-KR" b="1" dirty="0" err="1">
                <a:solidFill>
                  <a:schemeClr val="tx2"/>
                </a:solidFill>
                <a:latin typeface="Arial Rounded MT Bold" pitchFamily="34" charset="0"/>
                <a:ea typeface="HY그래픽M" pitchFamily="18" charset="-127"/>
              </a:rPr>
              <a:t>…</a:t>
            </a:r>
            <a:endParaRPr lang="ko-KR" altLang="en-US" b="1" dirty="0">
              <a:solidFill>
                <a:schemeClr val="tx2"/>
              </a:solidFill>
              <a:latin typeface="Arial Rounded MT Bold" pitchFamily="34" charset="0"/>
              <a:ea typeface="HY그래픽M" pitchFamily="18" charset="-127"/>
            </a:endParaRPr>
          </a:p>
        </p:txBody>
      </p:sp>
      <p:cxnSp>
        <p:nvCxnSpPr>
          <p:cNvPr id="53" name="직선 연결선 52"/>
          <p:cNvCxnSpPr/>
          <p:nvPr/>
        </p:nvCxnSpPr>
        <p:spPr bwMode="auto">
          <a:xfrm rot="5400000">
            <a:off x="5445753" y="4906962"/>
            <a:ext cx="515938" cy="182563"/>
          </a:xfrm>
          <a:prstGeom prst="line">
            <a:avLst/>
          </a:prstGeom>
          <a:noFill/>
          <a:ln w="25400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lg" len="lg"/>
            <a:tailEnd type="none" w="lg" len="lg"/>
          </a:ln>
          <a:effectLst/>
        </p:spPr>
      </p:cxnSp>
      <p:cxnSp>
        <p:nvCxnSpPr>
          <p:cNvPr id="54" name="직선 연결선 53"/>
          <p:cNvCxnSpPr/>
          <p:nvPr/>
        </p:nvCxnSpPr>
        <p:spPr bwMode="auto">
          <a:xfrm>
            <a:off x="6190290" y="4740275"/>
            <a:ext cx="727075" cy="515938"/>
          </a:xfrm>
          <a:prstGeom prst="line">
            <a:avLst/>
          </a:prstGeom>
          <a:noFill/>
          <a:ln w="25400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lg" len="lg"/>
            <a:tailEnd type="none" w="med" len="med"/>
          </a:ln>
          <a:effectLst/>
        </p:spPr>
      </p:cxnSp>
      <p:sp>
        <p:nvSpPr>
          <p:cNvPr id="28" name="직사각형 3"/>
          <p:cNvSpPr>
            <a:spLocks noChangeArrowheads="1"/>
          </p:cNvSpPr>
          <p:nvPr/>
        </p:nvSpPr>
        <p:spPr bwMode="auto">
          <a:xfrm>
            <a:off x="4262400" y="2016000"/>
            <a:ext cx="619200" cy="619200"/>
          </a:xfrm>
          <a:prstGeom prst="roundRect">
            <a:avLst/>
          </a:prstGeom>
          <a:solidFill>
            <a:srgbClr val="92D050">
              <a:alpha val="60000"/>
            </a:srgbClr>
          </a:solidFill>
          <a:ln w="38100" algn="ctr">
            <a:solidFill>
              <a:schemeClr val="tx2"/>
            </a:solidFill>
            <a:round/>
            <a:headEnd/>
            <a:tailEnd/>
          </a:ln>
        </p:spPr>
        <p:txBody>
          <a:bodyPr wrap="none" anchor="ctr">
            <a:normAutofit/>
          </a:bodyPr>
          <a:lstStyle/>
          <a:p>
            <a:r>
              <a:rPr lang="en-US" altLang="ko-KR" dirty="0" smtClean="0">
                <a:latin typeface="Arial Rounded MT Bold" pitchFamily="34" charset="0"/>
                <a:ea typeface="굴림" charset="-127"/>
              </a:rPr>
              <a:t>×8</a:t>
            </a:r>
            <a:endParaRPr lang="ko-KR" altLang="en-US" dirty="0">
              <a:latin typeface="Arial Rounded MT Bold" pitchFamily="34" charset="0"/>
              <a:ea typeface="굴림" charset="-127"/>
            </a:endParaRPr>
          </a:p>
        </p:txBody>
      </p:sp>
      <p:sp>
        <p:nvSpPr>
          <p:cNvPr id="29" name="직사각형 7"/>
          <p:cNvSpPr>
            <a:spLocks/>
          </p:cNvSpPr>
          <p:nvPr/>
        </p:nvSpPr>
        <p:spPr bwMode="auto">
          <a:xfrm>
            <a:off x="4809600" y="3243600"/>
            <a:ext cx="493200" cy="493200"/>
          </a:xfrm>
          <a:prstGeom prst="roundRect">
            <a:avLst/>
          </a:prstGeom>
          <a:solidFill>
            <a:srgbClr val="92D050">
              <a:alpha val="60000"/>
            </a:srgbClr>
          </a:solidFill>
          <a:ln w="38100" algn="ctr">
            <a:solidFill>
              <a:schemeClr val="tx2"/>
            </a:solidFill>
            <a:round/>
            <a:headEnd type="none"/>
            <a:tailEnd/>
          </a:ln>
        </p:spPr>
        <p:txBody>
          <a:bodyPr wrap="none" anchor="ctr">
            <a:normAutofit/>
          </a:bodyPr>
          <a:lstStyle/>
          <a:p>
            <a:r>
              <a:rPr lang="en-US" altLang="ko-KR" sz="2000" dirty="0" smtClean="0">
                <a:latin typeface="Arial Rounded MT Bold" pitchFamily="34" charset="0"/>
                <a:ea typeface="굴림" charset="-127"/>
              </a:rPr>
              <a:t>×8</a:t>
            </a:r>
            <a:endParaRPr lang="ko-KR" altLang="en-US" dirty="0">
              <a:latin typeface="Arial Rounded MT Bold" pitchFamily="34" charset="0"/>
              <a:ea typeface="굴림" charset="-127"/>
            </a:endParaRPr>
          </a:p>
        </p:txBody>
      </p:sp>
      <p:sp>
        <p:nvSpPr>
          <p:cNvPr id="55" name="직사각형 12"/>
          <p:cNvSpPr>
            <a:spLocks/>
          </p:cNvSpPr>
          <p:nvPr/>
        </p:nvSpPr>
        <p:spPr bwMode="auto">
          <a:xfrm>
            <a:off x="4572000" y="4345200"/>
            <a:ext cx="396000" cy="396000"/>
          </a:xfrm>
          <a:prstGeom prst="roundRect">
            <a:avLst/>
          </a:prstGeom>
          <a:solidFill>
            <a:srgbClr val="92D050">
              <a:alpha val="60000"/>
            </a:srgbClr>
          </a:solidFill>
          <a:ln w="38100" algn="ctr">
            <a:solidFill>
              <a:schemeClr val="tx2"/>
            </a:solidFill>
            <a:round/>
            <a:headEnd type="none"/>
            <a:tailEnd/>
          </a:ln>
        </p:spPr>
        <p:txBody>
          <a:bodyPr wrap="none" anchor="ctr">
            <a:normAutofit fontScale="85000" lnSpcReduction="20000"/>
          </a:bodyPr>
          <a:lstStyle/>
          <a:p>
            <a:r>
              <a:rPr lang="en-US" altLang="ko-KR" dirty="0" smtClean="0">
                <a:latin typeface="Arial Rounded MT Bold" pitchFamily="34" charset="0"/>
                <a:ea typeface="굴림" charset="-127"/>
              </a:rPr>
              <a:t>E</a:t>
            </a:r>
            <a:endParaRPr lang="ko-KR" altLang="en-US" dirty="0">
              <a:latin typeface="Arial Rounded MT Bold" pitchFamily="34" charset="0"/>
              <a:ea typeface="굴림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35" presetClass="emph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5" presetClass="emph" presetSubtype="0" repeatCount="2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5" grpId="0" animBg="1"/>
      <p:bldP spid="50" grpId="2" animBg="1"/>
      <p:bldP spid="28" grpId="0" animBg="1"/>
      <p:bldP spid="29" grpId="0" animBg="1"/>
      <p:bldP spid="5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New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 anchor="ctr" anchorCtr="0"/>
          <a:lstStyle/>
          <a:p>
            <a:pPr algn="ctr"/>
            <a:r>
              <a:rPr lang="en-US" altLang="ko-KR" dirty="0" smtClean="0"/>
              <a:t>Use </a:t>
            </a:r>
            <a:r>
              <a:rPr lang="en-US" altLang="ko-KR" dirty="0" smtClean="0">
                <a:solidFill>
                  <a:srgbClr val="C00000"/>
                </a:solidFill>
              </a:rPr>
              <a:t>computed</a:t>
            </a:r>
            <a:r>
              <a:rPr lang="en-US" altLang="ko-KR" dirty="0" smtClean="0"/>
              <a:t> child node if it exists.</a:t>
            </a:r>
          </a:p>
          <a:p>
            <a:pPr algn="ctr"/>
            <a:endParaRPr lang="en-US" altLang="ko-KR" dirty="0" smtClean="0"/>
          </a:p>
          <a:p>
            <a:pPr algn="ctr"/>
            <a:r>
              <a:rPr lang="en-US" altLang="ko-KR" dirty="0" smtClean="0"/>
              <a:t>Or, select a child node randomly</a:t>
            </a:r>
          </a:p>
          <a:p>
            <a:pPr algn="ctr">
              <a:buNone/>
            </a:pPr>
            <a:r>
              <a:rPr lang="en-US" altLang="ko-KR" dirty="0" smtClean="0"/>
              <a:t>	but, </a:t>
            </a:r>
            <a:r>
              <a:rPr lang="en-US" altLang="ko-KR" dirty="0" smtClean="0">
                <a:solidFill>
                  <a:srgbClr val="C00000"/>
                </a:solidFill>
              </a:rPr>
              <a:t>front side first</a:t>
            </a:r>
            <a:r>
              <a:rPr lang="en-US" altLang="ko-KR" dirty="0" smtClean="0"/>
              <a:t>!</a:t>
            </a:r>
          </a:p>
          <a:p>
            <a:pPr algn="ctr">
              <a:buNone/>
            </a:pPr>
            <a:endParaRPr lang="en-US" altLang="ko-KR" dirty="0" smtClean="0"/>
          </a:p>
          <a:p>
            <a:pPr algn="ctr"/>
            <a:r>
              <a:rPr lang="en-US" altLang="ko-KR" dirty="0" smtClean="0">
                <a:solidFill>
                  <a:srgbClr val="C00000"/>
                </a:solidFill>
              </a:rPr>
              <a:t>Recursive</a:t>
            </a:r>
            <a:r>
              <a:rPr lang="en-US" altLang="ko-KR" dirty="0" smtClean="0"/>
              <a:t> call up to computed / leaf node.</a:t>
            </a:r>
          </a:p>
          <a:p>
            <a:pPr algn="ctr">
              <a:buNone/>
            </a:pPr>
            <a:endParaRPr lang="en-US" altLang="ko-K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Result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altLang="ko-KR" dirty="0" smtClean="0"/>
              <a:t>Yes! It’s an approximation.</a:t>
            </a:r>
          </a:p>
          <a:p>
            <a:pPr algn="ctr">
              <a:buNone/>
            </a:pPr>
            <a:r>
              <a:rPr lang="en-US" altLang="ko-KR" dirty="0" smtClean="0"/>
              <a:t>But, the result is </a:t>
            </a:r>
            <a:r>
              <a:rPr lang="en-US" altLang="ko-KR" dirty="0" err="1" smtClean="0">
                <a:solidFill>
                  <a:srgbClr val="C00000"/>
                </a:solidFill>
              </a:rPr>
              <a:t>indistinguiable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pic>
        <p:nvPicPr>
          <p:cNvPr id="8" name="그림 7" descr="05_B_scene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8836" y="2787126"/>
            <a:ext cx="3048000" cy="3048000"/>
          </a:xfrm>
          <a:prstGeom prst="rect">
            <a:avLst/>
          </a:prstGeom>
        </p:spPr>
      </p:pic>
      <p:pic>
        <p:nvPicPr>
          <p:cNvPr id="9" name="그림 8" descr="05_O_scene.t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165" y="2787126"/>
            <a:ext cx="3048000" cy="304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524807" y="5916268"/>
            <a:ext cx="19960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latin typeface="+mn-ea"/>
              </a:rPr>
              <a:t>New Method</a:t>
            </a:r>
            <a:endParaRPr lang="ko-KR" altLang="en-US" b="1" dirty="0">
              <a:latin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59441" y="5916268"/>
            <a:ext cx="25234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latin typeface="+mn-ea"/>
              </a:rPr>
              <a:t>Original Method</a:t>
            </a:r>
            <a:endParaRPr lang="ko-KR" altLang="en-US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×0.5 Scale</a:t>
            </a:r>
            <a:r>
              <a:rPr lang="en-US" altLang="ko-KR" sz="2800" dirty="0" smtClean="0"/>
              <a:t> (2685 samples)</a:t>
            </a:r>
            <a:endParaRPr lang="ko-KR" altLang="en-US" dirty="0"/>
          </a:p>
        </p:txBody>
      </p:sp>
      <p:pic>
        <p:nvPicPr>
          <p:cNvPr id="4099" name="Picture 3" descr="C:\Documents and Settings\Administrator\바탕 화면\CG Project\05_B_scene.tif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805931" y="1812290"/>
            <a:ext cx="1778000" cy="1778000"/>
          </a:xfrm>
          <a:prstGeom prst="rect">
            <a:avLst/>
          </a:prstGeom>
          <a:noFill/>
        </p:spPr>
      </p:pic>
      <p:pic>
        <p:nvPicPr>
          <p:cNvPr id="4100" name="Picture 4" descr="C:\Documents and Settings\Administrator\바탕 화면\CG Project\05_O_scene.tif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560069" y="1766570"/>
            <a:ext cx="1778000" cy="1778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148948" y="3590290"/>
            <a:ext cx="1091966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+mn-ea"/>
              </a:rPr>
              <a:t>New Method</a:t>
            </a:r>
          </a:p>
          <a:p>
            <a:r>
              <a:rPr lang="en-US" altLang="ko-KR" sz="1400" b="1" dirty="0" smtClean="0">
                <a:solidFill>
                  <a:srgbClr val="C00000"/>
                </a:solidFill>
                <a:latin typeface="+mn-ea"/>
              </a:rPr>
              <a:t>(373.1s)</a:t>
            </a:r>
            <a:endParaRPr lang="ko-KR" altLang="en-US" sz="1400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69235" y="3567430"/>
            <a:ext cx="1359668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+mn-ea"/>
              </a:rPr>
              <a:t>Original Method</a:t>
            </a:r>
          </a:p>
          <a:p>
            <a:r>
              <a:rPr lang="en-US" altLang="ko-KR" sz="1400" b="1" dirty="0" smtClean="0">
                <a:solidFill>
                  <a:srgbClr val="C00000"/>
                </a:solidFill>
                <a:latin typeface="+mn-ea"/>
              </a:rPr>
              <a:t>(385.8s)</a:t>
            </a:r>
            <a:endParaRPr lang="ko-KR" altLang="en-US" sz="1400" b="1" dirty="0">
              <a:solidFill>
                <a:srgbClr val="C00000"/>
              </a:solidFill>
              <a:latin typeface="+mn-ea"/>
            </a:endParaRPr>
          </a:p>
        </p:txBody>
      </p:sp>
      <p:graphicFrame>
        <p:nvGraphicFramePr>
          <p:cNvPr id="13" name="표 12"/>
          <p:cNvGraphicFramePr>
            <a:graphicFrameLocks noGrp="1"/>
          </p:cNvGraphicFramePr>
          <p:nvPr/>
        </p:nvGraphicFramePr>
        <p:xfrm>
          <a:off x="1476179" y="4408714"/>
          <a:ext cx="6191642" cy="182880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922505"/>
                <a:gridCol w="1756379"/>
                <a:gridCol w="1756379"/>
                <a:gridCol w="1756379"/>
              </a:tblGrid>
              <a:tr h="24747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Level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err="1" smtClean="0"/>
                        <a:t>Untraversed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Unevaluated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Total</a:t>
                      </a:r>
                      <a:endParaRPr lang="ko-KR" altLang="en-US" sz="1400" dirty="0"/>
                    </a:p>
                  </a:txBody>
                  <a:tcPr/>
                </a:tc>
              </a:tr>
              <a:tr h="24747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0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0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1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1</a:t>
                      </a:r>
                      <a:endParaRPr lang="ko-KR" altLang="en-US" sz="1400" dirty="0"/>
                    </a:p>
                  </a:txBody>
                  <a:tcPr/>
                </a:tc>
              </a:tr>
              <a:tr h="24747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1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0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8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8</a:t>
                      </a:r>
                      <a:endParaRPr lang="ko-KR" altLang="en-US" sz="1400" dirty="0"/>
                    </a:p>
                  </a:txBody>
                  <a:tcPr/>
                </a:tc>
              </a:tr>
              <a:tr h="24747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0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0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5</a:t>
                      </a:r>
                      <a:endParaRPr lang="ko-KR" altLang="en-US" sz="1400" dirty="0"/>
                    </a:p>
                  </a:txBody>
                  <a:tcPr/>
                </a:tc>
              </a:tr>
              <a:tr h="24747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3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7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292</a:t>
                      </a:r>
                      <a:endParaRPr lang="ko-KR" altLang="en-US" sz="1400" dirty="0"/>
                    </a:p>
                  </a:txBody>
                  <a:tcPr/>
                </a:tc>
              </a:tr>
              <a:tr h="24747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4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222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137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1394</a:t>
                      </a:r>
                      <a:endParaRPr lang="ko-KR" altLang="en-US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오른쪽 화살표 15"/>
          <p:cNvSpPr/>
          <p:nvPr/>
        </p:nvSpPr>
        <p:spPr bwMode="auto">
          <a:xfrm>
            <a:off x="3857625" y="2849335"/>
            <a:ext cx="1428750" cy="473529"/>
          </a:xfrm>
          <a:prstGeom prst="rightArrow">
            <a:avLst/>
          </a:prstGeom>
          <a:gradFill flip="none" rotWithShape="1">
            <a:gsLst>
              <a:gs pos="0">
                <a:schemeClr val="tx2"/>
              </a:gs>
              <a:gs pos="100000">
                <a:schemeClr val="tx2">
                  <a:lumMod val="75000"/>
                  <a:alpha val="30000"/>
                </a:schemeClr>
              </a:gs>
            </a:gsLst>
            <a:lin ang="10800000" scaled="1"/>
            <a:tileRect/>
          </a:gra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60294" y="2170348"/>
            <a:ext cx="1223412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 smtClean="0">
                <a:latin typeface="+mn-ea"/>
              </a:rPr>
              <a:t>103.40%</a:t>
            </a:r>
          </a:p>
          <a:p>
            <a:r>
              <a:rPr lang="en-US" altLang="ko-KR" sz="1800" b="1" dirty="0" smtClean="0">
                <a:latin typeface="+mn-ea"/>
              </a:rPr>
              <a:t>Speed up</a:t>
            </a:r>
            <a:endParaRPr lang="ko-KR" altLang="en-US" sz="18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×2 Scale</a:t>
            </a:r>
            <a:r>
              <a:rPr lang="en-US" altLang="ko-KR" sz="2800" dirty="0" smtClean="0"/>
              <a:t> (42945 samples)</a:t>
            </a:r>
            <a:endParaRPr lang="ko-KR" altLang="en-US" dirty="0"/>
          </a:p>
        </p:txBody>
      </p:sp>
      <p:pic>
        <p:nvPicPr>
          <p:cNvPr id="4099" name="Picture 3" descr="C:\Documents and Settings\Administrator\바탕 화면\CG Project\05_B_scene.tif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805931" y="1812290"/>
            <a:ext cx="1778000" cy="1778000"/>
          </a:xfrm>
          <a:prstGeom prst="rect">
            <a:avLst/>
          </a:prstGeom>
          <a:noFill/>
        </p:spPr>
      </p:pic>
      <p:pic>
        <p:nvPicPr>
          <p:cNvPr id="4100" name="Picture 4" descr="C:\Documents and Settings\Administrator\바탕 화면\CG Project\05_O_scene.tif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560069" y="1766570"/>
            <a:ext cx="1778000" cy="1778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148948" y="3590290"/>
            <a:ext cx="1091966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+mn-ea"/>
              </a:rPr>
              <a:t>New Method</a:t>
            </a:r>
          </a:p>
          <a:p>
            <a:r>
              <a:rPr lang="en-US" altLang="ko-KR" sz="1400" b="1" dirty="0" smtClean="0">
                <a:solidFill>
                  <a:srgbClr val="C00000"/>
                </a:solidFill>
                <a:latin typeface="+mn-ea"/>
              </a:rPr>
              <a:t>(1808.1s)</a:t>
            </a:r>
            <a:endParaRPr lang="ko-KR" altLang="en-US" sz="1400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69235" y="3567430"/>
            <a:ext cx="1359668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+mn-ea"/>
              </a:rPr>
              <a:t>Original Method</a:t>
            </a:r>
          </a:p>
          <a:p>
            <a:r>
              <a:rPr lang="en-US" altLang="ko-KR" sz="1400" b="1" dirty="0" smtClean="0">
                <a:solidFill>
                  <a:srgbClr val="C00000"/>
                </a:solidFill>
                <a:latin typeface="+mn-ea"/>
              </a:rPr>
              <a:t>(2830.2s)</a:t>
            </a:r>
            <a:endParaRPr lang="ko-KR" altLang="en-US" sz="1400" b="1" dirty="0">
              <a:solidFill>
                <a:srgbClr val="C00000"/>
              </a:solidFill>
              <a:latin typeface="+mn-ea"/>
            </a:endParaRPr>
          </a:p>
        </p:txBody>
      </p:sp>
      <p:graphicFrame>
        <p:nvGraphicFramePr>
          <p:cNvPr id="13" name="표 12"/>
          <p:cNvGraphicFramePr>
            <a:graphicFrameLocks noGrp="1"/>
          </p:cNvGraphicFramePr>
          <p:nvPr/>
        </p:nvGraphicFramePr>
        <p:xfrm>
          <a:off x="1476179" y="4229106"/>
          <a:ext cx="6191642" cy="219456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922505"/>
                <a:gridCol w="1756379"/>
                <a:gridCol w="1756379"/>
                <a:gridCol w="1756379"/>
              </a:tblGrid>
              <a:tr h="24747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Level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err="1" smtClean="0"/>
                        <a:t>Untraversed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Unevaluated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Total</a:t>
                      </a:r>
                      <a:endParaRPr lang="ko-KR" altLang="en-US" sz="1200" dirty="0"/>
                    </a:p>
                  </a:txBody>
                  <a:tcPr/>
                </a:tc>
              </a:tr>
              <a:tr h="24747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0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0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</a:t>
                      </a:r>
                      <a:endParaRPr lang="ko-KR" altLang="en-US" sz="1200" dirty="0"/>
                    </a:p>
                  </a:txBody>
                  <a:tcPr/>
                </a:tc>
              </a:tr>
              <a:tr h="24747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0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8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8</a:t>
                      </a:r>
                      <a:endParaRPr lang="ko-KR" altLang="en-US" sz="1200" dirty="0"/>
                    </a:p>
                  </a:txBody>
                  <a:tcPr/>
                </a:tc>
              </a:tr>
              <a:tr h="24747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2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0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0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52</a:t>
                      </a:r>
                      <a:endParaRPr lang="ko-KR" altLang="en-US" sz="1200" dirty="0"/>
                    </a:p>
                  </a:txBody>
                  <a:tcPr/>
                </a:tc>
              </a:tr>
              <a:tr h="24747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3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2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0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215</a:t>
                      </a:r>
                      <a:endParaRPr lang="ko-KR" altLang="en-US" sz="1200" dirty="0"/>
                    </a:p>
                  </a:txBody>
                  <a:tcPr/>
                </a:tc>
              </a:tr>
              <a:tr h="24747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4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192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140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875</a:t>
                      </a:r>
                      <a:endParaRPr lang="ko-KR" altLang="en-US" sz="1200" dirty="0"/>
                    </a:p>
                  </a:txBody>
                  <a:tcPr/>
                </a:tc>
              </a:tr>
              <a:tr h="24747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5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1248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1052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3537</a:t>
                      </a:r>
                      <a:endParaRPr lang="ko-KR" altLang="en-US" sz="1200" dirty="0"/>
                    </a:p>
                  </a:txBody>
                  <a:tcPr/>
                </a:tc>
              </a:tr>
              <a:tr h="24747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6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5945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rgbClr val="C00000"/>
                          </a:solidFill>
                        </a:rPr>
                        <a:t>5323</a:t>
                      </a:r>
                      <a:endParaRPr lang="ko-KR" altLang="en-US" sz="12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12982</a:t>
                      </a:r>
                      <a:endParaRPr lang="ko-KR" altLang="en-US" sz="1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오른쪽 화살표 15"/>
          <p:cNvSpPr/>
          <p:nvPr/>
        </p:nvSpPr>
        <p:spPr bwMode="auto">
          <a:xfrm>
            <a:off x="3857625" y="2849335"/>
            <a:ext cx="1428750" cy="473529"/>
          </a:xfrm>
          <a:prstGeom prst="rightArrow">
            <a:avLst/>
          </a:prstGeom>
          <a:gradFill flip="none" rotWithShape="1">
            <a:gsLst>
              <a:gs pos="0">
                <a:schemeClr val="tx2"/>
              </a:gs>
              <a:gs pos="100000">
                <a:schemeClr val="tx2">
                  <a:lumMod val="75000"/>
                  <a:alpha val="30000"/>
                </a:schemeClr>
              </a:gs>
            </a:gsLst>
            <a:lin ang="10800000" scaled="1"/>
            <a:tileRect/>
          </a:gra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71327" y="2072380"/>
            <a:ext cx="140134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C00000"/>
                </a:solidFill>
                <a:latin typeface="+mn-ea"/>
              </a:rPr>
              <a:t>156.53%</a:t>
            </a:r>
          </a:p>
          <a:p>
            <a:r>
              <a:rPr lang="en-US" altLang="ko-KR" sz="2000" b="1" dirty="0" smtClean="0">
                <a:solidFill>
                  <a:srgbClr val="C00000"/>
                </a:solidFill>
                <a:latin typeface="+mn-ea"/>
              </a:rPr>
              <a:t>Speed up</a:t>
            </a:r>
            <a:endParaRPr lang="ko-KR" altLang="en-US" sz="2000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11" name="타원 10"/>
          <p:cNvSpPr/>
          <p:nvPr/>
        </p:nvSpPr>
        <p:spPr bwMode="auto">
          <a:xfrm>
            <a:off x="4678136" y="6106887"/>
            <a:ext cx="702129" cy="391886"/>
          </a:xfrm>
          <a:prstGeom prst="ellipse">
            <a:avLst/>
          </a:prstGeom>
          <a:noFill/>
          <a:ln w="31750" cap="flat" cmpd="sng" algn="ctr">
            <a:solidFill>
              <a:srgbClr val="C0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86375" y="5831665"/>
            <a:ext cx="9108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 smtClean="0">
                <a:solidFill>
                  <a:srgbClr val="C00000"/>
                </a:solidFill>
                <a:latin typeface="+mn-ea"/>
              </a:rPr>
              <a:t>41.0%</a:t>
            </a:r>
            <a:endParaRPr lang="ko-KR" altLang="en-US" sz="2000" b="1" dirty="0">
              <a:solidFill>
                <a:srgbClr val="C0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Comparison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 anchor="t" anchorCtr="0"/>
          <a:lstStyle/>
          <a:p>
            <a:pPr algn="ctr">
              <a:buNone/>
            </a:pPr>
            <a:r>
              <a:rPr lang="en-US" altLang="ko-KR" dirty="0" smtClean="0"/>
              <a:t>2,685 Samples </a:t>
            </a:r>
            <a:r>
              <a:rPr lang="ko-KR" altLang="en-US" dirty="0" smtClean="0"/>
              <a:t>→ </a:t>
            </a:r>
            <a:r>
              <a:rPr lang="en-US" altLang="ko-KR" dirty="0" smtClean="0"/>
              <a:t>103.40%</a:t>
            </a:r>
          </a:p>
          <a:p>
            <a:pPr algn="ctr">
              <a:buNone/>
            </a:pPr>
            <a:r>
              <a:rPr lang="en-US" altLang="ko-KR" dirty="0" smtClean="0"/>
              <a:t>42,945 Samples </a:t>
            </a:r>
            <a:r>
              <a:rPr lang="ko-KR" altLang="en-US" dirty="0" smtClean="0"/>
              <a:t>→ </a:t>
            </a:r>
            <a:r>
              <a:rPr lang="en-US" altLang="ko-KR" dirty="0" smtClean="0"/>
              <a:t>156.53%</a:t>
            </a:r>
          </a:p>
          <a:p>
            <a:pPr algn="ctr">
              <a:buNone/>
            </a:pPr>
            <a:endParaRPr lang="en-US" altLang="ko-KR" dirty="0" smtClean="0"/>
          </a:p>
          <a:p>
            <a:pPr algn="ctr">
              <a:buNone/>
            </a:pPr>
            <a:endParaRPr lang="en-US" altLang="ko-KR" dirty="0" smtClean="0"/>
          </a:p>
          <a:p>
            <a:pPr algn="ctr">
              <a:buNone/>
            </a:pPr>
            <a:endParaRPr lang="en-US" altLang="ko-KR" dirty="0" smtClean="0"/>
          </a:p>
          <a:p>
            <a:pPr algn="ctr">
              <a:buNone/>
            </a:pPr>
            <a:endParaRPr lang="en-US" altLang="ko-KR" dirty="0" smtClean="0"/>
          </a:p>
          <a:p>
            <a:pPr algn="ctr">
              <a:buNone/>
            </a:pPr>
            <a:endParaRPr lang="en-US" altLang="ko-KR" dirty="0" smtClean="0"/>
          </a:p>
          <a:p>
            <a:pPr algn="ctr">
              <a:buNone/>
            </a:pPr>
            <a:endParaRPr lang="en-US" altLang="ko-KR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en-US" altLang="ko-KR" dirty="0" smtClean="0"/>
          </a:p>
          <a:p>
            <a:pPr algn="ctr">
              <a:buNone/>
            </a:pPr>
            <a:r>
              <a:rPr lang="en-US" altLang="ko-KR" dirty="0" smtClean="0"/>
              <a:t>150,000 samples </a:t>
            </a:r>
            <a:r>
              <a:rPr lang="ko-KR" altLang="en-US" dirty="0" smtClean="0"/>
              <a:t>→ </a:t>
            </a:r>
            <a:r>
              <a:rPr lang="en-US" altLang="ko-KR" sz="3600" dirty="0" smtClean="0">
                <a:solidFill>
                  <a:srgbClr val="C00000"/>
                </a:solidFill>
              </a:rPr>
              <a:t>?</a:t>
            </a:r>
            <a:endParaRPr lang="en-US" altLang="ko-KR" dirty="0" smtClean="0">
              <a:solidFill>
                <a:srgbClr val="C00000"/>
              </a:solidFill>
            </a:endParaRPr>
          </a:p>
        </p:txBody>
      </p:sp>
      <p:pic>
        <p:nvPicPr>
          <p:cNvPr id="7" name="내용 개체 틀 3" descr="translucent_teapot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77440" y="2951028"/>
            <a:ext cx="4389120" cy="219456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732668" y="5145588"/>
            <a:ext cx="16786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smtClean="0">
                <a:latin typeface="Times New Roman" pitchFamily="18" charset="0"/>
                <a:cs typeface="Times New Roman" pitchFamily="18" charset="0"/>
              </a:rPr>
              <a:t>[Jensen, 2002]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Extreme case</a:t>
            </a:r>
            <a:endParaRPr lang="ko-KR" altLang="en-US" dirty="0"/>
          </a:p>
        </p:txBody>
      </p:sp>
      <p:sp>
        <p:nvSpPr>
          <p:cNvPr id="25" name="내용 개체 틀 2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When the non-visible</a:t>
            </a:r>
          </a:p>
          <a:p>
            <a:pPr>
              <a:buNone/>
            </a:pPr>
            <a:r>
              <a:rPr lang="en-US" altLang="ko-KR" dirty="0" smtClean="0"/>
              <a:t>	part is much larger,</a:t>
            </a:r>
            <a:endParaRPr lang="ko-KR" altLang="en-US" dirty="0"/>
          </a:p>
        </p:txBody>
      </p:sp>
      <p:pic>
        <p:nvPicPr>
          <p:cNvPr id="15" name="Picture 4" descr="C:\Documents and Settings\Administrator\바탕 화면\MovieCamera_clipart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95285" y="4852103"/>
            <a:ext cx="1292485" cy="1069890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5693434" y="4701204"/>
            <a:ext cx="7296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>
                <a:latin typeface="Arial Rounded MT Bold" pitchFamily="34" charset="0"/>
              </a:rPr>
              <a:t>×12</a:t>
            </a:r>
            <a:endParaRPr lang="ko-KR" altLang="en-US" dirty="0">
              <a:latin typeface="Arial Rounded MT Bold" pitchFamily="34" charset="0"/>
            </a:endParaRPr>
          </a:p>
        </p:txBody>
      </p:sp>
      <p:sp>
        <p:nvSpPr>
          <p:cNvPr id="18" name="자유형 17"/>
          <p:cNvSpPr/>
          <p:nvPr/>
        </p:nvSpPr>
        <p:spPr bwMode="auto">
          <a:xfrm>
            <a:off x="3700734" y="3558352"/>
            <a:ext cx="3623094" cy="1690777"/>
          </a:xfrm>
          <a:custGeom>
            <a:avLst/>
            <a:gdLst>
              <a:gd name="connsiteX0" fmla="*/ 3623094 w 3623094"/>
              <a:gd name="connsiteY0" fmla="*/ 0 h 1690777"/>
              <a:gd name="connsiteX1" fmla="*/ 2104845 w 3623094"/>
              <a:gd name="connsiteY1" fmla="*/ 1216325 h 1690777"/>
              <a:gd name="connsiteX2" fmla="*/ 0 w 3623094"/>
              <a:gd name="connsiteY2" fmla="*/ 1690777 h 1690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23094" h="1690777">
                <a:moveTo>
                  <a:pt x="3623094" y="0"/>
                </a:moveTo>
                <a:cubicBezTo>
                  <a:pt x="3165894" y="467264"/>
                  <a:pt x="2708694" y="934529"/>
                  <a:pt x="2104845" y="1216325"/>
                </a:cubicBezTo>
                <a:cubicBezTo>
                  <a:pt x="1500996" y="1498121"/>
                  <a:pt x="750498" y="1594449"/>
                  <a:pt x="0" y="1690777"/>
                </a:cubicBezTo>
              </a:path>
            </a:pathLst>
          </a:custGeom>
          <a:noFill/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직사각형 3"/>
          <p:cNvSpPr/>
          <p:nvPr/>
        </p:nvSpPr>
        <p:spPr bwMode="auto">
          <a:xfrm>
            <a:off x="2915729" y="4472540"/>
            <a:ext cx="785004" cy="785004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100000">
                <a:schemeClr val="tx2">
                  <a:alpha val="50000"/>
                </a:schemeClr>
              </a:gs>
            </a:gsLst>
            <a:lin ang="18900000" scaled="1"/>
            <a:tileRect/>
          </a:gradFill>
          <a:ln w="317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평행 사변형 20"/>
          <p:cNvSpPr/>
          <p:nvPr/>
        </p:nvSpPr>
        <p:spPr bwMode="auto">
          <a:xfrm>
            <a:off x="2915729" y="2764510"/>
            <a:ext cx="4408099" cy="1708030"/>
          </a:xfrm>
          <a:prstGeom prst="parallelogram">
            <a:avLst>
              <a:gd name="adj" fmla="val 211869"/>
            </a:avLst>
          </a:prstGeom>
          <a:gradFill flip="none" rotWithShape="1">
            <a:gsLst>
              <a:gs pos="0">
                <a:schemeClr val="tx2"/>
              </a:gs>
              <a:gs pos="85000">
                <a:schemeClr val="tx2">
                  <a:alpha val="50000"/>
                </a:schemeClr>
              </a:gs>
            </a:gsLst>
            <a:lin ang="8100000" scaled="1"/>
            <a:tileRect/>
          </a:gra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평행 사변형 27"/>
          <p:cNvSpPr/>
          <p:nvPr/>
        </p:nvSpPr>
        <p:spPr bwMode="auto">
          <a:xfrm rot="5400000" flipH="1">
            <a:off x="4261345" y="2203899"/>
            <a:ext cx="2501872" cy="3623094"/>
          </a:xfrm>
          <a:prstGeom prst="parallelogram">
            <a:avLst>
              <a:gd name="adj" fmla="val 68287"/>
            </a:avLst>
          </a:prstGeom>
          <a:gradFill flip="none" rotWithShape="1">
            <a:gsLst>
              <a:gs pos="0">
                <a:schemeClr val="tx2"/>
              </a:gs>
              <a:gs pos="65000">
                <a:schemeClr val="tx2">
                  <a:alpha val="70000"/>
                </a:schemeClr>
              </a:gs>
            </a:gsLst>
            <a:lin ang="8100000" scaled="1"/>
            <a:tileRect/>
          </a:gra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Extreme case </a:t>
            </a:r>
            <a:r>
              <a:rPr lang="en-US" altLang="ko-KR" sz="2800" dirty="0" smtClean="0"/>
              <a:t>(92482 samples)</a:t>
            </a:r>
            <a:endParaRPr lang="ko-KR" altLang="en-US" dirty="0"/>
          </a:p>
        </p:txBody>
      </p:sp>
      <p:pic>
        <p:nvPicPr>
          <p:cNvPr id="4099" name="Picture 3" descr="C:\Documents and Settings\Administrator\바탕 화면\CG Project\05_B_scene.tif"/>
          <p:cNvPicPr>
            <a:picLocks noChangeAspect="1" noChangeArrowheads="1"/>
          </p:cNvPicPr>
          <p:nvPr/>
        </p:nvPicPr>
        <p:blipFill>
          <a:blip r:embed="rId2"/>
          <a:srcRect l="23740" t="23740" r="23740" b="23740"/>
          <a:stretch>
            <a:fillRect/>
          </a:stretch>
        </p:blipFill>
        <p:spPr bwMode="auto">
          <a:xfrm>
            <a:off x="5806800" y="1810800"/>
            <a:ext cx="1778400" cy="1778400"/>
          </a:xfrm>
          <a:prstGeom prst="rect">
            <a:avLst/>
          </a:prstGeom>
          <a:noFill/>
        </p:spPr>
      </p:pic>
      <p:pic>
        <p:nvPicPr>
          <p:cNvPr id="4100" name="Picture 4" descr="C:\Documents and Settings\Administrator\바탕 화면\CG Project\05_O_scene.tif"/>
          <p:cNvPicPr>
            <a:picLocks noChangeAspect="1" noChangeArrowheads="1"/>
          </p:cNvPicPr>
          <p:nvPr/>
        </p:nvPicPr>
        <p:blipFill>
          <a:blip r:embed="rId3"/>
          <a:srcRect l="23740" t="23740" r="23754" b="23740"/>
          <a:stretch>
            <a:fillRect/>
          </a:stretch>
        </p:blipFill>
        <p:spPr bwMode="auto">
          <a:xfrm>
            <a:off x="1560069" y="1766170"/>
            <a:ext cx="1777939" cy="17784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148948" y="3590290"/>
            <a:ext cx="1091966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+mn-ea"/>
              </a:rPr>
              <a:t>New Method</a:t>
            </a:r>
          </a:p>
          <a:p>
            <a:r>
              <a:rPr lang="en-US" altLang="ko-KR" sz="1400" b="1" dirty="0" smtClean="0">
                <a:solidFill>
                  <a:srgbClr val="C00000"/>
                </a:solidFill>
                <a:latin typeface="+mn-ea"/>
              </a:rPr>
              <a:t>(376.6s)</a:t>
            </a:r>
            <a:endParaRPr lang="ko-KR" altLang="en-US" sz="1400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69235" y="3567430"/>
            <a:ext cx="1359668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b="1" dirty="0" smtClean="0">
                <a:latin typeface="+mn-ea"/>
              </a:rPr>
              <a:t>Original Method</a:t>
            </a:r>
          </a:p>
          <a:p>
            <a:r>
              <a:rPr lang="en-US" altLang="ko-KR" sz="1400" b="1" dirty="0" smtClean="0">
                <a:solidFill>
                  <a:srgbClr val="C00000"/>
                </a:solidFill>
                <a:latin typeface="+mn-ea"/>
              </a:rPr>
              <a:t>(3876.6s)</a:t>
            </a:r>
            <a:endParaRPr lang="ko-KR" altLang="en-US" sz="1400" b="1" dirty="0">
              <a:solidFill>
                <a:srgbClr val="C00000"/>
              </a:solidFill>
              <a:latin typeface="+mn-ea"/>
            </a:endParaRPr>
          </a:p>
        </p:txBody>
      </p:sp>
      <p:graphicFrame>
        <p:nvGraphicFramePr>
          <p:cNvPr id="13" name="표 12"/>
          <p:cNvGraphicFramePr>
            <a:graphicFrameLocks noGrp="1"/>
          </p:cNvGraphicFramePr>
          <p:nvPr/>
        </p:nvGraphicFramePr>
        <p:xfrm>
          <a:off x="1476179" y="4229106"/>
          <a:ext cx="6191642" cy="219456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922505"/>
                <a:gridCol w="1756379"/>
                <a:gridCol w="1756379"/>
                <a:gridCol w="1756379"/>
              </a:tblGrid>
              <a:tr h="24747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Level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err="1" smtClean="0"/>
                        <a:t>Untraversed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Unevaluated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Total</a:t>
                      </a:r>
                      <a:endParaRPr lang="ko-KR" altLang="en-US" sz="1200" dirty="0"/>
                    </a:p>
                  </a:txBody>
                  <a:tcPr/>
                </a:tc>
              </a:tr>
              <a:tr h="24747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0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0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</a:t>
                      </a:r>
                      <a:endParaRPr lang="ko-KR" altLang="en-US" sz="1200" dirty="0"/>
                    </a:p>
                  </a:txBody>
                  <a:tcPr/>
                </a:tc>
              </a:tr>
              <a:tr h="24747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0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4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8</a:t>
                      </a:r>
                      <a:endParaRPr lang="ko-KR" altLang="en-US" sz="1200" dirty="0"/>
                    </a:p>
                  </a:txBody>
                  <a:tcPr/>
                </a:tc>
              </a:tr>
              <a:tr h="24747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2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28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36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56</a:t>
                      </a:r>
                      <a:endParaRPr lang="ko-KR" altLang="en-US" sz="1200" dirty="0"/>
                    </a:p>
                  </a:txBody>
                  <a:tcPr/>
                </a:tc>
              </a:tr>
              <a:tr h="24747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3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204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188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296</a:t>
                      </a:r>
                      <a:endParaRPr lang="ko-KR" altLang="en-US" sz="1200" dirty="0"/>
                    </a:p>
                  </a:txBody>
                  <a:tcPr/>
                </a:tc>
              </a:tr>
              <a:tr h="24747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4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1036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992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1352</a:t>
                      </a:r>
                      <a:endParaRPr lang="ko-KR" altLang="en-US" sz="1200" dirty="0"/>
                    </a:p>
                  </a:txBody>
                  <a:tcPr/>
                </a:tc>
              </a:tr>
              <a:tr h="24747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5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4576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4472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5679</a:t>
                      </a:r>
                      <a:endParaRPr lang="ko-KR" altLang="en-US" sz="1200" dirty="0"/>
                    </a:p>
                  </a:txBody>
                  <a:tcPr/>
                </a:tc>
              </a:tr>
              <a:tr h="24747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6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17261</a:t>
                      </a:r>
                      <a:endParaRPr lang="ko-KR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rgbClr val="C00000"/>
                          </a:solidFill>
                        </a:rPr>
                        <a:t>17033</a:t>
                      </a:r>
                      <a:endParaRPr lang="ko-KR" altLang="en-US" sz="12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19406</a:t>
                      </a:r>
                      <a:endParaRPr lang="ko-KR" altLang="en-US" sz="1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오른쪽 화살표 15"/>
          <p:cNvSpPr/>
          <p:nvPr/>
        </p:nvSpPr>
        <p:spPr bwMode="auto">
          <a:xfrm>
            <a:off x="3857625" y="2849335"/>
            <a:ext cx="1428750" cy="473529"/>
          </a:xfrm>
          <a:prstGeom prst="rightArrow">
            <a:avLst/>
          </a:prstGeom>
          <a:gradFill flip="none" rotWithShape="1">
            <a:gsLst>
              <a:gs pos="0">
                <a:schemeClr val="tx2"/>
              </a:gs>
              <a:gs pos="100000">
                <a:schemeClr val="tx2">
                  <a:lumMod val="75000"/>
                  <a:alpha val="30000"/>
                </a:schemeClr>
              </a:gs>
            </a:gsLst>
            <a:lin ang="10800000" scaled="1"/>
            <a:tileRect/>
          </a:gra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669350" y="1968868"/>
            <a:ext cx="1805301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dirty="0" smtClean="0">
                <a:solidFill>
                  <a:srgbClr val="C00000"/>
                </a:solidFill>
                <a:latin typeface="+mn-ea"/>
              </a:rPr>
              <a:t>1029.37%</a:t>
            </a:r>
          </a:p>
          <a:p>
            <a:r>
              <a:rPr lang="en-US" altLang="ko-KR" b="1" dirty="0" smtClean="0">
                <a:solidFill>
                  <a:srgbClr val="C00000"/>
                </a:solidFill>
                <a:latin typeface="+mn-ea"/>
              </a:rPr>
              <a:t>Speed up</a:t>
            </a:r>
            <a:endParaRPr lang="ko-KR" altLang="en-US" b="1" dirty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11" name="타원 10"/>
          <p:cNvSpPr/>
          <p:nvPr/>
        </p:nvSpPr>
        <p:spPr bwMode="auto">
          <a:xfrm>
            <a:off x="4678136" y="6106887"/>
            <a:ext cx="702129" cy="391886"/>
          </a:xfrm>
          <a:prstGeom prst="ellipse">
            <a:avLst/>
          </a:prstGeom>
          <a:noFill/>
          <a:ln w="31750" cap="flat" cmpd="sng" algn="ctr">
            <a:solidFill>
              <a:srgbClr val="C0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86375" y="5797161"/>
            <a:ext cx="10583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C00000"/>
                </a:solidFill>
                <a:latin typeface="+mn-ea"/>
              </a:rPr>
              <a:t>87.8%</a:t>
            </a:r>
            <a:endParaRPr lang="ko-KR" altLang="en-US" b="1" dirty="0">
              <a:solidFill>
                <a:srgbClr val="C0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 anchor="ctr" anchorCtr="0"/>
          <a:lstStyle/>
          <a:p>
            <a:pPr algn="ctr">
              <a:buNone/>
            </a:pPr>
            <a:r>
              <a:rPr lang="en-US" altLang="ko-KR" dirty="0" smtClean="0"/>
              <a:t>Using this lazy evaluation approach,</a:t>
            </a:r>
          </a:p>
          <a:p>
            <a:pPr algn="ctr">
              <a:buNone/>
            </a:pPr>
            <a:r>
              <a:rPr lang="en-US" altLang="ko-KR" dirty="0" smtClean="0"/>
              <a:t>We can reduce rendering time</a:t>
            </a:r>
          </a:p>
          <a:p>
            <a:pPr algn="ctr">
              <a:buNone/>
            </a:pPr>
            <a:r>
              <a:rPr lang="en-US" altLang="ko-KR" dirty="0" smtClean="0"/>
              <a:t>generally up to </a:t>
            </a:r>
            <a:r>
              <a:rPr lang="en-US" altLang="ko-KR" dirty="0" smtClean="0">
                <a:solidFill>
                  <a:srgbClr val="C00000"/>
                </a:solidFill>
              </a:rPr>
              <a:t>50%</a:t>
            </a:r>
            <a:r>
              <a:rPr lang="en-US" altLang="ko-KR" dirty="0" smtClean="0"/>
              <a:t>.</a:t>
            </a:r>
          </a:p>
          <a:p>
            <a:pPr algn="ctr">
              <a:buNone/>
            </a:pPr>
            <a:endParaRPr lang="en-US" altLang="ko-KR" dirty="0" smtClean="0"/>
          </a:p>
          <a:p>
            <a:pPr algn="ctr">
              <a:buNone/>
            </a:pPr>
            <a:r>
              <a:rPr lang="en-US" altLang="ko-KR" dirty="0" smtClean="0"/>
              <a:t>This method is more powerful</a:t>
            </a:r>
          </a:p>
          <a:p>
            <a:pPr algn="ctr">
              <a:buNone/>
            </a:pPr>
            <a:r>
              <a:rPr lang="en-US" altLang="ko-KR" dirty="0" smtClean="0"/>
              <a:t>as more </a:t>
            </a:r>
            <a:r>
              <a:rPr lang="en-US" altLang="ko-KR" dirty="0" smtClean="0">
                <a:solidFill>
                  <a:srgbClr val="C00000"/>
                </a:solidFill>
              </a:rPr>
              <a:t>parts of surface are hidden</a:t>
            </a:r>
          </a:p>
          <a:p>
            <a:pPr algn="ctr">
              <a:buNone/>
            </a:pPr>
            <a:r>
              <a:rPr lang="en-US" altLang="ko-KR" dirty="0" smtClean="0"/>
              <a:t>from view screen.</a:t>
            </a:r>
          </a:p>
          <a:p>
            <a:pPr algn="ctr">
              <a:buNone/>
            </a:pP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Contents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 anchor="ctr" anchorCtr="0"/>
          <a:lstStyle/>
          <a:p>
            <a:pPr marL="514350" indent="-514350" algn="ctr">
              <a:lnSpc>
                <a:spcPct val="150000"/>
              </a:lnSpc>
              <a:buFont typeface="+mj-lt"/>
              <a:buAutoNum type="arabicPeriod"/>
            </a:pPr>
            <a:r>
              <a:rPr lang="en-US" altLang="ko-KR" dirty="0" smtClean="0"/>
              <a:t>Overview</a:t>
            </a:r>
          </a:p>
          <a:p>
            <a:pPr marL="514350" indent="-514350" algn="ctr">
              <a:lnSpc>
                <a:spcPct val="150000"/>
              </a:lnSpc>
              <a:buFont typeface="+mj-lt"/>
              <a:buAutoNum type="arabicPeriod"/>
            </a:pPr>
            <a:r>
              <a:rPr lang="en-US" altLang="ko-KR" dirty="0" smtClean="0"/>
              <a:t>Approach</a:t>
            </a:r>
          </a:p>
          <a:p>
            <a:pPr marL="514350" indent="-514350" algn="ctr">
              <a:lnSpc>
                <a:spcPct val="150000"/>
              </a:lnSpc>
              <a:buFont typeface="+mj-lt"/>
              <a:buAutoNum type="arabicPeriod"/>
            </a:pPr>
            <a:r>
              <a:rPr lang="en-US" altLang="ko-KR" dirty="0" smtClean="0"/>
              <a:t>Result</a:t>
            </a:r>
          </a:p>
          <a:p>
            <a:pPr marL="514350" indent="-514350" algn="ctr">
              <a:lnSpc>
                <a:spcPct val="150000"/>
              </a:lnSpc>
              <a:buFont typeface="+mj-lt"/>
              <a:buAutoNum type="arabicPeriod"/>
            </a:pPr>
            <a:r>
              <a:rPr lang="en-US" altLang="ko-KR" dirty="0" smtClean="0"/>
              <a:t>Conclusion</a:t>
            </a:r>
            <a:endParaRPr lang="en-US" altLang="ko-KR" dirty="0"/>
          </a:p>
          <a:p>
            <a:pPr marL="514350" indent="-514350" algn="ctr">
              <a:lnSpc>
                <a:spcPct val="150000"/>
              </a:lnSpc>
              <a:buFont typeface="+mj-lt"/>
              <a:buAutoNum type="arabicPeriod"/>
            </a:pPr>
            <a:endParaRPr lang="en-US" altLang="ko-K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제목 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altLang="ko-KR" sz="4400" dirty="0" smtClean="0">
                <a:solidFill>
                  <a:srgbClr val="0000FF"/>
                </a:solidFill>
                <a:ea typeface="굴림" charset="-127"/>
              </a:rPr>
              <a:t>Thank you*</a:t>
            </a:r>
            <a:endParaRPr lang="ko-KR" altLang="en-US" sz="4400" dirty="0" smtClean="0">
              <a:solidFill>
                <a:srgbClr val="0000FF"/>
              </a:solidFill>
              <a:ea typeface="굴림" charset="-127"/>
            </a:endParaRPr>
          </a:p>
        </p:txBody>
      </p:sp>
      <p:sp>
        <p:nvSpPr>
          <p:cNvPr id="14339" name="부제목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>
                <a:solidFill>
                  <a:srgbClr val="EA8B00"/>
                </a:solidFill>
                <a:ea typeface="굴림" charset="-127"/>
              </a:rPr>
              <a:t>CS680 Final Project Presentation</a:t>
            </a:r>
          </a:p>
          <a:p>
            <a:r>
              <a:rPr lang="en-US" altLang="ko-KR" dirty="0" err="1" smtClean="0">
                <a:solidFill>
                  <a:srgbClr val="EA8B00"/>
                </a:solidFill>
                <a:ea typeface="굴림" charset="-127"/>
              </a:rPr>
              <a:t>Minhyuk</a:t>
            </a:r>
            <a:r>
              <a:rPr lang="en-US" altLang="ko-KR" dirty="0" smtClean="0">
                <a:solidFill>
                  <a:srgbClr val="EA8B00"/>
                </a:solidFill>
                <a:ea typeface="굴림" charset="-127"/>
              </a:rPr>
              <a:t> Sung</a:t>
            </a:r>
            <a:endParaRPr lang="ko-KR" altLang="en-US" dirty="0" smtClean="0">
              <a:solidFill>
                <a:srgbClr val="EA8B00"/>
              </a:solidFill>
              <a:ea typeface="굴림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자유형 97"/>
          <p:cNvSpPr/>
          <p:nvPr/>
        </p:nvSpPr>
        <p:spPr bwMode="auto">
          <a:xfrm>
            <a:off x="1713743" y="4220774"/>
            <a:ext cx="478395" cy="111019"/>
          </a:xfrm>
          <a:custGeom>
            <a:avLst/>
            <a:gdLst>
              <a:gd name="connsiteX0" fmla="*/ 0 w 478395"/>
              <a:gd name="connsiteY0" fmla="*/ 0 h 111019"/>
              <a:gd name="connsiteX1" fmla="*/ 218003 w 478395"/>
              <a:gd name="connsiteY1" fmla="*/ 109001 h 111019"/>
              <a:gd name="connsiteX2" fmla="*/ 478395 w 478395"/>
              <a:gd name="connsiteY2" fmla="*/ 12111 h 111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8395" h="111019">
                <a:moveTo>
                  <a:pt x="0" y="0"/>
                </a:moveTo>
                <a:cubicBezTo>
                  <a:pt x="69135" y="53491"/>
                  <a:pt x="138271" y="106983"/>
                  <a:pt x="218003" y="109001"/>
                </a:cubicBezTo>
                <a:cubicBezTo>
                  <a:pt x="297735" y="111019"/>
                  <a:pt x="388065" y="61565"/>
                  <a:pt x="478395" y="12111"/>
                </a:cubicBezTo>
              </a:path>
            </a:pathLst>
          </a:custGeom>
          <a:noFill/>
          <a:ln w="25400" cap="flat" cmpd="sng" algn="ctr">
            <a:solidFill>
              <a:srgbClr val="C00000"/>
            </a:solidFill>
            <a:prstDash val="sysDot"/>
            <a:round/>
            <a:headEnd type="stealth" w="med" len="lg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9" name="자유형 98"/>
          <p:cNvSpPr/>
          <p:nvPr/>
        </p:nvSpPr>
        <p:spPr bwMode="auto">
          <a:xfrm>
            <a:off x="1725854" y="4220774"/>
            <a:ext cx="1859078" cy="894214"/>
          </a:xfrm>
          <a:custGeom>
            <a:avLst/>
            <a:gdLst>
              <a:gd name="connsiteX0" fmla="*/ 0 w 1859078"/>
              <a:gd name="connsiteY0" fmla="*/ 0 h 894214"/>
              <a:gd name="connsiteX1" fmla="*/ 641897 w 1859078"/>
              <a:gd name="connsiteY1" fmla="*/ 775120 h 894214"/>
              <a:gd name="connsiteX2" fmla="*/ 1859078 w 1859078"/>
              <a:gd name="connsiteY2" fmla="*/ 714564 h 894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59078" h="894214">
                <a:moveTo>
                  <a:pt x="0" y="0"/>
                </a:moveTo>
                <a:cubicBezTo>
                  <a:pt x="166025" y="328013"/>
                  <a:pt x="332051" y="656026"/>
                  <a:pt x="641897" y="775120"/>
                </a:cubicBezTo>
                <a:cubicBezTo>
                  <a:pt x="951743" y="894214"/>
                  <a:pt x="1859078" y="714564"/>
                  <a:pt x="1859078" y="714564"/>
                </a:cubicBezTo>
              </a:path>
            </a:pathLst>
          </a:custGeom>
          <a:noFill/>
          <a:ln w="25400" cap="flat" cmpd="sng" algn="ctr">
            <a:solidFill>
              <a:srgbClr val="C00000"/>
            </a:solidFill>
            <a:prstDash val="sysDash"/>
            <a:round/>
            <a:headEnd type="stealth" w="med" len="lg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026" name="Picture 2" descr="C:\Documents and Settings\Administrator\바탕 화면\geo.gif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800000" flipH="1">
            <a:off x="618082" y="3644052"/>
            <a:ext cx="4038600" cy="2790825"/>
          </a:xfrm>
          <a:prstGeom prst="rect">
            <a:avLst/>
          </a:prstGeom>
          <a:noFill/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Overview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Two-pass Algorithm</a:t>
            </a:r>
          </a:p>
          <a:p>
            <a:pPr lvl="1"/>
            <a:r>
              <a:rPr lang="en-US" altLang="ko-KR" dirty="0" smtClean="0"/>
              <a:t>Pass 1: Sampling the irradiance</a:t>
            </a:r>
          </a:p>
          <a:p>
            <a:pPr lvl="1"/>
            <a:r>
              <a:rPr lang="en-US" altLang="ko-KR" dirty="0" smtClean="0"/>
              <a:t>Pass 2: Evaluating the Diffusion Approximation</a:t>
            </a:r>
            <a:endParaRPr lang="ko-KR" altLang="en-US" dirty="0"/>
          </a:p>
        </p:txBody>
      </p:sp>
      <p:cxnSp>
        <p:nvCxnSpPr>
          <p:cNvPr id="6" name="직선 화살표 연결선 5"/>
          <p:cNvCxnSpPr/>
          <p:nvPr/>
        </p:nvCxnSpPr>
        <p:spPr bwMode="auto">
          <a:xfrm rot="16200000" flipV="1">
            <a:off x="999466" y="3508744"/>
            <a:ext cx="754912" cy="669852"/>
          </a:xfrm>
          <a:prstGeom prst="straightConnector1">
            <a:avLst/>
          </a:prstGeom>
          <a:noFill/>
          <a:ln w="31750" cap="flat" cmpd="sng" algn="ctr">
            <a:solidFill>
              <a:srgbClr val="C00000"/>
            </a:solidFill>
            <a:prstDash val="solid"/>
            <a:round/>
            <a:headEnd type="none" w="med" len="med"/>
            <a:tailEnd type="stealth" w="lg" len="lg"/>
          </a:ln>
          <a:effectLst/>
        </p:spPr>
      </p:cxnSp>
      <p:sp>
        <p:nvSpPr>
          <p:cNvPr id="7" name="자유형 6"/>
          <p:cNvSpPr/>
          <p:nvPr/>
        </p:nvSpPr>
        <p:spPr bwMode="auto">
          <a:xfrm>
            <a:off x="1063256" y="4111256"/>
            <a:ext cx="3264195" cy="1534632"/>
          </a:xfrm>
          <a:custGeom>
            <a:avLst/>
            <a:gdLst>
              <a:gd name="connsiteX0" fmla="*/ 3264195 w 3264195"/>
              <a:gd name="connsiteY0" fmla="*/ 1534632 h 1534632"/>
              <a:gd name="connsiteX1" fmla="*/ 1552353 w 3264195"/>
              <a:gd name="connsiteY1" fmla="*/ 205563 h 1534632"/>
              <a:gd name="connsiteX2" fmla="*/ 0 w 3264195"/>
              <a:gd name="connsiteY2" fmla="*/ 301256 h 1534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64195" h="1534632">
                <a:moveTo>
                  <a:pt x="3264195" y="1534632"/>
                </a:moveTo>
                <a:cubicBezTo>
                  <a:pt x="2680290" y="972879"/>
                  <a:pt x="2096385" y="411126"/>
                  <a:pt x="1552353" y="205563"/>
                </a:cubicBezTo>
                <a:cubicBezTo>
                  <a:pt x="1008321" y="0"/>
                  <a:pt x="326065" y="113414"/>
                  <a:pt x="0" y="301256"/>
                </a:cubicBezTo>
              </a:path>
            </a:pathLst>
          </a:custGeom>
          <a:noFill/>
          <a:ln w="25400" cap="flat" cmpd="sng" algn="ctr">
            <a:solidFill>
              <a:srgbClr val="7030A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직사각형 27"/>
          <p:cNvSpPr>
            <a:spLocks/>
          </p:cNvSpPr>
          <p:nvPr/>
        </p:nvSpPr>
        <p:spPr bwMode="auto">
          <a:xfrm>
            <a:off x="7772736" y="4209773"/>
            <a:ext cx="316800" cy="316800"/>
          </a:xfrm>
          <a:prstGeom prst="roundRect">
            <a:avLst/>
          </a:prstGeom>
          <a:solidFill>
            <a:srgbClr val="92D050">
              <a:alpha val="60000"/>
            </a:srgbClr>
          </a:solidFill>
          <a:ln w="31750" algn="ctr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ko-KR" altLang="en-US">
              <a:ea typeface="굴림" charset="-127"/>
            </a:endParaRPr>
          </a:p>
        </p:txBody>
      </p:sp>
      <p:grpSp>
        <p:nvGrpSpPr>
          <p:cNvPr id="65" name="그룹 64"/>
          <p:cNvGrpSpPr/>
          <p:nvPr/>
        </p:nvGrpSpPr>
        <p:grpSpPr>
          <a:xfrm>
            <a:off x="4493002" y="3424613"/>
            <a:ext cx="4310594" cy="2540523"/>
            <a:chOff x="4493002" y="3424613"/>
            <a:chExt cx="4310594" cy="2540523"/>
          </a:xfrm>
        </p:grpSpPr>
        <p:sp>
          <p:nvSpPr>
            <p:cNvPr id="13" name="직사각형 4"/>
            <p:cNvSpPr>
              <a:spLocks noChangeArrowheads="1"/>
            </p:cNvSpPr>
            <p:nvPr/>
          </p:nvSpPr>
          <p:spPr bwMode="auto">
            <a:xfrm>
              <a:off x="6449197" y="3424613"/>
              <a:ext cx="396000" cy="396000"/>
            </a:xfrm>
            <a:prstGeom prst="roundRect">
              <a:avLst/>
            </a:prstGeom>
            <a:noFill/>
            <a:ln w="31750" algn="ctr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ko-KR" altLang="en-US">
                <a:ea typeface="굴림" charset="-127"/>
              </a:endParaRPr>
            </a:p>
          </p:txBody>
        </p:sp>
        <p:sp>
          <p:nvSpPr>
            <p:cNvPr id="14" name="직사각형 4"/>
            <p:cNvSpPr>
              <a:spLocks/>
            </p:cNvSpPr>
            <p:nvPr/>
          </p:nvSpPr>
          <p:spPr bwMode="auto">
            <a:xfrm>
              <a:off x="5198688" y="4209773"/>
              <a:ext cx="316800" cy="316800"/>
            </a:xfrm>
            <a:prstGeom prst="roundRect">
              <a:avLst/>
            </a:prstGeom>
            <a:noFill/>
            <a:ln w="31750" algn="ctr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ko-KR" altLang="en-US">
                <a:ea typeface="굴림" charset="-127"/>
              </a:endParaRPr>
            </a:p>
          </p:txBody>
        </p:sp>
        <p:cxnSp>
          <p:nvCxnSpPr>
            <p:cNvPr id="16" name="직선 연결선 15"/>
            <p:cNvCxnSpPr>
              <a:stCxn id="13" idx="2"/>
              <a:endCxn id="14" idx="0"/>
            </p:cNvCxnSpPr>
            <p:nvPr/>
          </p:nvCxnSpPr>
          <p:spPr bwMode="auto">
            <a:xfrm rot="5400000">
              <a:off x="5807563" y="3370139"/>
              <a:ext cx="389160" cy="1290109"/>
            </a:xfrm>
            <a:prstGeom prst="line">
              <a:avLst/>
            </a:prstGeom>
            <a:noFill/>
            <a:ln w="19050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" name="직선 연결선 16"/>
            <p:cNvCxnSpPr>
              <a:stCxn id="13" idx="2"/>
              <a:endCxn id="15" idx="0"/>
            </p:cNvCxnSpPr>
            <p:nvPr/>
          </p:nvCxnSpPr>
          <p:spPr bwMode="auto">
            <a:xfrm rot="16200000" flipH="1">
              <a:off x="7094586" y="3373223"/>
              <a:ext cx="389160" cy="1283939"/>
            </a:xfrm>
            <a:prstGeom prst="line">
              <a:avLst/>
            </a:prstGeom>
            <a:noFill/>
            <a:ln w="19050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" name="직선 연결선 17"/>
            <p:cNvCxnSpPr>
              <a:stCxn id="14" idx="2"/>
              <a:endCxn id="21" idx="0"/>
            </p:cNvCxnSpPr>
            <p:nvPr/>
          </p:nvCxnSpPr>
          <p:spPr bwMode="auto">
            <a:xfrm rot="5400000">
              <a:off x="5067178" y="4625933"/>
              <a:ext cx="389270" cy="190551"/>
            </a:xfrm>
            <a:prstGeom prst="line">
              <a:avLst/>
            </a:prstGeom>
            <a:noFill/>
            <a:ln w="19050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" name="직선 연결선 18"/>
            <p:cNvCxnSpPr>
              <a:stCxn id="14" idx="2"/>
              <a:endCxn id="22" idx="0"/>
            </p:cNvCxnSpPr>
            <p:nvPr/>
          </p:nvCxnSpPr>
          <p:spPr bwMode="auto">
            <a:xfrm rot="16200000" flipH="1">
              <a:off x="5458681" y="4424980"/>
              <a:ext cx="389270" cy="592456"/>
            </a:xfrm>
            <a:prstGeom prst="line">
              <a:avLst/>
            </a:prstGeom>
            <a:noFill/>
            <a:ln w="19050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0" name="직사각형 19"/>
            <p:cNvSpPr>
              <a:spLocks noChangeAspect="1"/>
            </p:cNvSpPr>
            <p:nvPr/>
          </p:nvSpPr>
          <p:spPr bwMode="auto">
            <a:xfrm>
              <a:off x="5409538" y="4777598"/>
              <a:ext cx="307777" cy="369332"/>
            </a:xfrm>
            <a:prstGeom prst="rect">
              <a:avLst/>
            </a:prstGeom>
            <a:no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>
                <a:defRPr/>
              </a:pPr>
              <a:r>
                <a:rPr lang="en-US" altLang="ko-KR" b="1" dirty="0" err="1">
                  <a:solidFill>
                    <a:schemeClr val="tx2"/>
                  </a:solidFill>
                  <a:latin typeface="Arial Rounded MT Bold" pitchFamily="34" charset="0"/>
                  <a:ea typeface="HY그래픽M" pitchFamily="18" charset="-127"/>
                </a:rPr>
                <a:t>…</a:t>
              </a:r>
              <a:endParaRPr lang="ko-KR" altLang="en-US" b="1" dirty="0">
                <a:solidFill>
                  <a:schemeClr val="tx2"/>
                </a:solidFill>
                <a:latin typeface="Arial Rounded MT Bold" pitchFamily="34" charset="0"/>
                <a:ea typeface="HY그래픽M" pitchFamily="18" charset="-127"/>
              </a:endParaRPr>
            </a:p>
          </p:txBody>
        </p:sp>
        <p:sp>
          <p:nvSpPr>
            <p:cNvPr id="21" name="직사각형 19"/>
            <p:cNvSpPr>
              <a:spLocks/>
            </p:cNvSpPr>
            <p:nvPr/>
          </p:nvSpPr>
          <p:spPr bwMode="auto">
            <a:xfrm>
              <a:off x="5040537" y="4915843"/>
              <a:ext cx="252000" cy="252000"/>
            </a:xfrm>
            <a:prstGeom prst="roundRect">
              <a:avLst/>
            </a:prstGeom>
            <a:noFill/>
            <a:ln w="31750" algn="ctr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ko-KR" altLang="en-US">
                <a:ea typeface="굴림" charset="-127"/>
              </a:endParaRPr>
            </a:p>
          </p:txBody>
        </p:sp>
        <p:sp>
          <p:nvSpPr>
            <p:cNvPr id="22" name="직사각형 20"/>
            <p:cNvSpPr>
              <a:spLocks/>
            </p:cNvSpPr>
            <p:nvPr/>
          </p:nvSpPr>
          <p:spPr bwMode="auto">
            <a:xfrm>
              <a:off x="5823544" y="4915843"/>
              <a:ext cx="252000" cy="252000"/>
            </a:xfrm>
            <a:prstGeom prst="roundRect">
              <a:avLst/>
            </a:prstGeom>
            <a:noFill/>
            <a:ln w="31750" algn="ctr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ko-KR" altLang="en-US">
                <a:ea typeface="굴림" charset="-127"/>
              </a:endParaRPr>
            </a:p>
          </p:txBody>
        </p:sp>
        <p:cxnSp>
          <p:nvCxnSpPr>
            <p:cNvPr id="23" name="직선 연결선 22"/>
            <p:cNvCxnSpPr>
              <a:stCxn id="15" idx="2"/>
              <a:endCxn id="25" idx="0"/>
            </p:cNvCxnSpPr>
            <p:nvPr/>
          </p:nvCxnSpPr>
          <p:spPr bwMode="auto">
            <a:xfrm rot="16200000" flipH="1">
              <a:off x="7831007" y="4626702"/>
              <a:ext cx="389270" cy="189012"/>
            </a:xfrm>
            <a:prstGeom prst="line">
              <a:avLst/>
            </a:prstGeom>
            <a:noFill/>
            <a:ln w="19050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4" name="직선 연결선 23"/>
            <p:cNvCxnSpPr>
              <a:stCxn id="15" idx="2"/>
              <a:endCxn id="26" idx="0"/>
            </p:cNvCxnSpPr>
            <p:nvPr/>
          </p:nvCxnSpPr>
          <p:spPr bwMode="auto">
            <a:xfrm rot="5400000">
              <a:off x="7439504" y="4424211"/>
              <a:ext cx="389270" cy="593995"/>
            </a:xfrm>
            <a:prstGeom prst="line">
              <a:avLst/>
            </a:prstGeom>
            <a:noFill/>
            <a:ln w="19050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5" name="직사각형 32"/>
            <p:cNvSpPr>
              <a:spLocks/>
            </p:cNvSpPr>
            <p:nvPr/>
          </p:nvSpPr>
          <p:spPr bwMode="auto">
            <a:xfrm flipH="1">
              <a:off x="7994148" y="4915843"/>
              <a:ext cx="252000" cy="252000"/>
            </a:xfrm>
            <a:prstGeom prst="roundRect">
              <a:avLst/>
            </a:prstGeom>
            <a:noFill/>
            <a:ln w="31750" algn="ctr">
              <a:solidFill>
                <a:schemeClr val="tx2"/>
              </a:solidFill>
              <a:prstDash val="solid"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ko-KR" altLang="en-US">
                <a:ea typeface="굴림" charset="-127"/>
              </a:endParaRPr>
            </a:p>
          </p:txBody>
        </p:sp>
        <p:sp>
          <p:nvSpPr>
            <p:cNvPr id="26" name="직사각형 33"/>
            <p:cNvSpPr>
              <a:spLocks/>
            </p:cNvSpPr>
            <p:nvPr/>
          </p:nvSpPr>
          <p:spPr bwMode="auto">
            <a:xfrm flipH="1">
              <a:off x="7211141" y="4915843"/>
              <a:ext cx="252000" cy="252000"/>
            </a:xfrm>
            <a:prstGeom prst="roundRect">
              <a:avLst/>
            </a:prstGeom>
            <a:noFill/>
            <a:ln w="31750" algn="ctr">
              <a:solidFill>
                <a:schemeClr val="tx2"/>
              </a:solidFill>
              <a:prstDash val="solid"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ko-KR" altLang="en-US">
                <a:ea typeface="굴림" charset="-127"/>
              </a:endParaRPr>
            </a:p>
          </p:txBody>
        </p:sp>
        <p:sp>
          <p:nvSpPr>
            <p:cNvPr id="27" name="직사각형 26"/>
            <p:cNvSpPr>
              <a:spLocks noChangeAspect="1"/>
            </p:cNvSpPr>
            <p:nvPr/>
          </p:nvSpPr>
          <p:spPr bwMode="auto">
            <a:xfrm flipH="1">
              <a:off x="7599267" y="4777598"/>
              <a:ext cx="307777" cy="369332"/>
            </a:xfrm>
            <a:prstGeom prst="rect">
              <a:avLst/>
            </a:prstGeom>
            <a:no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>
                <a:defRPr/>
              </a:pPr>
              <a:r>
                <a:rPr lang="en-US" altLang="ko-KR" b="1" dirty="0" err="1">
                  <a:solidFill>
                    <a:schemeClr val="tx2"/>
                  </a:solidFill>
                  <a:latin typeface="Arial Rounded MT Bold" pitchFamily="34" charset="0"/>
                  <a:ea typeface="HY그래픽M" pitchFamily="18" charset="-127"/>
                </a:rPr>
                <a:t>…</a:t>
              </a:r>
              <a:endParaRPr lang="ko-KR" altLang="en-US" b="1" dirty="0">
                <a:solidFill>
                  <a:schemeClr val="tx2"/>
                </a:solidFill>
                <a:latin typeface="Arial Rounded MT Bold" pitchFamily="34" charset="0"/>
                <a:ea typeface="HY그래픽M" pitchFamily="18" charset="-127"/>
              </a:endParaRPr>
            </a:p>
          </p:txBody>
        </p:sp>
        <p:cxnSp>
          <p:nvCxnSpPr>
            <p:cNvPr id="28" name="직선 연결선 27"/>
            <p:cNvCxnSpPr>
              <a:stCxn id="26" idx="2"/>
              <a:endCxn id="38" idx="0"/>
            </p:cNvCxnSpPr>
            <p:nvPr/>
          </p:nvCxnSpPr>
          <p:spPr bwMode="auto">
            <a:xfrm rot="16200000" flipH="1">
              <a:off x="7239793" y="5265190"/>
              <a:ext cx="330937" cy="136241"/>
            </a:xfrm>
            <a:prstGeom prst="line">
              <a:avLst/>
            </a:prstGeom>
            <a:noFill/>
            <a:ln w="19050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9" name="직선 연결선 28"/>
            <p:cNvCxnSpPr>
              <a:stCxn id="26" idx="2"/>
              <a:endCxn id="39" idx="0"/>
            </p:cNvCxnSpPr>
            <p:nvPr/>
          </p:nvCxnSpPr>
          <p:spPr bwMode="auto">
            <a:xfrm rot="5400000">
              <a:off x="6926591" y="5088229"/>
              <a:ext cx="330937" cy="490165"/>
            </a:xfrm>
            <a:prstGeom prst="line">
              <a:avLst/>
            </a:prstGeom>
            <a:noFill/>
            <a:ln w="19050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0" name="직사각형 29"/>
            <p:cNvSpPr>
              <a:spLocks noChangeAspect="1"/>
            </p:cNvSpPr>
            <p:nvPr/>
          </p:nvSpPr>
          <p:spPr bwMode="auto">
            <a:xfrm flipH="1">
              <a:off x="6494115" y="4051545"/>
              <a:ext cx="307777" cy="369332"/>
            </a:xfrm>
            <a:prstGeom prst="rect">
              <a:avLst/>
            </a:prstGeom>
            <a:no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>
                <a:defRPr/>
              </a:pPr>
              <a:r>
                <a:rPr lang="en-US" altLang="ko-KR" dirty="0" err="1">
                  <a:solidFill>
                    <a:schemeClr val="tx2"/>
                  </a:solidFill>
                  <a:latin typeface="Arial Rounded MT Bold" pitchFamily="34" charset="0"/>
                  <a:ea typeface="HY그래픽M" pitchFamily="18" charset="-127"/>
                </a:rPr>
                <a:t>…</a:t>
              </a:r>
              <a:endParaRPr lang="ko-KR" altLang="en-US" dirty="0">
                <a:solidFill>
                  <a:schemeClr val="tx2"/>
                </a:solidFill>
                <a:latin typeface="Arial Rounded MT Bold" pitchFamily="34" charset="0"/>
                <a:ea typeface="HY그래픽M" pitchFamily="18" charset="-127"/>
              </a:endParaRPr>
            </a:p>
          </p:txBody>
        </p:sp>
        <p:cxnSp>
          <p:nvCxnSpPr>
            <p:cNvPr id="31" name="직선 연결선 30"/>
            <p:cNvCxnSpPr>
              <a:stCxn id="22" idx="2"/>
              <a:endCxn id="33" idx="0"/>
            </p:cNvCxnSpPr>
            <p:nvPr/>
          </p:nvCxnSpPr>
          <p:spPr bwMode="auto">
            <a:xfrm rot="5400000">
              <a:off x="5712878" y="5262113"/>
              <a:ext cx="330937" cy="142396"/>
            </a:xfrm>
            <a:prstGeom prst="line">
              <a:avLst/>
            </a:prstGeom>
            <a:noFill/>
            <a:ln w="19050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2" name="직선 연결선 31"/>
            <p:cNvCxnSpPr>
              <a:stCxn id="22" idx="2"/>
              <a:endCxn id="34" idx="0"/>
            </p:cNvCxnSpPr>
            <p:nvPr/>
          </p:nvCxnSpPr>
          <p:spPr bwMode="auto">
            <a:xfrm rot="16200000" flipH="1">
              <a:off x="6026081" y="5091306"/>
              <a:ext cx="330937" cy="484010"/>
            </a:xfrm>
            <a:prstGeom prst="line">
              <a:avLst/>
            </a:prstGeom>
            <a:noFill/>
            <a:ln w="19050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3" name="직사각형 43"/>
            <p:cNvSpPr>
              <a:spLocks/>
            </p:cNvSpPr>
            <p:nvPr/>
          </p:nvSpPr>
          <p:spPr bwMode="auto">
            <a:xfrm>
              <a:off x="5706348" y="5498780"/>
              <a:ext cx="201600" cy="201600"/>
            </a:xfrm>
            <a:prstGeom prst="roundRect">
              <a:avLst/>
            </a:prstGeom>
            <a:noFill/>
            <a:ln w="31750" algn="ctr">
              <a:solidFill>
                <a:schemeClr val="tx2"/>
              </a:solidFill>
              <a:prstDash val="solid"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ko-KR" altLang="en-US">
                <a:ea typeface="굴림" charset="-127"/>
              </a:endParaRPr>
            </a:p>
          </p:txBody>
        </p:sp>
        <p:sp>
          <p:nvSpPr>
            <p:cNvPr id="34" name="직사각형 44"/>
            <p:cNvSpPr>
              <a:spLocks/>
            </p:cNvSpPr>
            <p:nvPr/>
          </p:nvSpPr>
          <p:spPr bwMode="auto">
            <a:xfrm>
              <a:off x="6332754" y="5498780"/>
              <a:ext cx="201600" cy="201600"/>
            </a:xfrm>
            <a:prstGeom prst="roundRect">
              <a:avLst/>
            </a:prstGeom>
            <a:noFill/>
            <a:ln w="31750" algn="ctr">
              <a:solidFill>
                <a:schemeClr val="tx2"/>
              </a:solidFill>
              <a:prstDash val="solid"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ko-KR" altLang="en-US">
                <a:ea typeface="굴림" charset="-127"/>
              </a:endParaRPr>
            </a:p>
          </p:txBody>
        </p:sp>
        <p:cxnSp>
          <p:nvCxnSpPr>
            <p:cNvPr id="35" name="직선 연결선 34"/>
            <p:cNvCxnSpPr/>
            <p:nvPr/>
          </p:nvCxnSpPr>
          <p:spPr bwMode="auto">
            <a:xfrm rot="16200000" flipH="1">
              <a:off x="5823259" y="5786279"/>
              <a:ext cx="264214" cy="93491"/>
            </a:xfrm>
            <a:prstGeom prst="line">
              <a:avLst/>
            </a:prstGeom>
            <a:noFill/>
            <a:ln w="19050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6" name="직선 연결선 35"/>
            <p:cNvCxnSpPr/>
            <p:nvPr/>
          </p:nvCxnSpPr>
          <p:spPr bwMode="auto">
            <a:xfrm flipH="1">
              <a:off x="5341577" y="5700917"/>
              <a:ext cx="371932" cy="264214"/>
            </a:xfrm>
            <a:prstGeom prst="line">
              <a:avLst/>
            </a:prstGeom>
            <a:noFill/>
            <a:ln w="19050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7" name="직사각형 36"/>
            <p:cNvSpPr>
              <a:spLocks noChangeAspect="1"/>
            </p:cNvSpPr>
            <p:nvPr/>
          </p:nvSpPr>
          <p:spPr bwMode="auto">
            <a:xfrm>
              <a:off x="5989793" y="5360901"/>
              <a:ext cx="256480" cy="307777"/>
            </a:xfrm>
            <a:prstGeom prst="rect">
              <a:avLst/>
            </a:prstGeom>
            <a:no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>
                <a:defRPr/>
              </a:pPr>
              <a:r>
                <a:rPr lang="en-US" altLang="ko-KR" sz="2000" b="1" dirty="0" err="1">
                  <a:solidFill>
                    <a:schemeClr val="tx2"/>
                  </a:solidFill>
                  <a:latin typeface="Arial Rounded MT Bold" pitchFamily="34" charset="0"/>
                  <a:ea typeface="HY그래픽M" pitchFamily="18" charset="-127"/>
                </a:rPr>
                <a:t>…</a:t>
              </a:r>
              <a:endParaRPr lang="ko-KR" altLang="en-US" sz="2000" b="1" dirty="0">
                <a:solidFill>
                  <a:schemeClr val="tx2"/>
                </a:solidFill>
                <a:latin typeface="Arial Rounded MT Bold" pitchFamily="34" charset="0"/>
                <a:ea typeface="HY그래픽M" pitchFamily="18" charset="-127"/>
              </a:endParaRPr>
            </a:p>
          </p:txBody>
        </p:sp>
        <p:sp>
          <p:nvSpPr>
            <p:cNvPr id="38" name="직사각형 57"/>
            <p:cNvSpPr>
              <a:spLocks/>
            </p:cNvSpPr>
            <p:nvPr/>
          </p:nvSpPr>
          <p:spPr bwMode="auto">
            <a:xfrm flipH="1">
              <a:off x="7372582" y="5498780"/>
              <a:ext cx="201600" cy="201600"/>
            </a:xfrm>
            <a:prstGeom prst="roundRect">
              <a:avLst/>
            </a:prstGeom>
            <a:noFill/>
            <a:ln w="31750" algn="ctr">
              <a:solidFill>
                <a:schemeClr val="tx2"/>
              </a:solidFill>
              <a:prstDash val="solid"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ko-KR" altLang="en-US">
                <a:ea typeface="굴림" charset="-127"/>
              </a:endParaRPr>
            </a:p>
          </p:txBody>
        </p:sp>
        <p:sp>
          <p:nvSpPr>
            <p:cNvPr id="39" name="직사각형 58"/>
            <p:cNvSpPr>
              <a:spLocks/>
            </p:cNvSpPr>
            <p:nvPr/>
          </p:nvSpPr>
          <p:spPr bwMode="auto">
            <a:xfrm flipH="1">
              <a:off x="6746176" y="5498780"/>
              <a:ext cx="201600" cy="201600"/>
            </a:xfrm>
            <a:prstGeom prst="roundRect">
              <a:avLst/>
            </a:prstGeom>
            <a:noFill/>
            <a:ln w="31750" algn="ctr">
              <a:solidFill>
                <a:schemeClr val="tx2"/>
              </a:solidFill>
              <a:prstDash val="solid"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ko-KR" altLang="en-US">
                <a:ea typeface="굴림" charset="-127"/>
              </a:endParaRPr>
            </a:p>
          </p:txBody>
        </p:sp>
        <p:cxnSp>
          <p:nvCxnSpPr>
            <p:cNvPr id="40" name="직선 연결선 39"/>
            <p:cNvCxnSpPr/>
            <p:nvPr/>
          </p:nvCxnSpPr>
          <p:spPr bwMode="auto">
            <a:xfrm rot="5400000">
              <a:off x="7193923" y="5786279"/>
              <a:ext cx="264214" cy="93491"/>
            </a:xfrm>
            <a:prstGeom prst="line">
              <a:avLst/>
            </a:prstGeom>
            <a:noFill/>
            <a:ln w="19050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1" name="직선 연결선 40"/>
            <p:cNvCxnSpPr/>
            <p:nvPr/>
          </p:nvCxnSpPr>
          <p:spPr bwMode="auto">
            <a:xfrm>
              <a:off x="7567888" y="5700917"/>
              <a:ext cx="371932" cy="264214"/>
            </a:xfrm>
            <a:prstGeom prst="line">
              <a:avLst/>
            </a:prstGeom>
            <a:noFill/>
            <a:ln w="19050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2" name="직사각형 41"/>
            <p:cNvSpPr>
              <a:spLocks noChangeAspect="1"/>
            </p:cNvSpPr>
            <p:nvPr/>
          </p:nvSpPr>
          <p:spPr bwMode="auto">
            <a:xfrm flipH="1">
              <a:off x="7045434" y="5360901"/>
              <a:ext cx="256480" cy="307777"/>
            </a:xfrm>
            <a:prstGeom prst="rect">
              <a:avLst/>
            </a:prstGeom>
            <a:no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>
                <a:defRPr/>
              </a:pPr>
              <a:r>
                <a:rPr lang="en-US" altLang="ko-KR" sz="2000" b="1" dirty="0" err="1">
                  <a:solidFill>
                    <a:schemeClr val="tx2"/>
                  </a:solidFill>
                  <a:latin typeface="Arial Rounded MT Bold" pitchFamily="34" charset="0"/>
                  <a:ea typeface="HY그래픽M" pitchFamily="18" charset="-127"/>
                </a:rPr>
                <a:t>…</a:t>
              </a:r>
              <a:endParaRPr lang="ko-KR" altLang="en-US" sz="2000" b="1" dirty="0">
                <a:solidFill>
                  <a:schemeClr val="tx2"/>
                </a:solidFill>
                <a:latin typeface="Arial Rounded MT Bold" pitchFamily="34" charset="0"/>
                <a:ea typeface="HY그래픽M" pitchFamily="18" charset="-127"/>
              </a:endParaRPr>
            </a:p>
          </p:txBody>
        </p:sp>
        <p:cxnSp>
          <p:nvCxnSpPr>
            <p:cNvPr id="43" name="직선 연결선 42"/>
            <p:cNvCxnSpPr>
              <a:stCxn id="21" idx="2"/>
              <a:endCxn id="45" idx="0"/>
            </p:cNvCxnSpPr>
            <p:nvPr/>
          </p:nvCxnSpPr>
          <p:spPr bwMode="auto">
            <a:xfrm rot="16200000" flipH="1">
              <a:off x="5073648" y="5260731"/>
              <a:ext cx="330935" cy="145157"/>
            </a:xfrm>
            <a:prstGeom prst="line">
              <a:avLst/>
            </a:prstGeom>
            <a:noFill/>
            <a:ln w="19050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4" name="직선 연결선 43"/>
            <p:cNvCxnSpPr>
              <a:stCxn id="21" idx="2"/>
              <a:endCxn id="46" idx="0"/>
            </p:cNvCxnSpPr>
            <p:nvPr/>
          </p:nvCxnSpPr>
          <p:spPr bwMode="auto">
            <a:xfrm rot="5400000">
              <a:off x="4760446" y="5092686"/>
              <a:ext cx="330935" cy="481248"/>
            </a:xfrm>
            <a:prstGeom prst="line">
              <a:avLst/>
            </a:prstGeom>
            <a:noFill/>
            <a:ln w="19050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5" name="직사각형 66"/>
            <p:cNvSpPr>
              <a:spLocks/>
            </p:cNvSpPr>
            <p:nvPr/>
          </p:nvSpPr>
          <p:spPr bwMode="auto">
            <a:xfrm flipH="1">
              <a:off x="5210894" y="5498778"/>
              <a:ext cx="201600" cy="201600"/>
            </a:xfrm>
            <a:prstGeom prst="roundRect">
              <a:avLst/>
            </a:prstGeom>
            <a:solidFill>
              <a:srgbClr val="92D050">
                <a:alpha val="60000"/>
              </a:srgbClr>
            </a:solidFill>
            <a:ln w="31750" algn="ctr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ko-KR" altLang="en-US">
                <a:ea typeface="굴림" charset="-127"/>
              </a:endParaRPr>
            </a:p>
          </p:txBody>
        </p:sp>
        <p:sp>
          <p:nvSpPr>
            <p:cNvPr id="46" name="직사각형 67"/>
            <p:cNvSpPr>
              <a:spLocks/>
            </p:cNvSpPr>
            <p:nvPr/>
          </p:nvSpPr>
          <p:spPr bwMode="auto">
            <a:xfrm flipH="1">
              <a:off x="4584489" y="5498778"/>
              <a:ext cx="201600" cy="201600"/>
            </a:xfrm>
            <a:prstGeom prst="roundRect">
              <a:avLst/>
            </a:prstGeom>
            <a:noFill/>
            <a:ln w="31750" algn="ctr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ko-KR" altLang="en-US">
                <a:ea typeface="굴림" charset="-127"/>
              </a:endParaRPr>
            </a:p>
          </p:txBody>
        </p:sp>
        <p:grpSp>
          <p:nvGrpSpPr>
            <p:cNvPr id="47" name="그룹 71"/>
            <p:cNvGrpSpPr>
              <a:grpSpLocks/>
            </p:cNvGrpSpPr>
            <p:nvPr/>
          </p:nvGrpSpPr>
          <p:grpSpPr bwMode="auto">
            <a:xfrm>
              <a:off x="4493002" y="5700912"/>
              <a:ext cx="655499" cy="264224"/>
              <a:chOff x="2013623" y="5571997"/>
              <a:chExt cx="1024044" cy="412706"/>
            </a:xfrm>
          </p:grpSpPr>
          <p:cxnSp>
            <p:nvCxnSpPr>
              <p:cNvPr id="57" name="직선 연결선 56"/>
              <p:cNvCxnSpPr/>
              <p:nvPr/>
            </p:nvCxnSpPr>
            <p:spPr bwMode="auto">
              <a:xfrm rot="5400000">
                <a:off x="1880306" y="5705314"/>
                <a:ext cx="412690" cy="146055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8" name="직선 연결선 57"/>
              <p:cNvCxnSpPr/>
              <p:nvPr/>
            </p:nvCxnSpPr>
            <p:spPr bwMode="auto">
              <a:xfrm>
                <a:off x="2456621" y="5572012"/>
                <a:ext cx="581046" cy="412691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48" name="직사각형 47"/>
            <p:cNvSpPr>
              <a:spLocks noChangeAspect="1"/>
            </p:cNvSpPr>
            <p:nvPr/>
          </p:nvSpPr>
          <p:spPr bwMode="auto">
            <a:xfrm flipH="1">
              <a:off x="4884160" y="5360901"/>
              <a:ext cx="256480" cy="307777"/>
            </a:xfrm>
            <a:prstGeom prst="rect">
              <a:avLst/>
            </a:prstGeom>
            <a:no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>
                <a:defRPr/>
              </a:pPr>
              <a:r>
                <a:rPr lang="en-US" altLang="ko-KR" sz="2000" b="1" dirty="0" err="1">
                  <a:solidFill>
                    <a:schemeClr val="tx2"/>
                  </a:solidFill>
                  <a:latin typeface="Arial Rounded MT Bold" pitchFamily="34" charset="0"/>
                  <a:ea typeface="HY그래픽M" pitchFamily="18" charset="-127"/>
                </a:rPr>
                <a:t>…</a:t>
              </a:r>
              <a:endParaRPr lang="ko-KR" altLang="en-US" sz="2000" b="1" dirty="0">
                <a:solidFill>
                  <a:schemeClr val="tx2"/>
                </a:solidFill>
                <a:latin typeface="Arial Rounded MT Bold" pitchFamily="34" charset="0"/>
                <a:ea typeface="HY그래픽M" pitchFamily="18" charset="-127"/>
              </a:endParaRPr>
            </a:p>
          </p:txBody>
        </p:sp>
        <p:cxnSp>
          <p:nvCxnSpPr>
            <p:cNvPr id="49" name="직선 연결선 48"/>
            <p:cNvCxnSpPr>
              <a:stCxn id="25" idx="2"/>
              <a:endCxn id="51" idx="0"/>
            </p:cNvCxnSpPr>
            <p:nvPr/>
          </p:nvCxnSpPr>
          <p:spPr bwMode="auto">
            <a:xfrm rot="5400000">
              <a:off x="7883614" y="5262243"/>
              <a:ext cx="330934" cy="142134"/>
            </a:xfrm>
            <a:prstGeom prst="line">
              <a:avLst/>
            </a:prstGeom>
            <a:noFill/>
            <a:ln w="19050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0" name="직선 연결선 49"/>
            <p:cNvCxnSpPr>
              <a:stCxn id="25" idx="2"/>
              <a:endCxn id="52" idx="0"/>
            </p:cNvCxnSpPr>
            <p:nvPr/>
          </p:nvCxnSpPr>
          <p:spPr bwMode="auto">
            <a:xfrm rot="16200000" flipH="1">
              <a:off x="8196817" y="5091174"/>
              <a:ext cx="330934" cy="484272"/>
            </a:xfrm>
            <a:prstGeom prst="line">
              <a:avLst/>
            </a:prstGeom>
            <a:noFill/>
            <a:ln w="19050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1" name="직사각형 84"/>
            <p:cNvSpPr>
              <a:spLocks/>
            </p:cNvSpPr>
            <p:nvPr/>
          </p:nvSpPr>
          <p:spPr bwMode="auto">
            <a:xfrm>
              <a:off x="7877214" y="5498777"/>
              <a:ext cx="201600" cy="201600"/>
            </a:xfrm>
            <a:prstGeom prst="roundRect">
              <a:avLst/>
            </a:prstGeom>
            <a:noFill/>
            <a:ln w="31750" algn="ctr">
              <a:solidFill>
                <a:schemeClr val="tx2"/>
              </a:solidFill>
              <a:prstDash val="solid"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ko-KR" altLang="en-US">
                <a:ea typeface="굴림" charset="-127"/>
              </a:endParaRPr>
            </a:p>
          </p:txBody>
        </p:sp>
        <p:sp>
          <p:nvSpPr>
            <p:cNvPr id="52" name="직사각형 85"/>
            <p:cNvSpPr>
              <a:spLocks/>
            </p:cNvSpPr>
            <p:nvPr/>
          </p:nvSpPr>
          <p:spPr bwMode="auto">
            <a:xfrm>
              <a:off x="8503620" y="5498777"/>
              <a:ext cx="201600" cy="201600"/>
            </a:xfrm>
            <a:prstGeom prst="roundRect">
              <a:avLst/>
            </a:prstGeom>
            <a:noFill/>
            <a:ln w="31750" algn="ctr">
              <a:solidFill>
                <a:schemeClr val="tx2"/>
              </a:solidFill>
              <a:prstDash val="solid"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ko-KR" altLang="en-US">
                <a:ea typeface="굴림" charset="-127"/>
              </a:endParaRPr>
            </a:p>
          </p:txBody>
        </p:sp>
        <p:grpSp>
          <p:nvGrpSpPr>
            <p:cNvPr id="53" name="그룹 86"/>
            <p:cNvGrpSpPr>
              <a:grpSpLocks/>
            </p:cNvGrpSpPr>
            <p:nvPr/>
          </p:nvGrpSpPr>
          <p:grpSpPr bwMode="auto">
            <a:xfrm flipH="1">
              <a:off x="8142045" y="5700917"/>
              <a:ext cx="661551" cy="264214"/>
              <a:chOff x="2004166" y="5572015"/>
              <a:chExt cx="1033500" cy="412691"/>
            </a:xfrm>
          </p:grpSpPr>
          <p:cxnSp>
            <p:nvCxnSpPr>
              <p:cNvPr id="55" name="직선 연결선 54"/>
              <p:cNvCxnSpPr/>
              <p:nvPr/>
            </p:nvCxnSpPr>
            <p:spPr bwMode="auto">
              <a:xfrm rot="5400000">
                <a:off x="1870848" y="5705333"/>
                <a:ext cx="412691" cy="146055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6" name="직선 연결선 55"/>
              <p:cNvCxnSpPr/>
              <p:nvPr/>
            </p:nvCxnSpPr>
            <p:spPr bwMode="auto">
              <a:xfrm>
                <a:off x="2456620" y="5572015"/>
                <a:ext cx="581046" cy="412691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54" name="직사각형 53"/>
            <p:cNvSpPr>
              <a:spLocks noChangeAspect="1"/>
            </p:cNvSpPr>
            <p:nvPr/>
          </p:nvSpPr>
          <p:spPr bwMode="auto">
            <a:xfrm>
              <a:off x="8160213" y="5360901"/>
              <a:ext cx="256480" cy="307777"/>
            </a:xfrm>
            <a:prstGeom prst="rect">
              <a:avLst/>
            </a:prstGeom>
            <a:no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>
                <a:defRPr/>
              </a:pPr>
              <a:r>
                <a:rPr lang="en-US" altLang="ko-KR" sz="2000" b="1" dirty="0">
                  <a:solidFill>
                    <a:schemeClr val="tx2"/>
                  </a:solidFill>
                  <a:latin typeface="Arial Rounded MT Bold" pitchFamily="34" charset="0"/>
                  <a:ea typeface="HY그래픽M" pitchFamily="18" charset="-127"/>
                </a:rPr>
                <a:t>…</a:t>
              </a:r>
              <a:endParaRPr lang="ko-KR" altLang="en-US" sz="2000" b="1" dirty="0">
                <a:solidFill>
                  <a:schemeClr val="tx2"/>
                </a:solidFill>
                <a:latin typeface="Arial Rounded MT Bold" pitchFamily="34" charset="0"/>
                <a:ea typeface="HY그래픽M" pitchFamily="18" charset="-127"/>
              </a:endParaRPr>
            </a:p>
          </p:txBody>
        </p:sp>
      </p:grpSp>
      <p:sp>
        <p:nvSpPr>
          <p:cNvPr id="10" name="타원 9"/>
          <p:cNvSpPr/>
          <p:nvPr/>
        </p:nvSpPr>
        <p:spPr bwMode="auto">
          <a:xfrm>
            <a:off x="1967020" y="3907455"/>
            <a:ext cx="432000" cy="649188"/>
          </a:xfrm>
          <a:prstGeom prst="ellipse">
            <a:avLst/>
          </a:prstGeom>
          <a:solidFill>
            <a:srgbClr val="92D050">
              <a:alpha val="80000"/>
            </a:srgbClr>
          </a:solidFill>
          <a:ln w="381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isometricOffAxis1Top">
              <a:rot lat="17602371" lon="19205637" rev="2733892"/>
            </a:camera>
            <a:lightRig rig="threePt" dir="t"/>
          </a:scene3d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타원 10"/>
          <p:cNvSpPr/>
          <p:nvPr/>
        </p:nvSpPr>
        <p:spPr bwMode="auto">
          <a:xfrm rot="2114610">
            <a:off x="2850385" y="4408227"/>
            <a:ext cx="1446031" cy="1152000"/>
          </a:xfrm>
          <a:prstGeom prst="ellipse">
            <a:avLst/>
          </a:prstGeom>
          <a:solidFill>
            <a:srgbClr val="92D050">
              <a:alpha val="40000"/>
            </a:srgbClr>
          </a:solidFill>
          <a:ln w="3810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isometricOffAxis1Right">
              <a:rot lat="1846472" lon="19520223" rev="8483684"/>
            </a:camera>
            <a:lightRig rig="threePt" dir="t"/>
          </a:scene3d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83" name="직선 연결선 82" hidden="1"/>
          <p:cNvCxnSpPr/>
          <p:nvPr/>
        </p:nvCxnSpPr>
        <p:spPr bwMode="auto">
          <a:xfrm rot="10800000" flipV="1">
            <a:off x="2192141" y="6307497"/>
            <a:ext cx="3100397" cy="794"/>
          </a:xfrm>
          <a:prstGeom prst="line">
            <a:avLst/>
          </a:prstGeom>
          <a:noFill/>
          <a:ln w="19050" cap="flat" cmpd="sng" algn="ctr">
            <a:solidFill>
              <a:srgbClr val="C0000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90" name="직선 연결선 89" hidden="1"/>
          <p:cNvCxnSpPr/>
          <p:nvPr/>
        </p:nvCxnSpPr>
        <p:spPr bwMode="auto">
          <a:xfrm rot="5400000" flipH="1" flipV="1">
            <a:off x="1204684" y="5319248"/>
            <a:ext cx="1974910" cy="1588"/>
          </a:xfrm>
          <a:prstGeom prst="line">
            <a:avLst/>
          </a:prstGeom>
          <a:noFill/>
          <a:ln w="19050" cap="flat" cmpd="sng" algn="ctr">
            <a:solidFill>
              <a:srgbClr val="C0000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97" name="직선 연결선 96" hidden="1"/>
          <p:cNvCxnSpPr>
            <a:stCxn id="45" idx="2"/>
          </p:cNvCxnSpPr>
          <p:nvPr/>
        </p:nvCxnSpPr>
        <p:spPr bwMode="auto">
          <a:xfrm rot="5400000">
            <a:off x="5008135" y="6003937"/>
            <a:ext cx="607119" cy="1588"/>
          </a:xfrm>
          <a:prstGeom prst="line">
            <a:avLst/>
          </a:prstGeom>
          <a:noFill/>
          <a:ln w="19050" cap="flat" cmpd="sng" algn="ctr">
            <a:solidFill>
              <a:srgbClr val="C00000"/>
            </a:solidFill>
            <a:prstDash val="sysDash"/>
            <a:round/>
            <a:headEnd type="stealth" w="lg" len="lg"/>
            <a:tailEnd type="none" w="med" len="med"/>
          </a:ln>
          <a:effectLst/>
        </p:spPr>
      </p:cxnSp>
      <p:grpSp>
        <p:nvGrpSpPr>
          <p:cNvPr id="64" name="그룹 63"/>
          <p:cNvGrpSpPr/>
          <p:nvPr/>
        </p:nvGrpSpPr>
        <p:grpSpPr>
          <a:xfrm>
            <a:off x="3699938" y="3028666"/>
            <a:ext cx="4239883" cy="1498701"/>
            <a:chOff x="3699938" y="3028666"/>
            <a:chExt cx="4239883" cy="1498701"/>
          </a:xfrm>
        </p:grpSpPr>
        <p:cxnSp>
          <p:nvCxnSpPr>
            <p:cNvPr id="101" name="직선 연결선 100"/>
            <p:cNvCxnSpPr/>
            <p:nvPr/>
          </p:nvCxnSpPr>
          <p:spPr bwMode="auto">
            <a:xfrm rot="5400000" flipH="1" flipV="1">
              <a:off x="2951382" y="3777223"/>
              <a:ext cx="1498701" cy="1588"/>
            </a:xfrm>
            <a:prstGeom prst="line">
              <a:avLst/>
            </a:prstGeom>
            <a:noFill/>
            <a:ln w="19050" cap="flat" cmpd="sng" algn="ctr">
              <a:solidFill>
                <a:srgbClr val="C00000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3" name="직선 연결선 102"/>
            <p:cNvCxnSpPr/>
            <p:nvPr/>
          </p:nvCxnSpPr>
          <p:spPr bwMode="auto">
            <a:xfrm>
              <a:off x="3699938" y="3028666"/>
              <a:ext cx="4239882" cy="1588"/>
            </a:xfrm>
            <a:prstGeom prst="line">
              <a:avLst/>
            </a:prstGeom>
            <a:noFill/>
            <a:ln w="19050" cap="flat" cmpd="sng" algn="ctr">
              <a:solidFill>
                <a:srgbClr val="C00000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5" name="직선 연결선 104"/>
            <p:cNvCxnSpPr>
              <a:stCxn id="15" idx="0"/>
            </p:cNvCxnSpPr>
            <p:nvPr/>
          </p:nvCxnSpPr>
          <p:spPr bwMode="auto">
            <a:xfrm rot="5400000" flipH="1" flipV="1">
              <a:off x="7345719" y="3615672"/>
              <a:ext cx="1179519" cy="8684"/>
            </a:xfrm>
            <a:prstGeom prst="line">
              <a:avLst/>
            </a:prstGeom>
            <a:noFill/>
            <a:ln w="19050" cap="flat" cmpd="sng" algn="ctr">
              <a:solidFill>
                <a:srgbClr val="C00000"/>
              </a:solidFill>
              <a:prstDash val="sysDash"/>
              <a:round/>
              <a:headEnd type="stealth" w="lg" len="lg"/>
              <a:tailEnd type="none" w="med" len="med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5" presetClass="emph" presetSubtype="0" repeatCount="200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Overview</a:t>
            </a:r>
            <a:endParaRPr lang="ko-KR" altLang="en-US" dirty="0" smtClean="0">
              <a:ea typeface="굴림" charset="-127"/>
            </a:endParaRPr>
          </a:p>
        </p:txBody>
      </p:sp>
      <p:sp>
        <p:nvSpPr>
          <p:cNvPr id="11267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ko-KR" dirty="0" smtClean="0">
              <a:ea typeface="굴림" charset="-127"/>
            </a:endParaRPr>
          </a:p>
          <a:p>
            <a:endParaRPr lang="en-US" altLang="ko-KR" dirty="0" smtClean="0">
              <a:ea typeface="굴림" charset="-127"/>
            </a:endParaRPr>
          </a:p>
          <a:p>
            <a:endParaRPr lang="en-US" altLang="ko-KR" dirty="0" smtClean="0">
              <a:ea typeface="굴림" charset="-127"/>
            </a:endParaRPr>
          </a:p>
          <a:p>
            <a:endParaRPr lang="en-US" altLang="ko-KR" dirty="0" smtClean="0">
              <a:ea typeface="굴림" charset="-127"/>
            </a:endParaRPr>
          </a:p>
          <a:p>
            <a:endParaRPr lang="en-US" altLang="ko-KR" dirty="0" smtClean="0">
              <a:ea typeface="굴림" charset="-127"/>
            </a:endParaRPr>
          </a:p>
          <a:p>
            <a:endParaRPr lang="en-US" altLang="ko-KR" dirty="0" smtClean="0">
              <a:ea typeface="굴림" charset="-127"/>
            </a:endParaRPr>
          </a:p>
          <a:p>
            <a:endParaRPr lang="en-US" altLang="ko-KR" dirty="0" smtClean="0">
              <a:ea typeface="굴림" charset="-127"/>
            </a:endParaRPr>
          </a:p>
          <a:p>
            <a:r>
              <a:rPr lang="en-US" altLang="ko-KR" dirty="0" smtClean="0">
                <a:ea typeface="굴림" charset="-127"/>
              </a:rPr>
              <a:t>The samples on the </a:t>
            </a:r>
            <a:r>
              <a:rPr lang="en-US" altLang="ko-KR" dirty="0" smtClean="0">
                <a:solidFill>
                  <a:srgbClr val="C00000"/>
                </a:solidFill>
                <a:ea typeface="굴림" charset="-127"/>
              </a:rPr>
              <a:t>non-visible side </a:t>
            </a:r>
            <a:r>
              <a:rPr lang="en-US" altLang="ko-KR" dirty="0" smtClean="0">
                <a:ea typeface="굴림" charset="-127"/>
              </a:rPr>
              <a:t>are necessary only for computing radiance of </a:t>
            </a:r>
            <a:r>
              <a:rPr lang="en-US" altLang="ko-KR" dirty="0" smtClean="0">
                <a:solidFill>
                  <a:srgbClr val="C00000"/>
                </a:solidFill>
                <a:ea typeface="굴림" charset="-127"/>
              </a:rPr>
              <a:t>view-side points</a:t>
            </a:r>
            <a:r>
              <a:rPr lang="en-US" altLang="ko-KR" dirty="0" smtClean="0">
                <a:ea typeface="굴림" charset="-127"/>
              </a:rPr>
              <a:t>.</a:t>
            </a:r>
            <a:endParaRPr lang="ko-KR" altLang="en-US" dirty="0" smtClean="0">
              <a:ea typeface="굴림" charset="-127"/>
            </a:endParaRP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226880" y="1880354"/>
            <a:ext cx="3266122" cy="257175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</p:pic>
      <p:grpSp>
        <p:nvGrpSpPr>
          <p:cNvPr id="66" name="그룹 65"/>
          <p:cNvGrpSpPr/>
          <p:nvPr/>
        </p:nvGrpSpPr>
        <p:grpSpPr>
          <a:xfrm>
            <a:off x="4493002" y="1880354"/>
            <a:ext cx="3627146" cy="2540523"/>
            <a:chOff x="4493002" y="1880354"/>
            <a:chExt cx="3627146" cy="2540523"/>
          </a:xfrm>
        </p:grpSpPr>
        <p:sp>
          <p:nvSpPr>
            <p:cNvPr id="12" name="직사각형 4"/>
            <p:cNvSpPr>
              <a:spLocks noChangeArrowheads="1"/>
            </p:cNvSpPr>
            <p:nvPr/>
          </p:nvSpPr>
          <p:spPr bwMode="auto">
            <a:xfrm>
              <a:off x="6449197" y="1880354"/>
              <a:ext cx="396000" cy="396000"/>
            </a:xfrm>
            <a:prstGeom prst="roundRect">
              <a:avLst/>
            </a:prstGeom>
            <a:solidFill>
              <a:srgbClr val="92D050">
                <a:alpha val="60000"/>
              </a:srgbClr>
            </a:solidFill>
            <a:ln w="31750" algn="ctr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ko-KR" altLang="en-US">
                <a:ea typeface="굴림" charset="-127"/>
              </a:endParaRPr>
            </a:p>
          </p:txBody>
        </p:sp>
        <p:sp>
          <p:nvSpPr>
            <p:cNvPr id="13" name="직사각형 4"/>
            <p:cNvSpPr>
              <a:spLocks/>
            </p:cNvSpPr>
            <p:nvPr/>
          </p:nvSpPr>
          <p:spPr bwMode="auto">
            <a:xfrm>
              <a:off x="5198688" y="2665514"/>
              <a:ext cx="316800" cy="316800"/>
            </a:xfrm>
            <a:prstGeom prst="roundRect">
              <a:avLst/>
            </a:prstGeom>
            <a:solidFill>
              <a:srgbClr val="92D050">
                <a:alpha val="60000"/>
              </a:srgbClr>
            </a:solidFill>
            <a:ln w="31750" algn="ctr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ko-KR" altLang="en-US">
                <a:ea typeface="굴림" charset="-127"/>
              </a:endParaRPr>
            </a:p>
          </p:txBody>
        </p:sp>
        <p:sp>
          <p:nvSpPr>
            <p:cNvPr id="14" name="직사각형 27"/>
            <p:cNvSpPr>
              <a:spLocks/>
            </p:cNvSpPr>
            <p:nvPr/>
          </p:nvSpPr>
          <p:spPr bwMode="auto">
            <a:xfrm>
              <a:off x="7772736" y="2665514"/>
              <a:ext cx="316800" cy="316800"/>
            </a:xfrm>
            <a:prstGeom prst="roundRect">
              <a:avLst/>
            </a:prstGeom>
            <a:solidFill>
              <a:srgbClr val="92D050">
                <a:alpha val="60000"/>
              </a:srgbClr>
            </a:solidFill>
            <a:ln w="31750" algn="ctr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ko-KR" altLang="en-US">
                <a:ea typeface="굴림" charset="-127"/>
              </a:endParaRPr>
            </a:p>
          </p:txBody>
        </p:sp>
        <p:cxnSp>
          <p:nvCxnSpPr>
            <p:cNvPr id="15" name="직선 연결선 14"/>
            <p:cNvCxnSpPr>
              <a:stCxn id="12" idx="2"/>
              <a:endCxn id="13" idx="0"/>
            </p:cNvCxnSpPr>
            <p:nvPr/>
          </p:nvCxnSpPr>
          <p:spPr bwMode="auto">
            <a:xfrm rot="5400000">
              <a:off x="5807563" y="1825880"/>
              <a:ext cx="389160" cy="1290109"/>
            </a:xfrm>
            <a:prstGeom prst="line">
              <a:avLst/>
            </a:prstGeom>
            <a:noFill/>
            <a:ln w="19050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" name="직선 연결선 16"/>
            <p:cNvCxnSpPr>
              <a:stCxn id="12" idx="2"/>
              <a:endCxn id="14" idx="0"/>
            </p:cNvCxnSpPr>
            <p:nvPr/>
          </p:nvCxnSpPr>
          <p:spPr bwMode="auto">
            <a:xfrm rot="16200000" flipH="1">
              <a:off x="7094586" y="1828964"/>
              <a:ext cx="389160" cy="1283939"/>
            </a:xfrm>
            <a:prstGeom prst="line">
              <a:avLst/>
            </a:prstGeom>
            <a:noFill/>
            <a:ln w="19050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" name="직선 연결선 17"/>
            <p:cNvCxnSpPr>
              <a:stCxn id="13" idx="2"/>
              <a:endCxn id="21" idx="0"/>
            </p:cNvCxnSpPr>
            <p:nvPr/>
          </p:nvCxnSpPr>
          <p:spPr bwMode="auto">
            <a:xfrm rot="5400000">
              <a:off x="5067178" y="3081674"/>
              <a:ext cx="389270" cy="190551"/>
            </a:xfrm>
            <a:prstGeom prst="line">
              <a:avLst/>
            </a:prstGeom>
            <a:noFill/>
            <a:ln w="19050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" name="직선 연결선 18"/>
            <p:cNvCxnSpPr>
              <a:stCxn id="13" idx="2"/>
              <a:endCxn id="22" idx="0"/>
            </p:cNvCxnSpPr>
            <p:nvPr/>
          </p:nvCxnSpPr>
          <p:spPr bwMode="auto">
            <a:xfrm rot="16200000" flipH="1">
              <a:off x="5458681" y="2880721"/>
              <a:ext cx="389270" cy="592456"/>
            </a:xfrm>
            <a:prstGeom prst="line">
              <a:avLst/>
            </a:prstGeom>
            <a:noFill/>
            <a:ln w="19050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0" name="직사각형 19"/>
            <p:cNvSpPr>
              <a:spLocks noChangeAspect="1"/>
            </p:cNvSpPr>
            <p:nvPr/>
          </p:nvSpPr>
          <p:spPr bwMode="auto">
            <a:xfrm>
              <a:off x="5409538" y="3233339"/>
              <a:ext cx="307777" cy="369332"/>
            </a:xfrm>
            <a:prstGeom prst="rect">
              <a:avLst/>
            </a:prstGeom>
            <a:no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>
                <a:defRPr/>
              </a:pPr>
              <a:r>
                <a:rPr lang="en-US" altLang="ko-KR" b="1" dirty="0" err="1">
                  <a:solidFill>
                    <a:schemeClr val="tx2"/>
                  </a:solidFill>
                  <a:latin typeface="Arial Rounded MT Bold" pitchFamily="34" charset="0"/>
                  <a:ea typeface="HY그래픽M" pitchFamily="18" charset="-127"/>
                </a:rPr>
                <a:t>…</a:t>
              </a:r>
              <a:endParaRPr lang="ko-KR" altLang="en-US" b="1" dirty="0">
                <a:solidFill>
                  <a:schemeClr val="tx2"/>
                </a:solidFill>
                <a:latin typeface="Arial Rounded MT Bold" pitchFamily="34" charset="0"/>
                <a:ea typeface="HY그래픽M" pitchFamily="18" charset="-127"/>
              </a:endParaRPr>
            </a:p>
          </p:txBody>
        </p:sp>
        <p:sp>
          <p:nvSpPr>
            <p:cNvPr id="21" name="직사각형 19"/>
            <p:cNvSpPr>
              <a:spLocks/>
            </p:cNvSpPr>
            <p:nvPr/>
          </p:nvSpPr>
          <p:spPr bwMode="auto">
            <a:xfrm>
              <a:off x="5040537" y="3371584"/>
              <a:ext cx="252000" cy="252000"/>
            </a:xfrm>
            <a:prstGeom prst="roundRect">
              <a:avLst/>
            </a:prstGeom>
            <a:solidFill>
              <a:srgbClr val="92D050">
                <a:alpha val="60000"/>
              </a:srgbClr>
            </a:solidFill>
            <a:ln w="31750" algn="ctr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ko-KR" altLang="en-US">
                <a:ea typeface="굴림" charset="-127"/>
              </a:endParaRPr>
            </a:p>
          </p:txBody>
        </p:sp>
        <p:sp>
          <p:nvSpPr>
            <p:cNvPr id="22" name="직사각형 20"/>
            <p:cNvSpPr>
              <a:spLocks/>
            </p:cNvSpPr>
            <p:nvPr/>
          </p:nvSpPr>
          <p:spPr bwMode="auto">
            <a:xfrm>
              <a:off x="5823544" y="3371584"/>
              <a:ext cx="252000" cy="252000"/>
            </a:xfrm>
            <a:prstGeom prst="roundRect">
              <a:avLst/>
            </a:prstGeom>
            <a:solidFill>
              <a:srgbClr val="92D050">
                <a:alpha val="60000"/>
              </a:srgbClr>
            </a:solidFill>
            <a:ln w="31750" algn="ctr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ko-KR" altLang="en-US">
                <a:ea typeface="굴림" charset="-127"/>
              </a:endParaRPr>
            </a:p>
          </p:txBody>
        </p:sp>
        <p:cxnSp>
          <p:nvCxnSpPr>
            <p:cNvPr id="23" name="직선 연결선 22"/>
            <p:cNvCxnSpPr>
              <a:stCxn id="14" idx="2"/>
              <a:endCxn id="25" idx="0"/>
            </p:cNvCxnSpPr>
            <p:nvPr/>
          </p:nvCxnSpPr>
          <p:spPr bwMode="auto">
            <a:xfrm rot="16200000" flipH="1">
              <a:off x="7831007" y="3082443"/>
              <a:ext cx="389270" cy="189012"/>
            </a:xfrm>
            <a:prstGeom prst="line">
              <a:avLst/>
            </a:prstGeom>
            <a:noFill/>
            <a:ln w="19050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4" name="직선 연결선 23"/>
            <p:cNvCxnSpPr>
              <a:stCxn id="14" idx="2"/>
              <a:endCxn id="26" idx="0"/>
            </p:cNvCxnSpPr>
            <p:nvPr/>
          </p:nvCxnSpPr>
          <p:spPr bwMode="auto">
            <a:xfrm rot="5400000">
              <a:off x="7439504" y="2879952"/>
              <a:ext cx="389270" cy="593995"/>
            </a:xfrm>
            <a:prstGeom prst="line">
              <a:avLst/>
            </a:prstGeom>
            <a:noFill/>
            <a:ln w="19050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6" name="직사각형 33"/>
            <p:cNvSpPr>
              <a:spLocks/>
            </p:cNvSpPr>
            <p:nvPr/>
          </p:nvSpPr>
          <p:spPr bwMode="auto">
            <a:xfrm flipH="1">
              <a:off x="7211141" y="3371584"/>
              <a:ext cx="252000" cy="252000"/>
            </a:xfrm>
            <a:prstGeom prst="roundRect">
              <a:avLst/>
            </a:prstGeom>
            <a:solidFill>
              <a:srgbClr val="92D050">
                <a:alpha val="60000"/>
              </a:srgbClr>
            </a:solidFill>
            <a:ln w="31750" algn="ctr">
              <a:solidFill>
                <a:schemeClr val="tx2"/>
              </a:solidFill>
              <a:prstDash val="solid"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ko-KR" altLang="en-US">
                <a:ea typeface="굴림" charset="-127"/>
              </a:endParaRPr>
            </a:p>
          </p:txBody>
        </p:sp>
        <p:sp>
          <p:nvSpPr>
            <p:cNvPr id="27" name="직사각형 26"/>
            <p:cNvSpPr>
              <a:spLocks noChangeAspect="1"/>
            </p:cNvSpPr>
            <p:nvPr/>
          </p:nvSpPr>
          <p:spPr bwMode="auto">
            <a:xfrm flipH="1">
              <a:off x="7599267" y="3233339"/>
              <a:ext cx="307777" cy="369332"/>
            </a:xfrm>
            <a:prstGeom prst="rect">
              <a:avLst/>
            </a:prstGeom>
            <a:no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>
                <a:defRPr/>
              </a:pPr>
              <a:r>
                <a:rPr lang="en-US" altLang="ko-KR" b="1" dirty="0" err="1">
                  <a:solidFill>
                    <a:schemeClr val="tx2"/>
                  </a:solidFill>
                  <a:latin typeface="Arial Rounded MT Bold" pitchFamily="34" charset="0"/>
                  <a:ea typeface="HY그래픽M" pitchFamily="18" charset="-127"/>
                </a:rPr>
                <a:t>…</a:t>
              </a:r>
              <a:endParaRPr lang="ko-KR" altLang="en-US" b="1" dirty="0">
                <a:solidFill>
                  <a:schemeClr val="tx2"/>
                </a:solidFill>
                <a:latin typeface="Arial Rounded MT Bold" pitchFamily="34" charset="0"/>
                <a:ea typeface="HY그래픽M" pitchFamily="18" charset="-127"/>
              </a:endParaRPr>
            </a:p>
          </p:txBody>
        </p:sp>
        <p:cxnSp>
          <p:nvCxnSpPr>
            <p:cNvPr id="28" name="직선 연결선 27"/>
            <p:cNvCxnSpPr>
              <a:stCxn id="26" idx="2"/>
              <a:endCxn id="38" idx="0"/>
            </p:cNvCxnSpPr>
            <p:nvPr/>
          </p:nvCxnSpPr>
          <p:spPr bwMode="auto">
            <a:xfrm rot="16200000" flipH="1">
              <a:off x="7239793" y="3720931"/>
              <a:ext cx="330937" cy="136241"/>
            </a:xfrm>
            <a:prstGeom prst="line">
              <a:avLst/>
            </a:prstGeom>
            <a:noFill/>
            <a:ln w="19050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9" name="직선 연결선 28"/>
            <p:cNvCxnSpPr>
              <a:stCxn id="26" idx="2"/>
              <a:endCxn id="39" idx="0"/>
            </p:cNvCxnSpPr>
            <p:nvPr/>
          </p:nvCxnSpPr>
          <p:spPr bwMode="auto">
            <a:xfrm rot="5400000">
              <a:off x="6926591" y="3543970"/>
              <a:ext cx="330937" cy="490165"/>
            </a:xfrm>
            <a:prstGeom prst="line">
              <a:avLst/>
            </a:prstGeom>
            <a:noFill/>
            <a:ln w="19050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0" name="직사각형 29"/>
            <p:cNvSpPr>
              <a:spLocks noChangeAspect="1"/>
            </p:cNvSpPr>
            <p:nvPr/>
          </p:nvSpPr>
          <p:spPr bwMode="auto">
            <a:xfrm flipH="1">
              <a:off x="6494115" y="2507286"/>
              <a:ext cx="307777" cy="369332"/>
            </a:xfrm>
            <a:prstGeom prst="rect">
              <a:avLst/>
            </a:prstGeom>
            <a:no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>
                <a:defRPr/>
              </a:pPr>
              <a:r>
                <a:rPr lang="en-US" altLang="ko-KR" dirty="0" err="1">
                  <a:solidFill>
                    <a:schemeClr val="tx2"/>
                  </a:solidFill>
                  <a:latin typeface="Arial Rounded MT Bold" pitchFamily="34" charset="0"/>
                  <a:ea typeface="HY그래픽M" pitchFamily="18" charset="-127"/>
                </a:rPr>
                <a:t>…</a:t>
              </a:r>
              <a:endParaRPr lang="ko-KR" altLang="en-US" dirty="0">
                <a:solidFill>
                  <a:schemeClr val="tx2"/>
                </a:solidFill>
                <a:latin typeface="Arial Rounded MT Bold" pitchFamily="34" charset="0"/>
                <a:ea typeface="HY그래픽M" pitchFamily="18" charset="-127"/>
              </a:endParaRPr>
            </a:p>
          </p:txBody>
        </p:sp>
        <p:cxnSp>
          <p:nvCxnSpPr>
            <p:cNvPr id="31" name="직선 연결선 30"/>
            <p:cNvCxnSpPr>
              <a:stCxn id="22" idx="2"/>
              <a:endCxn id="33" idx="0"/>
            </p:cNvCxnSpPr>
            <p:nvPr/>
          </p:nvCxnSpPr>
          <p:spPr bwMode="auto">
            <a:xfrm rot="5400000">
              <a:off x="5712878" y="3717854"/>
              <a:ext cx="330937" cy="142396"/>
            </a:xfrm>
            <a:prstGeom prst="line">
              <a:avLst/>
            </a:prstGeom>
            <a:noFill/>
            <a:ln w="19050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2" name="직선 연결선 31"/>
            <p:cNvCxnSpPr>
              <a:stCxn id="22" idx="2"/>
              <a:endCxn id="34" idx="0"/>
            </p:cNvCxnSpPr>
            <p:nvPr/>
          </p:nvCxnSpPr>
          <p:spPr bwMode="auto">
            <a:xfrm rot="16200000" flipH="1">
              <a:off x="6026081" y="3547047"/>
              <a:ext cx="330937" cy="484010"/>
            </a:xfrm>
            <a:prstGeom prst="line">
              <a:avLst/>
            </a:prstGeom>
            <a:noFill/>
            <a:ln w="19050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3" name="직사각형 43"/>
            <p:cNvSpPr>
              <a:spLocks/>
            </p:cNvSpPr>
            <p:nvPr/>
          </p:nvSpPr>
          <p:spPr bwMode="auto">
            <a:xfrm>
              <a:off x="5706348" y="3954521"/>
              <a:ext cx="201600" cy="201600"/>
            </a:xfrm>
            <a:prstGeom prst="roundRect">
              <a:avLst/>
            </a:prstGeom>
            <a:solidFill>
              <a:srgbClr val="92D050">
                <a:alpha val="60000"/>
              </a:srgbClr>
            </a:solidFill>
            <a:ln w="31750" algn="ctr">
              <a:solidFill>
                <a:schemeClr val="tx2"/>
              </a:solidFill>
              <a:prstDash val="solid"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ko-KR" altLang="en-US">
                <a:ea typeface="굴림" charset="-127"/>
              </a:endParaRPr>
            </a:p>
          </p:txBody>
        </p:sp>
        <p:sp>
          <p:nvSpPr>
            <p:cNvPr id="34" name="직사각형 44"/>
            <p:cNvSpPr>
              <a:spLocks/>
            </p:cNvSpPr>
            <p:nvPr/>
          </p:nvSpPr>
          <p:spPr bwMode="auto">
            <a:xfrm>
              <a:off x="6332754" y="3954521"/>
              <a:ext cx="201600" cy="201600"/>
            </a:xfrm>
            <a:prstGeom prst="roundRect">
              <a:avLst/>
            </a:prstGeom>
            <a:solidFill>
              <a:srgbClr val="92D050">
                <a:alpha val="60000"/>
              </a:srgbClr>
            </a:solidFill>
            <a:ln w="31750" algn="ctr">
              <a:solidFill>
                <a:schemeClr val="tx2"/>
              </a:solidFill>
              <a:prstDash val="solid"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ko-KR" altLang="en-US">
                <a:ea typeface="굴림" charset="-127"/>
              </a:endParaRPr>
            </a:p>
          </p:txBody>
        </p:sp>
        <p:cxnSp>
          <p:nvCxnSpPr>
            <p:cNvPr id="35" name="직선 연결선 34"/>
            <p:cNvCxnSpPr/>
            <p:nvPr/>
          </p:nvCxnSpPr>
          <p:spPr bwMode="auto">
            <a:xfrm rot="16200000" flipH="1">
              <a:off x="5823259" y="4242020"/>
              <a:ext cx="264214" cy="93491"/>
            </a:xfrm>
            <a:prstGeom prst="line">
              <a:avLst/>
            </a:prstGeom>
            <a:noFill/>
            <a:ln w="19050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6" name="직선 연결선 35"/>
            <p:cNvCxnSpPr/>
            <p:nvPr/>
          </p:nvCxnSpPr>
          <p:spPr bwMode="auto">
            <a:xfrm flipH="1">
              <a:off x="5341577" y="4156658"/>
              <a:ext cx="371932" cy="264214"/>
            </a:xfrm>
            <a:prstGeom prst="line">
              <a:avLst/>
            </a:prstGeom>
            <a:noFill/>
            <a:ln w="19050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7" name="직사각형 36"/>
            <p:cNvSpPr>
              <a:spLocks noChangeAspect="1"/>
            </p:cNvSpPr>
            <p:nvPr/>
          </p:nvSpPr>
          <p:spPr bwMode="auto">
            <a:xfrm>
              <a:off x="5989793" y="3816642"/>
              <a:ext cx="256480" cy="307777"/>
            </a:xfrm>
            <a:prstGeom prst="rect">
              <a:avLst/>
            </a:prstGeom>
            <a:no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>
                <a:defRPr/>
              </a:pPr>
              <a:r>
                <a:rPr lang="en-US" altLang="ko-KR" sz="2000" b="1" dirty="0" err="1">
                  <a:solidFill>
                    <a:schemeClr val="tx2"/>
                  </a:solidFill>
                  <a:latin typeface="Arial Rounded MT Bold" pitchFamily="34" charset="0"/>
                  <a:ea typeface="HY그래픽M" pitchFamily="18" charset="-127"/>
                </a:rPr>
                <a:t>…</a:t>
              </a:r>
              <a:endParaRPr lang="ko-KR" altLang="en-US" sz="2000" b="1" dirty="0">
                <a:solidFill>
                  <a:schemeClr val="tx2"/>
                </a:solidFill>
                <a:latin typeface="Arial Rounded MT Bold" pitchFamily="34" charset="0"/>
                <a:ea typeface="HY그래픽M" pitchFamily="18" charset="-127"/>
              </a:endParaRPr>
            </a:p>
          </p:txBody>
        </p:sp>
        <p:cxnSp>
          <p:nvCxnSpPr>
            <p:cNvPr id="43" name="직선 연결선 42"/>
            <p:cNvCxnSpPr>
              <a:stCxn id="21" idx="2"/>
              <a:endCxn id="45" idx="0"/>
            </p:cNvCxnSpPr>
            <p:nvPr/>
          </p:nvCxnSpPr>
          <p:spPr bwMode="auto">
            <a:xfrm rot="16200000" flipH="1">
              <a:off x="5073648" y="3716472"/>
              <a:ext cx="330935" cy="145157"/>
            </a:xfrm>
            <a:prstGeom prst="line">
              <a:avLst/>
            </a:prstGeom>
            <a:noFill/>
            <a:ln w="19050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4" name="직선 연결선 43"/>
            <p:cNvCxnSpPr>
              <a:stCxn id="21" idx="2"/>
              <a:endCxn id="46" idx="0"/>
            </p:cNvCxnSpPr>
            <p:nvPr/>
          </p:nvCxnSpPr>
          <p:spPr bwMode="auto">
            <a:xfrm rot="5400000">
              <a:off x="4760446" y="3548427"/>
              <a:ext cx="330935" cy="481248"/>
            </a:xfrm>
            <a:prstGeom prst="line">
              <a:avLst/>
            </a:prstGeom>
            <a:noFill/>
            <a:ln w="19050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5" name="직사각형 66"/>
            <p:cNvSpPr>
              <a:spLocks/>
            </p:cNvSpPr>
            <p:nvPr/>
          </p:nvSpPr>
          <p:spPr bwMode="auto">
            <a:xfrm flipH="1">
              <a:off x="5210894" y="3954519"/>
              <a:ext cx="201600" cy="201600"/>
            </a:xfrm>
            <a:prstGeom prst="roundRect">
              <a:avLst/>
            </a:prstGeom>
            <a:solidFill>
              <a:srgbClr val="92D050">
                <a:alpha val="60000"/>
              </a:srgbClr>
            </a:solidFill>
            <a:ln w="31750" algn="ctr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ko-KR" altLang="en-US">
                <a:ea typeface="굴림" charset="-127"/>
              </a:endParaRPr>
            </a:p>
          </p:txBody>
        </p:sp>
        <p:sp>
          <p:nvSpPr>
            <p:cNvPr id="46" name="직사각형 67"/>
            <p:cNvSpPr>
              <a:spLocks/>
            </p:cNvSpPr>
            <p:nvPr/>
          </p:nvSpPr>
          <p:spPr bwMode="auto">
            <a:xfrm flipH="1">
              <a:off x="4584489" y="3954519"/>
              <a:ext cx="201600" cy="201600"/>
            </a:xfrm>
            <a:prstGeom prst="roundRect">
              <a:avLst/>
            </a:prstGeom>
            <a:solidFill>
              <a:srgbClr val="92D050">
                <a:alpha val="60000"/>
              </a:srgbClr>
            </a:solidFill>
            <a:ln w="31750" algn="ctr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ko-KR" altLang="en-US">
                <a:ea typeface="굴림" charset="-127"/>
              </a:endParaRPr>
            </a:p>
          </p:txBody>
        </p:sp>
        <p:grpSp>
          <p:nvGrpSpPr>
            <p:cNvPr id="47" name="그룹 71"/>
            <p:cNvGrpSpPr>
              <a:grpSpLocks/>
            </p:cNvGrpSpPr>
            <p:nvPr/>
          </p:nvGrpSpPr>
          <p:grpSpPr bwMode="auto">
            <a:xfrm>
              <a:off x="4493002" y="4156653"/>
              <a:ext cx="655499" cy="264224"/>
              <a:chOff x="2013623" y="5571997"/>
              <a:chExt cx="1024044" cy="412706"/>
            </a:xfrm>
          </p:grpSpPr>
          <p:cxnSp>
            <p:nvCxnSpPr>
              <p:cNvPr id="57" name="직선 연결선 56"/>
              <p:cNvCxnSpPr/>
              <p:nvPr/>
            </p:nvCxnSpPr>
            <p:spPr bwMode="auto">
              <a:xfrm rot="5400000">
                <a:off x="1880306" y="5705314"/>
                <a:ext cx="412690" cy="146055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8" name="직선 연결선 57"/>
              <p:cNvCxnSpPr/>
              <p:nvPr/>
            </p:nvCxnSpPr>
            <p:spPr bwMode="auto">
              <a:xfrm>
                <a:off x="2456621" y="5572012"/>
                <a:ext cx="581046" cy="412691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48" name="직사각형 47"/>
            <p:cNvSpPr>
              <a:spLocks noChangeAspect="1"/>
            </p:cNvSpPr>
            <p:nvPr/>
          </p:nvSpPr>
          <p:spPr bwMode="auto">
            <a:xfrm flipH="1">
              <a:off x="4884160" y="3816642"/>
              <a:ext cx="256480" cy="307777"/>
            </a:xfrm>
            <a:prstGeom prst="rect">
              <a:avLst/>
            </a:prstGeom>
            <a:no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>
                <a:defRPr/>
              </a:pPr>
              <a:r>
                <a:rPr lang="en-US" altLang="ko-KR" sz="2000" b="1" dirty="0" err="1">
                  <a:solidFill>
                    <a:schemeClr val="tx2"/>
                  </a:solidFill>
                  <a:latin typeface="Arial Rounded MT Bold" pitchFamily="34" charset="0"/>
                  <a:ea typeface="HY그래픽M" pitchFamily="18" charset="-127"/>
                </a:rPr>
                <a:t>…</a:t>
              </a:r>
              <a:endParaRPr lang="ko-KR" altLang="en-US" sz="2000" b="1" dirty="0">
                <a:solidFill>
                  <a:schemeClr val="tx2"/>
                </a:solidFill>
                <a:latin typeface="Arial Rounded MT Bold" pitchFamily="34" charset="0"/>
                <a:ea typeface="HY그래픽M" pitchFamily="18" charset="-127"/>
              </a:endParaRPr>
            </a:p>
          </p:txBody>
        </p:sp>
      </p:grpSp>
      <p:grpSp>
        <p:nvGrpSpPr>
          <p:cNvPr id="67" name="그룹 66"/>
          <p:cNvGrpSpPr/>
          <p:nvPr/>
        </p:nvGrpSpPr>
        <p:grpSpPr>
          <a:xfrm>
            <a:off x="3150788" y="3111953"/>
            <a:ext cx="5838091" cy="1386568"/>
            <a:chOff x="3150788" y="3111953"/>
            <a:chExt cx="5838091" cy="1386568"/>
          </a:xfrm>
        </p:grpSpPr>
        <p:cxnSp>
          <p:nvCxnSpPr>
            <p:cNvPr id="40" name="직선 연결선 39"/>
            <p:cNvCxnSpPr/>
            <p:nvPr/>
          </p:nvCxnSpPr>
          <p:spPr bwMode="auto">
            <a:xfrm rot="5400000">
              <a:off x="7193923" y="4242020"/>
              <a:ext cx="264214" cy="93491"/>
            </a:xfrm>
            <a:prstGeom prst="line">
              <a:avLst/>
            </a:prstGeom>
            <a:noFill/>
            <a:ln w="19050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1" name="직선 연결선 40"/>
            <p:cNvCxnSpPr/>
            <p:nvPr/>
          </p:nvCxnSpPr>
          <p:spPr bwMode="auto">
            <a:xfrm>
              <a:off x="7567888" y="4156658"/>
              <a:ext cx="371932" cy="264214"/>
            </a:xfrm>
            <a:prstGeom prst="line">
              <a:avLst/>
            </a:prstGeom>
            <a:noFill/>
            <a:ln w="19050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2" name="직사각형 41"/>
            <p:cNvSpPr>
              <a:spLocks noChangeAspect="1"/>
            </p:cNvSpPr>
            <p:nvPr/>
          </p:nvSpPr>
          <p:spPr bwMode="auto">
            <a:xfrm flipH="1">
              <a:off x="7045434" y="3816642"/>
              <a:ext cx="256480" cy="307777"/>
            </a:xfrm>
            <a:prstGeom prst="rect">
              <a:avLst/>
            </a:prstGeom>
            <a:no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>
                <a:defRPr/>
              </a:pPr>
              <a:r>
                <a:rPr lang="en-US" altLang="ko-KR" sz="2000" b="1" dirty="0" err="1">
                  <a:solidFill>
                    <a:schemeClr val="tx2"/>
                  </a:solidFill>
                  <a:latin typeface="Arial Rounded MT Bold" pitchFamily="34" charset="0"/>
                  <a:ea typeface="HY그래픽M" pitchFamily="18" charset="-127"/>
                </a:rPr>
                <a:t>…</a:t>
              </a:r>
              <a:endParaRPr lang="ko-KR" altLang="en-US" sz="2000" b="1" dirty="0">
                <a:solidFill>
                  <a:schemeClr val="tx2"/>
                </a:solidFill>
                <a:latin typeface="Arial Rounded MT Bold" pitchFamily="34" charset="0"/>
                <a:ea typeface="HY그래픽M" pitchFamily="18" charset="-127"/>
              </a:endParaRPr>
            </a:p>
          </p:txBody>
        </p:sp>
        <p:cxnSp>
          <p:nvCxnSpPr>
            <p:cNvPr id="49" name="직선 연결선 48"/>
            <p:cNvCxnSpPr>
              <a:stCxn id="25" idx="2"/>
              <a:endCxn id="51" idx="0"/>
            </p:cNvCxnSpPr>
            <p:nvPr/>
          </p:nvCxnSpPr>
          <p:spPr bwMode="auto">
            <a:xfrm rot="5400000">
              <a:off x="7883614" y="3717984"/>
              <a:ext cx="330934" cy="142134"/>
            </a:xfrm>
            <a:prstGeom prst="line">
              <a:avLst/>
            </a:prstGeom>
            <a:noFill/>
            <a:ln w="19050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0" name="직선 연결선 49"/>
            <p:cNvCxnSpPr>
              <a:stCxn id="25" idx="2"/>
              <a:endCxn id="52" idx="0"/>
            </p:cNvCxnSpPr>
            <p:nvPr/>
          </p:nvCxnSpPr>
          <p:spPr bwMode="auto">
            <a:xfrm rot="16200000" flipH="1">
              <a:off x="8196817" y="3546915"/>
              <a:ext cx="330934" cy="484272"/>
            </a:xfrm>
            <a:prstGeom prst="line">
              <a:avLst/>
            </a:prstGeom>
            <a:noFill/>
            <a:ln w="19050" cap="flat" cmpd="sng" algn="ctr">
              <a:solidFill>
                <a:schemeClr val="tx2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53" name="그룹 86"/>
            <p:cNvGrpSpPr>
              <a:grpSpLocks/>
            </p:cNvGrpSpPr>
            <p:nvPr/>
          </p:nvGrpSpPr>
          <p:grpSpPr bwMode="auto">
            <a:xfrm flipH="1">
              <a:off x="8142042" y="4156658"/>
              <a:ext cx="661552" cy="264214"/>
              <a:chOff x="2004166" y="5572015"/>
              <a:chExt cx="1033500" cy="412691"/>
            </a:xfrm>
          </p:grpSpPr>
          <p:cxnSp>
            <p:nvCxnSpPr>
              <p:cNvPr id="55" name="직선 연결선 54"/>
              <p:cNvCxnSpPr/>
              <p:nvPr/>
            </p:nvCxnSpPr>
            <p:spPr bwMode="auto">
              <a:xfrm rot="5400000">
                <a:off x="1870848" y="5705333"/>
                <a:ext cx="412691" cy="146055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56" name="직선 연결선 55"/>
              <p:cNvCxnSpPr/>
              <p:nvPr/>
            </p:nvCxnSpPr>
            <p:spPr bwMode="auto">
              <a:xfrm>
                <a:off x="2456620" y="5572015"/>
                <a:ext cx="581046" cy="412691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2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54" name="직사각형 53"/>
            <p:cNvSpPr>
              <a:spLocks noChangeAspect="1"/>
            </p:cNvSpPr>
            <p:nvPr/>
          </p:nvSpPr>
          <p:spPr bwMode="auto">
            <a:xfrm>
              <a:off x="8160213" y="3816642"/>
              <a:ext cx="256480" cy="307777"/>
            </a:xfrm>
            <a:prstGeom prst="rect">
              <a:avLst/>
            </a:prstGeom>
            <a:noFill/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>
                <a:defRPr/>
              </a:pPr>
              <a:r>
                <a:rPr lang="en-US" altLang="ko-KR" sz="2000" b="1" dirty="0">
                  <a:solidFill>
                    <a:schemeClr val="tx2"/>
                  </a:solidFill>
                  <a:latin typeface="Arial Rounded MT Bold" pitchFamily="34" charset="0"/>
                  <a:ea typeface="HY그래픽M" pitchFamily="18" charset="-127"/>
                </a:rPr>
                <a:t>…</a:t>
              </a:r>
              <a:endParaRPr lang="ko-KR" altLang="en-US" sz="2000" b="1" dirty="0">
                <a:solidFill>
                  <a:schemeClr val="tx2"/>
                </a:solidFill>
                <a:latin typeface="Arial Rounded MT Bold" pitchFamily="34" charset="0"/>
                <a:ea typeface="HY그래픽M" pitchFamily="18" charset="-127"/>
              </a:endParaRPr>
            </a:p>
          </p:txBody>
        </p:sp>
        <p:sp>
          <p:nvSpPr>
            <p:cNvPr id="16" name="타원 15"/>
            <p:cNvSpPr>
              <a:spLocks noChangeArrowheads="1"/>
            </p:cNvSpPr>
            <p:nvPr/>
          </p:nvSpPr>
          <p:spPr bwMode="auto">
            <a:xfrm>
              <a:off x="3150788" y="3172558"/>
              <a:ext cx="1238400" cy="1238726"/>
            </a:xfrm>
            <a:prstGeom prst="ellipse">
              <a:avLst/>
            </a:prstGeom>
            <a:noFill/>
            <a:ln w="31750" algn="ctr">
              <a:solidFill>
                <a:srgbClr val="C00000"/>
              </a:solidFill>
              <a:prstDash val="sysDash"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ko-KR" altLang="en-US">
                <a:ea typeface="굴림" charset="-127"/>
              </a:endParaRPr>
            </a:p>
          </p:txBody>
        </p:sp>
        <p:sp>
          <p:nvSpPr>
            <p:cNvPr id="25" name="직사각형 32"/>
            <p:cNvSpPr>
              <a:spLocks/>
            </p:cNvSpPr>
            <p:nvPr/>
          </p:nvSpPr>
          <p:spPr bwMode="auto">
            <a:xfrm flipH="1">
              <a:off x="7994148" y="3371584"/>
              <a:ext cx="252000" cy="252000"/>
            </a:xfrm>
            <a:prstGeom prst="roundRect">
              <a:avLst/>
            </a:prstGeom>
            <a:noFill/>
            <a:ln w="31750" algn="ctr">
              <a:solidFill>
                <a:schemeClr val="tx2"/>
              </a:solidFill>
              <a:prstDash val="solid"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ko-KR" altLang="en-US">
                <a:ea typeface="굴림" charset="-127"/>
              </a:endParaRPr>
            </a:p>
          </p:txBody>
        </p:sp>
        <p:sp>
          <p:nvSpPr>
            <p:cNvPr id="38" name="직사각형 57"/>
            <p:cNvSpPr>
              <a:spLocks/>
            </p:cNvSpPr>
            <p:nvPr/>
          </p:nvSpPr>
          <p:spPr bwMode="auto">
            <a:xfrm flipH="1">
              <a:off x="7372582" y="3954521"/>
              <a:ext cx="201600" cy="201600"/>
            </a:xfrm>
            <a:prstGeom prst="roundRect">
              <a:avLst/>
            </a:prstGeom>
            <a:noFill/>
            <a:ln w="31750" algn="ctr">
              <a:solidFill>
                <a:schemeClr val="tx2"/>
              </a:solidFill>
              <a:prstDash val="solid"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ko-KR" altLang="en-US">
                <a:ea typeface="굴림" charset="-127"/>
              </a:endParaRPr>
            </a:p>
          </p:txBody>
        </p:sp>
        <p:sp>
          <p:nvSpPr>
            <p:cNvPr id="39" name="직사각형 58"/>
            <p:cNvSpPr>
              <a:spLocks/>
            </p:cNvSpPr>
            <p:nvPr/>
          </p:nvSpPr>
          <p:spPr bwMode="auto">
            <a:xfrm flipH="1">
              <a:off x="6746176" y="3954521"/>
              <a:ext cx="201600" cy="201600"/>
            </a:xfrm>
            <a:prstGeom prst="roundRect">
              <a:avLst/>
            </a:prstGeom>
            <a:noFill/>
            <a:ln w="31750" algn="ctr">
              <a:solidFill>
                <a:schemeClr val="tx2"/>
              </a:solidFill>
              <a:prstDash val="solid"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ko-KR" altLang="en-US">
                <a:ea typeface="굴림" charset="-127"/>
              </a:endParaRPr>
            </a:p>
          </p:txBody>
        </p:sp>
        <p:sp>
          <p:nvSpPr>
            <p:cNvPr id="51" name="직사각형 84"/>
            <p:cNvSpPr>
              <a:spLocks/>
            </p:cNvSpPr>
            <p:nvPr/>
          </p:nvSpPr>
          <p:spPr bwMode="auto">
            <a:xfrm>
              <a:off x="7877214" y="3954518"/>
              <a:ext cx="201600" cy="201600"/>
            </a:xfrm>
            <a:prstGeom prst="roundRect">
              <a:avLst/>
            </a:prstGeom>
            <a:noFill/>
            <a:ln w="31750" algn="ctr">
              <a:solidFill>
                <a:schemeClr val="tx2"/>
              </a:solidFill>
              <a:prstDash val="solid"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ko-KR" altLang="en-US">
                <a:ea typeface="굴림" charset="-127"/>
              </a:endParaRPr>
            </a:p>
          </p:txBody>
        </p:sp>
        <p:sp>
          <p:nvSpPr>
            <p:cNvPr id="52" name="직사각형 85"/>
            <p:cNvSpPr>
              <a:spLocks/>
            </p:cNvSpPr>
            <p:nvPr/>
          </p:nvSpPr>
          <p:spPr bwMode="auto">
            <a:xfrm>
              <a:off x="8503620" y="3954518"/>
              <a:ext cx="201600" cy="201600"/>
            </a:xfrm>
            <a:prstGeom prst="roundRect">
              <a:avLst/>
            </a:prstGeom>
            <a:noFill/>
            <a:ln w="31750" algn="ctr">
              <a:solidFill>
                <a:schemeClr val="tx2"/>
              </a:solidFill>
              <a:prstDash val="solid"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ko-KR" altLang="en-US">
                <a:ea typeface="굴림" charset="-127"/>
              </a:endParaRPr>
            </a:p>
          </p:txBody>
        </p:sp>
        <p:sp>
          <p:nvSpPr>
            <p:cNvPr id="62" name="자유형 61"/>
            <p:cNvSpPr/>
            <p:nvPr/>
          </p:nvSpPr>
          <p:spPr bwMode="auto">
            <a:xfrm>
              <a:off x="6278336" y="3111953"/>
              <a:ext cx="2710543" cy="1386568"/>
            </a:xfrm>
            <a:custGeom>
              <a:avLst/>
              <a:gdLst>
                <a:gd name="connsiteX0" fmla="*/ 0 w 2710543"/>
                <a:gd name="connsiteY0" fmla="*/ 1386568 h 1386568"/>
                <a:gd name="connsiteX1" fmla="*/ 342900 w 2710543"/>
                <a:gd name="connsiteY1" fmla="*/ 1027340 h 1386568"/>
                <a:gd name="connsiteX2" fmla="*/ 644978 w 2710543"/>
                <a:gd name="connsiteY2" fmla="*/ 684440 h 1386568"/>
                <a:gd name="connsiteX3" fmla="*/ 1338943 w 2710543"/>
                <a:gd name="connsiteY3" fmla="*/ 586468 h 1386568"/>
                <a:gd name="connsiteX4" fmla="*/ 1665514 w 2710543"/>
                <a:gd name="connsiteY4" fmla="*/ 186418 h 1386568"/>
                <a:gd name="connsiteX5" fmla="*/ 2188028 w 2710543"/>
                <a:gd name="connsiteY5" fmla="*/ 153761 h 1386568"/>
                <a:gd name="connsiteX6" fmla="*/ 2710543 w 2710543"/>
                <a:gd name="connsiteY6" fmla="*/ 1108983 h 1386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10543" h="1386568">
                  <a:moveTo>
                    <a:pt x="0" y="1386568"/>
                  </a:moveTo>
                  <a:cubicBezTo>
                    <a:pt x="117702" y="1265464"/>
                    <a:pt x="235404" y="1144361"/>
                    <a:pt x="342900" y="1027340"/>
                  </a:cubicBezTo>
                  <a:cubicBezTo>
                    <a:pt x="450396" y="910319"/>
                    <a:pt x="478971" y="757919"/>
                    <a:pt x="644978" y="684440"/>
                  </a:cubicBezTo>
                  <a:cubicBezTo>
                    <a:pt x="810985" y="610961"/>
                    <a:pt x="1168854" y="669472"/>
                    <a:pt x="1338943" y="586468"/>
                  </a:cubicBezTo>
                  <a:cubicBezTo>
                    <a:pt x="1509032" y="503464"/>
                    <a:pt x="1524000" y="258536"/>
                    <a:pt x="1665514" y="186418"/>
                  </a:cubicBezTo>
                  <a:cubicBezTo>
                    <a:pt x="1807028" y="114300"/>
                    <a:pt x="2013857" y="0"/>
                    <a:pt x="2188028" y="153761"/>
                  </a:cubicBezTo>
                  <a:cubicBezTo>
                    <a:pt x="2362200" y="307522"/>
                    <a:pt x="2607129" y="907597"/>
                    <a:pt x="2710543" y="1108983"/>
                  </a:cubicBezTo>
                </a:path>
              </a:pathLst>
            </a:custGeom>
            <a:noFill/>
            <a:ln w="31750" cap="flat" cmpd="sng" algn="ctr">
              <a:solidFill>
                <a:srgbClr val="C00000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ko-KR" alt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pic>
        <p:nvPicPr>
          <p:cNvPr id="2052" name="Picture 4" descr="C:\Documents and Settings\Administrator\바탕 화면\MovieCamera_clipart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39463">
            <a:off x="515027" y="1593057"/>
            <a:ext cx="1292485" cy="1069890"/>
          </a:xfrm>
          <a:prstGeom prst="rect">
            <a:avLst/>
          </a:prstGeom>
          <a:noFill/>
        </p:spPr>
      </p:pic>
      <p:cxnSp>
        <p:nvCxnSpPr>
          <p:cNvPr id="64" name="직선 화살표 연결선 6"/>
          <p:cNvCxnSpPr>
            <a:cxnSpLocks noChangeShapeType="1"/>
            <a:stCxn id="14" idx="0"/>
            <a:endCxn id="65" idx="2"/>
          </p:cNvCxnSpPr>
          <p:nvPr/>
        </p:nvCxnSpPr>
        <p:spPr bwMode="auto">
          <a:xfrm rot="5400000" flipH="1" flipV="1">
            <a:off x="7774206" y="2506760"/>
            <a:ext cx="315684" cy="1824"/>
          </a:xfrm>
          <a:prstGeom prst="straightConnector1">
            <a:avLst/>
          </a:prstGeom>
          <a:noFill/>
          <a:ln w="25400" algn="ctr">
            <a:solidFill>
              <a:schemeClr val="tx2"/>
            </a:solidFill>
            <a:round/>
            <a:headEnd type="arrow" w="med" len="med"/>
            <a:tailEnd/>
          </a:ln>
        </p:spPr>
      </p:cxnSp>
      <p:sp>
        <p:nvSpPr>
          <p:cNvPr id="65" name="TextBox 15"/>
          <p:cNvSpPr txBox="1">
            <a:spLocks noChangeArrowheads="1"/>
          </p:cNvSpPr>
          <p:nvPr/>
        </p:nvSpPr>
        <p:spPr bwMode="auto">
          <a:xfrm>
            <a:off x="7441062" y="2072831"/>
            <a:ext cx="98379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altLang="ko-KR" sz="1800" dirty="0" smtClean="0">
                <a:solidFill>
                  <a:srgbClr val="C00000"/>
                </a:solidFill>
                <a:latin typeface="Tahoma" pitchFamily="34" charset="0"/>
                <a:ea typeface="굴림" charset="-127"/>
              </a:rPr>
              <a:t>Back Side</a:t>
            </a:r>
            <a:endParaRPr lang="ko-KR" altLang="en-US" sz="1800" dirty="0">
              <a:solidFill>
                <a:srgbClr val="C00000"/>
              </a:solidFill>
              <a:latin typeface="Tahoma" pitchFamily="34" charset="0"/>
              <a:ea typeface="굴림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Approach #1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 anchor="ctr" anchorCtr="0"/>
          <a:lstStyle/>
          <a:p>
            <a:pPr algn="ctr">
              <a:buNone/>
            </a:pPr>
            <a:r>
              <a:rPr lang="en-US" altLang="ko-KR" dirty="0" smtClean="0"/>
              <a:t>On the back side, </a:t>
            </a:r>
          </a:p>
          <a:p>
            <a:pPr algn="ctr">
              <a:buNone/>
            </a:pPr>
            <a:r>
              <a:rPr lang="en-US" altLang="ko-KR" dirty="0" smtClean="0"/>
              <a:t>Low level nodes are never used.</a:t>
            </a:r>
          </a:p>
          <a:p>
            <a:pPr algn="ctr">
              <a:buNone/>
            </a:pPr>
            <a:endParaRPr lang="en-US" altLang="ko-KR" dirty="0" smtClean="0">
              <a:solidFill>
                <a:srgbClr val="C00000"/>
              </a:solidFill>
            </a:endParaRPr>
          </a:p>
          <a:p>
            <a:pPr algn="ctr">
              <a:buNone/>
            </a:pPr>
            <a:endParaRPr lang="en-US" altLang="ko-KR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en-US" altLang="ko-KR" dirty="0" smtClean="0">
                <a:solidFill>
                  <a:srgbClr val="C00000"/>
                </a:solidFill>
              </a:rPr>
              <a:t>Sample coarsely</a:t>
            </a:r>
            <a:r>
              <a:rPr lang="en-US" altLang="ko-KR" dirty="0" smtClean="0"/>
              <a:t> on the non-viewable side!</a:t>
            </a:r>
          </a:p>
          <a:p>
            <a:pPr algn="ctr">
              <a:buNone/>
            </a:pPr>
            <a:endParaRPr lang="en-US" altLang="ko-KR" dirty="0" smtClean="0"/>
          </a:p>
          <a:p>
            <a:pPr algn="ctr">
              <a:buNone/>
            </a:pPr>
            <a:endParaRPr lang="ko-KR" altLang="en-US" dirty="0"/>
          </a:p>
        </p:txBody>
      </p:sp>
      <p:sp>
        <p:nvSpPr>
          <p:cNvPr id="4" name="아래쪽 화살표 3"/>
          <p:cNvSpPr/>
          <p:nvPr/>
        </p:nvSpPr>
        <p:spPr bwMode="auto">
          <a:xfrm>
            <a:off x="4331154" y="3600450"/>
            <a:ext cx="481693" cy="522514"/>
          </a:xfrm>
          <a:prstGeom prst="downArrow">
            <a:avLst/>
          </a:prstGeom>
          <a:gradFill flip="none" rotWithShape="1">
            <a:gsLst>
              <a:gs pos="0">
                <a:schemeClr val="tx2"/>
              </a:gs>
              <a:gs pos="100000">
                <a:schemeClr val="tx2">
                  <a:lumMod val="75000"/>
                  <a:alpha val="30000"/>
                </a:schemeClr>
              </a:gs>
            </a:gsLst>
            <a:lin ang="16200000" scaled="1"/>
            <a:tileRect/>
          </a:gra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Approach #1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/>
        <p:txBody>
          <a:bodyPr anchor="ctr" anchorCtr="0"/>
          <a:lstStyle/>
          <a:p>
            <a:pPr algn="ctr">
              <a:buNone/>
            </a:pPr>
            <a:r>
              <a:rPr lang="en-US" altLang="ko-KR" dirty="0" smtClean="0"/>
              <a:t>How to know which part is non-visible?</a:t>
            </a:r>
          </a:p>
          <a:p>
            <a:pPr algn="ctr"/>
            <a:endParaRPr lang="en-US" altLang="ko-KR" dirty="0" smtClean="0"/>
          </a:p>
          <a:p>
            <a:pPr algn="ctr">
              <a:buNone/>
            </a:pPr>
            <a:r>
              <a:rPr lang="en-US" altLang="ko-KR" dirty="0" smtClean="0"/>
              <a:t>Visibility Test?</a:t>
            </a:r>
          </a:p>
          <a:p>
            <a:pPr algn="ctr">
              <a:buNone/>
            </a:pPr>
            <a:r>
              <a:rPr lang="en-US" altLang="ko-KR" dirty="0" smtClean="0"/>
              <a:t>It takes more time…</a:t>
            </a:r>
          </a:p>
          <a:p>
            <a:pPr algn="ctr"/>
            <a:endParaRPr lang="ko-KR" altLang="en-US" dirty="0"/>
          </a:p>
        </p:txBody>
      </p:sp>
      <p:pic>
        <p:nvPicPr>
          <p:cNvPr id="5" name="내용 개체 틀 4" descr="budda_original.tif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7087" b="7087"/>
          <a:stretch>
            <a:fillRect/>
          </a:stretch>
        </p:blipFill>
        <p:spPr>
          <a:xfrm>
            <a:off x="5112543" y="1946605"/>
            <a:ext cx="3167063" cy="434908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Approach #1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/>
        <p:txBody>
          <a:bodyPr anchor="ctr" anchorCtr="0"/>
          <a:lstStyle/>
          <a:p>
            <a:pPr algn="ctr">
              <a:buNone/>
            </a:pPr>
            <a:r>
              <a:rPr lang="en-US" altLang="ko-KR" dirty="0" smtClean="0"/>
              <a:t>How to know which part is non-visible?</a:t>
            </a:r>
          </a:p>
          <a:p>
            <a:pPr algn="ctr"/>
            <a:endParaRPr lang="en-US" altLang="ko-KR" dirty="0" smtClean="0"/>
          </a:p>
          <a:p>
            <a:pPr algn="ctr">
              <a:buNone/>
            </a:pPr>
            <a:r>
              <a:rPr lang="en-US" altLang="ko-KR" dirty="0" smtClean="0"/>
              <a:t>By a single plane?</a:t>
            </a:r>
          </a:p>
          <a:p>
            <a:pPr algn="ctr">
              <a:buNone/>
            </a:pPr>
            <a:r>
              <a:rPr lang="en-US" altLang="ko-KR" dirty="0" smtClean="0"/>
              <a:t>It’s </a:t>
            </a:r>
            <a:r>
              <a:rPr lang="en-US" altLang="ko-KR" smtClean="0"/>
              <a:t>not perfect.</a:t>
            </a:r>
            <a:endParaRPr lang="en-US" altLang="ko-KR" dirty="0" smtClean="0"/>
          </a:p>
          <a:p>
            <a:pPr algn="ctr"/>
            <a:endParaRPr lang="ko-KR" altLang="en-US" dirty="0"/>
          </a:p>
        </p:txBody>
      </p:sp>
      <p:pic>
        <p:nvPicPr>
          <p:cNvPr id="5" name="내용 개체 틀 4" descr="budda_486.tif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7087" b="7087"/>
          <a:stretch>
            <a:fillRect/>
          </a:stretch>
        </p:blipFill>
        <p:spPr>
          <a:xfrm>
            <a:off x="5112543" y="1946600"/>
            <a:ext cx="3167063" cy="434909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Approach #2</a:t>
            </a:r>
            <a:endParaRPr lang="ko-KR" altLang="en-US" dirty="0"/>
          </a:p>
        </p:txBody>
      </p:sp>
      <p:sp>
        <p:nvSpPr>
          <p:cNvPr id="5" name="내용 개체 틀 4"/>
          <p:cNvSpPr>
            <a:spLocks noGrp="1"/>
          </p:cNvSpPr>
          <p:nvPr>
            <p:ph idx="1"/>
          </p:nvPr>
        </p:nvSpPr>
        <p:spPr/>
        <p:txBody>
          <a:bodyPr anchor="ctr" anchorCtr="0"/>
          <a:lstStyle/>
          <a:p>
            <a:pPr algn="ctr">
              <a:buNone/>
            </a:pPr>
            <a:r>
              <a:rPr lang="en-US" altLang="ko-KR" dirty="0" smtClean="0"/>
              <a:t>Sample uniformly.</a:t>
            </a:r>
          </a:p>
          <a:p>
            <a:pPr algn="ctr">
              <a:buNone/>
            </a:pPr>
            <a:r>
              <a:rPr lang="en-US" altLang="ko-KR" dirty="0" smtClean="0"/>
              <a:t>Construct an </a:t>
            </a:r>
            <a:r>
              <a:rPr lang="en-US" altLang="ko-KR" dirty="0" err="1" smtClean="0"/>
              <a:t>octree</a:t>
            </a:r>
            <a:r>
              <a:rPr lang="en-US" altLang="ko-KR" dirty="0" smtClean="0"/>
              <a:t> for every sample.</a:t>
            </a:r>
          </a:p>
          <a:p>
            <a:pPr algn="ctr">
              <a:buNone/>
            </a:pPr>
            <a:endParaRPr lang="en-US" altLang="ko-KR" dirty="0" smtClean="0"/>
          </a:p>
          <a:p>
            <a:pPr algn="ctr">
              <a:buNone/>
            </a:pPr>
            <a:r>
              <a:rPr lang="en-US" altLang="ko-KR" dirty="0" smtClean="0"/>
              <a:t>But, compute</a:t>
            </a:r>
            <a:r>
              <a:rPr lang="en-US" altLang="ko-KR" dirty="0" smtClean="0">
                <a:solidFill>
                  <a:srgbClr val="C00000"/>
                </a:solidFill>
              </a:rPr>
              <a:t> </a:t>
            </a:r>
            <a:r>
              <a:rPr lang="en-US" altLang="ko-KR" dirty="0" smtClean="0"/>
              <a:t>irradiance </a:t>
            </a:r>
            <a:r>
              <a:rPr lang="en-US" altLang="ko-KR" dirty="0" smtClean="0">
                <a:solidFill>
                  <a:srgbClr val="C00000"/>
                </a:solidFill>
              </a:rPr>
              <a:t>only</a:t>
            </a:r>
          </a:p>
          <a:p>
            <a:pPr algn="ctr">
              <a:buNone/>
            </a:pPr>
            <a:r>
              <a:rPr lang="en-US" altLang="ko-KR" dirty="0" smtClean="0"/>
              <a:t>When the </a:t>
            </a:r>
            <a:r>
              <a:rPr lang="en-US" altLang="ko-KR" dirty="0" smtClean="0"/>
              <a:t>render requires</a:t>
            </a:r>
            <a:r>
              <a:rPr lang="en-US" altLang="ko-KR" dirty="0" smtClean="0"/>
              <a:t>.</a:t>
            </a:r>
          </a:p>
          <a:p>
            <a:pPr algn="ctr">
              <a:buNone/>
            </a:pP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Implementation</a:t>
            </a:r>
            <a:endParaRPr lang="ko-KR" altLang="en-US" dirty="0"/>
          </a:p>
        </p:txBody>
      </p:sp>
      <p:graphicFrame>
        <p:nvGraphicFramePr>
          <p:cNvPr id="5" name="Before"/>
          <p:cNvGraphicFramePr>
            <a:graphicFrameLocks/>
          </p:cNvGraphicFramePr>
          <p:nvPr/>
        </p:nvGraphicFramePr>
        <p:xfrm>
          <a:off x="412750" y="1601187"/>
          <a:ext cx="8318500" cy="5067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After"/>
          <p:cNvGraphicFramePr>
            <a:graphicFrameLocks/>
          </p:cNvGraphicFramePr>
          <p:nvPr/>
        </p:nvGraphicFramePr>
        <p:xfrm>
          <a:off x="414000" y="1602000"/>
          <a:ext cx="8318500" cy="5067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9" name="왼쪽으로 구부러진 화살표 8"/>
          <p:cNvSpPr/>
          <p:nvPr/>
        </p:nvSpPr>
        <p:spPr bwMode="auto">
          <a:xfrm>
            <a:off x="5662013" y="3305216"/>
            <a:ext cx="666119" cy="1659243"/>
          </a:xfrm>
          <a:prstGeom prst="curvedLef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왼쪽으로 구부러진 화살표 9"/>
          <p:cNvSpPr/>
          <p:nvPr/>
        </p:nvSpPr>
        <p:spPr bwMode="auto">
          <a:xfrm rot="10800000">
            <a:off x="2827979" y="3305216"/>
            <a:ext cx="666119" cy="1659243"/>
          </a:xfrm>
          <a:prstGeom prst="curvedLef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20477649">
            <a:off x="5782950" y="3808990"/>
            <a:ext cx="10903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C00000"/>
                </a:solidFill>
                <a:latin typeface="+mn-ea"/>
              </a:rPr>
              <a:t>Swap!</a:t>
            </a:r>
            <a:endParaRPr lang="ko-KR" altLang="en-US" b="1" dirty="0">
              <a:solidFill>
                <a:srgbClr val="C0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1">
        <p:bldAsOne/>
      </p:bldGraphic>
      <p:bldGraphic spid="12" grpId="0">
        <p:bldAsOne/>
      </p:bldGraphic>
      <p:bldP spid="9" grpId="0" animBg="1"/>
      <p:bldP spid="10" grpId="0" animBg="1"/>
      <p:bldP spid="11" grpId="0"/>
    </p:bldLst>
  </p:timing>
</p:sld>
</file>

<file path=ppt/theme/theme1.xml><?xml version="1.0" encoding="utf-8"?>
<a:theme xmlns:a="http://schemas.openxmlformats.org/drawingml/2006/main" name="untitled 1">
  <a:themeElements>
    <a:clrScheme name="">
      <a:dk1>
        <a:srgbClr val="000000"/>
      </a:dk1>
      <a:lt1>
        <a:srgbClr val="FFFFFF"/>
      </a:lt1>
      <a:dk2>
        <a:srgbClr val="006B61"/>
      </a:dk2>
      <a:lt2>
        <a:srgbClr val="C0C0C0"/>
      </a:lt2>
      <a:accent1>
        <a:srgbClr val="FF00FF"/>
      </a:accent1>
      <a:accent2>
        <a:srgbClr val="00C0C0"/>
      </a:accent2>
      <a:accent3>
        <a:srgbClr val="FFFFFF"/>
      </a:accent3>
      <a:accent4>
        <a:srgbClr val="000000"/>
      </a:accent4>
      <a:accent5>
        <a:srgbClr val="FFAAFF"/>
      </a:accent5>
      <a:accent6>
        <a:srgbClr val="00AEAE"/>
      </a:accent6>
      <a:hlink>
        <a:srgbClr val="00C000"/>
      </a:hlink>
      <a:folHlink>
        <a:srgbClr val="800080"/>
      </a:folHlink>
    </a:clrScheme>
    <a:fontScheme name="untitled 1">
      <a:majorFont>
        <a:latin typeface="Arial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81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untitled 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titled 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titled 1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titled 1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titled 1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titled 1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titled 1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Porky:Words:ASCI:PSE:Budgets FY97:LC.BRev.FY97</Template>
  <TotalTime>20340</TotalTime>
  <Pages>3</Pages>
  <Words>448</Words>
  <Application>Microsoft PowerPoint 4.0</Application>
  <PresentationFormat>화면 슬라이드 쇼(4:3)</PresentationFormat>
  <Paragraphs>230</Paragraphs>
  <Slides>20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20</vt:i4>
      </vt:variant>
    </vt:vector>
  </HeadingPairs>
  <TitlesOfParts>
    <vt:vector size="21" baseType="lpstr">
      <vt:lpstr>untitled 1</vt:lpstr>
      <vt:lpstr>슬라이드 1</vt:lpstr>
      <vt:lpstr>Contents</vt:lpstr>
      <vt:lpstr>Overview</vt:lpstr>
      <vt:lpstr>Overview</vt:lpstr>
      <vt:lpstr>Approach #1</vt:lpstr>
      <vt:lpstr>Approach #1</vt:lpstr>
      <vt:lpstr>Approach #1</vt:lpstr>
      <vt:lpstr>Approach #2</vt:lpstr>
      <vt:lpstr>Implementation</vt:lpstr>
      <vt:lpstr>Original Method</vt:lpstr>
      <vt:lpstr>New Method</vt:lpstr>
      <vt:lpstr>New Method</vt:lpstr>
      <vt:lpstr>Result</vt:lpstr>
      <vt:lpstr>×0.5 Scale (2685 samples)</vt:lpstr>
      <vt:lpstr>×2 Scale (42945 samples)</vt:lpstr>
      <vt:lpstr>Comparison</vt:lpstr>
      <vt:lpstr>Extreme case</vt:lpstr>
      <vt:lpstr>Extreme case (92482 samples)</vt:lpstr>
      <vt:lpstr>Conclusion</vt:lpstr>
      <vt:lpstr>Thank you*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Steven F. Ashby Center for Applied Scientific Computing  Month DD, 1997</dc:title>
  <dc:subject/>
  <dc:creator>Computations</dc:creator>
  <cp:keywords/>
  <dc:description/>
  <cp:lastModifiedBy>성민혁</cp:lastModifiedBy>
  <cp:revision>2308</cp:revision>
  <cp:lastPrinted>1998-03-18T16:08:13Z</cp:lastPrinted>
  <dcterms:created xsi:type="dcterms:W3CDTF">1998-03-18T13:44:31Z</dcterms:created>
  <dcterms:modified xsi:type="dcterms:W3CDTF">2008-12-21T16:00:03Z</dcterms:modified>
</cp:coreProperties>
</file>