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487" r:id="rId3"/>
    <p:sldId id="488" r:id="rId4"/>
    <p:sldId id="489" r:id="rId5"/>
    <p:sldId id="490" r:id="rId6"/>
    <p:sldId id="491" r:id="rId7"/>
    <p:sldId id="492" r:id="rId8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808080"/>
    <a:srgbClr val="0000FF"/>
    <a:srgbClr val="CCECFF"/>
    <a:srgbClr val="CCCCFF"/>
    <a:srgbClr val="99CCFF"/>
    <a:srgbClr val="00FFFF"/>
    <a:srgbClr val="EA8B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6" d="100"/>
          <a:sy n="96" d="100"/>
        </p:scale>
        <p:origin x="-1584" y="-108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927F977D-52EC-4342-A934-9EB539715969}" type="slidenum">
              <a:rPr lang="en-US" sz="1400"/>
              <a:pPr algn="l"/>
              <a:t>‹#›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Acceleration on Ray-Tracing</a:t>
            </a:r>
          </a:p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Using Ray-Sampling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Jae-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Pil</a:t>
            </a: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Heo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Motivation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Finding</a:t>
            </a:r>
            <a:r>
              <a:rPr lang="en-US" b="0" dirty="0" smtClean="0"/>
              <a:t> </a:t>
            </a:r>
            <a:r>
              <a:rPr lang="en-US" dirty="0" smtClean="0"/>
              <a:t>triangle</a:t>
            </a:r>
            <a:r>
              <a:rPr lang="en-US" b="0" dirty="0" smtClean="0"/>
              <a:t> </a:t>
            </a:r>
            <a:r>
              <a:rPr lang="en-US" dirty="0" smtClean="0"/>
              <a:t>that intersects ray </a:t>
            </a:r>
            <a:r>
              <a:rPr lang="en-US" b="0" dirty="0" smtClean="0"/>
              <a:t>is the </a:t>
            </a:r>
            <a:r>
              <a:rPr lang="en-US" dirty="0" smtClean="0"/>
              <a:t>main bottleneck </a:t>
            </a:r>
            <a:r>
              <a:rPr lang="en-US" b="0" dirty="0" smtClean="0"/>
              <a:t>in Ray-Tracing.</a:t>
            </a:r>
          </a:p>
          <a:p>
            <a:endParaRPr lang="en-US" b="0" dirty="0"/>
          </a:p>
          <a:p>
            <a:r>
              <a:rPr lang="en-US" b="0" dirty="0" smtClean="0"/>
              <a:t>If we can solve </a:t>
            </a:r>
            <a:r>
              <a:rPr lang="en-US" dirty="0" smtClean="0"/>
              <a:t>finding triangle </a:t>
            </a:r>
            <a:r>
              <a:rPr lang="en-US" b="0" dirty="0" smtClean="0"/>
              <a:t>problem </a:t>
            </a:r>
            <a:r>
              <a:rPr lang="en-US" dirty="0" smtClean="0"/>
              <a:t>quickly</a:t>
            </a:r>
            <a:r>
              <a:rPr lang="en-US" b="0" dirty="0" smtClean="0"/>
              <a:t>, then </a:t>
            </a:r>
            <a:r>
              <a:rPr lang="en-US" dirty="0" smtClean="0"/>
              <a:t>ray-tracing</a:t>
            </a:r>
            <a:r>
              <a:rPr lang="en-US" b="0" dirty="0" smtClean="0"/>
              <a:t> will be </a:t>
            </a:r>
            <a:r>
              <a:rPr lang="en-US" dirty="0" smtClean="0"/>
              <a:t>faster</a:t>
            </a:r>
            <a:r>
              <a:rPr lang="en-US" b="0" dirty="0" smtClean="0"/>
              <a:t>.</a:t>
            </a:r>
          </a:p>
          <a:p>
            <a:endParaRPr lang="en-US" b="0" dirty="0"/>
          </a:p>
          <a:p>
            <a:endParaRPr lang="en-US" b="0" dirty="0"/>
          </a:p>
          <a:p>
            <a:pPr lvl="1"/>
            <a:endParaRPr lang="en-US" b="0" dirty="0"/>
          </a:p>
          <a:p>
            <a:pPr lvl="1"/>
            <a:endParaRPr lang="en-US" b="0" dirty="0"/>
          </a:p>
          <a:p>
            <a:pPr lvl="1">
              <a:buFont typeface="Arial" charset="0"/>
              <a:buNone/>
            </a:pPr>
            <a:endParaRPr lang="en-US" b="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Approach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Pre-Processing</a:t>
            </a:r>
          </a:p>
          <a:p>
            <a:pPr lvl="1"/>
            <a:r>
              <a:rPr lang="en-US" altLang="ko-KR" dirty="0" smtClean="0"/>
              <a:t>Sample Rays</a:t>
            </a:r>
            <a:endParaRPr lang="en-US" altLang="ko-KR" dirty="0"/>
          </a:p>
          <a:p>
            <a:pPr lvl="1"/>
            <a:r>
              <a:rPr lang="en-US" altLang="ko-KR" dirty="0" smtClean="0"/>
              <a:t>Determine triangles that intersect sampled rays in pre-processing time.</a:t>
            </a:r>
          </a:p>
          <a:p>
            <a:pPr lvl="1"/>
            <a:endParaRPr lang="en-US" altLang="ko-KR" dirty="0"/>
          </a:p>
          <a:p>
            <a:r>
              <a:rPr lang="en-US" altLang="ko-KR" dirty="0" smtClean="0"/>
              <a:t>Run-Time</a:t>
            </a:r>
          </a:p>
          <a:p>
            <a:pPr lvl="1"/>
            <a:r>
              <a:rPr lang="en-US" altLang="ko-KR" dirty="0" smtClean="0"/>
              <a:t>When we perform finding triangle process,</a:t>
            </a:r>
            <a:br>
              <a:rPr lang="en-US" altLang="ko-KR" dirty="0" smtClean="0"/>
            </a:br>
            <a:r>
              <a:rPr lang="en-US" altLang="ko-KR" dirty="0" smtClean="0"/>
              <a:t>we use pre-computed information to acceleration</a:t>
            </a:r>
            <a:r>
              <a:rPr lang="en-US" altLang="ko-KR" dirty="0"/>
              <a:t>.</a:t>
            </a:r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endParaRPr lang="en-US" altLang="ko-KR" dirty="0"/>
          </a:p>
          <a:p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Pre-Processing (1/2)</a:t>
            </a:r>
            <a:endParaRPr lang="ko-KR" altLang="en-US" dirty="0"/>
          </a:p>
        </p:txBody>
      </p:sp>
      <p:sp>
        <p:nvSpPr>
          <p:cNvPr id="4" name="정육면체 3"/>
          <p:cNvSpPr/>
          <p:nvPr/>
        </p:nvSpPr>
        <p:spPr bwMode="auto">
          <a:xfrm>
            <a:off x="1063487" y="2216436"/>
            <a:ext cx="1331843" cy="944217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타원 5"/>
          <p:cNvSpPr/>
          <p:nvPr/>
        </p:nvSpPr>
        <p:spPr bwMode="auto">
          <a:xfrm>
            <a:off x="546655" y="1500822"/>
            <a:ext cx="2425148" cy="2425148"/>
          </a:xfrm>
          <a:prstGeom prst="ellips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내용 개체 틀 2"/>
          <p:cNvSpPr>
            <a:spLocks noGrp="1"/>
          </p:cNvSpPr>
          <p:nvPr>
            <p:ph idx="1"/>
          </p:nvPr>
        </p:nvSpPr>
        <p:spPr>
          <a:xfrm>
            <a:off x="3220278" y="1587501"/>
            <a:ext cx="5784574" cy="36504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1600" dirty="0" smtClean="0"/>
              <a:t>Determine a sphere S around the root BV</a:t>
            </a:r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Divide the sphere S by many patches.</a:t>
            </a:r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For each point P in left figure,  </a:t>
            </a:r>
            <a:br>
              <a:rPr lang="en-US" altLang="ko-KR" sz="1600" dirty="0" smtClean="0"/>
            </a:br>
            <a:r>
              <a:rPr lang="en-US" altLang="ko-KR" sz="1600" dirty="0" smtClean="0"/>
              <a:t>draw a hemisphere H whose center is P.</a:t>
            </a:r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Divide the H by many patches.  The center of patch is corresponding to solid angle </a:t>
            </a:r>
            <a:r>
              <a:rPr lang="el-GR" altLang="ko-KR" sz="1600" dirty="0" smtClean="0"/>
              <a:t>Ω</a:t>
            </a:r>
            <a:endParaRPr lang="en-US" altLang="ko-KR" sz="1600" dirty="0" smtClean="0"/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For patch F of H, shoot ray from P to each point determined by F and find intersection triangle for each ray.</a:t>
            </a:r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Determine a node which contains four triangles found on previous step.</a:t>
            </a:r>
            <a:endParaRPr lang="ko-KR" altLang="en-US" sz="1600" dirty="0"/>
          </a:p>
        </p:txBody>
      </p:sp>
      <p:cxnSp>
        <p:nvCxnSpPr>
          <p:cNvPr id="9" name="직선 연결선 8"/>
          <p:cNvCxnSpPr>
            <a:stCxn id="6" idx="7"/>
          </p:cNvCxnSpPr>
          <p:nvPr/>
        </p:nvCxnSpPr>
        <p:spPr bwMode="auto">
          <a:xfrm rot="16200000" flipH="1" flipV="1">
            <a:off x="2410246" y="1841059"/>
            <a:ext cx="191485" cy="22131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직선 연결선 10"/>
          <p:cNvCxnSpPr/>
          <p:nvPr/>
        </p:nvCxnSpPr>
        <p:spPr bwMode="auto">
          <a:xfrm rot="16200000" flipH="1">
            <a:off x="2332054" y="2110735"/>
            <a:ext cx="347869" cy="22131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직선 연결선 14"/>
          <p:cNvCxnSpPr/>
          <p:nvPr/>
        </p:nvCxnSpPr>
        <p:spPr bwMode="auto">
          <a:xfrm rot="16200000" flipH="1" flipV="1">
            <a:off x="2631564" y="2188928"/>
            <a:ext cx="191485" cy="22131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직선 연결선 16"/>
          <p:cNvCxnSpPr/>
          <p:nvPr/>
        </p:nvCxnSpPr>
        <p:spPr bwMode="auto">
          <a:xfrm rot="5400000">
            <a:off x="2437743" y="2574234"/>
            <a:ext cx="357809" cy="158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직선 연결선 18"/>
          <p:cNvCxnSpPr/>
          <p:nvPr/>
        </p:nvCxnSpPr>
        <p:spPr bwMode="auto">
          <a:xfrm flipV="1">
            <a:off x="2617442" y="2584174"/>
            <a:ext cx="354361" cy="16975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타원 19"/>
          <p:cNvSpPr/>
          <p:nvPr/>
        </p:nvSpPr>
        <p:spPr bwMode="auto">
          <a:xfrm>
            <a:off x="2385390" y="2037520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타원 20"/>
          <p:cNvSpPr/>
          <p:nvPr/>
        </p:nvSpPr>
        <p:spPr bwMode="auto">
          <a:xfrm>
            <a:off x="2595975" y="2355573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타원 21"/>
          <p:cNvSpPr/>
          <p:nvPr/>
        </p:nvSpPr>
        <p:spPr bwMode="auto">
          <a:xfrm>
            <a:off x="2609229" y="2706753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2587485" y="1851994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타원 23"/>
          <p:cNvSpPr/>
          <p:nvPr/>
        </p:nvSpPr>
        <p:spPr bwMode="auto">
          <a:xfrm>
            <a:off x="2826021" y="2189920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타원 24"/>
          <p:cNvSpPr/>
          <p:nvPr/>
        </p:nvSpPr>
        <p:spPr bwMode="auto">
          <a:xfrm>
            <a:off x="2925411" y="2557663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타원 25"/>
          <p:cNvSpPr/>
          <p:nvPr/>
        </p:nvSpPr>
        <p:spPr bwMode="auto">
          <a:xfrm>
            <a:off x="2156791" y="1851994"/>
            <a:ext cx="484903" cy="484903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 bwMode="auto">
          <a:xfrm rot="5400000">
            <a:off x="619839" y="2927829"/>
            <a:ext cx="2274860" cy="799043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타원 29"/>
          <p:cNvSpPr/>
          <p:nvPr/>
        </p:nvSpPr>
        <p:spPr bwMode="auto">
          <a:xfrm>
            <a:off x="997897" y="6152318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원형 39"/>
          <p:cNvSpPr/>
          <p:nvPr/>
        </p:nvSpPr>
        <p:spPr bwMode="auto">
          <a:xfrm rot="10800000">
            <a:off x="39766" y="5237917"/>
            <a:ext cx="1899574" cy="1899574"/>
          </a:xfrm>
          <a:prstGeom prst="pie">
            <a:avLst>
              <a:gd name="adj1" fmla="val 0"/>
              <a:gd name="adj2" fmla="val 10735737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타원 40"/>
          <p:cNvSpPr/>
          <p:nvPr/>
        </p:nvSpPr>
        <p:spPr bwMode="auto">
          <a:xfrm>
            <a:off x="59644" y="5844206"/>
            <a:ext cx="1884454" cy="649188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1" name="직선 연결선 50"/>
          <p:cNvCxnSpPr/>
          <p:nvPr/>
        </p:nvCxnSpPr>
        <p:spPr bwMode="auto">
          <a:xfrm rot="5400000">
            <a:off x="924344" y="5357189"/>
            <a:ext cx="318057" cy="79512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직선 연결선 52"/>
          <p:cNvCxnSpPr/>
          <p:nvPr/>
        </p:nvCxnSpPr>
        <p:spPr bwMode="auto">
          <a:xfrm>
            <a:off x="1023738" y="5546035"/>
            <a:ext cx="298173" cy="129209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직선 연결선 54"/>
          <p:cNvCxnSpPr/>
          <p:nvPr/>
        </p:nvCxnSpPr>
        <p:spPr bwMode="auto">
          <a:xfrm rot="5400000" flipH="1" flipV="1">
            <a:off x="1237427" y="5451616"/>
            <a:ext cx="288236" cy="139147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타원 55"/>
          <p:cNvSpPr/>
          <p:nvPr/>
        </p:nvSpPr>
        <p:spPr bwMode="auto">
          <a:xfrm>
            <a:off x="1232458" y="5426766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0" name="직선 연결선 59"/>
          <p:cNvCxnSpPr/>
          <p:nvPr/>
        </p:nvCxnSpPr>
        <p:spPr bwMode="auto">
          <a:xfrm rot="5400000">
            <a:off x="767310" y="5710528"/>
            <a:ext cx="725552" cy="25742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2" name="자유형 61"/>
          <p:cNvSpPr/>
          <p:nvPr/>
        </p:nvSpPr>
        <p:spPr bwMode="auto">
          <a:xfrm>
            <a:off x="1073432" y="6033052"/>
            <a:ext cx="117613" cy="129209"/>
          </a:xfrm>
          <a:custGeom>
            <a:avLst/>
            <a:gdLst>
              <a:gd name="connsiteX0" fmla="*/ 0 w 117613"/>
              <a:gd name="connsiteY0" fmla="*/ 0 h 129209"/>
              <a:gd name="connsiteX1" fmla="*/ 69574 w 117613"/>
              <a:gd name="connsiteY1" fmla="*/ 129209 h 129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7613" h="129209">
                <a:moveTo>
                  <a:pt x="0" y="0"/>
                </a:moveTo>
                <a:cubicBezTo>
                  <a:pt x="58806" y="47211"/>
                  <a:pt x="117613" y="94422"/>
                  <a:pt x="69574" y="129209"/>
                </a:cubicBezTo>
              </a:path>
            </a:pathLst>
          </a:cu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084365" y="5829153"/>
            <a:ext cx="40750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altLang="ko-KR" sz="1500" dirty="0" smtClean="0"/>
              <a:t>Ω</a:t>
            </a:r>
            <a:endParaRPr lang="ko-KR" altLang="en-US" sz="1500" dirty="0"/>
          </a:p>
        </p:txBody>
      </p:sp>
      <p:cxnSp>
        <p:nvCxnSpPr>
          <p:cNvPr id="65" name="직선 화살표 연결선 64"/>
          <p:cNvCxnSpPr/>
          <p:nvPr/>
        </p:nvCxnSpPr>
        <p:spPr bwMode="auto">
          <a:xfrm rot="5400000" flipH="1" flipV="1">
            <a:off x="329989" y="5514227"/>
            <a:ext cx="1367620" cy="1588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직선 화살표 연결선 66"/>
          <p:cNvCxnSpPr/>
          <p:nvPr/>
        </p:nvCxnSpPr>
        <p:spPr bwMode="auto">
          <a:xfrm rot="5400000" flipH="1" flipV="1">
            <a:off x="304313" y="5321245"/>
            <a:ext cx="1586279" cy="167307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직선 화살표 연결선 68"/>
          <p:cNvCxnSpPr/>
          <p:nvPr/>
        </p:nvCxnSpPr>
        <p:spPr bwMode="auto">
          <a:xfrm rot="5400000" flipH="1" flipV="1">
            <a:off x="684319" y="4938258"/>
            <a:ext cx="1586278" cy="933280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직선 화살표 연결선 70"/>
          <p:cNvCxnSpPr/>
          <p:nvPr/>
        </p:nvCxnSpPr>
        <p:spPr bwMode="auto">
          <a:xfrm rot="5400000" flipH="1" flipV="1">
            <a:off x="599003" y="4853736"/>
            <a:ext cx="1734050" cy="956140"/>
          </a:xfrm>
          <a:prstGeom prst="straightConnector1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2" name="이등변 삼각형 71"/>
          <p:cNvSpPr/>
          <p:nvPr/>
        </p:nvSpPr>
        <p:spPr bwMode="auto">
          <a:xfrm>
            <a:off x="870736" y="4581942"/>
            <a:ext cx="162941" cy="219452"/>
          </a:xfrm>
          <a:prstGeom prst="triangle">
            <a:avLst/>
          </a:prstGeom>
          <a:solidFill>
            <a:srgbClr val="FF000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이등변 삼각형 73"/>
          <p:cNvSpPr/>
          <p:nvPr/>
        </p:nvSpPr>
        <p:spPr bwMode="auto">
          <a:xfrm>
            <a:off x="1150988" y="4355055"/>
            <a:ext cx="162941" cy="219452"/>
          </a:xfrm>
          <a:prstGeom prst="triangle">
            <a:avLst/>
          </a:prstGeom>
          <a:solidFill>
            <a:srgbClr val="FFC00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이등변 삼각형 74"/>
          <p:cNvSpPr/>
          <p:nvPr/>
        </p:nvSpPr>
        <p:spPr bwMode="auto">
          <a:xfrm>
            <a:off x="1868469" y="4215512"/>
            <a:ext cx="162941" cy="219452"/>
          </a:xfrm>
          <a:prstGeom prst="triangle">
            <a:avLst/>
          </a:prstGeom>
          <a:solidFill>
            <a:srgbClr val="0070C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이등변 삼각형 75"/>
          <p:cNvSpPr/>
          <p:nvPr/>
        </p:nvSpPr>
        <p:spPr bwMode="auto">
          <a:xfrm>
            <a:off x="2004996" y="4544690"/>
            <a:ext cx="162941" cy="219452"/>
          </a:xfrm>
          <a:prstGeom prst="triangle">
            <a:avLst/>
          </a:prstGeom>
          <a:solidFill>
            <a:srgbClr val="7030A0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8" name="직선 화살표 연결선 77"/>
          <p:cNvCxnSpPr/>
          <p:nvPr/>
        </p:nvCxnSpPr>
        <p:spPr bwMode="auto">
          <a:xfrm flipV="1">
            <a:off x="2385390" y="5844206"/>
            <a:ext cx="452576" cy="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이등변 삼각형 78"/>
          <p:cNvSpPr/>
          <p:nvPr/>
        </p:nvSpPr>
        <p:spPr bwMode="auto">
          <a:xfrm>
            <a:off x="3431057" y="6493394"/>
            <a:ext cx="162941" cy="219452"/>
          </a:xfrm>
          <a:prstGeom prst="triangl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이등변 삼각형 79"/>
          <p:cNvSpPr/>
          <p:nvPr/>
        </p:nvSpPr>
        <p:spPr bwMode="auto">
          <a:xfrm>
            <a:off x="3841935" y="6493395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타원 93"/>
          <p:cNvSpPr/>
          <p:nvPr/>
        </p:nvSpPr>
        <p:spPr bwMode="auto">
          <a:xfrm>
            <a:off x="3593998" y="6152318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6" name="직선 연결선 95"/>
          <p:cNvCxnSpPr>
            <a:stCxn id="79" idx="0"/>
            <a:endCxn id="94" idx="3"/>
          </p:cNvCxnSpPr>
          <p:nvPr/>
        </p:nvCxnSpPr>
        <p:spPr bwMode="auto">
          <a:xfrm rot="5400000" flipH="1" flipV="1">
            <a:off x="3506694" y="6369780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직선 연결선 97"/>
          <p:cNvCxnSpPr>
            <a:stCxn id="80" idx="0"/>
            <a:endCxn id="94" idx="5"/>
          </p:cNvCxnSpPr>
          <p:nvPr/>
        </p:nvCxnSpPr>
        <p:spPr bwMode="auto">
          <a:xfrm rot="16200000" flipV="1">
            <a:off x="3799791" y="6369779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이등변 삼각형 103"/>
          <p:cNvSpPr/>
          <p:nvPr/>
        </p:nvSpPr>
        <p:spPr bwMode="auto">
          <a:xfrm>
            <a:off x="4060529" y="6486770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이등변 삼각형 104"/>
          <p:cNvSpPr/>
          <p:nvPr/>
        </p:nvSpPr>
        <p:spPr bwMode="auto">
          <a:xfrm>
            <a:off x="4471407" y="6486771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타원 105"/>
          <p:cNvSpPr/>
          <p:nvPr/>
        </p:nvSpPr>
        <p:spPr bwMode="auto">
          <a:xfrm>
            <a:off x="4223470" y="6145694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7" name="직선 연결선 106"/>
          <p:cNvCxnSpPr>
            <a:stCxn id="104" idx="0"/>
            <a:endCxn id="106" idx="3"/>
          </p:cNvCxnSpPr>
          <p:nvPr/>
        </p:nvCxnSpPr>
        <p:spPr bwMode="auto">
          <a:xfrm rot="5400000" flipH="1" flipV="1">
            <a:off x="4136166" y="6363156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직선 연결선 107"/>
          <p:cNvCxnSpPr>
            <a:stCxn id="105" idx="0"/>
            <a:endCxn id="106" idx="5"/>
          </p:cNvCxnSpPr>
          <p:nvPr/>
        </p:nvCxnSpPr>
        <p:spPr bwMode="auto">
          <a:xfrm rot="16200000" flipV="1">
            <a:off x="4429263" y="6363155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타원 109"/>
          <p:cNvSpPr/>
          <p:nvPr/>
        </p:nvSpPr>
        <p:spPr bwMode="auto">
          <a:xfrm>
            <a:off x="3885544" y="573819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8" name="직선 연결선 117"/>
          <p:cNvCxnSpPr>
            <a:stCxn id="94" idx="1"/>
            <a:endCxn id="110" idx="3"/>
          </p:cNvCxnSpPr>
          <p:nvPr/>
        </p:nvCxnSpPr>
        <p:spPr bwMode="auto">
          <a:xfrm rot="5400000" flipH="1" flipV="1">
            <a:off x="3656678" y="5923452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직선 연결선 121"/>
          <p:cNvCxnSpPr>
            <a:stCxn id="106" idx="7"/>
            <a:endCxn id="110" idx="5"/>
          </p:cNvCxnSpPr>
          <p:nvPr/>
        </p:nvCxnSpPr>
        <p:spPr bwMode="auto">
          <a:xfrm rot="16200000" flipV="1">
            <a:off x="4150043" y="5896950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3" name="이등변 삼각형 122"/>
          <p:cNvSpPr/>
          <p:nvPr/>
        </p:nvSpPr>
        <p:spPr bwMode="auto">
          <a:xfrm>
            <a:off x="4705279" y="6483586"/>
            <a:ext cx="162941" cy="219452"/>
          </a:xfrm>
          <a:prstGeom prst="triangl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이등변 삼각형 123"/>
          <p:cNvSpPr/>
          <p:nvPr/>
        </p:nvSpPr>
        <p:spPr bwMode="auto">
          <a:xfrm>
            <a:off x="5116157" y="6483587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타원 124"/>
          <p:cNvSpPr/>
          <p:nvPr/>
        </p:nvSpPr>
        <p:spPr bwMode="auto">
          <a:xfrm>
            <a:off x="4868220" y="6142510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6" name="직선 연결선 125"/>
          <p:cNvCxnSpPr>
            <a:stCxn id="123" idx="0"/>
            <a:endCxn id="125" idx="3"/>
          </p:cNvCxnSpPr>
          <p:nvPr/>
        </p:nvCxnSpPr>
        <p:spPr bwMode="auto">
          <a:xfrm rot="5400000" flipH="1" flipV="1">
            <a:off x="4780916" y="6359972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7" name="직선 연결선 126"/>
          <p:cNvCxnSpPr>
            <a:stCxn id="124" idx="0"/>
            <a:endCxn id="125" idx="5"/>
          </p:cNvCxnSpPr>
          <p:nvPr/>
        </p:nvCxnSpPr>
        <p:spPr bwMode="auto">
          <a:xfrm rot="16200000" flipV="1">
            <a:off x="5074013" y="6359971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8" name="이등변 삼각형 127"/>
          <p:cNvSpPr/>
          <p:nvPr/>
        </p:nvSpPr>
        <p:spPr bwMode="auto">
          <a:xfrm>
            <a:off x="5334751" y="6476962"/>
            <a:ext cx="162941" cy="219452"/>
          </a:xfrm>
          <a:prstGeom prst="triangle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이등변 삼각형 128"/>
          <p:cNvSpPr/>
          <p:nvPr/>
        </p:nvSpPr>
        <p:spPr bwMode="auto">
          <a:xfrm>
            <a:off x="5745629" y="6476963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타원 129"/>
          <p:cNvSpPr/>
          <p:nvPr/>
        </p:nvSpPr>
        <p:spPr bwMode="auto">
          <a:xfrm>
            <a:off x="5497692" y="6135886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1" name="직선 연결선 130"/>
          <p:cNvCxnSpPr>
            <a:stCxn id="128" idx="0"/>
            <a:endCxn id="130" idx="3"/>
          </p:cNvCxnSpPr>
          <p:nvPr/>
        </p:nvCxnSpPr>
        <p:spPr bwMode="auto">
          <a:xfrm rot="5400000" flipH="1" flipV="1">
            <a:off x="5410388" y="6353348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2" name="직선 연결선 131"/>
          <p:cNvCxnSpPr>
            <a:stCxn id="129" idx="0"/>
            <a:endCxn id="130" idx="5"/>
          </p:cNvCxnSpPr>
          <p:nvPr/>
        </p:nvCxnSpPr>
        <p:spPr bwMode="auto">
          <a:xfrm rot="16200000" flipV="1">
            <a:off x="5703485" y="6353347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3" name="타원 132"/>
          <p:cNvSpPr/>
          <p:nvPr/>
        </p:nvSpPr>
        <p:spPr bwMode="auto">
          <a:xfrm>
            <a:off x="5159766" y="5728387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4" name="직선 연결선 133"/>
          <p:cNvCxnSpPr>
            <a:stCxn id="125" idx="1"/>
            <a:endCxn id="133" idx="3"/>
          </p:cNvCxnSpPr>
          <p:nvPr/>
        </p:nvCxnSpPr>
        <p:spPr bwMode="auto">
          <a:xfrm rot="5400000" flipH="1" flipV="1">
            <a:off x="4930900" y="5913644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5" name="직선 연결선 134"/>
          <p:cNvCxnSpPr>
            <a:stCxn id="130" idx="7"/>
            <a:endCxn id="133" idx="5"/>
          </p:cNvCxnSpPr>
          <p:nvPr/>
        </p:nvCxnSpPr>
        <p:spPr bwMode="auto">
          <a:xfrm rot="16200000" flipV="1">
            <a:off x="5424265" y="5887142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타원 135"/>
          <p:cNvSpPr/>
          <p:nvPr/>
        </p:nvSpPr>
        <p:spPr bwMode="auto">
          <a:xfrm>
            <a:off x="4552879" y="5311467"/>
            <a:ext cx="234568" cy="234568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8" name="직선 연결선 137"/>
          <p:cNvCxnSpPr>
            <a:stCxn id="110" idx="7"/>
            <a:endCxn id="136" idx="2"/>
          </p:cNvCxnSpPr>
          <p:nvPr/>
        </p:nvCxnSpPr>
        <p:spPr bwMode="auto">
          <a:xfrm rot="5400000" flipH="1" flipV="1">
            <a:off x="4152148" y="5373774"/>
            <a:ext cx="345754" cy="4557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0" name="직선 연결선 139"/>
          <p:cNvCxnSpPr>
            <a:stCxn id="133" idx="1"/>
            <a:endCxn id="136" idx="6"/>
          </p:cNvCxnSpPr>
          <p:nvPr/>
        </p:nvCxnSpPr>
        <p:spPr bwMode="auto">
          <a:xfrm rot="16200000" flipV="1">
            <a:off x="4823789" y="5392409"/>
            <a:ext cx="335946" cy="4086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7" name="이등변 삼각형 146"/>
          <p:cNvSpPr/>
          <p:nvPr/>
        </p:nvSpPr>
        <p:spPr bwMode="auto">
          <a:xfrm>
            <a:off x="6050269" y="6466893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8" name="이등변 삼각형 147"/>
          <p:cNvSpPr/>
          <p:nvPr/>
        </p:nvSpPr>
        <p:spPr bwMode="auto">
          <a:xfrm>
            <a:off x="6461147" y="6466894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9" name="타원 148"/>
          <p:cNvSpPr/>
          <p:nvPr/>
        </p:nvSpPr>
        <p:spPr bwMode="auto">
          <a:xfrm>
            <a:off x="6213210" y="6125817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0" name="직선 연결선 149"/>
          <p:cNvCxnSpPr>
            <a:stCxn id="147" idx="0"/>
            <a:endCxn id="149" idx="3"/>
          </p:cNvCxnSpPr>
          <p:nvPr/>
        </p:nvCxnSpPr>
        <p:spPr bwMode="auto">
          <a:xfrm rot="5400000" flipH="1" flipV="1">
            <a:off x="6125906" y="6343279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1" name="직선 연결선 150"/>
          <p:cNvCxnSpPr>
            <a:stCxn id="148" idx="0"/>
            <a:endCxn id="149" idx="5"/>
          </p:cNvCxnSpPr>
          <p:nvPr/>
        </p:nvCxnSpPr>
        <p:spPr bwMode="auto">
          <a:xfrm rot="16200000" flipV="1">
            <a:off x="6419003" y="6343278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2" name="이등변 삼각형 151"/>
          <p:cNvSpPr/>
          <p:nvPr/>
        </p:nvSpPr>
        <p:spPr bwMode="auto">
          <a:xfrm>
            <a:off x="6679741" y="6460269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이등변 삼각형 152"/>
          <p:cNvSpPr/>
          <p:nvPr/>
        </p:nvSpPr>
        <p:spPr bwMode="auto">
          <a:xfrm>
            <a:off x="7090619" y="6460270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4" name="타원 153"/>
          <p:cNvSpPr/>
          <p:nvPr/>
        </p:nvSpPr>
        <p:spPr bwMode="auto">
          <a:xfrm>
            <a:off x="6842682" y="6119193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5" name="직선 연결선 154"/>
          <p:cNvCxnSpPr>
            <a:stCxn id="152" idx="0"/>
            <a:endCxn id="154" idx="3"/>
          </p:cNvCxnSpPr>
          <p:nvPr/>
        </p:nvCxnSpPr>
        <p:spPr bwMode="auto">
          <a:xfrm rot="5400000" flipH="1" flipV="1">
            <a:off x="6755378" y="6336655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6" name="직선 연결선 155"/>
          <p:cNvCxnSpPr>
            <a:stCxn id="153" idx="0"/>
            <a:endCxn id="154" idx="5"/>
          </p:cNvCxnSpPr>
          <p:nvPr/>
        </p:nvCxnSpPr>
        <p:spPr bwMode="auto">
          <a:xfrm rot="16200000" flipV="1">
            <a:off x="7048475" y="6336654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7" name="타원 156"/>
          <p:cNvSpPr/>
          <p:nvPr/>
        </p:nvSpPr>
        <p:spPr bwMode="auto">
          <a:xfrm>
            <a:off x="6504756" y="5711694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8" name="직선 연결선 157"/>
          <p:cNvCxnSpPr>
            <a:stCxn id="149" idx="1"/>
            <a:endCxn id="157" idx="3"/>
          </p:cNvCxnSpPr>
          <p:nvPr/>
        </p:nvCxnSpPr>
        <p:spPr bwMode="auto">
          <a:xfrm rot="5400000" flipH="1" flipV="1">
            <a:off x="6275890" y="5896951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9" name="직선 연결선 158"/>
          <p:cNvCxnSpPr>
            <a:stCxn id="154" idx="7"/>
            <a:endCxn id="157" idx="5"/>
          </p:cNvCxnSpPr>
          <p:nvPr/>
        </p:nvCxnSpPr>
        <p:spPr bwMode="auto">
          <a:xfrm rot="16200000" flipV="1">
            <a:off x="6769255" y="5870449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0" name="이등변 삼각형 159"/>
          <p:cNvSpPr/>
          <p:nvPr/>
        </p:nvSpPr>
        <p:spPr bwMode="auto">
          <a:xfrm>
            <a:off x="7324491" y="6457085"/>
            <a:ext cx="162941" cy="219452"/>
          </a:xfrm>
          <a:prstGeom prst="triangle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1" name="이등변 삼각형 160"/>
          <p:cNvSpPr/>
          <p:nvPr/>
        </p:nvSpPr>
        <p:spPr bwMode="auto">
          <a:xfrm>
            <a:off x="7735369" y="6457086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타원 161"/>
          <p:cNvSpPr/>
          <p:nvPr/>
        </p:nvSpPr>
        <p:spPr bwMode="auto">
          <a:xfrm>
            <a:off x="7487432" y="6116009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3" name="직선 연결선 162"/>
          <p:cNvCxnSpPr>
            <a:stCxn id="160" idx="0"/>
            <a:endCxn id="162" idx="3"/>
          </p:cNvCxnSpPr>
          <p:nvPr/>
        </p:nvCxnSpPr>
        <p:spPr bwMode="auto">
          <a:xfrm rot="5400000" flipH="1" flipV="1">
            <a:off x="7400128" y="6333471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4" name="직선 연결선 163"/>
          <p:cNvCxnSpPr>
            <a:stCxn id="161" idx="0"/>
            <a:endCxn id="162" idx="5"/>
          </p:cNvCxnSpPr>
          <p:nvPr/>
        </p:nvCxnSpPr>
        <p:spPr bwMode="auto">
          <a:xfrm rot="16200000" flipV="1">
            <a:off x="7693225" y="6333470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5" name="이등변 삼각형 164"/>
          <p:cNvSpPr/>
          <p:nvPr/>
        </p:nvSpPr>
        <p:spPr bwMode="auto">
          <a:xfrm>
            <a:off x="7953963" y="6450461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6" name="이등변 삼각형 165"/>
          <p:cNvSpPr/>
          <p:nvPr/>
        </p:nvSpPr>
        <p:spPr bwMode="auto">
          <a:xfrm>
            <a:off x="8364841" y="6450462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7" name="타원 166"/>
          <p:cNvSpPr/>
          <p:nvPr/>
        </p:nvSpPr>
        <p:spPr bwMode="auto">
          <a:xfrm>
            <a:off x="8116904" y="610938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8" name="직선 연결선 167"/>
          <p:cNvCxnSpPr>
            <a:stCxn id="165" idx="0"/>
            <a:endCxn id="167" idx="3"/>
          </p:cNvCxnSpPr>
          <p:nvPr/>
        </p:nvCxnSpPr>
        <p:spPr bwMode="auto">
          <a:xfrm rot="5400000" flipH="1" flipV="1">
            <a:off x="8029600" y="6326847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9" name="직선 연결선 168"/>
          <p:cNvCxnSpPr>
            <a:stCxn id="166" idx="0"/>
            <a:endCxn id="167" idx="5"/>
          </p:cNvCxnSpPr>
          <p:nvPr/>
        </p:nvCxnSpPr>
        <p:spPr bwMode="auto">
          <a:xfrm rot="16200000" flipV="1">
            <a:off x="8322697" y="6326846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0" name="타원 169"/>
          <p:cNvSpPr/>
          <p:nvPr/>
        </p:nvSpPr>
        <p:spPr bwMode="auto">
          <a:xfrm>
            <a:off x="7778978" y="5701886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1" name="직선 연결선 170"/>
          <p:cNvCxnSpPr>
            <a:stCxn id="162" idx="1"/>
            <a:endCxn id="170" idx="3"/>
          </p:cNvCxnSpPr>
          <p:nvPr/>
        </p:nvCxnSpPr>
        <p:spPr bwMode="auto">
          <a:xfrm rot="5400000" flipH="1" flipV="1">
            <a:off x="7550112" y="5887143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2" name="직선 연결선 171"/>
          <p:cNvCxnSpPr>
            <a:stCxn id="167" idx="7"/>
            <a:endCxn id="170" idx="5"/>
          </p:cNvCxnSpPr>
          <p:nvPr/>
        </p:nvCxnSpPr>
        <p:spPr bwMode="auto">
          <a:xfrm rot="16200000" flipV="1">
            <a:off x="8043477" y="5860641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3" name="타원 172"/>
          <p:cNvSpPr/>
          <p:nvPr/>
        </p:nvSpPr>
        <p:spPr bwMode="auto">
          <a:xfrm>
            <a:off x="7172091" y="5284966"/>
            <a:ext cx="234568" cy="234568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4" name="직선 연결선 173"/>
          <p:cNvCxnSpPr>
            <a:stCxn id="157" idx="7"/>
            <a:endCxn id="173" idx="2"/>
          </p:cNvCxnSpPr>
          <p:nvPr/>
        </p:nvCxnSpPr>
        <p:spPr bwMode="auto">
          <a:xfrm rot="5400000" flipH="1" flipV="1">
            <a:off x="6771360" y="5347273"/>
            <a:ext cx="345754" cy="4557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5" name="직선 연결선 174"/>
          <p:cNvCxnSpPr>
            <a:stCxn id="170" idx="1"/>
            <a:endCxn id="173" idx="6"/>
          </p:cNvCxnSpPr>
          <p:nvPr/>
        </p:nvCxnSpPr>
        <p:spPr bwMode="auto">
          <a:xfrm rot="16200000" flipV="1">
            <a:off x="7443001" y="5365908"/>
            <a:ext cx="335946" cy="4086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4" name="타원 183"/>
          <p:cNvSpPr/>
          <p:nvPr/>
        </p:nvSpPr>
        <p:spPr bwMode="auto">
          <a:xfrm>
            <a:off x="5866857" y="5003348"/>
            <a:ext cx="234568" cy="234568"/>
          </a:xfrm>
          <a:prstGeom prst="ellipse">
            <a:avLst/>
          </a:prstGeom>
          <a:solidFill>
            <a:srgbClr val="0000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6" name="직선 연결선 185"/>
          <p:cNvCxnSpPr>
            <a:stCxn id="136" idx="7"/>
            <a:endCxn id="184" idx="2"/>
          </p:cNvCxnSpPr>
          <p:nvPr/>
        </p:nvCxnSpPr>
        <p:spPr bwMode="auto">
          <a:xfrm rot="5400000" flipH="1" flipV="1">
            <a:off x="5197383" y="4676345"/>
            <a:ext cx="225187" cy="111376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8" name="직선 연결선 187"/>
          <p:cNvCxnSpPr>
            <a:stCxn id="184" idx="6"/>
            <a:endCxn id="173" idx="1"/>
          </p:cNvCxnSpPr>
          <p:nvPr/>
        </p:nvCxnSpPr>
        <p:spPr bwMode="auto">
          <a:xfrm>
            <a:off x="6101425" y="5120632"/>
            <a:ext cx="1105018" cy="19868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1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26" grpId="0" animBg="1"/>
      <p:bldP spid="30" grpId="0" animBg="1"/>
      <p:bldP spid="40" grpId="0" animBg="1"/>
      <p:bldP spid="41" grpId="0" animBg="1"/>
      <p:bldP spid="56" grpId="0" animBg="1"/>
      <p:bldP spid="62" grpId="0" animBg="1"/>
      <p:bldP spid="63" grpId="0"/>
      <p:bldP spid="72" grpId="0" animBg="1"/>
      <p:bldP spid="74" grpId="0" animBg="1"/>
      <p:bldP spid="75" grpId="0" animBg="1"/>
      <p:bldP spid="76" grpId="0" animBg="1"/>
      <p:bldP spid="79" grpId="0" animBg="1"/>
      <p:bldP spid="80" grpId="0" animBg="1"/>
      <p:bldP spid="94" grpId="0" animBg="1"/>
      <p:bldP spid="104" grpId="0" animBg="1"/>
      <p:bldP spid="105" grpId="0" animBg="1"/>
      <p:bldP spid="106" grpId="0" animBg="1"/>
      <p:bldP spid="110" grpId="0" animBg="1"/>
      <p:bldP spid="123" grpId="0" animBg="1"/>
      <p:bldP spid="124" grpId="0" animBg="1"/>
      <p:bldP spid="125" grpId="0" animBg="1"/>
      <p:bldP spid="128" grpId="0" animBg="1"/>
      <p:bldP spid="129" grpId="0" animBg="1"/>
      <p:bldP spid="130" grpId="0" animBg="1"/>
      <p:bldP spid="133" grpId="0" animBg="1"/>
      <p:bldP spid="136" grpId="0" animBg="1"/>
      <p:bldP spid="147" grpId="0" animBg="1"/>
      <p:bldP spid="148" grpId="0" animBg="1"/>
      <p:bldP spid="149" grpId="0" animBg="1"/>
      <p:bldP spid="152" grpId="0" animBg="1"/>
      <p:bldP spid="153" grpId="0" animBg="1"/>
      <p:bldP spid="154" grpId="0" animBg="1"/>
      <p:bldP spid="157" grpId="0" animBg="1"/>
      <p:bldP spid="160" grpId="0" animBg="1"/>
      <p:bldP spid="161" grpId="0" animBg="1"/>
      <p:bldP spid="162" grpId="0" animBg="1"/>
      <p:bldP spid="165" grpId="0" animBg="1"/>
      <p:bldP spid="166" grpId="0" animBg="1"/>
      <p:bldP spid="167" grpId="0" animBg="1"/>
      <p:bldP spid="170" grpId="0" animBg="1"/>
      <p:bldP spid="173" grpId="0" animBg="1"/>
      <p:bldP spid="184" grpId="0" animBg="1"/>
      <p:bldP spid="18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Pre-Processing (2/2)</a:t>
            </a:r>
            <a:endParaRPr lang="ko-KR" altLang="en-US" dirty="0"/>
          </a:p>
        </p:txBody>
      </p:sp>
      <p:sp>
        <p:nvSpPr>
          <p:cNvPr id="333" name="정육면체 332"/>
          <p:cNvSpPr/>
          <p:nvPr/>
        </p:nvSpPr>
        <p:spPr bwMode="auto">
          <a:xfrm>
            <a:off x="1063488" y="2216437"/>
            <a:ext cx="804982" cy="613470"/>
          </a:xfrm>
          <a:prstGeom prst="cub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5" name="타원 334"/>
          <p:cNvSpPr/>
          <p:nvPr/>
        </p:nvSpPr>
        <p:spPr bwMode="auto">
          <a:xfrm>
            <a:off x="675861" y="1719470"/>
            <a:ext cx="1620078" cy="1620078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0" name="직사각형 339"/>
          <p:cNvSpPr/>
          <p:nvPr/>
        </p:nvSpPr>
        <p:spPr bwMode="auto">
          <a:xfrm>
            <a:off x="1278177" y="1918252"/>
            <a:ext cx="298167" cy="178905"/>
          </a:xfrm>
          <a:prstGeom prst="rect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1" name="TextBox 340"/>
          <p:cNvSpPr txBox="1"/>
          <p:nvPr/>
        </p:nvSpPr>
        <p:spPr>
          <a:xfrm>
            <a:off x="39766" y="1488637"/>
            <a:ext cx="61621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err="1" smtClean="0"/>
              <a:t>F</a:t>
            </a:r>
            <a:r>
              <a:rPr lang="en-US" altLang="ko-KR" sz="1500" baseline="-25000" dirty="0" err="1" smtClean="0"/>
              <a:t>i</a:t>
            </a:r>
            <a:endParaRPr lang="ko-KR" altLang="en-US" sz="1500" baseline="-25000" dirty="0"/>
          </a:p>
        </p:txBody>
      </p:sp>
      <p:sp>
        <p:nvSpPr>
          <p:cNvPr id="345" name="타원 344"/>
          <p:cNvSpPr/>
          <p:nvPr/>
        </p:nvSpPr>
        <p:spPr bwMode="auto">
          <a:xfrm>
            <a:off x="1557144" y="1885126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6" name="타원 345"/>
          <p:cNvSpPr/>
          <p:nvPr/>
        </p:nvSpPr>
        <p:spPr bwMode="auto">
          <a:xfrm>
            <a:off x="1258974" y="2064028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7" name="타원 346"/>
          <p:cNvSpPr/>
          <p:nvPr/>
        </p:nvSpPr>
        <p:spPr bwMode="auto">
          <a:xfrm>
            <a:off x="1258974" y="1885126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8" name="타원 347"/>
          <p:cNvSpPr/>
          <p:nvPr/>
        </p:nvSpPr>
        <p:spPr bwMode="auto">
          <a:xfrm>
            <a:off x="1553829" y="2070652"/>
            <a:ext cx="45719" cy="45719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9" name="TextBox 348"/>
          <p:cNvSpPr txBox="1"/>
          <p:nvPr/>
        </p:nvSpPr>
        <p:spPr>
          <a:xfrm>
            <a:off x="-110658" y="1950302"/>
            <a:ext cx="10595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/>
              <a:t>P</a:t>
            </a:r>
            <a:r>
              <a:rPr lang="en-US" altLang="ko-KR" sz="1500" baseline="-25000" dirty="0" smtClean="0"/>
              <a:t>i,1~4</a:t>
            </a:r>
            <a:endParaRPr lang="ko-KR" altLang="en-US" sz="1500" baseline="-25000" dirty="0"/>
          </a:p>
        </p:txBody>
      </p:sp>
      <p:sp>
        <p:nvSpPr>
          <p:cNvPr id="379" name="이등변 삼각형 378"/>
          <p:cNvSpPr/>
          <p:nvPr/>
        </p:nvSpPr>
        <p:spPr bwMode="auto">
          <a:xfrm>
            <a:off x="54525" y="5889932"/>
            <a:ext cx="162941" cy="219452"/>
          </a:xfrm>
          <a:prstGeom prst="triangl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0" name="이등변 삼각형 379"/>
          <p:cNvSpPr/>
          <p:nvPr/>
        </p:nvSpPr>
        <p:spPr bwMode="auto">
          <a:xfrm>
            <a:off x="465403" y="5889933"/>
            <a:ext cx="162941" cy="219452"/>
          </a:xfrm>
          <a:prstGeom prst="triangle">
            <a:avLst/>
          </a:prstGeom>
          <a:solidFill>
            <a:schemeClr val="tx2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1" name="타원 380"/>
          <p:cNvSpPr/>
          <p:nvPr/>
        </p:nvSpPr>
        <p:spPr bwMode="auto">
          <a:xfrm>
            <a:off x="217466" y="5548856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2" name="직선 연결선 381"/>
          <p:cNvCxnSpPr>
            <a:stCxn id="379" idx="0"/>
            <a:endCxn id="381" idx="3"/>
          </p:cNvCxnSpPr>
          <p:nvPr/>
        </p:nvCxnSpPr>
        <p:spPr bwMode="auto">
          <a:xfrm rot="5400000" flipH="1" flipV="1">
            <a:off x="130162" y="5766318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3" name="직선 연결선 382"/>
          <p:cNvCxnSpPr>
            <a:stCxn id="380" idx="0"/>
            <a:endCxn id="381" idx="5"/>
          </p:cNvCxnSpPr>
          <p:nvPr/>
        </p:nvCxnSpPr>
        <p:spPr bwMode="auto">
          <a:xfrm rot="16200000" flipV="1">
            <a:off x="423259" y="5766317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4" name="이등변 삼각형 383"/>
          <p:cNvSpPr/>
          <p:nvPr/>
        </p:nvSpPr>
        <p:spPr bwMode="auto">
          <a:xfrm>
            <a:off x="683997" y="5883308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5" name="이등변 삼각형 384"/>
          <p:cNvSpPr/>
          <p:nvPr/>
        </p:nvSpPr>
        <p:spPr bwMode="auto">
          <a:xfrm>
            <a:off x="1094875" y="5883309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6" name="타원 385"/>
          <p:cNvSpPr/>
          <p:nvPr/>
        </p:nvSpPr>
        <p:spPr bwMode="auto">
          <a:xfrm>
            <a:off x="846938" y="5542232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7" name="직선 연결선 386"/>
          <p:cNvCxnSpPr>
            <a:stCxn id="384" idx="0"/>
            <a:endCxn id="386" idx="3"/>
          </p:cNvCxnSpPr>
          <p:nvPr/>
        </p:nvCxnSpPr>
        <p:spPr bwMode="auto">
          <a:xfrm rot="5400000" flipH="1" flipV="1">
            <a:off x="759634" y="5759694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8" name="직선 연결선 387"/>
          <p:cNvCxnSpPr>
            <a:stCxn id="385" idx="0"/>
            <a:endCxn id="386" idx="5"/>
          </p:cNvCxnSpPr>
          <p:nvPr/>
        </p:nvCxnSpPr>
        <p:spPr bwMode="auto">
          <a:xfrm rot="16200000" flipV="1">
            <a:off x="1052731" y="5759693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9" name="타원 388"/>
          <p:cNvSpPr/>
          <p:nvPr/>
        </p:nvSpPr>
        <p:spPr bwMode="auto">
          <a:xfrm>
            <a:off x="509012" y="5134733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0" name="직선 연결선 389"/>
          <p:cNvCxnSpPr>
            <a:stCxn id="381" idx="1"/>
            <a:endCxn id="389" idx="3"/>
          </p:cNvCxnSpPr>
          <p:nvPr/>
        </p:nvCxnSpPr>
        <p:spPr bwMode="auto">
          <a:xfrm rot="5400000" flipH="1" flipV="1">
            <a:off x="280146" y="5319990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1" name="직선 연결선 390"/>
          <p:cNvCxnSpPr>
            <a:stCxn id="386" idx="7"/>
            <a:endCxn id="389" idx="5"/>
          </p:cNvCxnSpPr>
          <p:nvPr/>
        </p:nvCxnSpPr>
        <p:spPr bwMode="auto">
          <a:xfrm rot="16200000" flipV="1">
            <a:off x="773511" y="5293488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2" name="이등변 삼각형 391"/>
          <p:cNvSpPr/>
          <p:nvPr/>
        </p:nvSpPr>
        <p:spPr bwMode="auto">
          <a:xfrm>
            <a:off x="1328747" y="5880124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3" name="이등변 삼각형 392"/>
          <p:cNvSpPr/>
          <p:nvPr/>
        </p:nvSpPr>
        <p:spPr bwMode="auto">
          <a:xfrm>
            <a:off x="1739625" y="5880125"/>
            <a:ext cx="162941" cy="219452"/>
          </a:xfrm>
          <a:prstGeom prst="triangle">
            <a:avLst/>
          </a:prstGeom>
          <a:solidFill>
            <a:schemeClr val="accent1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4" name="타원 393"/>
          <p:cNvSpPr/>
          <p:nvPr/>
        </p:nvSpPr>
        <p:spPr bwMode="auto">
          <a:xfrm>
            <a:off x="1491688" y="5539048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5" name="직선 연결선 394"/>
          <p:cNvCxnSpPr>
            <a:stCxn id="392" idx="0"/>
            <a:endCxn id="394" idx="3"/>
          </p:cNvCxnSpPr>
          <p:nvPr/>
        </p:nvCxnSpPr>
        <p:spPr bwMode="auto">
          <a:xfrm rot="5400000" flipH="1" flipV="1">
            <a:off x="1404384" y="5756510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6" name="직선 연결선 395"/>
          <p:cNvCxnSpPr>
            <a:stCxn id="393" idx="0"/>
            <a:endCxn id="394" idx="5"/>
          </p:cNvCxnSpPr>
          <p:nvPr/>
        </p:nvCxnSpPr>
        <p:spPr bwMode="auto">
          <a:xfrm rot="16200000" flipV="1">
            <a:off x="1697481" y="5756509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7" name="이등변 삼각형 396"/>
          <p:cNvSpPr/>
          <p:nvPr/>
        </p:nvSpPr>
        <p:spPr bwMode="auto">
          <a:xfrm>
            <a:off x="1958219" y="5873500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8" name="이등변 삼각형 397"/>
          <p:cNvSpPr/>
          <p:nvPr/>
        </p:nvSpPr>
        <p:spPr bwMode="auto">
          <a:xfrm>
            <a:off x="2369097" y="5873501"/>
            <a:ext cx="162941" cy="219452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9" name="타원 398"/>
          <p:cNvSpPr/>
          <p:nvPr/>
        </p:nvSpPr>
        <p:spPr bwMode="auto">
          <a:xfrm>
            <a:off x="2121160" y="5532424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0" name="직선 연결선 399"/>
          <p:cNvCxnSpPr>
            <a:stCxn id="397" idx="0"/>
            <a:endCxn id="399" idx="3"/>
          </p:cNvCxnSpPr>
          <p:nvPr/>
        </p:nvCxnSpPr>
        <p:spPr bwMode="auto">
          <a:xfrm rot="5400000" flipH="1" flipV="1">
            <a:off x="2033856" y="5749886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1" name="직선 연결선 400"/>
          <p:cNvCxnSpPr>
            <a:stCxn id="398" idx="0"/>
            <a:endCxn id="399" idx="5"/>
          </p:cNvCxnSpPr>
          <p:nvPr/>
        </p:nvCxnSpPr>
        <p:spPr bwMode="auto">
          <a:xfrm rot="16200000" flipV="1">
            <a:off x="2326953" y="5749885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2" name="타원 401"/>
          <p:cNvSpPr/>
          <p:nvPr/>
        </p:nvSpPr>
        <p:spPr bwMode="auto">
          <a:xfrm>
            <a:off x="1783234" y="512492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3" name="직선 연결선 402"/>
          <p:cNvCxnSpPr>
            <a:stCxn id="394" idx="1"/>
            <a:endCxn id="402" idx="3"/>
          </p:cNvCxnSpPr>
          <p:nvPr/>
        </p:nvCxnSpPr>
        <p:spPr bwMode="auto">
          <a:xfrm rot="5400000" flipH="1" flipV="1">
            <a:off x="1554368" y="5310182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4" name="직선 연결선 403"/>
          <p:cNvCxnSpPr>
            <a:stCxn id="399" idx="7"/>
            <a:endCxn id="402" idx="5"/>
          </p:cNvCxnSpPr>
          <p:nvPr/>
        </p:nvCxnSpPr>
        <p:spPr bwMode="auto">
          <a:xfrm rot="16200000" flipV="1">
            <a:off x="2047733" y="5283680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5" name="타원 404"/>
          <p:cNvSpPr/>
          <p:nvPr/>
        </p:nvSpPr>
        <p:spPr bwMode="auto">
          <a:xfrm>
            <a:off x="1176347" y="4708005"/>
            <a:ext cx="234568" cy="234568"/>
          </a:xfrm>
          <a:prstGeom prst="ellips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06" name="직선 연결선 405"/>
          <p:cNvCxnSpPr>
            <a:stCxn id="389" idx="7"/>
            <a:endCxn id="405" idx="2"/>
          </p:cNvCxnSpPr>
          <p:nvPr/>
        </p:nvCxnSpPr>
        <p:spPr bwMode="auto">
          <a:xfrm rot="5400000" flipH="1" flipV="1">
            <a:off x="775616" y="4770312"/>
            <a:ext cx="345754" cy="4557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07" name="직선 연결선 406"/>
          <p:cNvCxnSpPr>
            <a:stCxn id="402" idx="1"/>
            <a:endCxn id="405" idx="6"/>
          </p:cNvCxnSpPr>
          <p:nvPr/>
        </p:nvCxnSpPr>
        <p:spPr bwMode="auto">
          <a:xfrm rot="16200000" flipV="1">
            <a:off x="1447257" y="4788947"/>
            <a:ext cx="335946" cy="4086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08" name="이등변 삼각형 407"/>
          <p:cNvSpPr/>
          <p:nvPr/>
        </p:nvSpPr>
        <p:spPr bwMode="auto">
          <a:xfrm>
            <a:off x="2673737" y="5863431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9" name="이등변 삼각형 408"/>
          <p:cNvSpPr/>
          <p:nvPr/>
        </p:nvSpPr>
        <p:spPr bwMode="auto">
          <a:xfrm>
            <a:off x="3084615" y="5863432"/>
            <a:ext cx="162941" cy="219452"/>
          </a:xfrm>
          <a:prstGeom prst="triangle">
            <a:avLst/>
          </a:prstGeom>
          <a:solidFill>
            <a:schemeClr val="accent5">
              <a:lumMod val="2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0" name="타원 409"/>
          <p:cNvSpPr/>
          <p:nvPr/>
        </p:nvSpPr>
        <p:spPr bwMode="auto">
          <a:xfrm>
            <a:off x="2836678" y="552235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1" name="직선 연결선 410"/>
          <p:cNvCxnSpPr>
            <a:stCxn id="408" idx="0"/>
            <a:endCxn id="410" idx="3"/>
          </p:cNvCxnSpPr>
          <p:nvPr/>
        </p:nvCxnSpPr>
        <p:spPr bwMode="auto">
          <a:xfrm rot="5400000" flipH="1" flipV="1">
            <a:off x="2749374" y="5739817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2" name="직선 연결선 411"/>
          <p:cNvCxnSpPr>
            <a:stCxn id="409" idx="0"/>
            <a:endCxn id="410" idx="5"/>
          </p:cNvCxnSpPr>
          <p:nvPr/>
        </p:nvCxnSpPr>
        <p:spPr bwMode="auto">
          <a:xfrm rot="16200000" flipV="1">
            <a:off x="3042471" y="5739816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3" name="이등변 삼각형 412"/>
          <p:cNvSpPr/>
          <p:nvPr/>
        </p:nvSpPr>
        <p:spPr bwMode="auto">
          <a:xfrm>
            <a:off x="3303209" y="5856807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4" name="이등변 삼각형 413"/>
          <p:cNvSpPr/>
          <p:nvPr/>
        </p:nvSpPr>
        <p:spPr bwMode="auto">
          <a:xfrm>
            <a:off x="3714087" y="5856808"/>
            <a:ext cx="162941" cy="219452"/>
          </a:xfrm>
          <a:prstGeom prst="triangle">
            <a:avLst/>
          </a:prstGeom>
          <a:solidFill>
            <a:schemeClr val="tx2">
              <a:lumMod val="5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5" name="타원 414"/>
          <p:cNvSpPr/>
          <p:nvPr/>
        </p:nvSpPr>
        <p:spPr bwMode="auto">
          <a:xfrm>
            <a:off x="3466150" y="5515731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6" name="직선 연결선 415"/>
          <p:cNvCxnSpPr>
            <a:stCxn id="413" idx="0"/>
            <a:endCxn id="415" idx="3"/>
          </p:cNvCxnSpPr>
          <p:nvPr/>
        </p:nvCxnSpPr>
        <p:spPr bwMode="auto">
          <a:xfrm rot="5400000" flipH="1" flipV="1">
            <a:off x="3378846" y="5733193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7" name="직선 연결선 416"/>
          <p:cNvCxnSpPr>
            <a:stCxn id="414" idx="0"/>
            <a:endCxn id="415" idx="5"/>
          </p:cNvCxnSpPr>
          <p:nvPr/>
        </p:nvCxnSpPr>
        <p:spPr bwMode="auto">
          <a:xfrm rot="16200000" flipV="1">
            <a:off x="3671943" y="5733192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8" name="타원 417"/>
          <p:cNvSpPr/>
          <p:nvPr/>
        </p:nvSpPr>
        <p:spPr bwMode="auto">
          <a:xfrm>
            <a:off x="3128224" y="5108232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9" name="직선 연결선 418"/>
          <p:cNvCxnSpPr>
            <a:stCxn id="410" idx="1"/>
            <a:endCxn id="418" idx="3"/>
          </p:cNvCxnSpPr>
          <p:nvPr/>
        </p:nvCxnSpPr>
        <p:spPr bwMode="auto">
          <a:xfrm rot="5400000" flipH="1" flipV="1">
            <a:off x="2899358" y="5293489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0" name="직선 연결선 419"/>
          <p:cNvCxnSpPr>
            <a:stCxn id="415" idx="7"/>
            <a:endCxn id="418" idx="5"/>
          </p:cNvCxnSpPr>
          <p:nvPr/>
        </p:nvCxnSpPr>
        <p:spPr bwMode="auto">
          <a:xfrm rot="16200000" flipV="1">
            <a:off x="3392723" y="5266987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1" name="이등변 삼각형 420"/>
          <p:cNvSpPr/>
          <p:nvPr/>
        </p:nvSpPr>
        <p:spPr bwMode="auto">
          <a:xfrm>
            <a:off x="3947959" y="5853623"/>
            <a:ext cx="162941" cy="219452"/>
          </a:xfrm>
          <a:prstGeom prst="triangle">
            <a:avLst/>
          </a:prstGeom>
          <a:solidFill>
            <a:srgbClr val="7030A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2" name="이등변 삼각형 421"/>
          <p:cNvSpPr/>
          <p:nvPr/>
        </p:nvSpPr>
        <p:spPr bwMode="auto">
          <a:xfrm>
            <a:off x="4358837" y="5853624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3" name="타원 422"/>
          <p:cNvSpPr/>
          <p:nvPr/>
        </p:nvSpPr>
        <p:spPr bwMode="auto">
          <a:xfrm>
            <a:off x="4110900" y="5512547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4" name="직선 연결선 423"/>
          <p:cNvCxnSpPr>
            <a:stCxn id="421" idx="0"/>
            <a:endCxn id="423" idx="3"/>
          </p:cNvCxnSpPr>
          <p:nvPr/>
        </p:nvCxnSpPr>
        <p:spPr bwMode="auto">
          <a:xfrm rot="5400000" flipH="1" flipV="1">
            <a:off x="4023596" y="5730009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5" name="직선 연결선 424"/>
          <p:cNvCxnSpPr>
            <a:stCxn id="422" idx="0"/>
            <a:endCxn id="423" idx="5"/>
          </p:cNvCxnSpPr>
          <p:nvPr/>
        </p:nvCxnSpPr>
        <p:spPr bwMode="auto">
          <a:xfrm rot="16200000" flipV="1">
            <a:off x="4316693" y="5730008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26" name="이등변 삼각형 425"/>
          <p:cNvSpPr/>
          <p:nvPr/>
        </p:nvSpPr>
        <p:spPr bwMode="auto">
          <a:xfrm>
            <a:off x="4577431" y="5846999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7" name="이등변 삼각형 426"/>
          <p:cNvSpPr/>
          <p:nvPr/>
        </p:nvSpPr>
        <p:spPr bwMode="auto">
          <a:xfrm>
            <a:off x="4988309" y="5847000"/>
            <a:ext cx="162941" cy="219452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8" name="타원 427"/>
          <p:cNvSpPr/>
          <p:nvPr/>
        </p:nvSpPr>
        <p:spPr bwMode="auto">
          <a:xfrm>
            <a:off x="4740372" y="5505923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29" name="직선 연결선 428"/>
          <p:cNvCxnSpPr>
            <a:stCxn id="426" idx="0"/>
            <a:endCxn id="428" idx="3"/>
          </p:cNvCxnSpPr>
          <p:nvPr/>
        </p:nvCxnSpPr>
        <p:spPr bwMode="auto">
          <a:xfrm rot="5400000" flipH="1" flipV="1">
            <a:off x="4653068" y="5723385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0" name="직선 연결선 429"/>
          <p:cNvCxnSpPr>
            <a:stCxn id="427" idx="0"/>
            <a:endCxn id="428" idx="5"/>
          </p:cNvCxnSpPr>
          <p:nvPr/>
        </p:nvCxnSpPr>
        <p:spPr bwMode="auto">
          <a:xfrm rot="16200000" flipV="1">
            <a:off x="4946165" y="5723384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1" name="타원 430"/>
          <p:cNvSpPr/>
          <p:nvPr/>
        </p:nvSpPr>
        <p:spPr bwMode="auto">
          <a:xfrm>
            <a:off x="4402446" y="5098424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2" name="직선 연결선 431"/>
          <p:cNvCxnSpPr>
            <a:stCxn id="423" idx="1"/>
            <a:endCxn id="431" idx="3"/>
          </p:cNvCxnSpPr>
          <p:nvPr/>
        </p:nvCxnSpPr>
        <p:spPr bwMode="auto">
          <a:xfrm rot="5400000" flipH="1" flipV="1">
            <a:off x="4173580" y="5283681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3" name="직선 연결선 432"/>
          <p:cNvCxnSpPr>
            <a:stCxn id="428" idx="7"/>
            <a:endCxn id="431" idx="5"/>
          </p:cNvCxnSpPr>
          <p:nvPr/>
        </p:nvCxnSpPr>
        <p:spPr bwMode="auto">
          <a:xfrm rot="16200000" flipV="1">
            <a:off x="4666945" y="5257179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4" name="타원 433"/>
          <p:cNvSpPr/>
          <p:nvPr/>
        </p:nvSpPr>
        <p:spPr bwMode="auto">
          <a:xfrm>
            <a:off x="3795559" y="4681504"/>
            <a:ext cx="234568" cy="234568"/>
          </a:xfrm>
          <a:prstGeom prst="ellips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5" name="직선 연결선 434"/>
          <p:cNvCxnSpPr>
            <a:stCxn id="418" idx="7"/>
            <a:endCxn id="434" idx="2"/>
          </p:cNvCxnSpPr>
          <p:nvPr/>
        </p:nvCxnSpPr>
        <p:spPr bwMode="auto">
          <a:xfrm rot="5400000" flipH="1" flipV="1">
            <a:off x="3394828" y="4743811"/>
            <a:ext cx="345754" cy="4557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6" name="직선 연결선 435"/>
          <p:cNvCxnSpPr>
            <a:stCxn id="431" idx="1"/>
            <a:endCxn id="434" idx="6"/>
          </p:cNvCxnSpPr>
          <p:nvPr/>
        </p:nvCxnSpPr>
        <p:spPr bwMode="auto">
          <a:xfrm rot="16200000" flipV="1">
            <a:off x="4066469" y="4762446"/>
            <a:ext cx="335946" cy="4086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37" name="타원 436"/>
          <p:cNvSpPr/>
          <p:nvPr/>
        </p:nvSpPr>
        <p:spPr bwMode="auto">
          <a:xfrm>
            <a:off x="2490325" y="4399886"/>
            <a:ext cx="234568" cy="234568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38" name="직선 연결선 437"/>
          <p:cNvCxnSpPr>
            <a:stCxn id="405" idx="7"/>
            <a:endCxn id="437" idx="2"/>
          </p:cNvCxnSpPr>
          <p:nvPr/>
        </p:nvCxnSpPr>
        <p:spPr bwMode="auto">
          <a:xfrm rot="5400000" flipH="1" flipV="1">
            <a:off x="1820851" y="4072883"/>
            <a:ext cx="225187" cy="111376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9" name="직선 연결선 438"/>
          <p:cNvCxnSpPr>
            <a:stCxn id="437" idx="6"/>
            <a:endCxn id="434" idx="1"/>
          </p:cNvCxnSpPr>
          <p:nvPr/>
        </p:nvCxnSpPr>
        <p:spPr bwMode="auto">
          <a:xfrm>
            <a:off x="2724893" y="4517170"/>
            <a:ext cx="1105018" cy="19868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0" name="이등변 삼각형 439"/>
          <p:cNvSpPr/>
          <p:nvPr/>
        </p:nvSpPr>
        <p:spPr bwMode="auto">
          <a:xfrm>
            <a:off x="5303650" y="5846999"/>
            <a:ext cx="162941" cy="219452"/>
          </a:xfrm>
          <a:prstGeom prst="triangle">
            <a:avLst/>
          </a:prstGeom>
          <a:solidFill>
            <a:srgbClr val="FF0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1" name="이등변 삼각형 440"/>
          <p:cNvSpPr/>
          <p:nvPr/>
        </p:nvSpPr>
        <p:spPr bwMode="auto">
          <a:xfrm>
            <a:off x="5714528" y="5847000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2" name="타원 441"/>
          <p:cNvSpPr/>
          <p:nvPr/>
        </p:nvSpPr>
        <p:spPr bwMode="auto">
          <a:xfrm>
            <a:off x="5466591" y="5505923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43" name="직선 연결선 442"/>
          <p:cNvCxnSpPr>
            <a:stCxn id="440" idx="0"/>
            <a:endCxn id="442" idx="3"/>
          </p:cNvCxnSpPr>
          <p:nvPr/>
        </p:nvCxnSpPr>
        <p:spPr bwMode="auto">
          <a:xfrm rot="5400000" flipH="1" flipV="1">
            <a:off x="5379287" y="5723385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4" name="직선 연결선 443"/>
          <p:cNvCxnSpPr>
            <a:stCxn id="441" idx="0"/>
            <a:endCxn id="442" idx="5"/>
          </p:cNvCxnSpPr>
          <p:nvPr/>
        </p:nvCxnSpPr>
        <p:spPr bwMode="auto">
          <a:xfrm rot="16200000" flipV="1">
            <a:off x="5672384" y="5723384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45" name="이등변 삼각형 444"/>
          <p:cNvSpPr/>
          <p:nvPr/>
        </p:nvSpPr>
        <p:spPr bwMode="auto">
          <a:xfrm>
            <a:off x="5933122" y="5840375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6" name="이등변 삼각형 445"/>
          <p:cNvSpPr/>
          <p:nvPr/>
        </p:nvSpPr>
        <p:spPr bwMode="auto">
          <a:xfrm>
            <a:off x="6344000" y="5840376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7" name="타원 446"/>
          <p:cNvSpPr/>
          <p:nvPr/>
        </p:nvSpPr>
        <p:spPr bwMode="auto">
          <a:xfrm>
            <a:off x="6096063" y="5499299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48" name="직선 연결선 447"/>
          <p:cNvCxnSpPr>
            <a:stCxn id="445" idx="0"/>
            <a:endCxn id="447" idx="3"/>
          </p:cNvCxnSpPr>
          <p:nvPr/>
        </p:nvCxnSpPr>
        <p:spPr bwMode="auto">
          <a:xfrm rot="5400000" flipH="1" flipV="1">
            <a:off x="6008759" y="5716761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9" name="직선 연결선 448"/>
          <p:cNvCxnSpPr>
            <a:stCxn id="446" idx="0"/>
            <a:endCxn id="447" idx="5"/>
          </p:cNvCxnSpPr>
          <p:nvPr/>
        </p:nvCxnSpPr>
        <p:spPr bwMode="auto">
          <a:xfrm rot="16200000" flipV="1">
            <a:off x="6301856" y="5716760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0" name="타원 449"/>
          <p:cNvSpPr/>
          <p:nvPr/>
        </p:nvSpPr>
        <p:spPr bwMode="auto">
          <a:xfrm>
            <a:off x="5758137" y="5091800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1" name="직선 연결선 450"/>
          <p:cNvCxnSpPr>
            <a:stCxn id="442" idx="1"/>
            <a:endCxn id="450" idx="3"/>
          </p:cNvCxnSpPr>
          <p:nvPr/>
        </p:nvCxnSpPr>
        <p:spPr bwMode="auto">
          <a:xfrm rot="5400000" flipH="1" flipV="1">
            <a:off x="5529271" y="5277057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2" name="직선 연결선 451"/>
          <p:cNvCxnSpPr>
            <a:stCxn id="447" idx="7"/>
            <a:endCxn id="450" idx="5"/>
          </p:cNvCxnSpPr>
          <p:nvPr/>
        </p:nvCxnSpPr>
        <p:spPr bwMode="auto">
          <a:xfrm rot="16200000" flipV="1">
            <a:off x="6022636" y="5250555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3" name="이등변 삼각형 452"/>
          <p:cNvSpPr/>
          <p:nvPr/>
        </p:nvSpPr>
        <p:spPr bwMode="auto">
          <a:xfrm>
            <a:off x="6577872" y="5837191"/>
            <a:ext cx="162941" cy="219452"/>
          </a:xfrm>
          <a:prstGeom prst="triangle">
            <a:avLst/>
          </a:prstGeom>
          <a:solidFill>
            <a:srgbClr val="0070C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4" name="이등변 삼각형 453"/>
          <p:cNvSpPr/>
          <p:nvPr/>
        </p:nvSpPr>
        <p:spPr bwMode="auto">
          <a:xfrm>
            <a:off x="6988750" y="5837192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5" name="타원 454"/>
          <p:cNvSpPr/>
          <p:nvPr/>
        </p:nvSpPr>
        <p:spPr bwMode="auto">
          <a:xfrm>
            <a:off x="6740813" y="549611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6" name="직선 연결선 455"/>
          <p:cNvCxnSpPr>
            <a:stCxn id="453" idx="0"/>
            <a:endCxn id="455" idx="3"/>
          </p:cNvCxnSpPr>
          <p:nvPr/>
        </p:nvCxnSpPr>
        <p:spPr bwMode="auto">
          <a:xfrm rot="5400000" flipH="1" flipV="1">
            <a:off x="6653509" y="5713577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7" name="직선 연결선 456"/>
          <p:cNvCxnSpPr>
            <a:stCxn id="454" idx="0"/>
            <a:endCxn id="455" idx="5"/>
          </p:cNvCxnSpPr>
          <p:nvPr/>
        </p:nvCxnSpPr>
        <p:spPr bwMode="auto">
          <a:xfrm rot="16200000" flipV="1">
            <a:off x="6946606" y="5713576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8" name="이등변 삼각형 457"/>
          <p:cNvSpPr/>
          <p:nvPr/>
        </p:nvSpPr>
        <p:spPr bwMode="auto">
          <a:xfrm>
            <a:off x="7207344" y="5830567"/>
            <a:ext cx="162941" cy="219452"/>
          </a:xfrm>
          <a:prstGeom prst="triangle">
            <a:avLst/>
          </a:prstGeom>
          <a:solidFill>
            <a:srgbClr val="FFC0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9" name="이등변 삼각형 458"/>
          <p:cNvSpPr/>
          <p:nvPr/>
        </p:nvSpPr>
        <p:spPr bwMode="auto">
          <a:xfrm>
            <a:off x="7618222" y="5830568"/>
            <a:ext cx="162941" cy="219452"/>
          </a:xfrm>
          <a:prstGeom prst="triangl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0" name="타원 459"/>
          <p:cNvSpPr/>
          <p:nvPr/>
        </p:nvSpPr>
        <p:spPr bwMode="auto">
          <a:xfrm>
            <a:off x="7370285" y="5489491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61" name="직선 연결선 460"/>
          <p:cNvCxnSpPr>
            <a:stCxn id="458" idx="0"/>
            <a:endCxn id="460" idx="3"/>
          </p:cNvCxnSpPr>
          <p:nvPr/>
        </p:nvCxnSpPr>
        <p:spPr bwMode="auto">
          <a:xfrm rot="5400000" flipH="1" flipV="1">
            <a:off x="7282981" y="5706953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2" name="직선 연결선 461"/>
          <p:cNvCxnSpPr>
            <a:stCxn id="459" idx="0"/>
            <a:endCxn id="460" idx="5"/>
          </p:cNvCxnSpPr>
          <p:nvPr/>
        </p:nvCxnSpPr>
        <p:spPr bwMode="auto">
          <a:xfrm rot="16200000" flipV="1">
            <a:off x="7576078" y="5706952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3" name="타원 462"/>
          <p:cNvSpPr/>
          <p:nvPr/>
        </p:nvSpPr>
        <p:spPr bwMode="auto">
          <a:xfrm>
            <a:off x="7032359" y="5081992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64" name="직선 연결선 463"/>
          <p:cNvCxnSpPr>
            <a:stCxn id="455" idx="1"/>
            <a:endCxn id="463" idx="3"/>
          </p:cNvCxnSpPr>
          <p:nvPr/>
        </p:nvCxnSpPr>
        <p:spPr bwMode="auto">
          <a:xfrm rot="5400000" flipH="1" flipV="1">
            <a:off x="6803493" y="5267249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5" name="직선 연결선 464"/>
          <p:cNvCxnSpPr>
            <a:stCxn id="460" idx="7"/>
            <a:endCxn id="463" idx="5"/>
          </p:cNvCxnSpPr>
          <p:nvPr/>
        </p:nvCxnSpPr>
        <p:spPr bwMode="auto">
          <a:xfrm rot="16200000" flipV="1">
            <a:off x="7296858" y="5240747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6" name="타원 465"/>
          <p:cNvSpPr/>
          <p:nvPr/>
        </p:nvSpPr>
        <p:spPr bwMode="auto">
          <a:xfrm>
            <a:off x="6425472" y="4665072"/>
            <a:ext cx="234568" cy="234568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67" name="직선 연결선 466"/>
          <p:cNvCxnSpPr>
            <a:stCxn id="450" idx="7"/>
            <a:endCxn id="466" idx="2"/>
          </p:cNvCxnSpPr>
          <p:nvPr/>
        </p:nvCxnSpPr>
        <p:spPr bwMode="auto">
          <a:xfrm rot="5400000" flipH="1" flipV="1">
            <a:off x="6024741" y="4727379"/>
            <a:ext cx="345754" cy="45570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8" name="직선 연결선 467"/>
          <p:cNvCxnSpPr>
            <a:stCxn id="463" idx="1"/>
            <a:endCxn id="466" idx="6"/>
          </p:cNvCxnSpPr>
          <p:nvPr/>
        </p:nvCxnSpPr>
        <p:spPr bwMode="auto">
          <a:xfrm rot="16200000" flipV="1">
            <a:off x="6696382" y="4746014"/>
            <a:ext cx="335946" cy="408629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69" name="이등변 삼각형 468"/>
          <p:cNvSpPr/>
          <p:nvPr/>
        </p:nvSpPr>
        <p:spPr bwMode="auto">
          <a:xfrm>
            <a:off x="7922862" y="5452755"/>
            <a:ext cx="162941" cy="219452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0" name="이등변 삼각형 469"/>
          <p:cNvSpPr/>
          <p:nvPr/>
        </p:nvSpPr>
        <p:spPr bwMode="auto">
          <a:xfrm>
            <a:off x="8333740" y="5452756"/>
            <a:ext cx="162941" cy="219452"/>
          </a:xfrm>
          <a:prstGeom prst="triangle">
            <a:avLst/>
          </a:prstGeom>
          <a:solidFill>
            <a:schemeClr val="tx2">
              <a:lumMod val="7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1" name="타원 470"/>
          <p:cNvSpPr/>
          <p:nvPr/>
        </p:nvSpPr>
        <p:spPr bwMode="auto">
          <a:xfrm>
            <a:off x="8085803" y="5111679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2" name="직선 연결선 471"/>
          <p:cNvCxnSpPr>
            <a:stCxn id="469" idx="0"/>
            <a:endCxn id="471" idx="3"/>
          </p:cNvCxnSpPr>
          <p:nvPr/>
        </p:nvCxnSpPr>
        <p:spPr bwMode="auto">
          <a:xfrm rot="5400000" flipH="1" flipV="1">
            <a:off x="7998499" y="5329141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3" name="직선 연결선 472"/>
          <p:cNvCxnSpPr>
            <a:stCxn id="470" idx="0"/>
            <a:endCxn id="471" idx="5"/>
          </p:cNvCxnSpPr>
          <p:nvPr/>
        </p:nvCxnSpPr>
        <p:spPr bwMode="auto">
          <a:xfrm rot="16200000" flipV="1">
            <a:off x="8291596" y="5329140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4" name="이등변 삼각형 473"/>
          <p:cNvSpPr/>
          <p:nvPr/>
        </p:nvSpPr>
        <p:spPr bwMode="auto">
          <a:xfrm>
            <a:off x="8552334" y="5446131"/>
            <a:ext cx="162941" cy="219452"/>
          </a:xfrm>
          <a:prstGeom prst="triangle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5" name="이등변 삼각형 474"/>
          <p:cNvSpPr/>
          <p:nvPr/>
        </p:nvSpPr>
        <p:spPr bwMode="auto">
          <a:xfrm>
            <a:off x="8963212" y="5446132"/>
            <a:ext cx="162941" cy="219452"/>
          </a:xfrm>
          <a:prstGeom prst="triangl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6" name="타원 475"/>
          <p:cNvSpPr/>
          <p:nvPr/>
        </p:nvSpPr>
        <p:spPr bwMode="auto">
          <a:xfrm>
            <a:off x="8715275" y="5105055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77" name="직선 연결선 476"/>
          <p:cNvCxnSpPr>
            <a:stCxn id="474" idx="0"/>
            <a:endCxn id="476" idx="3"/>
          </p:cNvCxnSpPr>
          <p:nvPr/>
        </p:nvCxnSpPr>
        <p:spPr bwMode="auto">
          <a:xfrm rot="5400000" flipH="1" flipV="1">
            <a:off x="8627971" y="5322517"/>
            <a:ext cx="129449" cy="117780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8" name="직선 연결선 477"/>
          <p:cNvCxnSpPr>
            <a:stCxn id="475" idx="0"/>
            <a:endCxn id="476" idx="5"/>
          </p:cNvCxnSpPr>
          <p:nvPr/>
        </p:nvCxnSpPr>
        <p:spPr bwMode="auto">
          <a:xfrm rot="16200000" flipV="1">
            <a:off x="8921068" y="5322516"/>
            <a:ext cx="129450" cy="11778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79" name="타원 478"/>
          <p:cNvSpPr/>
          <p:nvPr/>
        </p:nvSpPr>
        <p:spPr bwMode="auto">
          <a:xfrm>
            <a:off x="8377349" y="4697556"/>
            <a:ext cx="247937" cy="247937"/>
          </a:xfrm>
          <a:prstGeom prst="ellips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80" name="직선 연결선 479"/>
          <p:cNvCxnSpPr>
            <a:stCxn id="471" idx="1"/>
            <a:endCxn id="479" idx="3"/>
          </p:cNvCxnSpPr>
          <p:nvPr/>
        </p:nvCxnSpPr>
        <p:spPr bwMode="auto">
          <a:xfrm rot="5400000" flipH="1" flipV="1">
            <a:off x="8148483" y="4882813"/>
            <a:ext cx="238806" cy="29154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1" name="직선 연결선 480"/>
          <p:cNvCxnSpPr>
            <a:stCxn id="476" idx="7"/>
            <a:endCxn id="479" idx="5"/>
          </p:cNvCxnSpPr>
          <p:nvPr/>
        </p:nvCxnSpPr>
        <p:spPr bwMode="auto">
          <a:xfrm rot="16200000" flipV="1">
            <a:off x="8641848" y="4856311"/>
            <a:ext cx="232182" cy="337926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6" name="직선 연결선 495"/>
          <p:cNvCxnSpPr>
            <a:stCxn id="479" idx="7"/>
            <a:endCxn id="498" idx="6"/>
          </p:cNvCxnSpPr>
          <p:nvPr/>
        </p:nvCxnSpPr>
        <p:spPr bwMode="auto">
          <a:xfrm rot="16200000" flipV="1">
            <a:off x="8151683" y="4296573"/>
            <a:ext cx="259629" cy="614958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8" name="타원 497"/>
          <p:cNvSpPr/>
          <p:nvPr/>
        </p:nvSpPr>
        <p:spPr bwMode="auto">
          <a:xfrm>
            <a:off x="7739450" y="4356953"/>
            <a:ext cx="234568" cy="234568"/>
          </a:xfrm>
          <a:prstGeom prst="ellipse">
            <a:avLst/>
          </a:prstGeom>
          <a:solidFill>
            <a:srgbClr val="00B05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99" name="직선 연결선 498"/>
          <p:cNvCxnSpPr>
            <a:stCxn id="466" idx="7"/>
            <a:endCxn id="498" idx="2"/>
          </p:cNvCxnSpPr>
          <p:nvPr/>
        </p:nvCxnSpPr>
        <p:spPr bwMode="auto">
          <a:xfrm rot="5400000" flipH="1" flipV="1">
            <a:off x="7069976" y="4029950"/>
            <a:ext cx="225187" cy="111376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2" name="타원 501"/>
          <p:cNvSpPr/>
          <p:nvPr/>
        </p:nvSpPr>
        <p:spPr bwMode="auto">
          <a:xfrm>
            <a:off x="5069082" y="3804032"/>
            <a:ext cx="234568" cy="234568"/>
          </a:xfrm>
          <a:prstGeom prst="ellipse">
            <a:avLst/>
          </a:prstGeom>
          <a:solidFill>
            <a:srgbClr val="80808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04" name="직선 연결선 503"/>
          <p:cNvCxnSpPr>
            <a:stCxn id="437" idx="7"/>
            <a:endCxn id="502" idx="2"/>
          </p:cNvCxnSpPr>
          <p:nvPr/>
        </p:nvCxnSpPr>
        <p:spPr bwMode="auto">
          <a:xfrm rot="5400000" flipH="1" flipV="1">
            <a:off x="3623350" y="2988507"/>
            <a:ext cx="512922" cy="2378541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6" name="직선 연결선 505"/>
          <p:cNvCxnSpPr>
            <a:stCxn id="498" idx="1"/>
            <a:endCxn id="502" idx="6"/>
          </p:cNvCxnSpPr>
          <p:nvPr/>
        </p:nvCxnSpPr>
        <p:spPr bwMode="auto">
          <a:xfrm rot="16200000" flipV="1">
            <a:off x="6303732" y="2921235"/>
            <a:ext cx="469989" cy="2470152"/>
          </a:xfrm>
          <a:prstGeom prst="lin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7" name="내용 개체 틀 2"/>
          <p:cNvSpPr>
            <a:spLocks noGrp="1"/>
          </p:cNvSpPr>
          <p:nvPr>
            <p:ph idx="1"/>
          </p:nvPr>
        </p:nvSpPr>
        <p:spPr>
          <a:xfrm>
            <a:off x="3220278" y="1587501"/>
            <a:ext cx="5784574" cy="365041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altLang="ko-KR" sz="1600" dirty="0" smtClean="0"/>
              <a:t>For </a:t>
            </a:r>
            <a:r>
              <a:rPr lang="en-US" altLang="ko-KR" sz="1600" dirty="0" err="1" smtClean="0"/>
              <a:t>i</a:t>
            </a:r>
            <a:r>
              <a:rPr lang="en-US" altLang="ko-KR" sz="1600" baseline="30000" dirty="0" err="1" smtClean="0"/>
              <a:t>th</a:t>
            </a:r>
            <a:r>
              <a:rPr lang="en-US" altLang="ko-KR" sz="1600" dirty="0" smtClean="0"/>
              <a:t> patch </a:t>
            </a:r>
            <a:r>
              <a:rPr lang="en-US" altLang="ko-KR" sz="1600" dirty="0" err="1" smtClean="0"/>
              <a:t>F</a:t>
            </a:r>
            <a:r>
              <a:rPr lang="en-US" altLang="ko-KR" sz="1600" baseline="-25000" dirty="0" err="1" smtClean="0"/>
              <a:t>i</a:t>
            </a:r>
            <a:r>
              <a:rPr lang="en-US" altLang="ko-KR" sz="1600" dirty="0" smtClean="0"/>
              <a:t> of the sphere S, </a:t>
            </a:r>
            <a:r>
              <a:rPr lang="en-US" altLang="ko-KR" sz="1600" dirty="0" err="1" smtClean="0"/>
              <a:t>j</a:t>
            </a:r>
            <a:r>
              <a:rPr lang="en-US" altLang="ko-KR" sz="1600" baseline="30000" dirty="0" err="1" smtClean="0"/>
              <a:t>th</a:t>
            </a:r>
            <a:r>
              <a:rPr lang="en-US" altLang="ko-KR" sz="1600" dirty="0" smtClean="0"/>
              <a:t> solid angle </a:t>
            </a:r>
            <a:r>
              <a:rPr lang="el-GR" altLang="ko-KR" sz="1600" dirty="0" smtClean="0"/>
              <a:t>Ω</a:t>
            </a:r>
            <a:r>
              <a:rPr lang="en-US" altLang="ko-KR" sz="1600" baseline="-25000" dirty="0" smtClean="0"/>
              <a:t>j</a:t>
            </a:r>
            <a:r>
              <a:rPr lang="en-US" altLang="ko-KR" sz="1600" dirty="0" smtClean="0"/>
              <a:t> of hemisphere of </a:t>
            </a:r>
            <a:r>
              <a:rPr lang="en-US" altLang="ko-KR" sz="1600" dirty="0" err="1" smtClean="0"/>
              <a:t>P</a:t>
            </a:r>
            <a:r>
              <a:rPr lang="en-US" altLang="ko-KR" sz="1600" baseline="-25000" dirty="0" err="1" smtClean="0"/>
              <a:t>i,k</a:t>
            </a:r>
            <a:r>
              <a:rPr lang="en-US" altLang="ko-KR" sz="1600" dirty="0"/>
              <a:t/>
            </a:r>
            <a:br>
              <a:rPr lang="en-US" altLang="ko-KR" sz="1600" dirty="0"/>
            </a:br>
            <a:r>
              <a:rPr lang="en-US" altLang="ko-KR" sz="1600" dirty="0" smtClean="0"/>
              <a:t>there is four nodes, each of them contains four triangles.</a:t>
            </a:r>
            <a:endParaRPr lang="en-US" altLang="ko-KR" sz="1600" dirty="0"/>
          </a:p>
          <a:p>
            <a:pPr>
              <a:lnSpc>
                <a:spcPct val="100000"/>
              </a:lnSpc>
            </a:pPr>
            <a:r>
              <a:rPr lang="en-US" altLang="ko-KR" sz="1600" dirty="0" smtClean="0"/>
              <a:t>find the common parent node with the deepest depth,</a:t>
            </a:r>
          </a:p>
          <a:p>
            <a:r>
              <a:rPr lang="en-US" altLang="ko-KR" sz="1600" dirty="0" smtClean="0"/>
              <a:t>I define d[ </a:t>
            </a:r>
            <a:r>
              <a:rPr lang="en-US" altLang="ko-KR" sz="1600" dirty="0" err="1" smtClean="0"/>
              <a:t>i</a:t>
            </a:r>
            <a:r>
              <a:rPr lang="en-US" altLang="ko-KR" sz="1600" dirty="0" smtClean="0"/>
              <a:t> , j ] = the node found for </a:t>
            </a:r>
            <a:r>
              <a:rPr lang="en-US" altLang="ko-KR" sz="1600" dirty="0" err="1" smtClean="0"/>
              <a:t>F</a:t>
            </a:r>
            <a:r>
              <a:rPr lang="en-US" altLang="ko-KR" sz="1600" baseline="-25000" dirty="0" err="1" smtClean="0"/>
              <a:t>i</a:t>
            </a:r>
            <a:r>
              <a:rPr lang="en-US" altLang="ko-KR" sz="1600" baseline="-25000" dirty="0"/>
              <a:t> </a:t>
            </a:r>
            <a:r>
              <a:rPr lang="en-US" altLang="ko-KR" sz="1600" dirty="0" smtClean="0"/>
              <a:t>and </a:t>
            </a:r>
            <a:r>
              <a:rPr lang="el-GR" altLang="ko-KR" sz="1600" dirty="0" smtClean="0"/>
              <a:t>Ω</a:t>
            </a:r>
            <a:r>
              <a:rPr lang="en-US" altLang="ko-KR" sz="1600" baseline="-25000" dirty="0" smtClean="0"/>
              <a:t>j 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endParaRPr lang="en-US" altLang="ko-KR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Run-Time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If we perform a routine that finds triangle that intersect a ray.</a:t>
            </a:r>
          </a:p>
          <a:p>
            <a:r>
              <a:rPr lang="en-US" altLang="ko-KR" dirty="0" smtClean="0"/>
              <a:t>We compute hitting patch </a:t>
            </a:r>
            <a:r>
              <a:rPr lang="en-US" altLang="ko-KR" dirty="0" err="1" smtClean="0"/>
              <a:t>Fi</a:t>
            </a:r>
            <a:r>
              <a:rPr lang="en-US" altLang="ko-KR" dirty="0" smtClean="0"/>
              <a:t> on sphere S,</a:t>
            </a:r>
            <a:br>
              <a:rPr lang="en-US" altLang="ko-KR" dirty="0" smtClean="0"/>
            </a:br>
            <a:r>
              <a:rPr lang="en-US" altLang="ko-KR" dirty="0" smtClean="0"/>
              <a:t>and determine a solid angle </a:t>
            </a:r>
            <a:r>
              <a:rPr lang="el-GR" altLang="ko-KR" dirty="0" smtClean="0"/>
              <a:t>Ω</a:t>
            </a:r>
            <a:r>
              <a:rPr lang="en-US" altLang="ko-KR" baseline="-25000" dirty="0" smtClean="0"/>
              <a:t>j.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Then we start the intersection test from the node d[ </a:t>
            </a:r>
            <a:r>
              <a:rPr lang="en-US" altLang="ko-KR" dirty="0" err="1" smtClean="0"/>
              <a:t>i</a:t>
            </a:r>
            <a:r>
              <a:rPr lang="en-US" altLang="ko-KR" dirty="0" smtClean="0"/>
              <a:t> , j ].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 think this method can accelerate intersection triangle finding method in ray-tracing.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Limitation</a:t>
            </a:r>
          </a:p>
          <a:p>
            <a:pPr lvl="1"/>
            <a:r>
              <a:rPr lang="en-US" altLang="ko-KR" dirty="0" smtClean="0"/>
              <a:t>Memory Storage ( 500M needed )</a:t>
            </a:r>
          </a:p>
          <a:p>
            <a:pPr lvl="1"/>
            <a:r>
              <a:rPr lang="en-US" altLang="ko-KR" dirty="0" smtClean="0"/>
              <a:t>Proof of my method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18728</TotalTime>
  <Pages>3</Pages>
  <Words>169</Words>
  <Application>Microsoft PowerPoint 4.0</Application>
  <PresentationFormat>화면 슬라이드 쇼(4:3)</PresentationFormat>
  <Paragraphs>50</Paragraphs>
  <Slides>7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untitled 1</vt:lpstr>
      <vt:lpstr>슬라이드 1</vt:lpstr>
      <vt:lpstr>Motivation</vt:lpstr>
      <vt:lpstr>Approach</vt:lpstr>
      <vt:lpstr>Pre-Processing (1/2)</vt:lpstr>
      <vt:lpstr>Pre-Processing (2/2)</vt:lpstr>
      <vt:lpstr>Run-Time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Feel</cp:lastModifiedBy>
  <cp:revision>1866</cp:revision>
  <cp:lastPrinted>1998-03-18T16:08:13Z</cp:lastPrinted>
  <dcterms:created xsi:type="dcterms:W3CDTF">1998-03-18T13:44:31Z</dcterms:created>
  <dcterms:modified xsi:type="dcterms:W3CDTF">2008-11-12T19:35:50Z</dcterms:modified>
</cp:coreProperties>
</file>