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487" r:id="rId3"/>
    <p:sldId id="488" r:id="rId4"/>
    <p:sldId id="489" r:id="rId5"/>
    <p:sldId id="490" r:id="rId6"/>
    <p:sldId id="491" r:id="rId7"/>
    <p:sldId id="496" r:id="rId8"/>
    <p:sldId id="492" r:id="rId9"/>
    <p:sldId id="493" r:id="rId10"/>
    <p:sldId id="494" r:id="rId11"/>
    <p:sldId id="495" r:id="rId12"/>
  </p:sldIdLst>
  <p:sldSz cx="9144000" cy="6858000" type="screen4x3"/>
  <p:notesSz cx="6858000" cy="919956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CCECFF"/>
    <a:srgbClr val="CCCCFF"/>
    <a:srgbClr val="99CCFF"/>
    <a:srgbClr val="0000FF"/>
    <a:srgbClr val="00FFFF"/>
    <a:srgbClr val="EA8B00"/>
    <a:srgbClr val="FF0000"/>
    <a:srgbClr val="8080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2574" autoAdjust="0"/>
    <p:restoredTop sz="83276" autoAdjust="0"/>
  </p:normalViewPr>
  <p:slideViewPr>
    <p:cSldViewPr snapToGrid="0" snapToObjects="1">
      <p:cViewPr varScale="1">
        <p:scale>
          <a:sx n="56" d="100"/>
          <a:sy n="56" d="100"/>
        </p:scale>
        <p:origin x="-1674" y="-84"/>
      </p:cViewPr>
      <p:guideLst>
        <p:guide orient="horz"/>
        <p:guide pos="26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1038"/>
    </p:cViewPr>
  </p:sorterViewPr>
  <p:notesViewPr>
    <p:cSldViewPr snapToGrid="0" snapToObjects="1">
      <p:cViewPr varScale="1">
        <p:scale>
          <a:sx n="80" d="100"/>
          <a:sy n="80" d="100"/>
        </p:scale>
        <p:origin x="-1632" y="-120"/>
      </p:cViewPr>
      <p:guideLst>
        <p:guide orient="horz" pos="2899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2813" y="4368800"/>
            <a:ext cx="5030787" cy="414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5843" tIns="47921" rIns="95843" bIns="479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notes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1" name="Rectangle 3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38238" y="695325"/>
            <a:ext cx="4583112" cy="34369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9636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69900" algn="l" defTabSz="9636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38213" algn="l" defTabSz="9636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408113" algn="l" defTabSz="9636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76425" algn="l" defTabSz="9636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3886200" y="8740775"/>
            <a:ext cx="2971800" cy="4587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19169" tIns="0" rIns="19169" bIns="0" anchor="b"/>
          <a:lstStyle/>
          <a:p>
            <a:pPr algn="r" defTabSz="969963"/>
            <a:r>
              <a:rPr lang="en-US" sz="1000" i="1">
                <a:latin typeface="Times New Roman" pitchFamily="18" charset="0"/>
              </a:rPr>
              <a:t>1</a:t>
            </a: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8740775"/>
            <a:ext cx="2970213" cy="4587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0" y="0"/>
            <a:ext cx="2970213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5126" name="Rectangle 6"/>
          <p:cNvSpPr>
            <a:spLocks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512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12813" y="4371975"/>
            <a:ext cx="5030787" cy="4137025"/>
          </a:xfrm>
          <a:noFill/>
          <a:ln/>
        </p:spPr>
        <p:txBody>
          <a:bodyPr lIns="99037" tIns="49519" rIns="99037" bIns="49519"/>
          <a:lstStyle/>
          <a:p>
            <a:pPr defTabSz="974725"/>
            <a:endParaRPr lang="en-US">
              <a:sym typeface="Wingdings" pitchFamily="2" charset="2"/>
            </a:endParaRPr>
          </a:p>
          <a:p>
            <a:pPr defTabSz="974725"/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57975" y="298450"/>
            <a:ext cx="2079625" cy="635635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19100" y="298450"/>
            <a:ext cx="6086475" cy="635635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19100" y="1587500"/>
            <a:ext cx="4083050" cy="506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54550" y="1587500"/>
            <a:ext cx="4083050" cy="506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19100" y="298450"/>
            <a:ext cx="8280400" cy="9080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7" tIns="44450" rIns="90487" bIns="4445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9100" y="1587500"/>
            <a:ext cx="8318500" cy="5067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93663" y="6519863"/>
            <a:ext cx="307975" cy="212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l"/>
            <a:r>
              <a:rPr lang="en-US" sz="1400"/>
              <a:t> </a:t>
            </a:r>
            <a:fld id="{DF646016-2F2F-479B-96F4-FC04603CE09F}" type="slidenum">
              <a:rPr lang="en-US" sz="1400"/>
              <a:pPr algn="l"/>
              <a:t>‹N°›</a:t>
            </a:fld>
            <a:endParaRPr lang="en-US" sz="1400"/>
          </a:p>
        </p:txBody>
      </p:sp>
      <p:grpSp>
        <p:nvGrpSpPr>
          <p:cNvPr id="1032" name="Group 8"/>
          <p:cNvGrpSpPr>
            <a:grpSpLocks/>
          </p:cNvGrpSpPr>
          <p:nvPr/>
        </p:nvGrpSpPr>
        <p:grpSpPr bwMode="auto">
          <a:xfrm>
            <a:off x="419100" y="1250950"/>
            <a:ext cx="8305800" cy="196850"/>
            <a:chOff x="264" y="788"/>
            <a:chExt cx="5232" cy="124"/>
          </a:xfrm>
        </p:grpSpPr>
        <p:sp>
          <p:nvSpPr>
            <p:cNvPr id="1030" name="Rectangle 6"/>
            <p:cNvSpPr>
              <a:spLocks noChangeArrowheads="1"/>
            </p:cNvSpPr>
            <p:nvPr/>
          </p:nvSpPr>
          <p:spPr bwMode="auto">
            <a:xfrm>
              <a:off x="264" y="788"/>
              <a:ext cx="5232" cy="61"/>
            </a:xfrm>
            <a:prstGeom prst="rect">
              <a:avLst/>
            </a:prstGeom>
            <a:gradFill rotWithShape="0">
              <a:gsLst>
                <a:gs pos="0">
                  <a:srgbClr val="12C2E9">
                    <a:gamma/>
                    <a:shade val="80000"/>
                    <a:invGamma/>
                  </a:srgbClr>
                </a:gs>
                <a:gs pos="50000">
                  <a:srgbClr val="12C2E9"/>
                </a:gs>
                <a:gs pos="100000">
                  <a:srgbClr val="12C2E9">
                    <a:gamma/>
                    <a:shade val="80000"/>
                    <a:invGamma/>
                  </a:srgbClr>
                </a:gs>
              </a:gsLst>
              <a:lin ang="540000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31" name="Rectangle 7"/>
            <p:cNvSpPr>
              <a:spLocks noChangeArrowheads="1"/>
            </p:cNvSpPr>
            <p:nvPr/>
          </p:nvSpPr>
          <p:spPr bwMode="auto">
            <a:xfrm>
              <a:off x="264" y="881"/>
              <a:ext cx="5232" cy="31"/>
            </a:xfrm>
            <a:prstGeom prst="rect">
              <a:avLst/>
            </a:prstGeom>
            <a:gradFill rotWithShape="0">
              <a:gsLst>
                <a:gs pos="0">
                  <a:srgbClr val="FF00FF">
                    <a:gamma/>
                    <a:shade val="69804"/>
                    <a:invGamma/>
                  </a:srgbClr>
                </a:gs>
                <a:gs pos="50000">
                  <a:srgbClr val="FF00FF"/>
                </a:gs>
                <a:gs pos="100000">
                  <a:srgbClr val="FF00FF">
                    <a:gamma/>
                    <a:shade val="69804"/>
                    <a:invGamma/>
                  </a:srgbClr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pic>
        <p:nvPicPr>
          <p:cNvPr id="1036" name="Picture 12" descr="KAIST-1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832725" y="6437313"/>
            <a:ext cx="1219200" cy="338137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2pPr>
      <a:lvl3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3pPr>
      <a:lvl4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4pPr>
      <a:lvl5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5pPr>
      <a:lvl6pPr marL="457200"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6pPr>
      <a:lvl7pPr marL="914400"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7pPr>
      <a:lvl8pPr marL="1371600"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8pPr>
      <a:lvl9pPr marL="1828800"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9pPr>
    </p:titleStyle>
    <p:bodyStyle>
      <a:lvl1pPr marL="292100" indent="-292100" algn="l" rtl="0" eaLnBrk="0" fontAlgn="base" hangingPunct="0">
        <a:lnSpc>
          <a:spcPts val="2700"/>
        </a:lnSpc>
        <a:spcBef>
          <a:spcPts val="600"/>
        </a:spcBef>
        <a:spcAft>
          <a:spcPts val="400"/>
        </a:spcAft>
        <a:buClr>
          <a:srgbClr val="0C7B9C"/>
        </a:buClr>
        <a:buFont typeface="Arial" charset="0"/>
        <a:buChar char="●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800100" indent="-342900" algn="l" rtl="0" eaLnBrk="0" fontAlgn="base" hangingPunct="0">
        <a:lnSpc>
          <a:spcPts val="2700"/>
        </a:lnSpc>
        <a:spcBef>
          <a:spcPct val="0"/>
        </a:spcBef>
        <a:spcAft>
          <a:spcPts val="400"/>
        </a:spcAft>
        <a:buClr>
          <a:srgbClr val="0C7B9C"/>
        </a:buClr>
        <a:buFont typeface="Arial" charset="0"/>
        <a:buChar char="●"/>
        <a:defRPr sz="2400" b="1">
          <a:solidFill>
            <a:schemeClr val="tx1"/>
          </a:solidFill>
          <a:latin typeface="+mn-lt"/>
        </a:defRPr>
      </a:lvl2pPr>
      <a:lvl3pPr marL="914400" algn="l" rtl="0" eaLnBrk="0" fontAlgn="base" hangingPunct="0">
        <a:lnSpc>
          <a:spcPts val="2700"/>
        </a:lnSpc>
        <a:spcBef>
          <a:spcPct val="0"/>
        </a:spcBef>
        <a:spcAft>
          <a:spcPts val="400"/>
        </a:spcAft>
        <a:buClr>
          <a:srgbClr val="0C7B9C"/>
        </a:buClr>
        <a:buFont typeface="Arial" charset="0"/>
        <a:buChar char="●"/>
        <a:defRPr sz="24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000">
          <a:solidFill>
            <a:schemeClr val="tx1"/>
          </a:solidFill>
          <a:latin typeface="Times New Roman" pitchFamily="18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05" name="Group 9"/>
          <p:cNvGrpSpPr>
            <a:grpSpLocks/>
          </p:cNvGrpSpPr>
          <p:nvPr/>
        </p:nvGrpSpPr>
        <p:grpSpPr bwMode="auto">
          <a:xfrm>
            <a:off x="50800" y="2713038"/>
            <a:ext cx="9075738" cy="152400"/>
            <a:chOff x="296" y="1676"/>
            <a:chExt cx="5088" cy="96"/>
          </a:xfrm>
        </p:grpSpPr>
        <p:sp>
          <p:nvSpPr>
            <p:cNvPr id="4103" name="Rectangle 7"/>
            <p:cNvSpPr>
              <a:spLocks noChangeArrowheads="1"/>
            </p:cNvSpPr>
            <p:nvPr/>
          </p:nvSpPr>
          <p:spPr bwMode="auto">
            <a:xfrm>
              <a:off x="296" y="1676"/>
              <a:ext cx="5088" cy="47"/>
            </a:xfrm>
            <a:prstGeom prst="rect">
              <a:avLst/>
            </a:prstGeom>
            <a:gradFill rotWithShape="0">
              <a:gsLst>
                <a:gs pos="0">
                  <a:srgbClr val="12C2E9">
                    <a:gamma/>
                    <a:shade val="80000"/>
                    <a:invGamma/>
                  </a:srgbClr>
                </a:gs>
                <a:gs pos="50000">
                  <a:srgbClr val="12C2E9"/>
                </a:gs>
                <a:gs pos="100000">
                  <a:srgbClr val="12C2E9">
                    <a:gamma/>
                    <a:shade val="80000"/>
                    <a:invGamma/>
                  </a:srgbClr>
                </a:gs>
              </a:gsLst>
              <a:lin ang="540000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4104" name="Rectangle 8"/>
            <p:cNvSpPr>
              <a:spLocks noChangeArrowheads="1"/>
            </p:cNvSpPr>
            <p:nvPr/>
          </p:nvSpPr>
          <p:spPr bwMode="auto">
            <a:xfrm>
              <a:off x="296" y="1748"/>
              <a:ext cx="5088" cy="24"/>
            </a:xfrm>
            <a:prstGeom prst="rect">
              <a:avLst/>
            </a:prstGeom>
            <a:gradFill rotWithShape="0">
              <a:gsLst>
                <a:gs pos="0">
                  <a:srgbClr val="FF00FF">
                    <a:gamma/>
                    <a:shade val="69804"/>
                    <a:invGamma/>
                  </a:srgbClr>
                </a:gs>
                <a:gs pos="50000">
                  <a:srgbClr val="FF00FF"/>
                </a:gs>
                <a:gs pos="100000">
                  <a:srgbClr val="FF00FF">
                    <a:gamma/>
                    <a:shade val="69804"/>
                    <a:invGamma/>
                  </a:srgbClr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4106" name="Rectangle 10"/>
          <p:cNvSpPr>
            <a:spLocks noChangeArrowheads="1"/>
          </p:cNvSpPr>
          <p:nvPr/>
        </p:nvSpPr>
        <p:spPr bwMode="auto">
          <a:xfrm>
            <a:off x="0" y="842963"/>
            <a:ext cx="9144000" cy="1968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7" tIns="44450" rIns="90487" bIns="44450" anchor="ctr"/>
          <a:lstStyle/>
          <a:p>
            <a:pPr>
              <a:lnSpc>
                <a:spcPts val="4200"/>
              </a:lnSpc>
            </a:pPr>
            <a:r>
              <a:rPr lang="en-US" altLang="ko-KR" sz="4000" b="1" dirty="0" smtClean="0">
                <a:solidFill>
                  <a:srgbClr val="0000FF"/>
                </a:solidFill>
                <a:ea typeface="굴림" charset="-127"/>
              </a:rPr>
              <a:t>Approximate Indirect Illumination using Area Lights and Convolution</a:t>
            </a:r>
            <a:endParaRPr lang="en-US" altLang="ko-KR" sz="4000" b="1" dirty="0">
              <a:solidFill>
                <a:srgbClr val="0000FF"/>
              </a:solidFill>
              <a:ea typeface="굴림" charset="-127"/>
            </a:endParaRPr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496888" y="3527425"/>
            <a:ext cx="8153400" cy="1860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3600" b="1" dirty="0" smtClean="0">
                <a:solidFill>
                  <a:srgbClr val="EA8B00"/>
                </a:solidFill>
                <a:ea typeface="굴림" charset="-127"/>
              </a:rPr>
              <a:t>Hubert Mohr-</a:t>
            </a:r>
            <a:r>
              <a:rPr lang="en-US" altLang="ko-KR" sz="3600" b="1" dirty="0" err="1" smtClean="0">
                <a:solidFill>
                  <a:srgbClr val="EA8B00"/>
                </a:solidFill>
                <a:ea typeface="굴림" charset="-127"/>
              </a:rPr>
              <a:t>Daurat</a:t>
            </a:r>
            <a:endParaRPr lang="en-US" sz="3600" b="1" dirty="0">
              <a:solidFill>
                <a:srgbClr val="EA8B00"/>
              </a:solidFill>
            </a:endParaRPr>
          </a:p>
          <a:p>
            <a:pPr>
              <a:spcBef>
                <a:spcPct val="50000"/>
              </a:spcBef>
            </a:pPr>
            <a:r>
              <a:rPr lang="en-US" altLang="ko-KR" sz="3200" dirty="0">
                <a:ea typeface="굴림" charset="-127"/>
              </a:rPr>
              <a:t>KAIST (Korea Advanced Institute of Science and Technology)</a:t>
            </a:r>
            <a:endParaRPr lang="en-US" sz="3200" dirty="0"/>
          </a:p>
        </p:txBody>
      </p:sp>
      <p:grpSp>
        <p:nvGrpSpPr>
          <p:cNvPr id="4121" name="Group 25"/>
          <p:cNvGrpSpPr>
            <a:grpSpLocks/>
          </p:cNvGrpSpPr>
          <p:nvPr/>
        </p:nvGrpSpPr>
        <p:grpSpPr bwMode="auto">
          <a:xfrm>
            <a:off x="68263" y="842963"/>
            <a:ext cx="9075737" cy="152400"/>
            <a:chOff x="296" y="1676"/>
            <a:chExt cx="5088" cy="96"/>
          </a:xfrm>
        </p:grpSpPr>
        <p:sp>
          <p:nvSpPr>
            <p:cNvPr id="4122" name="Rectangle 26"/>
            <p:cNvSpPr>
              <a:spLocks noChangeArrowheads="1"/>
            </p:cNvSpPr>
            <p:nvPr/>
          </p:nvSpPr>
          <p:spPr bwMode="auto">
            <a:xfrm>
              <a:off x="296" y="1676"/>
              <a:ext cx="5088" cy="47"/>
            </a:xfrm>
            <a:prstGeom prst="rect">
              <a:avLst/>
            </a:prstGeom>
            <a:gradFill rotWithShape="0">
              <a:gsLst>
                <a:gs pos="0">
                  <a:srgbClr val="12C2E9">
                    <a:gamma/>
                    <a:shade val="80000"/>
                    <a:invGamma/>
                  </a:srgbClr>
                </a:gs>
                <a:gs pos="50000">
                  <a:srgbClr val="12C2E9"/>
                </a:gs>
                <a:gs pos="100000">
                  <a:srgbClr val="12C2E9">
                    <a:gamma/>
                    <a:shade val="80000"/>
                    <a:invGamma/>
                  </a:srgbClr>
                </a:gs>
              </a:gsLst>
              <a:lin ang="540000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4123" name="Rectangle 27"/>
            <p:cNvSpPr>
              <a:spLocks noChangeArrowheads="1"/>
            </p:cNvSpPr>
            <p:nvPr/>
          </p:nvSpPr>
          <p:spPr bwMode="auto">
            <a:xfrm>
              <a:off x="296" y="1748"/>
              <a:ext cx="5088" cy="24"/>
            </a:xfrm>
            <a:prstGeom prst="rect">
              <a:avLst/>
            </a:prstGeom>
            <a:gradFill rotWithShape="0">
              <a:gsLst>
                <a:gs pos="0">
                  <a:srgbClr val="FF00FF">
                    <a:gamma/>
                    <a:shade val="69804"/>
                    <a:invGamma/>
                  </a:srgbClr>
                </a:gs>
                <a:gs pos="50000">
                  <a:srgbClr val="FF00FF"/>
                </a:gs>
                <a:gs pos="100000">
                  <a:srgbClr val="FF00FF">
                    <a:gamma/>
                    <a:shade val="69804"/>
                    <a:invGamma/>
                  </a:srgbClr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pic>
        <p:nvPicPr>
          <p:cNvPr id="4124" name="Picture 28" descr="KAIST-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15150" y="6113463"/>
            <a:ext cx="1927225" cy="533400"/>
          </a:xfrm>
          <a:prstGeom prst="rect">
            <a:avLst/>
          </a:prstGeom>
          <a:noFill/>
        </p:spPr>
      </p:pic>
    </p:spTree>
  </p:cSld>
  <p:clrMapOvr>
    <a:masterClrMapping/>
  </p:clrMapOvr>
  <p:transition advTm="14831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ea typeface="굴림" charset="-127"/>
              </a:rPr>
              <a:t>Expectation</a:t>
            </a:r>
            <a:endParaRPr lang="en-US" dirty="0"/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>
                <a:ea typeface="굴림" charset="-127"/>
              </a:rPr>
              <a:t>Method to compute </a:t>
            </a:r>
            <a:r>
              <a:rPr lang="en-US" altLang="ko-KR" dirty="0" err="1" smtClean="0">
                <a:ea typeface="굴림" charset="-127"/>
              </a:rPr>
              <a:t>radiosity</a:t>
            </a:r>
            <a:r>
              <a:rPr lang="en-US" altLang="ko-KR" dirty="0" smtClean="0">
                <a:ea typeface="굴림" charset="-127"/>
              </a:rPr>
              <a:t> :</a:t>
            </a:r>
          </a:p>
          <a:p>
            <a:pPr lvl="1"/>
            <a:r>
              <a:rPr lang="en-US" dirty="0" smtClean="0">
                <a:ea typeface="굴림" charset="-127"/>
              </a:rPr>
              <a:t>Fast (approximate, no </a:t>
            </a:r>
            <a:r>
              <a:rPr lang="en-US" dirty="0" err="1" smtClean="0">
                <a:ea typeface="굴림" charset="-127"/>
              </a:rPr>
              <a:t>occluders</a:t>
            </a:r>
            <a:r>
              <a:rPr lang="en-US" dirty="0" smtClean="0">
                <a:ea typeface="굴림" charset="-127"/>
              </a:rPr>
              <a:t>)</a:t>
            </a:r>
          </a:p>
          <a:p>
            <a:pPr lvl="1"/>
            <a:endParaRPr lang="en-US" dirty="0">
              <a:ea typeface="굴림" charset="-127"/>
            </a:endParaRPr>
          </a:p>
          <a:p>
            <a:r>
              <a:rPr lang="en-US" dirty="0" smtClean="0">
                <a:ea typeface="굴림" charset="-127"/>
              </a:rPr>
              <a:t>Method to compute shadows :</a:t>
            </a:r>
          </a:p>
          <a:p>
            <a:pPr lvl="1"/>
            <a:r>
              <a:rPr lang="en-US" dirty="0" smtClean="0">
                <a:ea typeface="굴림" charset="-127"/>
              </a:rPr>
              <a:t>Fast (</a:t>
            </a:r>
            <a:r>
              <a:rPr lang="en-US" dirty="0" err="1" smtClean="0">
                <a:ea typeface="굴림" charset="-127"/>
              </a:rPr>
              <a:t>aproximate</a:t>
            </a:r>
            <a:r>
              <a:rPr lang="en-US" dirty="0" smtClean="0">
                <a:ea typeface="굴림" charset="-127"/>
              </a:rPr>
              <a:t>)</a:t>
            </a:r>
            <a:endParaRPr lang="en-US" dirty="0"/>
          </a:p>
          <a:p>
            <a:pPr lvl="1"/>
            <a:endParaRPr lang="en-US" dirty="0" smtClean="0"/>
          </a:p>
          <a:p>
            <a:pPr>
              <a:buNone/>
            </a:pPr>
            <a:r>
              <a:rPr lang="en-US" dirty="0" smtClean="0"/>
              <a:t>=&gt; The resulting combined method can be fast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>
              <a:buFont typeface="Arial" charset="0"/>
              <a:buNone/>
            </a:pPr>
            <a:endParaRPr lang="en-US" dirty="0"/>
          </a:p>
        </p:txBody>
      </p:sp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ea typeface="굴림" charset="-127"/>
              </a:rPr>
              <a:t>Conclusion</a:t>
            </a:r>
            <a:endParaRPr lang="en-US" dirty="0"/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 totally accurate</a:t>
            </a:r>
            <a:endParaRPr lang="en-US" altLang="ko-KR" dirty="0">
              <a:ea typeface="굴림" charset="-127"/>
            </a:endParaRPr>
          </a:p>
          <a:p>
            <a:r>
              <a:rPr lang="en-US" altLang="ko-KR" dirty="0" smtClean="0">
                <a:ea typeface="굴림" charset="-127"/>
              </a:rPr>
              <a:t>Effective (real-time ?)</a:t>
            </a:r>
          </a:p>
          <a:p>
            <a:r>
              <a:rPr lang="en-US" dirty="0" smtClean="0">
                <a:ea typeface="굴림" charset="-127"/>
              </a:rPr>
              <a:t>Good-looking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>
              <a:buFont typeface="Arial" charset="0"/>
              <a:buNone/>
            </a:pPr>
            <a:endParaRPr lang="en-US" dirty="0"/>
          </a:p>
        </p:txBody>
      </p:sp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ea typeface="굴림" charset="-127"/>
              </a:rPr>
              <a:t>Outline</a:t>
            </a:r>
            <a:endParaRPr lang="en-US" dirty="0"/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>
                <a:ea typeface="굴림" charset="-127"/>
              </a:rPr>
              <a:t>Problem</a:t>
            </a:r>
          </a:p>
          <a:p>
            <a:r>
              <a:rPr lang="en-US" dirty="0" smtClean="0">
                <a:ea typeface="굴림" charset="-127"/>
              </a:rPr>
              <a:t>Main idea</a:t>
            </a:r>
          </a:p>
          <a:p>
            <a:r>
              <a:rPr lang="en-US" dirty="0" smtClean="0">
                <a:ea typeface="굴림" charset="-127"/>
              </a:rPr>
              <a:t>How to compute </a:t>
            </a:r>
            <a:r>
              <a:rPr lang="en-US" dirty="0" err="1" smtClean="0">
                <a:ea typeface="굴림" charset="-127"/>
              </a:rPr>
              <a:t>radiosity</a:t>
            </a:r>
            <a:endParaRPr lang="en-US" dirty="0" smtClean="0">
              <a:ea typeface="굴림" charset="-127"/>
            </a:endParaRPr>
          </a:p>
          <a:p>
            <a:r>
              <a:rPr lang="en-US" dirty="0" smtClean="0">
                <a:ea typeface="굴림" charset="-127"/>
              </a:rPr>
              <a:t>How to compute shadows</a:t>
            </a:r>
          </a:p>
          <a:p>
            <a:r>
              <a:rPr lang="en-US" dirty="0" smtClean="0">
                <a:ea typeface="굴림" charset="-127"/>
              </a:rPr>
              <a:t>Optimization</a:t>
            </a:r>
          </a:p>
          <a:p>
            <a:r>
              <a:rPr lang="en-US" dirty="0" smtClean="0">
                <a:ea typeface="굴림" charset="-127"/>
              </a:rPr>
              <a:t>Expectation</a:t>
            </a:r>
          </a:p>
          <a:p>
            <a:r>
              <a:rPr lang="en-US" dirty="0" smtClean="0">
                <a:ea typeface="굴림" charset="-127"/>
              </a:rPr>
              <a:t>Conclusion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>
              <a:buFont typeface="Arial" charset="0"/>
              <a:buNone/>
            </a:pPr>
            <a:endParaRPr lang="en-US" dirty="0"/>
          </a:p>
        </p:txBody>
      </p:sp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ea typeface="굴림" charset="-127"/>
              </a:rPr>
              <a:t>Problem</a:t>
            </a:r>
            <a:endParaRPr lang="en-US" dirty="0"/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>
                <a:ea typeface="굴림" charset="-127"/>
              </a:rPr>
              <a:t>Some applications need efficient, real-time indirect illumination</a:t>
            </a:r>
            <a:endParaRPr lang="en-US" dirty="0" smtClean="0"/>
          </a:p>
          <a:p>
            <a:r>
              <a:rPr lang="en-US" dirty="0" smtClean="0"/>
              <a:t>Accurate methods :</a:t>
            </a:r>
          </a:p>
          <a:p>
            <a:pPr lvl="1"/>
            <a:r>
              <a:rPr lang="en-US" dirty="0" smtClean="0"/>
              <a:t>Either </a:t>
            </a:r>
            <a:r>
              <a:rPr lang="en-US" dirty="0" smtClean="0"/>
              <a:t>limited optimization</a:t>
            </a:r>
            <a:endParaRPr lang="en-US" dirty="0" smtClean="0"/>
          </a:p>
          <a:p>
            <a:pPr lvl="1"/>
            <a:r>
              <a:rPr lang="en-US" dirty="0" smtClean="0"/>
              <a:t>Or loss of quality</a:t>
            </a:r>
          </a:p>
          <a:p>
            <a:pPr lvl="1"/>
            <a:endParaRPr lang="en-US" dirty="0"/>
          </a:p>
          <a:p>
            <a:r>
              <a:rPr lang="en-US" dirty="0" smtClean="0"/>
              <a:t>Possibility to sacrifice accuracy</a:t>
            </a:r>
          </a:p>
          <a:p>
            <a:pPr lvl="1"/>
            <a:r>
              <a:rPr lang="en-US" dirty="0" smtClean="0"/>
              <a:t>Approximate indirect light</a:t>
            </a:r>
          </a:p>
          <a:p>
            <a:pPr lvl="1"/>
            <a:r>
              <a:rPr lang="en-US" dirty="0" smtClean="0"/>
              <a:t>Better efficiency and/or quality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>
              <a:buFont typeface="Arial" charset="0"/>
              <a:buNone/>
            </a:pPr>
            <a:endParaRPr lang="en-US" dirty="0"/>
          </a:p>
        </p:txBody>
      </p:sp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ea typeface="굴림" charset="-127"/>
              </a:rPr>
              <a:t>Main idea</a:t>
            </a:r>
            <a:endParaRPr lang="en-US" dirty="0"/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>
                <a:ea typeface="굴림" charset="-127"/>
              </a:rPr>
              <a:t>Consider reflection on surfaces as new area lights</a:t>
            </a:r>
          </a:p>
          <a:p>
            <a:endParaRPr lang="en-US" altLang="ko-KR" dirty="0">
              <a:ea typeface="굴림" charset="-127"/>
            </a:endParaRPr>
          </a:p>
          <a:p>
            <a:r>
              <a:rPr lang="en-US" altLang="ko-KR" dirty="0" smtClean="0">
                <a:ea typeface="굴림" charset="-127"/>
              </a:rPr>
              <a:t>Divide </a:t>
            </a:r>
            <a:r>
              <a:rPr lang="en-US" altLang="ko-KR" dirty="0" err="1" smtClean="0">
                <a:ea typeface="굴림" charset="-127"/>
              </a:rPr>
              <a:t>radiosity</a:t>
            </a:r>
            <a:r>
              <a:rPr lang="en-US" altLang="ko-KR" dirty="0" smtClean="0">
                <a:ea typeface="굴림" charset="-127"/>
              </a:rPr>
              <a:t> problem in two parts :</a:t>
            </a:r>
          </a:p>
          <a:p>
            <a:pPr lvl="1"/>
            <a:r>
              <a:rPr lang="en-US" dirty="0" smtClean="0">
                <a:ea typeface="굴림" charset="-127"/>
              </a:rPr>
              <a:t>Resolution of the </a:t>
            </a:r>
            <a:r>
              <a:rPr lang="en-US" dirty="0" err="1" smtClean="0">
                <a:ea typeface="굴림" charset="-127"/>
              </a:rPr>
              <a:t>radiosity</a:t>
            </a:r>
            <a:r>
              <a:rPr lang="en-US" dirty="0" smtClean="0">
                <a:ea typeface="굴림" charset="-127"/>
              </a:rPr>
              <a:t> equation without </a:t>
            </a:r>
            <a:r>
              <a:rPr lang="en-US" dirty="0" err="1" smtClean="0">
                <a:ea typeface="굴림" charset="-127"/>
              </a:rPr>
              <a:t>occluders</a:t>
            </a:r>
            <a:endParaRPr lang="en-US" dirty="0" smtClean="0">
              <a:ea typeface="굴림" charset="-127"/>
            </a:endParaRPr>
          </a:p>
          <a:p>
            <a:pPr lvl="1"/>
            <a:r>
              <a:rPr lang="en-US" dirty="0" smtClean="0">
                <a:ea typeface="굴림" charset="-127"/>
              </a:rPr>
              <a:t>Compute approximate shadows considering </a:t>
            </a:r>
            <a:r>
              <a:rPr lang="en-US" dirty="0" err="1" smtClean="0">
                <a:ea typeface="굴림" charset="-127"/>
              </a:rPr>
              <a:t>occluders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>
              <a:buFont typeface="Arial" charset="0"/>
              <a:buNone/>
            </a:pPr>
            <a:endParaRPr lang="en-US" dirty="0"/>
          </a:p>
        </p:txBody>
      </p:sp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ea typeface="굴림" charset="-127"/>
              </a:rPr>
              <a:t>How to compute </a:t>
            </a:r>
            <a:r>
              <a:rPr lang="en-US" altLang="ko-KR" dirty="0" err="1" smtClean="0">
                <a:ea typeface="굴림" charset="-127"/>
              </a:rPr>
              <a:t>radiosity</a:t>
            </a:r>
            <a:endParaRPr lang="en-US" dirty="0"/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>
                <a:ea typeface="굴림" charset="-127"/>
              </a:rPr>
              <a:t>Progressive </a:t>
            </a:r>
            <a:r>
              <a:rPr lang="en-US" altLang="ko-KR" dirty="0" err="1" smtClean="0">
                <a:ea typeface="굴림" charset="-127"/>
              </a:rPr>
              <a:t>radiosity</a:t>
            </a:r>
            <a:r>
              <a:rPr lang="en-US" altLang="ko-KR" dirty="0" smtClean="0">
                <a:ea typeface="굴림" charset="-127"/>
              </a:rPr>
              <a:t> algorithm</a:t>
            </a:r>
            <a:endParaRPr lang="en-US" dirty="0" smtClean="0">
              <a:ea typeface="굴림" charset="-127"/>
            </a:endParaRPr>
          </a:p>
          <a:p>
            <a:pPr lvl="1"/>
            <a:r>
              <a:rPr lang="en-US" dirty="0" smtClean="0">
                <a:ea typeface="굴림" charset="-127"/>
              </a:rPr>
              <a:t>Each iteration </a:t>
            </a:r>
            <a:r>
              <a:rPr lang="en-US" dirty="0" smtClean="0">
                <a:ea typeface="굴림" charset="-127"/>
              </a:rPr>
              <a:t>= one light bounce level</a:t>
            </a:r>
            <a:endParaRPr lang="en-US" dirty="0" smtClean="0">
              <a:ea typeface="굴림" charset="-127"/>
            </a:endParaRPr>
          </a:p>
          <a:p>
            <a:pPr lvl="1"/>
            <a:r>
              <a:rPr lang="en-US" dirty="0" smtClean="0">
                <a:ea typeface="굴림" charset="-127"/>
              </a:rPr>
              <a:t> </a:t>
            </a:r>
            <a:r>
              <a:rPr lang="en-US" dirty="0" err="1" smtClean="0">
                <a:ea typeface="굴림" charset="-127"/>
              </a:rPr>
              <a:t>Radiosity</a:t>
            </a:r>
            <a:r>
              <a:rPr lang="en-US" dirty="0" smtClean="0">
                <a:ea typeface="굴림" charset="-127"/>
              </a:rPr>
              <a:t> values on surfaces are successively updated</a:t>
            </a:r>
          </a:p>
          <a:p>
            <a:pPr lvl="1"/>
            <a:r>
              <a:rPr lang="en-US" dirty="0" smtClean="0">
                <a:ea typeface="굴림" charset="-127"/>
              </a:rPr>
              <a:t>Only front-facing surfaces</a:t>
            </a:r>
          </a:p>
          <a:p>
            <a:pPr lvl="1"/>
            <a:endParaRPr lang="en-US" dirty="0">
              <a:ea typeface="굴림" charset="-127"/>
            </a:endParaRPr>
          </a:p>
          <a:p>
            <a:r>
              <a:rPr lang="en-US" dirty="0" smtClean="0">
                <a:ea typeface="굴림" charset="-127"/>
              </a:rPr>
              <a:t>Different ways to stop the algorithm</a:t>
            </a:r>
          </a:p>
          <a:p>
            <a:pPr lvl="1"/>
            <a:r>
              <a:rPr lang="en-US" dirty="0" smtClean="0">
                <a:ea typeface="굴림" charset="-127"/>
              </a:rPr>
              <a:t>Number of iterations</a:t>
            </a:r>
          </a:p>
          <a:p>
            <a:pPr lvl="1"/>
            <a:r>
              <a:rPr lang="en-US" dirty="0" smtClean="0">
                <a:ea typeface="굴림" charset="-127"/>
              </a:rPr>
              <a:t>Threshold on the added </a:t>
            </a:r>
            <a:r>
              <a:rPr lang="en-US" dirty="0" err="1" smtClean="0">
                <a:ea typeface="굴림" charset="-127"/>
              </a:rPr>
              <a:t>radiosity</a:t>
            </a:r>
            <a:r>
              <a:rPr lang="en-US" dirty="0" smtClean="0">
                <a:ea typeface="굴림" charset="-127"/>
              </a:rPr>
              <a:t> value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>
              <a:buFont typeface="Arial" charset="0"/>
              <a:buNone/>
            </a:pPr>
            <a:endParaRPr lang="en-US" dirty="0"/>
          </a:p>
        </p:txBody>
      </p:sp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ea typeface="굴림" charset="-127"/>
              </a:rPr>
              <a:t>How to compute shadows (1/2)</a:t>
            </a:r>
            <a:endParaRPr lang="en-US" dirty="0"/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9100" y="1587500"/>
            <a:ext cx="8504767" cy="5067300"/>
          </a:xfrm>
        </p:spPr>
        <p:txBody>
          <a:bodyPr/>
          <a:lstStyle/>
          <a:p>
            <a:r>
              <a:rPr lang="en-US" dirty="0" smtClean="0">
                <a:ea typeface="굴림" charset="-127"/>
              </a:rPr>
              <a:t>Fast method for direct illumination :</a:t>
            </a:r>
          </a:p>
          <a:p>
            <a:pPr lvl="1"/>
            <a:r>
              <a:rPr lang="en-US" sz="2200" dirty="0" smtClean="0">
                <a:ea typeface="굴림" charset="-127"/>
              </a:rPr>
              <a:t>Cyril </a:t>
            </a:r>
            <a:r>
              <a:rPr lang="en-US" sz="2200" dirty="0" err="1" smtClean="0">
                <a:ea typeface="굴림" charset="-127"/>
              </a:rPr>
              <a:t>Soler</a:t>
            </a:r>
            <a:r>
              <a:rPr lang="en-US" sz="2200" dirty="0" smtClean="0">
                <a:ea typeface="굴림" charset="-127"/>
              </a:rPr>
              <a:t> and François X. </a:t>
            </a:r>
            <a:r>
              <a:rPr lang="en-US" sz="2200" dirty="0" err="1" smtClean="0">
                <a:ea typeface="굴림" charset="-127"/>
              </a:rPr>
              <a:t>Sillion</a:t>
            </a:r>
            <a:r>
              <a:rPr lang="en-US" sz="2200" dirty="0" smtClean="0">
                <a:ea typeface="굴림" charset="-127"/>
              </a:rPr>
              <a:t>, </a:t>
            </a:r>
            <a:r>
              <a:rPr lang="en-US" sz="2200" dirty="0" smtClean="0">
                <a:ea typeface="굴림" charset="-127"/>
              </a:rPr>
              <a:t>“Fast Calculation </a:t>
            </a:r>
            <a:br>
              <a:rPr lang="en-US" sz="2200" dirty="0" smtClean="0">
                <a:ea typeface="굴림" charset="-127"/>
              </a:rPr>
            </a:br>
            <a:r>
              <a:rPr lang="en-US" sz="2200" dirty="0" smtClean="0">
                <a:ea typeface="굴림" charset="-127"/>
              </a:rPr>
              <a:t>of Soft Shadow Textures Using Convolution”,  SIG98</a:t>
            </a:r>
            <a:endParaRPr lang="en-US" sz="2200" dirty="0"/>
          </a:p>
          <a:p>
            <a:endParaRPr lang="en-US" dirty="0" smtClean="0"/>
          </a:p>
          <a:p>
            <a:r>
              <a:rPr lang="en-US" dirty="0" smtClean="0"/>
              <a:t>Convolution</a:t>
            </a:r>
          </a:p>
          <a:p>
            <a:endParaRPr lang="en-US" dirty="0"/>
          </a:p>
          <a:p>
            <a:pPr>
              <a:buNone/>
            </a:pPr>
            <a:endParaRPr lang="en-US" dirty="0" smtClean="0"/>
          </a:p>
        </p:txBody>
      </p:sp>
      <p:pic>
        <p:nvPicPr>
          <p:cNvPr id="80896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57868" y="4026118"/>
            <a:ext cx="6337828" cy="1642405"/>
          </a:xfrm>
          <a:prstGeom prst="rect">
            <a:avLst/>
          </a:prstGeom>
          <a:noFill/>
          <a:ln w="38100" cap="flat" cmpd="sng" algn="ctr">
            <a:noFill/>
            <a:prstDash val="solid"/>
            <a:miter lim="800000"/>
            <a:headEnd/>
            <a:tailEnd/>
          </a:ln>
          <a:effectLst/>
        </p:spPr>
      </p:pic>
      <p:sp>
        <p:nvSpPr>
          <p:cNvPr id="6" name="ZoneTexte 5"/>
          <p:cNvSpPr txBox="1"/>
          <p:nvPr/>
        </p:nvSpPr>
        <p:spPr>
          <a:xfrm>
            <a:off x="6430230" y="5668523"/>
            <a:ext cx="1465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(</a:t>
            </a:r>
            <a:r>
              <a:rPr lang="fr-FR" sz="1400" dirty="0" err="1" smtClean="0"/>
              <a:t>from</a:t>
            </a:r>
            <a:r>
              <a:rPr lang="fr-FR" sz="1400" dirty="0" smtClean="0"/>
              <a:t> the </a:t>
            </a:r>
            <a:r>
              <a:rPr lang="fr-FR" sz="1400" dirty="0" err="1" smtClean="0"/>
              <a:t>paper</a:t>
            </a:r>
            <a:r>
              <a:rPr lang="fr-FR" sz="1400" dirty="0" smtClean="0"/>
              <a:t>)</a:t>
            </a:r>
            <a:endParaRPr lang="fr-FR" sz="1400" dirty="0"/>
          </a:p>
        </p:txBody>
      </p:sp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ea typeface="굴림" charset="-127"/>
              </a:rPr>
              <a:t>How to compute shadows (1/2)</a:t>
            </a:r>
            <a:endParaRPr lang="en-US" dirty="0"/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9100" y="1587500"/>
            <a:ext cx="8504767" cy="5067300"/>
          </a:xfrm>
        </p:spPr>
        <p:txBody>
          <a:bodyPr/>
          <a:lstStyle/>
          <a:p>
            <a:r>
              <a:rPr lang="en-US" dirty="0" smtClean="0">
                <a:ea typeface="굴림" charset="-127"/>
              </a:rPr>
              <a:t>Fast method for area lights shadows :</a:t>
            </a:r>
          </a:p>
          <a:p>
            <a:pPr lvl="1"/>
            <a:r>
              <a:rPr lang="en-US" sz="2200" dirty="0" smtClean="0">
                <a:ea typeface="굴림" charset="-127"/>
              </a:rPr>
              <a:t>Cyril </a:t>
            </a:r>
            <a:r>
              <a:rPr lang="en-US" sz="2200" dirty="0" err="1" smtClean="0">
                <a:ea typeface="굴림" charset="-127"/>
              </a:rPr>
              <a:t>Soler</a:t>
            </a:r>
            <a:r>
              <a:rPr lang="en-US" sz="2200" dirty="0" smtClean="0">
                <a:ea typeface="굴림" charset="-127"/>
              </a:rPr>
              <a:t> and François X. </a:t>
            </a:r>
            <a:r>
              <a:rPr lang="en-US" sz="2200" dirty="0" err="1" smtClean="0">
                <a:ea typeface="굴림" charset="-127"/>
              </a:rPr>
              <a:t>Sillion</a:t>
            </a:r>
            <a:r>
              <a:rPr lang="en-US" sz="2200" dirty="0" smtClean="0">
                <a:ea typeface="굴림" charset="-127"/>
              </a:rPr>
              <a:t>, </a:t>
            </a:r>
            <a:r>
              <a:rPr lang="en-US" sz="2200" dirty="0" smtClean="0">
                <a:ea typeface="굴림" charset="-127"/>
              </a:rPr>
              <a:t>“Fast Calculation </a:t>
            </a:r>
            <a:br>
              <a:rPr lang="en-US" sz="2200" dirty="0" smtClean="0">
                <a:ea typeface="굴림" charset="-127"/>
              </a:rPr>
            </a:br>
            <a:r>
              <a:rPr lang="en-US" sz="2200" dirty="0" smtClean="0">
                <a:ea typeface="굴림" charset="-127"/>
              </a:rPr>
              <a:t>of Soft Shadow Textures Using Convolution”,  SIG 98</a:t>
            </a:r>
            <a:endParaRPr lang="en-US" sz="2200" dirty="0"/>
          </a:p>
          <a:p>
            <a:endParaRPr lang="en-US" dirty="0" smtClean="0"/>
          </a:p>
          <a:p>
            <a:r>
              <a:rPr lang="en-US" dirty="0" smtClean="0"/>
              <a:t>Convolution</a:t>
            </a:r>
          </a:p>
          <a:p>
            <a:r>
              <a:rPr lang="en-US" dirty="0" smtClean="0"/>
              <a:t>Virtual geometry</a:t>
            </a:r>
            <a:endParaRPr lang="en-US" dirty="0"/>
          </a:p>
        </p:txBody>
      </p:sp>
      <p:pic>
        <p:nvPicPr>
          <p:cNvPr id="80896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53902" y="4342870"/>
            <a:ext cx="3745297" cy="2188001"/>
          </a:xfrm>
          <a:prstGeom prst="rect">
            <a:avLst/>
          </a:prstGeom>
          <a:noFill/>
          <a:ln w="38100" cap="flat" cmpd="sng" algn="ctr">
            <a:noFill/>
            <a:prstDash val="solid"/>
            <a:miter lim="800000"/>
            <a:headEnd/>
            <a:tailEnd/>
          </a:ln>
          <a:effectLst/>
        </p:spPr>
      </p:pic>
      <p:sp>
        <p:nvSpPr>
          <p:cNvPr id="6" name="ZoneTexte 5"/>
          <p:cNvSpPr txBox="1"/>
          <p:nvPr/>
        </p:nvSpPr>
        <p:spPr>
          <a:xfrm>
            <a:off x="6299199" y="6223094"/>
            <a:ext cx="1465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(</a:t>
            </a:r>
            <a:r>
              <a:rPr lang="fr-FR" sz="1400" dirty="0" err="1" smtClean="0"/>
              <a:t>from</a:t>
            </a:r>
            <a:r>
              <a:rPr lang="fr-FR" sz="1400" dirty="0" smtClean="0"/>
              <a:t> the </a:t>
            </a:r>
            <a:r>
              <a:rPr lang="fr-FR" sz="1400" dirty="0" err="1" smtClean="0"/>
              <a:t>paper</a:t>
            </a:r>
            <a:r>
              <a:rPr lang="fr-FR" sz="1400" dirty="0" smtClean="0"/>
              <a:t>)</a:t>
            </a:r>
            <a:endParaRPr lang="fr-FR" sz="1400" dirty="0"/>
          </a:p>
        </p:txBody>
      </p:sp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ea typeface="굴림" charset="-127"/>
              </a:rPr>
              <a:t>How to compute shadows (2/2)</a:t>
            </a:r>
            <a:endParaRPr lang="en-US" dirty="0"/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>
                <a:ea typeface="굴림" charset="-127"/>
              </a:rPr>
              <a:t>This method can be adapted to indirect illumination</a:t>
            </a:r>
          </a:p>
          <a:p>
            <a:pPr lvl="1"/>
            <a:r>
              <a:rPr lang="en-US" altLang="ko-KR" dirty="0" smtClean="0">
                <a:ea typeface="굴림" charset="-127"/>
              </a:rPr>
              <a:t>Consider reflection by surfaces as new area lights</a:t>
            </a:r>
          </a:p>
          <a:p>
            <a:pPr lvl="1"/>
            <a:r>
              <a:rPr lang="en-US" altLang="ko-KR" dirty="0" smtClean="0">
                <a:ea typeface="굴림" charset="-127"/>
              </a:rPr>
              <a:t>Partially shadowed surfaces become non-uniform area lights</a:t>
            </a:r>
          </a:p>
          <a:p>
            <a:pPr lvl="1"/>
            <a:r>
              <a:rPr lang="en-US" dirty="0" smtClean="0"/>
              <a:t>Compute shadows for all surfaces updated during the last iteration of the </a:t>
            </a:r>
            <a:r>
              <a:rPr lang="en-US" dirty="0" err="1" smtClean="0"/>
              <a:t>radiosity</a:t>
            </a:r>
            <a:r>
              <a:rPr lang="en-US" dirty="0" smtClean="0"/>
              <a:t> algorithm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>
              <a:buFont typeface="Arial" charset="0"/>
              <a:buNone/>
            </a:pPr>
            <a:endParaRPr lang="en-US" dirty="0"/>
          </a:p>
        </p:txBody>
      </p:sp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ea typeface="굴림" charset="-127"/>
              </a:rPr>
              <a:t>Optimization</a:t>
            </a:r>
            <a:endParaRPr lang="en-US" dirty="0"/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smtClean="0">
                <a:ea typeface="굴림" charset="-127"/>
              </a:rPr>
              <a:t>Using a faster method for convolution :</a:t>
            </a:r>
          </a:p>
          <a:p>
            <a:pPr lvl="1"/>
            <a:r>
              <a:rPr lang="en-US" altLang="ko-KR" dirty="0" smtClean="0">
                <a:ea typeface="굴림" charset="-127"/>
              </a:rPr>
              <a:t>Thomas </a:t>
            </a:r>
            <a:r>
              <a:rPr lang="en-US" altLang="ko-KR" dirty="0" err="1" smtClean="0">
                <a:ea typeface="굴림" charset="-127"/>
              </a:rPr>
              <a:t>Annen</a:t>
            </a:r>
            <a:r>
              <a:rPr lang="en-US" altLang="ko-KR" dirty="0" smtClean="0">
                <a:ea typeface="굴림" charset="-127"/>
              </a:rPr>
              <a:t>, Zhao Dong, Tom </a:t>
            </a:r>
            <a:r>
              <a:rPr lang="en-US" altLang="ko-KR" dirty="0" err="1" smtClean="0">
                <a:ea typeface="굴림" charset="-127"/>
              </a:rPr>
              <a:t>Mertens</a:t>
            </a:r>
            <a:r>
              <a:rPr lang="en-US" altLang="ko-KR" dirty="0" smtClean="0">
                <a:ea typeface="굴림" charset="-127"/>
              </a:rPr>
              <a:t>, Philippe </a:t>
            </a:r>
            <a:r>
              <a:rPr lang="en-US" altLang="ko-KR" dirty="0" err="1" smtClean="0">
                <a:ea typeface="굴림" charset="-127"/>
              </a:rPr>
              <a:t>Bekaert</a:t>
            </a:r>
            <a:r>
              <a:rPr lang="en-US" altLang="ko-KR" dirty="0" smtClean="0">
                <a:ea typeface="굴림" charset="-127"/>
              </a:rPr>
              <a:t>, Hans-Peter Seidel, Jan </a:t>
            </a:r>
            <a:r>
              <a:rPr lang="en-US" altLang="ko-KR" dirty="0" err="1" smtClean="0">
                <a:ea typeface="굴림" charset="-127"/>
              </a:rPr>
              <a:t>Kautz</a:t>
            </a:r>
            <a:r>
              <a:rPr lang="en-US" altLang="ko-KR" dirty="0" smtClean="0">
                <a:ea typeface="굴림" charset="-127"/>
              </a:rPr>
              <a:t>, “Real-Time, All-Frequency Shadows in Dynamic Scenes”, SIG 08</a:t>
            </a:r>
          </a:p>
          <a:p>
            <a:pPr lvl="1"/>
            <a:r>
              <a:rPr lang="en-US" altLang="ko-KR" dirty="0" smtClean="0">
                <a:ea typeface="굴림" charset="-127"/>
              </a:rPr>
              <a:t>Can be effective even with many lights</a:t>
            </a:r>
          </a:p>
          <a:p>
            <a:pPr lvl="1"/>
            <a:endParaRPr lang="en-US" altLang="ko-KR" dirty="0">
              <a:ea typeface="굴림" charset="-127"/>
            </a:endParaRPr>
          </a:p>
          <a:p>
            <a:r>
              <a:rPr lang="en-US" altLang="ko-KR" dirty="0" smtClean="0">
                <a:ea typeface="굴림" charset="-127"/>
              </a:rPr>
              <a:t>Simplify the geometry to compute </a:t>
            </a:r>
            <a:r>
              <a:rPr lang="en-US" altLang="ko-KR" dirty="0" err="1" smtClean="0">
                <a:ea typeface="굴림" charset="-127"/>
              </a:rPr>
              <a:t>radiosity</a:t>
            </a:r>
            <a:r>
              <a:rPr lang="en-US" altLang="ko-KR" dirty="0" smtClean="0">
                <a:ea typeface="굴림" charset="-127"/>
              </a:rPr>
              <a:t> and shadows</a:t>
            </a:r>
          </a:p>
          <a:p>
            <a:pPr lvl="1"/>
            <a:r>
              <a:rPr lang="en-US" altLang="ko-KR" dirty="0" smtClean="0">
                <a:ea typeface="굴림" charset="-127"/>
              </a:rPr>
              <a:t>Reduce the number of </a:t>
            </a:r>
            <a:r>
              <a:rPr lang="en-US" altLang="ko-KR" dirty="0" smtClean="0">
                <a:ea typeface="굴림" charset="-127"/>
              </a:rPr>
              <a:t>generated </a:t>
            </a:r>
            <a:r>
              <a:rPr lang="en-US" altLang="ko-KR" dirty="0" smtClean="0">
                <a:ea typeface="굴림" charset="-127"/>
              </a:rPr>
              <a:t>area lights</a:t>
            </a:r>
          </a:p>
          <a:p>
            <a:endParaRPr lang="en-US" altLang="ko-KR" dirty="0" smtClean="0">
              <a:ea typeface="굴림" charset="-127"/>
            </a:endParaRP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>
              <a:buFont typeface="Arial" charset="0"/>
              <a:buNone/>
            </a:pPr>
            <a:endParaRPr lang="en-US" dirty="0"/>
          </a:p>
        </p:txBody>
      </p:sp>
    </p:spTree>
  </p:cSld>
  <p:clrMapOvr>
    <a:masterClrMapping/>
  </p:clrMapOvr>
  <p:transition advTm="35581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ntitled 1">
  <a:themeElements>
    <a:clrScheme name="">
      <a:dk1>
        <a:srgbClr val="000000"/>
      </a:dk1>
      <a:lt1>
        <a:srgbClr val="FFFFFF"/>
      </a:lt1>
      <a:dk2>
        <a:srgbClr val="006B61"/>
      </a:dk2>
      <a:lt2>
        <a:srgbClr val="C0C0C0"/>
      </a:lt2>
      <a:accent1>
        <a:srgbClr val="FF00FF"/>
      </a:accent1>
      <a:accent2>
        <a:srgbClr val="00C0C0"/>
      </a:accent2>
      <a:accent3>
        <a:srgbClr val="FFFFFF"/>
      </a:accent3>
      <a:accent4>
        <a:srgbClr val="000000"/>
      </a:accent4>
      <a:accent5>
        <a:srgbClr val="FFAAFF"/>
      </a:accent5>
      <a:accent6>
        <a:srgbClr val="00AEAE"/>
      </a:accent6>
      <a:hlink>
        <a:srgbClr val="00C000"/>
      </a:hlink>
      <a:folHlink>
        <a:srgbClr val="800080"/>
      </a:folHlink>
    </a:clrScheme>
    <a:fontScheme name="untitled 1">
      <a:majorFont>
        <a:latin typeface="Arial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untitled 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ntitled 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Porky:Words:ASCI:PSE:Budgets FY97:LC.BRev.FY97</Template>
  <TotalTime>18564</TotalTime>
  <Pages>3</Pages>
  <Words>336</Words>
  <Application>Microsoft PowerPoint 4.0</Application>
  <PresentationFormat>Affichage à l'écran (4:3)</PresentationFormat>
  <Paragraphs>90</Paragraphs>
  <Slides>11</Slides>
  <Notes>11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8" baseType="lpstr">
      <vt:lpstr>Times</vt:lpstr>
      <vt:lpstr>Arial</vt:lpstr>
      <vt:lpstr>Tahoma</vt:lpstr>
      <vt:lpstr>Times New Roman</vt:lpstr>
      <vt:lpstr>굴림</vt:lpstr>
      <vt:lpstr>Wingdings</vt:lpstr>
      <vt:lpstr>untitled 1</vt:lpstr>
      <vt:lpstr>Diapositive 1</vt:lpstr>
      <vt:lpstr>Outline</vt:lpstr>
      <vt:lpstr>Problem</vt:lpstr>
      <vt:lpstr>Main idea</vt:lpstr>
      <vt:lpstr>How to compute radiosity</vt:lpstr>
      <vt:lpstr>How to compute shadows (1/2)</vt:lpstr>
      <vt:lpstr>How to compute shadows (1/2)</vt:lpstr>
      <vt:lpstr>How to compute shadows (2/2)</vt:lpstr>
      <vt:lpstr>Optimization</vt:lpstr>
      <vt:lpstr>Expectation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Steven F. Ashby Center for Applied Scientific Computing  Month DD, 1997</dc:title>
  <dc:subject/>
  <dc:creator>Computations</dc:creator>
  <cp:keywords/>
  <dc:description/>
  <cp:lastModifiedBy>Hubert Mohr-Daurat</cp:lastModifiedBy>
  <cp:revision>1816</cp:revision>
  <cp:lastPrinted>1998-03-18T16:08:13Z</cp:lastPrinted>
  <dcterms:created xsi:type="dcterms:W3CDTF">1998-03-18T13:44:31Z</dcterms:created>
  <dcterms:modified xsi:type="dcterms:W3CDTF">2008-11-12T13:53:41Z</dcterms:modified>
</cp:coreProperties>
</file>