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513" r:id="rId3"/>
    <p:sldId id="557" r:id="rId4"/>
    <p:sldId id="555" r:id="rId5"/>
    <p:sldId id="556" r:id="rId6"/>
    <p:sldId id="559" r:id="rId7"/>
    <p:sldId id="565" r:id="rId8"/>
    <p:sldId id="566" r:id="rId9"/>
    <p:sldId id="560" r:id="rId10"/>
    <p:sldId id="563" r:id="rId11"/>
    <p:sldId id="562" r:id="rId12"/>
    <p:sldId id="564" r:id="rId13"/>
  </p:sldIdLst>
  <p:sldSz cx="9144000" cy="6858000" type="screen4x3"/>
  <p:notesSz cx="6858000" cy="9199563"/>
  <p:kinsoku lang="ko-KR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FF0000"/>
    <a:srgbClr val="00FFFF"/>
    <a:srgbClr val="CCECFF"/>
    <a:srgbClr val="CCCCFF"/>
    <a:srgbClr val="99CCFF"/>
    <a:srgbClr val="EA8B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74" autoAdjust="0"/>
    <p:restoredTop sz="81036" autoAdjust="0"/>
  </p:normalViewPr>
  <p:slideViewPr>
    <p:cSldViewPr snapToGrid="0" snapToObjects="1">
      <p:cViewPr>
        <p:scale>
          <a:sx n="100" d="100"/>
          <a:sy n="100" d="100"/>
        </p:scale>
        <p:origin x="-2094" y="-324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169" tIns="0" rIns="19169" bIns="0" anchor="b"/>
          <a:lstStyle/>
          <a:p>
            <a:pPr algn="r" defTabSz="969963"/>
            <a:r>
              <a:rPr lang="en-US" altLang="ko-KR" sz="1000" i="1">
                <a:latin typeface="Times New Roman" pitchFamily="18" charset="0"/>
                <a:ea typeface="굴림" charset="-127"/>
              </a:rPr>
              <a:t>1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63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 w="9525"/>
        </p:spPr>
        <p:txBody>
          <a:bodyPr lIns="99037" tIns="49519" rIns="99037" bIns="49519"/>
          <a:lstStyle/>
          <a:p>
            <a:pPr defTabSz="974725"/>
            <a:r>
              <a:rPr lang="en-US" altLang="ko-KR" dirty="0" smtClean="0">
                <a:latin typeface="Arial" charset="0"/>
                <a:ea typeface="굴림" charset="-127"/>
              </a:rPr>
              <a:t>Hello.</a:t>
            </a:r>
            <a:r>
              <a:rPr lang="en-US" altLang="ko-KR" baseline="0" dirty="0" smtClean="0">
                <a:latin typeface="Arial" charset="0"/>
                <a:ea typeface="굴림" charset="-127"/>
              </a:rPr>
              <a:t> I’m Geoyeob Kim and I’ll talk about my project idea.</a:t>
            </a:r>
          </a:p>
          <a:p>
            <a:pPr defTabSz="974725"/>
            <a:r>
              <a:rPr lang="en-US" altLang="ko-KR" baseline="0" dirty="0" smtClean="0">
                <a:latin typeface="Arial" charset="0"/>
                <a:ea typeface="굴림" charset="-127"/>
              </a:rPr>
              <a:t>The title is clustered meshless hierarchical representation for light transport.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Motivation is very</a:t>
            </a:r>
            <a:r>
              <a:rPr lang="en-US" altLang="ko-KR" baseline="0" dirty="0" smtClean="0"/>
              <a:t> simple. My idea is based on this paper. The paper applied hierarchical approach to PRT. Especially by using multi-level point samples.</a:t>
            </a:r>
          </a:p>
          <a:p>
            <a:r>
              <a:rPr lang="en-US" altLang="ko-KR" baseline="0" dirty="0" smtClean="0"/>
              <a:t>I did not cover this paper yet, so I’ll give you a very short comment about its main technique which is related to my idea.</a:t>
            </a:r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As</a:t>
            </a:r>
            <a:r>
              <a:rPr lang="en-US" altLang="ko-KR" baseline="0" dirty="0" smtClean="0"/>
              <a:t> the word ‘multi-level’ implies, they use multiple level of point samples which store light transport basis.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(Just an illustrative image, not the actual result</a:t>
            </a:r>
            <a:r>
              <a:rPr lang="en-US" altLang="ko-KR" baseline="0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baseline="0" dirty="0" smtClean="0"/>
              <a:t>So, here is my idea.</a:t>
            </a:r>
          </a:p>
          <a:p>
            <a:r>
              <a:rPr lang="en-US" altLang="ko-KR" baseline="0" dirty="0" smtClean="0"/>
              <a:t>In original method, they use subsequent superset of point samples to manage its hierarchy.</a:t>
            </a:r>
          </a:p>
          <a:p>
            <a:r>
              <a:rPr lang="en-US" altLang="ko-KR" baseline="0" dirty="0" smtClean="0"/>
              <a:t>For example, level 2 point samples includes the whole samples of level 1.</a:t>
            </a:r>
          </a:p>
          <a:p>
            <a:pPr marL="0" marR="0" indent="0" algn="l" defTabSz="9636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aseline="0" dirty="0" smtClean="0"/>
              <a:t>But we can think that this hierarchy is not the best suitable way in the case of changing viewpoints.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>
              <a:defRPr/>
            </a:pPr>
            <a:r>
              <a:rPr lang="en-US" altLang="ko-KR" sz="1400">
                <a:latin typeface="Arial" pitchFamily="34" charset="0"/>
                <a:ea typeface="굴림" pitchFamily="50" charset="-127"/>
              </a:rPr>
              <a:t> </a:t>
            </a:r>
            <a:fld id="{87C9C170-BD76-43EF-A9C8-47B265620E72}" type="slidenum">
              <a:rPr lang="en-US" altLang="ko-KR" sz="1400">
                <a:latin typeface="Arial" pitchFamily="34" charset="0"/>
                <a:ea typeface="굴림" pitchFamily="50" charset="-127"/>
              </a:rPr>
              <a:pPr algn="l">
                <a:defRPr/>
              </a:pPr>
              <a:t>‹#›</a:t>
            </a:fld>
            <a:endParaRPr lang="en-US" altLang="ko-KR" sz="1400">
              <a:latin typeface="Arial" pitchFamily="34" charset="0"/>
              <a:ea typeface="굴림" pitchFamily="50" charset="-127"/>
            </a:endParaRPr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Arial" pitchFamily="34" charset="0"/>
                <a:ea typeface="굴림" pitchFamily="50" charset="-127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Arial" pitchFamily="34" charset="0"/>
                <a:ea typeface="굴림" pitchFamily="50" charset="-127"/>
              </a:endParaRPr>
            </a:p>
          </p:txBody>
        </p:sp>
      </p:grpSp>
      <p:pic>
        <p:nvPicPr>
          <p:cNvPr id="3078" name="Picture 12" descr="KAIST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5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  <p:sp>
          <p:nvSpPr>
            <p:cNvPr id="4106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</p:grpSp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sz="3200" b="1" dirty="0" smtClean="0">
                <a:solidFill>
                  <a:srgbClr val="0000FF"/>
                </a:solidFill>
              </a:rPr>
              <a:t>Clustered Meshless Hierarchical Representation for Light Transport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384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err="1">
                <a:solidFill>
                  <a:srgbClr val="EA8B00"/>
                </a:solidFill>
                <a:ea typeface="굴림" charset="-127"/>
              </a:rPr>
              <a:t>Geoyeob</a:t>
            </a:r>
            <a:r>
              <a:rPr lang="en-US" altLang="ko-KR" sz="3600" b="1" dirty="0">
                <a:solidFill>
                  <a:srgbClr val="EA8B00"/>
                </a:solidFill>
                <a:ea typeface="굴림" charset="-127"/>
              </a:rPr>
              <a:t> Kim</a:t>
            </a:r>
          </a:p>
          <a:p>
            <a:pPr>
              <a:spcBef>
                <a:spcPct val="50000"/>
              </a:spcBef>
            </a:pPr>
            <a:r>
              <a:rPr lang="en-US" altLang="ko-KR" sz="3200" dirty="0" smtClean="0">
                <a:ea typeface="굴림" charset="-127"/>
              </a:rPr>
              <a:t>KAIST</a:t>
            </a:r>
            <a:endParaRPr lang="en-US" altLang="ko-KR" sz="3200" dirty="0">
              <a:ea typeface="굴림" charset="-127"/>
            </a:endParaRPr>
          </a:p>
        </p:txBody>
      </p:sp>
      <p:grpSp>
        <p:nvGrpSpPr>
          <p:cNvPr id="410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03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  <p:sp>
          <p:nvSpPr>
            <p:cNvPr id="4104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</p:grpSp>
      <p:pic>
        <p:nvPicPr>
          <p:cNvPr id="4102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Idea</a:t>
            </a:r>
            <a:endParaRPr lang="ko-KR" altLang="en-US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9100" y="1587500"/>
            <a:ext cx="380047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직선 화살표 연결선 5"/>
          <p:cNvCxnSpPr/>
          <p:nvPr/>
        </p:nvCxnSpPr>
        <p:spPr bwMode="auto">
          <a:xfrm rot="5400000" flipH="1" flipV="1">
            <a:off x="1700215" y="4852989"/>
            <a:ext cx="828676" cy="342899"/>
          </a:xfrm>
          <a:prstGeom prst="straightConnector1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19100" y="5491460"/>
            <a:ext cx="2149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View Direction</a:t>
            </a:r>
            <a:endParaRPr lang="ko-KR" altLang="en-US" dirty="0">
              <a:solidFill>
                <a:srgbClr val="FFFF00"/>
              </a:solidFill>
            </a:endParaRPr>
          </a:p>
        </p:txBody>
      </p:sp>
      <p:grpSp>
        <p:nvGrpSpPr>
          <p:cNvPr id="11" name="Group 1"/>
          <p:cNvGrpSpPr>
            <a:grpSpLocks noChangeAspect="1"/>
          </p:cNvGrpSpPr>
          <p:nvPr/>
        </p:nvGrpSpPr>
        <p:grpSpPr bwMode="auto">
          <a:xfrm>
            <a:off x="4557356" y="2336313"/>
            <a:ext cx="3977796" cy="2273787"/>
            <a:chOff x="1440" y="4814"/>
            <a:chExt cx="4988" cy="2852"/>
          </a:xfrm>
        </p:grpSpPr>
        <p:sp>
          <p:nvSpPr>
            <p:cNvPr id="12" name="AutoShape 49"/>
            <p:cNvSpPr>
              <a:spLocks noChangeAspect="1" noChangeArrowheads="1" noTextEdit="1"/>
            </p:cNvSpPr>
            <p:nvPr/>
          </p:nvSpPr>
          <p:spPr bwMode="auto">
            <a:xfrm>
              <a:off x="1440" y="4814"/>
              <a:ext cx="4988" cy="285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3" name="Group 44"/>
            <p:cNvGrpSpPr>
              <a:grpSpLocks/>
            </p:cNvGrpSpPr>
            <p:nvPr/>
          </p:nvGrpSpPr>
          <p:grpSpPr bwMode="auto">
            <a:xfrm>
              <a:off x="2753" y="4839"/>
              <a:ext cx="1125" cy="412"/>
              <a:chOff x="5089" y="5574"/>
              <a:chExt cx="1125" cy="412"/>
            </a:xfrm>
          </p:grpSpPr>
          <p:sp>
            <p:nvSpPr>
              <p:cNvPr id="52" name="Oval 48"/>
              <p:cNvSpPr>
                <a:spLocks noChangeArrowheads="1"/>
              </p:cNvSpPr>
              <p:nvPr/>
            </p:nvSpPr>
            <p:spPr bwMode="auto">
              <a:xfrm>
                <a:off x="5089" y="5574"/>
                <a:ext cx="1125" cy="41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3" name="Oval 47"/>
              <p:cNvSpPr>
                <a:spLocks noChangeArrowheads="1"/>
              </p:cNvSpPr>
              <p:nvPr/>
            </p:nvSpPr>
            <p:spPr bwMode="auto">
              <a:xfrm>
                <a:off x="5347" y="5686"/>
                <a:ext cx="143" cy="143"/>
              </a:xfrm>
              <a:prstGeom prst="ellipse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4" name="Oval 46"/>
              <p:cNvSpPr>
                <a:spLocks noChangeArrowheads="1"/>
              </p:cNvSpPr>
              <p:nvPr/>
            </p:nvSpPr>
            <p:spPr bwMode="auto">
              <a:xfrm>
                <a:off x="5815" y="5699"/>
                <a:ext cx="143" cy="143"/>
              </a:xfrm>
              <a:prstGeom prst="ellipse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55" name="Oval 45"/>
              <p:cNvSpPr>
                <a:spLocks noChangeArrowheads="1"/>
              </p:cNvSpPr>
              <p:nvPr/>
            </p:nvSpPr>
            <p:spPr bwMode="auto">
              <a:xfrm>
                <a:off x="5562" y="5747"/>
                <a:ext cx="143" cy="143"/>
              </a:xfrm>
              <a:prstGeom prst="ellipse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4" name="Oval 43"/>
            <p:cNvSpPr>
              <a:spLocks noChangeArrowheads="1"/>
            </p:cNvSpPr>
            <p:nvPr/>
          </p:nvSpPr>
          <p:spPr bwMode="auto">
            <a:xfrm>
              <a:off x="4303" y="5747"/>
              <a:ext cx="603" cy="63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Oval 42"/>
            <p:cNvSpPr>
              <a:spLocks noChangeArrowheads="1"/>
            </p:cNvSpPr>
            <p:nvPr/>
          </p:nvSpPr>
          <p:spPr bwMode="auto">
            <a:xfrm>
              <a:off x="4382" y="6016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Oval 41"/>
            <p:cNvSpPr>
              <a:spLocks noChangeArrowheads="1"/>
            </p:cNvSpPr>
            <p:nvPr/>
          </p:nvSpPr>
          <p:spPr bwMode="auto">
            <a:xfrm>
              <a:off x="4525" y="6192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Oval 40"/>
            <p:cNvSpPr>
              <a:spLocks noChangeArrowheads="1"/>
            </p:cNvSpPr>
            <p:nvPr/>
          </p:nvSpPr>
          <p:spPr bwMode="auto">
            <a:xfrm>
              <a:off x="4668" y="6016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Oval 39"/>
            <p:cNvSpPr>
              <a:spLocks noChangeArrowheads="1"/>
            </p:cNvSpPr>
            <p:nvPr/>
          </p:nvSpPr>
          <p:spPr bwMode="auto">
            <a:xfrm>
              <a:off x="4525" y="5810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Oval 38"/>
            <p:cNvSpPr>
              <a:spLocks noChangeArrowheads="1"/>
            </p:cNvSpPr>
            <p:nvPr/>
          </p:nvSpPr>
          <p:spPr bwMode="auto">
            <a:xfrm>
              <a:off x="2100" y="5667"/>
              <a:ext cx="774" cy="73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Oval 37"/>
            <p:cNvSpPr>
              <a:spLocks noChangeArrowheads="1"/>
            </p:cNvSpPr>
            <p:nvPr/>
          </p:nvSpPr>
          <p:spPr bwMode="auto">
            <a:xfrm>
              <a:off x="2484" y="6135"/>
              <a:ext cx="143" cy="145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Oval 36"/>
            <p:cNvSpPr>
              <a:spLocks noChangeArrowheads="1"/>
            </p:cNvSpPr>
            <p:nvPr/>
          </p:nvSpPr>
          <p:spPr bwMode="auto">
            <a:xfrm>
              <a:off x="2582" y="5816"/>
              <a:ext cx="143" cy="145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Oval 35"/>
            <p:cNvSpPr>
              <a:spLocks noChangeArrowheads="1"/>
            </p:cNvSpPr>
            <p:nvPr/>
          </p:nvSpPr>
          <p:spPr bwMode="auto">
            <a:xfrm>
              <a:off x="2342" y="5794"/>
              <a:ext cx="142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Oval 34"/>
            <p:cNvSpPr>
              <a:spLocks noChangeArrowheads="1"/>
            </p:cNvSpPr>
            <p:nvPr/>
          </p:nvSpPr>
          <p:spPr bwMode="auto">
            <a:xfrm>
              <a:off x="2243" y="6058"/>
              <a:ext cx="143" cy="141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Oval 33"/>
            <p:cNvSpPr>
              <a:spLocks noChangeArrowheads="1"/>
            </p:cNvSpPr>
            <p:nvPr/>
          </p:nvSpPr>
          <p:spPr bwMode="auto">
            <a:xfrm>
              <a:off x="4796" y="6690"/>
              <a:ext cx="967" cy="6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Oval 32"/>
            <p:cNvSpPr>
              <a:spLocks noChangeArrowheads="1"/>
            </p:cNvSpPr>
            <p:nvPr/>
          </p:nvSpPr>
          <p:spPr bwMode="auto">
            <a:xfrm>
              <a:off x="5349" y="7067"/>
              <a:ext cx="145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Oval 31"/>
            <p:cNvSpPr>
              <a:spLocks noChangeArrowheads="1"/>
            </p:cNvSpPr>
            <p:nvPr/>
          </p:nvSpPr>
          <p:spPr bwMode="auto">
            <a:xfrm>
              <a:off x="5400" y="6798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983" y="6797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Oval 29"/>
            <p:cNvSpPr>
              <a:spLocks noChangeArrowheads="1"/>
            </p:cNvSpPr>
            <p:nvPr/>
          </p:nvSpPr>
          <p:spPr bwMode="auto">
            <a:xfrm>
              <a:off x="5167" y="7005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2554" y="6690"/>
              <a:ext cx="967" cy="6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Oval 27"/>
            <p:cNvSpPr>
              <a:spLocks noChangeArrowheads="1"/>
            </p:cNvSpPr>
            <p:nvPr/>
          </p:nvSpPr>
          <p:spPr bwMode="auto">
            <a:xfrm>
              <a:off x="2983" y="6945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Oval 26"/>
            <p:cNvSpPr>
              <a:spLocks noChangeArrowheads="1"/>
            </p:cNvSpPr>
            <p:nvPr/>
          </p:nvSpPr>
          <p:spPr bwMode="auto">
            <a:xfrm>
              <a:off x="3082" y="6750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Oval 25"/>
            <p:cNvSpPr>
              <a:spLocks noChangeArrowheads="1"/>
            </p:cNvSpPr>
            <p:nvPr/>
          </p:nvSpPr>
          <p:spPr bwMode="auto">
            <a:xfrm>
              <a:off x="2697" y="6804"/>
              <a:ext cx="142" cy="141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Oval 24"/>
            <p:cNvSpPr>
              <a:spLocks noChangeArrowheads="1"/>
            </p:cNvSpPr>
            <p:nvPr/>
          </p:nvSpPr>
          <p:spPr bwMode="auto">
            <a:xfrm>
              <a:off x="3168" y="7023"/>
              <a:ext cx="144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Oval 23"/>
            <p:cNvSpPr>
              <a:spLocks noChangeArrowheads="1"/>
            </p:cNvSpPr>
            <p:nvPr/>
          </p:nvSpPr>
          <p:spPr bwMode="auto">
            <a:xfrm>
              <a:off x="3687" y="6690"/>
              <a:ext cx="967" cy="6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Oval 22"/>
            <p:cNvSpPr>
              <a:spLocks noChangeArrowheads="1"/>
            </p:cNvSpPr>
            <p:nvPr/>
          </p:nvSpPr>
          <p:spPr bwMode="auto">
            <a:xfrm>
              <a:off x="3915" y="7087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Oval 21"/>
            <p:cNvSpPr>
              <a:spLocks noChangeArrowheads="1"/>
            </p:cNvSpPr>
            <p:nvPr/>
          </p:nvSpPr>
          <p:spPr bwMode="auto">
            <a:xfrm>
              <a:off x="4383" y="7023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Oval 20"/>
            <p:cNvSpPr>
              <a:spLocks noChangeArrowheads="1"/>
            </p:cNvSpPr>
            <p:nvPr/>
          </p:nvSpPr>
          <p:spPr bwMode="auto">
            <a:xfrm>
              <a:off x="4303" y="6751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Oval 19"/>
            <p:cNvSpPr>
              <a:spLocks noChangeArrowheads="1"/>
            </p:cNvSpPr>
            <p:nvPr/>
          </p:nvSpPr>
          <p:spPr bwMode="auto">
            <a:xfrm>
              <a:off x="3915" y="6750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Oval 18"/>
            <p:cNvSpPr>
              <a:spLocks noChangeArrowheads="1"/>
            </p:cNvSpPr>
            <p:nvPr/>
          </p:nvSpPr>
          <p:spPr bwMode="auto">
            <a:xfrm>
              <a:off x="4160" y="6945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Oval 17"/>
            <p:cNvSpPr>
              <a:spLocks noChangeArrowheads="1"/>
            </p:cNvSpPr>
            <p:nvPr/>
          </p:nvSpPr>
          <p:spPr bwMode="auto">
            <a:xfrm>
              <a:off x="1461" y="6690"/>
              <a:ext cx="967" cy="6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Oval 16"/>
            <p:cNvSpPr>
              <a:spLocks noChangeArrowheads="1"/>
            </p:cNvSpPr>
            <p:nvPr/>
          </p:nvSpPr>
          <p:spPr bwMode="auto">
            <a:xfrm>
              <a:off x="2188" y="7015"/>
              <a:ext cx="142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Oval 15"/>
            <p:cNvSpPr>
              <a:spLocks noChangeArrowheads="1"/>
            </p:cNvSpPr>
            <p:nvPr/>
          </p:nvSpPr>
          <p:spPr bwMode="auto">
            <a:xfrm>
              <a:off x="1902" y="7016"/>
              <a:ext cx="143" cy="145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Oval 14"/>
            <p:cNvSpPr>
              <a:spLocks noChangeArrowheads="1"/>
            </p:cNvSpPr>
            <p:nvPr/>
          </p:nvSpPr>
          <p:spPr bwMode="auto">
            <a:xfrm>
              <a:off x="1573" y="7015"/>
              <a:ext cx="144" cy="144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Oval 13"/>
            <p:cNvSpPr>
              <a:spLocks noChangeArrowheads="1"/>
            </p:cNvSpPr>
            <p:nvPr/>
          </p:nvSpPr>
          <p:spPr bwMode="auto">
            <a:xfrm>
              <a:off x="2099" y="6816"/>
              <a:ext cx="146" cy="144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Oval 12"/>
            <p:cNvSpPr>
              <a:spLocks noChangeArrowheads="1"/>
            </p:cNvSpPr>
            <p:nvPr/>
          </p:nvSpPr>
          <p:spPr bwMode="auto">
            <a:xfrm>
              <a:off x="1816" y="6816"/>
              <a:ext cx="143" cy="144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AutoShape 9"/>
            <p:cNvSpPr>
              <a:spLocks noChangeShapeType="1"/>
            </p:cNvSpPr>
            <p:nvPr/>
          </p:nvSpPr>
          <p:spPr bwMode="auto">
            <a:xfrm flipV="1">
              <a:off x="2487" y="5251"/>
              <a:ext cx="829" cy="4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AutoShape 8"/>
            <p:cNvSpPr>
              <a:spLocks noChangeShapeType="1"/>
            </p:cNvSpPr>
            <p:nvPr/>
          </p:nvSpPr>
          <p:spPr bwMode="auto">
            <a:xfrm flipH="1" flipV="1">
              <a:off x="3316" y="5251"/>
              <a:ext cx="1288" cy="49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AutoShape 7"/>
            <p:cNvSpPr>
              <a:spLocks noChangeShapeType="1"/>
            </p:cNvSpPr>
            <p:nvPr/>
          </p:nvSpPr>
          <p:spPr bwMode="auto">
            <a:xfrm flipV="1">
              <a:off x="1945" y="6405"/>
              <a:ext cx="542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AutoShape 6"/>
            <p:cNvSpPr>
              <a:spLocks noChangeShapeType="1"/>
            </p:cNvSpPr>
            <p:nvPr/>
          </p:nvSpPr>
          <p:spPr bwMode="auto">
            <a:xfrm flipH="1" flipV="1">
              <a:off x="2487" y="6405"/>
              <a:ext cx="551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AutoShape 5"/>
            <p:cNvSpPr>
              <a:spLocks noChangeShapeType="1"/>
            </p:cNvSpPr>
            <p:nvPr/>
          </p:nvSpPr>
          <p:spPr bwMode="auto">
            <a:xfrm flipV="1">
              <a:off x="4170" y="6382"/>
              <a:ext cx="434" cy="3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AutoShape 4"/>
            <p:cNvSpPr>
              <a:spLocks noChangeShapeType="1"/>
            </p:cNvSpPr>
            <p:nvPr/>
          </p:nvSpPr>
          <p:spPr bwMode="auto">
            <a:xfrm flipH="1" flipV="1">
              <a:off x="4604" y="6382"/>
              <a:ext cx="676" cy="3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9" name="자유형 58"/>
          <p:cNvSpPr/>
          <p:nvPr/>
        </p:nvSpPr>
        <p:spPr bwMode="auto">
          <a:xfrm>
            <a:off x="4574103" y="3294620"/>
            <a:ext cx="2880000" cy="900000"/>
          </a:xfrm>
          <a:custGeom>
            <a:avLst/>
            <a:gdLst>
              <a:gd name="connsiteX0" fmla="*/ 0 w 6038850"/>
              <a:gd name="connsiteY0" fmla="*/ 1492250 h 1701800"/>
              <a:gd name="connsiteX1" fmla="*/ 3286125 w 6038850"/>
              <a:gd name="connsiteY1" fmla="*/ 1492250 h 1701800"/>
              <a:gd name="connsiteX2" fmla="*/ 4010025 w 6038850"/>
              <a:gd name="connsiteY2" fmla="*/ 234950 h 1701800"/>
              <a:gd name="connsiteX3" fmla="*/ 6038850 w 6038850"/>
              <a:gd name="connsiteY3" fmla="*/ 82550 h 170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38850" h="1701800">
                <a:moveTo>
                  <a:pt x="0" y="1492250"/>
                </a:moveTo>
                <a:cubicBezTo>
                  <a:pt x="1308893" y="1597025"/>
                  <a:pt x="2617787" y="1701800"/>
                  <a:pt x="3286125" y="1492250"/>
                </a:cubicBezTo>
                <a:cubicBezTo>
                  <a:pt x="3954463" y="1282700"/>
                  <a:pt x="3551238" y="469900"/>
                  <a:pt x="4010025" y="234950"/>
                </a:cubicBezTo>
                <a:cubicBezTo>
                  <a:pt x="4468812" y="0"/>
                  <a:pt x="5253831" y="41275"/>
                  <a:pt x="6038850" y="82550"/>
                </a:cubicBezTo>
              </a:path>
            </a:pathLst>
          </a:custGeom>
          <a:noFill/>
          <a:ln w="762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469698" y="4379267"/>
            <a:ext cx="1673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Lower Part</a:t>
            </a:r>
            <a:endParaRPr lang="ko-KR" alt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6408016" y="4379267"/>
            <a:ext cx="1673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Upper Part</a:t>
            </a:r>
            <a:endParaRPr lang="ko-KR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Expected Benefits</a:t>
            </a:r>
            <a:endParaRPr lang="ko-KR" altLang="en-US" dirty="0"/>
          </a:p>
        </p:txBody>
      </p:sp>
      <p:sp>
        <p:nvSpPr>
          <p:cNvPr id="13" name="내용 개체 틀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Runtime performance improvement</a:t>
            </a:r>
          </a:p>
          <a:p>
            <a:pPr lvl="1"/>
            <a:r>
              <a:rPr lang="en-US" altLang="ko-KR" dirty="0" smtClean="0"/>
              <a:t>Due to reduced sample points for distant places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LOD</a:t>
            </a:r>
          </a:p>
          <a:p>
            <a:pPr lvl="1"/>
            <a:r>
              <a:rPr lang="en-US" altLang="ko-KR" dirty="0" smtClean="0"/>
              <a:t>Original method cannot be applied to ‘partially’ detailed rendering</a:t>
            </a:r>
            <a:endParaRPr lang="ko-KR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Schedule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~23 Nov: Hierarchical radiosity implementation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~7 Dec: Hierarchical meshless basis implementation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~14 Dec: Clustering metrics definition and implementation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Motivation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Meshless Finite Elements for </a:t>
            </a:r>
            <a:r>
              <a:rPr lang="en-US" altLang="ko-KR" i="1" dirty="0" smtClean="0">
                <a:solidFill>
                  <a:srgbClr val="0000FF"/>
                </a:solidFill>
              </a:rPr>
              <a:t>Hierarchical</a:t>
            </a:r>
            <a:r>
              <a:rPr lang="en-US" altLang="ko-KR" dirty="0" smtClean="0"/>
              <a:t> Global Illumination [Lehtinen et al. 2008]</a:t>
            </a:r>
          </a:p>
          <a:p>
            <a:pPr lvl="1"/>
            <a:r>
              <a:rPr lang="en-US" altLang="ko-KR" dirty="0" smtClean="0"/>
              <a:t>Multilevel Point Samples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Multilevel Point Samples (Lv. 1)</a:t>
            </a:r>
            <a:endParaRPr lang="ko-KR" altLang="en-US" dirty="0"/>
          </a:p>
        </p:txBody>
      </p:sp>
      <p:pic>
        <p:nvPicPr>
          <p:cNvPr id="1648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5024" y="1511300"/>
            <a:ext cx="374332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69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024" y="1511300"/>
            <a:ext cx="374332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8348" y="1511300"/>
            <a:ext cx="3743325" cy="499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Multilevel Point Samples (Lv. 2)</a:t>
            </a:r>
            <a:endParaRPr lang="ko-KR" altLang="en-US" dirty="0"/>
          </a:p>
        </p:txBody>
      </p:sp>
      <p:pic>
        <p:nvPicPr>
          <p:cNvPr id="16487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022" y="1511300"/>
            <a:ext cx="3743326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487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8348" y="1511300"/>
            <a:ext cx="3743326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Multilevel Point Samples (Lv. 3)</a:t>
            </a:r>
            <a:endParaRPr lang="ko-KR" altLang="en-US" dirty="0"/>
          </a:p>
        </p:txBody>
      </p:sp>
      <p:pic>
        <p:nvPicPr>
          <p:cNvPr id="164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8349" y="1511300"/>
            <a:ext cx="374332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58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023" y="1511300"/>
            <a:ext cx="374332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Idea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Original Method</a:t>
            </a:r>
            <a:endParaRPr lang="ko-KR" altLang="en-US" dirty="0"/>
          </a:p>
        </p:txBody>
      </p:sp>
      <p:sp>
        <p:nvSpPr>
          <p:cNvPr id="168999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9039" name="Rectangle 7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69001" name="Group 41"/>
          <p:cNvGrpSpPr>
            <a:grpSpLocks noChangeAspect="1"/>
          </p:cNvGrpSpPr>
          <p:nvPr/>
        </p:nvGrpSpPr>
        <p:grpSpPr bwMode="auto">
          <a:xfrm>
            <a:off x="419100" y="1587500"/>
            <a:ext cx="8614861" cy="4924425"/>
            <a:chOff x="1457" y="4859"/>
            <a:chExt cx="4988" cy="2852"/>
          </a:xfrm>
        </p:grpSpPr>
        <p:sp>
          <p:nvSpPr>
            <p:cNvPr id="169038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457" y="4859"/>
              <a:ext cx="4988" cy="285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037" name="Oval 77"/>
            <p:cNvSpPr>
              <a:spLocks noChangeArrowheads="1"/>
            </p:cNvSpPr>
            <p:nvPr/>
          </p:nvSpPr>
          <p:spPr bwMode="auto">
            <a:xfrm>
              <a:off x="1890" y="5318"/>
              <a:ext cx="2954" cy="20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36" name="Oval 76"/>
            <p:cNvSpPr>
              <a:spLocks noChangeArrowheads="1"/>
            </p:cNvSpPr>
            <p:nvPr/>
          </p:nvSpPr>
          <p:spPr bwMode="auto">
            <a:xfrm>
              <a:off x="2129" y="5557"/>
              <a:ext cx="2239" cy="148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35" name="Oval 75"/>
            <p:cNvSpPr>
              <a:spLocks noChangeArrowheads="1"/>
            </p:cNvSpPr>
            <p:nvPr/>
          </p:nvSpPr>
          <p:spPr bwMode="auto">
            <a:xfrm>
              <a:off x="2554" y="5843"/>
              <a:ext cx="1397" cy="8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69034" name="Oval 74"/>
            <p:cNvSpPr>
              <a:spLocks noChangeArrowheads="1"/>
            </p:cNvSpPr>
            <p:nvPr/>
          </p:nvSpPr>
          <p:spPr bwMode="auto">
            <a:xfrm>
              <a:off x="2839" y="6112"/>
              <a:ext cx="143" cy="143"/>
            </a:xfrm>
            <a:prstGeom prst="ellipse">
              <a:avLst/>
            </a:prstGeom>
            <a:solidFill>
              <a:srgbClr val="C2D69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33" name="Oval 73"/>
            <p:cNvSpPr>
              <a:spLocks noChangeArrowheads="1"/>
            </p:cNvSpPr>
            <p:nvPr/>
          </p:nvSpPr>
          <p:spPr bwMode="auto">
            <a:xfrm>
              <a:off x="3364" y="6026"/>
              <a:ext cx="143" cy="143"/>
            </a:xfrm>
            <a:prstGeom prst="ellipse">
              <a:avLst/>
            </a:prstGeom>
            <a:solidFill>
              <a:srgbClr val="C2D69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32" name="Oval 72"/>
            <p:cNvSpPr>
              <a:spLocks noChangeArrowheads="1"/>
            </p:cNvSpPr>
            <p:nvPr/>
          </p:nvSpPr>
          <p:spPr bwMode="auto">
            <a:xfrm>
              <a:off x="3152" y="6352"/>
              <a:ext cx="143" cy="143"/>
            </a:xfrm>
            <a:prstGeom prst="ellipse">
              <a:avLst/>
            </a:prstGeom>
            <a:solidFill>
              <a:srgbClr val="C2D69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31" name="Oval 71"/>
            <p:cNvSpPr>
              <a:spLocks noChangeArrowheads="1"/>
            </p:cNvSpPr>
            <p:nvPr/>
          </p:nvSpPr>
          <p:spPr bwMode="auto">
            <a:xfrm>
              <a:off x="2610" y="6643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30" name="Oval 70"/>
            <p:cNvSpPr>
              <a:spLocks noChangeArrowheads="1"/>
            </p:cNvSpPr>
            <p:nvPr/>
          </p:nvSpPr>
          <p:spPr bwMode="auto">
            <a:xfrm>
              <a:off x="3221" y="6786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9" name="Oval 69"/>
            <p:cNvSpPr>
              <a:spLocks noChangeArrowheads="1"/>
            </p:cNvSpPr>
            <p:nvPr/>
          </p:nvSpPr>
          <p:spPr bwMode="auto">
            <a:xfrm>
              <a:off x="3621" y="6643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8" name="Oval 68"/>
            <p:cNvSpPr>
              <a:spLocks noChangeArrowheads="1"/>
            </p:cNvSpPr>
            <p:nvPr/>
          </p:nvSpPr>
          <p:spPr bwMode="auto">
            <a:xfrm>
              <a:off x="3992" y="6352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7" name="Oval 67"/>
            <p:cNvSpPr>
              <a:spLocks noChangeArrowheads="1"/>
            </p:cNvSpPr>
            <p:nvPr/>
          </p:nvSpPr>
          <p:spPr bwMode="auto">
            <a:xfrm>
              <a:off x="3849" y="5843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6" name="Oval 66"/>
            <p:cNvSpPr>
              <a:spLocks noChangeArrowheads="1"/>
            </p:cNvSpPr>
            <p:nvPr/>
          </p:nvSpPr>
          <p:spPr bwMode="auto">
            <a:xfrm>
              <a:off x="2936" y="5700"/>
              <a:ext cx="142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5" name="Oval 65"/>
            <p:cNvSpPr>
              <a:spLocks noChangeArrowheads="1"/>
            </p:cNvSpPr>
            <p:nvPr/>
          </p:nvSpPr>
          <p:spPr bwMode="auto">
            <a:xfrm>
              <a:off x="2412" y="5883"/>
              <a:ext cx="142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4" name="Oval 64"/>
            <p:cNvSpPr>
              <a:spLocks noChangeArrowheads="1"/>
            </p:cNvSpPr>
            <p:nvPr/>
          </p:nvSpPr>
          <p:spPr bwMode="auto">
            <a:xfrm>
              <a:off x="2269" y="6255"/>
              <a:ext cx="143" cy="142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3" name="Oval 63"/>
            <p:cNvSpPr>
              <a:spLocks noChangeArrowheads="1"/>
            </p:cNvSpPr>
            <p:nvPr/>
          </p:nvSpPr>
          <p:spPr bwMode="auto">
            <a:xfrm>
              <a:off x="3580" y="7115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2" name="Oval 62"/>
            <p:cNvSpPr>
              <a:spLocks noChangeArrowheads="1"/>
            </p:cNvSpPr>
            <p:nvPr/>
          </p:nvSpPr>
          <p:spPr bwMode="auto">
            <a:xfrm>
              <a:off x="3849" y="6972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1" name="Oval 61"/>
            <p:cNvSpPr>
              <a:spLocks noChangeArrowheads="1"/>
            </p:cNvSpPr>
            <p:nvPr/>
          </p:nvSpPr>
          <p:spPr bwMode="auto">
            <a:xfrm>
              <a:off x="4135" y="6929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20" name="Oval 60"/>
            <p:cNvSpPr>
              <a:spLocks noChangeArrowheads="1"/>
            </p:cNvSpPr>
            <p:nvPr/>
          </p:nvSpPr>
          <p:spPr bwMode="auto">
            <a:xfrm>
              <a:off x="4278" y="6690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9" name="Oval 59"/>
            <p:cNvSpPr>
              <a:spLocks noChangeArrowheads="1"/>
            </p:cNvSpPr>
            <p:nvPr/>
          </p:nvSpPr>
          <p:spPr bwMode="auto">
            <a:xfrm>
              <a:off x="4511" y="6495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8" name="Oval 58"/>
            <p:cNvSpPr>
              <a:spLocks noChangeArrowheads="1"/>
            </p:cNvSpPr>
            <p:nvPr/>
          </p:nvSpPr>
          <p:spPr bwMode="auto">
            <a:xfrm>
              <a:off x="4462" y="6209"/>
              <a:ext cx="145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7" name="Oval 57"/>
            <p:cNvSpPr>
              <a:spLocks noChangeArrowheads="1"/>
            </p:cNvSpPr>
            <p:nvPr/>
          </p:nvSpPr>
          <p:spPr bwMode="auto">
            <a:xfrm>
              <a:off x="4368" y="5843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6" name="Oval 56"/>
            <p:cNvSpPr>
              <a:spLocks noChangeArrowheads="1"/>
            </p:cNvSpPr>
            <p:nvPr/>
          </p:nvSpPr>
          <p:spPr bwMode="auto">
            <a:xfrm>
              <a:off x="3849" y="5502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5" name="Oval 55"/>
            <p:cNvSpPr>
              <a:spLocks noChangeArrowheads="1"/>
            </p:cNvSpPr>
            <p:nvPr/>
          </p:nvSpPr>
          <p:spPr bwMode="auto">
            <a:xfrm>
              <a:off x="3580" y="5415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4" name="Oval 54"/>
            <p:cNvSpPr>
              <a:spLocks noChangeArrowheads="1"/>
            </p:cNvSpPr>
            <p:nvPr/>
          </p:nvSpPr>
          <p:spPr bwMode="auto">
            <a:xfrm>
              <a:off x="3152" y="7171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3" name="Oval 53"/>
            <p:cNvSpPr>
              <a:spLocks noChangeArrowheads="1"/>
            </p:cNvSpPr>
            <p:nvPr/>
          </p:nvSpPr>
          <p:spPr bwMode="auto">
            <a:xfrm>
              <a:off x="2082" y="6690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2" name="Oval 52"/>
            <p:cNvSpPr>
              <a:spLocks noChangeArrowheads="1"/>
            </p:cNvSpPr>
            <p:nvPr/>
          </p:nvSpPr>
          <p:spPr bwMode="auto">
            <a:xfrm>
              <a:off x="2285" y="6832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1" name="Oval 51"/>
            <p:cNvSpPr>
              <a:spLocks noChangeArrowheads="1"/>
            </p:cNvSpPr>
            <p:nvPr/>
          </p:nvSpPr>
          <p:spPr bwMode="auto">
            <a:xfrm>
              <a:off x="2610" y="7028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10" name="Oval 50"/>
            <p:cNvSpPr>
              <a:spLocks noChangeArrowheads="1"/>
            </p:cNvSpPr>
            <p:nvPr/>
          </p:nvSpPr>
          <p:spPr bwMode="auto">
            <a:xfrm>
              <a:off x="2839" y="7076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09" name="Oval 49"/>
            <p:cNvSpPr>
              <a:spLocks noChangeArrowheads="1"/>
            </p:cNvSpPr>
            <p:nvPr/>
          </p:nvSpPr>
          <p:spPr bwMode="auto">
            <a:xfrm>
              <a:off x="1939" y="6255"/>
              <a:ext cx="143" cy="145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08" name="Oval 48"/>
            <p:cNvSpPr>
              <a:spLocks noChangeArrowheads="1"/>
            </p:cNvSpPr>
            <p:nvPr/>
          </p:nvSpPr>
          <p:spPr bwMode="auto">
            <a:xfrm>
              <a:off x="2081" y="5842"/>
              <a:ext cx="144" cy="144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07" name="Oval 47"/>
            <p:cNvSpPr>
              <a:spLocks noChangeArrowheads="1"/>
            </p:cNvSpPr>
            <p:nvPr/>
          </p:nvSpPr>
          <p:spPr bwMode="auto">
            <a:xfrm>
              <a:off x="2495" y="5541"/>
              <a:ext cx="145" cy="145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9006" name="Oval 46"/>
            <p:cNvSpPr>
              <a:spLocks noChangeArrowheads="1"/>
            </p:cNvSpPr>
            <p:nvPr/>
          </p:nvSpPr>
          <p:spPr bwMode="auto">
            <a:xfrm>
              <a:off x="2982" y="5396"/>
              <a:ext cx="143" cy="145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3475237" y="4195775"/>
            <a:ext cx="828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Lv. 1</a:t>
            </a:r>
            <a:endParaRPr lang="ko-KR" altLang="en-US" dirty="0"/>
          </a:p>
        </p:txBody>
      </p:sp>
      <p:sp>
        <p:nvSpPr>
          <p:cNvPr id="83" name="TextBox 82"/>
          <p:cNvSpPr txBox="1"/>
          <p:nvPr/>
        </p:nvSpPr>
        <p:spPr>
          <a:xfrm>
            <a:off x="4045186" y="4774744"/>
            <a:ext cx="828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Lv. 2</a:t>
            </a:r>
            <a:endParaRPr lang="ko-KR" alt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4873875" y="5248388"/>
            <a:ext cx="828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Lv. 3</a:t>
            </a:r>
            <a:endParaRPr lang="ko-KR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Idea</a:t>
            </a:r>
            <a:endParaRPr lang="ko-KR" altLang="en-US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9100" y="1587500"/>
            <a:ext cx="380047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직선 화살표 연결선 5"/>
          <p:cNvCxnSpPr/>
          <p:nvPr/>
        </p:nvCxnSpPr>
        <p:spPr bwMode="auto">
          <a:xfrm rot="5400000" flipH="1" flipV="1">
            <a:off x="1700215" y="4852989"/>
            <a:ext cx="828676" cy="342899"/>
          </a:xfrm>
          <a:prstGeom prst="straightConnector1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19100" y="5491460"/>
            <a:ext cx="2149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View Direction</a:t>
            </a:r>
            <a:endParaRPr lang="ko-KR" altLang="en-US" dirty="0">
              <a:solidFill>
                <a:srgbClr val="FFFF00"/>
              </a:solidFill>
            </a:endParaRPr>
          </a:p>
        </p:txBody>
      </p:sp>
      <p:sp>
        <p:nvSpPr>
          <p:cNvPr id="99" name="내용 개체 틀 2"/>
          <p:cNvSpPr txBox="1">
            <a:spLocks/>
          </p:cNvSpPr>
          <p:nvPr/>
        </p:nvSpPr>
        <p:spPr bwMode="auto">
          <a:xfrm>
            <a:off x="4303806" y="1587500"/>
            <a:ext cx="4433794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r>
              <a:rPr lang="en-US" altLang="ko-KR" sz="2800" b="1" kern="0" dirty="0" smtClean="0">
                <a:latin typeface="+mn-lt"/>
              </a:rPr>
              <a:t>What if viewpoint is on the foot and looking upward?</a:t>
            </a:r>
          </a:p>
          <a:p>
            <a:pPr marL="292100" marR="0" lvl="0" indent="-292100" algn="l" defTabSz="914400" rtl="0" eaLnBrk="0" fontAlgn="base" latinLnBrk="0" hangingPunct="0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SzTx/>
              <a:buFont typeface="Arial" charset="0"/>
              <a:buChar char="●"/>
              <a:tabLst/>
              <a:defRPr/>
            </a:pPr>
            <a:endParaRPr lang="en-US" altLang="ko-KR" sz="2800" b="1" kern="0" dirty="0" smtClean="0">
              <a:latin typeface="+mn-lt"/>
            </a:endParaRPr>
          </a:p>
          <a:p>
            <a:pPr marL="749300" lvl="1" indent="-292100" algn="l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r>
              <a:rPr lang="en-US" altLang="ko-KR" sz="2800" b="1" kern="0" noProof="0" dirty="0" smtClean="0">
                <a:latin typeface="+mn-lt"/>
              </a:rPr>
              <a:t>Lower part should have good detail</a:t>
            </a:r>
          </a:p>
          <a:p>
            <a:pPr marL="749300" lvl="1" indent="-292100" algn="l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endParaRPr lang="en-US" altLang="ko-KR" sz="2800" b="1" kern="0" noProof="0" dirty="0" smtClean="0">
              <a:latin typeface="+mn-lt"/>
            </a:endParaRPr>
          </a:p>
          <a:p>
            <a:pPr marL="749300" lvl="1" indent="-292100" algn="l">
              <a:lnSpc>
                <a:spcPts val="2700"/>
              </a:lnSpc>
              <a:spcBef>
                <a:spcPts val="600"/>
              </a:spcBef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r>
              <a:rPr lang="en-US" altLang="ko-KR" sz="2800" b="1" kern="0" dirty="0" smtClean="0">
                <a:latin typeface="+mn-lt"/>
              </a:rPr>
              <a:t>Upper part may have lower detail</a:t>
            </a:r>
            <a:endParaRPr kumimoji="0" lang="en-US" altLang="ko-KR" sz="2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Idea</a:t>
            </a:r>
            <a:endParaRPr lang="ko-KR" altLang="en-US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19100" y="1587500"/>
            <a:ext cx="380047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직선 화살표 연결선 5"/>
          <p:cNvCxnSpPr/>
          <p:nvPr/>
        </p:nvCxnSpPr>
        <p:spPr bwMode="auto">
          <a:xfrm rot="5400000" flipH="1" flipV="1">
            <a:off x="1700215" y="4852989"/>
            <a:ext cx="828676" cy="342899"/>
          </a:xfrm>
          <a:prstGeom prst="straightConnector1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419100" y="5491460"/>
            <a:ext cx="2149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FF00"/>
                </a:solidFill>
              </a:rPr>
              <a:t>View Direction</a:t>
            </a:r>
            <a:endParaRPr lang="ko-KR" altLang="en-US" dirty="0">
              <a:solidFill>
                <a:srgbClr val="FFFF00"/>
              </a:solidFill>
            </a:endParaRPr>
          </a:p>
        </p:txBody>
      </p:sp>
      <p:grpSp>
        <p:nvGrpSpPr>
          <p:cNvPr id="3" name="Group 41"/>
          <p:cNvGrpSpPr>
            <a:grpSpLocks noChangeAspect="1"/>
          </p:cNvGrpSpPr>
          <p:nvPr/>
        </p:nvGrpSpPr>
        <p:grpSpPr bwMode="auto">
          <a:xfrm>
            <a:off x="4303805" y="1811505"/>
            <a:ext cx="4395693" cy="2512665"/>
            <a:chOff x="1457" y="4859"/>
            <a:chExt cx="4988" cy="2852"/>
          </a:xfrm>
        </p:grpSpPr>
        <p:sp>
          <p:nvSpPr>
            <p:cNvPr id="58" name="AutoShape 78"/>
            <p:cNvSpPr>
              <a:spLocks noChangeAspect="1" noChangeArrowheads="1" noTextEdit="1"/>
            </p:cNvSpPr>
            <p:nvPr/>
          </p:nvSpPr>
          <p:spPr bwMode="auto">
            <a:xfrm>
              <a:off x="1457" y="4859"/>
              <a:ext cx="4988" cy="285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2" name="Oval 77"/>
            <p:cNvSpPr>
              <a:spLocks noChangeArrowheads="1"/>
            </p:cNvSpPr>
            <p:nvPr/>
          </p:nvSpPr>
          <p:spPr bwMode="auto">
            <a:xfrm>
              <a:off x="1890" y="5318"/>
              <a:ext cx="2954" cy="209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Oval 76"/>
            <p:cNvSpPr>
              <a:spLocks noChangeArrowheads="1"/>
            </p:cNvSpPr>
            <p:nvPr/>
          </p:nvSpPr>
          <p:spPr bwMode="auto">
            <a:xfrm>
              <a:off x="2129" y="5557"/>
              <a:ext cx="2239" cy="148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Oval 75"/>
            <p:cNvSpPr>
              <a:spLocks noChangeArrowheads="1"/>
            </p:cNvSpPr>
            <p:nvPr/>
          </p:nvSpPr>
          <p:spPr bwMode="auto">
            <a:xfrm>
              <a:off x="2554" y="5843"/>
              <a:ext cx="1397" cy="8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5" name="Oval 74"/>
            <p:cNvSpPr>
              <a:spLocks noChangeArrowheads="1"/>
            </p:cNvSpPr>
            <p:nvPr/>
          </p:nvSpPr>
          <p:spPr bwMode="auto">
            <a:xfrm>
              <a:off x="2839" y="6112"/>
              <a:ext cx="143" cy="143"/>
            </a:xfrm>
            <a:prstGeom prst="ellipse">
              <a:avLst/>
            </a:prstGeom>
            <a:solidFill>
              <a:srgbClr val="C2D69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Oval 73"/>
            <p:cNvSpPr>
              <a:spLocks noChangeArrowheads="1"/>
            </p:cNvSpPr>
            <p:nvPr/>
          </p:nvSpPr>
          <p:spPr bwMode="auto">
            <a:xfrm>
              <a:off x="3364" y="6026"/>
              <a:ext cx="143" cy="143"/>
            </a:xfrm>
            <a:prstGeom prst="ellipse">
              <a:avLst/>
            </a:prstGeom>
            <a:solidFill>
              <a:srgbClr val="C2D69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7" name="Oval 72"/>
            <p:cNvSpPr>
              <a:spLocks noChangeArrowheads="1"/>
            </p:cNvSpPr>
            <p:nvPr/>
          </p:nvSpPr>
          <p:spPr bwMode="auto">
            <a:xfrm>
              <a:off x="3152" y="6352"/>
              <a:ext cx="143" cy="143"/>
            </a:xfrm>
            <a:prstGeom prst="ellipse">
              <a:avLst/>
            </a:prstGeom>
            <a:solidFill>
              <a:srgbClr val="C2D69B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8" name="Oval 71"/>
            <p:cNvSpPr>
              <a:spLocks noChangeArrowheads="1"/>
            </p:cNvSpPr>
            <p:nvPr/>
          </p:nvSpPr>
          <p:spPr bwMode="auto">
            <a:xfrm>
              <a:off x="2610" y="6643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9" name="Oval 70"/>
            <p:cNvSpPr>
              <a:spLocks noChangeArrowheads="1"/>
            </p:cNvSpPr>
            <p:nvPr/>
          </p:nvSpPr>
          <p:spPr bwMode="auto">
            <a:xfrm>
              <a:off x="3221" y="6786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0" name="Oval 69"/>
            <p:cNvSpPr>
              <a:spLocks noChangeArrowheads="1"/>
            </p:cNvSpPr>
            <p:nvPr/>
          </p:nvSpPr>
          <p:spPr bwMode="auto">
            <a:xfrm>
              <a:off x="3621" y="6643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Oval 68"/>
            <p:cNvSpPr>
              <a:spLocks noChangeArrowheads="1"/>
            </p:cNvSpPr>
            <p:nvPr/>
          </p:nvSpPr>
          <p:spPr bwMode="auto">
            <a:xfrm>
              <a:off x="3992" y="6352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Oval 67"/>
            <p:cNvSpPr>
              <a:spLocks noChangeArrowheads="1"/>
            </p:cNvSpPr>
            <p:nvPr/>
          </p:nvSpPr>
          <p:spPr bwMode="auto">
            <a:xfrm>
              <a:off x="3849" y="5843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Oval 66"/>
            <p:cNvSpPr>
              <a:spLocks noChangeArrowheads="1"/>
            </p:cNvSpPr>
            <p:nvPr/>
          </p:nvSpPr>
          <p:spPr bwMode="auto">
            <a:xfrm>
              <a:off x="2936" y="5700"/>
              <a:ext cx="142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Oval 65"/>
            <p:cNvSpPr>
              <a:spLocks noChangeArrowheads="1"/>
            </p:cNvSpPr>
            <p:nvPr/>
          </p:nvSpPr>
          <p:spPr bwMode="auto">
            <a:xfrm>
              <a:off x="2412" y="5883"/>
              <a:ext cx="142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Oval 64"/>
            <p:cNvSpPr>
              <a:spLocks noChangeArrowheads="1"/>
            </p:cNvSpPr>
            <p:nvPr/>
          </p:nvSpPr>
          <p:spPr bwMode="auto">
            <a:xfrm>
              <a:off x="2269" y="6255"/>
              <a:ext cx="143" cy="142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Oval 63"/>
            <p:cNvSpPr>
              <a:spLocks noChangeArrowheads="1"/>
            </p:cNvSpPr>
            <p:nvPr/>
          </p:nvSpPr>
          <p:spPr bwMode="auto">
            <a:xfrm>
              <a:off x="3580" y="7115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Oval 62"/>
            <p:cNvSpPr>
              <a:spLocks noChangeArrowheads="1"/>
            </p:cNvSpPr>
            <p:nvPr/>
          </p:nvSpPr>
          <p:spPr bwMode="auto">
            <a:xfrm>
              <a:off x="3849" y="6972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Oval 61"/>
            <p:cNvSpPr>
              <a:spLocks noChangeArrowheads="1"/>
            </p:cNvSpPr>
            <p:nvPr/>
          </p:nvSpPr>
          <p:spPr bwMode="auto">
            <a:xfrm>
              <a:off x="4135" y="6929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9" name="Oval 60"/>
            <p:cNvSpPr>
              <a:spLocks noChangeArrowheads="1"/>
            </p:cNvSpPr>
            <p:nvPr/>
          </p:nvSpPr>
          <p:spPr bwMode="auto">
            <a:xfrm>
              <a:off x="4278" y="6690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0" name="Oval 59"/>
            <p:cNvSpPr>
              <a:spLocks noChangeArrowheads="1"/>
            </p:cNvSpPr>
            <p:nvPr/>
          </p:nvSpPr>
          <p:spPr bwMode="auto">
            <a:xfrm>
              <a:off x="4511" y="6495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1" name="Oval 58"/>
            <p:cNvSpPr>
              <a:spLocks noChangeArrowheads="1"/>
            </p:cNvSpPr>
            <p:nvPr/>
          </p:nvSpPr>
          <p:spPr bwMode="auto">
            <a:xfrm>
              <a:off x="4462" y="6209"/>
              <a:ext cx="145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2" name="Oval 57"/>
            <p:cNvSpPr>
              <a:spLocks noChangeArrowheads="1"/>
            </p:cNvSpPr>
            <p:nvPr/>
          </p:nvSpPr>
          <p:spPr bwMode="auto">
            <a:xfrm>
              <a:off x="4368" y="5843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3" name="Oval 56"/>
            <p:cNvSpPr>
              <a:spLocks noChangeArrowheads="1"/>
            </p:cNvSpPr>
            <p:nvPr/>
          </p:nvSpPr>
          <p:spPr bwMode="auto">
            <a:xfrm>
              <a:off x="3849" y="5502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4" name="Oval 55"/>
            <p:cNvSpPr>
              <a:spLocks noChangeArrowheads="1"/>
            </p:cNvSpPr>
            <p:nvPr/>
          </p:nvSpPr>
          <p:spPr bwMode="auto">
            <a:xfrm>
              <a:off x="3580" y="5415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5" name="Oval 54"/>
            <p:cNvSpPr>
              <a:spLocks noChangeArrowheads="1"/>
            </p:cNvSpPr>
            <p:nvPr/>
          </p:nvSpPr>
          <p:spPr bwMode="auto">
            <a:xfrm>
              <a:off x="3152" y="7171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6" name="Oval 53"/>
            <p:cNvSpPr>
              <a:spLocks noChangeArrowheads="1"/>
            </p:cNvSpPr>
            <p:nvPr/>
          </p:nvSpPr>
          <p:spPr bwMode="auto">
            <a:xfrm>
              <a:off x="2082" y="6690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7" name="Oval 52"/>
            <p:cNvSpPr>
              <a:spLocks noChangeArrowheads="1"/>
            </p:cNvSpPr>
            <p:nvPr/>
          </p:nvSpPr>
          <p:spPr bwMode="auto">
            <a:xfrm>
              <a:off x="2285" y="6832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8" name="Oval 51"/>
            <p:cNvSpPr>
              <a:spLocks noChangeArrowheads="1"/>
            </p:cNvSpPr>
            <p:nvPr/>
          </p:nvSpPr>
          <p:spPr bwMode="auto">
            <a:xfrm>
              <a:off x="2610" y="7028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Oval 50"/>
            <p:cNvSpPr>
              <a:spLocks noChangeArrowheads="1"/>
            </p:cNvSpPr>
            <p:nvPr/>
          </p:nvSpPr>
          <p:spPr bwMode="auto">
            <a:xfrm>
              <a:off x="2839" y="7076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0" name="Oval 49"/>
            <p:cNvSpPr>
              <a:spLocks noChangeArrowheads="1"/>
            </p:cNvSpPr>
            <p:nvPr/>
          </p:nvSpPr>
          <p:spPr bwMode="auto">
            <a:xfrm>
              <a:off x="1939" y="6255"/>
              <a:ext cx="143" cy="145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1" name="Oval 48"/>
            <p:cNvSpPr>
              <a:spLocks noChangeArrowheads="1"/>
            </p:cNvSpPr>
            <p:nvPr/>
          </p:nvSpPr>
          <p:spPr bwMode="auto">
            <a:xfrm>
              <a:off x="2081" y="5842"/>
              <a:ext cx="144" cy="144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2" name="Oval 47"/>
            <p:cNvSpPr>
              <a:spLocks noChangeArrowheads="1"/>
            </p:cNvSpPr>
            <p:nvPr/>
          </p:nvSpPr>
          <p:spPr bwMode="auto">
            <a:xfrm>
              <a:off x="2495" y="5541"/>
              <a:ext cx="145" cy="145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3" name="Oval 46"/>
            <p:cNvSpPr>
              <a:spLocks noChangeArrowheads="1"/>
            </p:cNvSpPr>
            <p:nvPr/>
          </p:nvSpPr>
          <p:spPr bwMode="auto">
            <a:xfrm>
              <a:off x="2982" y="5396"/>
              <a:ext cx="143" cy="145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4804385" y="4093337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Original Method</a:t>
            </a:r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Idea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Proposed Method: </a:t>
            </a:r>
            <a:r>
              <a:rPr lang="en-US" altLang="ko-KR" dirty="0" smtClean="0">
                <a:solidFill>
                  <a:srgbClr val="0000FF"/>
                </a:solidFill>
              </a:rPr>
              <a:t>Clustering point samples</a:t>
            </a:r>
            <a:endParaRPr lang="en-US" altLang="ko-KR" dirty="0" smtClean="0"/>
          </a:p>
        </p:txBody>
      </p:sp>
      <p:sp>
        <p:nvSpPr>
          <p:cNvPr id="175154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175105" name="Group 1"/>
          <p:cNvGrpSpPr>
            <a:grpSpLocks noChangeAspect="1"/>
          </p:cNvGrpSpPr>
          <p:nvPr/>
        </p:nvGrpSpPr>
        <p:grpSpPr bwMode="auto">
          <a:xfrm>
            <a:off x="848475" y="2336313"/>
            <a:ext cx="7210451" cy="4121637"/>
            <a:chOff x="1440" y="4814"/>
            <a:chExt cx="4988" cy="2852"/>
          </a:xfrm>
        </p:grpSpPr>
        <p:sp>
          <p:nvSpPr>
            <p:cNvPr id="175153" name="AutoShape 49"/>
            <p:cNvSpPr>
              <a:spLocks noChangeAspect="1" noChangeArrowheads="1" noTextEdit="1"/>
            </p:cNvSpPr>
            <p:nvPr/>
          </p:nvSpPr>
          <p:spPr bwMode="auto">
            <a:xfrm>
              <a:off x="1440" y="4814"/>
              <a:ext cx="4988" cy="2852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grpSp>
          <p:nvGrpSpPr>
            <p:cNvPr id="175148" name="Group 44"/>
            <p:cNvGrpSpPr>
              <a:grpSpLocks/>
            </p:cNvGrpSpPr>
            <p:nvPr/>
          </p:nvGrpSpPr>
          <p:grpSpPr bwMode="auto">
            <a:xfrm>
              <a:off x="2753" y="4839"/>
              <a:ext cx="1125" cy="412"/>
              <a:chOff x="5089" y="5574"/>
              <a:chExt cx="1125" cy="412"/>
            </a:xfrm>
          </p:grpSpPr>
          <p:sp>
            <p:nvSpPr>
              <p:cNvPr id="175152" name="Oval 48"/>
              <p:cNvSpPr>
                <a:spLocks noChangeArrowheads="1"/>
              </p:cNvSpPr>
              <p:nvPr/>
            </p:nvSpPr>
            <p:spPr bwMode="auto">
              <a:xfrm>
                <a:off x="5089" y="5574"/>
                <a:ext cx="1125" cy="412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151" name="Oval 47"/>
              <p:cNvSpPr>
                <a:spLocks noChangeArrowheads="1"/>
              </p:cNvSpPr>
              <p:nvPr/>
            </p:nvSpPr>
            <p:spPr bwMode="auto">
              <a:xfrm>
                <a:off x="5347" y="5686"/>
                <a:ext cx="143" cy="143"/>
              </a:xfrm>
              <a:prstGeom prst="ellipse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150" name="Oval 46"/>
              <p:cNvSpPr>
                <a:spLocks noChangeArrowheads="1"/>
              </p:cNvSpPr>
              <p:nvPr/>
            </p:nvSpPr>
            <p:spPr bwMode="auto">
              <a:xfrm>
                <a:off x="5815" y="5699"/>
                <a:ext cx="143" cy="143"/>
              </a:xfrm>
              <a:prstGeom prst="ellipse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175149" name="Oval 45"/>
              <p:cNvSpPr>
                <a:spLocks noChangeArrowheads="1"/>
              </p:cNvSpPr>
              <p:nvPr/>
            </p:nvSpPr>
            <p:spPr bwMode="auto">
              <a:xfrm>
                <a:off x="5562" y="5747"/>
                <a:ext cx="143" cy="143"/>
              </a:xfrm>
              <a:prstGeom prst="ellipse">
                <a:avLst/>
              </a:prstGeom>
              <a:solidFill>
                <a:srgbClr val="C2D69B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175147" name="Oval 43"/>
            <p:cNvSpPr>
              <a:spLocks noChangeArrowheads="1"/>
            </p:cNvSpPr>
            <p:nvPr/>
          </p:nvSpPr>
          <p:spPr bwMode="auto">
            <a:xfrm>
              <a:off x="4303" y="5747"/>
              <a:ext cx="603" cy="635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46" name="Oval 42"/>
            <p:cNvSpPr>
              <a:spLocks noChangeArrowheads="1"/>
            </p:cNvSpPr>
            <p:nvPr/>
          </p:nvSpPr>
          <p:spPr bwMode="auto">
            <a:xfrm>
              <a:off x="4382" y="6016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45" name="Oval 41"/>
            <p:cNvSpPr>
              <a:spLocks noChangeArrowheads="1"/>
            </p:cNvSpPr>
            <p:nvPr/>
          </p:nvSpPr>
          <p:spPr bwMode="auto">
            <a:xfrm>
              <a:off x="4525" y="6192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44" name="Oval 40"/>
            <p:cNvSpPr>
              <a:spLocks noChangeArrowheads="1"/>
            </p:cNvSpPr>
            <p:nvPr/>
          </p:nvSpPr>
          <p:spPr bwMode="auto">
            <a:xfrm>
              <a:off x="4668" y="6016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43" name="Oval 39"/>
            <p:cNvSpPr>
              <a:spLocks noChangeArrowheads="1"/>
            </p:cNvSpPr>
            <p:nvPr/>
          </p:nvSpPr>
          <p:spPr bwMode="auto">
            <a:xfrm>
              <a:off x="4525" y="5810"/>
              <a:ext cx="143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42" name="Oval 38"/>
            <p:cNvSpPr>
              <a:spLocks noChangeArrowheads="1"/>
            </p:cNvSpPr>
            <p:nvPr/>
          </p:nvSpPr>
          <p:spPr bwMode="auto">
            <a:xfrm>
              <a:off x="2100" y="5667"/>
              <a:ext cx="774" cy="73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41" name="Oval 37"/>
            <p:cNvSpPr>
              <a:spLocks noChangeArrowheads="1"/>
            </p:cNvSpPr>
            <p:nvPr/>
          </p:nvSpPr>
          <p:spPr bwMode="auto">
            <a:xfrm>
              <a:off x="2484" y="6135"/>
              <a:ext cx="143" cy="145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40" name="Oval 36"/>
            <p:cNvSpPr>
              <a:spLocks noChangeArrowheads="1"/>
            </p:cNvSpPr>
            <p:nvPr/>
          </p:nvSpPr>
          <p:spPr bwMode="auto">
            <a:xfrm>
              <a:off x="2582" y="5816"/>
              <a:ext cx="143" cy="145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9" name="Oval 35"/>
            <p:cNvSpPr>
              <a:spLocks noChangeArrowheads="1"/>
            </p:cNvSpPr>
            <p:nvPr/>
          </p:nvSpPr>
          <p:spPr bwMode="auto">
            <a:xfrm>
              <a:off x="2342" y="5794"/>
              <a:ext cx="142" cy="143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8" name="Oval 34"/>
            <p:cNvSpPr>
              <a:spLocks noChangeArrowheads="1"/>
            </p:cNvSpPr>
            <p:nvPr/>
          </p:nvSpPr>
          <p:spPr bwMode="auto">
            <a:xfrm>
              <a:off x="2243" y="6058"/>
              <a:ext cx="143" cy="141"/>
            </a:xfrm>
            <a:prstGeom prst="ellipse">
              <a:avLst/>
            </a:prstGeom>
            <a:solidFill>
              <a:srgbClr val="E36C0A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7" name="Oval 33"/>
            <p:cNvSpPr>
              <a:spLocks noChangeArrowheads="1"/>
            </p:cNvSpPr>
            <p:nvPr/>
          </p:nvSpPr>
          <p:spPr bwMode="auto">
            <a:xfrm>
              <a:off x="4796" y="6690"/>
              <a:ext cx="967" cy="6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6" name="Oval 32"/>
            <p:cNvSpPr>
              <a:spLocks noChangeArrowheads="1"/>
            </p:cNvSpPr>
            <p:nvPr/>
          </p:nvSpPr>
          <p:spPr bwMode="auto">
            <a:xfrm>
              <a:off x="5349" y="7067"/>
              <a:ext cx="145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5" name="Oval 31"/>
            <p:cNvSpPr>
              <a:spLocks noChangeArrowheads="1"/>
            </p:cNvSpPr>
            <p:nvPr/>
          </p:nvSpPr>
          <p:spPr bwMode="auto">
            <a:xfrm>
              <a:off x="5400" y="6798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4" name="Oval 30"/>
            <p:cNvSpPr>
              <a:spLocks noChangeArrowheads="1"/>
            </p:cNvSpPr>
            <p:nvPr/>
          </p:nvSpPr>
          <p:spPr bwMode="auto">
            <a:xfrm>
              <a:off x="4983" y="6797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3" name="Oval 29"/>
            <p:cNvSpPr>
              <a:spLocks noChangeArrowheads="1"/>
            </p:cNvSpPr>
            <p:nvPr/>
          </p:nvSpPr>
          <p:spPr bwMode="auto">
            <a:xfrm>
              <a:off x="5167" y="7005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2" name="Oval 28"/>
            <p:cNvSpPr>
              <a:spLocks noChangeArrowheads="1"/>
            </p:cNvSpPr>
            <p:nvPr/>
          </p:nvSpPr>
          <p:spPr bwMode="auto">
            <a:xfrm>
              <a:off x="2554" y="6690"/>
              <a:ext cx="967" cy="6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1" name="Oval 27"/>
            <p:cNvSpPr>
              <a:spLocks noChangeArrowheads="1"/>
            </p:cNvSpPr>
            <p:nvPr/>
          </p:nvSpPr>
          <p:spPr bwMode="auto">
            <a:xfrm>
              <a:off x="2983" y="6945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30" name="Oval 26"/>
            <p:cNvSpPr>
              <a:spLocks noChangeArrowheads="1"/>
            </p:cNvSpPr>
            <p:nvPr/>
          </p:nvSpPr>
          <p:spPr bwMode="auto">
            <a:xfrm>
              <a:off x="3082" y="6750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9" name="Oval 25"/>
            <p:cNvSpPr>
              <a:spLocks noChangeArrowheads="1"/>
            </p:cNvSpPr>
            <p:nvPr/>
          </p:nvSpPr>
          <p:spPr bwMode="auto">
            <a:xfrm>
              <a:off x="2697" y="6804"/>
              <a:ext cx="142" cy="141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8" name="Oval 24"/>
            <p:cNvSpPr>
              <a:spLocks noChangeArrowheads="1"/>
            </p:cNvSpPr>
            <p:nvPr/>
          </p:nvSpPr>
          <p:spPr bwMode="auto">
            <a:xfrm>
              <a:off x="3168" y="7023"/>
              <a:ext cx="144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7" name="Oval 23"/>
            <p:cNvSpPr>
              <a:spLocks noChangeArrowheads="1"/>
            </p:cNvSpPr>
            <p:nvPr/>
          </p:nvSpPr>
          <p:spPr bwMode="auto">
            <a:xfrm>
              <a:off x="3687" y="6690"/>
              <a:ext cx="967" cy="6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6" name="Oval 22"/>
            <p:cNvSpPr>
              <a:spLocks noChangeArrowheads="1"/>
            </p:cNvSpPr>
            <p:nvPr/>
          </p:nvSpPr>
          <p:spPr bwMode="auto">
            <a:xfrm>
              <a:off x="3915" y="7087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5" name="Oval 21"/>
            <p:cNvSpPr>
              <a:spLocks noChangeArrowheads="1"/>
            </p:cNvSpPr>
            <p:nvPr/>
          </p:nvSpPr>
          <p:spPr bwMode="auto">
            <a:xfrm>
              <a:off x="4383" y="7023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4" name="Oval 20"/>
            <p:cNvSpPr>
              <a:spLocks noChangeArrowheads="1"/>
            </p:cNvSpPr>
            <p:nvPr/>
          </p:nvSpPr>
          <p:spPr bwMode="auto">
            <a:xfrm>
              <a:off x="4303" y="6751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3" name="Oval 19"/>
            <p:cNvSpPr>
              <a:spLocks noChangeArrowheads="1"/>
            </p:cNvSpPr>
            <p:nvPr/>
          </p:nvSpPr>
          <p:spPr bwMode="auto">
            <a:xfrm>
              <a:off x="3915" y="6750"/>
              <a:ext cx="143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2" name="Oval 18"/>
            <p:cNvSpPr>
              <a:spLocks noChangeArrowheads="1"/>
            </p:cNvSpPr>
            <p:nvPr/>
          </p:nvSpPr>
          <p:spPr bwMode="auto">
            <a:xfrm>
              <a:off x="4160" y="6945"/>
              <a:ext cx="143" cy="143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1" name="Oval 17"/>
            <p:cNvSpPr>
              <a:spLocks noChangeArrowheads="1"/>
            </p:cNvSpPr>
            <p:nvPr/>
          </p:nvSpPr>
          <p:spPr bwMode="auto">
            <a:xfrm>
              <a:off x="1461" y="6690"/>
              <a:ext cx="967" cy="61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20" name="Oval 16"/>
            <p:cNvSpPr>
              <a:spLocks noChangeArrowheads="1"/>
            </p:cNvSpPr>
            <p:nvPr/>
          </p:nvSpPr>
          <p:spPr bwMode="auto">
            <a:xfrm>
              <a:off x="2188" y="7015"/>
              <a:ext cx="142" cy="142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19" name="Oval 15"/>
            <p:cNvSpPr>
              <a:spLocks noChangeArrowheads="1"/>
            </p:cNvSpPr>
            <p:nvPr/>
          </p:nvSpPr>
          <p:spPr bwMode="auto">
            <a:xfrm>
              <a:off x="1902" y="7016"/>
              <a:ext cx="143" cy="145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18" name="Oval 14"/>
            <p:cNvSpPr>
              <a:spLocks noChangeArrowheads="1"/>
            </p:cNvSpPr>
            <p:nvPr/>
          </p:nvSpPr>
          <p:spPr bwMode="auto">
            <a:xfrm>
              <a:off x="1573" y="7015"/>
              <a:ext cx="144" cy="144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17" name="Oval 13"/>
            <p:cNvSpPr>
              <a:spLocks noChangeArrowheads="1"/>
            </p:cNvSpPr>
            <p:nvPr/>
          </p:nvSpPr>
          <p:spPr bwMode="auto">
            <a:xfrm>
              <a:off x="2099" y="6816"/>
              <a:ext cx="146" cy="144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16" name="Oval 12"/>
            <p:cNvSpPr>
              <a:spLocks noChangeArrowheads="1"/>
            </p:cNvSpPr>
            <p:nvPr/>
          </p:nvSpPr>
          <p:spPr bwMode="auto">
            <a:xfrm>
              <a:off x="1816" y="6816"/>
              <a:ext cx="143" cy="144"/>
            </a:xfrm>
            <a:prstGeom prst="ellipse">
              <a:avLst/>
            </a:prstGeom>
            <a:solidFill>
              <a:srgbClr val="B2A1C7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13" name="AutoShape 9"/>
            <p:cNvSpPr>
              <a:spLocks noChangeShapeType="1"/>
            </p:cNvSpPr>
            <p:nvPr/>
          </p:nvSpPr>
          <p:spPr bwMode="auto">
            <a:xfrm flipV="1">
              <a:off x="2487" y="5251"/>
              <a:ext cx="829" cy="4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12" name="AutoShape 8"/>
            <p:cNvSpPr>
              <a:spLocks noChangeShapeType="1"/>
            </p:cNvSpPr>
            <p:nvPr/>
          </p:nvSpPr>
          <p:spPr bwMode="auto">
            <a:xfrm flipH="1" flipV="1">
              <a:off x="3316" y="5251"/>
              <a:ext cx="1288" cy="49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11" name="AutoShape 7"/>
            <p:cNvSpPr>
              <a:spLocks noChangeShapeType="1"/>
            </p:cNvSpPr>
            <p:nvPr/>
          </p:nvSpPr>
          <p:spPr bwMode="auto">
            <a:xfrm flipV="1">
              <a:off x="1945" y="6405"/>
              <a:ext cx="542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10" name="AutoShape 6"/>
            <p:cNvSpPr>
              <a:spLocks noChangeShapeType="1"/>
            </p:cNvSpPr>
            <p:nvPr/>
          </p:nvSpPr>
          <p:spPr bwMode="auto">
            <a:xfrm flipH="1" flipV="1">
              <a:off x="2487" y="6405"/>
              <a:ext cx="551" cy="2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09" name="AutoShape 5"/>
            <p:cNvSpPr>
              <a:spLocks noChangeShapeType="1"/>
            </p:cNvSpPr>
            <p:nvPr/>
          </p:nvSpPr>
          <p:spPr bwMode="auto">
            <a:xfrm flipV="1">
              <a:off x="4170" y="6382"/>
              <a:ext cx="434" cy="3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5108" name="AutoShape 4"/>
            <p:cNvSpPr>
              <a:spLocks noChangeShapeType="1"/>
            </p:cNvSpPr>
            <p:nvPr/>
          </p:nvSpPr>
          <p:spPr bwMode="auto">
            <a:xfrm flipH="1" flipV="1">
              <a:off x="4604" y="6382"/>
              <a:ext cx="676" cy="3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7271479" y="2391624"/>
            <a:ext cx="828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Lv. 1</a:t>
            </a:r>
            <a:endParaRPr lang="ko-KR" alt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271479" y="3866098"/>
            <a:ext cx="828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Lv. 2</a:t>
            </a:r>
            <a:endParaRPr lang="ko-KR" alt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271479" y="5247685"/>
            <a:ext cx="828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Lv. 3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19517</TotalTime>
  <Pages>3</Pages>
  <Words>343</Words>
  <Application>Microsoft PowerPoint 4.0</Application>
  <PresentationFormat>화면 슬라이드 쇼(4:3)</PresentationFormat>
  <Paragraphs>56</Paragraphs>
  <Slides>12</Slides>
  <Notes>6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3" baseType="lpstr">
      <vt:lpstr>untitled 1</vt:lpstr>
      <vt:lpstr>슬라이드 1</vt:lpstr>
      <vt:lpstr>Motivation</vt:lpstr>
      <vt:lpstr>Multilevel Point Samples (Lv. 1)</vt:lpstr>
      <vt:lpstr>Multilevel Point Samples (Lv. 2)</vt:lpstr>
      <vt:lpstr>Multilevel Point Samples (Lv. 3)</vt:lpstr>
      <vt:lpstr>Main Idea</vt:lpstr>
      <vt:lpstr>Main Idea</vt:lpstr>
      <vt:lpstr>Main Idea</vt:lpstr>
      <vt:lpstr>Main Idea</vt:lpstr>
      <vt:lpstr>Main Idea</vt:lpstr>
      <vt:lpstr>Expected Benefits</vt:lpstr>
      <vt:lpstr>Schedule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GB</cp:lastModifiedBy>
  <cp:revision>2127</cp:revision>
  <cp:lastPrinted>1998-03-18T16:08:13Z</cp:lastPrinted>
  <dcterms:created xsi:type="dcterms:W3CDTF">1998-03-18T13:44:31Z</dcterms:created>
  <dcterms:modified xsi:type="dcterms:W3CDTF">2008-11-13T05:28:49Z</dcterms:modified>
</cp:coreProperties>
</file>